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8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060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4D3A-011C-4634-B3EE-DDA24126EE2B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6B7D67-B9EF-497E-8BF4-AFFA667DB49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4D3A-011C-4634-B3EE-DDA24126EE2B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7D67-B9EF-497E-8BF4-AFFA667DB4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4D3A-011C-4634-B3EE-DDA24126EE2B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7D67-B9EF-497E-8BF4-AFFA667DB4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4D3A-011C-4634-B3EE-DDA24126EE2B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7D67-B9EF-497E-8BF4-AFFA667DB4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4D3A-011C-4634-B3EE-DDA24126EE2B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7D67-B9EF-497E-8BF4-AFFA667DB49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4D3A-011C-4634-B3EE-DDA24126EE2B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7D67-B9EF-497E-8BF4-AFFA667DB492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4D3A-011C-4634-B3EE-DDA24126EE2B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7D67-B9EF-497E-8BF4-AFFA667DB492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4D3A-011C-4634-B3EE-DDA24126EE2B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7D67-B9EF-497E-8BF4-AFFA667DB4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4D3A-011C-4634-B3EE-DDA24126EE2B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7D67-B9EF-497E-8BF4-AFFA667DB4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4D3A-011C-4634-B3EE-DDA24126EE2B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7D67-B9EF-497E-8BF4-AFFA667DB4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4D3A-011C-4634-B3EE-DDA24126EE2B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B7D67-B9EF-497E-8BF4-AFFA667DB49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BCF4D3A-011C-4634-B3EE-DDA24126EE2B}" type="datetimeFigureOut">
              <a:rPr lang="ru-RU" smtClean="0"/>
              <a:t>10.11.2024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B6B7D67-B9EF-497E-8BF4-AFFA667DB492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US" b="1" dirty="0"/>
            </a:br>
            <a:r>
              <a:rPr lang="uk-UA" sz="4400" b="1" dirty="0"/>
              <a:t>Лекція 9</a:t>
            </a:r>
            <a:br>
              <a:rPr lang="en-US" sz="4400" b="1" dirty="0"/>
            </a:br>
            <a:r>
              <a:rPr lang="uk-UA" sz="6000" b="1" dirty="0"/>
              <a:t>СТРАТЕГІЧНІ АЛЬЯНСИ</a:t>
            </a:r>
            <a:br>
              <a:rPr lang="ru-RU" sz="6000" dirty="0"/>
            </a:b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4067375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332656"/>
            <a:ext cx="8568952" cy="61926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Переваги стратегічних альянсів :</a:t>
            </a:r>
            <a:endParaRPr lang="ru-RU" b="1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можливість швидкого проникнення на </a:t>
            </a:r>
            <a:r>
              <a:rPr lang="uk-UA" dirty="0" err="1">
                <a:solidFill>
                  <a:schemeClr val="tx1"/>
                </a:solidFill>
              </a:rPr>
              <a:t>життєво</a:t>
            </a:r>
            <a:r>
              <a:rPr lang="uk-UA" dirty="0">
                <a:solidFill>
                  <a:schemeClr val="tx1"/>
                </a:solidFill>
              </a:rPr>
              <a:t> важливі ринки та створення потенціалу для освоєння більшого ринку;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отримання достовірної інформації про незнайомий ринок і культуру;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отримання цінних навичок та компетенцій, сконцентрованих у певних географічних регіонах;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співробітництво створює "плацдарм" для входження в нову галузь;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альянси відкривають доступ до нових технологій, досвіду та компетенції;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об'єднання ресурсів та можливостей компаній-учасників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563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Стратегічні альянси </a:t>
            </a:r>
            <a:r>
              <a:rPr lang="uk-UA" dirty="0">
                <a:solidFill>
                  <a:schemeClr val="tx1"/>
                </a:solidFill>
              </a:rPr>
              <a:t>– </a:t>
            </a:r>
          </a:p>
          <a:p>
            <a:pPr marL="0" indent="0" algn="ctr">
              <a:buNone/>
            </a:pPr>
            <a:r>
              <a:rPr lang="uk-UA" dirty="0">
                <a:solidFill>
                  <a:schemeClr val="tx1"/>
                </a:solidFill>
              </a:rPr>
              <a:t>угоди про співробітництво між фірмами, що йдуть далі звичайних боргових операцій, але не доводять справу до злиття фірм.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7036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>
                <a:solidFill>
                  <a:schemeClr val="tx1"/>
                </a:solidFill>
              </a:rPr>
              <a:t>Стратегічні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альянси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можуть</a:t>
            </a:r>
            <a:r>
              <a:rPr lang="ru-RU" dirty="0">
                <a:solidFill>
                  <a:schemeClr val="tx1"/>
                </a:solidFill>
              </a:rPr>
              <a:t> бути </a:t>
            </a:r>
            <a:r>
              <a:rPr lang="ru-RU" dirty="0" err="1">
                <a:solidFill>
                  <a:schemeClr val="tx1"/>
                </a:solidFill>
              </a:rPr>
              <a:t>кількох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різних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типів</a:t>
            </a:r>
            <a:r>
              <a:rPr lang="ru-RU" dirty="0">
                <a:solidFill>
                  <a:schemeClr val="tx1"/>
                </a:solidFill>
              </a:rPr>
              <a:t>: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1"/>
                </a:solidFill>
              </a:rPr>
              <a:t>Спільне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підприємство</a:t>
            </a:r>
            <a:r>
              <a:rPr lang="ru-RU" dirty="0">
                <a:solidFill>
                  <a:schemeClr val="tx1"/>
                </a:solidFill>
              </a:rPr>
              <a:t>: </a:t>
            </a:r>
            <a:r>
              <a:rPr lang="ru-RU" dirty="0" err="1">
                <a:solidFill>
                  <a:schemeClr val="tx1"/>
                </a:solidFill>
              </a:rPr>
              <a:t>дві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компанії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об’єднуються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dirty="0" err="1">
                <a:solidFill>
                  <a:schemeClr val="tx1"/>
                </a:solidFill>
              </a:rPr>
              <a:t>щоб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заснувати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новий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бізнес</a:t>
            </a:r>
            <a:r>
              <a:rPr lang="ru-RU" dirty="0">
                <a:solidFill>
                  <a:schemeClr val="tx1"/>
                </a:solidFill>
              </a:rPr>
              <a:t>, де </a:t>
            </a:r>
            <a:r>
              <a:rPr lang="ru-RU" dirty="0" err="1">
                <a:solidFill>
                  <a:schemeClr val="tx1"/>
                </a:solidFill>
              </a:rPr>
              <a:t>розподіляються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прибутки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1"/>
                </a:solidFill>
              </a:rPr>
              <a:t>Стратегічний</a:t>
            </a:r>
            <a:r>
              <a:rPr lang="ru-RU" dirty="0">
                <a:solidFill>
                  <a:schemeClr val="tx1"/>
                </a:solidFill>
              </a:rPr>
              <a:t> альянс </a:t>
            </a:r>
            <a:r>
              <a:rPr lang="ru-RU" dirty="0" err="1">
                <a:solidFill>
                  <a:schemeClr val="tx1"/>
                </a:solidFill>
              </a:rPr>
              <a:t>акціонерного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капіталу</a:t>
            </a:r>
            <a:r>
              <a:rPr lang="ru-RU" dirty="0">
                <a:solidFill>
                  <a:schemeClr val="tx1"/>
                </a:solidFill>
              </a:rPr>
              <a:t>: один </a:t>
            </a:r>
            <a:r>
              <a:rPr lang="ru-RU" dirty="0" err="1">
                <a:solidFill>
                  <a:schemeClr val="tx1"/>
                </a:solidFill>
              </a:rPr>
              <a:t>або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обидва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партнери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купують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акції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іншої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компанії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err="1">
                <a:solidFill>
                  <a:schemeClr val="tx1"/>
                </a:solidFill>
              </a:rPr>
              <a:t>Стратегічний</a:t>
            </a:r>
            <a:r>
              <a:rPr lang="ru-RU" dirty="0">
                <a:solidFill>
                  <a:schemeClr val="tx1"/>
                </a:solidFill>
              </a:rPr>
              <a:t> альянс без </a:t>
            </a:r>
            <a:r>
              <a:rPr lang="ru-RU" dirty="0" err="1">
                <a:solidFill>
                  <a:schemeClr val="tx1"/>
                </a:solidFill>
              </a:rPr>
              <a:t>акціонерного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капіталу</a:t>
            </a:r>
            <a:r>
              <a:rPr lang="ru-RU" dirty="0">
                <a:solidFill>
                  <a:schemeClr val="tx1"/>
                </a:solidFill>
              </a:rPr>
              <a:t> є </a:t>
            </a:r>
            <a:r>
              <a:rPr lang="ru-RU" dirty="0" err="1">
                <a:solidFill>
                  <a:schemeClr val="tx1"/>
                </a:solidFill>
              </a:rPr>
              <a:t>найпоширенішим</a:t>
            </a:r>
            <a:r>
              <a:rPr lang="ru-RU" dirty="0">
                <a:solidFill>
                  <a:schemeClr val="tx1"/>
                </a:solidFill>
              </a:rPr>
              <a:t> типом. </a:t>
            </a:r>
          </a:p>
        </p:txBody>
      </p:sp>
    </p:spTree>
    <p:extLst>
      <p:ext uri="{BB962C8B-B14F-4D97-AF65-F5344CB8AC3E}">
        <p14:creationId xmlns:p14="http://schemas.microsoft.com/office/powerpoint/2010/main" val="3002236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 anchor="ctr"/>
          <a:lstStyle/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Альянс передбачає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проведення спільних досліджень,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обмін технологіями,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спільне використання виробничих </a:t>
            </a:r>
            <a:r>
              <a:rPr lang="uk-UA" dirty="0" err="1">
                <a:solidFill>
                  <a:schemeClr val="tx1"/>
                </a:solidFill>
              </a:rPr>
              <a:t>потужностей</a:t>
            </a:r>
            <a:r>
              <a:rPr lang="uk-UA" dirty="0">
                <a:solidFill>
                  <a:schemeClr val="tx1"/>
                </a:solidFill>
              </a:rPr>
              <a:t>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просування на ринок продукції один одного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 об'єднання зусиль у виробництві компонентів.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09829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 anchor="ctr"/>
          <a:lstStyle/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Компанії вступають до альянсів з кількох стратегічно важливих міркувань: </a:t>
            </a:r>
          </a:p>
          <a:p>
            <a:pPr marL="0" indent="0">
              <a:buNone/>
            </a:pPr>
            <a:endParaRPr lang="uk-UA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досягнення економії на масштабах виробництва та/або маркетингу, </a:t>
            </a:r>
          </a:p>
          <a:p>
            <a:pPr>
              <a:buFont typeface="Wingdings" panose="05000000000000000000" pitchFamily="2" charset="2"/>
              <a:buChar char="Ø"/>
            </a:pPr>
            <a:endParaRPr lang="uk-UA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заповнення недоліків у знаннях з техніки та виробництва, </a:t>
            </a:r>
          </a:p>
          <a:p>
            <a:pPr>
              <a:buFont typeface="Wingdings" panose="05000000000000000000" pitchFamily="2" charset="2"/>
              <a:buChar char="Ø"/>
            </a:pPr>
            <a:endParaRPr lang="uk-UA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отримання доступу на ринок.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563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альянси мають недоліки.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Ефективна координація між незалежними компаніями, які мають різну мотивацію і, можливо, суперечливі цілі, є складним завданням</a:t>
            </a:r>
          </a:p>
          <a:p>
            <a:pPr>
              <a:buFont typeface="Wingdings" panose="05000000000000000000" pitchFamily="2" charset="2"/>
              <a:buChar char="Ø"/>
            </a:pPr>
            <a:endParaRPr lang="uk-UA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Союзникам, можливо, доведеться подолати також </a:t>
            </a:r>
            <a:r>
              <a:rPr lang="uk-UA" dirty="0" err="1">
                <a:solidFill>
                  <a:schemeClr val="tx1"/>
                </a:solidFill>
              </a:rPr>
              <a:t>мовний</a:t>
            </a:r>
            <a:r>
              <a:rPr lang="uk-UA" dirty="0">
                <a:solidFill>
                  <a:schemeClr val="tx1"/>
                </a:solidFill>
              </a:rPr>
              <a:t> та культурний бар'єри</a:t>
            </a:r>
          </a:p>
          <a:p>
            <a:pPr>
              <a:buFont typeface="Wingdings" panose="05000000000000000000" pitchFamily="2" charset="2"/>
              <a:buChar char="Ø"/>
            </a:pPr>
            <a:endParaRPr lang="uk-UA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Витрати часу, який потрібний менеджерам фірм на зустрічі, досягнення взаємної довіри, координацію, великі.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95639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 anchor="ctr">
            <a:normAutofit fontScale="92500"/>
          </a:bodyPr>
          <a:lstStyle/>
          <a:p>
            <a:pPr marL="0" indent="0" algn="ctr">
              <a:buNone/>
            </a:pPr>
            <a:r>
              <a:rPr lang="uk-UA" dirty="0">
                <a:solidFill>
                  <a:schemeClr val="tx1"/>
                </a:solidFill>
              </a:rPr>
              <a:t>Стратегічні альянси ефективніші у </a:t>
            </a:r>
            <a:r>
              <a:rPr lang="uk-UA" b="1" i="1" dirty="0">
                <a:solidFill>
                  <a:schemeClr val="tx1"/>
                </a:solidFill>
              </a:rPr>
              <a:t>боротьбі зі стратегічними недоліками</a:t>
            </a:r>
            <a:r>
              <a:rPr lang="uk-UA" dirty="0">
                <a:solidFill>
                  <a:schemeClr val="tx1"/>
                </a:solidFill>
              </a:rPr>
              <a:t>, ніж у завоюванні стратегічних переваг. </a:t>
            </a:r>
          </a:p>
          <a:p>
            <a:pPr marL="0" indent="0">
              <a:buNone/>
            </a:pPr>
            <a:endParaRPr lang="uk-UA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dirty="0">
                <a:solidFill>
                  <a:schemeClr val="tx1"/>
                </a:solidFill>
              </a:rPr>
              <a:t>Щоб отримати максимальну вигоду від стратегічного альянсу, компанії мають :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Шукати відповідного партнера (сумісного з фірмою).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Вибирати союзника, чиї товари та позиції на ринку швидше доповнюють, ніж конкурують із ними.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З'ясувати детально та швидко все про технології та управління партнера.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Бути уважним, щоб не передати партнерові інформацію, на яку чуйно реагує конкурентна ситуація.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Розглядати альянс як тимчасовий (на 5-10 років).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9563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типи конкурентів:</a:t>
            </a:r>
          </a:p>
          <a:p>
            <a:pPr marL="0" indent="0" algn="ctr">
              <a:buNone/>
            </a:pPr>
            <a:endParaRPr lang="ru-RU" b="1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Компанії, стратегічним намірам яких є досягнення глобального домінування.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Компанії, основною стратегічною метою якої є захист свого домінуючого становища на місцевому ринку.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uk-UA" dirty="0">
                <a:solidFill>
                  <a:schemeClr val="tx1"/>
                </a:solidFill>
              </a:rPr>
              <a:t>Компанії, які прагнуть збільшення частки продажів по світу.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9563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04664"/>
            <a:ext cx="8784976" cy="5721499"/>
          </a:xfrm>
        </p:spPr>
        <p:txBody>
          <a:bodyPr/>
          <a:lstStyle/>
          <a:p>
            <a:pPr marL="0" indent="0" algn="ctr">
              <a:buNone/>
            </a:pPr>
            <a:r>
              <a:rPr lang="uk-UA" b="1" dirty="0">
                <a:solidFill>
                  <a:schemeClr val="tx1"/>
                </a:solidFill>
              </a:rPr>
              <a:t>«Скарбниця» </a:t>
            </a:r>
          </a:p>
          <a:p>
            <a:pPr marL="0" indent="0" algn="ctr">
              <a:buNone/>
            </a:pPr>
            <a:r>
              <a:rPr lang="uk-UA" dirty="0">
                <a:solidFill>
                  <a:schemeClr val="tx1"/>
                </a:solidFill>
              </a:rPr>
              <a:t>ринок країни, де компанія має стійке становище та отримує значний прибуток. </a:t>
            </a:r>
          </a:p>
          <a:p>
            <a:pPr marL="0" indent="0" algn="ctr">
              <a:buNone/>
            </a:pPr>
            <a:endParaRPr lang="uk-UA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uk-UA" b="1" i="1" dirty="0">
                <a:solidFill>
                  <a:schemeClr val="tx1"/>
                </a:solidFill>
              </a:rPr>
              <a:t>Найважливіші ринки – національні</a:t>
            </a:r>
            <a:r>
              <a:rPr lang="uk-UA" dirty="0">
                <a:solidFill>
                  <a:schemeClr val="tx1"/>
                </a:solidFill>
              </a:rPr>
              <a:t>: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є «коморою» для ключових конкурентів;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забезпечують більші обсяги продажу;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мають престижних споживачів, чий бізнес є стратегічно важливим;</a:t>
            </a:r>
            <a:endParaRPr lang="ru-RU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uk-UA" dirty="0">
                <a:solidFill>
                  <a:schemeClr val="tx1"/>
                </a:solidFill>
              </a:rPr>
              <a:t>забезпечують винятково високу норму прибутку з допомогою слабкого тиску із боку конкурентів.</a:t>
            </a:r>
            <a:endParaRPr lang="ru-RU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5639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251</TotalTime>
  <Words>440</Words>
  <Application>Microsoft Office PowerPoint</Application>
  <PresentationFormat>Экран (4:3)</PresentationFormat>
  <Paragraphs>59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Century Gothic</vt:lpstr>
      <vt:lpstr>Courier New</vt:lpstr>
      <vt:lpstr>Palatino Linotype</vt:lpstr>
      <vt:lpstr>Wingdings</vt:lpstr>
      <vt:lpstr>Исполнительная</vt:lpstr>
      <vt:lpstr> Лекція 9 СТРАТЕГІЧНІ АЛЬЯНСИ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yanasd73@gmail.com</cp:lastModifiedBy>
  <cp:revision>17</cp:revision>
  <dcterms:created xsi:type="dcterms:W3CDTF">2023-10-26T08:21:04Z</dcterms:created>
  <dcterms:modified xsi:type="dcterms:W3CDTF">2024-11-10T10:13:50Z</dcterms:modified>
</cp:coreProperties>
</file>