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7" r:id="rId4"/>
    <p:sldId id="269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2" r:id="rId14"/>
    <p:sldId id="270" r:id="rId15"/>
    <p:sldId id="264" r:id="rId16"/>
    <p:sldId id="265" r:id="rId17"/>
    <p:sldId id="271" r:id="rId18"/>
  </p:sldIdLst>
  <p:sldSz cx="14630400" cy="8229600"/>
  <p:notesSz cx="8229600" cy="14630400"/>
  <p:embeddedFontLst>
    <p:embeddedFont>
      <p:font typeface="Bitter Medium" charset="-52"/>
      <p:regular r:id="rId20"/>
    </p:embeddedFont>
    <p:embeddedFont>
      <p:font typeface="Open Sans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7A29-B899-41E5-8637-3F1EE47468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CBD7-A1F4-4CC1-B241-D167DF8E6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4084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uk-UA" sz="6150" kern="0" spc="-185" dirty="0" smtClean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</a:t>
            </a:r>
            <a:r>
              <a:rPr lang="en-US" sz="6150" kern="0" spc="-185" dirty="0" smtClean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ереломи </a:t>
            </a:r>
            <a:r>
              <a:rPr lang="en-US" sz="6150" kern="0" spc="-185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шийки стегнової кістки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518898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uk-UA" sz="1750" kern="0" spc="-36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</a:t>
            </a:r>
            <a:r>
              <a:rPr lang="en-US" sz="1750" kern="0" spc="-36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ереломи </a:t>
            </a: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шийки стегнової кістки є внутрішньосуглобовими і поділяються на два основних типи: абдукційні (вальгусні) та аддукційні (варусні). Ці переломи часто зустрічаються у людей похилого віку, оскільки кістки стають більш крихкими з віком.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605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8619" y="621983"/>
            <a:ext cx="4373761" cy="546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00" kern="0" spc="-103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Клінічні прояви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6098619" y="1431131"/>
            <a:ext cx="7919561" cy="1119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kern="0" spc="-28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</a:t>
            </a:r>
            <a:r>
              <a:rPr lang="en-US" sz="135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переломів шийки стегна характерні біль у ділянці кульшового суглоба при пальпації ділянки шийки (під пупартовою зв’язкою) і навантаженні по осі стегна, зовнішня ротація всієї нижньої кінцівки, позитивний симптом прилиплої п’яти, вкорочення кінцівки внаслідок зміщення фрагментів, великий вертлюг розташований вище лінії Розера – Нелатона.</a:t>
            </a:r>
            <a:endParaRPr lang="en-US" sz="13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619" y="2747129"/>
            <a:ext cx="437317" cy="43731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98619" y="3359348"/>
            <a:ext cx="2186821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kern="0" spc="-5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Біль</a:t>
            </a:r>
            <a:endParaRPr lang="en-US" sz="1700" dirty="0"/>
          </a:p>
        </p:txBody>
      </p:sp>
      <p:sp>
        <p:nvSpPr>
          <p:cNvPr id="7" name="Text 3"/>
          <p:cNvSpPr/>
          <p:nvPr/>
        </p:nvSpPr>
        <p:spPr>
          <a:xfrm>
            <a:off x="6098619" y="3737610"/>
            <a:ext cx="7919561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ділянці кульшового суглоба</a:t>
            </a:r>
            <a:endParaRPr lang="en-US" sz="13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619" y="4542234"/>
            <a:ext cx="437317" cy="43731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098619" y="5154454"/>
            <a:ext cx="2186821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kern="0" spc="-5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Зовнішня ротація</a:t>
            </a:r>
            <a:endParaRPr lang="en-US" sz="1700" dirty="0"/>
          </a:p>
        </p:txBody>
      </p:sp>
      <p:sp>
        <p:nvSpPr>
          <p:cNvPr id="10" name="Text 5"/>
          <p:cNvSpPr/>
          <p:nvPr/>
        </p:nvSpPr>
        <p:spPr>
          <a:xfrm>
            <a:off x="6098619" y="5532715"/>
            <a:ext cx="7919561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Всієї нижньої кінцівки</a:t>
            </a:r>
            <a:endParaRPr lang="en-US" sz="13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619" y="6337340"/>
            <a:ext cx="437317" cy="43731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098619" y="6949559"/>
            <a:ext cx="2186821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kern="0" spc="-5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Вкорочення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6098619" y="7327821"/>
            <a:ext cx="7919561" cy="279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Кінцівки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384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Діагностика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1987391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Діагностика медіальних переломів шийки стегна проводиться за допомогою рентгенографії кульшового суглоба в двох проекціях. В сумнівних випадках показане КТ або МРТ. Ці дослідження дозволяють отримати більш детальну інформацію про стан кістки і ступеня пошкодження.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057055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8224" y="42914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Рентгенографія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4781907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Кульшового суглоба в двох проекціях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4057055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19901" y="42914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КТ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9901" y="4781907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сумнівних випадках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3790" y="5968960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28224" y="62033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МРТ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28224" y="669381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отримання більш детальної інформації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7471" y="728901"/>
            <a:ext cx="5124926" cy="640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kern="0" spc="-121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Лікування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17471" y="1676876"/>
            <a:ext cx="7709059" cy="1640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Лікування медіальних переломів шийки стегна залежить від типу перелому, віку пацієнта та загального стану здоров'я. При вколочених вальгусних переломах у літніх хворих проводять іммобілізацію кінцівки в положенні відведення і внутрішньої ротації протягом 4-х місяців за допомогою кульшової пов’язки. Застосовується функціональний метод лікування.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013460" y="3547586"/>
            <a:ext cx="22860" cy="3953113"/>
          </a:xfrm>
          <a:prstGeom prst="roundRect">
            <a:avLst>
              <a:gd name="adj" fmla="val 376639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1232654" y="3997404"/>
            <a:ext cx="717471" cy="22860"/>
          </a:xfrm>
          <a:prstGeom prst="roundRect">
            <a:avLst>
              <a:gd name="adj" fmla="val 376639"/>
            </a:avLst>
          </a:prstGeom>
          <a:solidFill>
            <a:srgbClr val="E2C8B5"/>
          </a:solidFill>
          <a:ln/>
        </p:spPr>
      </p:sp>
      <p:sp>
        <p:nvSpPr>
          <p:cNvPr id="7" name="Shape 4"/>
          <p:cNvSpPr/>
          <p:nvPr/>
        </p:nvSpPr>
        <p:spPr>
          <a:xfrm>
            <a:off x="794266" y="3778210"/>
            <a:ext cx="461248" cy="461248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65597" y="3855006"/>
            <a:ext cx="118467" cy="307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152293" y="3752493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Іммобілізація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2152293" y="4195763"/>
            <a:ext cx="627423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Вколочені вальгусні переломи у літніх хворих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232654" y="5383411"/>
            <a:ext cx="717471" cy="22860"/>
          </a:xfrm>
          <a:prstGeom prst="roundRect">
            <a:avLst>
              <a:gd name="adj" fmla="val 376639"/>
            </a:avLst>
          </a:prstGeom>
          <a:solidFill>
            <a:srgbClr val="E2C8B5"/>
          </a:solidFill>
          <a:ln/>
        </p:spPr>
      </p:sp>
      <p:sp>
        <p:nvSpPr>
          <p:cNvPr id="12" name="Shape 9"/>
          <p:cNvSpPr/>
          <p:nvPr/>
        </p:nvSpPr>
        <p:spPr>
          <a:xfrm>
            <a:off x="794266" y="5164217"/>
            <a:ext cx="461248" cy="461248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44880" y="5241012"/>
            <a:ext cx="159901" cy="307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152293" y="5138499"/>
            <a:ext cx="2774275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Оперативне втручання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2152293" y="5581769"/>
            <a:ext cx="627423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Невколочені переломи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1232654" y="6769418"/>
            <a:ext cx="717471" cy="22860"/>
          </a:xfrm>
          <a:prstGeom prst="roundRect">
            <a:avLst>
              <a:gd name="adj" fmla="val 376639"/>
            </a:avLst>
          </a:prstGeom>
          <a:solidFill>
            <a:srgbClr val="E2C8B5"/>
          </a:solidFill>
          <a:ln/>
        </p:spPr>
      </p:sp>
      <p:sp>
        <p:nvSpPr>
          <p:cNvPr id="17" name="Shape 14"/>
          <p:cNvSpPr/>
          <p:nvPr/>
        </p:nvSpPr>
        <p:spPr>
          <a:xfrm>
            <a:off x="794266" y="6550223"/>
            <a:ext cx="461248" cy="461248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41546" y="6627019"/>
            <a:ext cx="166688" cy="307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152293" y="6524506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Ендопротезування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2152293" y="6967776"/>
            <a:ext cx="627423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хворих старше 60 років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елом шейки бедра Харьков - лечение и реабилитац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3" y="2143770"/>
            <a:ext cx="42576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стеосинтез бедренной кости: показания, виды, особенности  послеоперационного периода - RG62.iNFO - информационно-аналитический порт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1" y="2132026"/>
            <a:ext cx="3815960" cy="25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ерелом шейки бедра: єндопротезирование, симптоматика, диагностика, леч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91" y="3843191"/>
            <a:ext cx="23050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3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ротаційний чобіток пластиковий жорсткий для гомілковостопного суглоба  Fosta FS 29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еротаційний чобіток пластиковий жорсткий для гомілковостопного суглоба  Fosta FS 295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Деротаційний чобіток пластиковий жорсткий для гомілковостопного суглоба  Fosta FS 295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Деротаційний чобіток пластиковий жорсткий для гомілковостопного суглоба  Fosta FS 295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Деротаційний чобіток пластиковий жорсткий для гомілковостопного суглоба  Fosta FS 29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81" y="152400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7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0713"/>
            <a:ext cx="61420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Оперативне втручання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53120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металоостеосинтезу у молодих хворих застосовуються методики АО, DHS або LSP. Для хворих старше 60 років показане ендопротезування. Ці методики дозволяють стабілізувати перелом і забезпечити швидке відновлення функції кінцівки.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6237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Металоостеосинтез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20493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Методики АО, DHS або LSP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77191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молодих хворих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46237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Ендопротезування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520493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хворих старше 60 років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3874" y="587454"/>
            <a:ext cx="5339358" cy="667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kern="0" spc="-126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Прогноз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6233874" y="1575197"/>
            <a:ext cx="7649051" cy="17085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Через 1–2 тижні після операції дозволяється хода на милицях, дозоване навантаження після 6–8 тижнів, повне навантаження у 6–8 місяців. Працездатність відновлюється через 7–10 місяців. Реабілітація після перелому шийки стегна є важливим етапом, який допомагає відновити рухливість і функцію кінцівки.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6538912" y="3524012"/>
            <a:ext cx="30480" cy="4118134"/>
          </a:xfrm>
          <a:prstGeom prst="roundRect">
            <a:avLst>
              <a:gd name="adj" fmla="val 294301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6763941" y="3989308"/>
            <a:ext cx="747474" cy="30480"/>
          </a:xfrm>
          <a:prstGeom prst="roundRect">
            <a:avLst>
              <a:gd name="adj" fmla="val 294301"/>
            </a:avLst>
          </a:prstGeom>
          <a:solidFill>
            <a:srgbClr val="E2C8B5"/>
          </a:solidFill>
          <a:ln/>
        </p:spPr>
      </p:sp>
      <p:sp>
        <p:nvSpPr>
          <p:cNvPr id="7" name="Shape 4"/>
          <p:cNvSpPr/>
          <p:nvPr/>
        </p:nvSpPr>
        <p:spPr>
          <a:xfrm>
            <a:off x="6313884" y="3764280"/>
            <a:ext cx="480536" cy="480536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92478" y="3844290"/>
            <a:ext cx="123349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kern="0" spc="-7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500" dirty="0"/>
          </a:p>
        </p:txBody>
      </p:sp>
      <p:sp>
        <p:nvSpPr>
          <p:cNvPr id="9" name="Text 6"/>
          <p:cNvSpPr/>
          <p:nvPr/>
        </p:nvSpPr>
        <p:spPr>
          <a:xfrm>
            <a:off x="7728823" y="3737491"/>
            <a:ext cx="2669619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kern="0" spc="-6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Хода на милицях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7728823" y="4199215"/>
            <a:ext cx="6154103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Через 1–2 тижні після операції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6763941" y="5433179"/>
            <a:ext cx="747474" cy="30480"/>
          </a:xfrm>
          <a:prstGeom prst="roundRect">
            <a:avLst>
              <a:gd name="adj" fmla="val 294301"/>
            </a:avLst>
          </a:prstGeom>
          <a:solidFill>
            <a:srgbClr val="E2C8B5"/>
          </a:solidFill>
          <a:ln/>
        </p:spPr>
      </p:sp>
      <p:sp>
        <p:nvSpPr>
          <p:cNvPr id="12" name="Shape 9"/>
          <p:cNvSpPr/>
          <p:nvPr/>
        </p:nvSpPr>
        <p:spPr>
          <a:xfrm>
            <a:off x="6313884" y="5208151"/>
            <a:ext cx="480536" cy="480536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70809" y="5288161"/>
            <a:ext cx="166568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kern="0" spc="-7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7728823" y="5181362"/>
            <a:ext cx="3077408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kern="0" spc="-6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Дозоване навантаження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728823" y="5643086"/>
            <a:ext cx="6154103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Після 6–8 тижнів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6763941" y="6877050"/>
            <a:ext cx="747474" cy="30480"/>
          </a:xfrm>
          <a:prstGeom prst="roundRect">
            <a:avLst>
              <a:gd name="adj" fmla="val 294301"/>
            </a:avLst>
          </a:prstGeom>
          <a:solidFill>
            <a:srgbClr val="E2C8B5"/>
          </a:solidFill>
          <a:ln/>
        </p:spPr>
      </p:sp>
      <p:sp>
        <p:nvSpPr>
          <p:cNvPr id="17" name="Shape 14"/>
          <p:cNvSpPr/>
          <p:nvPr/>
        </p:nvSpPr>
        <p:spPr>
          <a:xfrm>
            <a:off x="6313884" y="6652022"/>
            <a:ext cx="480536" cy="480536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467356" y="6732032"/>
            <a:ext cx="173593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kern="0" spc="-7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9" name="Text 16"/>
          <p:cNvSpPr/>
          <p:nvPr/>
        </p:nvSpPr>
        <p:spPr>
          <a:xfrm>
            <a:off x="7728823" y="6625233"/>
            <a:ext cx="2688193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kern="0" spc="-6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Повне навантаження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7728823" y="7086957"/>
            <a:ext cx="6154103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6–8 місяців</a:t>
            </a:r>
            <a:endParaRPr lang="en-US" sz="1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B3E8A57-745F-418A-95EF-7B057E882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22" y="1037491"/>
            <a:ext cx="4368019" cy="5824025"/>
          </a:xfrm>
          <a:prstGeom prst="rect">
            <a:avLst/>
          </a:prstGeom>
        </p:spPr>
      </p:pic>
      <p:pic>
        <p:nvPicPr>
          <p:cNvPr id="2050" name="Picture 2" descr="Захисні шорти для сноуборду та роликів у Києві та Україні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604" y="610436"/>
            <a:ext cx="3785257" cy="62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3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льшовий суглоб. Причини болю. - Smart Fitness Academy Smart Fitness  Academy">
            <a:extLst>
              <a:ext uri="{FF2B5EF4-FFF2-40B4-BE49-F238E27FC236}">
                <a16:creationId xmlns:a16="http://schemas.microsoft.com/office/drawing/2014/main" xmlns="" id="{01678F76-AB88-4B0F-BD89-441D4D79A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8" y="1111344"/>
            <a:ext cx="7962313" cy="58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5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98EFE2-56CB-4357-9168-DF791651B39B}"/>
              </a:ext>
            </a:extLst>
          </p:cNvPr>
          <p:cNvPicPr/>
          <p:nvPr/>
        </p:nvPicPr>
        <p:blipFill rotWithShape="1">
          <a:blip r:embed="rId2"/>
          <a:srcRect l="12025" t="1069" r="10849" b="-1069"/>
          <a:stretch/>
        </p:blipFill>
        <p:spPr bwMode="auto">
          <a:xfrm>
            <a:off x="3263706" y="1716258"/>
            <a:ext cx="7723162" cy="5219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210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D84F381-2EE5-4C41-BD35-E93AFC137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1" r="9837"/>
          <a:stretch/>
        </p:blipFill>
        <p:spPr>
          <a:xfrm>
            <a:off x="2574387" y="1139483"/>
            <a:ext cx="9101797" cy="59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9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xmlns="" id="{8BD24570-7563-40F5-BC1A-7BBFC6982EF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0192" t="8739" r="13611"/>
          <a:stretch/>
        </p:blipFill>
        <p:spPr bwMode="auto">
          <a:xfrm>
            <a:off x="3101926" y="1290216"/>
            <a:ext cx="8229600" cy="5100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254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67286"/>
            <a:ext cx="6452116" cy="68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Класифікація переломів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956603"/>
            <a:ext cx="7556421" cy="2841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dirty="0" smtClean="0">
                <a:latin typeface="Open Sans" charset="0"/>
                <a:ea typeface="Open Sans" charset="0"/>
                <a:cs typeface="Open Sans" charset="0"/>
              </a:rPr>
              <a:t>- 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абдукційні або вальгусні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 – 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шийково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-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д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i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аф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i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зарний кут при цих переломах збільшується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; </a:t>
            </a:r>
          </a:p>
          <a:p>
            <a:pPr algn="just"/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- 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аддукційні або варусні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 – 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шийково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-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д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i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аф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i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зарний кут при цих переломах внаслідок зміщення стегна доверху зменьшується і наближається до прямого</a:t>
            </a:r>
            <a:r>
              <a:rPr lang="en-US" sz="1600" dirty="0" smtClean="0"/>
              <a:t>. </a:t>
            </a:r>
            <a:endParaRPr lang="ru-RU" sz="1600" dirty="0" smtClean="0"/>
          </a:p>
          <a:p>
            <a:pPr marL="0" indent="0">
              <a:lnSpc>
                <a:spcPts val="2850"/>
              </a:lnSpc>
              <a:buNone/>
            </a:pPr>
            <a:endParaRPr lang="uk-UA" sz="1600" kern="0" spc="-36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1600" kern="0" spc="-36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</a:t>
            </a:r>
            <a:r>
              <a:rPr lang="en-US" sz="160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визначення стабільності перелому використовується класифікація F. Pauwels, яка враховує кут лінії перелому. Кут менше 30° відповідає І ступеню, від 30° до 50° – ІІ ступеню, а більше 50° – ІІІ ступеню. Чим більший кут, тим більша ймовірність зміщення відламків і незрощення перелому</a:t>
            </a:r>
            <a:r>
              <a:rPr lang="en-US" sz="1600" kern="0" spc="-36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uk-UA" sz="1600" kern="0" spc="-36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uk-UA" sz="1750" kern="0" spc="-36" dirty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365784"/>
            <a:ext cx="7556421" cy="2616518"/>
          </a:xfrm>
          <a:prstGeom prst="roundRect">
            <a:avLst>
              <a:gd name="adj" fmla="val 364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65750" y="5023722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029057" y="4517112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Ступінь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3546038" y="4517112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Кут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059210" y="4517112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Стабільність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801410" y="5023723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029057" y="5167432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3546038" y="5167432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Менше 30°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059210" y="5167432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Стабільний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01410" y="5674042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029057" y="5817751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ІІ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3546038" y="5817751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 30° до 50°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6059210" y="5817751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Нестабільний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801410" y="6324362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1029057" y="646807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ІІІ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3546038" y="6468070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Більше 50°</a:t>
            </a:r>
            <a:endParaRPr lang="en-US" sz="1750" dirty="0"/>
          </a:p>
        </p:txBody>
      </p:sp>
      <p:sp>
        <p:nvSpPr>
          <p:cNvPr id="21" name="Text 18"/>
          <p:cNvSpPr/>
          <p:nvPr/>
        </p:nvSpPr>
        <p:spPr>
          <a:xfrm>
            <a:off x="6059210" y="646807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Дуже нестабільний</a:t>
            </a:r>
            <a:endParaRPr lang="en-US" sz="175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52" y="4416605"/>
            <a:ext cx="5891468" cy="22274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20" y="1392701"/>
            <a:ext cx="5473087" cy="2405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49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2115" y="3191947"/>
            <a:ext cx="6900505" cy="653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kern="0" spc="-12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Ступені зміщення відламків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732115" y="4159448"/>
            <a:ext cx="13166169" cy="1004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визначення ступеня зміщення відламків використовується класифікація R. S. Garden. І ступінь – перелом без зміщення, включаючи вальгусні вколочені переломи. ІІ ступінь – завершений перелом без зміщення. ІІІ ступінь – завершений перелом з неповним зміщенням. ІV ступінь – завершений перелом зі значним зміщенням.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32115" y="5634038"/>
            <a:ext cx="470654" cy="470654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07018" y="5712381"/>
            <a:ext cx="120848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74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450" dirty="0"/>
          </a:p>
        </p:txBody>
      </p:sp>
      <p:sp>
        <p:nvSpPr>
          <p:cNvPr id="7" name="Text 4"/>
          <p:cNvSpPr/>
          <p:nvPr/>
        </p:nvSpPr>
        <p:spPr>
          <a:xfrm>
            <a:off x="1411962" y="5634038"/>
            <a:ext cx="2614970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І ступінь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1411962" y="6086356"/>
            <a:ext cx="5798701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Перелом без зміщення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419856" y="5634038"/>
            <a:ext cx="470654" cy="470654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73566" y="5712381"/>
            <a:ext cx="163235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74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450" dirty="0"/>
          </a:p>
        </p:txBody>
      </p:sp>
      <p:sp>
        <p:nvSpPr>
          <p:cNvPr id="11" name="Text 8"/>
          <p:cNvSpPr/>
          <p:nvPr/>
        </p:nvSpPr>
        <p:spPr>
          <a:xfrm>
            <a:off x="8099703" y="5634038"/>
            <a:ext cx="2614970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ІІ ступінь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8099703" y="6086356"/>
            <a:ext cx="5798701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Завершений перелом без зміщення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32115" y="6865501"/>
            <a:ext cx="470654" cy="470654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82372" y="6943844"/>
            <a:ext cx="170140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74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450" dirty="0"/>
          </a:p>
        </p:txBody>
      </p:sp>
      <p:sp>
        <p:nvSpPr>
          <p:cNvPr id="15" name="Text 12"/>
          <p:cNvSpPr/>
          <p:nvPr/>
        </p:nvSpPr>
        <p:spPr>
          <a:xfrm>
            <a:off x="1411962" y="6865501"/>
            <a:ext cx="2614970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ІІІ ступінь</a:t>
            </a:r>
            <a:endParaRPr lang="en-US" sz="2050" dirty="0"/>
          </a:p>
        </p:txBody>
      </p:sp>
      <p:sp>
        <p:nvSpPr>
          <p:cNvPr id="16" name="Text 13"/>
          <p:cNvSpPr/>
          <p:nvPr/>
        </p:nvSpPr>
        <p:spPr>
          <a:xfrm>
            <a:off x="1411962" y="7317819"/>
            <a:ext cx="5798701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Завершений перелом з неповним зміщенням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7419856" y="6865501"/>
            <a:ext cx="470654" cy="470654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67017" y="6943844"/>
            <a:ext cx="176332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74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4</a:t>
            </a:r>
            <a:endParaRPr lang="en-US" sz="2450" dirty="0"/>
          </a:p>
        </p:txBody>
      </p:sp>
      <p:sp>
        <p:nvSpPr>
          <p:cNvPr id="19" name="Text 16"/>
          <p:cNvSpPr/>
          <p:nvPr/>
        </p:nvSpPr>
        <p:spPr>
          <a:xfrm>
            <a:off x="8099703" y="6865501"/>
            <a:ext cx="2614970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ІV ступінь</a:t>
            </a:r>
            <a:endParaRPr lang="en-US" sz="2050" dirty="0"/>
          </a:p>
        </p:txBody>
      </p:sp>
      <p:sp>
        <p:nvSpPr>
          <p:cNvPr id="20" name="Text 17"/>
          <p:cNvSpPr/>
          <p:nvPr/>
        </p:nvSpPr>
        <p:spPr>
          <a:xfrm>
            <a:off x="8099703" y="7317819"/>
            <a:ext cx="5798701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Завершений перелом зі значним зміщенням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9261"/>
            <a:ext cx="62638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Анатомічні особливості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71668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людей похилого віку проксимальний відділ стегна характеризується недостатнім кровообігом головки внаслідок склерозу судин. Зрощення уламків відбувається тільки за рахунок ендостального кісткоутворення і можливе при ідеальній репозиції і стабільній фіксації уламків, вколочених переломах.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442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Особливості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02348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Недостатній кровообіг головки стегна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59046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Зрощення уламків відбувається тільки за рахунок ендостального кісткоутворення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4442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Умови зрощення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502348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Ідеальна репозиція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59046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Стабільна фіксація уламків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2237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Механізм травми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1971318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Медіальні переломи шийки стегна зазвичай виникають внаслідок падіння на вертлюгову ділянку або форсованої ротації кінцівки. Ці травми можуть бути результатом падіння з висоти, дорожньо-транспортної пригоди або інших випадкових подій.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678079"/>
            <a:ext cx="1134070" cy="18145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8022" y="3904893"/>
            <a:ext cx="41648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Падіння на вертлюгову ділянку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2268022" y="439531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Найпоширеніший механізм травми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492591"/>
            <a:ext cx="1134070" cy="181451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68022" y="5719405"/>
            <a:ext cx="36973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Форсована ротація кінцівки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2268022" y="620982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Може призвести до перелому шийки стегна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673</Words>
  <Application>Microsoft Office PowerPoint</Application>
  <PresentationFormat>Произвольный</PresentationFormat>
  <Paragraphs>102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Bitter Medium</vt:lpstr>
      <vt:lpstr>Open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Elena V</cp:lastModifiedBy>
  <cp:revision>7</cp:revision>
  <dcterms:created xsi:type="dcterms:W3CDTF">2024-11-10T20:16:46Z</dcterms:created>
  <dcterms:modified xsi:type="dcterms:W3CDTF">2024-11-11T11:43:41Z</dcterms:modified>
</cp:coreProperties>
</file>