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66" r:id="rId3"/>
    <p:sldId id="257" r:id="rId4"/>
    <p:sldId id="258" r:id="rId5"/>
    <p:sldId id="259" r:id="rId6"/>
    <p:sldId id="260" r:id="rId7"/>
    <p:sldId id="261" r:id="rId8"/>
    <p:sldId id="267" r:id="rId9"/>
    <p:sldId id="262" r:id="rId10"/>
    <p:sldId id="263" r:id="rId11"/>
    <p:sldId id="264" r:id="rId12"/>
    <p:sldId id="265" r:id="rId13"/>
  </p:sldIdLst>
  <p:sldSz cx="14630400" cy="8229600"/>
  <p:notesSz cx="8229600" cy="14630400"/>
  <p:embeddedFontLst>
    <p:embeddedFont>
      <p:font typeface="Calibri" pitchFamily="34" charset="0"/>
      <p:regular r:id="rId15"/>
      <p:bold r:id="rId16"/>
      <p:italic r:id="rId17"/>
      <p:boldItalic r:id="rId18"/>
    </p:embeddedFont>
    <p:embeddedFont>
      <p:font typeface="PT Sans" charset="-52"/>
      <p:regular r:id="rId19"/>
    </p:embeddedFont>
    <p:embeddedFont>
      <p:font typeface="Nunito Semi Bold" charset="-52"/>
      <p:regular r:id="rId20"/>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p:scale>
          <a:sx n="68" d="100"/>
          <a:sy n="68" d="100"/>
        </p:scale>
        <p:origin x="-276" y="210"/>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565525" cy="73183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4660900" y="0"/>
            <a:ext cx="3567113" cy="731838"/>
          </a:xfrm>
          <a:prstGeom prst="rect">
            <a:avLst/>
          </a:prstGeom>
        </p:spPr>
        <p:txBody>
          <a:bodyPr vert="horz" lIns="91440" tIns="45720" rIns="91440" bIns="45720" rtlCol="0"/>
          <a:lstStyle>
            <a:lvl1pPr algn="r">
              <a:defRPr sz="1200"/>
            </a:lvl1pPr>
          </a:lstStyle>
          <a:p>
            <a:fld id="{3A4B873E-58EA-443C-8235-CA372F7D76C9}" type="datetimeFigureOut">
              <a:rPr lang="ru-RU" smtClean="0"/>
              <a:t>10.11.2024</a:t>
            </a:fld>
            <a:endParaRPr lang="ru-RU"/>
          </a:p>
        </p:txBody>
      </p:sp>
      <p:sp>
        <p:nvSpPr>
          <p:cNvPr id="4" name="Образ слайда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822325" y="6950075"/>
            <a:ext cx="6584950" cy="6583363"/>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13896975"/>
            <a:ext cx="3565525" cy="73025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4660900" y="13896975"/>
            <a:ext cx="3567113" cy="730250"/>
          </a:xfrm>
          <a:prstGeom prst="rect">
            <a:avLst/>
          </a:prstGeom>
        </p:spPr>
        <p:txBody>
          <a:bodyPr vert="horz" lIns="91440" tIns="45720" rIns="91440" bIns="45720" rtlCol="0" anchor="b"/>
          <a:lstStyle>
            <a:lvl1pPr algn="r">
              <a:defRPr sz="1200"/>
            </a:lvl1pPr>
          </a:lstStyle>
          <a:p>
            <a:fld id="{2D790413-78A5-474C-BE51-D5E87FC2D639}" type="slidenum">
              <a:rPr lang="ru-RU" smtClean="0"/>
              <a:t>‹#›</a:t>
            </a:fld>
            <a:endParaRPr lang="ru-RU"/>
          </a:p>
        </p:txBody>
      </p:sp>
    </p:spTree>
    <p:extLst>
      <p:ext uri="{BB962C8B-B14F-4D97-AF65-F5344CB8AC3E}">
        <p14:creationId xmlns:p14="http://schemas.microsoft.com/office/powerpoint/2010/main" val="2601889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2045137"/>
            <a:ext cx="7468553" cy="1943100"/>
          </a:xfrm>
          <a:prstGeom prst="rect">
            <a:avLst/>
          </a:prstGeom>
          <a:noFill/>
          <a:ln/>
        </p:spPr>
        <p:txBody>
          <a:bodyPr wrap="square" lIns="0" tIns="0" rIns="0" bIns="0" rtlCol="0" anchor="t"/>
          <a:lstStyle/>
          <a:p>
            <a:pPr marL="0" indent="0">
              <a:lnSpc>
                <a:spcPts val="7650"/>
              </a:lnSpc>
              <a:buNone/>
            </a:pPr>
            <a:r>
              <a:rPr lang="en-US" sz="6100" dirty="0">
                <a:solidFill>
                  <a:srgbClr val="FFFFFF"/>
                </a:solidFill>
                <a:latin typeface="Nunito Semi Bold" pitchFamily="34" charset="0"/>
                <a:ea typeface="Nunito Semi Bold" pitchFamily="34" charset="-122"/>
                <a:cs typeface="Nunito Semi Bold" pitchFamily="34" charset="-120"/>
              </a:rPr>
              <a:t>Переломи діафізу стегнової кістки</a:t>
            </a:r>
            <a:endParaRPr lang="en-US" sz="6100" dirty="0"/>
          </a:p>
        </p:txBody>
      </p:sp>
      <p:sp>
        <p:nvSpPr>
          <p:cNvPr id="4" name="Text 1"/>
          <p:cNvSpPr/>
          <p:nvPr/>
        </p:nvSpPr>
        <p:spPr>
          <a:xfrm>
            <a:off x="837724" y="4347210"/>
            <a:ext cx="7468553" cy="1149072"/>
          </a:xfrm>
          <a:prstGeom prst="rect">
            <a:avLst/>
          </a:prstGeom>
          <a:noFill/>
          <a:ln/>
        </p:spPr>
        <p:txBody>
          <a:bodyPr wrap="square" lIns="0" tIns="0" rIns="0" bIns="0" rtlCol="0" anchor="t"/>
          <a:lstStyle/>
          <a:p>
            <a:pPr marL="0" indent="0">
              <a:lnSpc>
                <a:spcPts val="3000"/>
              </a:lnSpc>
              <a:buNone/>
            </a:pPr>
            <a:r>
              <a:rPr lang="en-US" sz="1850" dirty="0">
                <a:solidFill>
                  <a:srgbClr val="FFFFFF"/>
                </a:solidFill>
                <a:latin typeface="PT Sans" pitchFamily="34" charset="0"/>
                <a:ea typeface="PT Sans" pitchFamily="34" charset="-122"/>
                <a:cs typeface="PT Sans" pitchFamily="34" charset="-120"/>
              </a:rPr>
              <a:t>Перелом діафізу стегна є серйозним пошкодженням, яке часто супроводжується шоком та значною крововтратою. Цей тип перелому становить 15-16% від усіх травм опорно-рухової системи.</a:t>
            </a:r>
            <a:endParaRPr lang="en-US" sz="18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3008709"/>
            <a:ext cx="6673572" cy="704017"/>
          </a:xfrm>
          <a:prstGeom prst="rect">
            <a:avLst/>
          </a:prstGeom>
          <a:noFill/>
          <a:ln/>
        </p:spPr>
        <p:txBody>
          <a:bodyPr wrap="none" lIns="0" tIns="0" rIns="0" bIns="0" rtlCol="0" anchor="t"/>
          <a:lstStyle/>
          <a:p>
            <a:pPr marL="0" indent="0">
              <a:lnSpc>
                <a:spcPts val="5500"/>
              </a:lnSpc>
              <a:buNone/>
            </a:pPr>
            <a:r>
              <a:rPr lang="en-US" sz="4400" dirty="0">
                <a:solidFill>
                  <a:srgbClr val="FFFFFF"/>
                </a:solidFill>
                <a:latin typeface="Nunito Semi Bold" pitchFamily="34" charset="0"/>
                <a:ea typeface="Nunito Semi Bold" pitchFamily="34" charset="-122"/>
                <a:cs typeface="Nunito Semi Bold" pitchFamily="34" charset="-120"/>
              </a:rPr>
              <a:t>Догоспітальна допомога</a:t>
            </a:r>
            <a:endParaRPr lang="en-US" sz="4400" dirty="0"/>
          </a:p>
        </p:txBody>
      </p:sp>
      <p:sp>
        <p:nvSpPr>
          <p:cNvPr id="4" name="Text 1"/>
          <p:cNvSpPr/>
          <p:nvPr/>
        </p:nvSpPr>
        <p:spPr>
          <a:xfrm>
            <a:off x="837724" y="4071699"/>
            <a:ext cx="7468553" cy="1149072"/>
          </a:xfrm>
          <a:prstGeom prst="rect">
            <a:avLst/>
          </a:prstGeom>
          <a:noFill/>
          <a:ln/>
        </p:spPr>
        <p:txBody>
          <a:bodyPr wrap="square" lIns="0" tIns="0" rIns="0" bIns="0" rtlCol="0" anchor="t"/>
          <a:lstStyle/>
          <a:p>
            <a:pPr marL="0" indent="0">
              <a:lnSpc>
                <a:spcPts val="3000"/>
              </a:lnSpc>
              <a:buNone/>
            </a:pPr>
            <a:r>
              <a:rPr lang="en-US" sz="1850" dirty="0">
                <a:solidFill>
                  <a:srgbClr val="FFFFFF"/>
                </a:solidFill>
                <a:latin typeface="PT Sans" pitchFamily="34" charset="0"/>
                <a:ea typeface="PT Sans" pitchFamily="34" charset="-122"/>
                <a:cs typeface="PT Sans" pitchFamily="34" charset="-120"/>
              </a:rPr>
              <a:t>Надання медичної допомоги на догоспітальному етапі включає в себе адекватну іммобілізацію кінцівки підручними засобами або спеціальними шинами.</a:t>
            </a:r>
            <a:endParaRPr lang="en-US" sz="18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992160"/>
          </a:xfrm>
          <a:prstGeom prst="rect">
            <a:avLst/>
          </a:prstGeom>
        </p:spPr>
      </p:pic>
      <p:sp>
        <p:nvSpPr>
          <p:cNvPr id="3" name="Text 0"/>
          <p:cNvSpPr/>
          <p:nvPr/>
        </p:nvSpPr>
        <p:spPr>
          <a:xfrm>
            <a:off x="837724" y="4504849"/>
            <a:ext cx="6339007" cy="704017"/>
          </a:xfrm>
          <a:prstGeom prst="rect">
            <a:avLst/>
          </a:prstGeom>
          <a:noFill/>
          <a:ln/>
        </p:spPr>
        <p:txBody>
          <a:bodyPr wrap="none" lIns="0" tIns="0" rIns="0" bIns="0" rtlCol="0" anchor="t"/>
          <a:lstStyle/>
          <a:p>
            <a:pPr marL="0" indent="0">
              <a:lnSpc>
                <a:spcPts val="5500"/>
              </a:lnSpc>
              <a:buNone/>
            </a:pPr>
            <a:r>
              <a:rPr lang="en-US" sz="4400" dirty="0">
                <a:solidFill>
                  <a:srgbClr val="FFFFFF"/>
                </a:solidFill>
                <a:latin typeface="Nunito Semi Bold" pitchFamily="34" charset="0"/>
                <a:ea typeface="Nunito Semi Bold" pitchFamily="34" charset="-122"/>
                <a:cs typeface="Nunito Semi Bold" pitchFamily="34" charset="-120"/>
              </a:rPr>
              <a:t>Медичний менеджмент</a:t>
            </a:r>
            <a:endParaRPr lang="en-US" sz="4400" dirty="0"/>
          </a:p>
        </p:txBody>
      </p:sp>
      <p:sp>
        <p:nvSpPr>
          <p:cNvPr id="4" name="Text 1"/>
          <p:cNvSpPr/>
          <p:nvPr/>
        </p:nvSpPr>
        <p:spPr>
          <a:xfrm>
            <a:off x="837724" y="5567839"/>
            <a:ext cx="12954952" cy="1149072"/>
          </a:xfrm>
          <a:prstGeom prst="rect">
            <a:avLst/>
          </a:prstGeom>
          <a:noFill/>
          <a:ln/>
        </p:spPr>
        <p:txBody>
          <a:bodyPr wrap="square" lIns="0" tIns="0" rIns="0" bIns="0" rtlCol="0" anchor="t"/>
          <a:lstStyle/>
          <a:p>
            <a:pPr marL="0" indent="0">
              <a:lnSpc>
                <a:spcPts val="3000"/>
              </a:lnSpc>
              <a:buNone/>
            </a:pPr>
            <a:r>
              <a:rPr lang="en-US" sz="1850" dirty="0">
                <a:solidFill>
                  <a:srgbClr val="FFFFFF"/>
                </a:solidFill>
                <a:latin typeface="PT Sans" pitchFamily="34" charset="0"/>
                <a:ea typeface="PT Sans" pitchFamily="34" charset="-122"/>
                <a:cs typeface="PT Sans" pitchFamily="34" charset="-120"/>
              </a:rPr>
              <a:t>Лікування переломів діафізу стегна може бути консервативним або оперативним. Консервативні методи включають скелетне витягнення та кокситну пов’язку. Оперативні методи включають стабільну металофіксацію за допомогою блокувальних стержнів, пластин або апарату зовнішньої фіксації.</a:t>
            </a:r>
            <a:endParaRPr lang="en-US" sz="18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20182" y="765215"/>
            <a:ext cx="4933474" cy="616744"/>
          </a:xfrm>
          <a:prstGeom prst="rect">
            <a:avLst/>
          </a:prstGeom>
          <a:noFill/>
          <a:ln/>
        </p:spPr>
        <p:txBody>
          <a:bodyPr wrap="none" lIns="0" tIns="0" rIns="0" bIns="0" rtlCol="0" anchor="t"/>
          <a:lstStyle/>
          <a:p>
            <a:pPr marL="0" indent="0">
              <a:lnSpc>
                <a:spcPts val="4850"/>
              </a:lnSpc>
              <a:buNone/>
            </a:pPr>
            <a:r>
              <a:rPr lang="en-US" sz="3850" dirty="0">
                <a:solidFill>
                  <a:srgbClr val="FFFFFF"/>
                </a:solidFill>
                <a:latin typeface="Nunito Semi Bold" pitchFamily="34" charset="0"/>
                <a:ea typeface="Nunito Semi Bold" pitchFamily="34" charset="-122"/>
                <a:cs typeface="Nunito Semi Bold" pitchFamily="34" charset="-120"/>
              </a:rPr>
              <a:t>Важливі моменти</a:t>
            </a:r>
            <a:endParaRPr lang="en-US" sz="3850" dirty="0"/>
          </a:p>
        </p:txBody>
      </p:sp>
      <p:pic>
        <p:nvPicPr>
          <p:cNvPr id="4" name="Image 1" descr="preencoded.png"/>
          <p:cNvPicPr>
            <a:picLocks noChangeAspect="1"/>
          </p:cNvPicPr>
          <p:nvPr/>
        </p:nvPicPr>
        <p:blipFill>
          <a:blip r:embed="rId4"/>
          <a:stretch>
            <a:fillRect/>
          </a:stretch>
        </p:blipFill>
        <p:spPr>
          <a:xfrm>
            <a:off x="6220182" y="1696403"/>
            <a:ext cx="524113" cy="524113"/>
          </a:xfrm>
          <a:prstGeom prst="rect">
            <a:avLst/>
          </a:prstGeom>
        </p:spPr>
      </p:pic>
      <p:sp>
        <p:nvSpPr>
          <p:cNvPr id="5" name="Text 1"/>
          <p:cNvSpPr/>
          <p:nvPr/>
        </p:nvSpPr>
        <p:spPr>
          <a:xfrm>
            <a:off x="6220182" y="2430185"/>
            <a:ext cx="2466737" cy="308372"/>
          </a:xfrm>
          <a:prstGeom prst="rect">
            <a:avLst/>
          </a:prstGeom>
          <a:noFill/>
          <a:ln/>
        </p:spPr>
        <p:txBody>
          <a:bodyPr wrap="none" lIns="0" tIns="0" rIns="0" bIns="0" rtlCol="0" anchor="t"/>
          <a:lstStyle/>
          <a:p>
            <a:pPr marL="0" indent="0" algn="l">
              <a:lnSpc>
                <a:spcPts val="2400"/>
              </a:lnSpc>
              <a:buNone/>
            </a:pPr>
            <a:r>
              <a:rPr lang="en-US" sz="1900" dirty="0">
                <a:solidFill>
                  <a:srgbClr val="FFFFFF"/>
                </a:solidFill>
                <a:latin typeface="Nunito Semi Bold" pitchFamily="34" charset="0"/>
                <a:ea typeface="Nunito Semi Bold" pitchFamily="34" charset="-122"/>
                <a:cs typeface="Nunito Semi Bold" pitchFamily="34" charset="-120"/>
              </a:rPr>
              <a:t>Ускладнення</a:t>
            </a:r>
            <a:endParaRPr lang="en-US" sz="1900" dirty="0"/>
          </a:p>
        </p:txBody>
      </p:sp>
      <p:sp>
        <p:nvSpPr>
          <p:cNvPr id="6" name="Text 2"/>
          <p:cNvSpPr/>
          <p:nvPr/>
        </p:nvSpPr>
        <p:spPr>
          <a:xfrm>
            <a:off x="6220182" y="2864287"/>
            <a:ext cx="7676436" cy="335399"/>
          </a:xfrm>
          <a:prstGeom prst="rect">
            <a:avLst/>
          </a:prstGeom>
          <a:noFill/>
          <a:ln/>
        </p:spPr>
        <p:txBody>
          <a:bodyPr wrap="none" lIns="0" tIns="0" rIns="0" bIns="0" rtlCol="0" anchor="t"/>
          <a:lstStyle/>
          <a:p>
            <a:pPr marL="0" indent="0" algn="l">
              <a:lnSpc>
                <a:spcPts val="2600"/>
              </a:lnSpc>
              <a:buNone/>
            </a:pPr>
            <a:r>
              <a:rPr lang="en-US" sz="1650" dirty="0">
                <a:solidFill>
                  <a:srgbClr val="FFFFFF"/>
                </a:solidFill>
                <a:latin typeface="PT Sans" pitchFamily="34" charset="0"/>
                <a:ea typeface="PT Sans" pitchFamily="34" charset="-122"/>
                <a:cs typeface="PT Sans" pitchFamily="34" charset="-120"/>
              </a:rPr>
              <a:t>Довготривале лікування, ризик повторного зміщення уламків та контрактур.</a:t>
            </a:r>
            <a:endParaRPr lang="en-US" sz="1650" dirty="0"/>
          </a:p>
        </p:txBody>
      </p:sp>
      <p:pic>
        <p:nvPicPr>
          <p:cNvPr id="7" name="Image 2" descr="preencoded.png"/>
          <p:cNvPicPr>
            <a:picLocks noChangeAspect="1"/>
          </p:cNvPicPr>
          <p:nvPr/>
        </p:nvPicPr>
        <p:blipFill>
          <a:blip r:embed="rId5"/>
          <a:stretch>
            <a:fillRect/>
          </a:stretch>
        </p:blipFill>
        <p:spPr>
          <a:xfrm>
            <a:off x="6220182" y="3828693"/>
            <a:ext cx="524113" cy="524113"/>
          </a:xfrm>
          <a:prstGeom prst="rect">
            <a:avLst/>
          </a:prstGeom>
        </p:spPr>
      </p:pic>
      <p:sp>
        <p:nvSpPr>
          <p:cNvPr id="8" name="Text 3"/>
          <p:cNvSpPr/>
          <p:nvPr/>
        </p:nvSpPr>
        <p:spPr>
          <a:xfrm>
            <a:off x="6220182" y="4562475"/>
            <a:ext cx="2466737" cy="308372"/>
          </a:xfrm>
          <a:prstGeom prst="rect">
            <a:avLst/>
          </a:prstGeom>
          <a:noFill/>
          <a:ln/>
        </p:spPr>
        <p:txBody>
          <a:bodyPr wrap="none" lIns="0" tIns="0" rIns="0" bIns="0" rtlCol="0" anchor="t"/>
          <a:lstStyle/>
          <a:p>
            <a:pPr marL="0" indent="0" algn="l">
              <a:lnSpc>
                <a:spcPts val="2400"/>
              </a:lnSpc>
              <a:buNone/>
            </a:pPr>
            <a:r>
              <a:rPr lang="en-US" sz="1900" dirty="0">
                <a:solidFill>
                  <a:srgbClr val="FFFFFF"/>
                </a:solidFill>
                <a:latin typeface="Nunito Semi Bold" pitchFamily="34" charset="0"/>
                <a:ea typeface="Nunito Semi Bold" pitchFamily="34" charset="-122"/>
                <a:cs typeface="Nunito Semi Bold" pitchFamily="34" charset="-120"/>
              </a:rPr>
              <a:t>Лікарська допомога</a:t>
            </a:r>
            <a:endParaRPr lang="en-US" sz="1900" dirty="0"/>
          </a:p>
        </p:txBody>
      </p:sp>
      <p:sp>
        <p:nvSpPr>
          <p:cNvPr id="9" name="Text 4"/>
          <p:cNvSpPr/>
          <p:nvPr/>
        </p:nvSpPr>
        <p:spPr>
          <a:xfrm>
            <a:off x="6220182" y="4996577"/>
            <a:ext cx="7676436" cy="335399"/>
          </a:xfrm>
          <a:prstGeom prst="rect">
            <a:avLst/>
          </a:prstGeom>
          <a:noFill/>
          <a:ln/>
        </p:spPr>
        <p:txBody>
          <a:bodyPr wrap="none" lIns="0" tIns="0" rIns="0" bIns="0" rtlCol="0" anchor="t"/>
          <a:lstStyle/>
          <a:p>
            <a:pPr marL="0" indent="0" algn="l">
              <a:lnSpc>
                <a:spcPts val="2600"/>
              </a:lnSpc>
              <a:buNone/>
            </a:pPr>
            <a:r>
              <a:rPr lang="en-US" sz="1650" dirty="0">
                <a:solidFill>
                  <a:srgbClr val="FFFFFF"/>
                </a:solidFill>
                <a:latin typeface="PT Sans" pitchFamily="34" charset="0"/>
                <a:ea typeface="PT Sans" pitchFamily="34" charset="-122"/>
                <a:cs typeface="PT Sans" pitchFamily="34" charset="-120"/>
              </a:rPr>
              <a:t>Важливо звернутися до лікаря для своєчасної діагностики та лікування.</a:t>
            </a:r>
            <a:endParaRPr lang="en-US" sz="1650" dirty="0"/>
          </a:p>
        </p:txBody>
      </p:sp>
      <p:pic>
        <p:nvPicPr>
          <p:cNvPr id="10" name="Image 3" descr="preencoded.png"/>
          <p:cNvPicPr>
            <a:picLocks noChangeAspect="1"/>
          </p:cNvPicPr>
          <p:nvPr/>
        </p:nvPicPr>
        <p:blipFill>
          <a:blip r:embed="rId6"/>
          <a:stretch>
            <a:fillRect/>
          </a:stretch>
        </p:blipFill>
        <p:spPr>
          <a:xfrm>
            <a:off x="6220182" y="5960983"/>
            <a:ext cx="524113" cy="524113"/>
          </a:xfrm>
          <a:prstGeom prst="rect">
            <a:avLst/>
          </a:prstGeom>
        </p:spPr>
      </p:pic>
      <p:sp>
        <p:nvSpPr>
          <p:cNvPr id="11" name="Text 5"/>
          <p:cNvSpPr/>
          <p:nvPr/>
        </p:nvSpPr>
        <p:spPr>
          <a:xfrm>
            <a:off x="6220182" y="6694765"/>
            <a:ext cx="2466737" cy="308372"/>
          </a:xfrm>
          <a:prstGeom prst="rect">
            <a:avLst/>
          </a:prstGeom>
          <a:noFill/>
          <a:ln/>
        </p:spPr>
        <p:txBody>
          <a:bodyPr wrap="none" lIns="0" tIns="0" rIns="0" bIns="0" rtlCol="0" anchor="t"/>
          <a:lstStyle/>
          <a:p>
            <a:pPr marL="0" indent="0" algn="l">
              <a:lnSpc>
                <a:spcPts val="2400"/>
              </a:lnSpc>
              <a:buNone/>
            </a:pPr>
            <a:r>
              <a:rPr lang="en-US" sz="1900" dirty="0">
                <a:solidFill>
                  <a:srgbClr val="FFFFFF"/>
                </a:solidFill>
                <a:latin typeface="Nunito Semi Bold" pitchFamily="34" charset="0"/>
                <a:ea typeface="Nunito Semi Bold" pitchFamily="34" charset="-122"/>
                <a:cs typeface="Nunito Semi Bold" pitchFamily="34" charset="-120"/>
              </a:rPr>
              <a:t>Реабілітація</a:t>
            </a:r>
            <a:endParaRPr lang="en-US" sz="1900" dirty="0"/>
          </a:p>
        </p:txBody>
      </p:sp>
      <p:sp>
        <p:nvSpPr>
          <p:cNvPr id="12" name="Text 6"/>
          <p:cNvSpPr/>
          <p:nvPr/>
        </p:nvSpPr>
        <p:spPr>
          <a:xfrm>
            <a:off x="6220182" y="7128867"/>
            <a:ext cx="7676436" cy="335399"/>
          </a:xfrm>
          <a:prstGeom prst="rect">
            <a:avLst/>
          </a:prstGeom>
          <a:noFill/>
          <a:ln/>
        </p:spPr>
        <p:txBody>
          <a:bodyPr wrap="none" lIns="0" tIns="0" rIns="0" bIns="0" rtlCol="0" anchor="t"/>
          <a:lstStyle/>
          <a:p>
            <a:pPr marL="0" indent="0" algn="l">
              <a:lnSpc>
                <a:spcPts val="2600"/>
              </a:lnSpc>
              <a:buNone/>
            </a:pPr>
            <a:r>
              <a:rPr lang="en-US" sz="1650" dirty="0">
                <a:solidFill>
                  <a:srgbClr val="FFFFFF"/>
                </a:solidFill>
                <a:latin typeface="PT Sans" pitchFamily="34" charset="0"/>
                <a:ea typeface="PT Sans" pitchFamily="34" charset="-122"/>
                <a:cs typeface="PT Sans" pitchFamily="34" charset="-120"/>
              </a:rPr>
              <a:t>Після лікування необхідна реабілітація для відновлення функції кінцівки.</a:t>
            </a:r>
            <a:endParaRPr lang="en-US" sz="16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0 вправ з власною вагою для зміцнення м'язів стегн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7297" y="1237955"/>
            <a:ext cx="9359648" cy="5444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117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37724" y="2677239"/>
            <a:ext cx="8272343" cy="704017"/>
          </a:xfrm>
          <a:prstGeom prst="rect">
            <a:avLst/>
          </a:prstGeom>
          <a:noFill/>
          <a:ln/>
        </p:spPr>
        <p:txBody>
          <a:bodyPr wrap="none" lIns="0" tIns="0" rIns="0" bIns="0" rtlCol="0" anchor="t"/>
          <a:lstStyle/>
          <a:p>
            <a:pPr marL="0" indent="0">
              <a:lnSpc>
                <a:spcPts val="5500"/>
              </a:lnSpc>
              <a:buNone/>
            </a:pPr>
            <a:r>
              <a:rPr lang="en-US" sz="4400" dirty="0">
                <a:solidFill>
                  <a:srgbClr val="FFFFFF"/>
                </a:solidFill>
                <a:latin typeface="Nunito Semi Bold" pitchFamily="34" charset="0"/>
                <a:ea typeface="Nunito Semi Bold" pitchFamily="34" charset="-122"/>
                <a:cs typeface="Nunito Semi Bold" pitchFamily="34" charset="-120"/>
              </a:rPr>
              <a:t>Локалізація та типи переломів</a:t>
            </a:r>
            <a:endParaRPr lang="en-US" sz="4400" dirty="0"/>
          </a:p>
        </p:txBody>
      </p:sp>
      <p:sp>
        <p:nvSpPr>
          <p:cNvPr id="3" name="Text 1"/>
          <p:cNvSpPr/>
          <p:nvPr/>
        </p:nvSpPr>
        <p:spPr>
          <a:xfrm>
            <a:off x="837724" y="3979545"/>
            <a:ext cx="2816185" cy="351949"/>
          </a:xfrm>
          <a:prstGeom prst="rect">
            <a:avLst/>
          </a:prstGeom>
          <a:noFill/>
          <a:ln/>
        </p:spPr>
        <p:txBody>
          <a:bodyPr wrap="none" lIns="0" tIns="0" rIns="0" bIns="0" rtlCol="0" anchor="t"/>
          <a:lstStyle/>
          <a:p>
            <a:pPr marL="0" indent="0">
              <a:lnSpc>
                <a:spcPts val="2750"/>
              </a:lnSpc>
              <a:buNone/>
            </a:pPr>
            <a:r>
              <a:rPr lang="en-US" sz="2200" dirty="0">
                <a:solidFill>
                  <a:srgbClr val="FFFFFF"/>
                </a:solidFill>
                <a:latin typeface="Nunito Semi Bold" pitchFamily="34" charset="0"/>
                <a:ea typeface="Nunito Semi Bold" pitchFamily="34" charset="-122"/>
                <a:cs typeface="Nunito Semi Bold" pitchFamily="34" charset="-120"/>
              </a:rPr>
              <a:t>Локалізація</a:t>
            </a:r>
            <a:endParaRPr lang="en-US" sz="2200" dirty="0"/>
          </a:p>
        </p:txBody>
      </p:sp>
      <p:sp>
        <p:nvSpPr>
          <p:cNvPr id="4" name="Text 2"/>
          <p:cNvSpPr/>
          <p:nvPr/>
        </p:nvSpPr>
        <p:spPr>
          <a:xfrm>
            <a:off x="837724" y="4570809"/>
            <a:ext cx="6185535" cy="766048"/>
          </a:xfrm>
          <a:prstGeom prst="rect">
            <a:avLst/>
          </a:prstGeom>
          <a:noFill/>
          <a:ln/>
        </p:spPr>
        <p:txBody>
          <a:bodyPr wrap="square" lIns="0" tIns="0" rIns="0" bIns="0" rtlCol="0" anchor="t"/>
          <a:lstStyle/>
          <a:p>
            <a:pPr marL="0" indent="0">
              <a:lnSpc>
                <a:spcPts val="3000"/>
              </a:lnSpc>
              <a:buNone/>
            </a:pPr>
            <a:r>
              <a:rPr lang="en-US" sz="1850" dirty="0">
                <a:solidFill>
                  <a:srgbClr val="FFFFFF"/>
                </a:solidFill>
                <a:latin typeface="PT Sans" pitchFamily="34" charset="0"/>
                <a:ea typeface="PT Sans" pitchFamily="34" charset="-122"/>
                <a:cs typeface="PT Sans" pitchFamily="34" charset="-120"/>
              </a:rPr>
              <a:t>Переломи діафізу стегна можуть бути розташовані в верхній, середній або нижній третині кістки.</a:t>
            </a:r>
            <a:endParaRPr lang="en-US" sz="1850" dirty="0"/>
          </a:p>
        </p:txBody>
      </p:sp>
      <p:sp>
        <p:nvSpPr>
          <p:cNvPr id="5" name="Text 3"/>
          <p:cNvSpPr/>
          <p:nvPr/>
        </p:nvSpPr>
        <p:spPr>
          <a:xfrm>
            <a:off x="7614761" y="3979545"/>
            <a:ext cx="2816185" cy="351949"/>
          </a:xfrm>
          <a:prstGeom prst="rect">
            <a:avLst/>
          </a:prstGeom>
          <a:noFill/>
          <a:ln/>
        </p:spPr>
        <p:txBody>
          <a:bodyPr wrap="none" lIns="0" tIns="0" rIns="0" bIns="0" rtlCol="0" anchor="t"/>
          <a:lstStyle/>
          <a:p>
            <a:pPr marL="0" indent="0">
              <a:lnSpc>
                <a:spcPts val="2750"/>
              </a:lnSpc>
              <a:buNone/>
            </a:pPr>
            <a:r>
              <a:rPr lang="en-US" sz="2200" dirty="0">
                <a:solidFill>
                  <a:srgbClr val="FFFFFF"/>
                </a:solidFill>
                <a:latin typeface="Nunito Semi Bold" pitchFamily="34" charset="0"/>
                <a:ea typeface="Nunito Semi Bold" pitchFamily="34" charset="-122"/>
                <a:cs typeface="Nunito Semi Bold" pitchFamily="34" charset="-120"/>
              </a:rPr>
              <a:t>Типи переломів</a:t>
            </a:r>
            <a:endParaRPr lang="en-US" sz="2200" dirty="0"/>
          </a:p>
        </p:txBody>
      </p:sp>
      <p:sp>
        <p:nvSpPr>
          <p:cNvPr id="6" name="Text 4"/>
          <p:cNvSpPr/>
          <p:nvPr/>
        </p:nvSpPr>
        <p:spPr>
          <a:xfrm>
            <a:off x="7614761" y="4570809"/>
            <a:ext cx="6185535" cy="766048"/>
          </a:xfrm>
          <a:prstGeom prst="rect">
            <a:avLst/>
          </a:prstGeom>
          <a:noFill/>
          <a:ln/>
        </p:spPr>
        <p:txBody>
          <a:bodyPr wrap="square" lIns="0" tIns="0" rIns="0" bIns="0" rtlCol="0" anchor="t"/>
          <a:lstStyle/>
          <a:p>
            <a:pPr marL="0" indent="0">
              <a:lnSpc>
                <a:spcPts val="3000"/>
              </a:lnSpc>
              <a:buNone/>
            </a:pPr>
            <a:r>
              <a:rPr lang="en-US" sz="1850" dirty="0">
                <a:solidFill>
                  <a:srgbClr val="FFFFFF"/>
                </a:solidFill>
                <a:latin typeface="PT Sans" pitchFamily="34" charset="0"/>
                <a:ea typeface="PT Sans" pitchFamily="34" charset="-122"/>
                <a:cs typeface="PT Sans" pitchFamily="34" charset="-120"/>
              </a:rPr>
              <a:t>Переломи можуть бути поперечними, косими, гвинтоподібними та осколковими.</a:t>
            </a:r>
            <a:endParaRPr lang="en-US" sz="18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3" name="Text 0"/>
          <p:cNvSpPr/>
          <p:nvPr/>
        </p:nvSpPr>
        <p:spPr>
          <a:xfrm>
            <a:off x="827008" y="651629"/>
            <a:ext cx="5560338" cy="694968"/>
          </a:xfrm>
          <a:prstGeom prst="rect">
            <a:avLst/>
          </a:prstGeom>
          <a:noFill/>
          <a:ln/>
        </p:spPr>
        <p:txBody>
          <a:bodyPr wrap="none" lIns="0" tIns="0" rIns="0" bIns="0" rtlCol="0" anchor="t"/>
          <a:lstStyle/>
          <a:p>
            <a:pPr marL="0" indent="0">
              <a:lnSpc>
                <a:spcPts val="5450"/>
              </a:lnSpc>
              <a:buNone/>
            </a:pPr>
            <a:r>
              <a:rPr lang="en-US" sz="4350" dirty="0">
                <a:solidFill>
                  <a:srgbClr val="FFFFFF"/>
                </a:solidFill>
                <a:latin typeface="Nunito Semi Bold" pitchFamily="34" charset="0"/>
                <a:ea typeface="Nunito Semi Bold" pitchFamily="34" charset="-122"/>
                <a:cs typeface="Nunito Semi Bold" pitchFamily="34" charset="-120"/>
              </a:rPr>
              <a:t>Зміщення уламків</a:t>
            </a:r>
            <a:endParaRPr lang="en-US" sz="4350" dirty="0"/>
          </a:p>
        </p:txBody>
      </p:sp>
      <p:pic>
        <p:nvPicPr>
          <p:cNvPr id="4" name="Image 1" descr="preencoded.png"/>
          <p:cNvPicPr>
            <a:picLocks noChangeAspect="1"/>
          </p:cNvPicPr>
          <p:nvPr/>
        </p:nvPicPr>
        <p:blipFill>
          <a:blip r:embed="rId3"/>
          <a:stretch>
            <a:fillRect/>
          </a:stretch>
        </p:blipFill>
        <p:spPr>
          <a:xfrm>
            <a:off x="827008" y="1701046"/>
            <a:ext cx="1181576" cy="2095976"/>
          </a:xfrm>
          <a:prstGeom prst="rect">
            <a:avLst/>
          </a:prstGeom>
        </p:spPr>
      </p:pic>
      <p:sp>
        <p:nvSpPr>
          <p:cNvPr id="5" name="Text 1"/>
          <p:cNvSpPr/>
          <p:nvPr/>
        </p:nvSpPr>
        <p:spPr>
          <a:xfrm>
            <a:off x="2363033" y="1937266"/>
            <a:ext cx="2780109" cy="347424"/>
          </a:xfrm>
          <a:prstGeom prst="rect">
            <a:avLst/>
          </a:prstGeom>
          <a:noFill/>
          <a:ln/>
        </p:spPr>
        <p:txBody>
          <a:bodyPr wrap="none" lIns="0" tIns="0" rIns="0" bIns="0" rtlCol="0" anchor="t"/>
          <a:lstStyle/>
          <a:p>
            <a:pPr marL="0" indent="0" algn="l">
              <a:lnSpc>
                <a:spcPts val="2700"/>
              </a:lnSpc>
              <a:buNone/>
            </a:pPr>
            <a:r>
              <a:rPr lang="en-US" sz="2150" dirty="0">
                <a:solidFill>
                  <a:srgbClr val="FFFFFF"/>
                </a:solidFill>
                <a:latin typeface="Nunito Semi Bold" pitchFamily="34" charset="0"/>
                <a:ea typeface="Nunito Semi Bold" pitchFamily="34" charset="-122"/>
                <a:cs typeface="Nunito Semi Bold" pitchFamily="34" charset="-120"/>
              </a:rPr>
              <a:t>Верхня третина</a:t>
            </a:r>
            <a:endParaRPr lang="en-US" sz="2150" dirty="0"/>
          </a:p>
        </p:txBody>
      </p:sp>
      <p:sp>
        <p:nvSpPr>
          <p:cNvPr id="6" name="Text 2"/>
          <p:cNvSpPr/>
          <p:nvPr/>
        </p:nvSpPr>
        <p:spPr>
          <a:xfrm>
            <a:off x="2363033" y="2426375"/>
            <a:ext cx="5953958" cy="1134427"/>
          </a:xfrm>
          <a:prstGeom prst="rect">
            <a:avLst/>
          </a:prstGeom>
          <a:noFill/>
          <a:ln/>
        </p:spPr>
        <p:txBody>
          <a:bodyPr wrap="square" lIns="0" tIns="0" rIns="0" bIns="0" rtlCol="0" anchor="t"/>
          <a:lstStyle/>
          <a:p>
            <a:pPr marL="0" indent="0" algn="l">
              <a:lnSpc>
                <a:spcPts val="2950"/>
              </a:lnSpc>
              <a:buNone/>
            </a:pPr>
            <a:r>
              <a:rPr lang="en-US" sz="1850" dirty="0">
                <a:solidFill>
                  <a:srgbClr val="FFFFFF"/>
                </a:solidFill>
                <a:latin typeface="PT Sans" pitchFamily="34" charset="0"/>
                <a:ea typeface="PT Sans" pitchFamily="34" charset="-122"/>
                <a:cs typeface="PT Sans" pitchFamily="34" charset="-120"/>
              </a:rPr>
              <a:t>Центральний уламок відводиться назовні, зміщується вперед і ротується назовні, периферичний – досередини та догори.</a:t>
            </a:r>
            <a:endParaRPr lang="en-US" sz="1850" dirty="0"/>
          </a:p>
        </p:txBody>
      </p:sp>
      <p:pic>
        <p:nvPicPr>
          <p:cNvPr id="7" name="Image 2" descr="preencoded.png"/>
          <p:cNvPicPr>
            <a:picLocks noChangeAspect="1"/>
          </p:cNvPicPr>
          <p:nvPr/>
        </p:nvPicPr>
        <p:blipFill>
          <a:blip r:embed="rId4"/>
          <a:stretch>
            <a:fillRect/>
          </a:stretch>
        </p:blipFill>
        <p:spPr>
          <a:xfrm>
            <a:off x="827008" y="3797022"/>
            <a:ext cx="1181576" cy="1890474"/>
          </a:xfrm>
          <a:prstGeom prst="rect">
            <a:avLst/>
          </a:prstGeom>
        </p:spPr>
      </p:pic>
      <p:sp>
        <p:nvSpPr>
          <p:cNvPr id="8" name="Text 3"/>
          <p:cNvSpPr/>
          <p:nvPr/>
        </p:nvSpPr>
        <p:spPr>
          <a:xfrm>
            <a:off x="2363033" y="4033242"/>
            <a:ext cx="2780109" cy="347424"/>
          </a:xfrm>
          <a:prstGeom prst="rect">
            <a:avLst/>
          </a:prstGeom>
          <a:noFill/>
          <a:ln/>
        </p:spPr>
        <p:txBody>
          <a:bodyPr wrap="none" lIns="0" tIns="0" rIns="0" bIns="0" rtlCol="0" anchor="t"/>
          <a:lstStyle/>
          <a:p>
            <a:pPr marL="0" indent="0" algn="l">
              <a:lnSpc>
                <a:spcPts val="2700"/>
              </a:lnSpc>
              <a:buNone/>
            </a:pPr>
            <a:r>
              <a:rPr lang="en-US" sz="2150" dirty="0">
                <a:solidFill>
                  <a:srgbClr val="FFFFFF"/>
                </a:solidFill>
                <a:latin typeface="Nunito Semi Bold" pitchFamily="34" charset="0"/>
                <a:ea typeface="Nunito Semi Bold" pitchFamily="34" charset="-122"/>
                <a:cs typeface="Nunito Semi Bold" pitchFamily="34" charset="-120"/>
              </a:rPr>
              <a:t>Середня третина</a:t>
            </a:r>
            <a:endParaRPr lang="en-US" sz="2150" dirty="0"/>
          </a:p>
        </p:txBody>
      </p:sp>
      <p:sp>
        <p:nvSpPr>
          <p:cNvPr id="9" name="Text 4"/>
          <p:cNvSpPr/>
          <p:nvPr/>
        </p:nvSpPr>
        <p:spPr>
          <a:xfrm>
            <a:off x="2363033" y="4522351"/>
            <a:ext cx="5953958" cy="756285"/>
          </a:xfrm>
          <a:prstGeom prst="rect">
            <a:avLst/>
          </a:prstGeom>
          <a:noFill/>
          <a:ln/>
        </p:spPr>
        <p:txBody>
          <a:bodyPr wrap="square" lIns="0" tIns="0" rIns="0" bIns="0" rtlCol="0" anchor="t"/>
          <a:lstStyle/>
          <a:p>
            <a:pPr marL="0" indent="0" algn="l">
              <a:lnSpc>
                <a:spcPts val="2950"/>
              </a:lnSpc>
              <a:buNone/>
            </a:pPr>
            <a:r>
              <a:rPr lang="en-US" sz="1850" dirty="0">
                <a:solidFill>
                  <a:srgbClr val="FFFFFF"/>
                </a:solidFill>
                <a:latin typeface="PT Sans" pitchFamily="34" charset="0"/>
                <a:ea typeface="PT Sans" pitchFamily="34" charset="-122"/>
                <a:cs typeface="PT Sans" pitchFamily="34" charset="-120"/>
              </a:rPr>
              <a:t>Проксимальний уламок зміщується назовні, дистальний – досередини.</a:t>
            </a:r>
            <a:endParaRPr lang="en-US" sz="1850" dirty="0"/>
          </a:p>
        </p:txBody>
      </p:sp>
      <p:pic>
        <p:nvPicPr>
          <p:cNvPr id="10" name="Image 3" descr="preencoded.png"/>
          <p:cNvPicPr>
            <a:picLocks noChangeAspect="1"/>
          </p:cNvPicPr>
          <p:nvPr/>
        </p:nvPicPr>
        <p:blipFill>
          <a:blip r:embed="rId5"/>
          <a:stretch>
            <a:fillRect/>
          </a:stretch>
        </p:blipFill>
        <p:spPr>
          <a:xfrm>
            <a:off x="827008" y="5687497"/>
            <a:ext cx="1181576" cy="1890474"/>
          </a:xfrm>
          <a:prstGeom prst="rect">
            <a:avLst/>
          </a:prstGeom>
        </p:spPr>
      </p:pic>
      <p:sp>
        <p:nvSpPr>
          <p:cNvPr id="11" name="Text 5"/>
          <p:cNvSpPr/>
          <p:nvPr/>
        </p:nvSpPr>
        <p:spPr>
          <a:xfrm>
            <a:off x="2363033" y="5923717"/>
            <a:ext cx="2780109" cy="347424"/>
          </a:xfrm>
          <a:prstGeom prst="rect">
            <a:avLst/>
          </a:prstGeom>
          <a:noFill/>
          <a:ln/>
        </p:spPr>
        <p:txBody>
          <a:bodyPr wrap="none" lIns="0" tIns="0" rIns="0" bIns="0" rtlCol="0" anchor="t"/>
          <a:lstStyle/>
          <a:p>
            <a:pPr marL="0" indent="0" algn="l">
              <a:lnSpc>
                <a:spcPts val="2700"/>
              </a:lnSpc>
              <a:buNone/>
            </a:pPr>
            <a:r>
              <a:rPr lang="en-US" sz="2150" dirty="0">
                <a:solidFill>
                  <a:srgbClr val="FFFFFF"/>
                </a:solidFill>
                <a:latin typeface="Nunito Semi Bold" pitchFamily="34" charset="0"/>
                <a:ea typeface="Nunito Semi Bold" pitchFamily="34" charset="-122"/>
                <a:cs typeface="Nunito Semi Bold" pitchFamily="34" charset="-120"/>
              </a:rPr>
              <a:t>Нижня третина</a:t>
            </a:r>
            <a:endParaRPr lang="en-US" sz="2150" dirty="0"/>
          </a:p>
        </p:txBody>
      </p:sp>
      <p:sp>
        <p:nvSpPr>
          <p:cNvPr id="12" name="Text 6"/>
          <p:cNvSpPr/>
          <p:nvPr/>
        </p:nvSpPr>
        <p:spPr>
          <a:xfrm>
            <a:off x="2363033" y="6412825"/>
            <a:ext cx="5953958" cy="756285"/>
          </a:xfrm>
          <a:prstGeom prst="rect">
            <a:avLst/>
          </a:prstGeom>
          <a:noFill/>
          <a:ln/>
        </p:spPr>
        <p:txBody>
          <a:bodyPr wrap="square" lIns="0" tIns="0" rIns="0" bIns="0" rtlCol="0" anchor="t"/>
          <a:lstStyle/>
          <a:p>
            <a:pPr marL="0" indent="0" algn="l">
              <a:lnSpc>
                <a:spcPts val="2950"/>
              </a:lnSpc>
              <a:buNone/>
            </a:pPr>
            <a:r>
              <a:rPr lang="en-US" sz="1850" dirty="0">
                <a:solidFill>
                  <a:srgbClr val="FFFFFF"/>
                </a:solidFill>
                <a:latin typeface="PT Sans" pitchFamily="34" charset="0"/>
                <a:ea typeface="PT Sans" pitchFamily="34" charset="-122"/>
                <a:cs typeface="PT Sans" pitchFamily="34" charset="-120"/>
              </a:rPr>
              <a:t>Центральний уламок зміщується досередини, дистальний – назад.</a:t>
            </a:r>
            <a:endParaRPr lang="en-US" sz="1850" dirty="0"/>
          </a:p>
        </p:txBody>
      </p:sp>
      <p:sp>
        <p:nvSpPr>
          <p:cNvPr id="14" name="AutoShape 2" descr="Лікування переломів стегна у Запоріжжі"/>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8" name="Picture 4" descr="Лікування переломів стегна у Запоріжжі"/>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13643" y="999114"/>
            <a:ext cx="4753728" cy="6316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1"/>
          <p:cNvSpPr/>
          <p:nvPr/>
        </p:nvSpPr>
        <p:spPr>
          <a:xfrm>
            <a:off x="837724" y="864156"/>
            <a:ext cx="6020276" cy="704017"/>
          </a:xfrm>
          <a:prstGeom prst="rect">
            <a:avLst/>
          </a:prstGeom>
          <a:noFill/>
          <a:ln/>
        </p:spPr>
        <p:txBody>
          <a:bodyPr wrap="none" lIns="0" tIns="0" rIns="0" bIns="0" rtlCol="0" anchor="t"/>
          <a:lstStyle/>
          <a:p>
            <a:pPr marL="0" indent="0">
              <a:lnSpc>
                <a:spcPts val="5500"/>
              </a:lnSpc>
              <a:buNone/>
            </a:pPr>
            <a:r>
              <a:rPr lang="en-US" sz="4400" dirty="0">
                <a:solidFill>
                  <a:srgbClr val="FFFFFF"/>
                </a:solidFill>
                <a:latin typeface="Nunito Semi Bold" pitchFamily="34" charset="0"/>
                <a:ea typeface="Nunito Semi Bold" pitchFamily="34" charset="-122"/>
                <a:cs typeface="Nunito Semi Bold" pitchFamily="34" charset="-120"/>
              </a:rPr>
              <a:t>Класифікація ОА/ASIF</a:t>
            </a:r>
            <a:endParaRPr lang="en-US" sz="4400" dirty="0"/>
          </a:p>
        </p:txBody>
      </p:sp>
      <p:sp>
        <p:nvSpPr>
          <p:cNvPr id="6" name="Shape 2"/>
          <p:cNvSpPr/>
          <p:nvPr/>
        </p:nvSpPr>
        <p:spPr>
          <a:xfrm>
            <a:off x="845344" y="1919525"/>
            <a:ext cx="7468553" cy="5438180"/>
          </a:xfrm>
          <a:prstGeom prst="roundRect">
            <a:avLst>
              <a:gd name="adj" fmla="val 6603"/>
            </a:avLst>
          </a:prstGeom>
          <a:noFill/>
          <a:ln w="7620">
            <a:solidFill>
              <a:srgbClr val="FFFFFF">
                <a:alpha val="24000"/>
              </a:srgbClr>
            </a:solidFill>
            <a:prstDash val="solid"/>
          </a:ln>
        </p:spPr>
      </p:sp>
      <p:sp>
        <p:nvSpPr>
          <p:cNvPr id="7" name="Shape 3"/>
          <p:cNvSpPr/>
          <p:nvPr/>
        </p:nvSpPr>
        <p:spPr>
          <a:xfrm>
            <a:off x="338907" y="1903978"/>
            <a:ext cx="7452479" cy="685443"/>
          </a:xfrm>
          <a:prstGeom prst="rect">
            <a:avLst/>
          </a:prstGeom>
          <a:solidFill>
            <a:srgbClr val="FFFFFF">
              <a:alpha val="4000"/>
            </a:srgbClr>
          </a:solidFill>
          <a:ln/>
        </p:spPr>
      </p:sp>
      <p:sp>
        <p:nvSpPr>
          <p:cNvPr id="8" name="Text 4"/>
          <p:cNvSpPr/>
          <p:nvPr/>
        </p:nvSpPr>
        <p:spPr>
          <a:xfrm>
            <a:off x="1085493" y="2085975"/>
            <a:ext cx="2001441" cy="383024"/>
          </a:xfrm>
          <a:prstGeom prst="rect">
            <a:avLst/>
          </a:prstGeom>
          <a:noFill/>
          <a:ln/>
        </p:spPr>
        <p:txBody>
          <a:bodyPr wrap="none" lIns="0" tIns="0" rIns="0" bIns="0" rtlCol="0" anchor="t"/>
          <a:lstStyle/>
          <a:p>
            <a:pPr marL="0" indent="0">
              <a:lnSpc>
                <a:spcPts val="3000"/>
              </a:lnSpc>
              <a:buNone/>
            </a:pPr>
            <a:r>
              <a:rPr lang="en-US" sz="1850" dirty="0">
                <a:solidFill>
                  <a:srgbClr val="FFFFFF"/>
                </a:solidFill>
                <a:latin typeface="PT Sans" pitchFamily="34" charset="0"/>
                <a:ea typeface="PT Sans" pitchFamily="34" charset="-122"/>
                <a:cs typeface="PT Sans" pitchFamily="34" charset="-120"/>
              </a:rPr>
              <a:t>Група</a:t>
            </a:r>
            <a:endParaRPr lang="en-US" sz="1850" dirty="0"/>
          </a:p>
        </p:txBody>
      </p:sp>
      <p:sp>
        <p:nvSpPr>
          <p:cNvPr id="9" name="Text 5"/>
          <p:cNvSpPr/>
          <p:nvPr/>
        </p:nvSpPr>
        <p:spPr>
          <a:xfrm>
            <a:off x="3573185" y="2085975"/>
            <a:ext cx="1997631" cy="383024"/>
          </a:xfrm>
          <a:prstGeom prst="rect">
            <a:avLst/>
          </a:prstGeom>
          <a:noFill/>
          <a:ln/>
        </p:spPr>
        <p:txBody>
          <a:bodyPr wrap="none" lIns="0" tIns="0" rIns="0" bIns="0" rtlCol="0" anchor="t"/>
          <a:lstStyle/>
          <a:p>
            <a:pPr marL="0" indent="0">
              <a:lnSpc>
                <a:spcPts val="3000"/>
              </a:lnSpc>
              <a:buNone/>
            </a:pPr>
            <a:r>
              <a:rPr lang="en-US" sz="1850" dirty="0">
                <a:solidFill>
                  <a:srgbClr val="FFFFFF"/>
                </a:solidFill>
                <a:latin typeface="PT Sans" pitchFamily="34" charset="0"/>
                <a:ea typeface="PT Sans" pitchFamily="34" charset="-122"/>
                <a:cs typeface="PT Sans" pitchFamily="34" charset="-120"/>
              </a:rPr>
              <a:t>Тип</a:t>
            </a:r>
            <a:endParaRPr lang="en-US" sz="1850" dirty="0"/>
          </a:p>
        </p:txBody>
      </p:sp>
      <p:sp>
        <p:nvSpPr>
          <p:cNvPr id="10" name="Text 6"/>
          <p:cNvSpPr/>
          <p:nvPr/>
        </p:nvSpPr>
        <p:spPr>
          <a:xfrm>
            <a:off x="6057067" y="2085975"/>
            <a:ext cx="2001441" cy="383024"/>
          </a:xfrm>
          <a:prstGeom prst="rect">
            <a:avLst/>
          </a:prstGeom>
          <a:noFill/>
          <a:ln/>
        </p:spPr>
        <p:txBody>
          <a:bodyPr wrap="none" lIns="0" tIns="0" rIns="0" bIns="0" rtlCol="0" anchor="t"/>
          <a:lstStyle/>
          <a:p>
            <a:pPr marL="0" indent="0">
              <a:lnSpc>
                <a:spcPts val="3000"/>
              </a:lnSpc>
              <a:buNone/>
            </a:pPr>
            <a:r>
              <a:rPr lang="en-US" sz="1850" dirty="0">
                <a:solidFill>
                  <a:srgbClr val="FFFFFF"/>
                </a:solidFill>
                <a:latin typeface="PT Sans" pitchFamily="34" charset="0"/>
                <a:ea typeface="PT Sans" pitchFamily="34" charset="-122"/>
                <a:cs typeface="PT Sans" pitchFamily="34" charset="-120"/>
              </a:rPr>
              <a:t>Опис</a:t>
            </a:r>
            <a:endParaRPr lang="en-US" sz="1850" dirty="0"/>
          </a:p>
        </p:txBody>
      </p:sp>
      <p:sp>
        <p:nvSpPr>
          <p:cNvPr id="11" name="Shape 7"/>
          <p:cNvSpPr/>
          <p:nvPr/>
        </p:nvSpPr>
        <p:spPr>
          <a:xfrm>
            <a:off x="779338" y="2620208"/>
            <a:ext cx="7452479" cy="1068467"/>
          </a:xfrm>
          <a:prstGeom prst="rect">
            <a:avLst/>
          </a:prstGeom>
          <a:solidFill>
            <a:srgbClr val="000000">
              <a:alpha val="4000"/>
            </a:srgbClr>
          </a:solidFill>
          <a:ln/>
        </p:spPr>
      </p:sp>
      <p:sp>
        <p:nvSpPr>
          <p:cNvPr id="12" name="Text 8"/>
          <p:cNvSpPr/>
          <p:nvPr/>
        </p:nvSpPr>
        <p:spPr>
          <a:xfrm>
            <a:off x="1085493" y="2771418"/>
            <a:ext cx="2001441" cy="383024"/>
          </a:xfrm>
          <a:prstGeom prst="rect">
            <a:avLst/>
          </a:prstGeom>
          <a:noFill/>
          <a:ln/>
        </p:spPr>
        <p:txBody>
          <a:bodyPr wrap="none" lIns="0" tIns="0" rIns="0" bIns="0" rtlCol="0" anchor="t"/>
          <a:lstStyle/>
          <a:p>
            <a:pPr marL="0" indent="0">
              <a:lnSpc>
                <a:spcPts val="3000"/>
              </a:lnSpc>
              <a:buNone/>
            </a:pPr>
            <a:r>
              <a:rPr lang="en-US" sz="1850" dirty="0">
                <a:solidFill>
                  <a:srgbClr val="FFFFFF"/>
                </a:solidFill>
                <a:latin typeface="PT Sans" pitchFamily="34" charset="0"/>
                <a:ea typeface="PT Sans" pitchFamily="34" charset="-122"/>
                <a:cs typeface="PT Sans" pitchFamily="34" charset="-120"/>
              </a:rPr>
              <a:t>А</a:t>
            </a:r>
            <a:endParaRPr lang="en-US" sz="1850" dirty="0"/>
          </a:p>
        </p:txBody>
      </p:sp>
      <p:sp>
        <p:nvSpPr>
          <p:cNvPr id="13" name="Text 9"/>
          <p:cNvSpPr/>
          <p:nvPr/>
        </p:nvSpPr>
        <p:spPr>
          <a:xfrm>
            <a:off x="3573185" y="2771418"/>
            <a:ext cx="1997631" cy="383024"/>
          </a:xfrm>
          <a:prstGeom prst="rect">
            <a:avLst/>
          </a:prstGeom>
          <a:noFill/>
          <a:ln/>
        </p:spPr>
        <p:txBody>
          <a:bodyPr wrap="none" lIns="0" tIns="0" rIns="0" bIns="0" rtlCol="0" anchor="t"/>
          <a:lstStyle/>
          <a:p>
            <a:pPr marL="0" indent="0">
              <a:lnSpc>
                <a:spcPts val="3000"/>
              </a:lnSpc>
              <a:buNone/>
            </a:pPr>
            <a:r>
              <a:rPr lang="en-US" sz="1850" dirty="0">
                <a:solidFill>
                  <a:srgbClr val="FFFFFF"/>
                </a:solidFill>
                <a:latin typeface="PT Sans" pitchFamily="34" charset="0"/>
                <a:ea typeface="PT Sans" pitchFamily="34" charset="-122"/>
                <a:cs typeface="PT Sans" pitchFamily="34" charset="-120"/>
              </a:rPr>
              <a:t>Прості</a:t>
            </a:r>
            <a:endParaRPr lang="en-US" sz="1850" dirty="0"/>
          </a:p>
        </p:txBody>
      </p:sp>
      <p:sp>
        <p:nvSpPr>
          <p:cNvPr id="14" name="Text 10"/>
          <p:cNvSpPr/>
          <p:nvPr/>
        </p:nvSpPr>
        <p:spPr>
          <a:xfrm>
            <a:off x="6057067" y="2771418"/>
            <a:ext cx="2001441" cy="766048"/>
          </a:xfrm>
          <a:prstGeom prst="rect">
            <a:avLst/>
          </a:prstGeom>
          <a:noFill/>
          <a:ln/>
        </p:spPr>
        <p:txBody>
          <a:bodyPr wrap="square" lIns="0" tIns="0" rIns="0" bIns="0" rtlCol="0" anchor="t"/>
          <a:lstStyle/>
          <a:p>
            <a:pPr marL="0" indent="0">
              <a:lnSpc>
                <a:spcPts val="3000"/>
              </a:lnSpc>
              <a:buNone/>
            </a:pPr>
            <a:r>
              <a:rPr lang="en-US" sz="1850" dirty="0">
                <a:solidFill>
                  <a:srgbClr val="FFFFFF"/>
                </a:solidFill>
                <a:latin typeface="PT Sans" pitchFamily="34" charset="0"/>
                <a:ea typeface="PT Sans" pitchFamily="34" charset="-122"/>
                <a:cs typeface="PT Sans" pitchFamily="34" charset="-120"/>
              </a:rPr>
              <a:t>Спіральні, косі, поперечні</a:t>
            </a:r>
            <a:endParaRPr lang="en-US" sz="1850" dirty="0"/>
          </a:p>
        </p:txBody>
      </p:sp>
      <p:sp>
        <p:nvSpPr>
          <p:cNvPr id="15" name="Shape 11"/>
          <p:cNvSpPr/>
          <p:nvPr/>
        </p:nvSpPr>
        <p:spPr>
          <a:xfrm>
            <a:off x="845344" y="3688675"/>
            <a:ext cx="7452479" cy="1451491"/>
          </a:xfrm>
          <a:prstGeom prst="rect">
            <a:avLst/>
          </a:prstGeom>
          <a:solidFill>
            <a:srgbClr val="FFFFFF">
              <a:alpha val="4000"/>
            </a:srgbClr>
          </a:solidFill>
          <a:ln/>
        </p:spPr>
      </p:sp>
      <p:sp>
        <p:nvSpPr>
          <p:cNvPr id="16" name="Text 12"/>
          <p:cNvSpPr/>
          <p:nvPr/>
        </p:nvSpPr>
        <p:spPr>
          <a:xfrm>
            <a:off x="1085493" y="3839885"/>
            <a:ext cx="2001441" cy="383024"/>
          </a:xfrm>
          <a:prstGeom prst="rect">
            <a:avLst/>
          </a:prstGeom>
          <a:noFill/>
          <a:ln/>
        </p:spPr>
        <p:txBody>
          <a:bodyPr wrap="none" lIns="0" tIns="0" rIns="0" bIns="0" rtlCol="0" anchor="t"/>
          <a:lstStyle/>
          <a:p>
            <a:pPr marL="0" indent="0">
              <a:lnSpc>
                <a:spcPts val="3000"/>
              </a:lnSpc>
              <a:buNone/>
            </a:pPr>
            <a:r>
              <a:rPr lang="en-US" sz="1850" dirty="0">
                <a:solidFill>
                  <a:srgbClr val="FFFFFF"/>
                </a:solidFill>
                <a:latin typeface="PT Sans" pitchFamily="34" charset="0"/>
                <a:ea typeface="PT Sans" pitchFamily="34" charset="-122"/>
                <a:cs typeface="PT Sans" pitchFamily="34" charset="-120"/>
              </a:rPr>
              <a:t>В</a:t>
            </a:r>
            <a:endParaRPr lang="en-US" sz="1850" dirty="0"/>
          </a:p>
        </p:txBody>
      </p:sp>
      <p:sp>
        <p:nvSpPr>
          <p:cNvPr id="17" name="Text 13"/>
          <p:cNvSpPr/>
          <p:nvPr/>
        </p:nvSpPr>
        <p:spPr>
          <a:xfrm>
            <a:off x="3573185" y="3839885"/>
            <a:ext cx="1997631" cy="383024"/>
          </a:xfrm>
          <a:prstGeom prst="rect">
            <a:avLst/>
          </a:prstGeom>
          <a:noFill/>
          <a:ln/>
        </p:spPr>
        <p:txBody>
          <a:bodyPr wrap="none" lIns="0" tIns="0" rIns="0" bIns="0" rtlCol="0" anchor="t"/>
          <a:lstStyle/>
          <a:p>
            <a:pPr marL="0" indent="0">
              <a:lnSpc>
                <a:spcPts val="3000"/>
              </a:lnSpc>
              <a:buNone/>
            </a:pPr>
            <a:r>
              <a:rPr lang="en-US" sz="1850" dirty="0">
                <a:solidFill>
                  <a:srgbClr val="FFFFFF"/>
                </a:solidFill>
                <a:latin typeface="PT Sans" pitchFamily="34" charset="0"/>
                <a:ea typeface="PT Sans" pitchFamily="34" charset="-122"/>
                <a:cs typeface="PT Sans" pitchFamily="34" charset="-120"/>
              </a:rPr>
              <a:t>Клиноподібні</a:t>
            </a:r>
            <a:endParaRPr lang="en-US" sz="1850" dirty="0"/>
          </a:p>
        </p:txBody>
      </p:sp>
      <p:sp>
        <p:nvSpPr>
          <p:cNvPr id="18" name="Text 14"/>
          <p:cNvSpPr/>
          <p:nvPr/>
        </p:nvSpPr>
        <p:spPr>
          <a:xfrm>
            <a:off x="6057067" y="3839885"/>
            <a:ext cx="2001441" cy="1149072"/>
          </a:xfrm>
          <a:prstGeom prst="rect">
            <a:avLst/>
          </a:prstGeom>
          <a:noFill/>
          <a:ln/>
        </p:spPr>
        <p:txBody>
          <a:bodyPr wrap="square" lIns="0" tIns="0" rIns="0" bIns="0" rtlCol="0" anchor="t"/>
          <a:lstStyle/>
          <a:p>
            <a:pPr marL="0" indent="0">
              <a:lnSpc>
                <a:spcPts val="3000"/>
              </a:lnSpc>
              <a:buNone/>
            </a:pPr>
            <a:r>
              <a:rPr lang="en-US" sz="1850" dirty="0">
                <a:solidFill>
                  <a:srgbClr val="FFFFFF"/>
                </a:solidFill>
                <a:latin typeface="PT Sans" pitchFamily="34" charset="0"/>
                <a:ea typeface="PT Sans" pitchFamily="34" charset="-122"/>
                <a:cs typeface="PT Sans" pitchFamily="34" charset="-120"/>
              </a:rPr>
              <a:t>Спіральні, клин від згинання, фрагментовані</a:t>
            </a:r>
            <a:endParaRPr lang="en-US" sz="1850" dirty="0"/>
          </a:p>
        </p:txBody>
      </p:sp>
      <p:sp>
        <p:nvSpPr>
          <p:cNvPr id="19" name="Shape 15"/>
          <p:cNvSpPr/>
          <p:nvPr/>
        </p:nvSpPr>
        <p:spPr>
          <a:xfrm>
            <a:off x="845344" y="5140166"/>
            <a:ext cx="7452479" cy="2217539"/>
          </a:xfrm>
          <a:prstGeom prst="rect">
            <a:avLst/>
          </a:prstGeom>
          <a:solidFill>
            <a:srgbClr val="000000">
              <a:alpha val="4000"/>
            </a:srgbClr>
          </a:solidFill>
          <a:ln/>
        </p:spPr>
      </p:sp>
      <p:sp>
        <p:nvSpPr>
          <p:cNvPr id="20" name="Text 16"/>
          <p:cNvSpPr/>
          <p:nvPr/>
        </p:nvSpPr>
        <p:spPr>
          <a:xfrm>
            <a:off x="1085493" y="5291376"/>
            <a:ext cx="2001441" cy="383024"/>
          </a:xfrm>
          <a:prstGeom prst="rect">
            <a:avLst/>
          </a:prstGeom>
          <a:noFill/>
          <a:ln/>
        </p:spPr>
        <p:txBody>
          <a:bodyPr wrap="none" lIns="0" tIns="0" rIns="0" bIns="0" rtlCol="0" anchor="t"/>
          <a:lstStyle/>
          <a:p>
            <a:pPr marL="0" indent="0">
              <a:lnSpc>
                <a:spcPts val="3000"/>
              </a:lnSpc>
              <a:buNone/>
            </a:pPr>
            <a:r>
              <a:rPr lang="en-US" sz="1850" dirty="0">
                <a:solidFill>
                  <a:srgbClr val="FFFFFF"/>
                </a:solidFill>
                <a:latin typeface="PT Sans" pitchFamily="34" charset="0"/>
                <a:ea typeface="PT Sans" pitchFamily="34" charset="-122"/>
                <a:cs typeface="PT Sans" pitchFamily="34" charset="-120"/>
              </a:rPr>
              <a:t>С</a:t>
            </a:r>
            <a:endParaRPr lang="en-US" sz="1850" dirty="0"/>
          </a:p>
        </p:txBody>
      </p:sp>
      <p:sp>
        <p:nvSpPr>
          <p:cNvPr id="21" name="Text 17"/>
          <p:cNvSpPr/>
          <p:nvPr/>
        </p:nvSpPr>
        <p:spPr>
          <a:xfrm>
            <a:off x="3573185" y="5291376"/>
            <a:ext cx="1997631" cy="383024"/>
          </a:xfrm>
          <a:prstGeom prst="rect">
            <a:avLst/>
          </a:prstGeom>
          <a:noFill/>
          <a:ln/>
        </p:spPr>
        <p:txBody>
          <a:bodyPr wrap="none" lIns="0" tIns="0" rIns="0" bIns="0" rtlCol="0" anchor="t"/>
          <a:lstStyle/>
          <a:p>
            <a:pPr marL="0" indent="0">
              <a:lnSpc>
                <a:spcPts val="3000"/>
              </a:lnSpc>
              <a:buNone/>
            </a:pPr>
            <a:r>
              <a:rPr lang="en-US" sz="1850" dirty="0">
                <a:solidFill>
                  <a:srgbClr val="FFFFFF"/>
                </a:solidFill>
                <a:latin typeface="PT Sans" pitchFamily="34" charset="0"/>
                <a:ea typeface="PT Sans" pitchFamily="34" charset="-122"/>
                <a:cs typeface="PT Sans" pitchFamily="34" charset="-120"/>
              </a:rPr>
              <a:t>Складні</a:t>
            </a:r>
            <a:endParaRPr lang="en-US" sz="1850" dirty="0"/>
          </a:p>
        </p:txBody>
      </p:sp>
      <p:sp>
        <p:nvSpPr>
          <p:cNvPr id="22" name="Text 18"/>
          <p:cNvSpPr/>
          <p:nvPr/>
        </p:nvSpPr>
        <p:spPr>
          <a:xfrm>
            <a:off x="6057067" y="5291376"/>
            <a:ext cx="2001441" cy="1915120"/>
          </a:xfrm>
          <a:prstGeom prst="rect">
            <a:avLst/>
          </a:prstGeom>
          <a:noFill/>
          <a:ln/>
        </p:spPr>
        <p:txBody>
          <a:bodyPr wrap="square" lIns="0" tIns="0" rIns="0" bIns="0" rtlCol="0" anchor="t"/>
          <a:lstStyle/>
          <a:p>
            <a:pPr marL="0" indent="0">
              <a:lnSpc>
                <a:spcPts val="3000"/>
              </a:lnSpc>
              <a:buNone/>
            </a:pPr>
            <a:r>
              <a:rPr lang="en-US" sz="1850" dirty="0">
                <a:solidFill>
                  <a:srgbClr val="FFFFFF"/>
                </a:solidFill>
                <a:latin typeface="PT Sans" pitchFamily="34" charset="0"/>
                <a:ea typeface="PT Sans" pitchFamily="34" charset="-122"/>
                <a:cs typeface="PT Sans" pitchFamily="34" charset="-120"/>
              </a:rPr>
              <a:t>Спіральні з двома і більше фрагментами, сегментарні, іррегулярні</a:t>
            </a:r>
            <a:endParaRPr lang="en-US" sz="1850" dirty="0"/>
          </a:p>
        </p:txBody>
      </p:sp>
      <p:pic>
        <p:nvPicPr>
          <p:cNvPr id="4098" name="Picture 2" descr="Що робити, щоб переломи зросталися швидше. Статті компанії «MedMark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032" y="2934200"/>
            <a:ext cx="6180226" cy="27038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2817852"/>
            <a:ext cx="5632490" cy="704017"/>
          </a:xfrm>
          <a:prstGeom prst="rect">
            <a:avLst/>
          </a:prstGeom>
          <a:noFill/>
          <a:ln/>
        </p:spPr>
        <p:txBody>
          <a:bodyPr wrap="none" lIns="0" tIns="0" rIns="0" bIns="0" rtlCol="0" anchor="t"/>
          <a:lstStyle/>
          <a:p>
            <a:pPr marL="0" indent="0">
              <a:lnSpc>
                <a:spcPts val="5500"/>
              </a:lnSpc>
              <a:buNone/>
            </a:pPr>
            <a:r>
              <a:rPr lang="en-US" sz="4400" dirty="0">
                <a:solidFill>
                  <a:srgbClr val="FFFFFF"/>
                </a:solidFill>
                <a:latin typeface="Nunito Semi Bold" pitchFamily="34" charset="0"/>
                <a:ea typeface="Nunito Semi Bold" pitchFamily="34" charset="-122"/>
                <a:cs typeface="Nunito Semi Bold" pitchFamily="34" charset="-120"/>
              </a:rPr>
              <a:t>Механізм травми</a:t>
            </a:r>
            <a:endParaRPr lang="en-US" sz="4400" dirty="0"/>
          </a:p>
        </p:txBody>
      </p:sp>
      <p:sp>
        <p:nvSpPr>
          <p:cNvPr id="4" name="Shape 1"/>
          <p:cNvSpPr/>
          <p:nvPr/>
        </p:nvSpPr>
        <p:spPr>
          <a:xfrm>
            <a:off x="837724" y="4150042"/>
            <a:ext cx="538520" cy="538520"/>
          </a:xfrm>
          <a:prstGeom prst="roundRect">
            <a:avLst>
              <a:gd name="adj" fmla="val 66677"/>
            </a:avLst>
          </a:prstGeom>
          <a:solidFill>
            <a:srgbClr val="00002E"/>
          </a:solidFill>
          <a:ln w="22860">
            <a:solidFill>
              <a:srgbClr val="F2B42D"/>
            </a:solidFill>
            <a:prstDash val="solid"/>
          </a:ln>
        </p:spPr>
      </p:sp>
      <p:sp>
        <p:nvSpPr>
          <p:cNvPr id="5" name="Text 2"/>
          <p:cNvSpPr/>
          <p:nvPr/>
        </p:nvSpPr>
        <p:spPr>
          <a:xfrm>
            <a:off x="1005602" y="4250293"/>
            <a:ext cx="202763" cy="337899"/>
          </a:xfrm>
          <a:prstGeom prst="rect">
            <a:avLst/>
          </a:prstGeom>
          <a:noFill/>
          <a:ln/>
        </p:spPr>
        <p:txBody>
          <a:bodyPr wrap="none" lIns="0" tIns="0" rIns="0" bIns="0" rtlCol="0" anchor="t"/>
          <a:lstStyle/>
          <a:p>
            <a:pPr marL="0" indent="0" algn="ctr">
              <a:lnSpc>
                <a:spcPts val="2650"/>
              </a:lnSpc>
              <a:buNone/>
            </a:pPr>
            <a:r>
              <a:rPr lang="en-US" sz="2650" dirty="0">
                <a:solidFill>
                  <a:srgbClr val="FFFFFF"/>
                </a:solidFill>
                <a:latin typeface="Nunito Semi Bold" pitchFamily="34" charset="0"/>
                <a:ea typeface="Nunito Semi Bold" pitchFamily="34" charset="-122"/>
                <a:cs typeface="Nunito Semi Bold" pitchFamily="34" charset="-120"/>
              </a:rPr>
              <a:t>1</a:t>
            </a:r>
            <a:endParaRPr lang="en-US" sz="2650" dirty="0"/>
          </a:p>
        </p:txBody>
      </p:sp>
      <p:sp>
        <p:nvSpPr>
          <p:cNvPr id="6" name="Text 3"/>
          <p:cNvSpPr/>
          <p:nvPr/>
        </p:nvSpPr>
        <p:spPr>
          <a:xfrm>
            <a:off x="1615559" y="4150042"/>
            <a:ext cx="2816185" cy="351949"/>
          </a:xfrm>
          <a:prstGeom prst="rect">
            <a:avLst/>
          </a:prstGeom>
          <a:noFill/>
          <a:ln/>
        </p:spPr>
        <p:txBody>
          <a:bodyPr wrap="none" lIns="0" tIns="0" rIns="0" bIns="0" rtlCol="0" anchor="t"/>
          <a:lstStyle/>
          <a:p>
            <a:pPr marL="0" indent="0">
              <a:lnSpc>
                <a:spcPts val="2750"/>
              </a:lnSpc>
              <a:buNone/>
            </a:pPr>
            <a:r>
              <a:rPr lang="en-US" sz="2200" dirty="0">
                <a:solidFill>
                  <a:srgbClr val="FFFFFF"/>
                </a:solidFill>
                <a:latin typeface="Nunito Semi Bold" pitchFamily="34" charset="0"/>
                <a:ea typeface="Nunito Semi Bold" pitchFamily="34" charset="-122"/>
                <a:cs typeface="Nunito Semi Bold" pitchFamily="34" charset="-120"/>
              </a:rPr>
              <a:t>Пряма травма</a:t>
            </a:r>
            <a:endParaRPr lang="en-US" sz="2200" dirty="0"/>
          </a:p>
        </p:txBody>
      </p:sp>
      <p:sp>
        <p:nvSpPr>
          <p:cNvPr id="7" name="Text 4"/>
          <p:cNvSpPr/>
          <p:nvPr/>
        </p:nvSpPr>
        <p:spPr>
          <a:xfrm>
            <a:off x="1615559" y="4645581"/>
            <a:ext cx="2836783" cy="766048"/>
          </a:xfrm>
          <a:prstGeom prst="rect">
            <a:avLst/>
          </a:prstGeom>
          <a:noFill/>
          <a:ln/>
        </p:spPr>
        <p:txBody>
          <a:bodyPr wrap="square" lIns="0" tIns="0" rIns="0" bIns="0" rtlCol="0" anchor="t"/>
          <a:lstStyle/>
          <a:p>
            <a:pPr marL="0" indent="0">
              <a:lnSpc>
                <a:spcPts val="3000"/>
              </a:lnSpc>
              <a:buNone/>
            </a:pPr>
            <a:r>
              <a:rPr lang="en-US" sz="1850" dirty="0">
                <a:solidFill>
                  <a:srgbClr val="FFFFFF"/>
                </a:solidFill>
                <a:latin typeface="PT Sans" pitchFamily="34" charset="0"/>
                <a:ea typeface="PT Sans" pitchFamily="34" charset="-122"/>
                <a:cs typeface="PT Sans" pitchFamily="34" charset="-120"/>
              </a:rPr>
              <a:t>Безпосередній удар по стегну.</a:t>
            </a:r>
            <a:endParaRPr lang="en-US" sz="1850" dirty="0"/>
          </a:p>
        </p:txBody>
      </p:sp>
      <p:sp>
        <p:nvSpPr>
          <p:cNvPr id="8" name="Shape 5"/>
          <p:cNvSpPr/>
          <p:nvPr/>
        </p:nvSpPr>
        <p:spPr>
          <a:xfrm>
            <a:off x="4691658" y="4150042"/>
            <a:ext cx="538520" cy="538520"/>
          </a:xfrm>
          <a:prstGeom prst="roundRect">
            <a:avLst>
              <a:gd name="adj" fmla="val 66677"/>
            </a:avLst>
          </a:prstGeom>
          <a:solidFill>
            <a:srgbClr val="00002E"/>
          </a:solidFill>
          <a:ln w="22860">
            <a:solidFill>
              <a:srgbClr val="D7425E"/>
            </a:solidFill>
            <a:prstDash val="solid"/>
          </a:ln>
        </p:spPr>
      </p:sp>
      <p:sp>
        <p:nvSpPr>
          <p:cNvPr id="9" name="Text 6"/>
          <p:cNvSpPr/>
          <p:nvPr/>
        </p:nvSpPr>
        <p:spPr>
          <a:xfrm>
            <a:off x="4859536" y="4250293"/>
            <a:ext cx="202763" cy="337899"/>
          </a:xfrm>
          <a:prstGeom prst="rect">
            <a:avLst/>
          </a:prstGeom>
          <a:noFill/>
          <a:ln/>
        </p:spPr>
        <p:txBody>
          <a:bodyPr wrap="none" lIns="0" tIns="0" rIns="0" bIns="0" rtlCol="0" anchor="t"/>
          <a:lstStyle/>
          <a:p>
            <a:pPr marL="0" indent="0" algn="ctr">
              <a:lnSpc>
                <a:spcPts val="2650"/>
              </a:lnSpc>
              <a:buNone/>
            </a:pPr>
            <a:r>
              <a:rPr lang="en-US" sz="2650" dirty="0">
                <a:solidFill>
                  <a:srgbClr val="FFFFFF"/>
                </a:solidFill>
                <a:latin typeface="Nunito Semi Bold" pitchFamily="34" charset="0"/>
                <a:ea typeface="Nunito Semi Bold" pitchFamily="34" charset="-122"/>
                <a:cs typeface="Nunito Semi Bold" pitchFamily="34" charset="-120"/>
              </a:rPr>
              <a:t>2</a:t>
            </a:r>
            <a:endParaRPr lang="en-US" sz="2650" dirty="0"/>
          </a:p>
        </p:txBody>
      </p:sp>
      <p:sp>
        <p:nvSpPr>
          <p:cNvPr id="10" name="Text 7"/>
          <p:cNvSpPr/>
          <p:nvPr/>
        </p:nvSpPr>
        <p:spPr>
          <a:xfrm>
            <a:off x="5469493" y="4150042"/>
            <a:ext cx="2816185" cy="351949"/>
          </a:xfrm>
          <a:prstGeom prst="rect">
            <a:avLst/>
          </a:prstGeom>
          <a:noFill/>
          <a:ln/>
        </p:spPr>
        <p:txBody>
          <a:bodyPr wrap="none" lIns="0" tIns="0" rIns="0" bIns="0" rtlCol="0" anchor="t"/>
          <a:lstStyle/>
          <a:p>
            <a:pPr marL="0" indent="0">
              <a:lnSpc>
                <a:spcPts val="2750"/>
              </a:lnSpc>
              <a:buNone/>
            </a:pPr>
            <a:r>
              <a:rPr lang="en-US" sz="2200" dirty="0">
                <a:solidFill>
                  <a:srgbClr val="FFFFFF"/>
                </a:solidFill>
                <a:latin typeface="Nunito Semi Bold" pitchFamily="34" charset="0"/>
                <a:ea typeface="Nunito Semi Bold" pitchFamily="34" charset="-122"/>
                <a:cs typeface="Nunito Semi Bold" pitchFamily="34" charset="-120"/>
              </a:rPr>
              <a:t>Непряма травма</a:t>
            </a:r>
            <a:endParaRPr lang="en-US" sz="2200" dirty="0"/>
          </a:p>
        </p:txBody>
      </p:sp>
      <p:sp>
        <p:nvSpPr>
          <p:cNvPr id="11" name="Text 8"/>
          <p:cNvSpPr/>
          <p:nvPr/>
        </p:nvSpPr>
        <p:spPr>
          <a:xfrm>
            <a:off x="5469493" y="4645581"/>
            <a:ext cx="2836783" cy="766048"/>
          </a:xfrm>
          <a:prstGeom prst="rect">
            <a:avLst/>
          </a:prstGeom>
          <a:noFill/>
          <a:ln/>
        </p:spPr>
        <p:txBody>
          <a:bodyPr wrap="square" lIns="0" tIns="0" rIns="0" bIns="0" rtlCol="0" anchor="t"/>
          <a:lstStyle/>
          <a:p>
            <a:pPr marL="0" indent="0">
              <a:lnSpc>
                <a:spcPts val="3000"/>
              </a:lnSpc>
              <a:buNone/>
            </a:pPr>
            <a:r>
              <a:rPr lang="en-US" sz="1850" dirty="0">
                <a:solidFill>
                  <a:srgbClr val="FFFFFF"/>
                </a:solidFill>
                <a:latin typeface="PT Sans" pitchFamily="34" charset="0"/>
                <a:ea typeface="PT Sans" pitchFamily="34" charset="-122"/>
                <a:cs typeface="PT Sans" pitchFamily="34" charset="-120"/>
              </a:rPr>
              <a:t>Скручування по довжині, згинання.</a:t>
            </a:r>
            <a:endParaRPr lang="en-US" sz="18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24124" y="1310164"/>
            <a:ext cx="5632490" cy="704017"/>
          </a:xfrm>
          <a:prstGeom prst="rect">
            <a:avLst/>
          </a:prstGeom>
          <a:noFill/>
          <a:ln/>
        </p:spPr>
        <p:txBody>
          <a:bodyPr wrap="none" lIns="0" tIns="0" rIns="0" bIns="0" rtlCol="0" anchor="t"/>
          <a:lstStyle/>
          <a:p>
            <a:pPr marL="0" indent="0">
              <a:lnSpc>
                <a:spcPts val="5500"/>
              </a:lnSpc>
              <a:buNone/>
            </a:pPr>
            <a:r>
              <a:rPr lang="en-US" sz="4400" dirty="0">
                <a:solidFill>
                  <a:srgbClr val="FFFFFF"/>
                </a:solidFill>
                <a:latin typeface="Nunito Semi Bold" pitchFamily="34" charset="0"/>
                <a:ea typeface="Nunito Semi Bold" pitchFamily="34" charset="-122"/>
                <a:cs typeface="Nunito Semi Bold" pitchFamily="34" charset="-120"/>
              </a:rPr>
              <a:t>Клінічні ознаки</a:t>
            </a:r>
            <a:endParaRPr lang="en-US" sz="4400" dirty="0"/>
          </a:p>
        </p:txBody>
      </p:sp>
      <p:sp>
        <p:nvSpPr>
          <p:cNvPr id="4" name="Shape 1"/>
          <p:cNvSpPr/>
          <p:nvPr/>
        </p:nvSpPr>
        <p:spPr>
          <a:xfrm>
            <a:off x="6324124" y="2373154"/>
            <a:ext cx="3614618" cy="2168962"/>
          </a:xfrm>
          <a:prstGeom prst="roundRect">
            <a:avLst>
              <a:gd name="adj" fmla="val 16555"/>
            </a:avLst>
          </a:prstGeom>
          <a:solidFill>
            <a:srgbClr val="00002E"/>
          </a:solidFill>
          <a:ln w="22860">
            <a:solidFill>
              <a:srgbClr val="F2B42D"/>
            </a:solidFill>
            <a:prstDash val="solid"/>
          </a:ln>
        </p:spPr>
      </p:sp>
      <p:sp>
        <p:nvSpPr>
          <p:cNvPr id="5" name="Text 2"/>
          <p:cNvSpPr/>
          <p:nvPr/>
        </p:nvSpPr>
        <p:spPr>
          <a:xfrm>
            <a:off x="6586299" y="2635329"/>
            <a:ext cx="2816185" cy="351949"/>
          </a:xfrm>
          <a:prstGeom prst="rect">
            <a:avLst/>
          </a:prstGeom>
          <a:noFill/>
          <a:ln/>
        </p:spPr>
        <p:txBody>
          <a:bodyPr wrap="none" lIns="0" tIns="0" rIns="0" bIns="0" rtlCol="0" anchor="t"/>
          <a:lstStyle/>
          <a:p>
            <a:pPr marL="0" indent="0">
              <a:lnSpc>
                <a:spcPts val="2750"/>
              </a:lnSpc>
              <a:buNone/>
            </a:pPr>
            <a:r>
              <a:rPr lang="en-US" sz="2200" dirty="0">
                <a:solidFill>
                  <a:srgbClr val="FFFFFF"/>
                </a:solidFill>
                <a:latin typeface="Nunito Semi Bold" pitchFamily="34" charset="0"/>
                <a:ea typeface="Nunito Semi Bold" pitchFamily="34" charset="-122"/>
                <a:cs typeface="Nunito Semi Bold" pitchFamily="34" charset="-120"/>
              </a:rPr>
              <a:t>Біль</a:t>
            </a:r>
            <a:endParaRPr lang="en-US" sz="2200" dirty="0"/>
          </a:p>
        </p:txBody>
      </p:sp>
      <p:sp>
        <p:nvSpPr>
          <p:cNvPr id="6" name="Text 3"/>
          <p:cNvSpPr/>
          <p:nvPr/>
        </p:nvSpPr>
        <p:spPr>
          <a:xfrm>
            <a:off x="6586299" y="3130868"/>
            <a:ext cx="3090267" cy="1149072"/>
          </a:xfrm>
          <a:prstGeom prst="rect">
            <a:avLst/>
          </a:prstGeom>
          <a:noFill/>
          <a:ln/>
        </p:spPr>
        <p:txBody>
          <a:bodyPr wrap="square" lIns="0" tIns="0" rIns="0" bIns="0" rtlCol="0" anchor="t"/>
          <a:lstStyle/>
          <a:p>
            <a:pPr marL="0" indent="0">
              <a:lnSpc>
                <a:spcPts val="3000"/>
              </a:lnSpc>
              <a:buNone/>
            </a:pPr>
            <a:r>
              <a:rPr lang="en-US" sz="1850" dirty="0">
                <a:solidFill>
                  <a:srgbClr val="FFFFFF"/>
                </a:solidFill>
                <a:latin typeface="PT Sans" pitchFamily="34" charset="0"/>
                <a:ea typeface="PT Sans" pitchFamily="34" charset="-122"/>
                <a:cs typeface="PT Sans" pitchFamily="34" charset="-120"/>
              </a:rPr>
              <a:t>Сильний біль в ділянці перелому, посилюється при рухах.</a:t>
            </a:r>
            <a:endParaRPr lang="en-US" sz="1850" dirty="0"/>
          </a:p>
        </p:txBody>
      </p:sp>
      <p:sp>
        <p:nvSpPr>
          <p:cNvPr id="7" name="Shape 4"/>
          <p:cNvSpPr/>
          <p:nvPr/>
        </p:nvSpPr>
        <p:spPr>
          <a:xfrm>
            <a:off x="10178058" y="2373154"/>
            <a:ext cx="3614618" cy="2168962"/>
          </a:xfrm>
          <a:prstGeom prst="roundRect">
            <a:avLst>
              <a:gd name="adj" fmla="val 16555"/>
            </a:avLst>
          </a:prstGeom>
          <a:solidFill>
            <a:srgbClr val="00002E"/>
          </a:solidFill>
          <a:ln w="22860">
            <a:solidFill>
              <a:srgbClr val="D7425E"/>
            </a:solidFill>
            <a:prstDash val="solid"/>
          </a:ln>
        </p:spPr>
      </p:sp>
      <p:sp>
        <p:nvSpPr>
          <p:cNvPr id="8" name="Text 5"/>
          <p:cNvSpPr/>
          <p:nvPr/>
        </p:nvSpPr>
        <p:spPr>
          <a:xfrm>
            <a:off x="10440233" y="2635329"/>
            <a:ext cx="2816185" cy="351949"/>
          </a:xfrm>
          <a:prstGeom prst="rect">
            <a:avLst/>
          </a:prstGeom>
          <a:noFill/>
          <a:ln/>
        </p:spPr>
        <p:txBody>
          <a:bodyPr wrap="none" lIns="0" tIns="0" rIns="0" bIns="0" rtlCol="0" anchor="t"/>
          <a:lstStyle/>
          <a:p>
            <a:pPr marL="0" indent="0">
              <a:lnSpc>
                <a:spcPts val="2750"/>
              </a:lnSpc>
              <a:buNone/>
            </a:pPr>
            <a:r>
              <a:rPr lang="en-US" sz="2200" dirty="0">
                <a:solidFill>
                  <a:srgbClr val="FFFFFF"/>
                </a:solidFill>
                <a:latin typeface="Nunito Semi Bold" pitchFamily="34" charset="0"/>
                <a:ea typeface="Nunito Semi Bold" pitchFamily="34" charset="-122"/>
                <a:cs typeface="Nunito Semi Bold" pitchFamily="34" charset="-120"/>
              </a:rPr>
              <a:t>Набряк</a:t>
            </a:r>
            <a:endParaRPr lang="en-US" sz="2200" dirty="0"/>
          </a:p>
        </p:txBody>
      </p:sp>
      <p:sp>
        <p:nvSpPr>
          <p:cNvPr id="9" name="Text 6"/>
          <p:cNvSpPr/>
          <p:nvPr/>
        </p:nvSpPr>
        <p:spPr>
          <a:xfrm>
            <a:off x="10440233" y="3130868"/>
            <a:ext cx="3090267" cy="383024"/>
          </a:xfrm>
          <a:prstGeom prst="rect">
            <a:avLst/>
          </a:prstGeom>
          <a:noFill/>
          <a:ln/>
        </p:spPr>
        <p:txBody>
          <a:bodyPr wrap="none" lIns="0" tIns="0" rIns="0" bIns="0" rtlCol="0" anchor="t"/>
          <a:lstStyle/>
          <a:p>
            <a:pPr marL="0" indent="0">
              <a:lnSpc>
                <a:spcPts val="3000"/>
              </a:lnSpc>
              <a:buNone/>
            </a:pPr>
            <a:r>
              <a:rPr lang="en-US" sz="1850" dirty="0">
                <a:solidFill>
                  <a:srgbClr val="FFFFFF"/>
                </a:solidFill>
                <a:latin typeface="PT Sans" pitchFamily="34" charset="0"/>
                <a:ea typeface="PT Sans" pitchFamily="34" charset="-122"/>
                <a:cs typeface="PT Sans" pitchFamily="34" charset="-120"/>
              </a:rPr>
              <a:t>Збільшення розміру стегна.</a:t>
            </a:r>
            <a:endParaRPr lang="en-US" sz="1850" dirty="0"/>
          </a:p>
        </p:txBody>
      </p:sp>
      <p:sp>
        <p:nvSpPr>
          <p:cNvPr id="10" name="Shape 7"/>
          <p:cNvSpPr/>
          <p:nvPr/>
        </p:nvSpPr>
        <p:spPr>
          <a:xfrm>
            <a:off x="6324124" y="4781431"/>
            <a:ext cx="3614618" cy="2137886"/>
          </a:xfrm>
          <a:prstGeom prst="roundRect">
            <a:avLst>
              <a:gd name="adj" fmla="val 16796"/>
            </a:avLst>
          </a:prstGeom>
          <a:solidFill>
            <a:srgbClr val="00002E"/>
          </a:solidFill>
          <a:ln w="22860">
            <a:solidFill>
              <a:srgbClr val="DD785E"/>
            </a:solidFill>
            <a:prstDash val="solid"/>
          </a:ln>
        </p:spPr>
      </p:sp>
      <p:sp>
        <p:nvSpPr>
          <p:cNvPr id="11" name="Text 8"/>
          <p:cNvSpPr/>
          <p:nvPr/>
        </p:nvSpPr>
        <p:spPr>
          <a:xfrm>
            <a:off x="6586299" y="5043607"/>
            <a:ext cx="2816185" cy="351949"/>
          </a:xfrm>
          <a:prstGeom prst="rect">
            <a:avLst/>
          </a:prstGeom>
          <a:noFill/>
          <a:ln/>
        </p:spPr>
        <p:txBody>
          <a:bodyPr wrap="none" lIns="0" tIns="0" rIns="0" bIns="0" rtlCol="0" anchor="t"/>
          <a:lstStyle/>
          <a:p>
            <a:pPr marL="0" indent="0">
              <a:lnSpc>
                <a:spcPts val="2750"/>
              </a:lnSpc>
              <a:buNone/>
            </a:pPr>
            <a:r>
              <a:rPr lang="en-US" sz="2200" dirty="0">
                <a:solidFill>
                  <a:srgbClr val="FFFFFF"/>
                </a:solidFill>
                <a:latin typeface="Nunito Semi Bold" pitchFamily="34" charset="0"/>
                <a:ea typeface="Nunito Semi Bold" pitchFamily="34" charset="-122"/>
                <a:cs typeface="Nunito Semi Bold" pitchFamily="34" charset="-120"/>
              </a:rPr>
              <a:t>Вкорочення</a:t>
            </a:r>
            <a:endParaRPr lang="en-US" sz="2200" dirty="0"/>
          </a:p>
        </p:txBody>
      </p:sp>
      <p:sp>
        <p:nvSpPr>
          <p:cNvPr id="12" name="Text 9"/>
          <p:cNvSpPr/>
          <p:nvPr/>
        </p:nvSpPr>
        <p:spPr>
          <a:xfrm>
            <a:off x="6586299" y="5539145"/>
            <a:ext cx="3090267" cy="766048"/>
          </a:xfrm>
          <a:prstGeom prst="rect">
            <a:avLst/>
          </a:prstGeom>
          <a:noFill/>
          <a:ln/>
        </p:spPr>
        <p:txBody>
          <a:bodyPr wrap="square" lIns="0" tIns="0" rIns="0" bIns="0" rtlCol="0" anchor="t"/>
          <a:lstStyle/>
          <a:p>
            <a:pPr marL="0" indent="0">
              <a:lnSpc>
                <a:spcPts val="3000"/>
              </a:lnSpc>
              <a:buNone/>
            </a:pPr>
            <a:r>
              <a:rPr lang="en-US" sz="1850" dirty="0">
                <a:solidFill>
                  <a:srgbClr val="FFFFFF"/>
                </a:solidFill>
                <a:latin typeface="PT Sans" pitchFamily="34" charset="0"/>
                <a:ea typeface="PT Sans" pitchFamily="34" charset="-122"/>
                <a:cs typeface="PT Sans" pitchFamily="34" charset="-120"/>
              </a:rPr>
              <a:t>Абсолютне вкорочення стегна.</a:t>
            </a:r>
            <a:endParaRPr lang="en-US" sz="1850" dirty="0"/>
          </a:p>
        </p:txBody>
      </p:sp>
      <p:sp>
        <p:nvSpPr>
          <p:cNvPr id="13" name="Shape 10"/>
          <p:cNvSpPr/>
          <p:nvPr/>
        </p:nvSpPr>
        <p:spPr>
          <a:xfrm>
            <a:off x="10178058" y="4781431"/>
            <a:ext cx="3614618" cy="2137886"/>
          </a:xfrm>
          <a:prstGeom prst="roundRect">
            <a:avLst>
              <a:gd name="adj" fmla="val 16796"/>
            </a:avLst>
          </a:prstGeom>
          <a:solidFill>
            <a:srgbClr val="00002E"/>
          </a:solidFill>
          <a:ln w="22860">
            <a:solidFill>
              <a:srgbClr val="48A8E2"/>
            </a:solidFill>
            <a:prstDash val="solid"/>
          </a:ln>
        </p:spPr>
      </p:sp>
      <p:sp>
        <p:nvSpPr>
          <p:cNvPr id="14" name="Text 11"/>
          <p:cNvSpPr/>
          <p:nvPr/>
        </p:nvSpPr>
        <p:spPr>
          <a:xfrm>
            <a:off x="10440233" y="5043607"/>
            <a:ext cx="3090267" cy="703898"/>
          </a:xfrm>
          <a:prstGeom prst="rect">
            <a:avLst/>
          </a:prstGeom>
          <a:noFill/>
          <a:ln/>
        </p:spPr>
        <p:txBody>
          <a:bodyPr wrap="square" lIns="0" tIns="0" rIns="0" bIns="0" rtlCol="0" anchor="t"/>
          <a:lstStyle/>
          <a:p>
            <a:pPr marL="0" indent="0">
              <a:lnSpc>
                <a:spcPts val="2750"/>
              </a:lnSpc>
              <a:buNone/>
            </a:pPr>
            <a:r>
              <a:rPr lang="en-US" sz="2200" dirty="0">
                <a:solidFill>
                  <a:srgbClr val="FFFFFF"/>
                </a:solidFill>
                <a:latin typeface="Nunito Semi Bold" pitchFamily="34" charset="0"/>
                <a:ea typeface="Nunito Semi Bold" pitchFamily="34" charset="-122"/>
                <a:cs typeface="Nunito Semi Bold" pitchFamily="34" charset="-120"/>
              </a:rPr>
              <a:t>Патологічна рухливість</a:t>
            </a:r>
            <a:endParaRPr lang="en-US" sz="2200" dirty="0"/>
          </a:p>
        </p:txBody>
      </p:sp>
      <p:sp>
        <p:nvSpPr>
          <p:cNvPr id="15" name="Text 12"/>
          <p:cNvSpPr/>
          <p:nvPr/>
        </p:nvSpPr>
        <p:spPr>
          <a:xfrm>
            <a:off x="10440233" y="5891093"/>
            <a:ext cx="3090267" cy="766048"/>
          </a:xfrm>
          <a:prstGeom prst="rect">
            <a:avLst/>
          </a:prstGeom>
          <a:noFill/>
          <a:ln/>
        </p:spPr>
        <p:txBody>
          <a:bodyPr wrap="square" lIns="0" tIns="0" rIns="0" bIns="0" rtlCol="0" anchor="t"/>
          <a:lstStyle/>
          <a:p>
            <a:pPr marL="0" indent="0">
              <a:lnSpc>
                <a:spcPts val="3000"/>
              </a:lnSpc>
              <a:buNone/>
            </a:pPr>
            <a:r>
              <a:rPr lang="en-US" sz="1850" dirty="0">
                <a:solidFill>
                  <a:srgbClr val="FFFFFF"/>
                </a:solidFill>
                <a:latin typeface="PT Sans" pitchFamily="34" charset="0"/>
                <a:ea typeface="PT Sans" pitchFamily="34" charset="-122"/>
                <a:cs typeface="PT Sans" pitchFamily="34" charset="-120"/>
              </a:rPr>
              <a:t>Крепітація уламків вздовж діафізу.</a:t>
            </a:r>
            <a:endParaRPr lang="en-US" sz="18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Артерії та вени: відмінності, види, будова | МЦ «Інститут Ве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9642" y="229604"/>
            <a:ext cx="8890783" cy="7717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705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992160"/>
          </a:xfrm>
          <a:prstGeom prst="rect">
            <a:avLst/>
          </a:prstGeom>
        </p:spPr>
      </p:pic>
      <p:sp>
        <p:nvSpPr>
          <p:cNvPr id="3" name="Text 0"/>
          <p:cNvSpPr/>
          <p:nvPr/>
        </p:nvSpPr>
        <p:spPr>
          <a:xfrm>
            <a:off x="837724" y="4696301"/>
            <a:ext cx="5632490" cy="704017"/>
          </a:xfrm>
          <a:prstGeom prst="rect">
            <a:avLst/>
          </a:prstGeom>
          <a:noFill/>
          <a:ln/>
        </p:spPr>
        <p:txBody>
          <a:bodyPr wrap="none" lIns="0" tIns="0" rIns="0" bIns="0" rtlCol="0" anchor="t"/>
          <a:lstStyle/>
          <a:p>
            <a:pPr marL="0" indent="0">
              <a:lnSpc>
                <a:spcPts val="5500"/>
              </a:lnSpc>
              <a:buNone/>
            </a:pPr>
            <a:r>
              <a:rPr lang="en-US" sz="4400" dirty="0">
                <a:solidFill>
                  <a:srgbClr val="FFFFFF"/>
                </a:solidFill>
                <a:latin typeface="Nunito Semi Bold" pitchFamily="34" charset="0"/>
                <a:ea typeface="Nunito Semi Bold" pitchFamily="34" charset="-122"/>
                <a:cs typeface="Nunito Semi Bold" pitchFamily="34" charset="-120"/>
              </a:rPr>
              <a:t>Діагностика</a:t>
            </a:r>
            <a:endParaRPr lang="en-US" sz="4400" dirty="0"/>
          </a:p>
        </p:txBody>
      </p:sp>
      <p:sp>
        <p:nvSpPr>
          <p:cNvPr id="4" name="Text 1"/>
          <p:cNvSpPr/>
          <p:nvPr/>
        </p:nvSpPr>
        <p:spPr>
          <a:xfrm>
            <a:off x="837724" y="5759291"/>
            <a:ext cx="12954952" cy="766048"/>
          </a:xfrm>
          <a:prstGeom prst="rect">
            <a:avLst/>
          </a:prstGeom>
          <a:noFill/>
          <a:ln/>
        </p:spPr>
        <p:txBody>
          <a:bodyPr wrap="square" lIns="0" tIns="0" rIns="0" bIns="0" rtlCol="0" anchor="t"/>
          <a:lstStyle/>
          <a:p>
            <a:pPr marL="0" indent="0">
              <a:lnSpc>
                <a:spcPts val="3000"/>
              </a:lnSpc>
              <a:buNone/>
            </a:pPr>
            <a:r>
              <a:rPr lang="en-US" sz="1850" dirty="0">
                <a:solidFill>
                  <a:srgbClr val="FFFFFF"/>
                </a:solidFill>
                <a:latin typeface="PT Sans" pitchFamily="34" charset="0"/>
                <a:ea typeface="PT Sans" pitchFamily="34" charset="-122"/>
                <a:cs typeface="PT Sans" pitchFamily="34" charset="-120"/>
              </a:rPr>
              <a:t>Діагностика включає в себе рентгенологічне дослідження для уточнення локалізації та характеру перелому, а також перевірку пульсації артерій та чутливості шкіри для виявлення супутніх ушкоджень судин та нервів.</a:t>
            </a:r>
            <a:endParaRPr lang="en-US" sz="18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321</Words>
  <Application>Microsoft Office PowerPoint</Application>
  <PresentationFormat>Произвольный</PresentationFormat>
  <Paragraphs>66</Paragraphs>
  <Slides>12</Slides>
  <Notes>10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Calibri</vt:lpstr>
      <vt:lpstr>PT Sans</vt:lpstr>
      <vt:lpstr>Nunito Semi Bold</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Elena V</cp:lastModifiedBy>
  <cp:revision>5</cp:revision>
  <dcterms:created xsi:type="dcterms:W3CDTF">2024-11-10T16:23:52Z</dcterms:created>
  <dcterms:modified xsi:type="dcterms:W3CDTF">2024-11-10T19:45:00Z</dcterms:modified>
</cp:coreProperties>
</file>