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Raleway Medium" charset="-52"/>
      <p:regular r:id="rId13"/>
    </p:embeddedFont>
    <p:embeddedFont>
      <p:font typeface="Calibri" pitchFamily="34" charset="0"/>
      <p:regular r:id="rId14"/>
      <p:bold r:id="rId15"/>
      <p:italic r:id="rId16"/>
      <p:boldItalic r:id="rId1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8" d="100"/>
          <a:sy n="68" d="100"/>
        </p:scale>
        <p:origin x="-276"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65BE887C-BE12-410D-B331-F6B0F88AFA9A}" type="datetimeFigureOut">
              <a:rPr lang="ru-RU" smtClean="0"/>
              <a:t>10.11.2024</a:t>
            </a:fld>
            <a:endParaRPr lang="ru-RU"/>
          </a:p>
        </p:txBody>
      </p:sp>
      <p:sp>
        <p:nvSpPr>
          <p:cNvPr id="4" name="Образ слайда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24BABDF4-0874-419F-A872-A3110637F3D7}" type="slidenum">
              <a:rPr lang="ru-RU" smtClean="0"/>
              <a:t>‹#›</a:t>
            </a:fld>
            <a:endParaRPr lang="ru-RU"/>
          </a:p>
        </p:txBody>
      </p:sp>
    </p:spTree>
    <p:extLst>
      <p:ext uri="{BB962C8B-B14F-4D97-AF65-F5344CB8AC3E}">
        <p14:creationId xmlns:p14="http://schemas.microsoft.com/office/powerpoint/2010/main" val="259067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772716"/>
            <a:ext cx="7415927" cy="2838926"/>
          </a:xfrm>
          <a:prstGeom prst="rect">
            <a:avLst/>
          </a:prstGeom>
          <a:noFill/>
          <a:ln/>
        </p:spPr>
        <p:txBody>
          <a:bodyPr wrap="square" lIns="0" tIns="0" rIns="0" bIns="0" rtlCol="0" anchor="t"/>
          <a:lstStyle/>
          <a:p>
            <a:pPr marL="0" indent="0">
              <a:lnSpc>
                <a:spcPts val="7450"/>
              </a:lnSpc>
              <a:buNone/>
            </a:pPr>
            <a:r>
              <a:rPr lang="en-US" sz="5950" b="1" dirty="0">
                <a:solidFill>
                  <a:srgbClr val="FFE14D"/>
                </a:solidFill>
                <a:latin typeface="Comfortaa Bold" pitchFamily="34" charset="0"/>
                <a:ea typeface="Comfortaa Bold" pitchFamily="34" charset="-122"/>
                <a:cs typeface="Comfortaa Bold" pitchFamily="34" charset="-120"/>
              </a:rPr>
              <a:t>Діафізарні переломи кісток гомілки</a:t>
            </a:r>
            <a:endParaRPr lang="en-US" sz="5950" dirty="0"/>
          </a:p>
        </p:txBody>
      </p:sp>
      <p:sp>
        <p:nvSpPr>
          <p:cNvPr id="4" name="Text 1"/>
          <p:cNvSpPr/>
          <p:nvPr/>
        </p:nvSpPr>
        <p:spPr>
          <a:xfrm>
            <a:off x="864037" y="3981926"/>
            <a:ext cx="7415927" cy="2765346"/>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Діафізарні переломи кісток гомілки - це поширена травма, яка становить до 14% від усіх травм опорно-рухової системи. Кістки гомілки, великогомілкова та малогомілкова, розташовані паралельно і з'єднані міжкістковою мембраною, проксимальним та дистальним синдесмозом. Великогомілкова кістка виконує опорну функцію, тому її перелом призводить до значних функціональних порушень.</a:t>
            </a:r>
            <a:endParaRPr lang="en-US"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3" name="Text 0"/>
          <p:cNvSpPr/>
          <p:nvPr/>
        </p:nvSpPr>
        <p:spPr>
          <a:xfrm>
            <a:off x="864037" y="4537234"/>
            <a:ext cx="5486400"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Реабілітація</a:t>
            </a:r>
            <a:endParaRPr lang="en-US" sz="4300" dirty="0"/>
          </a:p>
        </p:txBody>
      </p:sp>
      <p:sp>
        <p:nvSpPr>
          <p:cNvPr id="4" name="Text 1"/>
          <p:cNvSpPr/>
          <p:nvPr/>
        </p:nvSpPr>
        <p:spPr>
          <a:xfrm>
            <a:off x="864037" y="5593318"/>
            <a:ext cx="12902327" cy="1185148"/>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Після лікування перелому важлива реабілітація, яка включає в себе фізичні вправи для відновлення рухливості, сили та балансу. Реабілітаційні заходи допомагають повернути функціональність нижньої кінцівки та запобігти ускладненням.</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872258"/>
            <a:ext cx="7996476"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Анатомія та особливості</a:t>
            </a:r>
            <a:endParaRPr lang="en-US" sz="4300" dirty="0"/>
          </a:p>
        </p:txBody>
      </p:sp>
      <p:sp>
        <p:nvSpPr>
          <p:cNvPr id="3" name="Text 1"/>
          <p:cNvSpPr/>
          <p:nvPr/>
        </p:nvSpPr>
        <p:spPr>
          <a:xfrm>
            <a:off x="864037" y="3175159"/>
            <a:ext cx="3604617"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Великогомілкова кістка</a:t>
            </a:r>
            <a:endParaRPr lang="en-US" sz="2150" dirty="0"/>
          </a:p>
        </p:txBody>
      </p:sp>
      <p:sp>
        <p:nvSpPr>
          <p:cNvPr id="4" name="Text 2"/>
          <p:cNvSpPr/>
          <p:nvPr/>
        </p:nvSpPr>
        <p:spPr>
          <a:xfrm>
            <a:off x="864037" y="3764875"/>
            <a:ext cx="6150054" cy="2370296"/>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Виконує опорну функцію, її перелом призводить до виражених функціональних порушень. Розташована близько до шкіри, що пояснює високу частоту відкритих переломів. Переломи нижньої третини зростаються довше через відсутність м'язів та гілок артерій для кровопостачання.</a:t>
            </a:r>
            <a:endParaRPr lang="en-US" sz="1900" dirty="0"/>
          </a:p>
        </p:txBody>
      </p:sp>
      <p:sp>
        <p:nvSpPr>
          <p:cNvPr id="5" name="Text 3"/>
          <p:cNvSpPr/>
          <p:nvPr/>
        </p:nvSpPr>
        <p:spPr>
          <a:xfrm>
            <a:off x="7623929" y="3175159"/>
            <a:ext cx="3356610"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Малогомілкова кістка</a:t>
            </a:r>
            <a:endParaRPr lang="en-US" sz="2150" dirty="0"/>
          </a:p>
        </p:txBody>
      </p:sp>
      <p:sp>
        <p:nvSpPr>
          <p:cNvPr id="6" name="Text 4"/>
          <p:cNvSpPr/>
          <p:nvPr/>
        </p:nvSpPr>
        <p:spPr>
          <a:xfrm>
            <a:off x="7623929" y="3764875"/>
            <a:ext cx="6150054" cy="1975247"/>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Не виконує опорної функції, є стромою для прикріплення м'язів. Ізольовані переломи її діафізу призводять до менших функціональних порушень. Важливо пам'ятати про малогомілковий нерв, який може пошкоджуватися при травмі.</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862489" y="3758565"/>
            <a:ext cx="7139821" cy="684371"/>
          </a:xfrm>
          <a:prstGeom prst="rect">
            <a:avLst/>
          </a:prstGeom>
          <a:noFill/>
          <a:ln/>
        </p:spPr>
        <p:txBody>
          <a:bodyPr wrap="none" lIns="0" tIns="0" rIns="0" bIns="0" rtlCol="0" anchor="t"/>
          <a:lstStyle/>
          <a:p>
            <a:pPr marL="0" indent="0">
              <a:lnSpc>
                <a:spcPts val="5350"/>
              </a:lnSpc>
              <a:buNone/>
            </a:pPr>
            <a:r>
              <a:rPr lang="en-US" sz="4300" b="1" dirty="0">
                <a:solidFill>
                  <a:srgbClr val="FFE14D"/>
                </a:solidFill>
                <a:latin typeface="Comfortaa Bold" pitchFamily="34" charset="0"/>
                <a:ea typeface="Comfortaa Bold" pitchFamily="34" charset="-122"/>
                <a:cs typeface="Comfortaa Bold" pitchFamily="34" charset="-120"/>
              </a:rPr>
              <a:t>Класифікація переломів</a:t>
            </a:r>
            <a:endParaRPr lang="en-US" sz="4300" dirty="0"/>
          </a:p>
        </p:txBody>
      </p:sp>
      <p:sp>
        <p:nvSpPr>
          <p:cNvPr id="4" name="Shape 1"/>
          <p:cNvSpPr/>
          <p:nvPr/>
        </p:nvSpPr>
        <p:spPr>
          <a:xfrm>
            <a:off x="862489" y="5089684"/>
            <a:ext cx="554355" cy="554355"/>
          </a:xfrm>
          <a:prstGeom prst="roundRect">
            <a:avLst>
              <a:gd name="adj" fmla="val 66681"/>
            </a:avLst>
          </a:prstGeom>
          <a:solidFill>
            <a:srgbClr val="46464A"/>
          </a:solidFill>
          <a:ln/>
        </p:spPr>
      </p:sp>
      <p:sp>
        <p:nvSpPr>
          <p:cNvPr id="5" name="Text 2"/>
          <p:cNvSpPr/>
          <p:nvPr/>
        </p:nvSpPr>
        <p:spPr>
          <a:xfrm>
            <a:off x="1075015" y="5202555"/>
            <a:ext cx="129183" cy="328613"/>
          </a:xfrm>
          <a:prstGeom prst="rect">
            <a:avLst/>
          </a:prstGeom>
          <a:noFill/>
          <a:ln/>
        </p:spPr>
        <p:txBody>
          <a:bodyPr wrap="none" lIns="0" tIns="0" rIns="0" bIns="0" rtlCol="0" anchor="t"/>
          <a:lstStyle/>
          <a:p>
            <a:pPr marL="0" indent="0" algn="ctr">
              <a:lnSpc>
                <a:spcPts val="2550"/>
              </a:lnSpc>
              <a:buNone/>
            </a:pPr>
            <a:r>
              <a:rPr lang="en-US" sz="2550" b="1" dirty="0">
                <a:solidFill>
                  <a:srgbClr val="D7D4CC"/>
                </a:solidFill>
                <a:latin typeface="Comfortaa Bold" pitchFamily="34" charset="0"/>
                <a:ea typeface="Comfortaa Bold" pitchFamily="34" charset="-122"/>
                <a:cs typeface="Comfortaa Bold" pitchFamily="34" charset="-120"/>
              </a:rPr>
              <a:t>1</a:t>
            </a:r>
            <a:endParaRPr lang="en-US" sz="2550" dirty="0"/>
          </a:p>
        </p:txBody>
      </p:sp>
      <p:sp>
        <p:nvSpPr>
          <p:cNvPr id="6" name="Text 3"/>
          <p:cNvSpPr/>
          <p:nvPr/>
        </p:nvSpPr>
        <p:spPr>
          <a:xfrm>
            <a:off x="1663184" y="5089684"/>
            <a:ext cx="2738080" cy="342305"/>
          </a:xfrm>
          <a:prstGeom prst="rect">
            <a:avLst/>
          </a:prstGeom>
          <a:noFill/>
          <a:ln/>
        </p:spPr>
        <p:txBody>
          <a:bodyPr wrap="none" lIns="0" tIns="0" rIns="0" bIns="0" rtlCol="0" anchor="t"/>
          <a:lstStyle/>
          <a:p>
            <a:pPr marL="0" indent="0">
              <a:lnSpc>
                <a:spcPts val="2650"/>
              </a:lnSpc>
              <a:buNone/>
            </a:pPr>
            <a:r>
              <a:rPr lang="en-US" sz="2150" b="1" dirty="0">
                <a:solidFill>
                  <a:srgbClr val="D7D4CC"/>
                </a:solidFill>
                <a:latin typeface="Comfortaa Bold" pitchFamily="34" charset="0"/>
                <a:ea typeface="Comfortaa Bold" pitchFamily="34" charset="-122"/>
                <a:cs typeface="Comfortaa Bold" pitchFamily="34" charset="-120"/>
              </a:rPr>
              <a:t>А - Прості</a:t>
            </a:r>
            <a:endParaRPr lang="en-US" sz="2150" dirty="0"/>
          </a:p>
        </p:txBody>
      </p:sp>
      <p:sp>
        <p:nvSpPr>
          <p:cNvPr id="7" name="Text 4"/>
          <p:cNvSpPr/>
          <p:nvPr/>
        </p:nvSpPr>
        <p:spPr>
          <a:xfrm>
            <a:off x="1663184" y="5579745"/>
            <a:ext cx="3336846" cy="788670"/>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Гвинтоподібні (А1), косі (А2), поперечні (А3).</a:t>
            </a:r>
            <a:endParaRPr lang="en-US" sz="1900" dirty="0"/>
          </a:p>
        </p:txBody>
      </p:sp>
      <p:sp>
        <p:nvSpPr>
          <p:cNvPr id="8" name="Shape 5"/>
          <p:cNvSpPr/>
          <p:nvPr/>
        </p:nvSpPr>
        <p:spPr>
          <a:xfrm>
            <a:off x="5246370" y="5089684"/>
            <a:ext cx="554355" cy="554355"/>
          </a:xfrm>
          <a:prstGeom prst="roundRect">
            <a:avLst>
              <a:gd name="adj" fmla="val 66681"/>
            </a:avLst>
          </a:prstGeom>
          <a:solidFill>
            <a:srgbClr val="46464A"/>
          </a:solidFill>
          <a:ln/>
        </p:spPr>
      </p:sp>
      <p:sp>
        <p:nvSpPr>
          <p:cNvPr id="9" name="Text 6"/>
          <p:cNvSpPr/>
          <p:nvPr/>
        </p:nvSpPr>
        <p:spPr>
          <a:xfrm>
            <a:off x="5426869" y="5202555"/>
            <a:ext cx="193238" cy="328613"/>
          </a:xfrm>
          <a:prstGeom prst="rect">
            <a:avLst/>
          </a:prstGeom>
          <a:noFill/>
          <a:ln/>
        </p:spPr>
        <p:txBody>
          <a:bodyPr wrap="none" lIns="0" tIns="0" rIns="0" bIns="0" rtlCol="0" anchor="t"/>
          <a:lstStyle/>
          <a:p>
            <a:pPr marL="0" indent="0" algn="ctr">
              <a:lnSpc>
                <a:spcPts val="2550"/>
              </a:lnSpc>
              <a:buNone/>
            </a:pPr>
            <a:r>
              <a:rPr lang="en-US" sz="2550" b="1" dirty="0">
                <a:solidFill>
                  <a:srgbClr val="D7D4CC"/>
                </a:solidFill>
                <a:latin typeface="Comfortaa Bold" pitchFamily="34" charset="0"/>
                <a:ea typeface="Comfortaa Bold" pitchFamily="34" charset="-122"/>
                <a:cs typeface="Comfortaa Bold" pitchFamily="34" charset="-120"/>
              </a:rPr>
              <a:t>2</a:t>
            </a:r>
            <a:endParaRPr lang="en-US" sz="2550" dirty="0"/>
          </a:p>
        </p:txBody>
      </p:sp>
      <p:sp>
        <p:nvSpPr>
          <p:cNvPr id="10" name="Text 7"/>
          <p:cNvSpPr/>
          <p:nvPr/>
        </p:nvSpPr>
        <p:spPr>
          <a:xfrm>
            <a:off x="6047065" y="5089684"/>
            <a:ext cx="2738080" cy="342305"/>
          </a:xfrm>
          <a:prstGeom prst="rect">
            <a:avLst/>
          </a:prstGeom>
          <a:noFill/>
          <a:ln/>
        </p:spPr>
        <p:txBody>
          <a:bodyPr wrap="none" lIns="0" tIns="0" rIns="0" bIns="0" rtlCol="0" anchor="t"/>
          <a:lstStyle/>
          <a:p>
            <a:pPr marL="0" indent="0">
              <a:lnSpc>
                <a:spcPts val="2650"/>
              </a:lnSpc>
              <a:buNone/>
            </a:pPr>
            <a:r>
              <a:rPr lang="en-US" sz="2150" b="1" dirty="0">
                <a:solidFill>
                  <a:srgbClr val="D7D4CC"/>
                </a:solidFill>
                <a:latin typeface="Comfortaa Bold" pitchFamily="34" charset="0"/>
                <a:ea typeface="Comfortaa Bold" pitchFamily="34" charset="-122"/>
                <a:cs typeface="Comfortaa Bold" pitchFamily="34" charset="-120"/>
              </a:rPr>
              <a:t>В - Клиноподібні</a:t>
            </a:r>
            <a:endParaRPr lang="en-US" sz="2150" dirty="0"/>
          </a:p>
        </p:txBody>
      </p:sp>
      <p:sp>
        <p:nvSpPr>
          <p:cNvPr id="11" name="Text 8"/>
          <p:cNvSpPr/>
          <p:nvPr/>
        </p:nvSpPr>
        <p:spPr>
          <a:xfrm>
            <a:off x="6047065" y="5579745"/>
            <a:ext cx="3336846" cy="1183005"/>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Гвинтоподібний клин (В1), згинальний клин (В2), фрагментований клин (В3).</a:t>
            </a:r>
            <a:endParaRPr lang="en-US" sz="1900" dirty="0"/>
          </a:p>
        </p:txBody>
      </p:sp>
      <p:sp>
        <p:nvSpPr>
          <p:cNvPr id="12" name="Shape 9"/>
          <p:cNvSpPr/>
          <p:nvPr/>
        </p:nvSpPr>
        <p:spPr>
          <a:xfrm>
            <a:off x="9630251" y="5089684"/>
            <a:ext cx="554355" cy="554355"/>
          </a:xfrm>
          <a:prstGeom prst="roundRect">
            <a:avLst>
              <a:gd name="adj" fmla="val 66681"/>
            </a:avLst>
          </a:prstGeom>
          <a:solidFill>
            <a:srgbClr val="46464A"/>
          </a:solidFill>
          <a:ln/>
        </p:spPr>
      </p:sp>
      <p:sp>
        <p:nvSpPr>
          <p:cNvPr id="13" name="Text 10"/>
          <p:cNvSpPr/>
          <p:nvPr/>
        </p:nvSpPr>
        <p:spPr>
          <a:xfrm>
            <a:off x="9808964" y="5202555"/>
            <a:ext cx="196810" cy="328613"/>
          </a:xfrm>
          <a:prstGeom prst="rect">
            <a:avLst/>
          </a:prstGeom>
          <a:noFill/>
          <a:ln/>
        </p:spPr>
        <p:txBody>
          <a:bodyPr wrap="none" lIns="0" tIns="0" rIns="0" bIns="0" rtlCol="0" anchor="t"/>
          <a:lstStyle/>
          <a:p>
            <a:pPr marL="0" indent="0" algn="ctr">
              <a:lnSpc>
                <a:spcPts val="2550"/>
              </a:lnSpc>
              <a:buNone/>
            </a:pPr>
            <a:r>
              <a:rPr lang="en-US" sz="2550" b="1" dirty="0">
                <a:solidFill>
                  <a:srgbClr val="D7D4CC"/>
                </a:solidFill>
                <a:latin typeface="Comfortaa Bold" pitchFamily="34" charset="0"/>
                <a:ea typeface="Comfortaa Bold" pitchFamily="34" charset="-122"/>
                <a:cs typeface="Comfortaa Bold" pitchFamily="34" charset="-120"/>
              </a:rPr>
              <a:t>3</a:t>
            </a:r>
            <a:endParaRPr lang="en-US" sz="2550" dirty="0"/>
          </a:p>
        </p:txBody>
      </p:sp>
      <p:sp>
        <p:nvSpPr>
          <p:cNvPr id="14" name="Text 11"/>
          <p:cNvSpPr/>
          <p:nvPr/>
        </p:nvSpPr>
        <p:spPr>
          <a:xfrm>
            <a:off x="10430947" y="5089684"/>
            <a:ext cx="2738080" cy="342305"/>
          </a:xfrm>
          <a:prstGeom prst="rect">
            <a:avLst/>
          </a:prstGeom>
          <a:noFill/>
          <a:ln/>
        </p:spPr>
        <p:txBody>
          <a:bodyPr wrap="none" lIns="0" tIns="0" rIns="0" bIns="0" rtlCol="0" anchor="t"/>
          <a:lstStyle/>
          <a:p>
            <a:pPr marL="0" indent="0">
              <a:lnSpc>
                <a:spcPts val="2650"/>
              </a:lnSpc>
              <a:buNone/>
            </a:pPr>
            <a:r>
              <a:rPr lang="en-US" sz="2150" b="1" dirty="0">
                <a:solidFill>
                  <a:srgbClr val="D7D4CC"/>
                </a:solidFill>
                <a:latin typeface="Comfortaa Bold" pitchFamily="34" charset="0"/>
                <a:ea typeface="Comfortaa Bold" pitchFamily="34" charset="-122"/>
                <a:cs typeface="Comfortaa Bold" pitchFamily="34" charset="-120"/>
              </a:rPr>
              <a:t>С - Складні</a:t>
            </a:r>
            <a:endParaRPr lang="en-US" sz="2150" dirty="0"/>
          </a:p>
        </p:txBody>
      </p:sp>
      <p:sp>
        <p:nvSpPr>
          <p:cNvPr id="15" name="Text 12"/>
          <p:cNvSpPr/>
          <p:nvPr/>
        </p:nvSpPr>
        <p:spPr>
          <a:xfrm>
            <a:off x="10430947" y="5579745"/>
            <a:ext cx="3336846" cy="1971675"/>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Гвинтоподібні (С1), сегментарний з одним та двома проміжними фрагментами (С2), багатоосколковий (С3).</a:t>
            </a:r>
            <a:endParaRPr lang="en-US" sz="1900" dirty="0"/>
          </a:p>
        </p:txBody>
      </p:sp>
      <p:pic>
        <p:nvPicPr>
          <p:cNvPr id="16" name="Рисунок 15"/>
          <p:cNvPicPr/>
          <p:nvPr/>
        </p:nvPicPr>
        <p:blipFill rotWithShape="1">
          <a:blip r:embed="rId3"/>
          <a:srcRect l="3741" t="23012" r="51113" b="12802"/>
          <a:stretch/>
        </p:blipFill>
        <p:spPr bwMode="auto">
          <a:xfrm>
            <a:off x="621607" y="337624"/>
            <a:ext cx="6454442" cy="291201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40197" y="671751"/>
            <a:ext cx="7436406" cy="1355169"/>
          </a:xfrm>
          <a:prstGeom prst="rect">
            <a:avLst/>
          </a:prstGeom>
          <a:noFill/>
          <a:ln/>
        </p:spPr>
        <p:txBody>
          <a:bodyPr wrap="square" lIns="0" tIns="0" rIns="0" bIns="0" rtlCol="0" anchor="t"/>
          <a:lstStyle/>
          <a:p>
            <a:pPr marL="0" indent="0">
              <a:lnSpc>
                <a:spcPts val="5300"/>
              </a:lnSpc>
              <a:buNone/>
            </a:pPr>
            <a:r>
              <a:rPr lang="en-US" sz="4250" b="1" dirty="0">
                <a:solidFill>
                  <a:srgbClr val="FFE14D"/>
                </a:solidFill>
                <a:latin typeface="Comfortaa Bold" pitchFamily="34" charset="0"/>
                <a:ea typeface="Comfortaa Bold" pitchFamily="34" charset="-122"/>
                <a:cs typeface="Comfortaa Bold" pitchFamily="34" charset="-120"/>
              </a:rPr>
              <a:t>Локалізація та типи переломів</a:t>
            </a:r>
            <a:endParaRPr lang="en-US" sz="4250" dirty="0"/>
          </a:p>
        </p:txBody>
      </p:sp>
      <p:sp>
        <p:nvSpPr>
          <p:cNvPr id="4" name="Shape 1"/>
          <p:cNvSpPr/>
          <p:nvPr/>
        </p:nvSpPr>
        <p:spPr>
          <a:xfrm>
            <a:off x="6340197" y="2392799"/>
            <a:ext cx="7436406" cy="5164931"/>
          </a:xfrm>
          <a:prstGeom prst="roundRect">
            <a:avLst>
              <a:gd name="adj" fmla="val 7085"/>
            </a:avLst>
          </a:prstGeom>
          <a:noFill/>
          <a:ln w="15240">
            <a:solidFill>
              <a:srgbClr val="FFFFFF">
                <a:alpha val="24000"/>
              </a:srgbClr>
            </a:solidFill>
            <a:prstDash val="solid"/>
          </a:ln>
        </p:spPr>
      </p:sp>
      <p:sp>
        <p:nvSpPr>
          <p:cNvPr id="5" name="Shape 2"/>
          <p:cNvSpPr/>
          <p:nvPr/>
        </p:nvSpPr>
        <p:spPr>
          <a:xfrm>
            <a:off x="6355437" y="2408039"/>
            <a:ext cx="7405926" cy="698183"/>
          </a:xfrm>
          <a:prstGeom prst="rect">
            <a:avLst/>
          </a:prstGeom>
          <a:solidFill>
            <a:srgbClr val="FFFFFF">
              <a:alpha val="4000"/>
            </a:srgbClr>
          </a:solidFill>
          <a:ln/>
        </p:spPr>
      </p:sp>
      <p:sp>
        <p:nvSpPr>
          <p:cNvPr id="6" name="Text 3"/>
          <p:cNvSpPr/>
          <p:nvPr/>
        </p:nvSpPr>
        <p:spPr>
          <a:xfrm>
            <a:off x="6599277" y="2561987"/>
            <a:ext cx="3211473" cy="390287"/>
          </a:xfrm>
          <a:prstGeom prst="rect">
            <a:avLst/>
          </a:prstGeom>
          <a:noFill/>
          <a:ln/>
        </p:spPr>
        <p:txBody>
          <a:bodyPr wrap="none" lIns="0" tIns="0" rIns="0" bIns="0" rtlCol="0" anchor="t"/>
          <a:lstStyle/>
          <a:p>
            <a:pPr marL="0" indent="0">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Локалізація</a:t>
            </a:r>
            <a:endParaRPr lang="en-US" sz="1900" dirty="0"/>
          </a:p>
        </p:txBody>
      </p:sp>
      <p:sp>
        <p:nvSpPr>
          <p:cNvPr id="7" name="Text 4"/>
          <p:cNvSpPr/>
          <p:nvPr/>
        </p:nvSpPr>
        <p:spPr>
          <a:xfrm>
            <a:off x="10306050" y="2561987"/>
            <a:ext cx="3211473" cy="390287"/>
          </a:xfrm>
          <a:prstGeom prst="rect">
            <a:avLst/>
          </a:prstGeom>
          <a:noFill/>
          <a:ln/>
        </p:spPr>
        <p:txBody>
          <a:bodyPr wrap="none" lIns="0" tIns="0" rIns="0" bIns="0" rtlCol="0" anchor="t"/>
          <a:lstStyle/>
          <a:p>
            <a:pPr marL="0" indent="0">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Типи переломів</a:t>
            </a:r>
            <a:endParaRPr lang="en-US" sz="1900" dirty="0"/>
          </a:p>
        </p:txBody>
      </p:sp>
      <p:sp>
        <p:nvSpPr>
          <p:cNvPr id="8" name="Shape 5"/>
          <p:cNvSpPr/>
          <p:nvPr/>
        </p:nvSpPr>
        <p:spPr>
          <a:xfrm>
            <a:off x="6355437" y="3106222"/>
            <a:ext cx="7405926" cy="1478756"/>
          </a:xfrm>
          <a:prstGeom prst="rect">
            <a:avLst/>
          </a:prstGeom>
          <a:solidFill>
            <a:srgbClr val="000000">
              <a:alpha val="4000"/>
            </a:srgbClr>
          </a:solidFill>
          <a:ln/>
        </p:spPr>
      </p:sp>
      <p:sp>
        <p:nvSpPr>
          <p:cNvPr id="9" name="Text 6"/>
          <p:cNvSpPr/>
          <p:nvPr/>
        </p:nvSpPr>
        <p:spPr>
          <a:xfrm>
            <a:off x="6599277" y="3260169"/>
            <a:ext cx="3211473" cy="390287"/>
          </a:xfrm>
          <a:prstGeom prst="rect">
            <a:avLst/>
          </a:prstGeom>
          <a:noFill/>
          <a:ln/>
        </p:spPr>
        <p:txBody>
          <a:bodyPr wrap="none" lIns="0" tIns="0" rIns="0" bIns="0" rtlCol="0" anchor="t"/>
          <a:lstStyle/>
          <a:p>
            <a:pPr marL="0" indent="0">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Верхня третина</a:t>
            </a:r>
            <a:endParaRPr lang="en-US" sz="1900" dirty="0"/>
          </a:p>
        </p:txBody>
      </p:sp>
      <p:sp>
        <p:nvSpPr>
          <p:cNvPr id="10" name="Text 7"/>
          <p:cNvSpPr/>
          <p:nvPr/>
        </p:nvSpPr>
        <p:spPr>
          <a:xfrm>
            <a:off x="10306050" y="3260169"/>
            <a:ext cx="3211473" cy="1170861"/>
          </a:xfrm>
          <a:prstGeom prst="rect">
            <a:avLst/>
          </a:prstGeom>
          <a:noFill/>
          <a:ln/>
        </p:spPr>
        <p:txBody>
          <a:bodyPr wrap="square" lIns="0" tIns="0" rIns="0" bIns="0" rtlCol="0" anchor="t"/>
          <a:lstStyle/>
          <a:p>
            <a:pPr marL="0" indent="0">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Поперечні, гвинтоподібні, косі, осколкові, роздроблені</a:t>
            </a:r>
            <a:endParaRPr lang="en-US" sz="1900" dirty="0"/>
          </a:p>
        </p:txBody>
      </p:sp>
      <p:sp>
        <p:nvSpPr>
          <p:cNvPr id="11" name="Shape 8"/>
          <p:cNvSpPr/>
          <p:nvPr/>
        </p:nvSpPr>
        <p:spPr>
          <a:xfrm>
            <a:off x="6355437" y="4584978"/>
            <a:ext cx="7405926" cy="1478756"/>
          </a:xfrm>
          <a:prstGeom prst="rect">
            <a:avLst/>
          </a:prstGeom>
          <a:solidFill>
            <a:srgbClr val="FFFFFF">
              <a:alpha val="4000"/>
            </a:srgbClr>
          </a:solidFill>
          <a:ln/>
        </p:spPr>
      </p:sp>
      <p:sp>
        <p:nvSpPr>
          <p:cNvPr id="12" name="Text 9"/>
          <p:cNvSpPr/>
          <p:nvPr/>
        </p:nvSpPr>
        <p:spPr>
          <a:xfrm>
            <a:off x="6599277" y="4738926"/>
            <a:ext cx="3211473" cy="390287"/>
          </a:xfrm>
          <a:prstGeom prst="rect">
            <a:avLst/>
          </a:prstGeom>
          <a:noFill/>
          <a:ln/>
        </p:spPr>
        <p:txBody>
          <a:bodyPr wrap="none" lIns="0" tIns="0" rIns="0" bIns="0" rtlCol="0" anchor="t"/>
          <a:lstStyle/>
          <a:p>
            <a:pPr marL="0" indent="0">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Середня третина</a:t>
            </a:r>
            <a:endParaRPr lang="en-US" sz="1900" dirty="0"/>
          </a:p>
        </p:txBody>
      </p:sp>
      <p:sp>
        <p:nvSpPr>
          <p:cNvPr id="13" name="Text 10"/>
          <p:cNvSpPr/>
          <p:nvPr/>
        </p:nvSpPr>
        <p:spPr>
          <a:xfrm>
            <a:off x="10306050" y="4738926"/>
            <a:ext cx="3211473" cy="1170861"/>
          </a:xfrm>
          <a:prstGeom prst="rect">
            <a:avLst/>
          </a:prstGeom>
          <a:noFill/>
          <a:ln/>
        </p:spPr>
        <p:txBody>
          <a:bodyPr wrap="square" lIns="0" tIns="0" rIns="0" bIns="0" rtlCol="0" anchor="t"/>
          <a:lstStyle/>
          <a:p>
            <a:pPr marL="0" indent="0">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Поперечні, гвинтоподібні, косі, осколкові, роздроблені</a:t>
            </a:r>
            <a:endParaRPr lang="en-US" sz="1900" dirty="0"/>
          </a:p>
        </p:txBody>
      </p:sp>
      <p:sp>
        <p:nvSpPr>
          <p:cNvPr id="14" name="Shape 11"/>
          <p:cNvSpPr/>
          <p:nvPr/>
        </p:nvSpPr>
        <p:spPr>
          <a:xfrm>
            <a:off x="6355437" y="6063734"/>
            <a:ext cx="7405926" cy="1478756"/>
          </a:xfrm>
          <a:prstGeom prst="rect">
            <a:avLst/>
          </a:prstGeom>
          <a:solidFill>
            <a:srgbClr val="000000">
              <a:alpha val="4000"/>
            </a:srgbClr>
          </a:solidFill>
          <a:ln/>
        </p:spPr>
      </p:sp>
      <p:sp>
        <p:nvSpPr>
          <p:cNvPr id="15" name="Text 12"/>
          <p:cNvSpPr/>
          <p:nvPr/>
        </p:nvSpPr>
        <p:spPr>
          <a:xfrm>
            <a:off x="6599277" y="6217682"/>
            <a:ext cx="3211473" cy="390287"/>
          </a:xfrm>
          <a:prstGeom prst="rect">
            <a:avLst/>
          </a:prstGeom>
          <a:noFill/>
          <a:ln/>
        </p:spPr>
        <p:txBody>
          <a:bodyPr wrap="none" lIns="0" tIns="0" rIns="0" bIns="0" rtlCol="0" anchor="t"/>
          <a:lstStyle/>
          <a:p>
            <a:pPr marL="0" indent="0">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Нижня третина</a:t>
            </a:r>
            <a:endParaRPr lang="en-US" sz="1900" dirty="0"/>
          </a:p>
        </p:txBody>
      </p:sp>
      <p:sp>
        <p:nvSpPr>
          <p:cNvPr id="16" name="Text 13"/>
          <p:cNvSpPr/>
          <p:nvPr/>
        </p:nvSpPr>
        <p:spPr>
          <a:xfrm>
            <a:off x="10306050" y="6217682"/>
            <a:ext cx="3211473" cy="1170861"/>
          </a:xfrm>
          <a:prstGeom prst="rect">
            <a:avLst/>
          </a:prstGeom>
          <a:noFill/>
          <a:ln/>
        </p:spPr>
        <p:txBody>
          <a:bodyPr wrap="square" lIns="0" tIns="0" rIns="0" bIns="0" rtlCol="0" anchor="t"/>
          <a:lstStyle/>
          <a:p>
            <a:pPr marL="0" indent="0">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Поперечні, гвинтоподібні, косі, осколкові, роздроблені</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2571" y="626745"/>
            <a:ext cx="5055632" cy="631865"/>
          </a:xfrm>
          <a:prstGeom prst="rect">
            <a:avLst/>
          </a:prstGeom>
          <a:noFill/>
          <a:ln/>
        </p:spPr>
        <p:txBody>
          <a:bodyPr wrap="none" lIns="0" tIns="0" rIns="0" bIns="0" rtlCol="0" anchor="t"/>
          <a:lstStyle/>
          <a:p>
            <a:pPr marL="0" indent="0">
              <a:lnSpc>
                <a:spcPts val="4950"/>
              </a:lnSpc>
              <a:buNone/>
            </a:pPr>
            <a:r>
              <a:rPr lang="en-US" sz="3950" b="1" dirty="0">
                <a:solidFill>
                  <a:srgbClr val="FFE14D"/>
                </a:solidFill>
                <a:latin typeface="Comfortaa Bold" pitchFamily="34" charset="0"/>
                <a:ea typeface="Comfortaa Bold" pitchFamily="34" charset="-122"/>
                <a:cs typeface="Comfortaa Bold" pitchFamily="34" charset="-120"/>
              </a:rPr>
              <a:t>Механізм травми</a:t>
            </a:r>
            <a:endParaRPr lang="en-US" sz="3950" dirty="0"/>
          </a:p>
        </p:txBody>
      </p:sp>
      <p:pic>
        <p:nvPicPr>
          <p:cNvPr id="4" name="Image 1" descr="preencoded.png"/>
          <p:cNvPicPr>
            <a:picLocks noChangeAspect="1"/>
          </p:cNvPicPr>
          <p:nvPr/>
        </p:nvPicPr>
        <p:blipFill>
          <a:blip r:embed="rId4"/>
          <a:stretch>
            <a:fillRect/>
          </a:stretch>
        </p:blipFill>
        <p:spPr>
          <a:xfrm>
            <a:off x="6282571" y="1599843"/>
            <a:ext cx="1137523" cy="1819989"/>
          </a:xfrm>
          <a:prstGeom prst="rect">
            <a:avLst/>
          </a:prstGeom>
        </p:spPr>
      </p:pic>
      <p:sp>
        <p:nvSpPr>
          <p:cNvPr id="5" name="Text 1"/>
          <p:cNvSpPr/>
          <p:nvPr/>
        </p:nvSpPr>
        <p:spPr>
          <a:xfrm>
            <a:off x="7761327" y="1827252"/>
            <a:ext cx="2527816" cy="315873"/>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Прямий механізм</a:t>
            </a:r>
            <a:endParaRPr lang="en-US" sz="1950" dirty="0"/>
          </a:p>
        </p:txBody>
      </p:sp>
      <p:sp>
        <p:nvSpPr>
          <p:cNvPr id="6" name="Text 2"/>
          <p:cNvSpPr/>
          <p:nvPr/>
        </p:nvSpPr>
        <p:spPr>
          <a:xfrm>
            <a:off x="7761327" y="2279571"/>
            <a:ext cx="6072902" cy="727948"/>
          </a:xfrm>
          <a:prstGeom prst="rect">
            <a:avLst/>
          </a:prstGeom>
          <a:noFill/>
          <a:ln/>
        </p:spPr>
        <p:txBody>
          <a:bodyPr wrap="squar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Удар по гомілці, що призводить до появи «бамперних» переломів.</a:t>
            </a:r>
            <a:endParaRPr lang="en-US" sz="1750" dirty="0"/>
          </a:p>
        </p:txBody>
      </p:sp>
      <p:pic>
        <p:nvPicPr>
          <p:cNvPr id="7" name="Image 2" descr="preencoded.png"/>
          <p:cNvPicPr>
            <a:picLocks noChangeAspect="1"/>
          </p:cNvPicPr>
          <p:nvPr/>
        </p:nvPicPr>
        <p:blipFill>
          <a:blip r:embed="rId5"/>
          <a:stretch>
            <a:fillRect/>
          </a:stretch>
        </p:blipFill>
        <p:spPr>
          <a:xfrm>
            <a:off x="6282571" y="3419832"/>
            <a:ext cx="1137523" cy="1819989"/>
          </a:xfrm>
          <a:prstGeom prst="rect">
            <a:avLst/>
          </a:prstGeom>
        </p:spPr>
      </p:pic>
      <p:sp>
        <p:nvSpPr>
          <p:cNvPr id="8" name="Text 3"/>
          <p:cNvSpPr/>
          <p:nvPr/>
        </p:nvSpPr>
        <p:spPr>
          <a:xfrm>
            <a:off x="7761327" y="3647242"/>
            <a:ext cx="2732723" cy="315873"/>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Непрямий механізм</a:t>
            </a:r>
            <a:endParaRPr lang="en-US" sz="1950" dirty="0"/>
          </a:p>
        </p:txBody>
      </p:sp>
      <p:sp>
        <p:nvSpPr>
          <p:cNvPr id="9" name="Text 4"/>
          <p:cNvSpPr/>
          <p:nvPr/>
        </p:nvSpPr>
        <p:spPr>
          <a:xfrm>
            <a:off x="7761327" y="4099560"/>
            <a:ext cx="6072902" cy="363974"/>
          </a:xfrm>
          <a:prstGeom prst="rect">
            <a:avLst/>
          </a:prstGeom>
          <a:noFill/>
          <a:ln/>
        </p:spPr>
        <p:txBody>
          <a:bodyPr wrap="non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Ротаційний момент при фіксованій стопі.</a:t>
            </a:r>
            <a:endParaRPr lang="en-US" sz="1750" dirty="0"/>
          </a:p>
        </p:txBody>
      </p:sp>
      <p:pic>
        <p:nvPicPr>
          <p:cNvPr id="10" name="Image 3" descr="preencoded.png"/>
          <p:cNvPicPr>
            <a:picLocks noChangeAspect="1"/>
          </p:cNvPicPr>
          <p:nvPr/>
        </p:nvPicPr>
        <p:blipFill>
          <a:blip r:embed="rId6"/>
          <a:stretch>
            <a:fillRect/>
          </a:stretch>
        </p:blipFill>
        <p:spPr>
          <a:xfrm>
            <a:off x="6282571" y="5239822"/>
            <a:ext cx="1137523" cy="2363033"/>
          </a:xfrm>
          <a:prstGeom prst="rect">
            <a:avLst/>
          </a:prstGeom>
        </p:spPr>
      </p:pic>
      <p:sp>
        <p:nvSpPr>
          <p:cNvPr id="11" name="Text 5"/>
          <p:cNvSpPr/>
          <p:nvPr/>
        </p:nvSpPr>
        <p:spPr>
          <a:xfrm>
            <a:off x="7761327" y="5467231"/>
            <a:ext cx="2527816" cy="315873"/>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Зміщення уламків</a:t>
            </a:r>
            <a:endParaRPr lang="en-US" sz="1950" dirty="0"/>
          </a:p>
        </p:txBody>
      </p:sp>
      <p:sp>
        <p:nvSpPr>
          <p:cNvPr id="12" name="Text 6"/>
          <p:cNvSpPr/>
          <p:nvPr/>
        </p:nvSpPr>
        <p:spPr>
          <a:xfrm>
            <a:off x="7761327" y="5919549"/>
            <a:ext cx="6072902" cy="1455896"/>
          </a:xfrm>
          <a:prstGeom prst="rect">
            <a:avLst/>
          </a:prstGeom>
          <a:noFill/>
          <a:ln/>
        </p:spPr>
        <p:txBody>
          <a:bodyPr wrap="squar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Залежить від напрямку дії травмувального агента та м'язової тяги. При переломі у верхній третині діафізу чотириголовий м'яз зміщує проксимальний уламок вперед.</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930598"/>
            <a:ext cx="5684520"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Клінічні симптоми</a:t>
            </a:r>
            <a:endParaRPr lang="en-US" sz="4300" dirty="0"/>
          </a:p>
        </p:txBody>
      </p:sp>
      <p:sp>
        <p:nvSpPr>
          <p:cNvPr id="4" name="Shape 1"/>
          <p:cNvSpPr/>
          <p:nvPr/>
        </p:nvSpPr>
        <p:spPr>
          <a:xfrm>
            <a:off x="864037" y="3264337"/>
            <a:ext cx="555427" cy="555427"/>
          </a:xfrm>
          <a:prstGeom prst="roundRect">
            <a:avLst>
              <a:gd name="adj" fmla="val 66675"/>
            </a:avLst>
          </a:prstGeom>
          <a:solidFill>
            <a:srgbClr val="46464A"/>
          </a:solidFill>
          <a:ln/>
        </p:spPr>
      </p:sp>
      <p:sp>
        <p:nvSpPr>
          <p:cNvPr id="5" name="Text 2"/>
          <p:cNvSpPr/>
          <p:nvPr/>
        </p:nvSpPr>
        <p:spPr>
          <a:xfrm>
            <a:off x="1077039" y="3377446"/>
            <a:ext cx="129421" cy="329208"/>
          </a:xfrm>
          <a:prstGeom prst="rect">
            <a:avLst/>
          </a:prstGeom>
          <a:noFill/>
          <a:ln/>
        </p:spPr>
        <p:txBody>
          <a:bodyPr wrap="none" lIns="0" tIns="0" rIns="0" bIns="0" rtlCol="0" anchor="t"/>
          <a:lstStyle/>
          <a:p>
            <a:pPr marL="0" indent="0" algn="ctr">
              <a:lnSpc>
                <a:spcPts val="2550"/>
              </a:lnSpc>
              <a:buNone/>
            </a:pPr>
            <a:r>
              <a:rPr lang="en-US" sz="2550" b="1" dirty="0">
                <a:solidFill>
                  <a:srgbClr val="D7D4CC"/>
                </a:solidFill>
                <a:latin typeface="Comfortaa Bold" pitchFamily="34" charset="0"/>
                <a:ea typeface="Comfortaa Bold" pitchFamily="34" charset="-122"/>
                <a:cs typeface="Comfortaa Bold" pitchFamily="34" charset="-120"/>
              </a:rPr>
              <a:t>1</a:t>
            </a:r>
            <a:endParaRPr lang="en-US" sz="2550" dirty="0"/>
          </a:p>
        </p:txBody>
      </p:sp>
      <p:sp>
        <p:nvSpPr>
          <p:cNvPr id="6" name="Text 3"/>
          <p:cNvSpPr/>
          <p:nvPr/>
        </p:nvSpPr>
        <p:spPr>
          <a:xfrm>
            <a:off x="1666280" y="3264337"/>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Біль</a:t>
            </a:r>
            <a:endParaRPr lang="en-US" sz="2150" dirty="0"/>
          </a:p>
        </p:txBody>
      </p:sp>
      <p:sp>
        <p:nvSpPr>
          <p:cNvPr id="7" name="Text 4"/>
          <p:cNvSpPr/>
          <p:nvPr/>
        </p:nvSpPr>
        <p:spPr>
          <a:xfrm>
            <a:off x="1666280" y="3755350"/>
            <a:ext cx="2782372" cy="790099"/>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У ділянці ушкодження гомілки.</a:t>
            </a:r>
            <a:endParaRPr lang="en-US" sz="1900" dirty="0"/>
          </a:p>
        </p:txBody>
      </p:sp>
      <p:sp>
        <p:nvSpPr>
          <p:cNvPr id="8" name="Shape 5"/>
          <p:cNvSpPr/>
          <p:nvPr/>
        </p:nvSpPr>
        <p:spPr>
          <a:xfrm>
            <a:off x="4695468" y="3264337"/>
            <a:ext cx="555427" cy="555427"/>
          </a:xfrm>
          <a:prstGeom prst="roundRect">
            <a:avLst>
              <a:gd name="adj" fmla="val 66675"/>
            </a:avLst>
          </a:prstGeom>
          <a:solidFill>
            <a:srgbClr val="46464A"/>
          </a:solidFill>
          <a:ln/>
        </p:spPr>
      </p:sp>
      <p:sp>
        <p:nvSpPr>
          <p:cNvPr id="9" name="Text 6"/>
          <p:cNvSpPr/>
          <p:nvPr/>
        </p:nvSpPr>
        <p:spPr>
          <a:xfrm>
            <a:off x="4876324" y="3377446"/>
            <a:ext cx="193596" cy="329208"/>
          </a:xfrm>
          <a:prstGeom prst="rect">
            <a:avLst/>
          </a:prstGeom>
          <a:noFill/>
          <a:ln/>
        </p:spPr>
        <p:txBody>
          <a:bodyPr wrap="none" lIns="0" tIns="0" rIns="0" bIns="0" rtlCol="0" anchor="t"/>
          <a:lstStyle/>
          <a:p>
            <a:pPr marL="0" indent="0" algn="ctr">
              <a:lnSpc>
                <a:spcPts val="2550"/>
              </a:lnSpc>
              <a:buNone/>
            </a:pPr>
            <a:r>
              <a:rPr lang="en-US" sz="2550" b="1" dirty="0">
                <a:solidFill>
                  <a:srgbClr val="D7D4CC"/>
                </a:solidFill>
                <a:latin typeface="Comfortaa Bold" pitchFamily="34" charset="0"/>
                <a:ea typeface="Comfortaa Bold" pitchFamily="34" charset="-122"/>
                <a:cs typeface="Comfortaa Bold" pitchFamily="34" charset="-120"/>
              </a:rPr>
              <a:t>2</a:t>
            </a:r>
            <a:endParaRPr lang="en-US" sz="2550" dirty="0"/>
          </a:p>
        </p:txBody>
      </p:sp>
      <p:sp>
        <p:nvSpPr>
          <p:cNvPr id="10" name="Text 7"/>
          <p:cNvSpPr/>
          <p:nvPr/>
        </p:nvSpPr>
        <p:spPr>
          <a:xfrm>
            <a:off x="5497711" y="3264337"/>
            <a:ext cx="2782372" cy="685800"/>
          </a:xfrm>
          <a:prstGeom prst="rect">
            <a:avLst/>
          </a:prstGeom>
          <a:noFill/>
          <a:ln/>
        </p:spPr>
        <p:txBody>
          <a:bodyPr wrap="square" lIns="0" tIns="0" rIns="0" bIns="0" rtlCol="0" anchor="t"/>
          <a:lstStyle/>
          <a:p>
            <a:pPr marL="0" indent="0">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Порушення опороздатності</a:t>
            </a:r>
            <a:endParaRPr lang="en-US" sz="2150" dirty="0"/>
          </a:p>
        </p:txBody>
      </p:sp>
      <p:sp>
        <p:nvSpPr>
          <p:cNvPr id="11" name="Text 8"/>
          <p:cNvSpPr/>
          <p:nvPr/>
        </p:nvSpPr>
        <p:spPr>
          <a:xfrm>
            <a:off x="5497711" y="4098250"/>
            <a:ext cx="2782372" cy="395049"/>
          </a:xfrm>
          <a:prstGeom prst="rect">
            <a:avLst/>
          </a:prstGeom>
          <a:noFill/>
          <a:ln/>
        </p:spPr>
        <p:txBody>
          <a:bodyPr wrap="non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Нижньої кінцівки.</a:t>
            </a:r>
            <a:endParaRPr lang="en-US" sz="1900" dirty="0"/>
          </a:p>
        </p:txBody>
      </p:sp>
      <p:sp>
        <p:nvSpPr>
          <p:cNvPr id="12" name="Shape 9"/>
          <p:cNvSpPr/>
          <p:nvPr/>
        </p:nvSpPr>
        <p:spPr>
          <a:xfrm>
            <a:off x="864037" y="5069919"/>
            <a:ext cx="555427" cy="555427"/>
          </a:xfrm>
          <a:prstGeom prst="roundRect">
            <a:avLst>
              <a:gd name="adj" fmla="val 66675"/>
            </a:avLst>
          </a:prstGeom>
          <a:solidFill>
            <a:srgbClr val="46464A"/>
          </a:solidFill>
          <a:ln/>
        </p:spPr>
      </p:sp>
      <p:sp>
        <p:nvSpPr>
          <p:cNvPr id="13" name="Text 10"/>
          <p:cNvSpPr/>
          <p:nvPr/>
        </p:nvSpPr>
        <p:spPr>
          <a:xfrm>
            <a:off x="1043107" y="5183029"/>
            <a:ext cx="197168" cy="329208"/>
          </a:xfrm>
          <a:prstGeom prst="rect">
            <a:avLst/>
          </a:prstGeom>
          <a:noFill/>
          <a:ln/>
        </p:spPr>
        <p:txBody>
          <a:bodyPr wrap="none" lIns="0" tIns="0" rIns="0" bIns="0" rtlCol="0" anchor="t"/>
          <a:lstStyle/>
          <a:p>
            <a:pPr marL="0" indent="0" algn="ctr">
              <a:lnSpc>
                <a:spcPts val="2550"/>
              </a:lnSpc>
              <a:buNone/>
            </a:pPr>
            <a:r>
              <a:rPr lang="en-US" sz="2550" b="1" dirty="0">
                <a:solidFill>
                  <a:srgbClr val="D7D4CC"/>
                </a:solidFill>
                <a:latin typeface="Comfortaa Bold" pitchFamily="34" charset="0"/>
                <a:ea typeface="Comfortaa Bold" pitchFamily="34" charset="-122"/>
                <a:cs typeface="Comfortaa Bold" pitchFamily="34" charset="-120"/>
              </a:rPr>
              <a:t>3</a:t>
            </a:r>
            <a:endParaRPr lang="en-US" sz="2550" dirty="0"/>
          </a:p>
        </p:txBody>
      </p:sp>
      <p:sp>
        <p:nvSpPr>
          <p:cNvPr id="14" name="Text 11"/>
          <p:cNvSpPr/>
          <p:nvPr/>
        </p:nvSpPr>
        <p:spPr>
          <a:xfrm>
            <a:off x="1666280" y="5069919"/>
            <a:ext cx="2782372" cy="685800"/>
          </a:xfrm>
          <a:prstGeom prst="rect">
            <a:avLst/>
          </a:prstGeom>
          <a:noFill/>
          <a:ln/>
        </p:spPr>
        <p:txBody>
          <a:bodyPr wrap="square" lIns="0" tIns="0" rIns="0" bIns="0" rtlCol="0" anchor="t"/>
          <a:lstStyle/>
          <a:p>
            <a:pPr marL="0" indent="0">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Набряк та гематома</a:t>
            </a:r>
            <a:endParaRPr lang="en-US" sz="2150" dirty="0"/>
          </a:p>
        </p:txBody>
      </p:sp>
      <p:sp>
        <p:nvSpPr>
          <p:cNvPr id="15" name="Text 12"/>
          <p:cNvSpPr/>
          <p:nvPr/>
        </p:nvSpPr>
        <p:spPr>
          <a:xfrm>
            <a:off x="1666280" y="5903833"/>
            <a:ext cx="2782372" cy="395049"/>
          </a:xfrm>
          <a:prstGeom prst="rect">
            <a:avLst/>
          </a:prstGeom>
          <a:noFill/>
          <a:ln/>
        </p:spPr>
        <p:txBody>
          <a:bodyPr wrap="non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В ділянці травми.</a:t>
            </a:r>
            <a:endParaRPr lang="en-US" sz="1900" dirty="0"/>
          </a:p>
        </p:txBody>
      </p:sp>
      <p:sp>
        <p:nvSpPr>
          <p:cNvPr id="16" name="Shape 13"/>
          <p:cNvSpPr/>
          <p:nvPr/>
        </p:nvSpPr>
        <p:spPr>
          <a:xfrm>
            <a:off x="4695468" y="5069919"/>
            <a:ext cx="555427" cy="555427"/>
          </a:xfrm>
          <a:prstGeom prst="roundRect">
            <a:avLst>
              <a:gd name="adj" fmla="val 66675"/>
            </a:avLst>
          </a:prstGeom>
          <a:solidFill>
            <a:srgbClr val="46464A"/>
          </a:solidFill>
          <a:ln/>
        </p:spPr>
      </p:sp>
      <p:sp>
        <p:nvSpPr>
          <p:cNvPr id="17" name="Text 14"/>
          <p:cNvSpPr/>
          <p:nvPr/>
        </p:nvSpPr>
        <p:spPr>
          <a:xfrm>
            <a:off x="4865727" y="5183029"/>
            <a:ext cx="214908" cy="329208"/>
          </a:xfrm>
          <a:prstGeom prst="rect">
            <a:avLst/>
          </a:prstGeom>
          <a:noFill/>
          <a:ln/>
        </p:spPr>
        <p:txBody>
          <a:bodyPr wrap="none" lIns="0" tIns="0" rIns="0" bIns="0" rtlCol="0" anchor="t"/>
          <a:lstStyle/>
          <a:p>
            <a:pPr marL="0" indent="0" algn="ctr">
              <a:lnSpc>
                <a:spcPts val="2550"/>
              </a:lnSpc>
              <a:buNone/>
            </a:pPr>
            <a:r>
              <a:rPr lang="en-US" sz="2550" b="1" dirty="0">
                <a:solidFill>
                  <a:srgbClr val="D7D4CC"/>
                </a:solidFill>
                <a:latin typeface="Comfortaa Bold" pitchFamily="34" charset="0"/>
                <a:ea typeface="Comfortaa Bold" pitchFamily="34" charset="-122"/>
                <a:cs typeface="Comfortaa Bold" pitchFamily="34" charset="-120"/>
              </a:rPr>
              <a:t>4</a:t>
            </a:r>
            <a:endParaRPr lang="en-US" sz="2550" dirty="0"/>
          </a:p>
        </p:txBody>
      </p:sp>
      <p:sp>
        <p:nvSpPr>
          <p:cNvPr id="18" name="Text 15"/>
          <p:cNvSpPr/>
          <p:nvPr/>
        </p:nvSpPr>
        <p:spPr>
          <a:xfrm>
            <a:off x="5497711" y="5069919"/>
            <a:ext cx="2782372" cy="685800"/>
          </a:xfrm>
          <a:prstGeom prst="rect">
            <a:avLst/>
          </a:prstGeom>
          <a:noFill/>
          <a:ln/>
        </p:spPr>
        <p:txBody>
          <a:bodyPr wrap="square" lIns="0" tIns="0" rIns="0" bIns="0" rtlCol="0" anchor="t"/>
          <a:lstStyle/>
          <a:p>
            <a:pPr marL="0" indent="0">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Патологічна рухливість</a:t>
            </a:r>
            <a:endParaRPr lang="en-US" sz="2150" dirty="0"/>
          </a:p>
        </p:txBody>
      </p:sp>
      <p:sp>
        <p:nvSpPr>
          <p:cNvPr id="19" name="Text 16"/>
          <p:cNvSpPr/>
          <p:nvPr/>
        </p:nvSpPr>
        <p:spPr>
          <a:xfrm>
            <a:off x="5497711" y="5903833"/>
            <a:ext cx="2782372" cy="395049"/>
          </a:xfrm>
          <a:prstGeom prst="rect">
            <a:avLst/>
          </a:prstGeom>
          <a:noFill/>
          <a:ln/>
        </p:spPr>
        <p:txBody>
          <a:bodyPr wrap="non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І крепітація уламків.</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2994184"/>
            <a:ext cx="5486400"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Діагностика</a:t>
            </a:r>
            <a:endParaRPr lang="en-US" sz="4300" dirty="0"/>
          </a:p>
        </p:txBody>
      </p:sp>
      <p:sp>
        <p:nvSpPr>
          <p:cNvPr id="4" name="Text 1"/>
          <p:cNvSpPr/>
          <p:nvPr/>
        </p:nvSpPr>
        <p:spPr>
          <a:xfrm>
            <a:off x="6350437" y="4050268"/>
            <a:ext cx="7415927" cy="1185148"/>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Рентгенографічне дослідження у двох проєкціях всієї гомілки уточнює характер, локалізацію перелому та вид зміщення уламків.</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2651284"/>
            <a:ext cx="7415927" cy="1371600"/>
          </a:xfrm>
          <a:prstGeom prst="rect">
            <a:avLst/>
          </a:prstGeom>
          <a:noFill/>
          <a:ln/>
        </p:spPr>
        <p:txBody>
          <a:bodyPr wrap="squar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Догоспітальна допомога</a:t>
            </a:r>
            <a:endParaRPr lang="en-US" sz="4300" dirty="0"/>
          </a:p>
        </p:txBody>
      </p:sp>
      <p:sp>
        <p:nvSpPr>
          <p:cNvPr id="4" name="Text 1"/>
          <p:cNvSpPr/>
          <p:nvPr/>
        </p:nvSpPr>
        <p:spPr>
          <a:xfrm>
            <a:off x="6350437" y="4393168"/>
            <a:ext cx="7415927" cy="1185148"/>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Надання медичної допомоги на догоспітальному етапі включає в себе адекватну іммобілізацію кінцівки підручними засобами або спеціальними шинами.</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4037" y="1674733"/>
            <a:ext cx="7173039"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Медичний менеджмент</a:t>
            </a:r>
            <a:endParaRPr lang="en-US" sz="4300" dirty="0"/>
          </a:p>
        </p:txBody>
      </p:sp>
      <p:sp>
        <p:nvSpPr>
          <p:cNvPr id="3" name="Text 1"/>
          <p:cNvSpPr/>
          <p:nvPr/>
        </p:nvSpPr>
        <p:spPr>
          <a:xfrm>
            <a:off x="864037" y="2977634"/>
            <a:ext cx="3927515"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Консервативне лікування</a:t>
            </a:r>
            <a:endParaRPr lang="en-US" sz="2150" dirty="0"/>
          </a:p>
        </p:txBody>
      </p:sp>
      <p:sp>
        <p:nvSpPr>
          <p:cNvPr id="4" name="Text 2"/>
          <p:cNvSpPr/>
          <p:nvPr/>
        </p:nvSpPr>
        <p:spPr>
          <a:xfrm>
            <a:off x="864037" y="3567351"/>
            <a:ext cx="6150054" cy="2765346"/>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Іммобілізація при стабільних (поперечних або косо-поперечних) переломах без зміщення або після одномоментної репозиції при наявності зміщення. Скелетне витягнення застосовується при нестабільних переломах упродовж 3-4 тижнів із наступною зовнішньою іммобілізацією до ознак зрощення.</a:t>
            </a:r>
            <a:endParaRPr lang="en-US" sz="1900" dirty="0"/>
          </a:p>
        </p:txBody>
      </p:sp>
      <p:sp>
        <p:nvSpPr>
          <p:cNvPr id="5" name="Text 3"/>
          <p:cNvSpPr/>
          <p:nvPr/>
        </p:nvSpPr>
        <p:spPr>
          <a:xfrm>
            <a:off x="7623929" y="2977634"/>
            <a:ext cx="3477101"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Оперативне лікування</a:t>
            </a:r>
            <a:endParaRPr lang="en-US" sz="2150" dirty="0"/>
          </a:p>
        </p:txBody>
      </p:sp>
      <p:sp>
        <p:nvSpPr>
          <p:cNvPr id="6" name="Text 4"/>
          <p:cNvSpPr/>
          <p:nvPr/>
        </p:nvSpPr>
        <p:spPr>
          <a:xfrm>
            <a:off x="7623929" y="3567351"/>
            <a:ext cx="6150054" cy="1185148"/>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Застосовуються інтра- та екстрамедулярні способи металоостеофіксації, апарати зовнішньої фіксації.</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448</Words>
  <Application>Microsoft Office PowerPoint</Application>
  <PresentationFormat>Произвольный</PresentationFormat>
  <Paragraphs>67</Paragraphs>
  <Slides>10</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Raleway Medium</vt:lpstr>
      <vt:lpstr>Calibri</vt:lpstr>
      <vt:lpstr>Comfortaa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Elena V</cp:lastModifiedBy>
  <cp:revision>2</cp:revision>
  <dcterms:created xsi:type="dcterms:W3CDTF">2024-11-10T19:48:46Z</dcterms:created>
  <dcterms:modified xsi:type="dcterms:W3CDTF">2024-11-10T19:57:02Z</dcterms:modified>
</cp:coreProperties>
</file>