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zvzqS0u5g_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HC7cgNMz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5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антропоЗооморфні</a:t>
            </a:r>
            <a:r>
              <a:rPr lang="uk-UA" dirty="0" smtClean="0"/>
              <a:t> демонологічні персонажі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52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Песиголовець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Синоніми до лексеми </a:t>
            </a:r>
            <a:r>
              <a:rPr lang="uk-UA" dirty="0" err="1"/>
              <a:t>песиголовць</a:t>
            </a:r>
            <a:r>
              <a:rPr lang="uk-UA" dirty="0"/>
              <a:t> – </a:t>
            </a:r>
            <a:r>
              <a:rPr lang="uk-UA" sz="2400" dirty="0" err="1"/>
              <a:t>бесиголовць</a:t>
            </a:r>
            <a:r>
              <a:rPr lang="uk-UA" sz="2400" dirty="0"/>
              <a:t>, велетень-людоїд, сироїд</a:t>
            </a:r>
            <a:r>
              <a:rPr lang="uk-UA" dirty="0"/>
              <a:t>, жін. роду – </a:t>
            </a:r>
            <a:r>
              <a:rPr lang="uk-UA" sz="2400" dirty="0"/>
              <a:t>одноока баба </a:t>
            </a:r>
            <a:r>
              <a:rPr lang="uk-UA" dirty="0"/>
              <a:t>(УМ 223). Назва </a:t>
            </a:r>
            <a:r>
              <a:rPr lang="uk-UA" dirty="0" err="1"/>
              <a:t>бесиголовець</a:t>
            </a:r>
            <a:r>
              <a:rPr lang="uk-UA" dirty="0"/>
              <a:t> мотивується словосполученням голова біса (</a:t>
            </a:r>
            <a:r>
              <a:rPr lang="uk-UA" dirty="0" err="1"/>
              <a:t>беса</a:t>
            </a:r>
            <a:r>
              <a:rPr lang="uk-UA" dirty="0"/>
              <a:t>), є рідковживаною, зафіксованою лише в етнографічних джерелах (УМ 223). В основу номінації велетень-людоїд, сироїд покладено вірування українців, що песиголовці їли живих людей. Походження </a:t>
            </a:r>
            <a:r>
              <a:rPr lang="uk-UA" dirty="0" err="1"/>
              <a:t>демономена</a:t>
            </a:r>
            <a:r>
              <a:rPr lang="uk-UA" dirty="0"/>
              <a:t> одноока баба мотивується зовнішніми рисами денотата.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1048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1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«Потвора»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dirty="0"/>
              <a:t>включає </a:t>
            </a:r>
            <a:r>
              <a:rPr lang="uk-UA" dirty="0" err="1"/>
              <a:t>демономени</a:t>
            </a:r>
            <a:r>
              <a:rPr lang="uk-UA" dirty="0"/>
              <a:t>, основним компонентом значення яких є </a:t>
            </a:r>
            <a:r>
              <a:rPr lang="uk-UA" dirty="0" err="1"/>
              <a:t>‘спотворена</a:t>
            </a:r>
            <a:r>
              <a:rPr lang="uk-UA" dirty="0"/>
              <a:t> </a:t>
            </a:r>
            <a:r>
              <a:rPr lang="uk-UA" dirty="0" err="1"/>
              <a:t>антропозооморфна</a:t>
            </a:r>
            <a:r>
              <a:rPr lang="uk-UA" dirty="0"/>
              <a:t> зовнішність’. 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 smtClean="0"/>
              <a:t>За </a:t>
            </a:r>
            <a:r>
              <a:rPr lang="uk-UA" dirty="0"/>
              <a:t>цією ознакою вони близькі до </a:t>
            </a:r>
            <a:r>
              <a:rPr lang="uk-UA" dirty="0" err="1"/>
              <a:t>демонолексем</a:t>
            </a:r>
            <a:r>
              <a:rPr lang="uk-UA" dirty="0"/>
              <a:t> ЛСГ “Перевертень” з домінантною семантичною ознакою </a:t>
            </a:r>
            <a:r>
              <a:rPr lang="uk-UA" dirty="0" err="1"/>
              <a:t>‘людина</a:t>
            </a:r>
            <a:r>
              <a:rPr lang="uk-UA" dirty="0"/>
              <a:t>, обернена чаклуванням на тварину’. Особливістю аналізованої ЛСГ є творення більшості слів – її складових – на українському мовному ґрунті (</a:t>
            </a:r>
            <a:r>
              <a:rPr lang="uk-UA" sz="2400" dirty="0"/>
              <a:t>потвора, страхіття, страховидло, страховисько, страховіття, чудовисько, </a:t>
            </a:r>
            <a:r>
              <a:rPr lang="uk-UA" sz="2400" dirty="0" smtClean="0"/>
              <a:t>чудовище, дивогляд</a:t>
            </a:r>
            <a:r>
              <a:rPr lang="uk-UA" dirty="0" smtClean="0"/>
              <a:t>) 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dirty="0" smtClean="0"/>
              <a:t>та </a:t>
            </a:r>
            <a:r>
              <a:rPr lang="uk-UA" dirty="0"/>
              <a:t>розширення лексико-семантичної парадигми за рахунок </a:t>
            </a:r>
            <a:r>
              <a:rPr lang="uk-UA" dirty="0" smtClean="0"/>
              <a:t>запозичень</a:t>
            </a:r>
          </a:p>
          <a:p>
            <a:pPr>
              <a:spcAft>
                <a:spcPts val="0"/>
              </a:spcAft>
            </a:pPr>
            <a:r>
              <a:rPr lang="uk-UA" sz="2400" dirty="0" smtClean="0"/>
              <a:t> Монстр (</a:t>
            </a:r>
            <a:r>
              <a:rPr lang="ru-RU" sz="2400" dirty="0" err="1"/>
              <a:t>від</a:t>
            </a:r>
            <a:r>
              <a:rPr lang="ru-RU" sz="2400" dirty="0"/>
              <a:t> лат. </a:t>
            </a:r>
            <a:r>
              <a:rPr lang="ru-RU" sz="2400" dirty="0" err="1"/>
              <a:t>monstrum</a:t>
            </a:r>
            <a:r>
              <a:rPr lang="ru-RU" sz="2400" dirty="0"/>
              <a:t> – ‘диво, </a:t>
            </a:r>
            <a:r>
              <a:rPr lang="ru-RU" sz="2400" dirty="0" err="1"/>
              <a:t>потвора</a:t>
            </a:r>
            <a:r>
              <a:rPr lang="ru-RU" sz="2400" dirty="0" smtClean="0"/>
              <a:t>’)</a:t>
            </a:r>
            <a:r>
              <a:rPr lang="uk-UA" sz="2400" dirty="0" smtClean="0"/>
              <a:t> </a:t>
            </a:r>
          </a:p>
          <a:p>
            <a:pPr>
              <a:spcAft>
                <a:spcPts val="0"/>
              </a:spcAft>
            </a:pPr>
            <a:r>
              <a:rPr lang="uk-UA" sz="2400" dirty="0" smtClean="0"/>
              <a:t>Химера  </a:t>
            </a:r>
            <a:r>
              <a:rPr lang="ru-RU" sz="1600" dirty="0"/>
              <a:t>‘у </a:t>
            </a:r>
            <a:r>
              <a:rPr lang="ru-RU" sz="1600" dirty="0" err="1"/>
              <a:t>грецькій</a:t>
            </a:r>
            <a:r>
              <a:rPr lang="ru-RU" sz="1600" dirty="0"/>
              <a:t> </a:t>
            </a:r>
            <a:r>
              <a:rPr lang="ru-RU" sz="1600" dirty="0" err="1"/>
              <a:t>міфології</a:t>
            </a:r>
            <a:r>
              <a:rPr lang="ru-RU" sz="1600" dirty="0"/>
              <a:t> – </a:t>
            </a:r>
            <a:r>
              <a:rPr lang="ru-RU" sz="1600" dirty="0" err="1"/>
              <a:t>бридка</a:t>
            </a:r>
            <a:r>
              <a:rPr lang="ru-RU" sz="1600" dirty="0"/>
              <a:t> </a:t>
            </a:r>
            <a:r>
              <a:rPr lang="ru-RU" sz="1600" dirty="0" err="1"/>
              <a:t>потвора</a:t>
            </a:r>
            <a:r>
              <a:rPr lang="ru-RU" sz="1600" dirty="0"/>
              <a:t>, з головою лева, </a:t>
            </a:r>
            <a:endParaRPr lang="ru-RU" sz="16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 err="1" smtClean="0"/>
              <a:t>тулубом</a:t>
            </a:r>
            <a:r>
              <a:rPr lang="ru-RU" sz="1600" dirty="0" smtClean="0"/>
              <a:t> </a:t>
            </a:r>
            <a:r>
              <a:rPr lang="ru-RU" sz="1600" dirty="0" err="1"/>
              <a:t>кози</a:t>
            </a:r>
            <a:r>
              <a:rPr lang="ru-RU" sz="1600" dirty="0"/>
              <a:t> й хвостом дракона, з </a:t>
            </a:r>
            <a:r>
              <a:rPr lang="ru-RU" sz="1600" dirty="0" err="1"/>
              <a:t>пащі</a:t>
            </a:r>
            <a:r>
              <a:rPr lang="ru-RU" sz="1600" dirty="0"/>
              <a:t>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вивергається</a:t>
            </a:r>
            <a:r>
              <a:rPr lang="ru-RU" sz="1600" dirty="0"/>
              <a:t> </a:t>
            </a:r>
            <a:r>
              <a:rPr lang="ru-RU" sz="1600" dirty="0" err="1"/>
              <a:t>полум’я</a:t>
            </a:r>
            <a:r>
              <a:rPr lang="ru-RU" sz="1600" dirty="0"/>
              <a:t>’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Лексико-семантична </a:t>
            </a:r>
            <a:r>
              <a:rPr lang="uk-UA" dirty="0"/>
              <a:t>група “Змій”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1"/>
            <a:ext cx="5328591" cy="39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6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uk-UA" dirty="0" smtClean="0"/>
              <a:t>Змій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835696" y="1268760"/>
            <a:ext cx="7128792" cy="4446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 Ототожнюється </a:t>
            </a:r>
            <a:r>
              <a:rPr lang="uk-UA" dirty="0"/>
              <a:t>з </a:t>
            </a:r>
            <a:r>
              <a:rPr lang="uk-UA" sz="2100" dirty="0"/>
              <a:t>драконом</a:t>
            </a:r>
            <a:r>
              <a:rPr lang="uk-UA" dirty="0"/>
              <a:t> – </a:t>
            </a:r>
            <a:r>
              <a:rPr lang="uk-UA" dirty="0" err="1"/>
              <a:t>‘казковою</a:t>
            </a:r>
            <a:r>
              <a:rPr lang="uk-UA" dirty="0"/>
              <a:t> істотою з крилами і зміїним тулубом, наділеною незвичайною </a:t>
            </a:r>
            <a:r>
              <a:rPr lang="uk-UA" dirty="0" err="1"/>
              <a:t>силою’</a:t>
            </a:r>
            <a:r>
              <a:rPr lang="uk-UA" dirty="0"/>
              <a:t> (СУМ ІІІ 620-621), напр.: А в скелі живе змій. І це нечиста сила. Сім </a:t>
            </a:r>
            <a:r>
              <a:rPr lang="uk-UA" dirty="0" err="1"/>
              <a:t>год</a:t>
            </a:r>
            <a:r>
              <a:rPr lang="uk-UA" dirty="0"/>
              <a:t> живе </a:t>
            </a:r>
            <a:r>
              <a:rPr lang="uk-UA" dirty="0" err="1"/>
              <a:t>гадиною</a:t>
            </a:r>
            <a:r>
              <a:rPr lang="uk-UA" dirty="0"/>
              <a:t>, другі сім </a:t>
            </a:r>
            <a:r>
              <a:rPr lang="uk-UA" dirty="0" err="1"/>
              <a:t>год</a:t>
            </a:r>
            <a:r>
              <a:rPr lang="uk-UA" dirty="0"/>
              <a:t> – полозом (така велика </a:t>
            </a:r>
            <a:r>
              <a:rPr lang="uk-UA" dirty="0" smtClean="0"/>
              <a:t>та страшна </a:t>
            </a:r>
            <a:r>
              <a:rPr lang="uk-UA" dirty="0"/>
              <a:t>зміюка), а треті сім </a:t>
            </a:r>
            <a:r>
              <a:rPr lang="uk-UA" dirty="0" err="1"/>
              <a:t>год</a:t>
            </a:r>
            <a:r>
              <a:rPr lang="uk-UA" dirty="0"/>
              <a:t> живе змієм із крилами, – такі великі, як у вітряку…(</a:t>
            </a:r>
            <a:r>
              <a:rPr lang="uk-UA" dirty="0" err="1"/>
              <a:t>Грінч</a:t>
            </a:r>
            <a:r>
              <a:rPr lang="uk-UA" dirty="0"/>
              <a:t> ІІ 156);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У </a:t>
            </a:r>
            <a:r>
              <a:rPr lang="uk-UA" dirty="0"/>
              <a:t>християнському розумінні – </a:t>
            </a:r>
            <a:r>
              <a:rPr lang="uk-UA" dirty="0" err="1"/>
              <a:t>‘біблійний</a:t>
            </a:r>
            <a:r>
              <a:rPr lang="uk-UA" dirty="0"/>
              <a:t> образ диявола, що спокусив людину в </a:t>
            </a:r>
            <a:r>
              <a:rPr lang="uk-UA" dirty="0" err="1"/>
              <a:t>раю’</a:t>
            </a:r>
            <a:r>
              <a:rPr lang="uk-UA" dirty="0"/>
              <a:t>(СУМ ІІІ 620-621), напр.: Яблука пізнання догнивають, і млявий </a:t>
            </a:r>
            <a:r>
              <a:rPr lang="uk-UA" dirty="0" err="1"/>
              <a:t>оспалий</a:t>
            </a:r>
            <a:r>
              <a:rPr lang="uk-UA" dirty="0"/>
              <a:t> Змій Жінці з кошиком, наче обвисла спідниця, сповзає з коліна (Забужко. Диригент 40); І з легкістю ковзнувши, наче змій, із бузини виходить безшелесно брат Домінік (Костенко 509). У свідомості українців відбулося нашарування й узагальнення цих понять, що позначилося на </a:t>
            </a:r>
            <a:r>
              <a:rPr lang="uk-UA" dirty="0" err="1"/>
              <a:t>лінгвальному</a:t>
            </a:r>
            <a:r>
              <a:rPr lang="uk-UA" dirty="0"/>
              <a:t> рівні, напр.: Ні, то реальний, то єдино реальний, справжній дракон, найбільший і найстрашніший з усіх драконів. Ані  Микита Кожум’яка, ані сам Юрій Переможець не в силі б його подолати. На сталевих лапах, з вогненним черевом, з залізною пащею </a:t>
            </a:r>
            <a:r>
              <a:rPr lang="uk-UA" dirty="0" err="1"/>
              <a:t>жахкотів</a:t>
            </a:r>
            <a:r>
              <a:rPr lang="uk-UA" dirty="0"/>
              <a:t> він, немов щойно вилетів з пекла (Багряний 26). Функціонують лексеми дракон і змій як абсолютні синоніми, напр.: Ти такими словами не розкидайся. Сказано в </a:t>
            </a:r>
            <a:r>
              <a:rPr lang="uk-UA" dirty="0" err="1"/>
              <a:t>писанії</a:t>
            </a:r>
            <a:r>
              <a:rPr lang="uk-UA" dirty="0"/>
              <a:t>: “І пошлю на вас змія”. А цей, з дозволу сказати, змій, – князь поплескав дракона по лапі, – викинув такий фортель! (</a:t>
            </a:r>
            <a:r>
              <a:rPr lang="uk-UA" dirty="0" err="1"/>
              <a:t>Винничук</a:t>
            </a:r>
            <a:r>
              <a:rPr lang="uk-UA" dirty="0"/>
              <a:t> 308); І тут я побачив у воді довгасту…зміюку…Він таки був у озері, дракон, що про нього недовірливо переповідала баба Марфа (Дрозд. Убивство 141).</a:t>
            </a:r>
          </a:p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9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Псалом 90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7922840" cy="4806280"/>
          </a:xfrm>
        </p:spPr>
        <p:txBody>
          <a:bodyPr>
            <a:normAutofit fontScale="70000" lnSpcReduction="20000"/>
          </a:bodyPr>
          <a:lstStyle/>
          <a:p>
            <a:endParaRPr lang="uk-UA" dirty="0"/>
          </a:p>
          <a:p>
            <a:r>
              <a:rPr lang="uk-UA" dirty="0"/>
              <a:t>1 Хто живе під охороною Всевишнього, той під покровом Бога Небесного оселиться.</a:t>
            </a:r>
          </a:p>
          <a:p>
            <a:r>
              <a:rPr lang="uk-UA" dirty="0"/>
              <a:t>2 Каже він до Господа: «Ти пристановище і захист мій, Бог мій, і я уповаю на Тебе».</a:t>
            </a:r>
          </a:p>
          <a:p>
            <a:r>
              <a:rPr lang="uk-UA" dirty="0"/>
              <a:t>3 Він спасе тебе від сіті ловця і від </a:t>
            </a:r>
            <a:r>
              <a:rPr lang="uk-UA" dirty="0" err="1"/>
              <a:t>пошести</a:t>
            </a:r>
            <a:r>
              <a:rPr lang="uk-UA" dirty="0"/>
              <a:t> згубної.</a:t>
            </a:r>
          </a:p>
          <a:p>
            <a:r>
              <a:rPr lang="uk-UA" dirty="0"/>
              <a:t>4 Плечима Своїми Він захистить тебе, і під тінню крил Його ти надійно спочиватимеш. Обороною тобі буде правда Його.</a:t>
            </a:r>
          </a:p>
          <a:p>
            <a:r>
              <a:rPr lang="uk-UA" dirty="0"/>
              <a:t>5 Не побоїшся страху вночі, ані стріли, що летить удень.</a:t>
            </a:r>
          </a:p>
          <a:p>
            <a:r>
              <a:rPr lang="uk-UA" dirty="0"/>
              <a:t>6 Ані </a:t>
            </a:r>
            <a:r>
              <a:rPr lang="uk-UA" dirty="0" err="1"/>
              <a:t>пошести</a:t>
            </a:r>
            <a:r>
              <a:rPr lang="uk-UA" dirty="0"/>
              <a:t>, що ходить у темряві, ані напасти духа зла опівдні.</a:t>
            </a:r>
          </a:p>
          <a:p>
            <a:r>
              <a:rPr lang="uk-UA" dirty="0"/>
              <a:t>7 Впаде біля тебе тисяча, і десять тисяч праворуч тебе, але до тебе не наблизиться.</a:t>
            </a:r>
          </a:p>
          <a:p>
            <a:r>
              <a:rPr lang="uk-UA" dirty="0"/>
              <a:t>8 Тільки очима твоїми будеш дивитися і помсту над беззаконними бачити.</a:t>
            </a:r>
          </a:p>
          <a:p>
            <a:r>
              <a:rPr lang="uk-UA" dirty="0"/>
              <a:t>9 Бо ти сказав: «Господь — надія моя», і Всевишнього ти обрав за оборонця собі.</a:t>
            </a:r>
          </a:p>
          <a:p>
            <a:r>
              <a:rPr lang="uk-UA" dirty="0"/>
              <a:t>10 Отже, не прийде до тебе лихо, і пошесть не наблизиться до оселі твоєї.</a:t>
            </a:r>
          </a:p>
          <a:p>
            <a:r>
              <a:rPr lang="uk-UA" dirty="0"/>
              <a:t>11 Бо Він ангелам Своїм звелить, щоб охороняли тебе на всіх путях твоїх.</a:t>
            </a:r>
          </a:p>
          <a:p>
            <a:r>
              <a:rPr lang="uk-UA" dirty="0"/>
              <a:t>12 На руках вони понесуть тебе, щоб нога твоя не спіткнулася об камінь.</a:t>
            </a:r>
          </a:p>
          <a:p>
            <a:r>
              <a:rPr lang="uk-UA" dirty="0"/>
              <a:t>13 </a:t>
            </a:r>
            <a:r>
              <a:rPr lang="uk-UA" sz="2100" b="1" dirty="0"/>
              <a:t>На гаспида й </a:t>
            </a:r>
            <a:r>
              <a:rPr lang="uk-UA" sz="2100" b="1" dirty="0" err="1"/>
              <a:t>василиска</a:t>
            </a:r>
            <a:r>
              <a:rPr lang="uk-UA" sz="2100" b="1" dirty="0"/>
              <a:t> ти наступатимеш і потопчеш лева й змія.</a:t>
            </a:r>
          </a:p>
          <a:p>
            <a:r>
              <a:rPr lang="uk-UA" dirty="0"/>
              <a:t>14 Бо каже Господь: «За те, що він поклав надію на Мене, Я визволю його і захищу його, бо він знає ім’я Моє.</a:t>
            </a:r>
          </a:p>
          <a:p>
            <a:r>
              <a:rPr lang="uk-UA" dirty="0"/>
              <a:t>15 Буде кликати Мене, Я почую його; буду з ним у скорботі, визволю його і прославлю його.</a:t>
            </a:r>
          </a:p>
          <a:p>
            <a:r>
              <a:rPr lang="uk-UA" dirty="0"/>
              <a:t>16 Довгим життям обдарую його і дам йому спасіння Моє».</a:t>
            </a:r>
          </a:p>
        </p:txBody>
      </p:sp>
    </p:spTree>
    <p:extLst>
      <p:ext uri="{BB962C8B-B14F-4D97-AF65-F5344CB8AC3E}">
        <p14:creationId xmlns:p14="http://schemas.microsoft.com/office/powerpoint/2010/main" val="12176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/>
          <a:lstStyle/>
          <a:p>
            <a:r>
              <a:rPr lang="uk-UA" dirty="0"/>
              <a:t>Лексема </a:t>
            </a:r>
            <a:r>
              <a:rPr lang="uk-UA" sz="2400" dirty="0"/>
              <a:t>змій</a:t>
            </a:r>
            <a:r>
              <a:rPr lang="uk-UA" dirty="0"/>
              <a:t> праслов’янського походження – </a:t>
            </a:r>
            <a:r>
              <a:rPr lang="uk-UA" dirty="0" err="1"/>
              <a:t>псл</a:t>
            </a:r>
            <a:r>
              <a:rPr lang="uk-UA" dirty="0"/>
              <a:t>.*</a:t>
            </a:r>
            <a:r>
              <a:rPr lang="en-US" dirty="0"/>
              <a:t>z</a:t>
            </a:r>
            <a:r>
              <a:rPr lang="uk-UA" dirty="0"/>
              <a:t>ь</a:t>
            </a:r>
            <a:r>
              <a:rPr lang="en-US" dirty="0"/>
              <a:t>m</a:t>
            </a:r>
            <a:r>
              <a:rPr lang="uk-UA" dirty="0" err="1"/>
              <a:t>ьјь</a:t>
            </a:r>
            <a:r>
              <a:rPr lang="uk-UA" dirty="0"/>
              <a:t>, *</a:t>
            </a:r>
            <a:r>
              <a:rPr lang="en-US" dirty="0"/>
              <a:t>z</a:t>
            </a:r>
            <a:r>
              <a:rPr lang="uk-UA" dirty="0"/>
              <a:t>ь</a:t>
            </a:r>
            <a:r>
              <a:rPr lang="en-US" dirty="0"/>
              <a:t>m</a:t>
            </a:r>
            <a:r>
              <a:rPr lang="uk-UA" dirty="0" err="1"/>
              <a:t>ьја</a:t>
            </a:r>
            <a:r>
              <a:rPr lang="uk-UA" dirty="0"/>
              <a:t>, пов’язане із </a:t>
            </a:r>
            <a:r>
              <a:rPr lang="en-US" dirty="0"/>
              <a:t>z</a:t>
            </a:r>
            <a:r>
              <a:rPr lang="uk-UA" dirty="0"/>
              <a:t>е</a:t>
            </a:r>
            <a:r>
              <a:rPr lang="en-US" dirty="0"/>
              <a:t>m</a:t>
            </a:r>
            <a:r>
              <a:rPr lang="uk-UA" dirty="0"/>
              <a:t>ја </a:t>
            </a:r>
            <a:r>
              <a:rPr lang="uk-UA" dirty="0" err="1"/>
              <a:t>‘земля’</a:t>
            </a:r>
            <a:r>
              <a:rPr lang="uk-UA" dirty="0"/>
              <a:t>, “за походженням є </a:t>
            </a:r>
            <a:r>
              <a:rPr lang="uk-UA" dirty="0" err="1"/>
              <a:t>табуїстичною</a:t>
            </a:r>
            <a:r>
              <a:rPr lang="uk-UA" dirty="0"/>
              <a:t> назвою плазунів…, яка вживалася для відвернення зустрічей з небезпечними для життя отруйними зміями” (ЕСУМ ІІ 269).</a:t>
            </a:r>
          </a:p>
          <a:p>
            <a:r>
              <a:rPr lang="uk-UA" dirty="0"/>
              <a:t>Фольклорна традиція поділяє зміїв на змія-викрадача; змія, який збирає данину; змія – охоронника кордонів; змія-поглинача, змія-спокусника </a:t>
            </a:r>
            <a:r>
              <a:rPr lang="uk-UA" dirty="0" smtClean="0"/>
              <a:t>тощо, </a:t>
            </a:r>
            <a:r>
              <a:rPr lang="uk-UA" dirty="0"/>
              <a:t>напр.: Скажу вам спершу, браття, що змій буває неоднаковий: інший носить гроші багатіям, а інший чарує красунь і прилітає до них уночі (Куліш. Змій 133). На </a:t>
            </a:r>
            <a:r>
              <a:rPr lang="uk-UA" dirty="0" err="1"/>
              <a:t>лінгвальному</a:t>
            </a:r>
            <a:r>
              <a:rPr lang="uk-UA" dirty="0"/>
              <a:t> рівні цей поділ виражається утвореннями огненний змій (Куліш. Змій 101), варіант вогненний змій (</a:t>
            </a:r>
            <a:r>
              <a:rPr lang="uk-UA" dirty="0" err="1"/>
              <a:t>Войтович</a:t>
            </a:r>
            <a:r>
              <a:rPr lang="uk-UA" dirty="0"/>
              <a:t> 81), напр.: Ото ж почує таке благання удовиці вогненний змій – і вночі з’являється із коштовними подарунками (Товстий 12); </a:t>
            </a:r>
            <a:r>
              <a:rPr lang="uk-UA" dirty="0" err="1"/>
              <a:t>змій-іскуситель</a:t>
            </a:r>
            <a:r>
              <a:rPr lang="uk-UA" dirty="0"/>
              <a:t> тощо, напр.: І підкрався тоді до Адама </a:t>
            </a:r>
            <a:r>
              <a:rPr lang="uk-UA" dirty="0" err="1"/>
              <a:t>Змій-Іскуситель</a:t>
            </a:r>
            <a:r>
              <a:rPr lang="uk-UA" dirty="0"/>
              <a:t>, підтягнув портупею та й муркоче ласо, мов кіт (Костенко 170). Художня література ілюструє вживання словосполучення огненний змій на позначення блискавки, напр</a:t>
            </a:r>
            <a:r>
              <a:rPr lang="uk-UA" dirty="0" smtClean="0"/>
              <a:t>.: </a:t>
            </a:r>
            <a:r>
              <a:rPr lang="uk-UA" dirty="0" err="1" smtClean="0"/>
              <a:t>...</a:t>
            </a:r>
            <a:r>
              <a:rPr lang="uk-UA" dirty="0" err="1"/>
              <a:t>клубки</a:t>
            </a:r>
            <a:r>
              <a:rPr lang="uk-UA" dirty="0"/>
              <a:t> огненних змій </a:t>
            </a:r>
            <a:r>
              <a:rPr lang="uk-UA" dirty="0" smtClean="0"/>
              <a:t>перекочувались </a:t>
            </a:r>
            <a:r>
              <a:rPr lang="uk-UA" dirty="0"/>
              <a:t>по чорних хмарах…(</a:t>
            </a:r>
            <a:r>
              <a:rPr lang="uk-UA" dirty="0" err="1"/>
              <a:t>Мандичевський</a:t>
            </a:r>
            <a:r>
              <a:rPr lang="uk-UA" dirty="0"/>
              <a:t> 453).</a:t>
            </a:r>
          </a:p>
          <a:p>
            <a:endParaRPr lang="uk-UA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41168"/>
            <a:ext cx="3799110" cy="17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4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7924800" cy="4374232"/>
          </a:xfrm>
        </p:spPr>
        <p:txBody>
          <a:bodyPr/>
          <a:lstStyle/>
          <a:p>
            <a:r>
              <a:rPr lang="ru-RU" dirty="0" err="1"/>
              <a:t>Фольклорні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засвідчують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іменників</a:t>
            </a:r>
            <a:r>
              <a:rPr lang="ru-RU" dirty="0"/>
              <a:t> </a:t>
            </a:r>
            <a:r>
              <a:rPr lang="ru-RU" dirty="0" err="1"/>
              <a:t>змій</a:t>
            </a:r>
            <a:r>
              <a:rPr lang="ru-RU" dirty="0"/>
              <a:t>, дракон з </a:t>
            </a:r>
            <a:r>
              <a:rPr lang="ru-RU" dirty="0" err="1"/>
              <a:t>прикметниками</a:t>
            </a:r>
            <a:r>
              <a:rPr lang="ru-RU" dirty="0"/>
              <a:t> – </a:t>
            </a:r>
            <a:r>
              <a:rPr lang="ru-RU" dirty="0" err="1"/>
              <a:t>кваліфікаторами</a:t>
            </a:r>
            <a:r>
              <a:rPr lang="ru-RU" dirty="0"/>
              <a:t> </a:t>
            </a:r>
            <a:r>
              <a:rPr lang="ru-RU" sz="2800" dirty="0" err="1" smtClean="0"/>
              <a:t>горинич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триголовий</a:t>
            </a:r>
            <a:r>
              <a:rPr lang="ru-RU" sz="2800" dirty="0"/>
              <a:t>, </a:t>
            </a:r>
            <a:r>
              <a:rPr lang="ru-RU" sz="2800" dirty="0" err="1"/>
              <a:t>триглавий</a:t>
            </a:r>
            <a:r>
              <a:rPr lang="ru-RU" sz="2800" dirty="0"/>
              <a:t>, </a:t>
            </a:r>
            <a:r>
              <a:rPr lang="ru-RU" sz="2800" dirty="0" err="1" smtClean="0"/>
              <a:t>шестиголовий</a:t>
            </a:r>
            <a:r>
              <a:rPr lang="ru-RU" sz="2800" dirty="0" smtClean="0"/>
              <a:t>, </a:t>
            </a:r>
            <a:r>
              <a:rPr lang="ru-RU" sz="2800" dirty="0" err="1" smtClean="0"/>
              <a:t>шестиглавий</a:t>
            </a:r>
            <a:r>
              <a:rPr lang="ru-RU" sz="2800" dirty="0" smtClean="0"/>
              <a:t>, </a:t>
            </a:r>
            <a:r>
              <a:rPr lang="ru-RU" sz="2800" dirty="0" err="1"/>
              <a:t>шестикрилий</a:t>
            </a:r>
            <a:r>
              <a:rPr lang="ru-RU" sz="2800" dirty="0"/>
              <a:t> </a:t>
            </a:r>
            <a:r>
              <a:rPr lang="ru-RU" dirty="0" err="1"/>
              <a:t>тощо</a:t>
            </a:r>
            <a:r>
              <a:rPr lang="ru-RU" dirty="0"/>
              <a:t>, напр.: </a:t>
            </a:r>
            <a:r>
              <a:rPr lang="ru-RU" dirty="0" err="1"/>
              <a:t>Гомонять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в рукавах </a:t>
            </a:r>
            <a:r>
              <a:rPr lang="ru-RU" dirty="0" err="1"/>
              <a:t>чорти</a:t>
            </a:r>
            <a:r>
              <a:rPr lang="ru-RU" dirty="0"/>
              <a:t> і русалки </a:t>
            </a:r>
            <a:r>
              <a:rPr lang="ru-RU" dirty="0" err="1"/>
              <a:t>водяться</a:t>
            </a:r>
            <a:r>
              <a:rPr lang="ru-RU" dirty="0"/>
              <a:t>.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брешуть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дна озера </a:t>
            </a:r>
            <a:r>
              <a:rPr lang="ru-RU" dirty="0" err="1"/>
              <a:t>триголовий</a:t>
            </a:r>
            <a:r>
              <a:rPr lang="ru-RU" dirty="0"/>
              <a:t> </a:t>
            </a:r>
            <a:r>
              <a:rPr lang="ru-RU" dirty="0" err="1"/>
              <a:t>змій</a:t>
            </a:r>
            <a:r>
              <a:rPr lang="ru-RU" dirty="0"/>
              <a:t> </a:t>
            </a:r>
            <a:r>
              <a:rPr lang="ru-RU" dirty="0" err="1"/>
              <a:t>спливає</a:t>
            </a:r>
            <a:r>
              <a:rPr lang="ru-RU" dirty="0"/>
              <a:t> (Дрозд. </a:t>
            </a:r>
            <a:r>
              <a:rPr lang="ru-RU" dirty="0" err="1"/>
              <a:t>Убивство</a:t>
            </a:r>
            <a:r>
              <a:rPr lang="ru-RU" dirty="0"/>
              <a:t> 101); Ви </a:t>
            </a:r>
            <a:r>
              <a:rPr lang="ru-RU" dirty="0" err="1"/>
              <a:t>що</a:t>
            </a:r>
            <a:r>
              <a:rPr lang="ru-RU" dirty="0"/>
              <a:t>, не </a:t>
            </a:r>
            <a:r>
              <a:rPr lang="ru-RU" dirty="0" err="1"/>
              <a:t>чули</a:t>
            </a:r>
            <a:r>
              <a:rPr lang="ru-RU" dirty="0"/>
              <a:t>, в них тут </a:t>
            </a:r>
            <a:r>
              <a:rPr lang="ru-RU" dirty="0" err="1"/>
              <a:t>споконвіку</a:t>
            </a:r>
            <a:r>
              <a:rPr lang="ru-RU" dirty="0"/>
              <a:t> </a:t>
            </a:r>
            <a:r>
              <a:rPr lang="ru-RU" dirty="0" err="1"/>
              <a:t>Триглавий</a:t>
            </a:r>
            <a:r>
              <a:rPr lang="ru-RU" dirty="0"/>
              <a:t> </a:t>
            </a:r>
            <a:r>
              <a:rPr lang="ru-RU" dirty="0" err="1"/>
              <a:t>Змій</a:t>
            </a:r>
            <a:r>
              <a:rPr lang="ru-RU" dirty="0"/>
              <a:t> на </a:t>
            </a:r>
            <a:r>
              <a:rPr lang="ru-RU" dirty="0" err="1"/>
              <a:t>Хортиці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! (Костенко 448); у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фіксується</a:t>
            </a:r>
            <a:r>
              <a:rPr lang="ru-RU" dirty="0"/>
              <a:t> й </a:t>
            </a:r>
            <a:r>
              <a:rPr lang="ru-RU" dirty="0" err="1"/>
              <a:t>ад’єктив</a:t>
            </a:r>
            <a:r>
              <a:rPr lang="ru-RU" dirty="0"/>
              <a:t> </a:t>
            </a:r>
            <a:r>
              <a:rPr lang="ru-RU" dirty="0" err="1"/>
              <a:t>восьмиокий</a:t>
            </a:r>
            <a:r>
              <a:rPr lang="ru-RU" dirty="0"/>
              <a:t>, напр.: А за ними – </a:t>
            </a:r>
            <a:r>
              <a:rPr lang="ru-RU" dirty="0" err="1"/>
              <a:t>ще</a:t>
            </a:r>
            <a:r>
              <a:rPr lang="ru-RU" dirty="0"/>
              <a:t> сила- </a:t>
            </a:r>
            <a:r>
              <a:rPr lang="ru-RU" dirty="0" err="1"/>
              <a:t>теменна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гостей: але не </a:t>
            </a:r>
            <a:r>
              <a:rPr lang="ru-RU" dirty="0" err="1"/>
              <a:t>акторів</a:t>
            </a:r>
            <a:r>
              <a:rPr lang="ru-RU" dirty="0"/>
              <a:t> і не </a:t>
            </a:r>
            <a:r>
              <a:rPr lang="ru-RU" dirty="0" err="1"/>
              <a:t>міністрів</a:t>
            </a:r>
            <a:r>
              <a:rPr lang="ru-RU" dirty="0"/>
              <a:t>, і не </a:t>
            </a:r>
            <a:r>
              <a:rPr lang="ru-RU" dirty="0" err="1"/>
              <a:t>модельок</a:t>
            </a:r>
            <a:r>
              <a:rPr lang="ru-RU" dirty="0"/>
              <a:t>, і не </a:t>
            </a:r>
            <a:r>
              <a:rPr lang="ru-RU" dirty="0" err="1"/>
              <a:t>банкірів</a:t>
            </a:r>
            <a:r>
              <a:rPr lang="ru-RU" dirty="0"/>
              <a:t>, а все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лемурів</a:t>
            </a:r>
            <a:r>
              <a:rPr lang="ru-RU" dirty="0"/>
              <a:t> та </a:t>
            </a:r>
            <a:r>
              <a:rPr lang="ru-RU" dirty="0" err="1"/>
              <a:t>єхидн</a:t>
            </a:r>
            <a:r>
              <a:rPr lang="ru-RU" dirty="0"/>
              <a:t> та сирен та </a:t>
            </a:r>
            <a:r>
              <a:rPr lang="ru-RU" dirty="0" err="1"/>
              <a:t>восьмиоких</a:t>
            </a:r>
            <a:r>
              <a:rPr lang="ru-RU" dirty="0"/>
              <a:t> </a:t>
            </a:r>
            <a:r>
              <a:rPr lang="ru-RU" dirty="0" err="1"/>
              <a:t>драконів</a:t>
            </a:r>
            <a:r>
              <a:rPr lang="ru-RU" dirty="0"/>
              <a:t> та </a:t>
            </a:r>
            <a:r>
              <a:rPr lang="ru-RU" dirty="0" err="1"/>
              <a:t>мантікор</a:t>
            </a:r>
            <a:r>
              <a:rPr lang="ru-RU" dirty="0"/>
              <a:t> з </a:t>
            </a:r>
            <a:r>
              <a:rPr lang="ru-RU" dirty="0" err="1"/>
              <a:t>ляцертінами</a:t>
            </a:r>
            <a:r>
              <a:rPr lang="ru-RU" dirty="0"/>
              <a:t> (</a:t>
            </a:r>
            <a:r>
              <a:rPr lang="ru-RU" dirty="0" err="1"/>
              <a:t>Андрухович</a:t>
            </a:r>
            <a:r>
              <a:rPr lang="ru-RU" dirty="0"/>
              <a:t> 232); спорадично </a:t>
            </a:r>
            <a:r>
              <a:rPr lang="ru-RU" dirty="0" err="1"/>
              <a:t>вживається</a:t>
            </a:r>
            <a:r>
              <a:rPr lang="ru-RU" dirty="0"/>
              <a:t> </a:t>
            </a:r>
            <a:r>
              <a:rPr lang="ru-RU" dirty="0" err="1"/>
              <a:t>словосполучення</a:t>
            </a:r>
            <a:r>
              <a:rPr lang="ru-RU" dirty="0"/>
              <a:t> – </a:t>
            </a:r>
            <a:r>
              <a:rPr lang="ru-RU" dirty="0" err="1"/>
              <a:t>змій</a:t>
            </a:r>
            <a:r>
              <a:rPr lang="ru-RU" dirty="0"/>
              <a:t> з </a:t>
            </a:r>
            <a:r>
              <a:rPr lang="ru-RU" dirty="0" err="1"/>
              <a:t>дванадцятьма</a:t>
            </a:r>
            <a:r>
              <a:rPr lang="ru-RU" dirty="0"/>
              <a:t> головами, напр.: Були й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бачили</a:t>
            </a:r>
            <a:r>
              <a:rPr lang="ru-RU" dirty="0"/>
              <a:t> </a:t>
            </a:r>
            <a:r>
              <a:rPr lang="ru-RU" dirty="0" err="1"/>
              <a:t>змія</a:t>
            </a:r>
            <a:r>
              <a:rPr lang="ru-RU" dirty="0"/>
              <a:t> з </a:t>
            </a:r>
            <a:r>
              <a:rPr lang="ru-RU" dirty="0" err="1"/>
              <a:t>дванадцятьма</a:t>
            </a:r>
            <a:r>
              <a:rPr lang="ru-RU" dirty="0"/>
              <a:t> головами (</a:t>
            </a:r>
            <a:r>
              <a:rPr lang="ru-RU" dirty="0" err="1"/>
              <a:t>Куліш</a:t>
            </a:r>
            <a:r>
              <a:rPr lang="ru-RU" dirty="0"/>
              <a:t>. </a:t>
            </a:r>
            <a:r>
              <a:rPr lang="ru-RU" dirty="0" err="1"/>
              <a:t>Змій</a:t>
            </a:r>
            <a:r>
              <a:rPr lang="ru-RU" dirty="0"/>
              <a:t> 135)</a:t>
            </a:r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0511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2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василіск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dirty="0" err="1"/>
              <a:t>‘змій</a:t>
            </a:r>
            <a:r>
              <a:rPr lang="uk-UA" dirty="0"/>
              <a:t>, який вбиває не тільки своєю отрутою, а й поглядом, від якого сохла трава і тріщали </a:t>
            </a:r>
            <a:r>
              <a:rPr lang="uk-UA" dirty="0" err="1"/>
              <a:t>скелі’</a:t>
            </a:r>
            <a:r>
              <a:rPr lang="uk-UA" dirty="0"/>
              <a:t>, змій василіск (</a:t>
            </a:r>
            <a:r>
              <a:rPr lang="uk-UA" dirty="0" err="1"/>
              <a:t>Войтович</a:t>
            </a:r>
            <a:r>
              <a:rPr lang="uk-UA" dirty="0"/>
              <a:t> 194) – </a:t>
            </a:r>
            <a:r>
              <a:rPr lang="uk-UA" dirty="0" err="1"/>
              <a:t>‘зміїний</a:t>
            </a:r>
            <a:r>
              <a:rPr lang="uk-UA" dirty="0"/>
              <a:t> цар із головою і кігтями птаха (півня), а тулуб і хвіст жаби і </a:t>
            </a:r>
            <a:r>
              <a:rPr lang="uk-UA" dirty="0" err="1"/>
              <a:t>змії’</a:t>
            </a:r>
            <a:r>
              <a:rPr lang="uk-UA" dirty="0"/>
              <a:t>, зафіксований і класиками, і представниками сучасного літературного процесу, напр.: Упирі та василіски, Змії, страхи, </a:t>
            </a:r>
            <a:r>
              <a:rPr lang="uk-UA" dirty="0" err="1"/>
              <a:t>ящурки</a:t>
            </a:r>
            <a:r>
              <a:rPr lang="uk-UA" dirty="0"/>
              <a:t>, Всі дива страшної казки. – От співцеві сни палкі (Леся Українка ІІ 136); Танцюють васильки і василіски На </a:t>
            </a:r>
            <a:r>
              <a:rPr lang="uk-UA" dirty="0" err="1"/>
              <a:t>відьмаківськім</a:t>
            </a:r>
            <a:r>
              <a:rPr lang="uk-UA" dirty="0"/>
              <a:t> шабаші думок (</a:t>
            </a:r>
            <a:r>
              <a:rPr lang="uk-UA" dirty="0" err="1"/>
              <a:t>Геньба</a:t>
            </a:r>
            <a:r>
              <a:rPr lang="uk-UA" dirty="0"/>
              <a:t> 16); проте широкому загалу це слово стало відоме завдяки популярному твору </a:t>
            </a:r>
            <a:r>
              <a:rPr lang="uk-UA" dirty="0" err="1"/>
              <a:t>Дж.К.Ролінґ</a:t>
            </a:r>
            <a:r>
              <a:rPr lang="uk-UA" dirty="0"/>
              <a:t> “Гаррі </a:t>
            </a:r>
            <a:r>
              <a:rPr lang="uk-UA" dirty="0" err="1"/>
              <a:t>Поттера</a:t>
            </a:r>
            <a:r>
              <a:rPr lang="uk-UA" dirty="0"/>
              <a:t>”: Один із найдовших отруйних зубів упився йому в руку, а тоді раптом зламався, коли Василіск у конвульсіях бебехнувся на підлогу (</a:t>
            </a:r>
            <a:r>
              <a:rPr lang="uk-UA" dirty="0" err="1"/>
              <a:t>Поттер</a:t>
            </a:r>
            <a:r>
              <a:rPr lang="uk-UA" dirty="0"/>
              <a:t> 324)). </a:t>
            </a:r>
            <a:r>
              <a:rPr lang="uk-UA" dirty="0" smtClean="0"/>
              <a:t>Слово </a:t>
            </a:r>
            <a:r>
              <a:rPr lang="uk-UA" dirty="0"/>
              <a:t>іншомовного походження – лат. </a:t>
            </a:r>
            <a:r>
              <a:rPr lang="en-US" dirty="0" err="1"/>
              <a:t>basiliscus</a:t>
            </a:r>
            <a:r>
              <a:rPr lang="en-US" dirty="0"/>
              <a:t>, </a:t>
            </a:r>
            <a:r>
              <a:rPr lang="uk-UA" dirty="0"/>
              <a:t>від 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el-GR" dirty="0"/>
              <a:t>Βασιλέ</a:t>
            </a:r>
            <a:r>
              <a:rPr lang="en-US" dirty="0"/>
              <a:t>v</a:t>
            </a:r>
            <a:r>
              <a:rPr lang="el-GR" dirty="0"/>
              <a:t>ς ‘</a:t>
            </a:r>
            <a:r>
              <a:rPr lang="uk-UA" dirty="0"/>
              <a:t>цар’.</a:t>
            </a:r>
          </a:p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365104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4848" cy="724942"/>
          </a:xfrm>
        </p:spPr>
        <p:txBody>
          <a:bodyPr/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sz="3200" dirty="0"/>
              <a:t>Лексико-семантична </a:t>
            </a:r>
            <a:r>
              <a:rPr lang="uk-UA" sz="3200" dirty="0" err="1"/>
              <a:t>група“Чорт</a:t>
            </a:r>
            <a:r>
              <a:rPr lang="uk-UA" sz="3200" dirty="0"/>
              <a:t>”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www.youtube.com/watch?v=zvzqS0u5g_E</a:t>
            </a:r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445460" cy="36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6048672"/>
          </a:xfrm>
        </p:spPr>
        <p:txBody>
          <a:bodyPr>
            <a:normAutofit/>
          </a:bodyPr>
          <a:lstStyle/>
          <a:p>
            <a:r>
              <a:rPr lang="uk-UA" dirty="0"/>
              <a:t>У живому мовленні українців аналізований </a:t>
            </a:r>
            <a:r>
              <a:rPr lang="uk-UA" dirty="0" err="1"/>
              <a:t>демономен</a:t>
            </a:r>
            <a:r>
              <a:rPr lang="uk-UA" dirty="0"/>
              <a:t> та його похідні активно функціонують у вільних і фразеологізованих сполуках </a:t>
            </a:r>
            <a:r>
              <a:rPr lang="uk-UA" dirty="0" err="1"/>
              <a:t>пейоративного</a:t>
            </a:r>
            <a:r>
              <a:rPr lang="uk-UA" dirty="0"/>
              <a:t> плану, напр.: </a:t>
            </a:r>
            <a:r>
              <a:rPr lang="uk-UA" dirty="0" err="1"/>
              <a:t>чортіян</a:t>
            </a:r>
            <a:r>
              <a:rPr lang="uk-UA" dirty="0"/>
              <a:t> (Чабаненко І</a:t>
            </a:r>
            <a:r>
              <a:rPr lang="en-US" dirty="0"/>
              <a:t>V 220), </a:t>
            </a:r>
            <a:r>
              <a:rPr lang="uk-UA" dirty="0"/>
              <a:t>напр.: Ах ти ж </a:t>
            </a:r>
            <a:r>
              <a:rPr lang="uk-UA" dirty="0" err="1"/>
              <a:t>чортіян</a:t>
            </a:r>
            <a:r>
              <a:rPr lang="uk-UA" dirty="0"/>
              <a:t> проклятий! Ти куди ото поліз! (там само); </a:t>
            </a:r>
            <a:r>
              <a:rPr lang="uk-UA" dirty="0" err="1"/>
              <a:t>чортула</a:t>
            </a:r>
            <a:r>
              <a:rPr lang="uk-UA" dirty="0"/>
              <a:t> (Вусик 384), напр.: Чуєш, кажу, </a:t>
            </a:r>
            <a:r>
              <a:rPr lang="uk-UA" dirty="0" err="1"/>
              <a:t>чортула</a:t>
            </a:r>
            <a:r>
              <a:rPr lang="uk-UA" dirty="0"/>
              <a:t>, кидай подальше землю (Чабаненко І</a:t>
            </a:r>
            <a:r>
              <a:rPr lang="en-US" dirty="0"/>
              <a:t>V 221); </a:t>
            </a:r>
            <a:r>
              <a:rPr lang="uk-UA" sz="1800" dirty="0" err="1"/>
              <a:t>чортула</a:t>
            </a:r>
            <a:r>
              <a:rPr lang="uk-UA" sz="1800" dirty="0"/>
              <a:t> чортова, </a:t>
            </a:r>
            <a:r>
              <a:rPr lang="uk-UA" sz="1800" dirty="0" err="1"/>
              <a:t>чортина</a:t>
            </a:r>
            <a:r>
              <a:rPr lang="uk-UA" sz="1800" dirty="0"/>
              <a:t> дочка, </a:t>
            </a:r>
            <a:r>
              <a:rPr lang="uk-UA" sz="1800" dirty="0" err="1"/>
              <a:t>чортина</a:t>
            </a:r>
            <a:r>
              <a:rPr lang="uk-UA" sz="1800" dirty="0"/>
              <a:t> мати, </a:t>
            </a:r>
            <a:r>
              <a:rPr lang="uk-UA" sz="1800" dirty="0" err="1"/>
              <a:t>чортиний</a:t>
            </a:r>
            <a:r>
              <a:rPr lang="uk-UA" sz="1800" dirty="0"/>
              <a:t> батько, </a:t>
            </a:r>
            <a:r>
              <a:rPr lang="uk-UA" sz="1800" dirty="0" err="1"/>
              <a:t>чортиний</a:t>
            </a:r>
            <a:r>
              <a:rPr lang="uk-UA" sz="1800" dirty="0"/>
              <a:t> син, чортів батько, чортів дженджик, чортів жевжик, чортів кришеник, чортів пакіл</a:t>
            </a:r>
            <a:r>
              <a:rPr lang="uk-UA" sz="1800" dirty="0" smtClean="0"/>
              <a:t>, чортів </a:t>
            </a:r>
            <a:r>
              <a:rPr lang="uk-UA" sz="1800" dirty="0"/>
              <a:t>син, чортова кишеня, чортова кров, чортова мацапура, чортова сатана, чортове поріддя, чортові обрізки, чорт його бери, чорт би його взяв, от </a:t>
            </a:r>
            <a:r>
              <a:rPr lang="uk-UA" sz="1800" dirty="0" err="1"/>
              <a:t>чортула</a:t>
            </a:r>
            <a:r>
              <a:rPr lang="uk-UA" sz="1800" dirty="0"/>
              <a:t>, </a:t>
            </a:r>
            <a:r>
              <a:rPr lang="uk-UA" sz="1800" dirty="0" err="1"/>
              <a:t>чортула</a:t>
            </a:r>
            <a:r>
              <a:rPr lang="uk-UA" sz="1800" dirty="0"/>
              <a:t> чортова, от </a:t>
            </a:r>
            <a:r>
              <a:rPr lang="uk-UA" sz="1800" dirty="0" err="1"/>
              <a:t>чортуляк</a:t>
            </a:r>
            <a:r>
              <a:rPr lang="uk-UA" sz="1800" dirty="0"/>
              <a:t>, от </a:t>
            </a:r>
            <a:r>
              <a:rPr lang="uk-UA" sz="1800" dirty="0" err="1"/>
              <a:t>чортуляка</a:t>
            </a:r>
            <a:r>
              <a:rPr lang="uk-UA" sz="1800" dirty="0"/>
              <a:t>, бодай його чорти вхопили, </a:t>
            </a:r>
            <a:r>
              <a:rPr lang="uk-UA" sz="1800" dirty="0" err="1"/>
              <a:t>чортиниського</a:t>
            </a:r>
            <a:r>
              <a:rPr lang="uk-UA" sz="1800" dirty="0"/>
              <a:t> чорта </a:t>
            </a:r>
            <a:r>
              <a:rPr lang="uk-UA" sz="1800" dirty="0" smtClean="0"/>
              <a:t>камінь</a:t>
            </a:r>
            <a:r>
              <a:rPr lang="uk-UA" dirty="0" smtClean="0"/>
              <a:t> </a:t>
            </a:r>
            <a:r>
              <a:rPr lang="uk-UA" dirty="0"/>
              <a:t>та ін.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Українська   мова   має   збірні   назви,   утворені   </a:t>
            </a:r>
            <a:endParaRPr lang="uk-UA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від   </a:t>
            </a:r>
            <a:r>
              <a:rPr lang="uk-UA" dirty="0"/>
              <a:t>іменника   чорт </a:t>
            </a:r>
            <a:r>
              <a:rPr lang="uk-UA" dirty="0" smtClean="0"/>
              <a:t>– чортівня ,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чортовина, чортовиння, </a:t>
            </a:r>
            <a:r>
              <a:rPr lang="uk-UA" dirty="0" err="1" smtClean="0"/>
              <a:t>чортяцтво</a:t>
            </a:r>
            <a:r>
              <a:rPr lang="en-US" dirty="0" smtClean="0"/>
              <a:t>, </a:t>
            </a:r>
            <a:r>
              <a:rPr lang="uk-UA" dirty="0" err="1"/>
              <a:t>чортячина</a:t>
            </a:r>
            <a:r>
              <a:rPr lang="uk-UA" dirty="0"/>
              <a:t> </a:t>
            </a:r>
            <a:endParaRPr lang="uk-UA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на </a:t>
            </a:r>
            <a:r>
              <a:rPr lang="uk-UA" dirty="0"/>
              <a:t>позначення чортів</a:t>
            </a:r>
            <a:r>
              <a:rPr lang="uk-UA" dirty="0" smtClean="0"/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 </a:t>
            </a:r>
            <a:r>
              <a:rPr lang="uk-UA" dirty="0"/>
              <a:t>дияволів, духів, бісів і всякої нечистої сили.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2021687" cy="336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1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/>
              <a:t>1</a:t>
            </a:r>
            <a:r>
              <a:rPr lang="ru-RU" sz="2400" dirty="0"/>
              <a:t>.	Лексико-</a:t>
            </a:r>
            <a:r>
              <a:rPr lang="ru-RU" sz="2400" dirty="0" err="1"/>
              <a:t>семантична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“Перевертень”	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	Лексико-</a:t>
            </a:r>
            <a:r>
              <a:rPr lang="ru-RU" sz="2400" dirty="0" err="1"/>
              <a:t>семантична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“</a:t>
            </a:r>
            <a:r>
              <a:rPr lang="ru-RU" sz="2400" dirty="0" err="1"/>
              <a:t>Потвора</a:t>
            </a:r>
            <a:r>
              <a:rPr lang="ru-RU" sz="2400" dirty="0"/>
              <a:t>”	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.	Лексико-</a:t>
            </a:r>
            <a:r>
              <a:rPr lang="ru-RU" sz="2400" dirty="0" err="1"/>
              <a:t>семантична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“</a:t>
            </a:r>
            <a:r>
              <a:rPr lang="ru-RU" sz="2400" dirty="0" err="1"/>
              <a:t>Змій</a:t>
            </a:r>
            <a:r>
              <a:rPr lang="ru-RU" sz="2400" dirty="0"/>
              <a:t>”	</a:t>
            </a:r>
          </a:p>
          <a:p>
            <a:r>
              <a:rPr lang="ru-RU" sz="2400" dirty="0" smtClean="0"/>
              <a:t>4</a:t>
            </a:r>
            <a:r>
              <a:rPr lang="ru-RU" sz="2400" dirty="0"/>
              <a:t>.	Лексико-</a:t>
            </a:r>
            <a:r>
              <a:rPr lang="ru-RU" sz="2400" dirty="0" err="1"/>
              <a:t>семантична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“</a:t>
            </a:r>
            <a:r>
              <a:rPr lang="ru-RU" sz="2400" dirty="0" err="1"/>
              <a:t>Чорт</a:t>
            </a:r>
            <a:r>
              <a:rPr lang="ru-RU" sz="2400" dirty="0"/>
              <a:t>”	</a:t>
            </a:r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07397"/>
            <a:ext cx="3065140" cy="192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3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біс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Бісами в давньоруській літературі називалися злі духи, демони і перш  за все – язичницькі боги, ідоли [</a:t>
            </a:r>
            <a:r>
              <a:rPr lang="uk-UA" dirty="0" err="1"/>
              <a:t>Левкиевская</a:t>
            </a:r>
            <a:r>
              <a:rPr lang="uk-UA" dirty="0"/>
              <a:t> 2000: 438]. Походження цієї лексеми виводять із *</a:t>
            </a:r>
            <a:r>
              <a:rPr lang="en-US" dirty="0" err="1"/>
              <a:t>boids</a:t>
            </a:r>
            <a:r>
              <a:rPr lang="en-US" dirty="0"/>
              <a:t>- (&lt; </a:t>
            </a:r>
            <a:r>
              <a:rPr lang="uk-UA" dirty="0" err="1"/>
              <a:t>іє</a:t>
            </a:r>
            <a:r>
              <a:rPr lang="uk-UA" dirty="0"/>
              <a:t> *</a:t>
            </a:r>
            <a:r>
              <a:rPr lang="en-US" dirty="0" err="1"/>
              <a:t>bhoidh</a:t>
            </a:r>
            <a:r>
              <a:rPr lang="en-US" dirty="0"/>
              <a:t>), </a:t>
            </a:r>
            <a:r>
              <a:rPr lang="uk-UA" dirty="0"/>
              <a:t>яке пов’язують із </a:t>
            </a:r>
            <a:r>
              <a:rPr lang="uk-UA" dirty="0" err="1"/>
              <a:t>лит</a:t>
            </a:r>
            <a:r>
              <a:rPr lang="uk-UA" dirty="0"/>
              <a:t>. </a:t>
            </a:r>
            <a:r>
              <a:rPr lang="en-US" dirty="0" err="1"/>
              <a:t>baisa</a:t>
            </a:r>
            <a:r>
              <a:rPr lang="en-US" dirty="0"/>
              <a:t> ‘</a:t>
            </a:r>
            <a:r>
              <a:rPr lang="uk-UA" dirty="0" err="1"/>
              <a:t>страх’</a:t>
            </a:r>
            <a:r>
              <a:rPr lang="uk-UA" dirty="0"/>
              <a:t>, </a:t>
            </a:r>
            <a:r>
              <a:rPr lang="en-US" dirty="0" err="1"/>
              <a:t>boisus</a:t>
            </a:r>
            <a:r>
              <a:rPr lang="en-US" dirty="0"/>
              <a:t> ‘</a:t>
            </a:r>
            <a:r>
              <a:rPr lang="uk-UA" dirty="0"/>
              <a:t>жахливий, </a:t>
            </a:r>
            <a:r>
              <a:rPr lang="uk-UA" dirty="0" err="1"/>
              <a:t>бридкий’</a:t>
            </a:r>
            <a:r>
              <a:rPr lang="uk-UA" dirty="0"/>
              <a:t>, гр.</a:t>
            </a:r>
            <a:r>
              <a:rPr lang="el-GR" dirty="0"/>
              <a:t>πιδηχ</a:t>
            </a:r>
            <a:r>
              <a:rPr lang="uk-UA" dirty="0"/>
              <a:t>о</a:t>
            </a:r>
            <a:r>
              <a:rPr lang="el-GR" dirty="0"/>
              <a:t>ζ ‘</a:t>
            </a:r>
            <a:r>
              <a:rPr lang="uk-UA" dirty="0" err="1"/>
              <a:t>мавпа’</a:t>
            </a:r>
            <a:r>
              <a:rPr lang="uk-UA" dirty="0"/>
              <a:t> (ЕСУМ І 120; Ф І 160). Хибною видається думка, що </a:t>
            </a:r>
            <a:r>
              <a:rPr lang="uk-UA" dirty="0" err="1"/>
              <a:t>псл</a:t>
            </a:r>
            <a:r>
              <a:rPr lang="uk-UA" dirty="0"/>
              <a:t>.*</a:t>
            </a:r>
            <a:r>
              <a:rPr lang="en-US" dirty="0" err="1"/>
              <a:t>bĕs</a:t>
            </a:r>
            <a:r>
              <a:rPr lang="uk-UA" dirty="0"/>
              <a:t>ъ пов’язане з наркотичним засобом, що вводив шаманів у транс [</a:t>
            </a:r>
            <a:r>
              <a:rPr lang="en-US" dirty="0" err="1"/>
              <a:t>Bańkowski</a:t>
            </a:r>
            <a:r>
              <a:rPr lang="en-US" dirty="0"/>
              <a:t> </a:t>
            </a:r>
            <a:r>
              <a:rPr lang="uk-UA" dirty="0"/>
              <a:t>І: 50]. Існує також припущення про походження цієї лексеми від назви знахаря, лікаря-шамана, який магічними рухами виганяв злих духів з тіла людини, звідси і біситись, біснуватись тощо. Християнська релігія, борючись із язичництвом, </a:t>
            </a:r>
            <a:r>
              <a:rPr lang="uk-UA" dirty="0" smtClean="0"/>
              <a:t>надала цьому </a:t>
            </a:r>
            <a:r>
              <a:rPr lang="uk-UA" dirty="0"/>
              <a:t>слову нового значення, приписавши знахарям спілкування з нечистими (Ковальчук 97).</a:t>
            </a:r>
          </a:p>
          <a:p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852539" cy="25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7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www.youtube.com/watch?v=wBHC7cgNMz4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47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7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5238328"/>
          </a:xfrm>
        </p:spPr>
        <p:txBody>
          <a:bodyPr/>
          <a:lstStyle/>
          <a:p>
            <a:r>
              <a:rPr lang="uk-UA" dirty="0"/>
              <a:t>До аналізованої тематичної групи входять назви демонологічних персонажів, які, за народною уявою, подібні до тварин, або ж на людей і тварин одночасно. Демонічні істоти у своїх зовнішніх характеристиках, як правило, мають зооморфні риси: у відьми наявний хвіст, крила; русалка (у сучасному розумінні) – дівчина-риба тощо. У зазначену ТГ включаємо назви демонологічних персонажів із чітко вираженими </a:t>
            </a:r>
            <a:r>
              <a:rPr lang="uk-UA" dirty="0" err="1"/>
              <a:t>бестіарними</a:t>
            </a:r>
            <a:r>
              <a:rPr lang="uk-UA" dirty="0"/>
              <a:t> (від лат. </a:t>
            </a:r>
            <a:r>
              <a:rPr lang="en-US" dirty="0" err="1"/>
              <a:t>bestiarius</a:t>
            </a:r>
            <a:r>
              <a:rPr lang="en-US" dirty="0"/>
              <a:t> – </a:t>
            </a:r>
            <a:r>
              <a:rPr lang="uk-UA" dirty="0"/>
              <a:t>звіриний) характеристиками</a:t>
            </a:r>
            <a:r>
              <a:rPr lang="uk-UA" dirty="0" smtClean="0"/>
              <a:t>.</a:t>
            </a:r>
          </a:p>
          <a:p>
            <a:r>
              <a:rPr lang="uk-UA" dirty="0"/>
              <a:t>Тематична група охоплює номінації, що позначають демонологічні персонажі, які сприймаються як тварини (вовкулака, змій), міфічні істоти з антропоморфно-зооморфними рисами (чорт, </a:t>
            </a:r>
            <a:r>
              <a:rPr lang="uk-UA" dirty="0" err="1"/>
              <a:t>чугайстер</a:t>
            </a:r>
            <a:r>
              <a:rPr lang="uk-UA" dirty="0"/>
              <a:t>), демони-духи (</a:t>
            </a:r>
            <a:r>
              <a:rPr lang="uk-UA" dirty="0" err="1"/>
              <a:t>дух-</a:t>
            </a:r>
            <a:r>
              <a:rPr lang="uk-UA" dirty="0"/>
              <a:t> пасічник, копальний дух), які із прийняттям християнства стали сприйматися як біси.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66666"/>
            <a:ext cx="2908548" cy="217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7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Лексико-семантична група “Перевертень”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Фольклорні традиції широко засвідчують обернення вдови чайкою, матері зозулею тощо. “Великої різниці між людиною й звіром у давнину не бачили, жили зо звіром у найближчих стосунках, а тому легко постало вірування в </a:t>
            </a:r>
            <a:r>
              <a:rPr lang="uk-UA" dirty="0" err="1"/>
              <a:t>оборотництво</a:t>
            </a:r>
            <a:r>
              <a:rPr lang="uk-UA" dirty="0"/>
              <a:t> та спожиття зо звіриною” (Іларіон 184-185). У нашому дослідженні звертаємося до </a:t>
            </a:r>
            <a:r>
              <a:rPr lang="uk-UA" dirty="0" err="1"/>
              <a:t>оборотництва</a:t>
            </a:r>
            <a:r>
              <a:rPr lang="uk-UA" dirty="0"/>
              <a:t>, традиційно включеного до демонологічних вірувань.</a:t>
            </a:r>
          </a:p>
          <a:p>
            <a:r>
              <a:rPr lang="uk-UA" dirty="0"/>
              <a:t>Домінантою аналізованої ЛСГ є лексема </a:t>
            </a:r>
            <a:r>
              <a:rPr lang="uk-UA" sz="3200" dirty="0"/>
              <a:t>перевертень</a:t>
            </a:r>
            <a:r>
              <a:rPr lang="uk-UA" dirty="0"/>
              <a:t> (СУМ </a:t>
            </a:r>
            <a:r>
              <a:rPr lang="en-US" dirty="0"/>
              <a:t>V</a:t>
            </a:r>
            <a:r>
              <a:rPr lang="uk-UA" dirty="0"/>
              <a:t>І 138; </a:t>
            </a:r>
            <a:r>
              <a:rPr lang="uk-UA" dirty="0" err="1"/>
              <a:t>Гр</a:t>
            </a:r>
            <a:r>
              <a:rPr lang="uk-UA" dirty="0"/>
              <a:t> ІІІ 111) – </a:t>
            </a:r>
            <a:r>
              <a:rPr lang="uk-UA" dirty="0" err="1"/>
              <a:t>‘обернена</a:t>
            </a:r>
            <a:r>
              <a:rPr lang="uk-UA" dirty="0"/>
              <a:t> чаклуванням на тварину людина; нечиста </a:t>
            </a:r>
            <a:r>
              <a:rPr lang="uk-UA" dirty="0" err="1"/>
              <a:t>сила’</a:t>
            </a:r>
            <a:r>
              <a:rPr lang="uk-UA" dirty="0"/>
              <a:t>, напр.: Хто в траві – врівні з травою; Хто у лісі – врівні з лісом, Ніччю – перевертнем бісом (Боровиковський 72).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5238328"/>
          </a:xfrm>
        </p:spPr>
        <p:txBody>
          <a:bodyPr/>
          <a:lstStyle/>
          <a:p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уживаним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перевертень є </a:t>
            </a:r>
            <a:r>
              <a:rPr lang="ru-RU" dirty="0" err="1"/>
              <a:t>зафіксований</a:t>
            </a:r>
            <a:r>
              <a:rPr lang="ru-RU" dirty="0"/>
              <a:t> поза </a:t>
            </a:r>
            <a:r>
              <a:rPr lang="ru-RU" dirty="0" err="1"/>
              <a:t>літературною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номен</a:t>
            </a:r>
            <a:r>
              <a:rPr lang="ru-RU" dirty="0"/>
              <a:t> </a:t>
            </a:r>
            <a:r>
              <a:rPr lang="ru-RU" sz="2800" dirty="0"/>
              <a:t>оборотень</a:t>
            </a:r>
            <a:r>
              <a:rPr lang="ru-RU" dirty="0"/>
              <a:t>, напр.: Великим оборотнем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легендарний</a:t>
            </a:r>
            <a:r>
              <a:rPr lang="ru-RU" dirty="0"/>
              <a:t> </a:t>
            </a:r>
            <a:r>
              <a:rPr lang="ru-RU" dirty="0" err="1"/>
              <a:t>отаман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Сірко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умів</a:t>
            </a:r>
            <a:r>
              <a:rPr lang="ru-RU" dirty="0"/>
              <a:t> </a:t>
            </a:r>
            <a:r>
              <a:rPr lang="ru-RU" dirty="0" err="1"/>
              <a:t>перевтілюватися</a:t>
            </a:r>
            <a:r>
              <a:rPr lang="ru-RU" dirty="0"/>
              <a:t> в хорта (</a:t>
            </a:r>
            <a:r>
              <a:rPr lang="ru-RU" dirty="0" err="1"/>
              <a:t>гончого</a:t>
            </a:r>
            <a:r>
              <a:rPr lang="ru-RU" dirty="0"/>
              <a:t> пса і таким чином </a:t>
            </a:r>
            <a:r>
              <a:rPr lang="ru-RU" dirty="0" err="1"/>
              <a:t>дізнавався</a:t>
            </a:r>
            <a:r>
              <a:rPr lang="ru-RU" dirty="0"/>
              <a:t> про </a:t>
            </a:r>
            <a:r>
              <a:rPr lang="ru-RU" dirty="0" err="1"/>
              <a:t>таємниці</a:t>
            </a:r>
            <a:r>
              <a:rPr lang="ru-RU" dirty="0"/>
              <a:t> ворога) (Войтович 343). </a:t>
            </a:r>
            <a:r>
              <a:rPr lang="ru-RU" dirty="0" err="1"/>
              <a:t>Лексикографічні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демономен</a:t>
            </a:r>
            <a:r>
              <a:rPr lang="ru-RU" dirty="0"/>
              <a:t> не </a:t>
            </a:r>
            <a:r>
              <a:rPr lang="ru-RU" dirty="0" err="1"/>
              <a:t>засвідчують</a:t>
            </a:r>
            <a:r>
              <a:rPr lang="ru-RU" dirty="0"/>
              <a:t>, </a:t>
            </a:r>
            <a:r>
              <a:rPr lang="ru-RU" dirty="0" err="1"/>
              <a:t>натомість</a:t>
            </a:r>
            <a:r>
              <a:rPr lang="ru-RU" dirty="0"/>
              <a:t> словник </a:t>
            </a:r>
            <a:r>
              <a:rPr lang="ru-RU" dirty="0" err="1"/>
              <a:t>Г.Даля</a:t>
            </a:r>
            <a:r>
              <a:rPr lang="ru-RU" dirty="0"/>
              <a:t> </a:t>
            </a:r>
            <a:r>
              <a:rPr lang="ru-RU" dirty="0" err="1"/>
              <a:t>фіксує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слово в </a:t>
            </a:r>
            <a:r>
              <a:rPr lang="ru-RU" dirty="0" err="1"/>
              <a:t>значенні</a:t>
            </a:r>
            <a:r>
              <a:rPr lang="ru-RU" dirty="0"/>
              <a:t> ‘</a:t>
            </a:r>
            <a:r>
              <a:rPr lang="ru-RU" dirty="0" err="1"/>
              <a:t>вовкулака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обернена</a:t>
            </a:r>
            <a:r>
              <a:rPr lang="ru-RU" dirty="0"/>
              <a:t> </a:t>
            </a:r>
            <a:r>
              <a:rPr lang="ru-RU" dirty="0" err="1"/>
              <a:t>відуном</a:t>
            </a:r>
            <a:r>
              <a:rPr lang="ru-RU" dirty="0"/>
              <a:t>’ (Даль ІІ 611).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мотивувального</a:t>
            </a:r>
            <a:r>
              <a:rPr lang="ru-RU" dirty="0"/>
              <a:t> слова </a:t>
            </a:r>
            <a:r>
              <a:rPr lang="ru-RU" dirty="0" err="1"/>
              <a:t>обертатися</a:t>
            </a:r>
            <a:r>
              <a:rPr lang="ru-RU" dirty="0"/>
              <a:t> у </a:t>
            </a:r>
            <a:r>
              <a:rPr lang="ru-RU" dirty="0" err="1"/>
              <a:t>значенні</a:t>
            </a:r>
            <a:r>
              <a:rPr lang="ru-RU" dirty="0"/>
              <a:t> ‘</a:t>
            </a:r>
            <a:r>
              <a:rPr lang="ru-RU" dirty="0" err="1"/>
              <a:t>перетворюватися</a:t>
            </a:r>
            <a:r>
              <a:rPr lang="ru-RU" dirty="0"/>
              <a:t> на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істоту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предмет, </a:t>
            </a:r>
            <a:r>
              <a:rPr lang="ru-RU" dirty="0" err="1"/>
              <a:t>перевтілюватися</a:t>
            </a:r>
            <a:r>
              <a:rPr lang="ru-RU" dirty="0"/>
              <a:t>’ (СУМ V 492-493)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номен</a:t>
            </a:r>
            <a:r>
              <a:rPr lang="ru-RU" dirty="0"/>
              <a:t> оборотень не є </a:t>
            </a:r>
            <a:r>
              <a:rPr lang="ru-RU" dirty="0" err="1"/>
              <a:t>запозиченням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живомовному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7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188640"/>
            <a:ext cx="7924800" cy="4680520"/>
          </a:xfrm>
        </p:spPr>
        <p:txBody>
          <a:bodyPr>
            <a:normAutofit/>
          </a:bodyPr>
          <a:lstStyle/>
          <a:p>
            <a:r>
              <a:rPr lang="ru-RU" dirty="0" err="1"/>
              <a:t>Активністю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демонолексема</a:t>
            </a:r>
            <a:r>
              <a:rPr lang="ru-RU" dirty="0"/>
              <a:t> </a:t>
            </a:r>
            <a:r>
              <a:rPr lang="ru-RU" sz="2400" dirty="0" err="1"/>
              <a:t>вовкулака</a:t>
            </a:r>
            <a:r>
              <a:rPr lang="ru-RU" sz="2400" dirty="0"/>
              <a:t> </a:t>
            </a:r>
            <a:r>
              <a:rPr lang="ru-RU" dirty="0"/>
              <a:t>(</a:t>
            </a:r>
            <a:r>
              <a:rPr lang="ru-RU" dirty="0" err="1"/>
              <a:t>варіант</a:t>
            </a:r>
            <a:r>
              <a:rPr lang="ru-RU" dirty="0"/>
              <a:t> – </a:t>
            </a:r>
            <a:r>
              <a:rPr lang="ru-RU" dirty="0" err="1"/>
              <a:t>вовкулак</a:t>
            </a:r>
            <a:r>
              <a:rPr lang="ru-RU" dirty="0"/>
              <a:t>). У 11-томному “Словнику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” </a:t>
            </a:r>
            <a:r>
              <a:rPr lang="ru-RU" dirty="0" err="1"/>
              <a:t>подається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: ‘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обертається</a:t>
            </a:r>
            <a:r>
              <a:rPr lang="ru-RU" dirty="0"/>
              <a:t> у </a:t>
            </a:r>
            <a:r>
              <a:rPr lang="ru-RU" dirty="0" err="1"/>
              <a:t>вовка</a:t>
            </a:r>
            <a:r>
              <a:rPr lang="ru-RU" dirty="0"/>
              <a:t>’ (І 711). </a:t>
            </a:r>
            <a:r>
              <a:rPr lang="ru-RU" dirty="0" err="1"/>
              <a:t>Номен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позначати</a:t>
            </a:r>
            <a:r>
              <a:rPr lang="ru-RU" dirty="0"/>
              <a:t>: ‘</a:t>
            </a:r>
            <a:r>
              <a:rPr lang="ru-RU" dirty="0" err="1"/>
              <a:t>чаклуна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бажанням</a:t>
            </a:r>
            <a:r>
              <a:rPr lang="ru-RU" dirty="0"/>
              <a:t> </a:t>
            </a:r>
            <a:r>
              <a:rPr lang="ru-RU" dirty="0" err="1"/>
              <a:t>перекидається</a:t>
            </a:r>
            <a:r>
              <a:rPr lang="ru-RU" dirty="0"/>
              <a:t> </a:t>
            </a:r>
            <a:r>
              <a:rPr lang="ru-RU" dirty="0" err="1"/>
              <a:t>вовком</a:t>
            </a:r>
            <a:r>
              <a:rPr lang="ru-RU" dirty="0"/>
              <a:t>’, напр.: Один наймит </a:t>
            </a:r>
            <a:r>
              <a:rPr lang="ru-RU" dirty="0" err="1"/>
              <a:t>підгледів</a:t>
            </a:r>
            <a:r>
              <a:rPr lang="ru-RU" dirty="0"/>
              <a:t> раз,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хазяїн</a:t>
            </a:r>
            <a:r>
              <a:rPr lang="ru-RU" dirty="0"/>
              <a:t> </a:t>
            </a:r>
            <a:r>
              <a:rPr lang="ru-RU" dirty="0" err="1"/>
              <a:t>перекинувсь</a:t>
            </a:r>
            <a:r>
              <a:rPr lang="ru-RU" dirty="0"/>
              <a:t> через </a:t>
            </a:r>
            <a:r>
              <a:rPr lang="ru-RU" dirty="0" err="1"/>
              <a:t>пеньок</a:t>
            </a:r>
            <a:r>
              <a:rPr lang="ru-RU" dirty="0"/>
              <a:t> за гумном, </a:t>
            </a:r>
            <a:r>
              <a:rPr lang="ru-RU" dirty="0" err="1"/>
              <a:t>зробивсь</a:t>
            </a:r>
            <a:r>
              <a:rPr lang="ru-RU" dirty="0"/>
              <a:t> </a:t>
            </a:r>
            <a:r>
              <a:rPr lang="ru-RU" dirty="0" err="1"/>
              <a:t>вовкулаком</a:t>
            </a:r>
            <a:r>
              <a:rPr lang="ru-RU" dirty="0"/>
              <a:t> і </a:t>
            </a:r>
            <a:r>
              <a:rPr lang="ru-RU" dirty="0" err="1"/>
              <a:t>побіг</a:t>
            </a:r>
            <a:r>
              <a:rPr lang="ru-RU" dirty="0"/>
              <a:t> у </a:t>
            </a:r>
            <a:r>
              <a:rPr lang="ru-RU" dirty="0" err="1"/>
              <a:t>ліс</a:t>
            </a:r>
            <a:r>
              <a:rPr lang="ru-RU" dirty="0"/>
              <a:t> (УМДЛ 71); ‘</a:t>
            </a:r>
            <a:r>
              <a:rPr lang="ru-RU" dirty="0" err="1"/>
              <a:t>вовкулаку-строкаря</a:t>
            </a:r>
            <a:r>
              <a:rPr lang="ru-RU" dirty="0"/>
              <a:t>, на </a:t>
            </a:r>
            <a:r>
              <a:rPr lang="ru-RU" dirty="0" err="1"/>
              <a:t>якого</a:t>
            </a:r>
            <a:r>
              <a:rPr lang="ru-RU" dirty="0"/>
              <a:t> у </a:t>
            </a:r>
            <a:r>
              <a:rPr lang="ru-RU" dirty="0" err="1"/>
              <a:t>визначений</a:t>
            </a:r>
            <a:r>
              <a:rPr lang="ru-RU" dirty="0"/>
              <a:t> час “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найде</a:t>
            </a:r>
            <a:r>
              <a:rPr lang="ru-RU" dirty="0"/>
              <a:t>” – й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мусить</a:t>
            </a:r>
            <a:r>
              <a:rPr lang="ru-RU" dirty="0"/>
              <a:t> </a:t>
            </a:r>
            <a:r>
              <a:rPr lang="ru-RU" dirty="0" err="1"/>
              <a:t>перекидатися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звіром</a:t>
            </a:r>
            <a:r>
              <a:rPr lang="ru-RU" dirty="0"/>
              <a:t>’, напр.: </a:t>
            </a:r>
            <a:r>
              <a:rPr lang="ru-RU" dirty="0" err="1"/>
              <a:t>Іноді</a:t>
            </a:r>
            <a:r>
              <a:rPr lang="ru-RU" dirty="0"/>
              <a:t> на мене </a:t>
            </a:r>
            <a:r>
              <a:rPr lang="ru-RU" dirty="0" err="1"/>
              <a:t>прийде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час, </a:t>
            </a:r>
            <a:r>
              <a:rPr lang="ru-RU" dirty="0" err="1"/>
              <a:t>що</a:t>
            </a:r>
            <a:r>
              <a:rPr lang="ru-RU" dirty="0"/>
              <a:t> стаю </a:t>
            </a:r>
            <a:r>
              <a:rPr lang="ru-RU" dirty="0" err="1"/>
              <a:t>вовком</a:t>
            </a:r>
            <a:r>
              <a:rPr lang="ru-RU" dirty="0"/>
              <a:t>, а не все </a:t>
            </a:r>
            <a:r>
              <a:rPr lang="ru-RU" dirty="0" err="1"/>
              <a:t>чоловіком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маю два </a:t>
            </a:r>
            <a:r>
              <a:rPr lang="ru-RU" dirty="0" err="1"/>
              <a:t>серця</a:t>
            </a:r>
            <a:r>
              <a:rPr lang="ru-RU" dirty="0"/>
              <a:t> (УМДЛ 73); ‘</a:t>
            </a:r>
            <a:r>
              <a:rPr lang="ru-RU" dirty="0" err="1"/>
              <a:t>вовкулаку-ізгоя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пустили </a:t>
            </a:r>
            <a:r>
              <a:rPr lang="ru-RU" dirty="0" err="1"/>
              <a:t>вовком</a:t>
            </a:r>
            <a:r>
              <a:rPr lang="ru-RU" dirty="0"/>
              <a:t> помстившись’, напр.: Парубком, </a:t>
            </a:r>
            <a:r>
              <a:rPr lang="ru-RU" dirty="0" err="1"/>
              <a:t>каже</a:t>
            </a:r>
            <a:r>
              <a:rPr lang="ru-RU" dirty="0"/>
              <a:t>, я любив </a:t>
            </a:r>
            <a:r>
              <a:rPr lang="ru-RU" dirty="0" err="1"/>
              <a:t>дівку</a:t>
            </a:r>
            <a:r>
              <a:rPr lang="ru-RU" dirty="0"/>
              <a:t> і не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взять. Вона </a:t>
            </a:r>
            <a:r>
              <a:rPr lang="ru-RU" dirty="0" err="1"/>
              <a:t>пішла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Великодня</a:t>
            </a:r>
            <a:r>
              <a:rPr lang="ru-RU" dirty="0"/>
              <a:t> до знахаря, а той і обернув мене </a:t>
            </a:r>
            <a:r>
              <a:rPr lang="ru-RU" dirty="0" err="1"/>
              <a:t>вовкулаком</a:t>
            </a:r>
            <a:r>
              <a:rPr lang="ru-RU" dirty="0"/>
              <a:t> (СС 49); ‘</a:t>
            </a:r>
            <a:r>
              <a:rPr lang="ru-RU" dirty="0" err="1"/>
              <a:t>вовкулаку</a:t>
            </a:r>
            <a:r>
              <a:rPr lang="ru-RU" dirty="0"/>
              <a:t>-молодого, </a:t>
            </a:r>
            <a:r>
              <a:rPr lang="ru-RU" dirty="0" err="1"/>
              <a:t>що</a:t>
            </a:r>
            <a:r>
              <a:rPr lang="ru-RU" dirty="0"/>
              <a:t> став </a:t>
            </a:r>
            <a:r>
              <a:rPr lang="ru-RU" dirty="0" err="1"/>
              <a:t>вовком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весілля</a:t>
            </a:r>
            <a:r>
              <a:rPr lang="ru-RU" dirty="0"/>
              <a:t>’, напр.: </a:t>
            </a:r>
            <a:r>
              <a:rPr lang="ru-RU" dirty="0" err="1"/>
              <a:t>Свайба</a:t>
            </a:r>
            <a:r>
              <a:rPr lang="ru-RU" dirty="0"/>
              <a:t> та зразу ж </a:t>
            </a:r>
            <a:r>
              <a:rPr lang="ru-RU" dirty="0" err="1"/>
              <a:t>розбіглася</a:t>
            </a:r>
            <a:r>
              <a:rPr lang="ru-RU" dirty="0"/>
              <a:t> </a:t>
            </a:r>
            <a:r>
              <a:rPr lang="ru-RU" dirty="0" err="1"/>
              <a:t>вовками</a:t>
            </a:r>
            <a:r>
              <a:rPr lang="ru-RU" dirty="0"/>
              <a:t>! (СС 49). </a:t>
            </a:r>
            <a:r>
              <a:rPr lang="ru-RU" dirty="0" err="1"/>
              <a:t>Наведені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ілюструють</a:t>
            </a:r>
            <a:r>
              <a:rPr lang="ru-RU" dirty="0"/>
              <a:t> </a:t>
            </a:r>
            <a:r>
              <a:rPr lang="ru-RU" dirty="0" err="1"/>
              <a:t>семантичну</a:t>
            </a:r>
            <a:r>
              <a:rPr lang="ru-RU" dirty="0"/>
              <a:t> </a:t>
            </a:r>
            <a:r>
              <a:rPr lang="ru-RU" dirty="0" err="1"/>
              <a:t>ідентичність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вовк</a:t>
            </a:r>
            <a:r>
              <a:rPr lang="ru-RU" dirty="0"/>
              <a:t> – </a:t>
            </a:r>
            <a:r>
              <a:rPr lang="ru-RU" dirty="0" err="1"/>
              <a:t>вовкулака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Поліссі</a:t>
            </a:r>
            <a:r>
              <a:rPr lang="ru-RU" dirty="0"/>
              <a:t> </a:t>
            </a:r>
            <a:r>
              <a:rPr lang="ru-RU" dirty="0" err="1"/>
              <a:t>вовкулакою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чужий, </a:t>
            </a:r>
            <a:r>
              <a:rPr lang="ru-RU" dirty="0" err="1"/>
              <a:t>ворожий</a:t>
            </a:r>
            <a:r>
              <a:rPr lang="ru-RU" dirty="0"/>
              <a:t> </a:t>
            </a:r>
            <a:r>
              <a:rPr lang="ru-RU" dirty="0" err="1"/>
              <a:t>чаклун</a:t>
            </a:r>
            <a:r>
              <a:rPr lang="ru-RU" dirty="0"/>
              <a:t> [</a:t>
            </a:r>
            <a:r>
              <a:rPr lang="ru-RU" dirty="0" err="1"/>
              <a:t>Давидюк</a:t>
            </a:r>
            <a:r>
              <a:rPr lang="ru-RU" dirty="0"/>
              <a:t> 2002: 19],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, “</a:t>
            </a:r>
            <a:r>
              <a:rPr lang="ru-RU" dirty="0" err="1"/>
              <a:t>якщо</a:t>
            </a:r>
            <a:r>
              <a:rPr lang="ru-RU" dirty="0"/>
              <a:t> вона наслала на </a:t>
            </a:r>
            <a:r>
              <a:rPr lang="ru-RU" dirty="0" err="1"/>
              <a:t>чоловіка</a:t>
            </a:r>
            <a:r>
              <a:rPr lang="ru-RU" dirty="0"/>
              <a:t> </a:t>
            </a:r>
            <a:r>
              <a:rPr lang="ru-RU" dirty="0" err="1"/>
              <a:t>вовкулакування</a:t>
            </a:r>
            <a:r>
              <a:rPr lang="ru-RU" dirty="0"/>
              <a:t>” [там само, 29].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3223236" cy="200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9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6264696"/>
          </a:xfrm>
        </p:spPr>
        <p:txBody>
          <a:bodyPr/>
          <a:lstStyle/>
          <a:p>
            <a:r>
              <a:rPr lang="uk-UA" dirty="0"/>
              <a:t>В українській мові на позначення аналізованого денотата використовуються й інші варіанти: </a:t>
            </a:r>
            <a:endParaRPr lang="uk-UA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 err="1" smtClean="0"/>
              <a:t>вовкокулак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err="1"/>
              <a:t>Аркушин</a:t>
            </a:r>
            <a:r>
              <a:rPr lang="uk-UA" dirty="0"/>
              <a:t> І 67), </a:t>
            </a:r>
            <a:endParaRPr lang="uk-UA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 err="1" smtClean="0"/>
              <a:t>вовколаб</a:t>
            </a:r>
            <a:r>
              <a:rPr lang="uk-UA" dirty="0" smtClean="0"/>
              <a:t> </a:t>
            </a:r>
            <a:r>
              <a:rPr lang="uk-UA" dirty="0"/>
              <a:t>(Гнатюк 403), </a:t>
            </a:r>
            <a:endParaRPr lang="uk-UA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 err="1" smtClean="0"/>
              <a:t>вовколат</a:t>
            </a:r>
            <a:r>
              <a:rPr lang="uk-UA" dirty="0"/>
              <a:t>, </a:t>
            </a:r>
            <a:r>
              <a:rPr lang="uk-UA" dirty="0" err="1"/>
              <a:t>вовкула</a:t>
            </a:r>
            <a:r>
              <a:rPr lang="uk-UA" dirty="0"/>
              <a:t> (Скуратівський 186), </a:t>
            </a:r>
            <a:endParaRPr lang="uk-UA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 err="1" smtClean="0"/>
              <a:t>вовкораб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err="1"/>
              <a:t>Хобзей</a:t>
            </a:r>
            <a:r>
              <a:rPr lang="uk-UA" dirty="0"/>
              <a:t> 73</a:t>
            </a:r>
            <a:r>
              <a:rPr lang="uk-UA" dirty="0" smtClean="0"/>
              <a:t>),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 smtClean="0"/>
              <a:t> </a:t>
            </a:r>
            <a:r>
              <a:rPr lang="uk-UA" dirty="0"/>
              <a:t>вовкун (Гнатюк 403), </a:t>
            </a:r>
            <a:endParaRPr lang="uk-UA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 err="1" smtClean="0"/>
              <a:t>вовкурад</a:t>
            </a:r>
            <a:r>
              <a:rPr lang="uk-UA" dirty="0"/>
              <a:t>, а також синоніми – вирід (Скуратівський 186), </a:t>
            </a:r>
            <a:endParaRPr lang="uk-UA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 err="1" smtClean="0"/>
              <a:t>місічник</a:t>
            </a:r>
            <a:r>
              <a:rPr lang="uk-UA" dirty="0"/>
              <a:t>, </a:t>
            </a:r>
            <a:r>
              <a:rPr lang="uk-UA" dirty="0" err="1"/>
              <a:t>перевидник</a:t>
            </a:r>
            <a:r>
              <a:rPr lang="uk-UA" dirty="0"/>
              <a:t> (</a:t>
            </a:r>
            <a:r>
              <a:rPr lang="uk-UA" dirty="0" err="1"/>
              <a:t>Хобзей</a:t>
            </a:r>
            <a:r>
              <a:rPr lang="uk-UA" dirty="0"/>
              <a:t> 72), біда (там само, 73</a:t>
            </a:r>
            <a:r>
              <a:rPr lang="uk-UA" dirty="0" smtClean="0"/>
              <a:t>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/>
              <a:t>Походження </a:t>
            </a:r>
            <a:r>
              <a:rPr lang="uk-UA" dirty="0" err="1"/>
              <a:t>номена</a:t>
            </a:r>
            <a:r>
              <a:rPr lang="uk-UA" dirty="0"/>
              <a:t> </a:t>
            </a:r>
            <a:r>
              <a:rPr lang="uk-UA" sz="2400" dirty="0"/>
              <a:t>вовкулак</a:t>
            </a:r>
            <a:r>
              <a:rPr lang="uk-UA" dirty="0"/>
              <a:t> (ЕСУМ І 412; Ф І 338-339) </a:t>
            </a:r>
            <a:endParaRPr lang="uk-UA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 smtClean="0"/>
              <a:t>пов’язують </a:t>
            </a:r>
            <a:r>
              <a:rPr lang="uk-UA" dirty="0"/>
              <a:t>з </a:t>
            </a:r>
            <a:r>
              <a:rPr lang="uk-UA" dirty="0" err="1"/>
              <a:t>псл</a:t>
            </a:r>
            <a:r>
              <a:rPr lang="uk-UA" dirty="0"/>
              <a:t>.*</a:t>
            </a:r>
            <a:r>
              <a:rPr lang="en-US" dirty="0"/>
              <a:t>v</a:t>
            </a:r>
            <a:r>
              <a:rPr lang="uk-UA" dirty="0"/>
              <a:t>ь</a:t>
            </a:r>
            <a:r>
              <a:rPr lang="en-US" dirty="0" err="1"/>
              <a:t>lkodlok</a:t>
            </a:r>
            <a:r>
              <a:rPr lang="uk-UA" dirty="0"/>
              <a:t>ь, де перша частина </a:t>
            </a:r>
            <a:r>
              <a:rPr lang="uk-UA" dirty="0" err="1"/>
              <a:t>псл</a:t>
            </a:r>
            <a:r>
              <a:rPr lang="uk-UA" dirty="0"/>
              <a:t>. *</a:t>
            </a:r>
            <a:r>
              <a:rPr lang="en-US" dirty="0"/>
              <a:t>v</a:t>
            </a:r>
            <a:r>
              <a:rPr lang="uk-UA" dirty="0"/>
              <a:t>ь</a:t>
            </a:r>
            <a:r>
              <a:rPr lang="en-US" dirty="0" err="1"/>
              <a:t>lk</a:t>
            </a:r>
            <a:r>
              <a:rPr lang="uk-UA" dirty="0"/>
              <a:t>ъ – </a:t>
            </a:r>
            <a:r>
              <a:rPr lang="uk-UA" dirty="0" err="1"/>
              <a:t>‘вовк’</a:t>
            </a:r>
            <a:r>
              <a:rPr lang="uk-UA" dirty="0"/>
              <a:t>, друга </a:t>
            </a:r>
            <a:r>
              <a:rPr lang="uk-UA" dirty="0" err="1"/>
              <a:t>цсл</a:t>
            </a:r>
            <a:r>
              <a:rPr lang="uk-UA" dirty="0"/>
              <a:t>. </a:t>
            </a:r>
            <a:r>
              <a:rPr lang="uk-UA" dirty="0" err="1"/>
              <a:t>длака</a:t>
            </a:r>
            <a:r>
              <a:rPr lang="uk-UA" dirty="0"/>
              <a:t> – </a:t>
            </a:r>
            <a:r>
              <a:rPr lang="uk-UA" dirty="0" err="1"/>
              <a:t>‘волосся</a:t>
            </a:r>
            <a:r>
              <a:rPr lang="uk-UA" dirty="0"/>
              <a:t>, шкіра’. Існує й інша думка, згідно з якою найдавніша форма цієї назви, мабуть, склалася </a:t>
            </a:r>
            <a:r>
              <a:rPr lang="uk-UA" dirty="0" err="1"/>
              <a:t>вналідок</a:t>
            </a:r>
            <a:r>
              <a:rPr lang="uk-UA" dirty="0"/>
              <a:t> поєднання слів вовк і ведмідь [</a:t>
            </a:r>
            <a:r>
              <a:rPr lang="uk-UA" dirty="0" err="1"/>
              <a:t>Мифы</a:t>
            </a:r>
            <a:r>
              <a:rPr lang="uk-UA" dirty="0"/>
              <a:t> </a:t>
            </a:r>
            <a:r>
              <a:rPr lang="uk-UA" dirty="0" err="1"/>
              <a:t>народов</a:t>
            </a:r>
            <a:r>
              <a:rPr lang="uk-UA" dirty="0"/>
              <a:t> мира І: 242-243], </a:t>
            </a:r>
            <a:r>
              <a:rPr lang="uk-UA" dirty="0" err="1"/>
              <a:t>балто-слов’янське</a:t>
            </a:r>
            <a:r>
              <a:rPr lang="uk-UA" dirty="0"/>
              <a:t> </a:t>
            </a:r>
            <a:r>
              <a:rPr lang="en-US" dirty="0"/>
              <a:t>dl</a:t>
            </a:r>
            <a:r>
              <a:rPr lang="uk-UA" dirty="0"/>
              <a:t>а</a:t>
            </a:r>
            <a:r>
              <a:rPr lang="en-US" dirty="0"/>
              <a:t>k(</a:t>
            </a:r>
            <a:r>
              <a:rPr lang="uk-UA" dirty="0"/>
              <a:t>і)а</a:t>
            </a:r>
            <a:r>
              <a:rPr lang="en-US" dirty="0"/>
              <a:t>s – ‘</a:t>
            </a:r>
            <a:r>
              <a:rPr lang="uk-UA" dirty="0" err="1"/>
              <a:t>ведмідь’</a:t>
            </a:r>
            <a:r>
              <a:rPr lang="uk-UA" dirty="0"/>
              <a:t> (СД І 418). Однак О.</a:t>
            </a:r>
            <a:r>
              <a:rPr lang="uk-UA" dirty="0" err="1"/>
              <a:t>Брюкнер</a:t>
            </a:r>
            <a:r>
              <a:rPr lang="uk-UA" dirty="0"/>
              <a:t> зазначає, що вовкулак є витвором слов’янської міфології, мотивуючи це тим, що саме поняття і його назва повторюються у всіх слов’янських мовах, а вже від слов’ян його перейняли інші народи [</a:t>
            </a:r>
            <a:r>
              <a:rPr lang="en-US" dirty="0" err="1"/>
              <a:t>Brückner</a:t>
            </a:r>
            <a:r>
              <a:rPr lang="en-US" dirty="0"/>
              <a:t> 1957: 284].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8422"/>
            <a:ext cx="2918550" cy="206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dirty="0"/>
              <a:t>За компонентом значення, що вказує на зовнішні ознаки денотата (великий зріст, волохате тіло, роги), а також об’єктом називання (заклята людина, мешканець лісів і гір), до аналізованої групи слів відносимо лексему </a:t>
            </a:r>
            <a:r>
              <a:rPr lang="uk-UA" sz="3200" dirty="0" err="1"/>
              <a:t>чугайстер</a:t>
            </a:r>
            <a:r>
              <a:rPr lang="uk-UA" dirty="0"/>
              <a:t> (</a:t>
            </a:r>
            <a:r>
              <a:rPr lang="uk-UA" dirty="0" err="1"/>
              <a:t>Войтович</a:t>
            </a:r>
            <a:r>
              <a:rPr lang="uk-UA" dirty="0"/>
              <a:t> 593; Воронько 249), фонетичний варіант </a:t>
            </a:r>
            <a:r>
              <a:rPr lang="uk-UA" dirty="0" err="1"/>
              <a:t>чугайстир</a:t>
            </a:r>
            <a:r>
              <a:rPr lang="uk-UA" dirty="0"/>
              <a:t> (Коцюбинський ІІ 244), напр.: В корчах і кручах умирають міфи. </a:t>
            </a:r>
            <a:r>
              <a:rPr lang="uk-UA" dirty="0" err="1"/>
              <a:t>Чугайстер</a:t>
            </a:r>
            <a:r>
              <a:rPr lang="uk-UA" dirty="0"/>
              <a:t> щез. Покаялися нявки (Костенко 180); переносно </a:t>
            </a:r>
            <a:r>
              <a:rPr lang="uk-UA" dirty="0" err="1"/>
              <a:t>‘дух</a:t>
            </a:r>
            <a:r>
              <a:rPr lang="uk-UA" dirty="0"/>
              <a:t> </a:t>
            </a:r>
            <a:r>
              <a:rPr lang="uk-UA" dirty="0" err="1"/>
              <a:t>лісу’</a:t>
            </a:r>
            <a:r>
              <a:rPr lang="uk-UA" dirty="0"/>
              <a:t> – Він чимало встиг зробити за довге життя: день при дні шукав </a:t>
            </a:r>
            <a:r>
              <a:rPr lang="uk-UA" dirty="0" err="1"/>
              <a:t>Чугайстра</a:t>
            </a:r>
            <a:r>
              <a:rPr lang="uk-UA" dirty="0"/>
              <a:t> – добра і краси (Федорів 211). Словосполучення лісовий дух контекстуально заступає </a:t>
            </a:r>
            <a:r>
              <a:rPr lang="uk-UA" dirty="0" err="1"/>
              <a:t>демономен</a:t>
            </a:r>
            <a:r>
              <a:rPr lang="uk-UA" dirty="0"/>
              <a:t> </a:t>
            </a:r>
            <a:r>
              <a:rPr lang="uk-UA" dirty="0" err="1"/>
              <a:t>чугайстер</a:t>
            </a:r>
            <a:r>
              <a:rPr lang="uk-UA" dirty="0"/>
              <a:t>, напр.: </a:t>
            </a:r>
            <a:r>
              <a:rPr lang="uk-UA" dirty="0" err="1"/>
              <a:t>Найглухіші</a:t>
            </a:r>
            <a:r>
              <a:rPr lang="uk-UA" dirty="0"/>
              <a:t> карпатські </a:t>
            </a:r>
            <a:r>
              <a:rPr lang="uk-UA" dirty="0" err="1"/>
              <a:t>дебрі</a:t>
            </a:r>
            <a:r>
              <a:rPr lang="uk-UA" dirty="0"/>
              <a:t> і пущі називають </a:t>
            </a:r>
            <a:r>
              <a:rPr lang="uk-UA" dirty="0" err="1"/>
              <a:t>Чугайстровими</a:t>
            </a:r>
            <a:r>
              <a:rPr lang="uk-UA" dirty="0"/>
              <a:t>, бо нібито людська нога там не </a:t>
            </a:r>
            <a:r>
              <a:rPr lang="uk-UA" dirty="0" err="1"/>
              <a:t>ступає...там</a:t>
            </a:r>
            <a:r>
              <a:rPr lang="uk-UA" dirty="0"/>
              <a:t> старий і  добрий лісовий дух випасає оленів і ведмедів, грає їм на сопілці й стереже від лиха (Федорів 286</a:t>
            </a:r>
            <a:r>
              <a:rPr lang="uk-UA" dirty="0" smtClean="0"/>
              <a:t>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https://www.youtube.com/watch?v=Lgw4cCdoDI8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60" y="3717032"/>
            <a:ext cx="1531757" cy="216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0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Лексико-семантична група “Потвора”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5577" y="3933056"/>
            <a:ext cx="1932806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83568" y="1443841"/>
            <a:ext cx="74168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Песиголовець</a:t>
            </a:r>
            <a:r>
              <a:rPr lang="uk-UA" dirty="0"/>
              <a:t> (</a:t>
            </a:r>
            <a:r>
              <a:rPr lang="uk-UA" dirty="0" err="1"/>
              <a:t>Войтович</a:t>
            </a:r>
            <a:r>
              <a:rPr lang="uk-UA" dirty="0"/>
              <a:t> 367) – </a:t>
            </a:r>
            <a:r>
              <a:rPr lang="uk-UA" dirty="0" err="1"/>
              <a:t>‘людожер</a:t>
            </a:r>
            <a:r>
              <a:rPr lang="uk-UA" dirty="0"/>
              <a:t> велетенського зросту, собачого або лев’ячого </a:t>
            </a:r>
            <a:r>
              <a:rPr lang="uk-UA" dirty="0" err="1"/>
              <a:t>вигляду’</a:t>
            </a:r>
            <a:r>
              <a:rPr lang="uk-UA" dirty="0"/>
              <a:t>, у гуцульських говірках – </a:t>
            </a:r>
            <a:r>
              <a:rPr lang="uk-UA" dirty="0" err="1"/>
              <a:t>песіголов</a:t>
            </a:r>
            <a:r>
              <a:rPr lang="uk-UA" dirty="0"/>
              <a:t> (</a:t>
            </a:r>
            <a:r>
              <a:rPr lang="uk-UA" dirty="0" err="1"/>
              <a:t>Хобзей</a:t>
            </a:r>
            <a:r>
              <a:rPr lang="uk-UA" dirty="0"/>
              <a:t> 151-152) – </a:t>
            </a:r>
            <a:r>
              <a:rPr lang="uk-UA" dirty="0" err="1"/>
              <a:t>‘вкритий</a:t>
            </a:r>
            <a:r>
              <a:rPr lang="uk-UA" dirty="0"/>
              <a:t> шерстю велет з собачою головою, що поїдає людей’. Назва функціонує в переказах і легендах, художній літературі, напр.: Старі люди розказують, що колись був такий час, коли не було смерті. Тоді, замість смерті, жили, кажуть, песиголовці з одним оком (СС 52); За столом тепер сиділа істота в халаті Фіделя і з головою німецької вівчарки…Істота повільно піднялася. Ніякого песиголовця, знову Фідель, тільки погляд інакший. (</a:t>
            </a:r>
            <a:r>
              <a:rPr lang="uk-UA" dirty="0" err="1"/>
              <a:t>Кокотюха</a:t>
            </a:r>
            <a:r>
              <a:rPr lang="uk-UA" dirty="0"/>
              <a:t> 141).</a:t>
            </a:r>
          </a:p>
        </p:txBody>
      </p:sp>
    </p:spTree>
    <p:extLst>
      <p:ext uri="{BB962C8B-B14F-4D97-AF65-F5344CB8AC3E}">
        <p14:creationId xmlns:p14="http://schemas.microsoft.com/office/powerpoint/2010/main" val="12656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791</TotalTime>
  <Words>2665</Words>
  <Application>Microsoft Office PowerPoint</Application>
  <PresentationFormat>Екран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Горизонт</vt:lpstr>
      <vt:lpstr>антропоЗооморфні демонологічні персонажі</vt:lpstr>
      <vt:lpstr>план</vt:lpstr>
      <vt:lpstr>Презентація PowerPoint</vt:lpstr>
      <vt:lpstr>Лексико-семантична група “Перевертень”</vt:lpstr>
      <vt:lpstr>Презентація PowerPoint</vt:lpstr>
      <vt:lpstr>Презентація PowerPoint</vt:lpstr>
      <vt:lpstr>Презентація PowerPoint</vt:lpstr>
      <vt:lpstr>Презентація PowerPoint</vt:lpstr>
      <vt:lpstr>Лексико-семантична група “Потвора”</vt:lpstr>
      <vt:lpstr>Песиголовець</vt:lpstr>
      <vt:lpstr>«Потвора»</vt:lpstr>
      <vt:lpstr>Лексико-семантична група “Змій”</vt:lpstr>
      <vt:lpstr>Змій </vt:lpstr>
      <vt:lpstr>Псалом 90 </vt:lpstr>
      <vt:lpstr>Презентація PowerPoint</vt:lpstr>
      <vt:lpstr>змій</vt:lpstr>
      <vt:lpstr>василіск</vt:lpstr>
      <vt:lpstr>  Лексико-семантична група“Чорт”</vt:lpstr>
      <vt:lpstr>Презентація PowerPoint</vt:lpstr>
      <vt:lpstr>біс</vt:lpstr>
      <vt:lpstr>лис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антропоЗооморфні демонологічні персонажі</dc:title>
  <dc:creator>Admin</dc:creator>
  <cp:lastModifiedBy>RePack by Diakov</cp:lastModifiedBy>
  <cp:revision>12</cp:revision>
  <dcterms:created xsi:type="dcterms:W3CDTF">2022-04-29T20:36:29Z</dcterms:created>
  <dcterms:modified xsi:type="dcterms:W3CDTF">2022-04-30T09:59:16Z</dcterms:modified>
</cp:coreProperties>
</file>