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Roboto" charset="0"/>
      <p:regular r:id="rId15"/>
    </p:embeddedFont>
    <p:embeddedFont>
      <p:font typeface="Raleway" charset="-52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91BA-AD8F-44C4-AFD3-401B51A7334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795A1-D599-45A2-BFA4-2074541C3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2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263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Пошкодження менісків колінного суглоба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6035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Пошкодження менісків є однією з найпоширеніших травм опорно-рухової системи. Вони становлять до 17% від усіх травм. Щоб ефективно лікувати ці травми, важливо розуміти анатомію менісків, механізм пошкодження, клінічну картину та сучасні методи діагностики та лікування.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11900" y="5979557"/>
            <a:ext cx="12656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СК</a:t>
            </a:r>
            <a:endParaRPr lang="en-US" sz="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01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Реабілітація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089071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5841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3442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1085" y="2429232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315885"/>
            <a:ext cx="35121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Фізіотерапевтичні методи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280630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Масаж, електростимуляція, теплові процедури, ультразвук.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4807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5250" y="4325898"/>
            <a:ext cx="17728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uk-UA" sz="2200" dirty="0" smtClean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Терапевтичні вправи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470296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Вправи для зміцнення м’язів кінцівки, покращення рухливості суглоба.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37746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61375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43107" y="6222563"/>
            <a:ext cx="1816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6109216"/>
            <a:ext cx="38654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Відновлення працездатності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59963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Через 5-6 тижнів при відсутності інших ушкоджень.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93993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Важливість своєчасного лікування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048953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45798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Защемлення ушкодженої частини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45798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Веде до руйнування суглобового хряща.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469249"/>
            <a:ext cx="14763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7966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Дегенеративні зміни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2796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Розвиток остеоартрозу.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5889546"/>
            <a:ext cx="15132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Хронічний біль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45027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Обмеження рухливості та функції суглоба.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8862" y="660797"/>
            <a:ext cx="4660821" cy="582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Висновки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138862" y="1616035"/>
            <a:ext cx="7839075" cy="615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8893135" y="2464118"/>
            <a:ext cx="2330410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Важливо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138862" y="2867144"/>
            <a:ext cx="7839075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Своєчасно звертатись за медичною допомогою при підозрі на пошкодження меніска.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6138862" y="3817739"/>
            <a:ext cx="7839075" cy="615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8893135" y="4665821"/>
            <a:ext cx="2330410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Лікування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138862" y="5068848"/>
            <a:ext cx="7839075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Залежить від типу та локалізації пошкодження.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138862" y="6019443"/>
            <a:ext cx="7839075" cy="615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4800" dirty="0"/>
          </a:p>
        </p:txBody>
      </p:sp>
      <p:sp>
        <p:nvSpPr>
          <p:cNvPr id="11" name="Text 8"/>
          <p:cNvSpPr/>
          <p:nvPr/>
        </p:nvSpPr>
        <p:spPr>
          <a:xfrm>
            <a:off x="8893135" y="6867525"/>
            <a:ext cx="2330410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Реабілітація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138862" y="7270552"/>
            <a:ext cx="7839075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Необхідна для відновлення функції суглоба.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523" y="547613"/>
            <a:ext cx="7315200" cy="19518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850"/>
              </a:lnSpc>
            </a:pPr>
            <a:r>
              <a:rPr lang="en-US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Меніск </a:t>
            </a:r>
            <a:r>
              <a:rPr lang="uk-UA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– хрящеподібне утворення напівмісячної форми, прокладка в колінному суглобі, яка виконає функцію амортізації. Він захищяє суглоб від перенапруження і приймає на себе основне навантаження. Сам по собі він досить крихкий і малогабаритний – товщина 3-4 мм, довжина 6-8 см.</a:t>
            </a:r>
            <a:endParaRPr lang="en-US" dirty="0"/>
          </a:p>
        </p:txBody>
      </p:sp>
      <p:pic>
        <p:nvPicPr>
          <p:cNvPr id="1026" name="Picture 2" descr="Алексеев Николай: лечение при разрывах менис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12" y="423256"/>
            <a:ext cx="6554714" cy="40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іль у коліні | Клініка Лікаря Долинськ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59" y="3307709"/>
            <a:ext cx="5652984" cy="32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равми та захворювання колінного суглоба. Артроскопічна меніскектомія  (резекція меніск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38" y="4447192"/>
            <a:ext cx="6331438" cy="288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9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Анатомія менісків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Зони меніска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Меніск має три зони: червону зону з гарним кровопостачанням, червоно-білу зону з меншим кровопостачанням та білу зону, яка позбавлена кровопостачання.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Важливість зон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Зони меніска мають важливе значення для репарації. Пошкодження в червоній або червоно-білій зонах можуть зростись, тоді як пошкодження в білій зоні не мають регенеративної здатності.</a:t>
            </a:r>
            <a:endParaRPr lang="en-US" sz="1750" dirty="0"/>
          </a:p>
        </p:txBody>
      </p:sp>
      <p:pic>
        <p:nvPicPr>
          <p:cNvPr id="2050" name="Picture 2" descr="💙 󾬓 Розрив меніска 💙 󾬓 Лікування розриву меніска колінного суглоба у  Запоріжж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224" y="279371"/>
            <a:ext cx="4656405" cy="31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2241" y="968097"/>
            <a:ext cx="6373297" cy="698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Механізм пошкодження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82241" y="2253020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1906" y="2336721"/>
            <a:ext cx="14347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08522" y="2253020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Затискання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508522" y="2736294"/>
            <a:ext cx="295179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Меніск затискається між виростками стегна і гомілки при екстремальних рухах, відриваючись від основи або місця фіксації.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3800" y="2253020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47868" y="2336721"/>
            <a:ext cx="174665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410081" y="2253020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Роздавлення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410081" y="2736294"/>
            <a:ext cx="295179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Можливе роздавлення меніска при травмі.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82241" y="4998839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4047" y="5082540"/>
            <a:ext cx="17907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508522" y="4998839"/>
            <a:ext cx="295179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Ушкодження внутрішнього меніска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508522" y="5831324"/>
            <a:ext cx="2951798" cy="1430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Внутрішній меніск, більш фіксований, пошкоджується частіше (71%).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3800" y="4998839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843701" y="5082540"/>
            <a:ext cx="182999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5410081" y="4998839"/>
            <a:ext cx="295179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Ушкодження латерального меніска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5410081" y="5831324"/>
            <a:ext cx="2951798" cy="1430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Латеральний меніск більш рухомий, фіксований окремою зв’язкою, пошкоджується рідше.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2241" y="447593"/>
            <a:ext cx="6373297" cy="698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Механізм пошкодження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269" y="1493365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1159" y="1577125"/>
            <a:ext cx="14347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08522" y="2155151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sz="2400" dirty="0" smtClean="0"/>
          </a:p>
        </p:txBody>
      </p:sp>
      <p:sp>
        <p:nvSpPr>
          <p:cNvPr id="7" name="Text 4"/>
          <p:cNvSpPr/>
          <p:nvPr/>
        </p:nvSpPr>
        <p:spPr>
          <a:xfrm>
            <a:off x="1186925" y="2155151"/>
            <a:ext cx="295179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800" dirty="0" smtClean="0"/>
              <a:t>-травматичний</a:t>
            </a:r>
          </a:p>
          <a:p>
            <a:r>
              <a:rPr lang="ru-RU" sz="2800" dirty="0" smtClean="0"/>
              <a:t>-дегенеративний</a:t>
            </a:r>
            <a:r>
              <a:rPr lang="ru-RU" sz="3200" dirty="0" smtClean="0"/>
              <a:t> </a:t>
            </a:r>
            <a:endParaRPr lang="ru-RU" sz="3200" dirty="0" smtClean="0"/>
          </a:p>
        </p:txBody>
      </p:sp>
      <p:sp>
        <p:nvSpPr>
          <p:cNvPr id="8" name="Shape 5"/>
          <p:cNvSpPr/>
          <p:nvPr/>
        </p:nvSpPr>
        <p:spPr>
          <a:xfrm>
            <a:off x="4683800" y="1556401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76251" y="1640161"/>
            <a:ext cx="174665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489019" y="1633196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ru-RU" sz="3200" dirty="0"/>
              <a:t>З</a:t>
            </a:r>
            <a:r>
              <a:rPr lang="ru-RU" sz="3200" dirty="0" smtClean="0"/>
              <a:t>а локалізацією: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5489570" y="2239382"/>
            <a:ext cx="295179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800" dirty="0" smtClean="0"/>
              <a:t>-передній ріг</a:t>
            </a:r>
          </a:p>
          <a:p>
            <a:r>
              <a:rPr lang="ru-RU" sz="2800" dirty="0" smtClean="0"/>
              <a:t>-тіло</a:t>
            </a:r>
          </a:p>
          <a:p>
            <a:r>
              <a:rPr lang="ru-RU" sz="2800" dirty="0" smtClean="0"/>
              <a:t>-задній ріг</a:t>
            </a:r>
            <a:endParaRPr lang="ru-RU" sz="2800" dirty="0" smtClean="0"/>
          </a:p>
        </p:txBody>
      </p:sp>
      <p:sp>
        <p:nvSpPr>
          <p:cNvPr id="12" name="Shape 9"/>
          <p:cNvSpPr/>
          <p:nvPr/>
        </p:nvSpPr>
        <p:spPr>
          <a:xfrm>
            <a:off x="871716" y="4188315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52894" y="4322892"/>
            <a:ext cx="17907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471628" y="4188315"/>
            <a:ext cx="317527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ru-RU" sz="3200" dirty="0"/>
              <a:t>З</a:t>
            </a:r>
            <a:r>
              <a:rPr lang="ru-RU" sz="3200" dirty="0" smtClean="0"/>
              <a:t>а зоною розриву</a:t>
            </a:r>
            <a:endParaRPr lang="en-US" sz="3200" dirty="0"/>
          </a:p>
        </p:txBody>
      </p:sp>
      <p:sp>
        <p:nvSpPr>
          <p:cNvPr id="15" name="Text 12"/>
          <p:cNvSpPr/>
          <p:nvPr/>
        </p:nvSpPr>
        <p:spPr>
          <a:xfrm>
            <a:off x="1448886" y="4754686"/>
            <a:ext cx="2951798" cy="1430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800" dirty="0" smtClean="0"/>
              <a:t>-червона</a:t>
            </a:r>
          </a:p>
          <a:p>
            <a:r>
              <a:rPr lang="ru-RU" sz="2800" dirty="0" smtClean="0"/>
              <a:t>-червоно-біла </a:t>
            </a:r>
          </a:p>
          <a:p>
            <a:r>
              <a:rPr lang="ru-RU" sz="2800" dirty="0" smtClean="0"/>
              <a:t>-біла</a:t>
            </a:r>
            <a:endParaRPr lang="en-US" sz="2800" dirty="0"/>
          </a:p>
        </p:txBody>
      </p:sp>
      <p:sp>
        <p:nvSpPr>
          <p:cNvPr id="16" name="Shape 13"/>
          <p:cNvSpPr/>
          <p:nvPr/>
        </p:nvSpPr>
        <p:spPr>
          <a:xfrm>
            <a:off x="4695555" y="4219977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876865" y="4341905"/>
            <a:ext cx="182999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5331141" y="4219977"/>
            <a:ext cx="3475233" cy="666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200" dirty="0"/>
              <a:t>З</a:t>
            </a:r>
            <a:r>
              <a:rPr lang="ru-RU" sz="3200" dirty="0" smtClean="0"/>
              <a:t>а просторовою орієнтацією та видом розриву:</a:t>
            </a:r>
            <a:endParaRPr lang="en-US" sz="3200" dirty="0"/>
          </a:p>
        </p:txBody>
      </p:sp>
      <p:sp>
        <p:nvSpPr>
          <p:cNvPr id="19" name="Text 16"/>
          <p:cNvSpPr/>
          <p:nvPr/>
        </p:nvSpPr>
        <p:spPr>
          <a:xfrm>
            <a:off x="5186601" y="5641145"/>
            <a:ext cx="3802654" cy="2293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dirty="0" smtClean="0"/>
              <a:t>-вертикальний</a:t>
            </a:r>
          </a:p>
          <a:p>
            <a:r>
              <a:rPr lang="ru-RU" sz="2400" dirty="0" smtClean="0"/>
              <a:t>-горизонтальний </a:t>
            </a:r>
          </a:p>
          <a:p>
            <a:r>
              <a:rPr lang="ru-RU" sz="2400" dirty="0" smtClean="0"/>
              <a:t>-радіальний</a:t>
            </a:r>
          </a:p>
          <a:p>
            <a:r>
              <a:rPr lang="ru-RU" sz="2400" dirty="0" smtClean="0"/>
              <a:t>-“ручка лійки”</a:t>
            </a:r>
          </a:p>
          <a:p>
            <a:r>
              <a:rPr lang="ru-RU" sz="2400" dirty="0" smtClean="0"/>
              <a:t>-“дзьоб папуги”, </a:t>
            </a:r>
          </a:p>
          <a:p>
            <a:r>
              <a:rPr lang="ru-RU" sz="2400" dirty="0" smtClean="0"/>
              <a:t>- клаптевий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71628" y="1452377"/>
            <a:ext cx="2867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За характером</a:t>
            </a:r>
            <a:r>
              <a:rPr lang="ru-RU" sz="2400" dirty="0">
                <a:solidFill>
                  <a:prstClr val="black"/>
                </a:solidFill>
              </a:rPr>
              <a:t>: </a:t>
            </a:r>
          </a:p>
        </p:txBody>
      </p:sp>
      <p:pic>
        <p:nvPicPr>
          <p:cNvPr id="3074" name="Picture 2" descr="Восстановление мениска артроскопическим методом, операция на мениске |  ortoped-klin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4844" y="1607040"/>
            <a:ext cx="84296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2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399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Клінічна картина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8891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Біль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973128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Різкий біль в проекції меніска по суглобовій щілині.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46" y="468891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9446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Набряклість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39446" y="5973128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Набряк колінного суглоба.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468891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5221" y="5482709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Порушення рухової функції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485221" y="6327458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Обмеження рухів в колінному суглобі.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997" y="4688919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0997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Гемартроз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30997" y="5973128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Крововилив у порожнину суглоба при ушкодженнях в червоній або червоно-білій зонах.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66990" y="8954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Діагностика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681249" y="22556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Рентгенографія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31082" y="27945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Виключає переломи кісток, але не візуалізує меніск.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782172" y="2283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Сонографія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10731" y="2966415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Швидкий, неінвазивний метод для виявлення патології синовіальної оболонки, зв’язок та менісків.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858501" y="22556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 smtClean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МРТ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561710" y="3002464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Висока ефективність у визначенні патології суглобового хряща, зв’язок, кістки. Інформативніше динамічне МРТ, але не завжди доступне.</a:t>
            </a:r>
            <a:endParaRPr lang="en-US" sz="17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140" y="5201949"/>
            <a:ext cx="313361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uk-UA" sz="2200" dirty="0" smtClean="0">
                <a:solidFill>
                  <a:srgbClr val="1B1B27"/>
                </a:solidFill>
                <a:latin typeface="Raleway" pitchFamily="34" charset="0"/>
              </a:rPr>
              <a:t>Функціональні тести</a:t>
            </a:r>
            <a:endParaRPr lang="en-US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3371" y="6049109"/>
            <a:ext cx="3462019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50"/>
              </a:lnSpc>
            </a:pPr>
            <a:r>
              <a:rPr lang="ru-RU" dirty="0">
                <a:latin typeface="Roboto" charset="0"/>
                <a:ea typeface="Roboto" charset="0"/>
              </a:rPr>
              <a:t>Симптом</a:t>
            </a:r>
            <a:r>
              <a:rPr lang="ru-RU" dirty="0"/>
              <a:t> </a:t>
            </a:r>
            <a:r>
              <a:rPr lang="ru-RU" dirty="0" smtClean="0">
                <a:latin typeface="Roboto" charset="0"/>
                <a:ea typeface="Roboto" charset="0"/>
              </a:rPr>
              <a:t>Мак-Маррея, </a:t>
            </a:r>
            <a:r>
              <a:rPr lang="ru-RU" dirty="0">
                <a:latin typeface="Roboto" charset="0"/>
                <a:ea typeface="Roboto" charset="0"/>
              </a:rPr>
              <a:t>Симптом Аплея</a:t>
            </a:r>
            <a:r>
              <a:rPr lang="ru-RU" dirty="0" smtClean="0">
                <a:latin typeface="Roboto" charset="0"/>
                <a:ea typeface="Roboto" charset="0"/>
              </a:rPr>
              <a:t>.</a:t>
            </a:r>
            <a:r>
              <a:rPr lang="ru-RU" dirty="0">
                <a:latin typeface="Roboto" charset="0"/>
                <a:ea typeface="Roboto" charset="0"/>
              </a:rPr>
              <a:t> Симптом </a:t>
            </a:r>
            <a:r>
              <a:rPr lang="ru-RU" dirty="0" smtClean="0">
                <a:latin typeface="Roboto" charset="0"/>
                <a:ea typeface="Roboto" charset="0"/>
              </a:rPr>
              <a:t>Штеймана та інші </a:t>
            </a:r>
            <a:endParaRPr lang="en-US" dirty="0">
              <a:latin typeface="Roboto" charset="0"/>
              <a:ea typeface="Roboto" charset="0"/>
            </a:endParaRPr>
          </a:p>
        </p:txBody>
      </p:sp>
      <p:sp>
        <p:nvSpPr>
          <p:cNvPr id="13" name="AutoShape 2" descr="Разрыв мениска: причины, симптомы и лечение в статье ортопеда Сапунков С. 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Разрыв мениска: причины, симптомы и лечение в статье ортопеда Сапунков С. А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Тесты при повреждении коленного мениска » Спортивный Мурман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82" y="5427652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895" y="537329"/>
            <a:ext cx="7073027" cy="610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Лікування: Гострі ушкодження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" y="1440894"/>
            <a:ext cx="977027" cy="15631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53935" y="1636276"/>
            <a:ext cx="2442567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Іммобілізація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53935" y="2058829"/>
            <a:ext cx="650617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Виключення рухів у суглобі за допомогою шин.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" y="3004066"/>
            <a:ext cx="977027" cy="15631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53935" y="3199448"/>
            <a:ext cx="2442567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Знеболювання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953935" y="3622000"/>
            <a:ext cx="650617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Нестероїдні протизапальні та знеболюючі препарати, мазі.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95" y="4567238"/>
            <a:ext cx="977027" cy="15631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53935" y="4762619"/>
            <a:ext cx="2990017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Консервативне лікування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953935" y="5185172"/>
            <a:ext cx="6506170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Усунення блоку колінного суглоба та іммобілізація кінцівки на 4 тижні (гіпсова лонгета або шина).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95" y="6130409"/>
            <a:ext cx="977027" cy="156317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53935" y="6325791"/>
            <a:ext cx="2612708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Оперативне лікування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1953935" y="6748343"/>
            <a:ext cx="6506170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Шов ушкодженої частини меніска до місця відриву, іммобілізація на 3 тижні.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89525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Лікування: Застарілі ушкодження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3713" y="2959179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35152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Парціальна меніскектомія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437828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Видалення ушкодженої частини меніска.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0498" y="4469249"/>
            <a:ext cx="14763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Артроскопія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Малоінвазивна технологія з меншою травмою, меншим болем та швидкою реабілітацією.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8593" y="6195774"/>
            <a:ext cx="15132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995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Реабілітація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486287"/>
            <a:ext cx="34030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Фізіотерапевтичні методи, </a:t>
            </a:r>
            <a:r>
              <a:rPr lang="uk-UA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терапевтичні вправи</a:t>
            </a:r>
            <a:r>
              <a:rPr lang="en-US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563</Words>
  <Application>Microsoft Office PowerPoint</Application>
  <PresentationFormat>Произвольный</PresentationFormat>
  <Paragraphs>123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Roboto</vt:lpstr>
      <vt:lpstr>Roboto Medium</vt:lpstr>
      <vt:lpstr>Raleway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Elena V</cp:lastModifiedBy>
  <cp:revision>12</cp:revision>
  <dcterms:created xsi:type="dcterms:W3CDTF">2024-11-17T19:16:38Z</dcterms:created>
  <dcterms:modified xsi:type="dcterms:W3CDTF">2024-11-17T20:52:13Z</dcterms:modified>
</cp:coreProperties>
</file>