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60" r:id="rId4"/>
    <p:sldId id="257" r:id="rId5"/>
    <p:sldId id="262" r:id="rId6"/>
    <p:sldId id="263" r:id="rId7"/>
    <p:sldId id="258"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F68"/>
    <a:srgbClr val="0339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72"/>
  </p:normalViewPr>
  <p:slideViewPr>
    <p:cSldViewPr snapToGrid="0">
      <p:cViewPr varScale="1">
        <p:scale>
          <a:sx n="81" d="100"/>
          <a:sy n="81" d="100"/>
        </p:scale>
        <p:origin x="7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531F6-E03F-466F-A128-EACB31C73D22}" type="datetimeFigureOut">
              <a:rPr lang="ru-RU" smtClean="0"/>
              <a:t>07.10.2024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7FAB1-FDDC-465C-8550-548763AA8EDC}" type="slidenum">
              <a:rPr lang="ru-RU" smtClean="0"/>
              <a:t>‹#›</a:t>
            </a:fld>
            <a:endParaRPr lang="ru-RU" dirty="0"/>
          </a:p>
        </p:txBody>
      </p:sp>
    </p:spTree>
    <p:extLst>
      <p:ext uri="{BB962C8B-B14F-4D97-AF65-F5344CB8AC3E}">
        <p14:creationId xmlns:p14="http://schemas.microsoft.com/office/powerpoint/2010/main" val="127055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417FAB1-FDDC-465C-8550-548763AA8EDC}" type="slidenum">
              <a:rPr lang="ru-RU" smtClean="0"/>
              <a:t>1</a:t>
            </a:fld>
            <a:endParaRPr lang="ru-RU" dirty="0"/>
          </a:p>
        </p:txBody>
      </p:sp>
    </p:spTree>
    <p:extLst>
      <p:ext uri="{BB962C8B-B14F-4D97-AF65-F5344CB8AC3E}">
        <p14:creationId xmlns:p14="http://schemas.microsoft.com/office/powerpoint/2010/main" val="94292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33925-A48E-812D-2D2A-3B329260A7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CFAB8120-60B6-2E66-CDB5-440A83352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3A4F54C6-B420-D188-2439-1AB69F21F914}"/>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DC823B24-34A7-78FE-015C-7939E2E93AF2}"/>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46C0C9CF-1EE6-F478-E60F-F0E900A33162}"/>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403017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3B7F54-98C6-B623-7C93-4E247B495492}"/>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2D3FD642-E8C4-C3FE-4AE7-69B6430274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80934F8-1640-A4C1-9C42-151A571A6695}"/>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A791903D-CFF7-5397-C420-26C92CCE6AF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2398D8AF-D07B-B958-A1AB-6C7329E0AD6E}"/>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1487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227B979-8B80-7E1B-5CE7-1E9AC3950D60}"/>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0F99BCF9-FA43-3C38-9FFC-6095F4EC148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9CC2F892-57D6-1CA5-9976-BD485D0FE492}"/>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BB05CE06-5F71-1BDA-2C32-271EC593794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CE62240-C56A-F82B-1AAB-0033597FFCE4}"/>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38029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D88AC-5883-6C4C-FBA4-3A3989268B18}"/>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3DB2CD51-805F-45B0-4FA5-66C4495147B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87A3767-0F92-E8EE-349C-B3A369C85634}"/>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E4B72547-D5DD-1F1E-B7E5-CC85C5FE3C8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7E83A09E-B796-7E22-4CEE-85759E1CC515}"/>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301533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020BF-0C75-D888-1E35-FC665A4C83D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F313C4AC-F203-B843-7672-65E496382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414DDD3-8B61-606B-15D1-F7B353CC9EFB}"/>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C6000722-346C-F18D-EF75-5B81240793DF}"/>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973449E-0624-BE5F-BFA2-8DE364FC94EC}"/>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53422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CC141-99F4-AA12-1334-5343837C915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4F634187-F5C2-6037-8EA2-20C4398688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26AF5126-31EB-9895-701F-C039743488C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A568EAD8-D46D-8997-40A1-0D49644F0357}"/>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6" name="Нижний колонтитул 5">
            <a:extLst>
              <a:ext uri="{FF2B5EF4-FFF2-40B4-BE49-F238E27FC236}">
                <a16:creationId xmlns:a16="http://schemas.microsoft.com/office/drawing/2014/main" id="{281B2C11-FE49-4931-D53F-D144C9EBCA0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0FA37D1C-108E-C5FC-693F-E550F48F6933}"/>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01594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7FF5D1-AC66-F28C-CA91-7189B4750F80}"/>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77088B34-8813-DA30-99F2-4FFB22EAA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28F5E43-9C74-C0A9-58F6-4EF009BCED7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AEF38829-E12B-3D4B-D452-D7FC26D22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F66EE40-9F15-1E7C-4563-244C2AE6023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0A56566F-EE67-C387-A293-7DE78EDE94FA}"/>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8" name="Нижний колонтитул 7">
            <a:extLst>
              <a:ext uri="{FF2B5EF4-FFF2-40B4-BE49-F238E27FC236}">
                <a16:creationId xmlns:a16="http://schemas.microsoft.com/office/drawing/2014/main" id="{634EB361-F032-CA97-2F42-56B0CFDE129D}"/>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DBDD88F5-A590-27E9-609C-F0DDD9639961}"/>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13396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83E21E-D648-F076-0B96-2CFF04092F6F}"/>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F0D6D8C6-FA64-D06B-2465-520FEDEF8BED}"/>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4" name="Нижний колонтитул 3">
            <a:extLst>
              <a:ext uri="{FF2B5EF4-FFF2-40B4-BE49-F238E27FC236}">
                <a16:creationId xmlns:a16="http://schemas.microsoft.com/office/drawing/2014/main" id="{1F965A42-7D42-8A3C-850A-ABA06AB351C9}"/>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6B06D44D-44CB-D7EB-C731-42C64CC75744}"/>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742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A289B29-7C91-A4D2-22A1-FB69294A70F0}"/>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3" name="Нижний колонтитул 2">
            <a:extLst>
              <a:ext uri="{FF2B5EF4-FFF2-40B4-BE49-F238E27FC236}">
                <a16:creationId xmlns:a16="http://schemas.microsoft.com/office/drawing/2014/main" id="{77976283-D928-F297-D3A5-F7D862A9C2A5}"/>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FFC6E591-8823-4501-9A2B-8315D4D34AE6}"/>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382230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9FE181-6629-750E-0D43-A7A474C0B74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D8DEC61B-3DFE-352E-5AC0-8B218FCA3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33C2E8B3-1F53-2E95-8A81-62761C766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F1A2B54-F775-A513-D9FB-8753CF401DBC}"/>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6" name="Нижний колонтитул 5">
            <a:extLst>
              <a:ext uri="{FF2B5EF4-FFF2-40B4-BE49-F238E27FC236}">
                <a16:creationId xmlns:a16="http://schemas.microsoft.com/office/drawing/2014/main" id="{D2A7C971-B537-69A2-4BBC-07A1FA855C2C}"/>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1968907C-57A0-CA2C-40FC-AF9A797EF576}"/>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343954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746EE4-5EFD-D2D4-1F37-BAC558B955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864D5D99-BAB2-3FC7-C4E0-417983879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FA21A6FB-DEDB-AACB-4380-21173F7F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F9C3BFB-60A1-2400-6BD0-4087855CED3A}"/>
              </a:ext>
            </a:extLst>
          </p:cNvPr>
          <p:cNvSpPr>
            <a:spLocks noGrp="1"/>
          </p:cNvSpPr>
          <p:nvPr>
            <p:ph type="dt" sz="half" idx="10"/>
          </p:nvPr>
        </p:nvSpPr>
        <p:spPr/>
        <p:txBody>
          <a:bodyPr/>
          <a:lstStyle/>
          <a:p>
            <a:fld id="{C1BEF7A1-CE54-F243-BDA0-C4F8592DFF0E}" type="datetimeFigureOut">
              <a:rPr lang="ru-UA" smtClean="0"/>
              <a:t>10/07/2024</a:t>
            </a:fld>
            <a:endParaRPr lang="ru-UA"/>
          </a:p>
        </p:txBody>
      </p:sp>
      <p:sp>
        <p:nvSpPr>
          <p:cNvPr id="6" name="Нижний колонтитул 5">
            <a:extLst>
              <a:ext uri="{FF2B5EF4-FFF2-40B4-BE49-F238E27FC236}">
                <a16:creationId xmlns:a16="http://schemas.microsoft.com/office/drawing/2014/main" id="{6E178E77-4BD2-C7CB-0946-C367C9D2422D}"/>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E6AC84E0-EB65-3DD3-7631-DE21BB2FDF75}"/>
              </a:ext>
            </a:extLst>
          </p:cNvPr>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16260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5381A4-4BDC-5F6C-4180-390EEBE8B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04FAC747-8E49-06A1-B8E0-DD55165A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ADB36403-D923-F37A-5A92-8B7333776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EF7A1-CE54-F243-BDA0-C4F8592DFF0E}" type="datetimeFigureOut">
              <a:rPr lang="ru-UA" smtClean="0"/>
              <a:t>10/07/2024</a:t>
            </a:fld>
            <a:endParaRPr lang="ru-UA"/>
          </a:p>
        </p:txBody>
      </p:sp>
      <p:sp>
        <p:nvSpPr>
          <p:cNvPr id="5" name="Нижний колонтитул 4">
            <a:extLst>
              <a:ext uri="{FF2B5EF4-FFF2-40B4-BE49-F238E27FC236}">
                <a16:creationId xmlns:a16="http://schemas.microsoft.com/office/drawing/2014/main" id="{7D92D866-FE2C-B1D3-A6FF-D0B486DA5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687CEBB7-C0AC-4B05-7878-189811E61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4F1A6-9479-BF4B-86DD-F25A41F458E9}" type="slidenum">
              <a:rPr lang="ru-UA" smtClean="0"/>
              <a:t>‹#›</a:t>
            </a:fld>
            <a:endParaRPr lang="ru-UA"/>
          </a:p>
        </p:txBody>
      </p:sp>
    </p:spTree>
    <p:extLst>
      <p:ext uri="{BB962C8B-B14F-4D97-AF65-F5344CB8AC3E}">
        <p14:creationId xmlns:p14="http://schemas.microsoft.com/office/powerpoint/2010/main" val="149859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970"/>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FF045-5EA2-C613-C31B-B51114836963}"/>
              </a:ext>
            </a:extLst>
          </p:cNvPr>
          <p:cNvSpPr>
            <a:spLocks noGrp="1"/>
          </p:cNvSpPr>
          <p:nvPr>
            <p:ph type="ctrTitle"/>
          </p:nvPr>
        </p:nvSpPr>
        <p:spPr>
          <a:xfrm>
            <a:off x="1524000" y="530193"/>
            <a:ext cx="9144000" cy="3138552"/>
          </a:xfrm>
        </p:spPr>
        <p:txBody>
          <a:bodyPr anchor="t">
            <a:normAutofit fontScale="90000"/>
          </a:bodyPr>
          <a:lstStyle/>
          <a:p>
            <a:pPr algn="ctr" fontAlgn="auto">
              <a:spcBef>
                <a:spcPts val="0"/>
              </a:spcBef>
              <a:spcAft>
                <a:spcPts val="0"/>
              </a:spcAft>
              <a:defRPr/>
            </a:pPr>
            <a:r>
              <a:rPr lang="uk-UA" b="1" dirty="0">
                <a:solidFill>
                  <a:schemeClr val="bg1"/>
                </a:solidFill>
                <a:latin typeface="+mn-lt"/>
                <a:cs typeface="Gotham Pro" panose="02000503040000020004" pitchFamily="2" charset="0"/>
              </a:rPr>
              <a:t>ПРЕЗЕНТАЦІЯ НАВЧАЛЬНОЇ ДИСЦИПЛІНИ </a:t>
            </a:r>
            <a:br>
              <a:rPr lang="uk-UA" b="1" dirty="0">
                <a:solidFill>
                  <a:schemeClr val="bg1"/>
                </a:solidFill>
                <a:latin typeface="+mn-lt"/>
                <a:cs typeface="Gotham Pro" panose="02000503040000020004" pitchFamily="2" charset="0"/>
              </a:rPr>
            </a:br>
            <a:r>
              <a:rPr lang="uk-UA" b="1" dirty="0">
                <a:solidFill>
                  <a:schemeClr val="bg1"/>
                </a:solidFill>
                <a:latin typeface="+mn-lt"/>
                <a:cs typeface="Gotham Pro" panose="02000503040000020004" pitchFamily="2" charset="0"/>
              </a:rPr>
              <a:t>«АУДИТ НА ПІДПРИЄМСТВАХ МАЛОГО БІЗНЕСУ»</a:t>
            </a:r>
            <a:br>
              <a:rPr lang="uk-UA" b="1" dirty="0">
                <a:solidFill>
                  <a:schemeClr val="bg1"/>
                </a:solidFill>
                <a:latin typeface="+mn-lt"/>
              </a:rPr>
            </a:br>
            <a:endParaRPr lang="ru-UA" b="1" dirty="0">
              <a:solidFill>
                <a:schemeClr val="bg1"/>
              </a:solidFill>
              <a:latin typeface="+mn-lt"/>
            </a:endParaRPr>
          </a:p>
        </p:txBody>
      </p:sp>
      <p:pic>
        <p:nvPicPr>
          <p:cNvPr id="7" name="Рисунок 6">
            <a:extLst>
              <a:ext uri="{FF2B5EF4-FFF2-40B4-BE49-F238E27FC236}">
                <a16:creationId xmlns:a16="http://schemas.microsoft.com/office/drawing/2014/main" id="{8F785FB4-9A5A-BBE1-20C2-15AC9FBB5411}"/>
              </a:ext>
            </a:extLst>
          </p:cNvPr>
          <p:cNvPicPr>
            <a:picLocks noChangeAspect="1"/>
          </p:cNvPicPr>
          <p:nvPr/>
        </p:nvPicPr>
        <p:blipFill>
          <a:blip r:embed="rId3"/>
          <a:stretch>
            <a:fillRect/>
          </a:stretch>
        </p:blipFill>
        <p:spPr>
          <a:xfrm>
            <a:off x="10577304" y="4973637"/>
            <a:ext cx="1280756" cy="1524000"/>
          </a:xfrm>
          <a:prstGeom prst="rect">
            <a:avLst/>
          </a:prstGeom>
        </p:spPr>
      </p:pic>
      <p:pic>
        <p:nvPicPr>
          <p:cNvPr id="10" name="Рисунок 9">
            <a:extLst>
              <a:ext uri="{FF2B5EF4-FFF2-40B4-BE49-F238E27FC236}">
                <a16:creationId xmlns:a16="http://schemas.microsoft.com/office/drawing/2014/main" id="{E6C97EF9-7D56-4BE5-A5E2-BE047167BA8A}"/>
              </a:ext>
            </a:extLst>
          </p:cNvPr>
          <p:cNvPicPr>
            <a:picLocks noChangeAspect="1"/>
          </p:cNvPicPr>
          <p:nvPr/>
        </p:nvPicPr>
        <p:blipFill>
          <a:blip r:embed="rId4"/>
          <a:stretch>
            <a:fillRect/>
          </a:stretch>
        </p:blipFill>
        <p:spPr>
          <a:xfrm>
            <a:off x="745110" y="3779706"/>
            <a:ext cx="3581793" cy="2387862"/>
          </a:xfrm>
          <a:prstGeom prst="rect">
            <a:avLst/>
          </a:prstGeom>
        </p:spPr>
      </p:pic>
      <p:pic>
        <p:nvPicPr>
          <p:cNvPr id="12" name="Рисунок 11">
            <a:extLst>
              <a:ext uri="{FF2B5EF4-FFF2-40B4-BE49-F238E27FC236}">
                <a16:creationId xmlns:a16="http://schemas.microsoft.com/office/drawing/2014/main" id="{916ABA87-0854-4D9C-9B41-C1ED54E74F5A}"/>
              </a:ext>
            </a:extLst>
          </p:cNvPr>
          <p:cNvPicPr>
            <a:picLocks noChangeAspect="1"/>
          </p:cNvPicPr>
          <p:nvPr/>
        </p:nvPicPr>
        <p:blipFill>
          <a:blip r:embed="rId5"/>
          <a:stretch>
            <a:fillRect/>
          </a:stretch>
        </p:blipFill>
        <p:spPr>
          <a:xfrm>
            <a:off x="5120300" y="4839942"/>
            <a:ext cx="4531631" cy="1327626"/>
          </a:xfrm>
          <a:prstGeom prst="rect">
            <a:avLst/>
          </a:prstGeom>
        </p:spPr>
      </p:pic>
    </p:spTree>
    <p:extLst>
      <p:ext uri="{BB962C8B-B14F-4D97-AF65-F5344CB8AC3E}">
        <p14:creationId xmlns:p14="http://schemas.microsoft.com/office/powerpoint/2010/main" val="345366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B955D6-EF77-1CE6-D44F-CD5FE7A2983B}"/>
              </a:ext>
            </a:extLst>
          </p:cNvPr>
          <p:cNvSpPr>
            <a:spLocks noGrp="1"/>
          </p:cNvSpPr>
          <p:nvPr>
            <p:ph idx="1"/>
          </p:nvPr>
        </p:nvSpPr>
        <p:spPr>
          <a:xfrm>
            <a:off x="557359" y="948163"/>
            <a:ext cx="10907600" cy="4961673"/>
          </a:xfrm>
        </p:spPr>
        <p:txBody>
          <a:bodyPr>
            <a:noAutofit/>
          </a:bodyPr>
          <a:lstStyle/>
          <a:p>
            <a:pPr algn="ctr">
              <a:buFont typeface="Wingdings" panose="05000000000000000000" pitchFamily="2" charset="2"/>
              <a:buChar char="v"/>
            </a:pPr>
            <a:r>
              <a:rPr lang="uk-UA" sz="2200" b="1" i="1" u="none" strike="noStrike" baseline="0" dirty="0">
                <a:solidFill>
                  <a:schemeClr val="bg1"/>
                </a:solidFill>
                <a:latin typeface="Times New Roman" panose="02020603050405020304" pitchFamily="18" charset="0"/>
              </a:rPr>
              <a:t>Тема 2. Аудит ресурсів підприємства </a:t>
            </a:r>
            <a:endParaRPr lang="uk-UA" sz="2200" b="0" i="0" u="none" strike="noStrike" baseline="0" dirty="0">
              <a:solidFill>
                <a:schemeClr val="bg1"/>
              </a:solidFill>
              <a:latin typeface="Times New Roman" panose="02020603050405020304" pitchFamily="18" charset="0"/>
            </a:endParaRPr>
          </a:p>
          <a:p>
            <a:pPr algn="just"/>
            <a:r>
              <a:rPr lang="uk-UA" sz="2200" b="0" i="0" u="none" strike="noStrike" baseline="0" dirty="0">
                <a:solidFill>
                  <a:schemeClr val="bg1"/>
                </a:solidFill>
                <a:latin typeface="Times New Roman" panose="02020603050405020304" pitchFamily="18" charset="0"/>
              </a:rPr>
              <a:t>Мета, основні завдання, нормативно-правова база аудиту необоротних активів, запасів, оплати праці, грошових коштів і розрахунків. Методи отримання аудиторських доказів. Програми аудиторської перевірки ресурсів підприємства. Методичні підходи до організації та проведенню аудиту основних засобів, у </a:t>
            </a:r>
            <a:r>
              <a:rPr lang="uk-UA" sz="2200" b="0" i="0" u="none" strike="noStrike" baseline="0" dirty="0" err="1">
                <a:solidFill>
                  <a:schemeClr val="bg1"/>
                </a:solidFill>
                <a:latin typeface="Times New Roman" panose="02020603050405020304" pitchFamily="18" charset="0"/>
              </a:rPr>
              <a:t>т.ч</a:t>
            </a:r>
            <a:r>
              <a:rPr lang="uk-UA" sz="2200" b="0" i="0" u="none" strike="noStrike" baseline="0" dirty="0">
                <a:solidFill>
                  <a:schemeClr val="bg1"/>
                </a:solidFill>
                <a:latin typeface="Times New Roman" panose="02020603050405020304" pitchFamily="18" charset="0"/>
              </a:rPr>
              <a:t>. оцінки, руху, нарахування амортизації. Особливості методики аудиту нематеріальних активів. Методичні підходи до організації та проведенню аудиту запасів, у </a:t>
            </a:r>
            <a:r>
              <a:rPr lang="uk-UA" sz="2200" b="0" i="0" u="none" strike="noStrike" baseline="0" dirty="0" err="1">
                <a:solidFill>
                  <a:schemeClr val="bg1"/>
                </a:solidFill>
                <a:latin typeface="Times New Roman" panose="02020603050405020304" pitchFamily="18" charset="0"/>
              </a:rPr>
              <a:t>т.ч</a:t>
            </a:r>
            <a:r>
              <a:rPr lang="uk-UA" sz="2200" b="0" i="0" u="none" strike="noStrike" baseline="0" dirty="0">
                <a:solidFill>
                  <a:schemeClr val="bg1"/>
                </a:solidFill>
                <a:latin typeface="Times New Roman" panose="02020603050405020304" pitchFamily="18" charset="0"/>
              </a:rPr>
              <a:t>. оцінки, руху, переоцінки, інвентаризації запасів. Особливості методики аудиту незавершеного виробництва, напівфабрикатів, готової продукції, малоцінних і швидкозношуваних предметів. Методичні підходи до організації та проведенню аудиту оплати праці, у </a:t>
            </a:r>
            <a:r>
              <a:rPr lang="uk-UA" sz="2200" b="0" i="0" u="none" strike="noStrike" baseline="0" dirty="0" err="1">
                <a:solidFill>
                  <a:schemeClr val="bg1"/>
                </a:solidFill>
                <a:latin typeface="Times New Roman" panose="02020603050405020304" pitchFamily="18" charset="0"/>
              </a:rPr>
              <a:t>т.ч</a:t>
            </a:r>
            <a:r>
              <a:rPr lang="uk-UA" sz="2200" b="0" i="0" u="none" strike="noStrike" baseline="0" dirty="0">
                <a:solidFill>
                  <a:schemeClr val="bg1"/>
                </a:solidFill>
                <a:latin typeface="Times New Roman" panose="02020603050405020304" pitchFamily="18" charset="0"/>
              </a:rPr>
              <a:t>. умов праці та ефективності її організації, застосування систем і форм оплати праці, документального оформлення виробітку та нарахування (утримання) заробітної плати, розрахунків з робітниками. Особливості методики аудиту грошових коштів в касі, на поточному рахунку в установах банку, інших грошових коштів, Методичні підходи до організації та проведенню аудиту розрахунків із дебіторами. </a:t>
            </a:r>
            <a:endParaRPr lang="uk-UA" sz="2200"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259974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838200" y="1666983"/>
            <a:ext cx="10515600" cy="4799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b="1" dirty="0">
              <a:solidFill>
                <a:schemeClr val="bg1"/>
              </a:solidFill>
              <a:latin typeface="Gotham Pro" panose="02000503040000020004" pitchFamily="2" charset="0"/>
              <a:cs typeface="Gotham Pro" panose="02000503040000020004" pitchFamily="2" charset="0"/>
            </a:endParaRPr>
          </a:p>
        </p:txBody>
      </p:sp>
      <p:sp>
        <p:nvSpPr>
          <p:cNvPr id="9" name="Объект 2">
            <a:extLst>
              <a:ext uri="{FF2B5EF4-FFF2-40B4-BE49-F238E27FC236}">
                <a16:creationId xmlns:a16="http://schemas.microsoft.com/office/drawing/2014/main" id="{CFD567AA-69E5-43A4-97DA-2ACE57EBFB94}"/>
              </a:ext>
            </a:extLst>
          </p:cNvPr>
          <p:cNvSpPr>
            <a:spLocks noGrp="1"/>
          </p:cNvSpPr>
          <p:nvPr>
            <p:ph idx="1"/>
          </p:nvPr>
        </p:nvSpPr>
        <p:spPr>
          <a:xfrm>
            <a:off x="604494" y="804019"/>
            <a:ext cx="10983012" cy="5249961"/>
          </a:xfrm>
        </p:spPr>
        <p:txBody>
          <a:bodyPr>
            <a:normAutofit fontScale="92500" lnSpcReduction="10000"/>
          </a:bodyPr>
          <a:lstStyle/>
          <a:p>
            <a:pPr algn="ctr">
              <a:buFont typeface="Wingdings" panose="05000000000000000000" pitchFamily="2" charset="2"/>
              <a:buChar char="Ø"/>
            </a:pPr>
            <a:r>
              <a:rPr lang="uk-UA" sz="2400" b="1" dirty="0">
                <a:solidFill>
                  <a:schemeClr val="bg1"/>
                </a:solidFill>
                <a:latin typeface="Times New Roman" panose="02020603050405020304" pitchFamily="18" charset="0"/>
              </a:rPr>
              <a:t>Змістовний модуль</a:t>
            </a:r>
            <a:r>
              <a:rPr lang="uk-UA" sz="2400" b="1" i="0" u="none" strike="noStrike" baseline="0" dirty="0">
                <a:solidFill>
                  <a:schemeClr val="bg1"/>
                </a:solidFill>
                <a:latin typeface="Times New Roman" panose="02020603050405020304" pitchFamily="18" charset="0"/>
              </a:rPr>
              <a:t> 2. </a:t>
            </a:r>
          </a:p>
          <a:p>
            <a:pPr marL="0" indent="0" algn="ctr">
              <a:buNone/>
            </a:pPr>
            <a:endParaRPr lang="uk-UA" sz="2400" b="0" i="0" u="none" strike="noStrike" baseline="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3. Аудит закупівельного циклу </a:t>
            </a:r>
          </a:p>
          <a:p>
            <a:pPr algn="just"/>
            <a:r>
              <a:rPr lang="uk-UA" sz="2400" dirty="0">
                <a:solidFill>
                  <a:schemeClr val="bg1"/>
                </a:solidFill>
                <a:latin typeface="Times New Roman" panose="02020603050405020304" pitchFamily="18" charset="0"/>
              </a:rPr>
              <a:t>Мета, завдання та інформаційне забезпечення аудиту закупівельного циклу. Об’єкти та визначення стратегії аудиту закупівельного циклу. Способи, методи та процедури аудиту закупівельного циклу. Додаткові аудиторські процедури. Перевірка на суттєвість. Методика аудиту договірно-правових відносин між покупцями та постачальниками, організації складського господарства, забезпечення виробництва ресурсами, визначення собівартості запасів. </a:t>
            </a:r>
          </a:p>
          <a:p>
            <a:pPr algn="just"/>
            <a:endParaRPr lang="uk-UA" sz="240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4. </a:t>
            </a:r>
            <a:r>
              <a:rPr lang="ru-RU" sz="2400" b="1" i="1" dirty="0">
                <a:solidFill>
                  <a:schemeClr val="bg1"/>
                </a:solidFill>
                <a:latin typeface="Times New Roman" panose="02020603050405020304" pitchFamily="18" charset="0"/>
              </a:rPr>
              <a:t>Аудит </a:t>
            </a:r>
            <a:r>
              <a:rPr lang="uk-UA" sz="2400" b="1" i="1" dirty="0">
                <a:solidFill>
                  <a:schemeClr val="bg1"/>
                </a:solidFill>
                <a:latin typeface="Times New Roman" panose="02020603050405020304" pitchFamily="18" charset="0"/>
              </a:rPr>
              <a:t>процесу виробництва, витрат операційної та іншої діяльності</a:t>
            </a:r>
            <a:r>
              <a:rPr lang="ru-RU" sz="2400" b="1" i="1" dirty="0">
                <a:solidFill>
                  <a:schemeClr val="bg1"/>
                </a:solidFill>
                <a:latin typeface="Times New Roman" panose="02020603050405020304" pitchFamily="18" charset="0"/>
              </a:rPr>
              <a:t> </a:t>
            </a:r>
            <a:r>
              <a:rPr lang="uk-UA" sz="2400" b="1" i="1" dirty="0">
                <a:solidFill>
                  <a:schemeClr val="bg1"/>
                </a:solidFill>
                <a:latin typeface="Times New Roman" panose="02020603050405020304" pitchFamily="18" charset="0"/>
              </a:rPr>
              <a:t> </a:t>
            </a:r>
          </a:p>
          <a:p>
            <a:pPr algn="just"/>
            <a:r>
              <a:rPr lang="uk-UA" sz="2400" dirty="0">
                <a:solidFill>
                  <a:schemeClr val="bg1"/>
                </a:solidFill>
                <a:latin typeface="Times New Roman" panose="02020603050405020304" pitchFamily="18" charset="0"/>
              </a:rPr>
              <a:t>Мета, завдання та інформаційне забезпечення аудиту процесу виробництва, собівартості реалізованої продукції. Процес підготовки стратегії аудиту. Методичні підходи до організації та проведенню виробничого циклу суб’єкта господарювання. Способи, методи та процедури аудиту витрат діяльності, собівартості продукції. Методика аудиту процесів випуску і руху готової продукції. </a:t>
            </a:r>
          </a:p>
        </p:txBody>
      </p:sp>
    </p:spTree>
    <p:extLst>
      <p:ext uri="{BB962C8B-B14F-4D97-AF65-F5344CB8AC3E}">
        <p14:creationId xmlns:p14="http://schemas.microsoft.com/office/powerpoint/2010/main" val="287392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838200" y="1666983"/>
            <a:ext cx="10515600" cy="4799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b="1" dirty="0">
              <a:solidFill>
                <a:schemeClr val="bg1"/>
              </a:solidFill>
              <a:latin typeface="Gotham Pro" panose="02000503040000020004" pitchFamily="2" charset="0"/>
              <a:cs typeface="Gotham Pro" panose="02000503040000020004" pitchFamily="2" charset="0"/>
            </a:endParaRPr>
          </a:p>
        </p:txBody>
      </p:sp>
      <p:sp>
        <p:nvSpPr>
          <p:cNvPr id="9" name="Объект 2">
            <a:extLst>
              <a:ext uri="{FF2B5EF4-FFF2-40B4-BE49-F238E27FC236}">
                <a16:creationId xmlns:a16="http://schemas.microsoft.com/office/drawing/2014/main" id="{CFD567AA-69E5-43A4-97DA-2ACE57EBFB94}"/>
              </a:ext>
            </a:extLst>
          </p:cNvPr>
          <p:cNvSpPr>
            <a:spLocks noGrp="1"/>
          </p:cNvSpPr>
          <p:nvPr>
            <p:ph idx="1"/>
          </p:nvPr>
        </p:nvSpPr>
        <p:spPr>
          <a:xfrm>
            <a:off x="604494" y="804019"/>
            <a:ext cx="10983012" cy="5249961"/>
          </a:xfrm>
        </p:spPr>
        <p:txBody>
          <a:bodyPr>
            <a:normAutofit fontScale="92500" lnSpcReduction="10000"/>
          </a:bodyPr>
          <a:lstStyle/>
          <a:p>
            <a:pPr algn="ctr">
              <a:buFont typeface="Wingdings" panose="05000000000000000000" pitchFamily="2" charset="2"/>
              <a:buChar char="Ø"/>
            </a:pPr>
            <a:r>
              <a:rPr lang="uk-UA" sz="2400" b="1" dirty="0">
                <a:solidFill>
                  <a:schemeClr val="bg1"/>
                </a:solidFill>
                <a:latin typeface="Times New Roman" panose="02020603050405020304" pitchFamily="18" charset="0"/>
              </a:rPr>
              <a:t>Змістовний модуль</a:t>
            </a:r>
            <a:r>
              <a:rPr lang="uk-UA" sz="2400" b="1" i="0" u="none" strike="noStrike" baseline="0" dirty="0">
                <a:solidFill>
                  <a:schemeClr val="bg1"/>
                </a:solidFill>
                <a:latin typeface="Times New Roman" panose="02020603050405020304" pitchFamily="18" charset="0"/>
              </a:rPr>
              <a:t> 3. </a:t>
            </a:r>
          </a:p>
          <a:p>
            <a:pPr marL="0" indent="0" algn="ctr">
              <a:buNone/>
            </a:pPr>
            <a:endParaRPr lang="uk-UA" sz="2400" b="0" i="0" u="none" strike="noStrike" baseline="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5. </a:t>
            </a:r>
            <a:r>
              <a:rPr lang="ru-RU" sz="2400" b="1" i="1" dirty="0">
                <a:solidFill>
                  <a:schemeClr val="bg1"/>
                </a:solidFill>
                <a:latin typeface="Times New Roman" panose="02020603050405020304" pitchFamily="18" charset="0"/>
              </a:rPr>
              <a:t>Аудит циклу </a:t>
            </a:r>
            <a:r>
              <a:rPr lang="uk-UA" sz="2400" b="1" i="1" dirty="0">
                <a:solidFill>
                  <a:schemeClr val="bg1"/>
                </a:solidFill>
                <a:latin typeface="Times New Roman" panose="02020603050405020304" pitchFamily="18" charset="0"/>
              </a:rPr>
              <a:t>отримання доходів та визначення фінансових результатів</a:t>
            </a:r>
            <a:r>
              <a:rPr lang="ru-RU" sz="2400" b="1" i="1" dirty="0">
                <a:solidFill>
                  <a:schemeClr val="bg1"/>
                </a:solidFill>
                <a:latin typeface="Times New Roman" panose="02020603050405020304" pitchFamily="18" charset="0"/>
              </a:rPr>
              <a:t> </a:t>
            </a:r>
            <a:r>
              <a:rPr lang="uk-UA" sz="2400" b="1" i="1" dirty="0">
                <a:solidFill>
                  <a:schemeClr val="bg1"/>
                </a:solidFill>
                <a:latin typeface="Times New Roman" panose="02020603050405020304" pitchFamily="18" charset="0"/>
              </a:rPr>
              <a:t> </a:t>
            </a:r>
          </a:p>
          <a:p>
            <a:pPr algn="just"/>
            <a:r>
              <a:rPr lang="ru-RU" sz="2400" dirty="0">
                <a:solidFill>
                  <a:schemeClr val="bg1"/>
                </a:solidFill>
                <a:latin typeface="Times New Roman" panose="02020603050405020304" pitchFamily="18" charset="0"/>
              </a:rPr>
              <a:t>Мета, </a:t>
            </a:r>
            <a:r>
              <a:rPr lang="uk-UA" sz="2400" dirty="0">
                <a:solidFill>
                  <a:schemeClr val="bg1"/>
                </a:solidFill>
                <a:latin typeface="Times New Roman" panose="02020603050405020304" pitchFamily="18" charset="0"/>
              </a:rPr>
              <a:t>завдання та інформаційне забезпечення аудиту циклу отримання доходів. Визначення стратегії аудиту доходів. Рахунки бухгалтерського обліку, що використовуються в циклі отримання доходів. Способи, методи та процедури аудиту доходів від реалізації продукції та інших доходів підприємства. Методичні підходи до організації та проведенню аудиту фінансових результатів. </a:t>
            </a:r>
          </a:p>
          <a:p>
            <a:pPr algn="just"/>
            <a:endParaRPr lang="uk-UA" sz="240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6. Аудит процесу інвестування</a:t>
            </a:r>
            <a:r>
              <a:rPr lang="ru-RU" sz="2400" b="1" i="1" dirty="0">
                <a:solidFill>
                  <a:schemeClr val="bg1"/>
                </a:solidFill>
                <a:latin typeface="Times New Roman" panose="02020603050405020304" pitchFamily="18" charset="0"/>
              </a:rPr>
              <a:t> </a:t>
            </a:r>
            <a:endParaRPr lang="uk-UA" sz="2400" b="1" i="1" dirty="0">
              <a:solidFill>
                <a:schemeClr val="bg1"/>
              </a:solidFill>
              <a:latin typeface="Times New Roman" panose="02020603050405020304" pitchFamily="18" charset="0"/>
            </a:endParaRPr>
          </a:p>
          <a:p>
            <a:pPr algn="just"/>
            <a:r>
              <a:rPr lang="uk-UA" sz="2400" dirty="0">
                <a:solidFill>
                  <a:schemeClr val="bg1"/>
                </a:solidFill>
                <a:latin typeface="Times New Roman" panose="02020603050405020304" pitchFamily="18" charset="0"/>
              </a:rPr>
              <a:t>Мета, завдання та інформаційне забезпечення аудиту процесу інвестування. Методичні підходи до організації та проведенню аудиту капітальних, фінансових (у </a:t>
            </a:r>
            <a:r>
              <a:rPr lang="uk-UA" sz="2400" dirty="0" err="1">
                <a:solidFill>
                  <a:schemeClr val="bg1"/>
                </a:solidFill>
                <a:latin typeface="Times New Roman" panose="02020603050405020304" pitchFamily="18" charset="0"/>
              </a:rPr>
              <a:t>т.ч</a:t>
            </a:r>
            <a:r>
              <a:rPr lang="uk-UA" sz="2400" dirty="0">
                <a:solidFill>
                  <a:schemeClr val="bg1"/>
                </a:solidFill>
                <a:latin typeface="Times New Roman" panose="02020603050405020304" pitchFamily="18" charset="0"/>
              </a:rPr>
              <a:t>. довгострокових) та поточних інвестицій. Особливості методики аудиту розрахунку амортизації дисконту та премії, доходів від фінансової та іншої діяльності суб’єкта господарювання (доходів від участі в капіталі, інших доходів від інвестицій, інших доходів). </a:t>
            </a:r>
          </a:p>
        </p:txBody>
      </p:sp>
    </p:spTree>
    <p:extLst>
      <p:ext uri="{BB962C8B-B14F-4D97-AF65-F5344CB8AC3E}">
        <p14:creationId xmlns:p14="http://schemas.microsoft.com/office/powerpoint/2010/main" val="359420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838200" y="1666983"/>
            <a:ext cx="10515600" cy="4799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b="1" dirty="0">
              <a:solidFill>
                <a:schemeClr val="bg1"/>
              </a:solidFill>
              <a:latin typeface="Gotham Pro" panose="02000503040000020004" pitchFamily="2" charset="0"/>
              <a:cs typeface="Gotham Pro" panose="02000503040000020004" pitchFamily="2" charset="0"/>
            </a:endParaRPr>
          </a:p>
        </p:txBody>
      </p:sp>
      <p:sp>
        <p:nvSpPr>
          <p:cNvPr id="9" name="Объект 2">
            <a:extLst>
              <a:ext uri="{FF2B5EF4-FFF2-40B4-BE49-F238E27FC236}">
                <a16:creationId xmlns:a16="http://schemas.microsoft.com/office/drawing/2014/main" id="{CFD567AA-69E5-43A4-97DA-2ACE57EBFB94}"/>
              </a:ext>
            </a:extLst>
          </p:cNvPr>
          <p:cNvSpPr>
            <a:spLocks noGrp="1"/>
          </p:cNvSpPr>
          <p:nvPr>
            <p:ph idx="1"/>
          </p:nvPr>
        </p:nvSpPr>
        <p:spPr>
          <a:xfrm>
            <a:off x="604494" y="804019"/>
            <a:ext cx="10983012" cy="5249961"/>
          </a:xfrm>
        </p:spPr>
        <p:txBody>
          <a:bodyPr>
            <a:normAutofit fontScale="92500" lnSpcReduction="20000"/>
          </a:bodyPr>
          <a:lstStyle/>
          <a:p>
            <a:pPr algn="ctr">
              <a:buFont typeface="Wingdings" panose="05000000000000000000" pitchFamily="2" charset="2"/>
              <a:buChar char="Ø"/>
            </a:pPr>
            <a:r>
              <a:rPr lang="uk-UA" sz="2400" b="1" dirty="0">
                <a:solidFill>
                  <a:schemeClr val="bg1"/>
                </a:solidFill>
                <a:latin typeface="Times New Roman" panose="02020603050405020304" pitchFamily="18" charset="0"/>
              </a:rPr>
              <a:t>Змістовний модуль</a:t>
            </a:r>
            <a:r>
              <a:rPr lang="uk-UA" sz="2400" b="1" i="0" u="none" strike="noStrike" baseline="0" dirty="0">
                <a:solidFill>
                  <a:schemeClr val="bg1"/>
                </a:solidFill>
                <a:latin typeface="Times New Roman" panose="02020603050405020304" pitchFamily="18" charset="0"/>
              </a:rPr>
              <a:t> 4. </a:t>
            </a:r>
          </a:p>
          <a:p>
            <a:pPr marL="0" indent="0" algn="ctr">
              <a:buNone/>
            </a:pPr>
            <a:endParaRPr lang="uk-UA" sz="2400" b="0" i="0" u="none" strike="noStrike" baseline="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7. Аудит капіталу, забезпечення витрат і зобов’язань</a:t>
            </a:r>
            <a:r>
              <a:rPr lang="ru-RU" sz="2400" b="1" i="1" dirty="0">
                <a:solidFill>
                  <a:schemeClr val="bg1"/>
                </a:solidFill>
                <a:latin typeface="Times New Roman" panose="02020603050405020304" pitchFamily="18" charset="0"/>
              </a:rPr>
              <a:t>  </a:t>
            </a:r>
            <a:r>
              <a:rPr lang="uk-UA" sz="2400" b="1" i="1" dirty="0">
                <a:solidFill>
                  <a:schemeClr val="bg1"/>
                </a:solidFill>
                <a:latin typeface="Times New Roman" panose="02020603050405020304" pitchFamily="18" charset="0"/>
              </a:rPr>
              <a:t> </a:t>
            </a:r>
          </a:p>
          <a:p>
            <a:pPr algn="just"/>
            <a:r>
              <a:rPr lang="uk-UA" sz="2400" dirty="0">
                <a:solidFill>
                  <a:schemeClr val="bg1"/>
                </a:solidFill>
                <a:latin typeface="Times New Roman" panose="02020603050405020304" pitchFamily="18" charset="0"/>
              </a:rPr>
              <a:t>Мета, завдання, інформаційне забезпечення аудиту витрат і зобов’язань. Об’єкти аудиту. Послідовність аудиторської перевірки. Методичні підходи до організації та проведенню аудиту статутного, додаткового, резервного та вилученого капіталу. Способи, методи та процедури аудиту забезпечення майбутніх витрат і платежів довгострокових фінансових та податкових зобов’язань. Особливості методики аудиту нерозподіленого прибутку, його розподілу та непокритих збитків; кредитів банків та поточних зобов’язань.</a:t>
            </a:r>
            <a:r>
              <a:rPr lang="ru-RU" sz="2400" dirty="0">
                <a:solidFill>
                  <a:schemeClr val="bg1"/>
                </a:solidFill>
                <a:latin typeface="Times New Roman" panose="02020603050405020304" pitchFamily="18" charset="0"/>
              </a:rPr>
              <a:t> </a:t>
            </a:r>
            <a:endParaRPr lang="uk-UA" sz="2400" dirty="0">
              <a:solidFill>
                <a:schemeClr val="bg1"/>
              </a:solidFill>
              <a:latin typeface="Times New Roman" panose="02020603050405020304" pitchFamily="18" charset="0"/>
            </a:endParaRPr>
          </a:p>
          <a:p>
            <a:pPr algn="just"/>
            <a:endParaRPr lang="uk-UA" sz="2400" dirty="0">
              <a:solidFill>
                <a:schemeClr val="bg1"/>
              </a:solidFill>
              <a:latin typeface="Times New Roman" panose="02020603050405020304" pitchFamily="18" charset="0"/>
            </a:endParaRPr>
          </a:p>
          <a:p>
            <a:pPr algn="ctr">
              <a:buFont typeface="Wingdings" panose="05000000000000000000" pitchFamily="2" charset="2"/>
              <a:buChar char="v"/>
            </a:pPr>
            <a:r>
              <a:rPr lang="uk-UA" sz="2400" b="1" i="1" dirty="0">
                <a:solidFill>
                  <a:schemeClr val="bg1"/>
                </a:solidFill>
                <a:latin typeface="Times New Roman" panose="02020603050405020304" pitchFamily="18" charset="0"/>
              </a:rPr>
              <a:t>Тема 8. </a:t>
            </a:r>
            <a:r>
              <a:rPr lang="ru-RU" sz="2400" b="1" i="1" dirty="0">
                <a:solidFill>
                  <a:schemeClr val="bg1"/>
                </a:solidFill>
                <a:latin typeface="Times New Roman" panose="02020603050405020304" pitchFamily="18" charset="0"/>
              </a:rPr>
              <a:t>Аудит </a:t>
            </a:r>
            <a:r>
              <a:rPr lang="uk-UA" sz="2400" b="1" i="1" dirty="0">
                <a:solidFill>
                  <a:schemeClr val="bg1"/>
                </a:solidFill>
                <a:latin typeface="Times New Roman" panose="02020603050405020304" pitchFamily="18" charset="0"/>
              </a:rPr>
              <a:t>фінансової звітності  </a:t>
            </a:r>
          </a:p>
          <a:p>
            <a:pPr algn="just"/>
            <a:r>
              <a:rPr lang="uk-UA" sz="2400" dirty="0">
                <a:solidFill>
                  <a:schemeClr val="bg1"/>
                </a:solidFill>
                <a:latin typeface="Times New Roman" panose="02020603050405020304" pitchFamily="18" charset="0"/>
              </a:rPr>
              <a:t>Мета, завдання та інформаційне забезпечення аудиту фінансової звітності. Об’єкти аудиту. Методи і прийоми оцінки фінансової звітності за встановленими принципами і критеріями. Особливості методики аудиту суттєвих статей балансу, звіту про фінансові результати, звіту про власний капітал, звіту про рух грошових коштів, розкриття інформації у примітках до фінансової звітності. Способи, методи та принципи застосування аналітичних процедур в аудиторській практиці: аналіз фінансових результатів діяльності та фінансового стану суб’єкта господарювання. </a:t>
            </a:r>
          </a:p>
        </p:txBody>
      </p:sp>
    </p:spTree>
    <p:extLst>
      <p:ext uri="{BB962C8B-B14F-4D97-AF65-F5344CB8AC3E}">
        <p14:creationId xmlns:p14="http://schemas.microsoft.com/office/powerpoint/2010/main" val="329697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321A52C9-C620-22A9-856C-0C5AC9D195E0}"/>
              </a:ext>
            </a:extLst>
          </p:cNvPr>
          <p:cNvGrpSpPr/>
          <p:nvPr/>
        </p:nvGrpSpPr>
        <p:grpSpPr>
          <a:xfrm>
            <a:off x="0" y="5791200"/>
            <a:ext cx="12192000" cy="1066800"/>
            <a:chOff x="0" y="5791200"/>
            <a:chExt cx="12192000" cy="1066800"/>
          </a:xfrm>
        </p:grpSpPr>
        <p:sp>
          <p:nvSpPr>
            <p:cNvPr id="4" name="Прямоугольник 3">
              <a:extLst>
                <a:ext uri="{FF2B5EF4-FFF2-40B4-BE49-F238E27FC236}">
                  <a16:creationId xmlns:a16="http://schemas.microsoft.com/office/drawing/2014/main" id="{1D4BB4BB-CA8C-1CB2-4758-24DF945C158C}"/>
                </a:ext>
              </a:extLst>
            </p:cNvPr>
            <p:cNvSpPr/>
            <p:nvPr/>
          </p:nvSpPr>
          <p:spPr>
            <a:xfrm>
              <a:off x="0" y="5791200"/>
              <a:ext cx="12192000" cy="10668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Объект 2">
              <a:extLst>
                <a:ext uri="{FF2B5EF4-FFF2-40B4-BE49-F238E27FC236}">
                  <a16:creationId xmlns:a16="http://schemas.microsoft.com/office/drawing/2014/main" id="{2D01E752-B154-059D-84EC-D7232F46BC56}"/>
                </a:ext>
              </a:extLst>
            </p:cNvPr>
            <p:cNvSpPr txBox="1">
              <a:spLocks/>
            </p:cNvSpPr>
            <p:nvPr/>
          </p:nvSpPr>
          <p:spPr>
            <a:xfrm>
              <a:off x="1676400" y="5927359"/>
              <a:ext cx="10515600" cy="794482"/>
            </a:xfrm>
            <a:prstGeom prst="rect">
              <a:avLst/>
            </a:prstGeom>
            <a:ln>
              <a:solidFill>
                <a:srgbClr val="03397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UA" dirty="0">
                  <a:solidFill>
                    <a:schemeClr val="bg1"/>
                  </a:solidFill>
                  <a:latin typeface="Gotham Pro" panose="02000503040000020004" pitchFamily="2" charset="0"/>
                  <a:cs typeface="Gotham Pro" panose="02000503040000020004" pitchFamily="2" charset="0"/>
                </a:rPr>
                <a:t>Запорізький національний університет</a:t>
              </a:r>
            </a:p>
          </p:txBody>
        </p:sp>
        <p:pic>
          <p:nvPicPr>
            <p:cNvPr id="7" name="Рисунок 6">
              <a:extLst>
                <a:ext uri="{FF2B5EF4-FFF2-40B4-BE49-F238E27FC236}">
                  <a16:creationId xmlns:a16="http://schemas.microsoft.com/office/drawing/2014/main" id="{199DA6DB-978B-34BC-A566-7AAA64BBAB8B}"/>
                </a:ext>
              </a:extLst>
            </p:cNvPr>
            <p:cNvPicPr>
              <a:picLocks noChangeAspect="1"/>
            </p:cNvPicPr>
            <p:nvPr/>
          </p:nvPicPr>
          <p:blipFill>
            <a:blip r:embed="rId2"/>
            <a:stretch>
              <a:fillRect/>
            </a:stretch>
          </p:blipFill>
          <p:spPr>
            <a:xfrm>
              <a:off x="838200" y="5927359"/>
              <a:ext cx="667675" cy="794482"/>
            </a:xfrm>
            <a:prstGeom prst="rect">
              <a:avLst/>
            </a:prstGeom>
            <a:ln>
              <a:solidFill>
                <a:srgbClr val="033970"/>
              </a:solidFill>
            </a:ln>
          </p:spPr>
        </p:pic>
      </p:grpSp>
      <p:sp>
        <p:nvSpPr>
          <p:cNvPr id="8" name="Заголовок 1">
            <a:extLst>
              <a:ext uri="{FF2B5EF4-FFF2-40B4-BE49-F238E27FC236}">
                <a16:creationId xmlns:a16="http://schemas.microsoft.com/office/drawing/2014/main" id="{66C60DD8-FC12-4AEB-8B80-EDFD1BE3B49E}"/>
              </a:ext>
            </a:extLst>
          </p:cNvPr>
          <p:cNvSpPr>
            <a:spLocks noGrp="1"/>
          </p:cNvSpPr>
          <p:nvPr>
            <p:ph type="title"/>
          </p:nvPr>
        </p:nvSpPr>
        <p:spPr>
          <a:xfrm>
            <a:off x="838200" y="136159"/>
            <a:ext cx="10426046" cy="822652"/>
          </a:xfrm>
        </p:spPr>
        <p:txBody>
          <a:bodyPr>
            <a:normAutofit/>
          </a:bodyPr>
          <a:lstStyle/>
          <a:p>
            <a:pPr algn="l"/>
            <a:r>
              <a:rPr lang="uk-UA" b="1" dirty="0">
                <a:solidFill>
                  <a:srgbClr val="293F68"/>
                </a:solidFill>
                <a:latin typeface="Gotham Pro" panose="02000503040000020004" pitchFamily="2" charset="0"/>
                <a:cs typeface="Gotham Pro" panose="02000503040000020004" pitchFamily="2" charset="0"/>
              </a:rPr>
              <a:t>Структура навчальної дисципліни</a:t>
            </a:r>
            <a:endParaRPr lang="ru-UA" b="1" dirty="0">
              <a:solidFill>
                <a:srgbClr val="293F68"/>
              </a:solidFill>
            </a:endParaRPr>
          </a:p>
        </p:txBody>
      </p:sp>
      <p:pic>
        <p:nvPicPr>
          <p:cNvPr id="3" name="Рисунок 2">
            <a:extLst>
              <a:ext uri="{FF2B5EF4-FFF2-40B4-BE49-F238E27FC236}">
                <a16:creationId xmlns:a16="http://schemas.microsoft.com/office/drawing/2014/main" id="{7EDCF409-CC4B-4A28-8D72-DF0E3B2745C4}"/>
              </a:ext>
            </a:extLst>
          </p:cNvPr>
          <p:cNvPicPr>
            <a:picLocks noChangeAspect="1"/>
          </p:cNvPicPr>
          <p:nvPr/>
        </p:nvPicPr>
        <p:blipFill>
          <a:blip r:embed="rId3"/>
          <a:stretch>
            <a:fillRect/>
          </a:stretch>
        </p:blipFill>
        <p:spPr>
          <a:xfrm>
            <a:off x="2496122" y="864542"/>
            <a:ext cx="7435039" cy="4696230"/>
          </a:xfrm>
          <a:prstGeom prst="rect">
            <a:avLst/>
          </a:prstGeom>
        </p:spPr>
      </p:pic>
    </p:spTree>
    <p:extLst>
      <p:ext uri="{BB962C8B-B14F-4D97-AF65-F5344CB8AC3E}">
        <p14:creationId xmlns:p14="http://schemas.microsoft.com/office/powerpoint/2010/main" val="317635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C70D1-F12F-161C-244D-6400AD854DB8}"/>
              </a:ext>
            </a:extLst>
          </p:cNvPr>
          <p:cNvSpPr>
            <a:spLocks noGrp="1"/>
          </p:cNvSpPr>
          <p:nvPr>
            <p:ph type="title"/>
          </p:nvPr>
        </p:nvSpPr>
        <p:spPr>
          <a:xfrm>
            <a:off x="668515" y="682463"/>
            <a:ext cx="4978140" cy="822652"/>
          </a:xfrm>
        </p:spPr>
        <p:txBody>
          <a:bodyPr>
            <a:normAutofit/>
          </a:bodyPr>
          <a:lstStyle/>
          <a:p>
            <a:pPr algn="l"/>
            <a:r>
              <a:rPr lang="uk-UA" b="1" dirty="0">
                <a:solidFill>
                  <a:schemeClr val="bg1"/>
                </a:solidFill>
                <a:latin typeface="Gotham Pro" panose="02000503040000020004" pitchFamily="2" charset="0"/>
                <a:cs typeface="Gotham Pro" panose="02000503040000020004" pitchFamily="2" charset="0"/>
              </a:rPr>
              <a:t>«Правила гри»</a:t>
            </a:r>
            <a:endParaRPr lang="ru-UA" b="1" dirty="0">
              <a:solidFill>
                <a:schemeClr val="bg1"/>
              </a:solidFill>
            </a:endParaRPr>
          </a:p>
        </p:txBody>
      </p:sp>
      <p:sp>
        <p:nvSpPr>
          <p:cNvPr id="3" name="Объект 2">
            <a:extLst>
              <a:ext uri="{FF2B5EF4-FFF2-40B4-BE49-F238E27FC236}">
                <a16:creationId xmlns:a16="http://schemas.microsoft.com/office/drawing/2014/main" id="{CDB955D6-EF77-1CE6-D44F-CD5FE7A2983B}"/>
              </a:ext>
            </a:extLst>
          </p:cNvPr>
          <p:cNvSpPr>
            <a:spLocks noGrp="1"/>
          </p:cNvSpPr>
          <p:nvPr>
            <p:ph idx="1"/>
          </p:nvPr>
        </p:nvSpPr>
        <p:spPr>
          <a:xfrm>
            <a:off x="668515" y="1729931"/>
            <a:ext cx="10515600" cy="4351338"/>
          </a:xfrm>
        </p:spPr>
        <p:txBody>
          <a:bodyPr>
            <a:normAutofit fontScale="92500" lnSpcReduction="10000"/>
          </a:bodyPr>
          <a:lstStyle/>
          <a:p>
            <a:pPr>
              <a:buFont typeface="Wingdings" panose="05000000000000000000" pitchFamily="2" charset="2"/>
              <a:buChar char="Ø"/>
            </a:pPr>
            <a:r>
              <a:rPr lang="uk-UA" sz="2400" b="1" dirty="0">
                <a:solidFill>
                  <a:schemeClr val="bg1"/>
                </a:solidFill>
                <a:latin typeface="Times New Roman" panose="02020603050405020304" pitchFamily="18" charset="0"/>
              </a:rPr>
              <a:t>Під час вивчення дисципліни необхідно дотримуватися наступних правил: </a:t>
            </a:r>
          </a:p>
          <a:p>
            <a:r>
              <a:rPr lang="uk-UA" sz="2400" dirty="0">
                <a:solidFill>
                  <a:schemeClr val="bg1"/>
                </a:solidFill>
                <a:latin typeface="Times New Roman" panose="02020603050405020304" pitchFamily="18" charset="0"/>
              </a:rPr>
              <a:t>1. Не спізнюватися на заняття. </a:t>
            </a:r>
          </a:p>
          <a:p>
            <a:r>
              <a:rPr lang="uk-UA" sz="2400" dirty="0">
                <a:solidFill>
                  <a:schemeClr val="bg1"/>
                </a:solidFill>
                <a:latin typeface="Times New Roman" panose="02020603050405020304" pitchFamily="18" charset="0"/>
              </a:rPr>
              <a:t>2. Не пропускати заняття без поважних причин.</a:t>
            </a:r>
          </a:p>
          <a:p>
            <a:r>
              <a:rPr lang="uk-UA" sz="2400" dirty="0">
                <a:solidFill>
                  <a:schemeClr val="bg1"/>
                </a:solidFill>
                <a:latin typeface="Times New Roman" panose="02020603050405020304" pitchFamily="18" charset="0"/>
              </a:rPr>
              <a:t>3. В обов’язки студента входить відвідування всіх видів занять. </a:t>
            </a:r>
          </a:p>
          <a:p>
            <a:r>
              <a:rPr lang="uk-UA" sz="2400" dirty="0">
                <a:solidFill>
                  <a:schemeClr val="bg1"/>
                </a:solidFill>
                <a:latin typeface="Times New Roman" panose="02020603050405020304" pitchFamily="18" charset="0"/>
              </a:rPr>
              <a:t>4. Згідно з календарним графіком навчального процесу здавати всі види контролю. </a:t>
            </a:r>
          </a:p>
          <a:p>
            <a:r>
              <a:rPr lang="uk-UA" sz="2400" dirty="0">
                <a:solidFill>
                  <a:schemeClr val="bg1"/>
                </a:solidFill>
                <a:latin typeface="Times New Roman" panose="02020603050405020304" pitchFamily="18" charset="0"/>
              </a:rPr>
              <a:t>5. Не порушувати дисципліни під час заняття. </a:t>
            </a:r>
          </a:p>
          <a:p>
            <a:r>
              <a:rPr lang="uk-UA" sz="2400" dirty="0">
                <a:solidFill>
                  <a:schemeClr val="bg1"/>
                </a:solidFill>
                <a:latin typeface="Times New Roman" panose="02020603050405020304" pitchFamily="18" charset="0"/>
              </a:rPr>
              <a:t>6. Активно брати участь в навчальному процесі. </a:t>
            </a:r>
          </a:p>
          <a:p>
            <a:r>
              <a:rPr lang="uk-UA" sz="2400" dirty="0">
                <a:solidFill>
                  <a:schemeClr val="bg1"/>
                </a:solidFill>
                <a:latin typeface="Times New Roman" panose="02020603050405020304" pitchFamily="18" charset="0"/>
              </a:rPr>
              <a:t>7. Конструктивно підтримувати зворотний зв’язок на заняттях. </a:t>
            </a:r>
          </a:p>
          <a:p>
            <a:r>
              <a:rPr lang="uk-UA" sz="2400" dirty="0">
                <a:solidFill>
                  <a:schemeClr val="bg1"/>
                </a:solidFill>
                <a:latin typeface="Times New Roman" panose="02020603050405020304" pitchFamily="18" charset="0"/>
              </a:rPr>
              <a:t>8. Сприяти колективній роботі і залученню до сумісних дискусій. </a:t>
            </a:r>
          </a:p>
          <a:p>
            <a:r>
              <a:rPr lang="uk-UA" sz="2400" dirty="0">
                <a:solidFill>
                  <a:schemeClr val="bg1"/>
                </a:solidFill>
                <a:latin typeface="Times New Roman" panose="02020603050405020304" pitchFamily="18" charset="0"/>
              </a:rPr>
              <a:t>9. Бути обов’язковим та пунктуальним. </a:t>
            </a:r>
          </a:p>
          <a:p>
            <a:r>
              <a:rPr lang="uk-UA" sz="2400" dirty="0">
                <a:solidFill>
                  <a:schemeClr val="bg1"/>
                </a:solidFill>
                <a:latin typeface="Times New Roman" panose="02020603050405020304" pitchFamily="18" charset="0"/>
              </a:rPr>
              <a:t>10. Старанно виконувати домашні та інші завдання. </a:t>
            </a:r>
          </a:p>
        </p:txBody>
      </p:sp>
    </p:spTree>
    <p:extLst>
      <p:ext uri="{BB962C8B-B14F-4D97-AF65-F5344CB8AC3E}">
        <p14:creationId xmlns:p14="http://schemas.microsoft.com/office/powerpoint/2010/main" val="414654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C70D1-F12F-161C-244D-6400AD854DB8}"/>
              </a:ext>
            </a:extLst>
          </p:cNvPr>
          <p:cNvSpPr>
            <a:spLocks noGrp="1"/>
          </p:cNvSpPr>
          <p:nvPr>
            <p:ph type="title"/>
          </p:nvPr>
        </p:nvSpPr>
        <p:spPr>
          <a:xfrm>
            <a:off x="621382" y="1370619"/>
            <a:ext cx="10515600" cy="822652"/>
          </a:xfrm>
        </p:spPr>
        <p:txBody>
          <a:bodyPr>
            <a:normAutofit/>
          </a:bodyPr>
          <a:lstStyle/>
          <a:p>
            <a:pPr algn="l"/>
            <a:r>
              <a:rPr lang="uk-UA" b="1" dirty="0">
                <a:solidFill>
                  <a:schemeClr val="bg1"/>
                </a:solidFill>
                <a:latin typeface="Gotham Pro" panose="02000503040000020004" pitchFamily="2" charset="0"/>
                <a:cs typeface="Gotham Pro" panose="02000503040000020004" pitchFamily="2" charset="0"/>
              </a:rPr>
              <a:t>Яка мета нашого курсу?</a:t>
            </a:r>
            <a:endParaRPr lang="ru-UA" b="1" dirty="0">
              <a:solidFill>
                <a:schemeClr val="bg1"/>
              </a:solidFill>
            </a:endParaRPr>
          </a:p>
        </p:txBody>
      </p:sp>
      <p:sp>
        <p:nvSpPr>
          <p:cNvPr id="3" name="Объект 2">
            <a:extLst>
              <a:ext uri="{FF2B5EF4-FFF2-40B4-BE49-F238E27FC236}">
                <a16:creationId xmlns:a16="http://schemas.microsoft.com/office/drawing/2014/main" id="{CDB955D6-EF77-1CE6-D44F-CD5FE7A2983B}"/>
              </a:ext>
            </a:extLst>
          </p:cNvPr>
          <p:cNvSpPr>
            <a:spLocks noGrp="1"/>
          </p:cNvSpPr>
          <p:nvPr>
            <p:ph idx="1"/>
          </p:nvPr>
        </p:nvSpPr>
        <p:spPr>
          <a:xfrm>
            <a:off x="621382" y="2193271"/>
            <a:ext cx="10515600" cy="4351338"/>
          </a:xfrm>
        </p:spPr>
        <p:txBody>
          <a:bodyPr>
            <a:normAutofit/>
          </a:bodyPr>
          <a:lstStyle/>
          <a:p>
            <a:pPr algn="just">
              <a:buFont typeface="Wingdings" panose="05000000000000000000" pitchFamily="2" charset="2"/>
              <a:buChar char="Ø"/>
            </a:pPr>
            <a:r>
              <a:rPr lang="uk-UA" sz="2400" b="1" i="0" u="none" strike="noStrike" baseline="0" dirty="0">
                <a:solidFill>
                  <a:schemeClr val="bg1"/>
                </a:solidFill>
                <a:latin typeface="Times New Roman" panose="02020603050405020304" pitchFamily="18" charset="0"/>
              </a:rPr>
              <a:t>Метою </a:t>
            </a:r>
            <a:r>
              <a:rPr lang="uk-UA" sz="2400" b="0" i="0" u="none" strike="noStrike" baseline="0" dirty="0">
                <a:solidFill>
                  <a:schemeClr val="bg1"/>
                </a:solidFill>
                <a:latin typeface="Times New Roman" panose="02020603050405020304" pitchFamily="18" charset="0"/>
              </a:rPr>
              <a:t>викладання навчальної дисципліни «Аудит на підприємствах малого бізнесу» є формування у студентів сучасного економічного мислення та системи спеціальних знань з теоретичних основ і методології проведення аудиторської перевірки фінансової звітності суб'єктів господарювання, застосовування здобутих практичних навичок у майбутній професійній діяльності. </a:t>
            </a:r>
            <a:endParaRPr lang="uk-UA" sz="2400"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404590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758073" y="995914"/>
            <a:ext cx="6717383" cy="740759"/>
          </a:xfrm>
        </p:spPr>
        <p:txBody>
          <a:bodyPr>
            <a:normAutofit/>
          </a:bodyPr>
          <a:lstStyle/>
          <a:p>
            <a:pPr algn="l"/>
            <a:r>
              <a:rPr lang="ru-RU" b="1" dirty="0">
                <a:solidFill>
                  <a:schemeClr val="bg1"/>
                </a:solidFill>
                <a:latin typeface="Gotham Pro" panose="02000503040000020004" pitchFamily="2" charset="0"/>
                <a:cs typeface="Gotham Pro" panose="02000503040000020004" pitchFamily="2" charset="0"/>
              </a:rPr>
              <a:t>Про </a:t>
            </a:r>
            <a:r>
              <a:rPr lang="ru-RU" b="1" dirty="0" err="1">
                <a:solidFill>
                  <a:schemeClr val="bg1"/>
                </a:solidFill>
                <a:latin typeface="Gotham Pro" panose="02000503040000020004" pitchFamily="2" charset="0"/>
                <a:cs typeface="Gotham Pro" panose="02000503040000020004" pitchFamily="2" charset="0"/>
              </a:rPr>
              <a:t>що</a:t>
            </a:r>
            <a:r>
              <a:rPr lang="ru-RU" b="1" dirty="0">
                <a:solidFill>
                  <a:schemeClr val="bg1"/>
                </a:solidFill>
                <a:latin typeface="Gotham Pro" panose="02000503040000020004" pitchFamily="2" charset="0"/>
                <a:cs typeface="Gotham Pro" panose="02000503040000020004" pitchFamily="2" charset="0"/>
              </a:rPr>
              <a:t> </a:t>
            </a:r>
            <a:r>
              <a:rPr lang="ru-RU" b="1" dirty="0" err="1">
                <a:solidFill>
                  <a:schemeClr val="bg1"/>
                </a:solidFill>
                <a:latin typeface="Gotham Pro" panose="02000503040000020004" pitchFamily="2" charset="0"/>
                <a:cs typeface="Gotham Pro" panose="02000503040000020004" pitchFamily="2" charset="0"/>
              </a:rPr>
              <a:t>цей</a:t>
            </a:r>
            <a:r>
              <a:rPr lang="ru-RU" b="1" dirty="0">
                <a:solidFill>
                  <a:schemeClr val="bg1"/>
                </a:solidFill>
                <a:latin typeface="Gotham Pro" panose="02000503040000020004" pitchFamily="2" charset="0"/>
                <a:cs typeface="Gotham Pro" panose="02000503040000020004" pitchFamily="2" charset="0"/>
              </a:rPr>
              <a:t> курс? </a:t>
            </a:r>
            <a:endParaRPr lang="ru-UA" b="1" dirty="0">
              <a:solidFill>
                <a:schemeClr val="bg1"/>
              </a:solidFill>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838200" y="1666983"/>
            <a:ext cx="10515600" cy="4439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640238" y="1533393"/>
            <a:ext cx="10515600" cy="5244008"/>
          </a:xfrm>
        </p:spPr>
        <p:txBody>
          <a:bodyPr>
            <a:normAutofit/>
          </a:bodyPr>
          <a:lstStyle/>
          <a:p>
            <a:pPr algn="l"/>
            <a:endParaRPr lang="ru-RU" sz="1800" b="0" i="0" u="none" strike="noStrike" baseline="0" dirty="0">
              <a:solidFill>
                <a:srgbClr val="000000"/>
              </a:solidFill>
              <a:latin typeface="Times New Roman" panose="02020603050405020304" pitchFamily="18" charset="0"/>
            </a:endParaRPr>
          </a:p>
          <a:p>
            <a:pPr algn="just">
              <a:buFont typeface="Wingdings" panose="05000000000000000000" pitchFamily="2" charset="2"/>
              <a:buChar char="Ø"/>
            </a:pPr>
            <a:r>
              <a:rPr lang="uk-UA" sz="2400" b="0" i="0" u="none" strike="noStrike" baseline="0" dirty="0">
                <a:solidFill>
                  <a:schemeClr val="bg1"/>
                </a:solidFill>
                <a:latin typeface="Times New Roman" panose="02020603050405020304" pitchFamily="18" charset="0"/>
              </a:rPr>
              <a:t> Даний курс дає можливість вивчення організаційних засад підготовки та виконання аудиторської перевірки фінансової звітності суб'єктів господарювання, набуття методичних навичок аудиторської перевірки та оцінювання стану підприємницької діяльності суб'єктів господарювання, оволодіння методикою і технікою проведення аудиту фінансової звітності суб'єктів господарювання, набуття вміння вдосконалювати та адаптувати методики аудиту залежно до умов фінансово-господарської діяльності суб'єкта господарювання – замовника аудиту, набуття практичних навичок з організації, планування, виконання комплексу аудиторських процедур та оформлення поточних та підсумкових документів аудитора. </a:t>
            </a:r>
            <a:endParaRPr lang="uk-UA" sz="2400"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37805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2F5BA1-4A5D-8BC0-BD26-5E1A543261AC}"/>
              </a:ext>
            </a:extLst>
          </p:cNvPr>
          <p:cNvSpPr>
            <a:spLocks noGrp="1"/>
          </p:cNvSpPr>
          <p:nvPr>
            <p:ph idx="1"/>
          </p:nvPr>
        </p:nvSpPr>
        <p:spPr>
          <a:xfrm>
            <a:off x="933548" y="381269"/>
            <a:ext cx="10324904" cy="5341851"/>
          </a:xfrm>
        </p:spPr>
        <p:txBody>
          <a:bodyPr>
            <a:noAutofit/>
          </a:bodyPr>
          <a:lstStyle/>
          <a:p>
            <a:pPr algn="just">
              <a:buFont typeface="Wingdings" panose="05000000000000000000" pitchFamily="2" charset="2"/>
              <a:buChar char="Ø"/>
            </a:pPr>
            <a:r>
              <a:rPr lang="uk-UA" sz="2400" b="0" i="0" u="none" strike="noStrike" baseline="0" dirty="0">
                <a:solidFill>
                  <a:schemeClr val="accent1">
                    <a:lumMod val="50000"/>
                  </a:schemeClr>
                </a:solidFill>
                <a:latin typeface="Times New Roman" panose="02020603050405020304" pitchFamily="18" charset="0"/>
              </a:rPr>
              <a:t> Основними </a:t>
            </a:r>
            <a:r>
              <a:rPr lang="uk-UA" sz="2400" b="1" i="0" u="none" strike="noStrike" baseline="0" dirty="0">
                <a:solidFill>
                  <a:schemeClr val="accent1">
                    <a:lumMod val="50000"/>
                  </a:schemeClr>
                </a:solidFill>
                <a:latin typeface="Times New Roman" panose="02020603050405020304" pitchFamily="18" charset="0"/>
              </a:rPr>
              <a:t>завданнями </a:t>
            </a:r>
            <a:r>
              <a:rPr lang="uk-UA" sz="2400" b="0" i="0" u="none" strike="noStrike" baseline="0" dirty="0">
                <a:solidFill>
                  <a:schemeClr val="accent1">
                    <a:lumMod val="50000"/>
                  </a:schemeClr>
                </a:solidFill>
                <a:latin typeface="Times New Roman" panose="02020603050405020304" pitchFamily="18" charset="0"/>
              </a:rPr>
              <a:t>вивчення дисципліни є: </a:t>
            </a:r>
          </a:p>
          <a:p>
            <a:pPr algn="just"/>
            <a:r>
              <a:rPr lang="uk-UA" sz="2400" b="0" i="0" u="none" strike="noStrike" baseline="0" dirty="0">
                <a:solidFill>
                  <a:schemeClr val="accent1">
                    <a:lumMod val="50000"/>
                  </a:schemeClr>
                </a:solidFill>
                <a:latin typeface="Times New Roman" panose="02020603050405020304" pitchFamily="18" charset="0"/>
              </a:rPr>
              <a:t>вивчення організаційних засад підготовки та виконання аудиторської перевірки фінансової звітності суб'єктів господарювання; </a:t>
            </a:r>
          </a:p>
          <a:p>
            <a:pPr algn="just"/>
            <a:r>
              <a:rPr lang="uk-UA" sz="2400" b="0" i="0" u="none" strike="noStrike" baseline="0" dirty="0">
                <a:solidFill>
                  <a:schemeClr val="accent1">
                    <a:lumMod val="50000"/>
                  </a:schemeClr>
                </a:solidFill>
                <a:latin typeface="Times New Roman" panose="02020603050405020304" pitchFamily="18" charset="0"/>
              </a:rPr>
              <a:t>набуття методичних навичок аудиторської перевірки та оцінювання стану підприємницької діяльності суб'єктів господарювання; </a:t>
            </a:r>
          </a:p>
          <a:p>
            <a:pPr algn="just"/>
            <a:r>
              <a:rPr lang="uk-UA" sz="2400" b="0" i="0" u="none" strike="noStrike" baseline="0" dirty="0">
                <a:solidFill>
                  <a:schemeClr val="accent1">
                    <a:lumMod val="50000"/>
                  </a:schemeClr>
                </a:solidFill>
                <a:latin typeface="Times New Roman" panose="02020603050405020304" pitchFamily="18" charset="0"/>
              </a:rPr>
              <a:t>оволодіння методикою і технікою проведення аудиту фінансової звітності суб'єктів господарювання; </a:t>
            </a:r>
          </a:p>
          <a:p>
            <a:pPr algn="just"/>
            <a:r>
              <a:rPr lang="uk-UA" sz="2400" b="0" i="0" u="none" strike="noStrike" baseline="0" dirty="0">
                <a:solidFill>
                  <a:schemeClr val="accent1">
                    <a:lumMod val="50000"/>
                  </a:schemeClr>
                </a:solidFill>
                <a:latin typeface="Times New Roman" panose="02020603050405020304" pitchFamily="18" charset="0"/>
              </a:rPr>
              <a:t>вміння вдосконалювати та адаптувати методики аудиту залежно до умов фінансово-господарської діяльності суб'єкта господарювання – замовника аудиту; </a:t>
            </a:r>
          </a:p>
          <a:p>
            <a:pPr algn="just"/>
            <a:r>
              <a:rPr lang="uk-UA" sz="2400" b="0" i="0" u="none" strike="noStrike" baseline="0" dirty="0">
                <a:solidFill>
                  <a:schemeClr val="accent1">
                    <a:lumMod val="50000"/>
                  </a:schemeClr>
                </a:solidFill>
                <a:latin typeface="Times New Roman" panose="02020603050405020304" pitchFamily="18" charset="0"/>
              </a:rPr>
              <a:t>набуття практичних навичок з організації, планування, виконання комплексу аудиторських процедур та оформлення поточних та підсумкових документів аудитора.</a:t>
            </a:r>
            <a:r>
              <a:rPr lang="ru-RU" sz="2400" b="0" i="0" u="none" strike="noStrike" baseline="0" dirty="0">
                <a:solidFill>
                  <a:schemeClr val="accent1">
                    <a:lumMod val="50000"/>
                  </a:schemeClr>
                </a:solidFill>
                <a:latin typeface="Times New Roman" panose="02020603050405020304" pitchFamily="18" charset="0"/>
              </a:rPr>
              <a:t> </a:t>
            </a:r>
            <a:r>
              <a:rPr lang="ru-UA" sz="2400" dirty="0">
                <a:solidFill>
                  <a:schemeClr val="accent1">
                    <a:lumMod val="50000"/>
                  </a:schemeClr>
                </a:solidFill>
                <a:latin typeface="Gotham Pro" panose="02000503040000020004" pitchFamily="2" charset="0"/>
                <a:cs typeface="Gotham Pro" panose="02000503040000020004" pitchFamily="2" charset="0"/>
              </a:rPr>
              <a:t> </a:t>
            </a:r>
          </a:p>
        </p:txBody>
      </p:sp>
      <p:grpSp>
        <p:nvGrpSpPr>
          <p:cNvPr id="9" name="Группа 8">
            <a:extLst>
              <a:ext uri="{FF2B5EF4-FFF2-40B4-BE49-F238E27FC236}">
                <a16:creationId xmlns:a16="http://schemas.microsoft.com/office/drawing/2014/main" id="{321A52C9-C620-22A9-856C-0C5AC9D195E0}"/>
              </a:ext>
            </a:extLst>
          </p:cNvPr>
          <p:cNvGrpSpPr/>
          <p:nvPr/>
        </p:nvGrpSpPr>
        <p:grpSpPr>
          <a:xfrm>
            <a:off x="0" y="5791200"/>
            <a:ext cx="12192000" cy="1066800"/>
            <a:chOff x="0" y="5791200"/>
            <a:chExt cx="12192000" cy="1066800"/>
          </a:xfrm>
        </p:grpSpPr>
        <p:sp>
          <p:nvSpPr>
            <p:cNvPr id="4" name="Прямоугольник 3">
              <a:extLst>
                <a:ext uri="{FF2B5EF4-FFF2-40B4-BE49-F238E27FC236}">
                  <a16:creationId xmlns:a16="http://schemas.microsoft.com/office/drawing/2014/main" id="{1D4BB4BB-CA8C-1CB2-4758-24DF945C158C}"/>
                </a:ext>
              </a:extLst>
            </p:cNvPr>
            <p:cNvSpPr/>
            <p:nvPr/>
          </p:nvSpPr>
          <p:spPr>
            <a:xfrm>
              <a:off x="0" y="5791200"/>
              <a:ext cx="12192000" cy="10668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Объект 2">
              <a:extLst>
                <a:ext uri="{FF2B5EF4-FFF2-40B4-BE49-F238E27FC236}">
                  <a16:creationId xmlns:a16="http://schemas.microsoft.com/office/drawing/2014/main" id="{2D01E752-B154-059D-84EC-D7232F46BC56}"/>
                </a:ext>
              </a:extLst>
            </p:cNvPr>
            <p:cNvSpPr txBox="1">
              <a:spLocks/>
            </p:cNvSpPr>
            <p:nvPr/>
          </p:nvSpPr>
          <p:spPr>
            <a:xfrm>
              <a:off x="1676400" y="5927359"/>
              <a:ext cx="10515600" cy="794482"/>
            </a:xfrm>
            <a:prstGeom prst="rect">
              <a:avLst/>
            </a:prstGeom>
            <a:ln>
              <a:solidFill>
                <a:srgbClr val="03397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UA" dirty="0">
                  <a:solidFill>
                    <a:schemeClr val="bg1"/>
                  </a:solidFill>
                  <a:latin typeface="Gotham Pro" panose="02000503040000020004" pitchFamily="2" charset="0"/>
                  <a:cs typeface="Gotham Pro" panose="02000503040000020004" pitchFamily="2" charset="0"/>
                </a:rPr>
                <a:t>Запорізький національний університет</a:t>
              </a:r>
            </a:p>
          </p:txBody>
        </p:sp>
        <p:pic>
          <p:nvPicPr>
            <p:cNvPr id="7" name="Рисунок 6">
              <a:extLst>
                <a:ext uri="{FF2B5EF4-FFF2-40B4-BE49-F238E27FC236}">
                  <a16:creationId xmlns:a16="http://schemas.microsoft.com/office/drawing/2014/main" id="{199DA6DB-978B-34BC-A566-7AAA64BBAB8B}"/>
                </a:ext>
              </a:extLst>
            </p:cNvPr>
            <p:cNvPicPr>
              <a:picLocks noChangeAspect="1"/>
            </p:cNvPicPr>
            <p:nvPr/>
          </p:nvPicPr>
          <p:blipFill>
            <a:blip r:embed="rId2"/>
            <a:stretch>
              <a:fillRect/>
            </a:stretch>
          </p:blipFill>
          <p:spPr>
            <a:xfrm>
              <a:off x="838200" y="5927359"/>
              <a:ext cx="667675" cy="794482"/>
            </a:xfrm>
            <a:prstGeom prst="rect">
              <a:avLst/>
            </a:prstGeom>
            <a:ln>
              <a:solidFill>
                <a:srgbClr val="033970"/>
              </a:solidFill>
            </a:ln>
          </p:spPr>
        </p:pic>
      </p:grpSp>
    </p:spTree>
    <p:extLst>
      <p:ext uri="{BB962C8B-B14F-4D97-AF65-F5344CB8AC3E}">
        <p14:creationId xmlns:p14="http://schemas.microsoft.com/office/powerpoint/2010/main" val="341065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B955D6-EF77-1CE6-D44F-CD5FE7A2983B}"/>
              </a:ext>
            </a:extLst>
          </p:cNvPr>
          <p:cNvSpPr>
            <a:spLocks noGrp="1"/>
          </p:cNvSpPr>
          <p:nvPr>
            <p:ph idx="1"/>
          </p:nvPr>
        </p:nvSpPr>
        <p:spPr>
          <a:xfrm>
            <a:off x="451699" y="301658"/>
            <a:ext cx="11086709" cy="6419654"/>
          </a:xfrm>
        </p:spPr>
        <p:txBody>
          <a:bodyPr>
            <a:noAutofit/>
          </a:bodyPr>
          <a:lstStyle/>
          <a:p>
            <a:pPr algn="just">
              <a:buFont typeface="Wingdings" panose="05000000000000000000" pitchFamily="2" charset="2"/>
              <a:buChar char="Ø"/>
            </a:pPr>
            <a:r>
              <a:rPr lang="uk-UA" sz="2100" b="0" i="0" u="none" strike="noStrike" baseline="0" dirty="0">
                <a:solidFill>
                  <a:schemeClr val="bg1"/>
                </a:solidFill>
                <a:latin typeface="Times New Roman" panose="02020603050405020304" pitchFamily="18" charset="0"/>
              </a:rPr>
              <a:t>У результаті вивчення навчальної дисципліни студент повинен </a:t>
            </a:r>
          </a:p>
          <a:p>
            <a:pPr algn="just">
              <a:buFont typeface="Wingdings" panose="05000000000000000000" pitchFamily="2" charset="2"/>
              <a:buChar char="Ø"/>
            </a:pPr>
            <a:r>
              <a:rPr lang="uk-UA" sz="2100" b="1" i="0" u="none" strike="noStrike" baseline="0" dirty="0">
                <a:solidFill>
                  <a:schemeClr val="bg1"/>
                </a:solidFill>
                <a:latin typeface="Times New Roman" panose="02020603050405020304" pitchFamily="18" charset="0"/>
              </a:rPr>
              <a:t>знати: </a:t>
            </a:r>
            <a:endParaRPr lang="uk-UA" sz="2100" b="0" i="0" u="none" strike="noStrike" baseline="0" dirty="0">
              <a:solidFill>
                <a:schemeClr val="bg1"/>
              </a:solidFill>
              <a:latin typeface="Times New Roman" panose="02020603050405020304" pitchFamily="18" charset="0"/>
            </a:endParaRPr>
          </a:p>
          <a:p>
            <a:pPr algn="just"/>
            <a:r>
              <a:rPr lang="uk-UA" sz="2100" b="0" i="0" u="none" strike="noStrike" baseline="0" dirty="0">
                <a:solidFill>
                  <a:schemeClr val="bg1"/>
                </a:solidFill>
                <a:latin typeface="Times New Roman" panose="02020603050405020304" pitchFamily="18" charset="0"/>
              </a:rPr>
              <a:t>вітчизняний та закордонний досвід з питань організації і методики аудиторської перевірки, проблеми нормативної регламентації цих питань; </a:t>
            </a:r>
          </a:p>
          <a:p>
            <a:pPr algn="just"/>
            <a:r>
              <a:rPr lang="uk-UA" sz="2100" b="0" i="0" u="none" strike="noStrike" baseline="0" dirty="0">
                <a:solidFill>
                  <a:schemeClr val="bg1"/>
                </a:solidFill>
                <a:latin typeface="Times New Roman" panose="02020603050405020304" pitchFamily="18" charset="0"/>
              </a:rPr>
              <a:t>інструктивні та методичні матеріали щодо здійснення аудиторської перевірки на підприємствах різних форм власності; </a:t>
            </a:r>
          </a:p>
          <a:p>
            <a:pPr algn="just"/>
            <a:r>
              <a:rPr lang="uk-UA" sz="2100" b="0" i="0" u="none" strike="noStrike" baseline="0" dirty="0">
                <a:solidFill>
                  <a:schemeClr val="bg1"/>
                </a:solidFill>
                <a:latin typeface="Times New Roman" panose="02020603050405020304" pitchFamily="18" charset="0"/>
              </a:rPr>
              <a:t>організаційне, нормативно-правове, інформаційне та технічне забезпечення праці аудиторів в аудиторській фірмі; </a:t>
            </a:r>
          </a:p>
          <a:p>
            <a:pPr algn="just"/>
            <a:r>
              <a:rPr lang="uk-UA" sz="2100" b="0" i="0" u="none" strike="noStrike" baseline="0" dirty="0">
                <a:solidFill>
                  <a:schemeClr val="bg1"/>
                </a:solidFill>
                <a:latin typeface="Times New Roman" panose="02020603050405020304" pitchFamily="18" charset="0"/>
              </a:rPr>
              <a:t>методику організації та проведення аудиторської перевірки; </a:t>
            </a:r>
          </a:p>
          <a:p>
            <a:pPr algn="just"/>
            <a:r>
              <a:rPr lang="uk-UA" sz="2100" b="0" i="0" u="none" strike="noStrike" baseline="0" dirty="0">
                <a:solidFill>
                  <a:schemeClr val="bg1"/>
                </a:solidFill>
                <a:latin typeface="Times New Roman" panose="02020603050405020304" pitchFamily="18" charset="0"/>
              </a:rPr>
              <a:t>методику документального оформлення процесу аудиторської перевірки: складання стратегії та загального плану, визначення суттєвості та ризику, обрання аудиторських процедур у відповідь на оцінені ризики за об’єктами аудиту фінансової звітності; формування аудиторської документації, вимоги до висновку незалежного аудитора; </a:t>
            </a:r>
          </a:p>
          <a:p>
            <a:pPr algn="just"/>
            <a:r>
              <a:rPr lang="uk-UA" sz="2100" b="0" i="0" u="none" strike="noStrike" baseline="0" dirty="0">
                <a:solidFill>
                  <a:schemeClr val="bg1"/>
                </a:solidFill>
                <a:latin typeface="Times New Roman" panose="02020603050405020304" pitchFamily="18" charset="0"/>
              </a:rPr>
              <a:t>оптимальні методи, способи та прийоми здійснення аудиторських процедур і організувати їх виконання; </a:t>
            </a:r>
          </a:p>
          <a:p>
            <a:pPr algn="just"/>
            <a:r>
              <a:rPr lang="uk-UA" sz="2100" b="0" i="0" u="none" strike="noStrike" baseline="0" dirty="0">
                <a:solidFill>
                  <a:schemeClr val="bg1"/>
                </a:solidFill>
                <a:latin typeface="Times New Roman" panose="02020603050405020304" pitchFamily="18" charset="0"/>
              </a:rPr>
              <a:t>організаційно-методичне забезпечення формування системи забезпечення якості аудиторської перевірки фінансової звітності на рівні аудиторської фірми. </a:t>
            </a:r>
          </a:p>
        </p:txBody>
      </p:sp>
    </p:spTree>
    <p:extLst>
      <p:ext uri="{BB962C8B-B14F-4D97-AF65-F5344CB8AC3E}">
        <p14:creationId xmlns:p14="http://schemas.microsoft.com/office/powerpoint/2010/main" val="20599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838200" y="1666983"/>
            <a:ext cx="10515600" cy="4799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580927" y="519242"/>
            <a:ext cx="11030146" cy="5819515"/>
          </a:xfrm>
        </p:spPr>
        <p:txBody>
          <a:bodyPr>
            <a:noAutofit/>
          </a:bodyPr>
          <a:lstStyle/>
          <a:p>
            <a:pPr algn="just">
              <a:buFont typeface="Wingdings" panose="05000000000000000000" pitchFamily="2" charset="2"/>
              <a:buChar char="Ø"/>
            </a:pPr>
            <a:r>
              <a:rPr lang="uk-UA" sz="2000" b="0" i="0" u="none" strike="noStrike" baseline="0" dirty="0">
                <a:solidFill>
                  <a:schemeClr val="bg1"/>
                </a:solidFill>
                <a:latin typeface="Times New Roman" panose="02020603050405020304" pitchFamily="18" charset="0"/>
              </a:rPr>
              <a:t> </a:t>
            </a:r>
            <a:r>
              <a:rPr lang="uk-UA" sz="2000" b="1" i="0" u="none" strike="noStrike" baseline="0" dirty="0">
                <a:solidFill>
                  <a:schemeClr val="bg1"/>
                </a:solidFill>
                <a:latin typeface="Times New Roman" panose="02020603050405020304" pitchFamily="18" charset="0"/>
              </a:rPr>
              <a:t>вміти: </a:t>
            </a:r>
            <a:endParaRPr lang="uk-UA" sz="2000" b="0" i="0" u="none" strike="noStrike" baseline="0" dirty="0">
              <a:solidFill>
                <a:schemeClr val="bg1"/>
              </a:solidFill>
              <a:latin typeface="Times New Roman" panose="02020603050405020304" pitchFamily="18" charset="0"/>
            </a:endParaRPr>
          </a:p>
          <a:p>
            <a:pPr algn="just"/>
            <a:r>
              <a:rPr lang="uk-UA" sz="2000" b="0" i="0" u="none" strike="noStrike" baseline="0" dirty="0">
                <a:solidFill>
                  <a:schemeClr val="bg1"/>
                </a:solidFill>
                <a:latin typeface="Times New Roman" panose="02020603050405020304" pitchFamily="18" charset="0"/>
              </a:rPr>
              <a:t>обирати оптимальну організаційну форму здійснення аудиторської діяльності за наявних ресурсів; </a:t>
            </a:r>
          </a:p>
          <a:p>
            <a:pPr algn="just"/>
            <a:r>
              <a:rPr lang="uk-UA" sz="2000" b="0" i="0" u="none" strike="noStrike" baseline="0" dirty="0">
                <a:solidFill>
                  <a:schemeClr val="bg1"/>
                </a:solidFill>
                <a:latin typeface="Times New Roman" panose="02020603050405020304" pitchFamily="18" charset="0"/>
              </a:rPr>
              <a:t>створювати аудиторську фірму, складати її установчі документи, проводити її реєстрацію для здобуття права здійснення аудиторських послуг; </a:t>
            </a:r>
          </a:p>
          <a:p>
            <a:pPr algn="just"/>
            <a:r>
              <a:rPr lang="uk-UA" sz="2000" b="0" i="0" u="none" strike="noStrike" baseline="0" dirty="0" err="1">
                <a:solidFill>
                  <a:schemeClr val="bg1"/>
                </a:solidFill>
                <a:latin typeface="Times New Roman" panose="02020603050405020304" pitchFamily="18" charset="0"/>
              </a:rPr>
              <a:t>компетентно</a:t>
            </a:r>
            <a:r>
              <a:rPr lang="uk-UA" sz="2000" b="0" i="0" u="none" strike="noStrike" baseline="0" dirty="0">
                <a:solidFill>
                  <a:schemeClr val="bg1"/>
                </a:solidFill>
                <a:latin typeface="Times New Roman" panose="02020603050405020304" pitchFamily="18" charset="0"/>
              </a:rPr>
              <a:t> розробляти план роботи аудиторської фірми та складати посадові інструкції працівників аудиторської фірми; </a:t>
            </a:r>
          </a:p>
          <a:p>
            <a:pPr algn="just"/>
            <a:r>
              <a:rPr lang="uk-UA" sz="2000" b="0" i="0" u="none" strike="noStrike" baseline="0" dirty="0">
                <a:solidFill>
                  <a:schemeClr val="bg1"/>
                </a:solidFill>
                <a:latin typeface="Times New Roman" panose="02020603050405020304" pitchFamily="18" charset="0"/>
              </a:rPr>
              <a:t>ефективно організувати процес аудиту фінансової звітності суб’єктів господарювання; </a:t>
            </a:r>
          </a:p>
          <a:p>
            <a:pPr algn="just"/>
            <a:r>
              <a:rPr lang="uk-UA" sz="2000" b="0" i="0" u="none" strike="noStrike" baseline="0" dirty="0">
                <a:solidFill>
                  <a:schemeClr val="bg1"/>
                </a:solidFill>
                <a:latin typeface="Times New Roman" panose="02020603050405020304" pitchFamily="18" charset="0"/>
              </a:rPr>
              <a:t>сформувати стратегію, розробити загальний план та програми аудиту фінансової звітності конкретного замовника, а також їх самостійно вдосконалювати залежно від специфіки діяльності підприємств різних форм власності; </a:t>
            </a:r>
          </a:p>
          <a:p>
            <a:pPr algn="just"/>
            <a:r>
              <a:rPr lang="uk-UA" sz="2000" b="0" i="0" u="none" strike="noStrike" baseline="0" dirty="0">
                <a:solidFill>
                  <a:schemeClr val="bg1"/>
                </a:solidFill>
                <a:latin typeface="Times New Roman" panose="02020603050405020304" pitchFamily="18" charset="0"/>
              </a:rPr>
              <a:t>збирати, узагальнювати, обробляти аудиторські докази та оцінювати ступінь їх надійності, робити висновки на їх підставі; </a:t>
            </a:r>
          </a:p>
          <a:p>
            <a:pPr algn="just"/>
            <a:r>
              <a:rPr lang="uk-UA" sz="2000" b="0" i="0" u="none" strike="noStrike" baseline="0" dirty="0">
                <a:solidFill>
                  <a:schemeClr val="bg1"/>
                </a:solidFill>
                <a:latin typeface="Times New Roman" panose="02020603050405020304" pitchFamily="18" charset="0"/>
              </a:rPr>
              <a:t>готувати звітність аудитора та аудиторської фірми перед замовником та Аудиторською палатою України; </a:t>
            </a:r>
          </a:p>
          <a:p>
            <a:pPr algn="just"/>
            <a:r>
              <a:rPr lang="uk-UA" sz="2000" b="0" i="0" u="none" strike="noStrike" baseline="0" dirty="0">
                <a:solidFill>
                  <a:schemeClr val="bg1"/>
                </a:solidFill>
                <a:latin typeface="Times New Roman" panose="02020603050405020304" pitchFamily="18" charset="0"/>
              </a:rPr>
              <a:t>вести ділове листування з замовниками аудиту. </a:t>
            </a:r>
          </a:p>
        </p:txBody>
      </p:sp>
    </p:spTree>
    <p:extLst>
      <p:ext uri="{BB962C8B-B14F-4D97-AF65-F5344CB8AC3E}">
        <p14:creationId xmlns:p14="http://schemas.microsoft.com/office/powerpoint/2010/main" val="43378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3970"/>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EDE2FA0-B1E8-2EA6-2178-F1B6B78E10DA}"/>
              </a:ext>
            </a:extLst>
          </p:cNvPr>
          <p:cNvPicPr>
            <a:picLocks noChangeAspect="1"/>
          </p:cNvPicPr>
          <p:nvPr/>
        </p:nvPicPr>
        <p:blipFill>
          <a:blip r:embed="rId2"/>
          <a:stretch>
            <a:fillRect/>
          </a:stretch>
        </p:blipFill>
        <p:spPr>
          <a:xfrm>
            <a:off x="11086327" y="272137"/>
            <a:ext cx="820552" cy="976393"/>
          </a:xfrm>
          <a:prstGeom prst="rect">
            <a:avLst/>
          </a:prstGeom>
        </p:spPr>
      </p:pic>
      <p:pic>
        <p:nvPicPr>
          <p:cNvPr id="12" name="Рисунок 11">
            <a:extLst>
              <a:ext uri="{FF2B5EF4-FFF2-40B4-BE49-F238E27FC236}">
                <a16:creationId xmlns:a16="http://schemas.microsoft.com/office/drawing/2014/main" id="{7275F512-8BAF-41C2-96BA-279D789FCE8F}"/>
              </a:ext>
            </a:extLst>
          </p:cNvPr>
          <p:cNvPicPr>
            <a:picLocks noChangeAspect="1"/>
          </p:cNvPicPr>
          <p:nvPr/>
        </p:nvPicPr>
        <p:blipFill>
          <a:blip r:embed="rId3"/>
          <a:stretch>
            <a:fillRect/>
          </a:stretch>
        </p:blipFill>
        <p:spPr>
          <a:xfrm>
            <a:off x="608522" y="584603"/>
            <a:ext cx="5185821" cy="5688793"/>
          </a:xfrm>
          <a:prstGeom prst="rect">
            <a:avLst/>
          </a:prstGeom>
        </p:spPr>
      </p:pic>
      <p:pic>
        <p:nvPicPr>
          <p:cNvPr id="14" name="Рисунок 13">
            <a:extLst>
              <a:ext uri="{FF2B5EF4-FFF2-40B4-BE49-F238E27FC236}">
                <a16:creationId xmlns:a16="http://schemas.microsoft.com/office/drawing/2014/main" id="{A643C232-7391-47A6-88E5-7923F3E78CFC}"/>
              </a:ext>
            </a:extLst>
          </p:cNvPr>
          <p:cNvPicPr>
            <a:picLocks noChangeAspect="1"/>
          </p:cNvPicPr>
          <p:nvPr/>
        </p:nvPicPr>
        <p:blipFill>
          <a:blip r:embed="rId4"/>
          <a:stretch>
            <a:fillRect/>
          </a:stretch>
        </p:blipFill>
        <p:spPr>
          <a:xfrm>
            <a:off x="6217470" y="1559614"/>
            <a:ext cx="5180402" cy="4398126"/>
          </a:xfrm>
          <a:prstGeom prst="rect">
            <a:avLst/>
          </a:prstGeom>
        </p:spPr>
      </p:pic>
    </p:spTree>
    <p:extLst>
      <p:ext uri="{BB962C8B-B14F-4D97-AF65-F5344CB8AC3E}">
        <p14:creationId xmlns:p14="http://schemas.microsoft.com/office/powerpoint/2010/main" val="374767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321A52C9-C620-22A9-856C-0C5AC9D195E0}"/>
              </a:ext>
            </a:extLst>
          </p:cNvPr>
          <p:cNvGrpSpPr/>
          <p:nvPr/>
        </p:nvGrpSpPr>
        <p:grpSpPr>
          <a:xfrm>
            <a:off x="0" y="5791200"/>
            <a:ext cx="12192000" cy="1066800"/>
            <a:chOff x="0" y="5791200"/>
            <a:chExt cx="12192000" cy="1066800"/>
          </a:xfrm>
        </p:grpSpPr>
        <p:sp>
          <p:nvSpPr>
            <p:cNvPr id="4" name="Прямоугольник 3">
              <a:extLst>
                <a:ext uri="{FF2B5EF4-FFF2-40B4-BE49-F238E27FC236}">
                  <a16:creationId xmlns:a16="http://schemas.microsoft.com/office/drawing/2014/main" id="{1D4BB4BB-CA8C-1CB2-4758-24DF945C158C}"/>
                </a:ext>
              </a:extLst>
            </p:cNvPr>
            <p:cNvSpPr/>
            <p:nvPr/>
          </p:nvSpPr>
          <p:spPr>
            <a:xfrm>
              <a:off x="0" y="5791200"/>
              <a:ext cx="12192000" cy="1066800"/>
            </a:xfrm>
            <a:prstGeom prst="rect">
              <a:avLst/>
            </a:prstGeom>
            <a:solidFill>
              <a:srgbClr val="033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Объект 2">
              <a:extLst>
                <a:ext uri="{FF2B5EF4-FFF2-40B4-BE49-F238E27FC236}">
                  <a16:creationId xmlns:a16="http://schemas.microsoft.com/office/drawing/2014/main" id="{2D01E752-B154-059D-84EC-D7232F46BC56}"/>
                </a:ext>
              </a:extLst>
            </p:cNvPr>
            <p:cNvSpPr txBox="1">
              <a:spLocks/>
            </p:cNvSpPr>
            <p:nvPr/>
          </p:nvSpPr>
          <p:spPr>
            <a:xfrm>
              <a:off x="1676400" y="5927359"/>
              <a:ext cx="10515600" cy="794482"/>
            </a:xfrm>
            <a:prstGeom prst="rect">
              <a:avLst/>
            </a:prstGeom>
            <a:ln>
              <a:solidFill>
                <a:srgbClr val="03397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UA" dirty="0">
                  <a:solidFill>
                    <a:schemeClr val="bg1"/>
                  </a:solidFill>
                  <a:latin typeface="Gotham Pro" panose="02000503040000020004" pitchFamily="2" charset="0"/>
                  <a:cs typeface="Gotham Pro" panose="02000503040000020004" pitchFamily="2" charset="0"/>
                </a:rPr>
                <a:t>Запорізький національний університет</a:t>
              </a:r>
            </a:p>
          </p:txBody>
        </p:sp>
        <p:pic>
          <p:nvPicPr>
            <p:cNvPr id="7" name="Рисунок 6">
              <a:extLst>
                <a:ext uri="{FF2B5EF4-FFF2-40B4-BE49-F238E27FC236}">
                  <a16:creationId xmlns:a16="http://schemas.microsoft.com/office/drawing/2014/main" id="{199DA6DB-978B-34BC-A566-7AAA64BBAB8B}"/>
                </a:ext>
              </a:extLst>
            </p:cNvPr>
            <p:cNvPicPr>
              <a:picLocks noChangeAspect="1"/>
            </p:cNvPicPr>
            <p:nvPr/>
          </p:nvPicPr>
          <p:blipFill>
            <a:blip r:embed="rId2"/>
            <a:stretch>
              <a:fillRect/>
            </a:stretch>
          </p:blipFill>
          <p:spPr>
            <a:xfrm>
              <a:off x="838200" y="5927359"/>
              <a:ext cx="667675" cy="794482"/>
            </a:xfrm>
            <a:prstGeom prst="rect">
              <a:avLst/>
            </a:prstGeom>
            <a:ln>
              <a:solidFill>
                <a:srgbClr val="033970"/>
              </a:solidFill>
            </a:ln>
          </p:spPr>
        </p:pic>
      </p:grpSp>
      <p:pic>
        <p:nvPicPr>
          <p:cNvPr id="10" name="Рисунок 9">
            <a:extLst>
              <a:ext uri="{FF2B5EF4-FFF2-40B4-BE49-F238E27FC236}">
                <a16:creationId xmlns:a16="http://schemas.microsoft.com/office/drawing/2014/main" id="{AC77E450-4336-4322-96D6-C29AD54C9D93}"/>
              </a:ext>
            </a:extLst>
          </p:cNvPr>
          <p:cNvPicPr>
            <a:picLocks noChangeAspect="1"/>
          </p:cNvPicPr>
          <p:nvPr/>
        </p:nvPicPr>
        <p:blipFill>
          <a:blip r:embed="rId3"/>
          <a:stretch>
            <a:fillRect/>
          </a:stretch>
        </p:blipFill>
        <p:spPr>
          <a:xfrm>
            <a:off x="1505875" y="594232"/>
            <a:ext cx="9347708" cy="4332362"/>
          </a:xfrm>
          <a:prstGeom prst="rect">
            <a:avLst/>
          </a:prstGeom>
        </p:spPr>
      </p:pic>
    </p:spTree>
    <p:extLst>
      <p:ext uri="{BB962C8B-B14F-4D97-AF65-F5344CB8AC3E}">
        <p14:creationId xmlns:p14="http://schemas.microsoft.com/office/powerpoint/2010/main" val="279672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C70D1-F12F-161C-244D-6400AD854DB8}"/>
              </a:ext>
            </a:extLst>
          </p:cNvPr>
          <p:cNvSpPr>
            <a:spLocks noGrp="1"/>
          </p:cNvSpPr>
          <p:nvPr>
            <p:ph type="title"/>
          </p:nvPr>
        </p:nvSpPr>
        <p:spPr>
          <a:xfrm>
            <a:off x="725079" y="495954"/>
            <a:ext cx="10515600" cy="822652"/>
          </a:xfrm>
        </p:spPr>
        <p:txBody>
          <a:bodyPr>
            <a:normAutofit/>
          </a:bodyPr>
          <a:lstStyle/>
          <a:p>
            <a:pPr algn="l"/>
            <a:r>
              <a:rPr lang="uk-UA" b="1" dirty="0">
                <a:solidFill>
                  <a:schemeClr val="bg1"/>
                </a:solidFill>
                <a:latin typeface="Gotham Pro" panose="02000503040000020004" pitchFamily="2" charset="0"/>
                <a:cs typeface="Gotham Pro" panose="02000503040000020004" pitchFamily="2" charset="0"/>
              </a:rPr>
              <a:t>Програма навчальної дисципліни</a:t>
            </a:r>
            <a:endParaRPr lang="ru-UA" b="1" dirty="0">
              <a:solidFill>
                <a:schemeClr val="bg1"/>
              </a:solidFill>
            </a:endParaRPr>
          </a:p>
        </p:txBody>
      </p:sp>
      <p:sp>
        <p:nvSpPr>
          <p:cNvPr id="3" name="Объект 2">
            <a:extLst>
              <a:ext uri="{FF2B5EF4-FFF2-40B4-BE49-F238E27FC236}">
                <a16:creationId xmlns:a16="http://schemas.microsoft.com/office/drawing/2014/main" id="{CDB955D6-EF77-1CE6-D44F-CD5FE7A2983B}"/>
              </a:ext>
            </a:extLst>
          </p:cNvPr>
          <p:cNvSpPr>
            <a:spLocks noGrp="1"/>
          </p:cNvSpPr>
          <p:nvPr>
            <p:ph idx="1"/>
          </p:nvPr>
        </p:nvSpPr>
        <p:spPr>
          <a:xfrm>
            <a:off x="725079" y="1665368"/>
            <a:ext cx="10515600" cy="4084982"/>
          </a:xfrm>
        </p:spPr>
        <p:txBody>
          <a:bodyPr>
            <a:normAutofit/>
          </a:bodyPr>
          <a:lstStyle/>
          <a:p>
            <a:pPr algn="ctr">
              <a:buFont typeface="Wingdings" panose="05000000000000000000" pitchFamily="2" charset="2"/>
              <a:buChar char="Ø"/>
            </a:pPr>
            <a:r>
              <a:rPr lang="uk-UA" sz="2200" b="1" dirty="0">
                <a:solidFill>
                  <a:schemeClr val="bg1"/>
                </a:solidFill>
                <a:latin typeface="Times New Roman" panose="02020603050405020304" pitchFamily="18" charset="0"/>
              </a:rPr>
              <a:t>Змістовний модуль</a:t>
            </a:r>
            <a:r>
              <a:rPr lang="uk-UA" sz="2200" b="1" i="0" u="none" strike="noStrike" baseline="0" dirty="0">
                <a:solidFill>
                  <a:schemeClr val="bg1"/>
                </a:solidFill>
                <a:latin typeface="Times New Roman" panose="02020603050405020304" pitchFamily="18" charset="0"/>
              </a:rPr>
              <a:t> 1. </a:t>
            </a:r>
          </a:p>
          <a:p>
            <a:pPr marL="0" indent="0" algn="ctr">
              <a:buNone/>
            </a:pPr>
            <a:endParaRPr lang="uk-UA" sz="2200" b="0" i="0" u="none" strike="noStrike" baseline="0" dirty="0">
              <a:solidFill>
                <a:schemeClr val="bg1"/>
              </a:solidFill>
              <a:latin typeface="Times New Roman" panose="02020603050405020304" pitchFamily="18" charset="0"/>
            </a:endParaRPr>
          </a:p>
          <a:p>
            <a:pPr algn="ctr">
              <a:buFont typeface="Wingdings" panose="05000000000000000000" pitchFamily="2" charset="2"/>
              <a:buChar char="v"/>
            </a:pPr>
            <a:r>
              <a:rPr lang="uk-UA" sz="2200" b="1" i="1" u="none" strike="noStrike" baseline="0" dirty="0">
                <a:solidFill>
                  <a:schemeClr val="bg1"/>
                </a:solidFill>
                <a:latin typeface="Times New Roman" panose="02020603050405020304" pitchFamily="18" charset="0"/>
              </a:rPr>
              <a:t>Тема 1. Аудит концептуальних напрямків функціонування підприємства. </a:t>
            </a:r>
            <a:endParaRPr lang="uk-UA" sz="2200" b="0" i="0" u="none" strike="noStrike" baseline="0" dirty="0">
              <a:solidFill>
                <a:schemeClr val="bg1"/>
              </a:solidFill>
              <a:latin typeface="Times New Roman" panose="02020603050405020304" pitchFamily="18" charset="0"/>
            </a:endParaRPr>
          </a:p>
          <a:p>
            <a:pPr algn="just"/>
            <a:r>
              <a:rPr lang="uk-UA" sz="2200" b="0" i="0" u="none" strike="noStrike" baseline="0" dirty="0">
                <a:solidFill>
                  <a:schemeClr val="bg1"/>
                </a:solidFill>
                <a:latin typeface="Times New Roman" panose="02020603050405020304" pitchFamily="18" charset="0"/>
              </a:rPr>
              <a:t>Аудит стратегії функціонування підприємства у зовнішньому середовищі. Оцінка аудитором стану системи внутрішнього контролю. Методичні підходи до організації та проведенню аудиту облікової політики, установчих та інших документів і розрахунків, а також видів діяльності суб’єкта господарювання. Особливості методики аудиту формування статутного капіталу, розрахунків з учасниками. Типові порушення законодавчих норм при операціях по розрахунках з учасниками. </a:t>
            </a:r>
          </a:p>
        </p:txBody>
      </p:sp>
    </p:spTree>
    <p:extLst>
      <p:ext uri="{BB962C8B-B14F-4D97-AF65-F5344CB8AC3E}">
        <p14:creationId xmlns:p14="http://schemas.microsoft.com/office/powerpoint/2010/main" val="10537995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1292</Words>
  <Application>Microsoft Office PowerPoint</Application>
  <PresentationFormat>Широкоэкранный</PresentationFormat>
  <Paragraphs>75</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Gotham Pro</vt:lpstr>
      <vt:lpstr>Times New Roman</vt:lpstr>
      <vt:lpstr>Wingdings</vt:lpstr>
      <vt:lpstr>Тема Office</vt:lpstr>
      <vt:lpstr>ПРЕЗЕНТАЦІЯ НАВЧАЛЬНОЇ ДИСЦИПЛІНИ  «АУДИТ НА ПІДПРИЄМСТВАХ МАЛОГО БІЗНЕСУ» </vt:lpstr>
      <vt:lpstr>Яка мета нашого курсу?</vt:lpstr>
      <vt:lpstr>Про що цей курс? </vt:lpstr>
      <vt:lpstr>Презентация PowerPoint</vt:lpstr>
      <vt:lpstr>Презентация PowerPoint</vt:lpstr>
      <vt:lpstr>Презентация PowerPoint</vt:lpstr>
      <vt:lpstr>Презентация PowerPoint</vt:lpstr>
      <vt:lpstr>Презентация PowerPoint</vt:lpstr>
      <vt:lpstr>Програма навчальної дисципліни</vt:lpstr>
      <vt:lpstr>Презентация PowerPoint</vt:lpstr>
      <vt:lpstr>Презентация PowerPoint</vt:lpstr>
      <vt:lpstr>Презентация PowerPoint</vt:lpstr>
      <vt:lpstr>Презентация PowerPoint</vt:lpstr>
      <vt:lpstr>Структура навчальної дисципліни</vt:lpstr>
      <vt:lpstr>«Правила гри»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dc:title>
  <dc:creator>Microsoft Office User</dc:creator>
  <cp:lastModifiedBy>Nastya Hnidkova</cp:lastModifiedBy>
  <cp:revision>47</cp:revision>
  <dcterms:created xsi:type="dcterms:W3CDTF">2023-12-13T16:18:17Z</dcterms:created>
  <dcterms:modified xsi:type="dcterms:W3CDTF">2024-10-07T08:12:28Z</dcterms:modified>
</cp:coreProperties>
</file>