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90C1E-2423-4F66-B2FD-4AD60F02271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9B8E28-E01A-4248-9F64-BB00D8FD4786}">
      <dgm:prSet phldrT="[Текст]" custT="1"/>
      <dgm:spPr/>
      <dgm:t>
        <a:bodyPr/>
        <a:lstStyle/>
        <a:p>
          <a:r>
            <a:rPr lang="uk-UA" sz="2200" dirty="0" smtClean="0"/>
            <a:t>Наука</a:t>
          </a:r>
          <a:endParaRPr lang="ru-RU" sz="2200" dirty="0"/>
        </a:p>
      </dgm:t>
    </dgm:pt>
    <dgm:pt modelId="{70645512-9519-43A7-B452-8A17CC144026}" type="parTrans" cxnId="{8EF08B63-FE7A-49AA-B162-3B98D98560FB}">
      <dgm:prSet/>
      <dgm:spPr/>
      <dgm:t>
        <a:bodyPr/>
        <a:lstStyle/>
        <a:p>
          <a:endParaRPr lang="ru-RU"/>
        </a:p>
      </dgm:t>
    </dgm:pt>
    <dgm:pt modelId="{BEE0E797-6B34-43A3-AADD-6BB2BFCFD05C}" type="sibTrans" cxnId="{8EF08B63-FE7A-49AA-B162-3B98D98560FB}">
      <dgm:prSet/>
      <dgm:spPr/>
      <dgm:t>
        <a:bodyPr/>
        <a:lstStyle/>
        <a:p>
          <a:endParaRPr lang="ru-RU"/>
        </a:p>
      </dgm:t>
    </dgm:pt>
    <dgm:pt modelId="{97EECF12-AB07-4FAE-81F7-6AAAC043A554}">
      <dgm:prSet phldrT="[Текст]" custT="1"/>
      <dgm:spPr/>
      <dgm:t>
        <a:bodyPr/>
        <a:lstStyle/>
        <a:p>
          <a:r>
            <a:rPr lang="uk-UA" sz="2200" dirty="0" smtClean="0"/>
            <a:t>Мислення</a:t>
          </a:r>
          <a:endParaRPr lang="ru-RU" sz="2200" dirty="0"/>
        </a:p>
      </dgm:t>
    </dgm:pt>
    <dgm:pt modelId="{C591F6DE-2AB1-40BF-B3A6-F6EC3116E545}" type="parTrans" cxnId="{A735420B-C549-422A-B879-25A3216E8457}">
      <dgm:prSet/>
      <dgm:spPr/>
      <dgm:t>
        <a:bodyPr/>
        <a:lstStyle/>
        <a:p>
          <a:endParaRPr lang="ru-RU"/>
        </a:p>
      </dgm:t>
    </dgm:pt>
    <dgm:pt modelId="{B83F691C-1686-4DCB-AB3E-6CAB7C2F322F}" type="sibTrans" cxnId="{A735420B-C549-422A-B879-25A3216E8457}">
      <dgm:prSet/>
      <dgm:spPr/>
      <dgm:t>
        <a:bodyPr/>
        <a:lstStyle/>
        <a:p>
          <a:endParaRPr lang="ru-RU"/>
        </a:p>
      </dgm:t>
    </dgm:pt>
    <dgm:pt modelId="{54774185-DED5-4D44-A7CA-F0F5CA53B1E8}">
      <dgm:prSet phldrT="[Текст]" custT="1"/>
      <dgm:spPr/>
      <dgm:t>
        <a:bodyPr/>
        <a:lstStyle/>
        <a:p>
          <a:r>
            <a:rPr lang="uk-UA" sz="2200" dirty="0" smtClean="0"/>
            <a:t>Істина</a:t>
          </a:r>
          <a:endParaRPr lang="ru-RU" sz="2200" dirty="0"/>
        </a:p>
      </dgm:t>
    </dgm:pt>
    <dgm:pt modelId="{DD9E9CE7-8824-4D62-BE89-EEAEAA3762A2}" type="parTrans" cxnId="{EE3F1BBE-3287-41DA-B4FE-D75E547F271C}">
      <dgm:prSet/>
      <dgm:spPr/>
      <dgm:t>
        <a:bodyPr/>
        <a:lstStyle/>
        <a:p>
          <a:endParaRPr lang="ru-RU"/>
        </a:p>
      </dgm:t>
    </dgm:pt>
    <dgm:pt modelId="{BE34AB2C-C210-4747-BEEC-612A7BFF4B50}" type="sibTrans" cxnId="{EE3F1BBE-3287-41DA-B4FE-D75E547F271C}">
      <dgm:prSet/>
      <dgm:spPr/>
      <dgm:t>
        <a:bodyPr/>
        <a:lstStyle/>
        <a:p>
          <a:endParaRPr lang="ru-RU"/>
        </a:p>
      </dgm:t>
    </dgm:pt>
    <dgm:pt modelId="{8BD9C9B8-86F2-4042-A7AB-514A8F86C3BC}">
      <dgm:prSet phldrT="[Текст]" custT="1"/>
      <dgm:spPr/>
      <dgm:t>
        <a:bodyPr/>
        <a:lstStyle/>
        <a:p>
          <a:r>
            <a:rPr lang="uk-UA" sz="2200" dirty="0" smtClean="0"/>
            <a:t>Ідеологія</a:t>
          </a:r>
          <a:endParaRPr lang="ru-RU" sz="2200" dirty="0"/>
        </a:p>
      </dgm:t>
    </dgm:pt>
    <dgm:pt modelId="{9D729CB8-BE5B-48F1-A115-0650A23F8A71}" type="parTrans" cxnId="{6C0FA17D-0E2E-44FC-871A-BDD23D948E16}">
      <dgm:prSet/>
      <dgm:spPr/>
      <dgm:t>
        <a:bodyPr/>
        <a:lstStyle/>
        <a:p>
          <a:endParaRPr lang="ru-RU"/>
        </a:p>
      </dgm:t>
    </dgm:pt>
    <dgm:pt modelId="{E4BEE3A7-F6AA-40EE-AF75-3A2815CAEE17}" type="sibTrans" cxnId="{6C0FA17D-0E2E-44FC-871A-BDD23D948E16}">
      <dgm:prSet/>
      <dgm:spPr/>
      <dgm:t>
        <a:bodyPr/>
        <a:lstStyle/>
        <a:p>
          <a:endParaRPr lang="ru-RU"/>
        </a:p>
      </dgm:t>
    </dgm:pt>
    <dgm:pt modelId="{2CBE8077-6CAD-4F0E-A1F3-02B49A64DC5A}">
      <dgm:prSet phldrT="[Текст]" custT="1"/>
      <dgm:spPr/>
      <dgm:t>
        <a:bodyPr/>
        <a:lstStyle/>
        <a:p>
          <a:r>
            <a:rPr lang="uk-UA" sz="2200" b="0" dirty="0" smtClean="0"/>
            <a:t>Світогляд</a:t>
          </a:r>
          <a:endParaRPr lang="ru-RU" sz="2200" b="0" dirty="0"/>
        </a:p>
      </dgm:t>
    </dgm:pt>
    <dgm:pt modelId="{EAC7286B-9395-45D0-ABF4-7BE273C88F6B}" type="parTrans" cxnId="{CD36A2B9-9EAF-4B36-81A4-CF98FF0D8235}">
      <dgm:prSet/>
      <dgm:spPr/>
      <dgm:t>
        <a:bodyPr/>
        <a:lstStyle/>
        <a:p>
          <a:endParaRPr lang="ru-RU"/>
        </a:p>
      </dgm:t>
    </dgm:pt>
    <dgm:pt modelId="{7E8181E5-B021-49AF-BD9A-B0772E05D4E9}" type="sibTrans" cxnId="{CD36A2B9-9EAF-4B36-81A4-CF98FF0D8235}">
      <dgm:prSet/>
      <dgm:spPr/>
      <dgm:t>
        <a:bodyPr/>
        <a:lstStyle/>
        <a:p>
          <a:endParaRPr lang="ru-RU"/>
        </a:p>
      </dgm:t>
    </dgm:pt>
    <dgm:pt modelId="{37066043-7060-4341-B701-D41714B5F7C1}">
      <dgm:prSet phldrT="[Текст]" custT="1"/>
      <dgm:spPr/>
      <dgm:t>
        <a:bodyPr/>
        <a:lstStyle/>
        <a:p>
          <a:r>
            <a:rPr lang="uk-UA" sz="2200" b="0" dirty="0" smtClean="0"/>
            <a:t>Знання як соціальний феномен</a:t>
          </a:r>
          <a:endParaRPr lang="ru-RU" sz="2200" b="0" dirty="0"/>
        </a:p>
      </dgm:t>
    </dgm:pt>
    <dgm:pt modelId="{FB1237FA-3FB9-418B-86E2-72AC91B42FE2}" type="parTrans" cxnId="{376A389B-005B-4E56-80F9-4B2C65140D85}">
      <dgm:prSet/>
      <dgm:spPr/>
      <dgm:t>
        <a:bodyPr/>
        <a:lstStyle/>
        <a:p>
          <a:endParaRPr lang="ru-RU"/>
        </a:p>
      </dgm:t>
    </dgm:pt>
    <dgm:pt modelId="{CFB4DF22-29F2-40B1-94C7-D9B81D7E95CD}" type="sibTrans" cxnId="{376A389B-005B-4E56-80F9-4B2C65140D85}">
      <dgm:prSet/>
      <dgm:spPr/>
      <dgm:t>
        <a:bodyPr/>
        <a:lstStyle/>
        <a:p>
          <a:endParaRPr lang="ru-RU"/>
        </a:p>
      </dgm:t>
    </dgm:pt>
    <dgm:pt modelId="{A64DA2AF-EB79-4385-BFAB-D50DEFDAD5B8}" type="pres">
      <dgm:prSet presAssocID="{3C590C1E-2423-4F66-B2FD-4AD60F0227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FBBF59-3355-41D1-ABF1-BBAD942D2995}" type="pres">
      <dgm:prSet presAssocID="{149B8E28-E01A-4248-9F64-BB00D8FD4786}" presName="node" presStyleLbl="node1" presStyleIdx="0" presStyleCnt="6" custScaleX="165699" custRadScaleRad="100567" custRadScaleInc="-26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B5D7A-F574-4487-A84B-2383E0E6D9E2}" type="pres">
      <dgm:prSet presAssocID="{149B8E28-E01A-4248-9F64-BB00D8FD4786}" presName="spNode" presStyleCnt="0"/>
      <dgm:spPr/>
    </dgm:pt>
    <dgm:pt modelId="{FE573010-1F27-41E9-8493-63EBA6E7F9BB}" type="pres">
      <dgm:prSet presAssocID="{BEE0E797-6B34-43A3-AADD-6BB2BFCFD05C}" presName="sibTrans" presStyleLbl="sibTrans1D1" presStyleIdx="0" presStyleCnt="6"/>
      <dgm:spPr/>
      <dgm:t>
        <a:bodyPr/>
        <a:lstStyle/>
        <a:p>
          <a:endParaRPr lang="ru-RU"/>
        </a:p>
      </dgm:t>
    </dgm:pt>
    <dgm:pt modelId="{0EE38A9B-D476-44C7-AC19-75049DB02481}" type="pres">
      <dgm:prSet presAssocID="{97EECF12-AB07-4FAE-81F7-6AAAC043A554}" presName="node" presStyleLbl="node1" presStyleIdx="1" presStyleCnt="6" custScaleX="210149" custRadScaleRad="144410" custRadScaleInc="42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27CD7-F399-4E80-8458-BBDCD8CF9ED7}" type="pres">
      <dgm:prSet presAssocID="{97EECF12-AB07-4FAE-81F7-6AAAC043A554}" presName="spNode" presStyleCnt="0"/>
      <dgm:spPr/>
    </dgm:pt>
    <dgm:pt modelId="{49C68525-8A4A-41D0-8F25-F30F66E939A7}" type="pres">
      <dgm:prSet presAssocID="{B83F691C-1686-4DCB-AB3E-6CAB7C2F322F}" presName="sibTrans" presStyleLbl="sibTrans1D1" presStyleIdx="1" presStyleCnt="6"/>
      <dgm:spPr/>
      <dgm:t>
        <a:bodyPr/>
        <a:lstStyle/>
        <a:p>
          <a:endParaRPr lang="ru-RU"/>
        </a:p>
      </dgm:t>
    </dgm:pt>
    <dgm:pt modelId="{A99938CB-77C6-4E66-8A2D-48098CE38480}" type="pres">
      <dgm:prSet presAssocID="{54774185-DED5-4D44-A7CA-F0F5CA53B1E8}" presName="node" presStyleLbl="node1" presStyleIdx="2" presStyleCnt="6" custScaleX="186239" custScaleY="77823" custRadScaleRad="137278" custRadScaleInc="-62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3FE53-C7DE-4A31-AD3A-783C46F4DAE4}" type="pres">
      <dgm:prSet presAssocID="{54774185-DED5-4D44-A7CA-F0F5CA53B1E8}" presName="spNode" presStyleCnt="0"/>
      <dgm:spPr/>
    </dgm:pt>
    <dgm:pt modelId="{A5EBA8A4-50FE-4D50-BCD6-C6CB2B107B62}" type="pres">
      <dgm:prSet presAssocID="{BE34AB2C-C210-4747-BEEC-612A7BFF4B50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5BB32A3-98C4-40F1-B940-6C39409D4FC1}" type="pres">
      <dgm:prSet presAssocID="{8BD9C9B8-86F2-4042-A7AB-514A8F86C3BC}" presName="node" presStyleLbl="node1" presStyleIdx="3" presStyleCnt="6" custScaleX="161656" custRadScaleRad="89158" custRadScaleInc="8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7CF34-BBF2-4EA0-9542-8A85C0271B6C}" type="pres">
      <dgm:prSet presAssocID="{8BD9C9B8-86F2-4042-A7AB-514A8F86C3BC}" presName="spNode" presStyleCnt="0"/>
      <dgm:spPr/>
    </dgm:pt>
    <dgm:pt modelId="{6F885D83-45DC-44C2-821C-343F126C24D4}" type="pres">
      <dgm:prSet presAssocID="{E4BEE3A7-F6AA-40EE-AF75-3A2815CAEE17}" presName="sibTrans" presStyleLbl="sibTrans1D1" presStyleIdx="3" presStyleCnt="6"/>
      <dgm:spPr/>
      <dgm:t>
        <a:bodyPr/>
        <a:lstStyle/>
        <a:p>
          <a:endParaRPr lang="ru-RU"/>
        </a:p>
      </dgm:t>
    </dgm:pt>
    <dgm:pt modelId="{6BFDA3CB-7739-45AB-9B97-481AB5446C42}" type="pres">
      <dgm:prSet presAssocID="{2CBE8077-6CAD-4F0E-A1F3-02B49A64DC5A}" presName="node" presStyleLbl="node1" presStyleIdx="4" presStyleCnt="6" custScaleX="163856" custRadScaleRad="180549" custRadScaleInc="47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550C1-13B9-40A4-A26B-EAD18CD03B9A}" type="pres">
      <dgm:prSet presAssocID="{2CBE8077-6CAD-4F0E-A1F3-02B49A64DC5A}" presName="spNode" presStyleCnt="0"/>
      <dgm:spPr/>
    </dgm:pt>
    <dgm:pt modelId="{633BAF95-755B-49DA-B9D5-2A5398AE5203}" type="pres">
      <dgm:prSet presAssocID="{7E8181E5-B021-49AF-BD9A-B0772E05D4E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7B596BD-A9BC-4E92-8488-AFA57825136F}" type="pres">
      <dgm:prSet presAssocID="{37066043-7060-4341-B701-D41714B5F7C1}" presName="node" presStyleLbl="node1" presStyleIdx="5" presStyleCnt="6" custScaleX="232790" custScaleY="163282" custRadScaleRad="206074" custRadScaleInc="-56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FEC40-E38C-40FA-9E7E-363243E3408E}" type="pres">
      <dgm:prSet presAssocID="{37066043-7060-4341-B701-D41714B5F7C1}" presName="spNode" presStyleCnt="0"/>
      <dgm:spPr/>
    </dgm:pt>
    <dgm:pt modelId="{9153D982-BB7A-4063-A085-CE786E3EAD41}" type="pres">
      <dgm:prSet presAssocID="{CFB4DF22-29F2-40B1-94C7-D9B81D7E95CD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7B22787E-FCA2-4DD4-8848-EA586116EC27}" type="presOf" srcId="{8BD9C9B8-86F2-4042-A7AB-514A8F86C3BC}" destId="{45BB32A3-98C4-40F1-B940-6C39409D4FC1}" srcOrd="0" destOrd="0" presId="urn:microsoft.com/office/officeart/2005/8/layout/cycle5"/>
    <dgm:cxn modelId="{376A389B-005B-4E56-80F9-4B2C65140D85}" srcId="{3C590C1E-2423-4F66-B2FD-4AD60F022711}" destId="{37066043-7060-4341-B701-D41714B5F7C1}" srcOrd="5" destOrd="0" parTransId="{FB1237FA-3FB9-418B-86E2-72AC91B42FE2}" sibTransId="{CFB4DF22-29F2-40B1-94C7-D9B81D7E95CD}"/>
    <dgm:cxn modelId="{219D6BDB-E2B7-4804-820F-A27420B38866}" type="presOf" srcId="{37066043-7060-4341-B701-D41714B5F7C1}" destId="{C7B596BD-A9BC-4E92-8488-AFA57825136F}" srcOrd="0" destOrd="0" presId="urn:microsoft.com/office/officeart/2005/8/layout/cycle5"/>
    <dgm:cxn modelId="{8EF08B63-FE7A-49AA-B162-3B98D98560FB}" srcId="{3C590C1E-2423-4F66-B2FD-4AD60F022711}" destId="{149B8E28-E01A-4248-9F64-BB00D8FD4786}" srcOrd="0" destOrd="0" parTransId="{70645512-9519-43A7-B452-8A17CC144026}" sibTransId="{BEE0E797-6B34-43A3-AADD-6BB2BFCFD05C}"/>
    <dgm:cxn modelId="{4DF26402-E9EF-4987-9979-DBC19607A176}" type="presOf" srcId="{7E8181E5-B021-49AF-BD9A-B0772E05D4E9}" destId="{633BAF95-755B-49DA-B9D5-2A5398AE5203}" srcOrd="0" destOrd="0" presId="urn:microsoft.com/office/officeart/2005/8/layout/cycle5"/>
    <dgm:cxn modelId="{5F3958CB-465A-4FCE-A539-4E6A7BB773D3}" type="presOf" srcId="{149B8E28-E01A-4248-9F64-BB00D8FD4786}" destId="{C3FBBF59-3355-41D1-ABF1-BBAD942D2995}" srcOrd="0" destOrd="0" presId="urn:microsoft.com/office/officeart/2005/8/layout/cycle5"/>
    <dgm:cxn modelId="{97C66DAD-0174-4BEF-9849-AD9E8BA73CF7}" type="presOf" srcId="{CFB4DF22-29F2-40B1-94C7-D9B81D7E95CD}" destId="{9153D982-BB7A-4063-A085-CE786E3EAD41}" srcOrd="0" destOrd="0" presId="urn:microsoft.com/office/officeart/2005/8/layout/cycle5"/>
    <dgm:cxn modelId="{8EEBAD0C-0C98-4DA2-B5E4-4DE1BD58740E}" type="presOf" srcId="{54774185-DED5-4D44-A7CA-F0F5CA53B1E8}" destId="{A99938CB-77C6-4E66-8A2D-48098CE38480}" srcOrd="0" destOrd="0" presId="urn:microsoft.com/office/officeart/2005/8/layout/cycle5"/>
    <dgm:cxn modelId="{00E1DBD5-E618-49BB-BA0F-F33B3D7D23E2}" type="presOf" srcId="{97EECF12-AB07-4FAE-81F7-6AAAC043A554}" destId="{0EE38A9B-D476-44C7-AC19-75049DB02481}" srcOrd="0" destOrd="0" presId="urn:microsoft.com/office/officeart/2005/8/layout/cycle5"/>
    <dgm:cxn modelId="{C6DD8367-389A-4651-872F-07EFE1E0FF55}" type="presOf" srcId="{BEE0E797-6B34-43A3-AADD-6BB2BFCFD05C}" destId="{FE573010-1F27-41E9-8493-63EBA6E7F9BB}" srcOrd="0" destOrd="0" presId="urn:microsoft.com/office/officeart/2005/8/layout/cycle5"/>
    <dgm:cxn modelId="{A735420B-C549-422A-B879-25A3216E8457}" srcId="{3C590C1E-2423-4F66-B2FD-4AD60F022711}" destId="{97EECF12-AB07-4FAE-81F7-6AAAC043A554}" srcOrd="1" destOrd="0" parTransId="{C591F6DE-2AB1-40BF-B3A6-F6EC3116E545}" sibTransId="{B83F691C-1686-4DCB-AB3E-6CAB7C2F322F}"/>
    <dgm:cxn modelId="{EE3F1BBE-3287-41DA-B4FE-D75E547F271C}" srcId="{3C590C1E-2423-4F66-B2FD-4AD60F022711}" destId="{54774185-DED5-4D44-A7CA-F0F5CA53B1E8}" srcOrd="2" destOrd="0" parTransId="{DD9E9CE7-8824-4D62-BE89-EEAEAA3762A2}" sibTransId="{BE34AB2C-C210-4747-BEEC-612A7BFF4B50}"/>
    <dgm:cxn modelId="{6C0FA17D-0E2E-44FC-871A-BDD23D948E16}" srcId="{3C590C1E-2423-4F66-B2FD-4AD60F022711}" destId="{8BD9C9B8-86F2-4042-A7AB-514A8F86C3BC}" srcOrd="3" destOrd="0" parTransId="{9D729CB8-BE5B-48F1-A115-0650A23F8A71}" sibTransId="{E4BEE3A7-F6AA-40EE-AF75-3A2815CAEE17}"/>
    <dgm:cxn modelId="{1B7FA439-663E-46AA-800E-9395F4411719}" type="presOf" srcId="{3C590C1E-2423-4F66-B2FD-4AD60F022711}" destId="{A64DA2AF-EB79-4385-BFAB-D50DEFDAD5B8}" srcOrd="0" destOrd="0" presId="urn:microsoft.com/office/officeart/2005/8/layout/cycle5"/>
    <dgm:cxn modelId="{CD36A2B9-9EAF-4B36-81A4-CF98FF0D8235}" srcId="{3C590C1E-2423-4F66-B2FD-4AD60F022711}" destId="{2CBE8077-6CAD-4F0E-A1F3-02B49A64DC5A}" srcOrd="4" destOrd="0" parTransId="{EAC7286B-9395-45D0-ABF4-7BE273C88F6B}" sibTransId="{7E8181E5-B021-49AF-BD9A-B0772E05D4E9}"/>
    <dgm:cxn modelId="{2B12C139-1A3D-4CA9-A1CE-9CB1377807E0}" type="presOf" srcId="{E4BEE3A7-F6AA-40EE-AF75-3A2815CAEE17}" destId="{6F885D83-45DC-44C2-821C-343F126C24D4}" srcOrd="0" destOrd="0" presId="urn:microsoft.com/office/officeart/2005/8/layout/cycle5"/>
    <dgm:cxn modelId="{EA41BFB4-BF63-4CAC-BEB5-E2BBB193E5B7}" type="presOf" srcId="{2CBE8077-6CAD-4F0E-A1F3-02B49A64DC5A}" destId="{6BFDA3CB-7739-45AB-9B97-481AB5446C42}" srcOrd="0" destOrd="0" presId="urn:microsoft.com/office/officeart/2005/8/layout/cycle5"/>
    <dgm:cxn modelId="{3EE30D1C-8E43-431E-97D2-F4A7CA3492AA}" type="presOf" srcId="{BE34AB2C-C210-4747-BEEC-612A7BFF4B50}" destId="{A5EBA8A4-50FE-4D50-BCD6-C6CB2B107B62}" srcOrd="0" destOrd="0" presId="urn:microsoft.com/office/officeart/2005/8/layout/cycle5"/>
    <dgm:cxn modelId="{FA605FCF-637A-4374-A2B1-2A41D9569835}" type="presOf" srcId="{B83F691C-1686-4DCB-AB3E-6CAB7C2F322F}" destId="{49C68525-8A4A-41D0-8F25-F30F66E939A7}" srcOrd="0" destOrd="0" presId="urn:microsoft.com/office/officeart/2005/8/layout/cycle5"/>
    <dgm:cxn modelId="{EBD2CE60-7A44-4EF8-84F2-E16E73860C81}" type="presParOf" srcId="{A64DA2AF-EB79-4385-BFAB-D50DEFDAD5B8}" destId="{C3FBBF59-3355-41D1-ABF1-BBAD942D2995}" srcOrd="0" destOrd="0" presId="urn:microsoft.com/office/officeart/2005/8/layout/cycle5"/>
    <dgm:cxn modelId="{D3CA1528-5246-4B58-B245-23C387B8193E}" type="presParOf" srcId="{A64DA2AF-EB79-4385-BFAB-D50DEFDAD5B8}" destId="{EECB5D7A-F574-4487-A84B-2383E0E6D9E2}" srcOrd="1" destOrd="0" presId="urn:microsoft.com/office/officeart/2005/8/layout/cycle5"/>
    <dgm:cxn modelId="{746ACD22-DBA6-4C7A-A7AF-4D79F2761A46}" type="presParOf" srcId="{A64DA2AF-EB79-4385-BFAB-D50DEFDAD5B8}" destId="{FE573010-1F27-41E9-8493-63EBA6E7F9BB}" srcOrd="2" destOrd="0" presId="urn:microsoft.com/office/officeart/2005/8/layout/cycle5"/>
    <dgm:cxn modelId="{A5758617-7B76-479A-B56F-1B5FE6FE9F65}" type="presParOf" srcId="{A64DA2AF-EB79-4385-BFAB-D50DEFDAD5B8}" destId="{0EE38A9B-D476-44C7-AC19-75049DB02481}" srcOrd="3" destOrd="0" presId="urn:microsoft.com/office/officeart/2005/8/layout/cycle5"/>
    <dgm:cxn modelId="{4884A8DA-FDD9-4E62-ACFB-381FB7034502}" type="presParOf" srcId="{A64DA2AF-EB79-4385-BFAB-D50DEFDAD5B8}" destId="{94C27CD7-F399-4E80-8458-BBDCD8CF9ED7}" srcOrd="4" destOrd="0" presId="urn:microsoft.com/office/officeart/2005/8/layout/cycle5"/>
    <dgm:cxn modelId="{8A771660-9009-4B48-89B5-386699F4DD45}" type="presParOf" srcId="{A64DA2AF-EB79-4385-BFAB-D50DEFDAD5B8}" destId="{49C68525-8A4A-41D0-8F25-F30F66E939A7}" srcOrd="5" destOrd="0" presId="urn:microsoft.com/office/officeart/2005/8/layout/cycle5"/>
    <dgm:cxn modelId="{F544AC30-CF3E-4224-9DF5-00EE7096D997}" type="presParOf" srcId="{A64DA2AF-EB79-4385-BFAB-D50DEFDAD5B8}" destId="{A99938CB-77C6-4E66-8A2D-48098CE38480}" srcOrd="6" destOrd="0" presId="urn:microsoft.com/office/officeart/2005/8/layout/cycle5"/>
    <dgm:cxn modelId="{9E7EB7AF-9607-4AAB-97D7-B2AA6EA2F0AA}" type="presParOf" srcId="{A64DA2AF-EB79-4385-BFAB-D50DEFDAD5B8}" destId="{1B83FE53-C7DE-4A31-AD3A-783C46F4DAE4}" srcOrd="7" destOrd="0" presId="urn:microsoft.com/office/officeart/2005/8/layout/cycle5"/>
    <dgm:cxn modelId="{19134970-E16B-4DE3-834C-B81C99A9484B}" type="presParOf" srcId="{A64DA2AF-EB79-4385-BFAB-D50DEFDAD5B8}" destId="{A5EBA8A4-50FE-4D50-BCD6-C6CB2B107B62}" srcOrd="8" destOrd="0" presId="urn:microsoft.com/office/officeart/2005/8/layout/cycle5"/>
    <dgm:cxn modelId="{CB01BF15-1218-4A0E-91A0-A4F0AC83CDEC}" type="presParOf" srcId="{A64DA2AF-EB79-4385-BFAB-D50DEFDAD5B8}" destId="{45BB32A3-98C4-40F1-B940-6C39409D4FC1}" srcOrd="9" destOrd="0" presId="urn:microsoft.com/office/officeart/2005/8/layout/cycle5"/>
    <dgm:cxn modelId="{5FA530B6-0A39-4D47-98E3-E4630E344CE9}" type="presParOf" srcId="{A64DA2AF-EB79-4385-BFAB-D50DEFDAD5B8}" destId="{EDD7CF34-BBF2-4EA0-9542-8A85C0271B6C}" srcOrd="10" destOrd="0" presId="urn:microsoft.com/office/officeart/2005/8/layout/cycle5"/>
    <dgm:cxn modelId="{21CD37B9-4CBE-4673-88BE-0534F31B7302}" type="presParOf" srcId="{A64DA2AF-EB79-4385-BFAB-D50DEFDAD5B8}" destId="{6F885D83-45DC-44C2-821C-343F126C24D4}" srcOrd="11" destOrd="0" presId="urn:microsoft.com/office/officeart/2005/8/layout/cycle5"/>
    <dgm:cxn modelId="{2CFE829B-2BC8-4159-9927-7B7537AC60BC}" type="presParOf" srcId="{A64DA2AF-EB79-4385-BFAB-D50DEFDAD5B8}" destId="{6BFDA3CB-7739-45AB-9B97-481AB5446C42}" srcOrd="12" destOrd="0" presId="urn:microsoft.com/office/officeart/2005/8/layout/cycle5"/>
    <dgm:cxn modelId="{B9ABE797-94C5-4687-B487-C5D6921F2DB9}" type="presParOf" srcId="{A64DA2AF-EB79-4385-BFAB-D50DEFDAD5B8}" destId="{FF9550C1-13B9-40A4-A26B-EAD18CD03B9A}" srcOrd="13" destOrd="0" presId="urn:microsoft.com/office/officeart/2005/8/layout/cycle5"/>
    <dgm:cxn modelId="{E52BE137-E629-492A-8EE2-976B201F223C}" type="presParOf" srcId="{A64DA2AF-EB79-4385-BFAB-D50DEFDAD5B8}" destId="{633BAF95-755B-49DA-B9D5-2A5398AE5203}" srcOrd="14" destOrd="0" presId="urn:microsoft.com/office/officeart/2005/8/layout/cycle5"/>
    <dgm:cxn modelId="{022AE3AE-CD6E-4418-913A-7A33A64A20DF}" type="presParOf" srcId="{A64DA2AF-EB79-4385-BFAB-D50DEFDAD5B8}" destId="{C7B596BD-A9BC-4E92-8488-AFA57825136F}" srcOrd="15" destOrd="0" presId="urn:microsoft.com/office/officeart/2005/8/layout/cycle5"/>
    <dgm:cxn modelId="{14075B9C-1620-4101-ADF1-B53D57329E0C}" type="presParOf" srcId="{A64DA2AF-EB79-4385-BFAB-D50DEFDAD5B8}" destId="{950FEC40-E38C-40FA-9E7E-363243E3408E}" srcOrd="16" destOrd="0" presId="urn:microsoft.com/office/officeart/2005/8/layout/cycle5"/>
    <dgm:cxn modelId="{D63AF1DE-C758-4481-B6E7-6D094F2E7F1E}" type="presParOf" srcId="{A64DA2AF-EB79-4385-BFAB-D50DEFDAD5B8}" destId="{9153D982-BB7A-4063-A085-CE786E3EAD4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BBF59-3355-41D1-ABF1-BBAD942D2995}">
      <dsp:nvSpPr>
        <dsp:cNvPr id="0" name=""/>
        <dsp:cNvSpPr/>
      </dsp:nvSpPr>
      <dsp:spPr>
        <a:xfrm>
          <a:off x="4042531" y="0"/>
          <a:ext cx="1812760" cy="711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Наука</a:t>
          </a:r>
          <a:endParaRPr lang="ru-RU" sz="2200" kern="1200" dirty="0"/>
        </a:p>
      </dsp:txBody>
      <dsp:txXfrm>
        <a:off x="4077244" y="34713"/>
        <a:ext cx="1743334" cy="641679"/>
      </dsp:txXfrm>
    </dsp:sp>
    <dsp:sp modelId="{FE573010-1F27-41E9-8493-63EBA6E7F9BB}">
      <dsp:nvSpPr>
        <dsp:cNvPr id="0" name=""/>
        <dsp:cNvSpPr/>
      </dsp:nvSpPr>
      <dsp:spPr>
        <a:xfrm>
          <a:off x="4540523" y="487236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1581767" y="2541"/>
              </a:moveTo>
              <a:arcTo wR="1673978" hR="1673978" stAng="16010535" swAng="1743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38A9B-D476-44C7-AC19-75049DB02481}">
      <dsp:nvSpPr>
        <dsp:cNvPr id="0" name=""/>
        <dsp:cNvSpPr/>
      </dsp:nvSpPr>
      <dsp:spPr>
        <a:xfrm>
          <a:off x="6202780" y="792087"/>
          <a:ext cx="2299047" cy="711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Мислення</a:t>
          </a:r>
          <a:endParaRPr lang="ru-RU" sz="2200" kern="1200" dirty="0"/>
        </a:p>
      </dsp:txBody>
      <dsp:txXfrm>
        <a:off x="6237493" y="826800"/>
        <a:ext cx="2229621" cy="641679"/>
      </dsp:txXfrm>
    </dsp:sp>
    <dsp:sp modelId="{49C68525-8A4A-41D0-8F25-F30F66E939A7}">
      <dsp:nvSpPr>
        <dsp:cNvPr id="0" name=""/>
        <dsp:cNvSpPr/>
      </dsp:nvSpPr>
      <dsp:spPr>
        <a:xfrm>
          <a:off x="4141493" y="134763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3343854" y="1556850"/>
              </a:moveTo>
              <a:arcTo wR="1673978" hR="1673978" stAng="21359264" swAng="11980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938CB-77C6-4E66-8A2D-48098CE38480}">
      <dsp:nvSpPr>
        <dsp:cNvPr id="0" name=""/>
        <dsp:cNvSpPr/>
      </dsp:nvSpPr>
      <dsp:spPr>
        <a:xfrm>
          <a:off x="6274778" y="2448271"/>
          <a:ext cx="2037470" cy="5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Істина</a:t>
          </a:r>
          <a:endParaRPr lang="ru-RU" sz="2200" kern="1200" dirty="0"/>
        </a:p>
      </dsp:txBody>
      <dsp:txXfrm>
        <a:off x="6301793" y="2475286"/>
        <a:ext cx="1983440" cy="499373"/>
      </dsp:txXfrm>
    </dsp:sp>
    <dsp:sp modelId="{A5EBA8A4-50FE-4D50-BCD6-C6CB2B107B62}">
      <dsp:nvSpPr>
        <dsp:cNvPr id="0" name=""/>
        <dsp:cNvSpPr/>
      </dsp:nvSpPr>
      <dsp:spPr>
        <a:xfrm>
          <a:off x="4571099" y="-56893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2394995" y="3184719"/>
              </a:moveTo>
              <a:arcTo wR="1673978" hR="1673978" stAng="3869203" swAng="16294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B32A3-98C4-40F1-B940-6C39409D4FC1}">
      <dsp:nvSpPr>
        <dsp:cNvPr id="0" name=""/>
        <dsp:cNvSpPr/>
      </dsp:nvSpPr>
      <dsp:spPr>
        <a:xfrm>
          <a:off x="4176462" y="3168348"/>
          <a:ext cx="1768529" cy="711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Ідеологія</a:t>
          </a:r>
          <a:endParaRPr lang="ru-RU" sz="2200" kern="1200" dirty="0"/>
        </a:p>
      </dsp:txBody>
      <dsp:txXfrm>
        <a:off x="4211175" y="3203061"/>
        <a:ext cx="1699103" cy="641679"/>
      </dsp:txXfrm>
    </dsp:sp>
    <dsp:sp modelId="{6F885D83-45DC-44C2-821C-343F126C24D4}">
      <dsp:nvSpPr>
        <dsp:cNvPr id="0" name=""/>
        <dsp:cNvSpPr/>
      </dsp:nvSpPr>
      <dsp:spPr>
        <a:xfrm>
          <a:off x="1432336" y="241250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2451595" y="3156380"/>
              </a:moveTo>
              <a:arcTo wR="1673978" hR="1673978" stAng="3739202" swAng="23624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DA3CB-7739-45AB-9B97-481AB5446C42}">
      <dsp:nvSpPr>
        <dsp:cNvPr id="0" name=""/>
        <dsp:cNvSpPr/>
      </dsp:nvSpPr>
      <dsp:spPr>
        <a:xfrm>
          <a:off x="1375756" y="2736300"/>
          <a:ext cx="1792598" cy="711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kern="1200" dirty="0" smtClean="0"/>
            <a:t>Світогляд</a:t>
          </a:r>
          <a:endParaRPr lang="ru-RU" sz="2200" b="0" kern="1200" dirty="0"/>
        </a:p>
      </dsp:txBody>
      <dsp:txXfrm>
        <a:off x="1410469" y="2771013"/>
        <a:ext cx="1723172" cy="641679"/>
      </dsp:txXfrm>
    </dsp:sp>
    <dsp:sp modelId="{633BAF95-755B-49DA-B9D5-2A5398AE5203}">
      <dsp:nvSpPr>
        <dsp:cNvPr id="0" name=""/>
        <dsp:cNvSpPr/>
      </dsp:nvSpPr>
      <dsp:spPr>
        <a:xfrm>
          <a:off x="1691204" y="-102914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305003" y="2637363"/>
              </a:moveTo>
              <a:arcTo wR="1673978" hR="1673978" stAng="8691894" swAng="16903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596BD-A9BC-4E92-8488-AFA57825136F}">
      <dsp:nvSpPr>
        <dsp:cNvPr id="0" name=""/>
        <dsp:cNvSpPr/>
      </dsp:nvSpPr>
      <dsp:spPr>
        <a:xfrm>
          <a:off x="559688" y="351062"/>
          <a:ext cx="2546741" cy="1161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kern="1200" dirty="0" smtClean="0"/>
            <a:t>Знання як соціальний феномен</a:t>
          </a:r>
          <a:endParaRPr lang="ru-RU" sz="2200" b="0" kern="1200" dirty="0"/>
        </a:p>
      </dsp:txBody>
      <dsp:txXfrm>
        <a:off x="616369" y="407743"/>
        <a:ext cx="2433379" cy="1047745"/>
      </dsp:txXfrm>
    </dsp:sp>
    <dsp:sp modelId="{9153D982-BB7A-4063-A085-CE786E3EAD41}">
      <dsp:nvSpPr>
        <dsp:cNvPr id="0" name=""/>
        <dsp:cNvSpPr/>
      </dsp:nvSpPr>
      <dsp:spPr>
        <a:xfrm>
          <a:off x="1159047" y="177174"/>
          <a:ext cx="3347957" cy="3347957"/>
        </a:xfrm>
        <a:custGeom>
          <a:avLst/>
          <a:gdLst/>
          <a:ahLst/>
          <a:cxnLst/>
          <a:rect l="0" t="0" r="0" b="0"/>
          <a:pathLst>
            <a:path>
              <a:moveTo>
                <a:pt x="1307474" y="40614"/>
              </a:moveTo>
              <a:arcTo wR="1673978" hR="1673978" stAng="15441187" swAng="27613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A4158-C6ED-4E3D-9233-C338D45DF69C}" type="datetimeFigureOut">
              <a:rPr lang="uk-UA" smtClean="0"/>
              <a:t>27.01.2016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FA04D-90A7-483D-8368-5CA6833892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669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FA04D-90A7-483D-8368-5CA683389209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7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3528392"/>
          </a:xfrm>
        </p:spPr>
        <p:txBody>
          <a:bodyPr>
            <a:normAutofit/>
          </a:bodyPr>
          <a:lstStyle/>
          <a:p>
            <a:r>
              <a:rPr lang="uk-UA" sz="4200" dirty="0"/>
              <a:t>Ш</a:t>
            </a:r>
            <a:r>
              <a:rPr lang="uk-UA" sz="4200" dirty="0" smtClean="0"/>
              <a:t>ановні бакалаври!!! </a:t>
            </a:r>
            <a:br>
              <a:rPr lang="uk-UA" sz="4200" dirty="0" smtClean="0"/>
            </a:br>
            <a:r>
              <a:rPr lang="ru-RU" sz="4200" dirty="0" err="1" smtClean="0"/>
              <a:t>Запрошую</a:t>
            </a:r>
            <a:r>
              <a:rPr lang="ru-RU" sz="4200" dirty="0" smtClean="0"/>
              <a:t> </a:t>
            </a:r>
            <a:r>
              <a:rPr lang="ru-RU" sz="4200" dirty="0"/>
              <a:t>до </a:t>
            </a:r>
            <a:r>
              <a:rPr lang="ru-RU" sz="4200" dirty="0" err="1"/>
              <a:t>вивчення</a:t>
            </a:r>
            <a:r>
              <a:rPr lang="ru-RU" sz="4200" dirty="0"/>
              <a:t> </a:t>
            </a:r>
            <a:r>
              <a:rPr lang="ru-RU" sz="4200" dirty="0" err="1"/>
              <a:t>навчальної</a:t>
            </a:r>
            <a:r>
              <a:rPr lang="ru-RU" sz="4200" dirty="0"/>
              <a:t> </a:t>
            </a:r>
            <a:r>
              <a:rPr lang="ru-RU" sz="4200" dirty="0" err="1"/>
              <a:t>дисципліни</a:t>
            </a:r>
            <a:r>
              <a:rPr lang="ru-RU" sz="4200" dirty="0"/>
              <a:t> «</a:t>
            </a:r>
            <a:r>
              <a:rPr lang="ru-RU" sz="4200" dirty="0" err="1"/>
              <a:t>Соціологія</a:t>
            </a:r>
            <a:r>
              <a:rPr lang="ru-RU" sz="4200" dirty="0"/>
              <a:t> </a:t>
            </a:r>
            <a:r>
              <a:rPr lang="ru-RU" sz="4200" dirty="0" err="1"/>
              <a:t>знання</a:t>
            </a:r>
            <a:r>
              <a:rPr lang="ru-RU" sz="4200" dirty="0"/>
              <a:t>»</a:t>
            </a:r>
            <a:endParaRPr lang="uk-UA" sz="4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84984"/>
            <a:ext cx="4608512" cy="2877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62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675466"/>
            <a:ext cx="5760640" cy="3849877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tx1"/>
                </a:solidFill>
              </a:rPr>
              <a:t>Здатність аналізувати соціокультурну реальність;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виявляти залежності між науковими концепціями і домінуючими ідеологіями;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прогнозувати попит на майбутні наукові дослідження;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прогнозувати розвиток і попит на нові професії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17632" cy="1540760"/>
          </a:xfrm>
        </p:spPr>
        <p:txBody>
          <a:bodyPr>
            <a:noAutofit/>
          </a:bodyPr>
          <a:lstStyle/>
          <a:p>
            <a:r>
              <a:rPr lang="uk-UA" sz="3600" cap="all" dirty="0" smtClean="0"/>
              <a:t>Професійні компетенції, сформовані у процесі вивчення Соціології  знання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64" y="2780928"/>
            <a:ext cx="286073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863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uk-UA" dirty="0"/>
              <a:t>У суспільстві знання роль наукового знання буде постійно зростати. </a:t>
            </a:r>
            <a:r>
              <a:rPr lang="uk-UA" dirty="0" smtClean="0"/>
              <a:t>Станьте </a:t>
            </a:r>
            <a:r>
              <a:rPr lang="uk-UA" dirty="0"/>
              <a:t>видатним фахівцем у цій сфері. Бажаю Успіху! </a:t>
            </a:r>
            <a:br>
              <a:rPr lang="uk-UA" dirty="0"/>
            </a:br>
            <a:endParaRPr lang="uk-UA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08520" y="5877272"/>
            <a:ext cx="9137104" cy="8091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mtClean="0">
                <a:solidFill>
                  <a:schemeClr val="tx1"/>
                </a:solidFill>
              </a:rPr>
              <a:t>Розробник курсу:  кандидат філософських наук, доцент кафедри соціології Бірюкова Тетяна Федорівна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78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2276872"/>
            <a:ext cx="6840760" cy="424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Навчальна дисципліна «Соціологія знання» складена відповідно до освітньо-професійної програми підготовки здобувачів освітнього рівня бакалавр напряму підготовки  «Соціологія».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Курс </a:t>
            </a:r>
            <a:r>
              <a:rPr lang="uk-UA" dirty="0">
                <a:solidFill>
                  <a:schemeClr val="tx1"/>
                </a:solidFill>
              </a:rPr>
              <a:t>«Соціологія знання» є необхідною складовою вивчення циклу професійно-орієнтованих дисциплін підготовки соціологів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Вона передбачає  глибоке знання основних напрямків наукознавчих досліджень, фокусується на ролі соціальних чинників у процесі виробництва та </a:t>
            </a:r>
            <a:r>
              <a:rPr lang="uk-UA" dirty="0" smtClean="0">
                <a:solidFill>
                  <a:schemeClr val="tx1"/>
                </a:solidFill>
              </a:rPr>
              <a:t>відтворення наукового знання.</a:t>
            </a:r>
            <a:endParaRPr lang="uk-UA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МІСЦЕ І РОЛЬ «СОЦІОЛОГІЇ ЗНАННЯ» В СИСТЕМІ ПРОФЕСІЙНОЇ ПІДГОТОВКИ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r="10047"/>
          <a:stretch/>
        </p:blipFill>
        <p:spPr>
          <a:xfrm>
            <a:off x="250723" y="2636912"/>
            <a:ext cx="1784554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7381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221088"/>
            <a:ext cx="8568952" cy="2337709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Даний курс висвітлює проблеми взаємозв’язку різних форм знання та соціокультурних умов його виникнення. В межах курсу розглядаються основні підходи в класичній і сучасній соціології знання, котрі розкривають інтелектуальну і соціальну природу як повсякденного, так і наукового знання.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МЕТА І ЗАВДАННЯ КУРСУ</a:t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56" y="1196752"/>
            <a:ext cx="3415764" cy="2160240"/>
          </a:xfrm>
          <a:prstGeom prst="rect">
            <a:avLst/>
          </a:prstGeom>
        </p:spPr>
      </p:pic>
      <p:pic>
        <p:nvPicPr>
          <p:cNvPr id="1026" name="Picture 2" descr="Картинки по запросу зна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735" y="1556792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зна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935" y="2132856"/>
            <a:ext cx="22479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7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5932181" cy="3450696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СОЦІОЛОГІЯ ЗНАННЯ</a:t>
            </a:r>
            <a:r>
              <a:rPr lang="uk-UA" dirty="0">
                <a:solidFill>
                  <a:schemeClr val="tx1"/>
                </a:solidFill>
              </a:rPr>
              <a:t> – це напрям у сучасній соціології, який аналізує залежність знання (типів світогляду, ідеологій, ідей, категорій і т.п.) від соціальних факторів (суспільства в цілому, класів, інституцій, соціальних відносин).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ЩО ВИВЧАЄ СОЦІОЛОГІЯ ЗНАННЯ?</a:t>
            </a:r>
          </a:p>
        </p:txBody>
      </p:sp>
      <p:pic>
        <p:nvPicPr>
          <p:cNvPr id="2050" name="Picture 2" descr="Картинки по запросу зн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низ стрелка 3"/>
          <p:cNvSpPr/>
          <p:nvPr/>
        </p:nvSpPr>
        <p:spPr>
          <a:xfrm>
            <a:off x="3419872" y="5085184"/>
            <a:ext cx="3168352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7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41483"/>
            <a:ext cx="8496943" cy="2409717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Основні напрями Соціології знання склалися у XX ст. Серед них: неокантіанський (М. Вебер, А. Вебер, А.</a:t>
            </a:r>
            <a:r>
              <a:rPr lang="uk-UA" dirty="0" err="1">
                <a:solidFill>
                  <a:schemeClr val="tx1"/>
                </a:solidFill>
              </a:rPr>
              <a:t>Шелтінг</a:t>
            </a:r>
            <a:r>
              <a:rPr lang="uk-UA" dirty="0">
                <a:solidFill>
                  <a:schemeClr val="tx1"/>
                </a:solidFill>
              </a:rPr>
              <a:t>, В. Штарк, Т. Парсонс) </a:t>
            </a:r>
            <a:r>
              <a:rPr lang="uk-UA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розглядає </a:t>
            </a:r>
            <a:r>
              <a:rPr lang="uk-UA" dirty="0">
                <a:solidFill>
                  <a:schemeClr val="tx1"/>
                </a:solidFill>
              </a:rPr>
              <a:t>залежність знання (соціального пізнання) від ціннісних орієнтацій, структура яких ототожнюється з певними соціальними групами чи типами суспільств.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/>
              <a:t>ТЕОРЕТЧНІ НАПРЯКИ СОЦІОЛОГІЇ ЗНАННЯ</a:t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1355973" cy="18102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53136"/>
            <a:ext cx="1524000" cy="2019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91643"/>
            <a:ext cx="1343025" cy="1885950"/>
          </a:xfrm>
          <a:prstGeom prst="rect">
            <a:avLst/>
          </a:prstGeom>
        </p:spPr>
      </p:pic>
      <p:sp>
        <p:nvSpPr>
          <p:cNvPr id="7" name="Выгнутая вниз стрелка 6"/>
          <p:cNvSpPr/>
          <p:nvPr/>
        </p:nvSpPr>
        <p:spPr>
          <a:xfrm rot="1535231">
            <a:off x="3491880" y="5157192"/>
            <a:ext cx="2160240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2915816" y="1834618"/>
            <a:ext cx="479848" cy="802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5748336" y="1773706"/>
            <a:ext cx="479848" cy="9051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5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852936"/>
            <a:ext cx="8568952" cy="2409717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Соціологія знання К. Маннгейма і франкфуртська школа. За К.</a:t>
            </a:r>
            <a:r>
              <a:rPr lang="uk-UA" dirty="0" err="1">
                <a:solidFill>
                  <a:schemeClr val="tx1"/>
                </a:solidFill>
              </a:rPr>
              <a:t>Маннгеймом</a:t>
            </a:r>
            <a:r>
              <a:rPr lang="uk-UA" dirty="0">
                <a:solidFill>
                  <a:schemeClr val="tx1"/>
                </a:solidFill>
              </a:rPr>
              <a:t>, соціальне буття класу визначає його свідомість, ідеологію.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Франкфуртська школа (М. </a:t>
            </a:r>
            <a:r>
              <a:rPr lang="uk-UA" dirty="0" err="1">
                <a:solidFill>
                  <a:schemeClr val="tx1"/>
                </a:solidFill>
              </a:rPr>
              <a:t>Хоркхаймер</a:t>
            </a:r>
            <a:r>
              <a:rPr lang="uk-UA" dirty="0">
                <a:solidFill>
                  <a:schemeClr val="tx1"/>
                </a:solidFill>
              </a:rPr>
              <a:t>, Т. Адорно, Г. Маркузе, Ю.</a:t>
            </a:r>
            <a:r>
              <a:rPr lang="uk-UA" dirty="0" err="1">
                <a:solidFill>
                  <a:schemeClr val="tx1"/>
                </a:solidFill>
              </a:rPr>
              <a:t>Хабермас</a:t>
            </a:r>
            <a:r>
              <a:rPr lang="uk-UA" dirty="0">
                <a:solidFill>
                  <a:schemeClr val="tx1"/>
                </a:solidFill>
              </a:rPr>
              <a:t>) вважала, що знання включене в соціальне ціле і визначається ним.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ТЕОРЕТЧНІ НАПРЯКИ СОЦІОЛОГІЇ ЗНАННЯ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286"/>
            <a:ext cx="1413532" cy="1728650"/>
          </a:xfrm>
          <a:prstGeom prst="rect">
            <a:avLst/>
          </a:prstGeom>
        </p:spPr>
      </p:pic>
      <p:sp>
        <p:nvSpPr>
          <p:cNvPr id="5" name="Выгнутая вверх стрелка 4"/>
          <p:cNvSpPr/>
          <p:nvPr/>
        </p:nvSpPr>
        <p:spPr>
          <a:xfrm rot="1753538">
            <a:off x="2520151" y="2010316"/>
            <a:ext cx="1451479" cy="5274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030" y="4797152"/>
            <a:ext cx="1340401" cy="16954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708" y="5052440"/>
            <a:ext cx="1280312" cy="1584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273824"/>
            <a:ext cx="1219675" cy="1584176"/>
          </a:xfrm>
          <a:prstGeom prst="rect">
            <a:avLst/>
          </a:prstGeom>
        </p:spPr>
      </p:pic>
      <p:sp>
        <p:nvSpPr>
          <p:cNvPr id="9" name="Выгнутая вниз стрелка 8"/>
          <p:cNvSpPr/>
          <p:nvPr/>
        </p:nvSpPr>
        <p:spPr>
          <a:xfrm rot="1848715">
            <a:off x="2953266" y="5592499"/>
            <a:ext cx="136815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653136"/>
            <a:ext cx="8271933" cy="1401605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Феноменологічний напрям (М. </a:t>
            </a:r>
            <a:r>
              <a:rPr lang="uk-UA" dirty="0" err="1">
                <a:solidFill>
                  <a:schemeClr val="tx1"/>
                </a:solidFill>
              </a:rPr>
              <a:t>Шелер</a:t>
            </a:r>
            <a:r>
              <a:rPr lang="uk-UA" dirty="0">
                <a:solidFill>
                  <a:schemeClr val="tx1"/>
                </a:solidFill>
              </a:rPr>
              <a:t>, А. </a:t>
            </a:r>
            <a:r>
              <a:rPr lang="uk-UA" dirty="0" err="1">
                <a:solidFill>
                  <a:schemeClr val="tx1"/>
                </a:solidFill>
              </a:rPr>
              <a:t>Шюц</a:t>
            </a:r>
            <a:r>
              <a:rPr lang="uk-UA" dirty="0">
                <a:solidFill>
                  <a:schemeClr val="tx1"/>
                </a:solidFill>
              </a:rPr>
              <a:t>, П. </a:t>
            </a:r>
            <a:r>
              <a:rPr lang="uk-UA" dirty="0" err="1">
                <a:solidFill>
                  <a:schemeClr val="tx1"/>
                </a:solidFill>
              </a:rPr>
              <a:t>Бергер</a:t>
            </a:r>
            <a:r>
              <a:rPr lang="uk-UA" dirty="0">
                <a:solidFill>
                  <a:schemeClr val="tx1"/>
                </a:solidFill>
              </a:rPr>
              <a:t>) виходить з ідеї Е. </a:t>
            </a:r>
            <a:r>
              <a:rPr lang="uk-UA" dirty="0" err="1">
                <a:solidFill>
                  <a:schemeClr val="tx1"/>
                </a:solidFill>
              </a:rPr>
              <a:t>Гуссерля</a:t>
            </a:r>
            <a:r>
              <a:rPr lang="uk-UA" dirty="0">
                <a:solidFill>
                  <a:schemeClr val="tx1"/>
                </a:solidFill>
              </a:rPr>
              <a:t> про конституювання свідомістю соціальної реальності.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ТЕОРЕТЧНІ НАПРЯКИ СОЦІОЛОГІЇ ЗНАННЯ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042" y="1864766"/>
            <a:ext cx="2016224" cy="25122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64764"/>
            <a:ext cx="2016224" cy="25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AutoShape 2" descr="Картинки по запросу М.Шел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М.Шеле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4765"/>
            <a:ext cx="2285747" cy="25122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81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975" y="2132856"/>
            <a:ext cx="6136233" cy="4464496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Чи може наука бути вільною від «соціального»?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Наукове знання в контексті часу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Наукові комунікації: вивчення мереж, наукових спільнот та напрямів їх досліджень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Роль вченого у сучасному світі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Можливості і межі науки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Взаємодія наукового і буденного знання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Наукове і пара наукове знання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Рушійні сили наукової революції тощо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ПРИКЛАДНІ НАПРЯМКИ </a:t>
            </a:r>
            <a:r>
              <a:rPr lang="uk-UA" sz="4200" dirty="0"/>
              <a:t>ДОСЛІДЖЕНЬ</a:t>
            </a:r>
            <a:r>
              <a:rPr lang="uk-UA" dirty="0"/>
              <a:t> У СФЕРІ СОЦІОЛОГІЇ ЗНАННЯ</a:t>
            </a:r>
          </a:p>
        </p:txBody>
      </p:sp>
      <p:sp>
        <p:nvSpPr>
          <p:cNvPr id="4" name="AutoShape 2" descr="Картинки по запросу зн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зна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56732"/>
            <a:ext cx="1668016" cy="2220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60848"/>
            <a:ext cx="2495550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9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ОСНОВНІ ПОНЯТТЯ І КАТЕГОРІЇ СОЦІОЛОГІЇ ЗНАННЯ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17297280"/>
              </p:ext>
            </p:extLst>
          </p:nvPr>
        </p:nvGraphicFramePr>
        <p:xfrm>
          <a:off x="179512" y="2204864"/>
          <a:ext cx="100811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</TotalTime>
  <Words>309</Words>
  <Application>Microsoft Office PowerPoint</Application>
  <PresentationFormat>Экран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Candara</vt:lpstr>
      <vt:lpstr>Symbol</vt:lpstr>
      <vt:lpstr>Волна</vt:lpstr>
      <vt:lpstr>Шановні бакалаври!!!  Запрошую до вивчення навчальної дисципліни «Соціологія знання»</vt:lpstr>
      <vt:lpstr>МІСЦЕ І РОЛЬ «СОЦІОЛОГІЇ ЗНАННЯ» В СИСТЕМІ ПРОФЕСІЙНОЇ ПІДГОТОВКИ </vt:lpstr>
      <vt:lpstr>МЕТА І ЗАВДАННЯ КУРСУ </vt:lpstr>
      <vt:lpstr>ЩО ВИВЧАЄ СОЦІОЛОГІЯ ЗНАННЯ?</vt:lpstr>
      <vt:lpstr>ТЕОРЕТЧНІ НАПРЯКИ СОЦІОЛОГІЇ ЗНАННЯ </vt:lpstr>
      <vt:lpstr>ТЕОРЕТЧНІ НАПРЯКИ СОЦІОЛОГІЇ ЗНАННЯ</vt:lpstr>
      <vt:lpstr>ТЕОРЕТЧНІ НАПРЯКИ СОЦІОЛОГІЇ ЗНАННЯ</vt:lpstr>
      <vt:lpstr>ПРИКЛАДНІ НАПРЯМКИ ДОСЛІДЖЕНЬ У СФЕРІ СОЦІОЛОГІЇ ЗНАННЯ</vt:lpstr>
      <vt:lpstr>ОСНОВНІ ПОНЯТТЯ І КАТЕГОРІЇ СОЦІОЛОГІЇ ЗНАННЯ</vt:lpstr>
      <vt:lpstr>Професійні компетенції, сформовані у процесі вивчення Соціології  знання </vt:lpstr>
      <vt:lpstr>У суспільстві знання роль наукового знання буде постійно зростати. Станьте видатним фахівцем у цій сфері. Бажаю Успіху!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userznu</dc:creator>
  <cp:lastModifiedBy>1</cp:lastModifiedBy>
  <cp:revision>7</cp:revision>
  <dcterms:created xsi:type="dcterms:W3CDTF">2016-01-26T10:44:35Z</dcterms:created>
  <dcterms:modified xsi:type="dcterms:W3CDTF">2016-01-26T23:10:58Z</dcterms:modified>
</cp:coreProperties>
</file>