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4213B-FBDB-4C16-BF94-0B8E61D54B08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E37B03F6-B097-4926-8A16-CD72140372DC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виробництво органічних (місцевих) добрив</a:t>
          </a:r>
        </a:p>
      </dgm:t>
    </dgm:pt>
    <dgm:pt modelId="{756036DD-5A99-4078-8318-5F9EF1C84F7F}" type="parTrans" cxnId="{C1FE62B5-5A69-494E-A96B-B2901C95DC28}">
      <dgm:prSet/>
      <dgm:spPr/>
      <dgm:t>
        <a:bodyPr/>
        <a:lstStyle/>
        <a:p>
          <a:endParaRPr lang="uk-UA"/>
        </a:p>
      </dgm:t>
    </dgm:pt>
    <dgm:pt modelId="{730A3CDD-F87D-433E-BB34-C6C2AAFCF19A}" type="sibTrans" cxnId="{C1FE62B5-5A69-494E-A96B-B2901C95DC28}">
      <dgm:prSet/>
      <dgm:spPr/>
      <dgm:t>
        <a:bodyPr/>
        <a:lstStyle/>
        <a:p>
          <a:endParaRPr lang="uk-UA"/>
        </a:p>
      </dgm:t>
    </dgm:pt>
    <dgm:pt modelId="{259A1B25-26BE-4494-8BCF-4AB314C8AD77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необхідність проведення хімічної меліорації</a:t>
          </a:r>
        </a:p>
      </dgm:t>
    </dgm:pt>
    <dgm:pt modelId="{DCFA3A4F-C867-4958-BE23-CA4D1511746C}" type="parTrans" cxnId="{3C231107-4E9E-4BDE-830C-F56CB37A71DB}">
      <dgm:prSet/>
      <dgm:spPr/>
      <dgm:t>
        <a:bodyPr/>
        <a:lstStyle/>
        <a:p>
          <a:endParaRPr lang="uk-UA"/>
        </a:p>
      </dgm:t>
    </dgm:pt>
    <dgm:pt modelId="{B50B4757-7461-43FF-B479-6C73F3302F55}" type="sibTrans" cxnId="{3C231107-4E9E-4BDE-830C-F56CB37A71DB}">
      <dgm:prSet/>
      <dgm:spPr/>
      <dgm:t>
        <a:bodyPr/>
        <a:lstStyle/>
        <a:p>
          <a:endParaRPr lang="uk-UA"/>
        </a:p>
      </dgm:t>
    </dgm:pt>
    <dgm:pt modelId="{1DEC94BB-8E0A-483B-9209-10F63A04BF12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характеристики ґрунтів</a:t>
          </a:r>
        </a:p>
      </dgm:t>
    </dgm:pt>
    <dgm:pt modelId="{9C1C7CE3-C234-4B3F-A013-F858D8BB6630}" type="parTrans" cxnId="{AD882D16-17BA-463E-B98C-B95549BC67B0}">
      <dgm:prSet/>
      <dgm:spPr/>
      <dgm:t>
        <a:bodyPr/>
        <a:lstStyle/>
        <a:p>
          <a:endParaRPr lang="uk-UA"/>
        </a:p>
      </dgm:t>
    </dgm:pt>
    <dgm:pt modelId="{2938CDAD-B5D7-431F-912A-F1CE89537FB5}" type="sibTrans" cxnId="{AD882D16-17BA-463E-B98C-B95549BC67B0}">
      <dgm:prSet/>
      <dgm:spPr/>
      <dgm:t>
        <a:bodyPr/>
        <a:lstStyle/>
        <a:p>
          <a:endParaRPr lang="uk-UA"/>
        </a:p>
      </dgm:t>
    </dgm:pt>
    <dgm:pt modelId="{A04B3902-4758-4719-828B-CEDFA085A96E}">
      <dgm:prSet phldrT="[Текст]"/>
      <dgm:spPr/>
      <dgm:t>
        <a:bodyPr/>
        <a:lstStyle/>
        <a:p>
          <a:r>
            <a:rPr lang="uk-UA" b="1">
              <a:solidFill>
                <a:schemeClr val="bg1"/>
              </a:solidFill>
            </a:rPr>
            <a:t>культуру землеробства</a:t>
          </a:r>
          <a:endParaRPr lang="uk-UA" b="1" dirty="0">
            <a:solidFill>
              <a:schemeClr val="bg1"/>
            </a:solidFill>
          </a:endParaRPr>
        </a:p>
      </dgm:t>
    </dgm:pt>
    <dgm:pt modelId="{E94E7733-F21E-4968-A5A9-97B6473FC2A6}" type="parTrans" cxnId="{10084210-3B27-4FBE-9ED6-0B6CBA9B1031}">
      <dgm:prSet/>
      <dgm:spPr/>
      <dgm:t>
        <a:bodyPr/>
        <a:lstStyle/>
        <a:p>
          <a:endParaRPr lang="uk-UA"/>
        </a:p>
      </dgm:t>
    </dgm:pt>
    <dgm:pt modelId="{76EDCA69-14BC-479A-8961-EE720346BD12}" type="sibTrans" cxnId="{10084210-3B27-4FBE-9ED6-0B6CBA9B1031}">
      <dgm:prSet/>
      <dgm:spPr/>
      <dgm:t>
        <a:bodyPr/>
        <a:lstStyle/>
        <a:p>
          <a:endParaRPr lang="uk-UA"/>
        </a:p>
      </dgm:t>
    </dgm:pt>
    <dgm:pt modelId="{D1795150-0886-475B-8425-165DDD422DED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біологічні особливості сорту</a:t>
          </a:r>
        </a:p>
      </dgm:t>
    </dgm:pt>
    <dgm:pt modelId="{104F00AC-41CE-4BC3-A132-5CA345B10B06}" type="parTrans" cxnId="{212F3FC8-2535-47C2-8334-ECB6C802C0CA}">
      <dgm:prSet/>
      <dgm:spPr/>
      <dgm:t>
        <a:bodyPr/>
        <a:lstStyle/>
        <a:p>
          <a:endParaRPr lang="uk-UA"/>
        </a:p>
      </dgm:t>
    </dgm:pt>
    <dgm:pt modelId="{6DCD4543-1710-4232-9E1C-C5110B139E30}" type="sibTrans" cxnId="{212F3FC8-2535-47C2-8334-ECB6C802C0CA}">
      <dgm:prSet/>
      <dgm:spPr/>
      <dgm:t>
        <a:bodyPr/>
        <a:lstStyle/>
        <a:p>
          <a:endParaRPr lang="uk-UA"/>
        </a:p>
      </dgm:t>
    </dgm:pt>
    <dgm:pt modelId="{E0A8215B-428E-45D1-B49D-33808D378F88}">
      <dgm:prSet phldrT="[Текст]"/>
      <dgm:spPr/>
      <dgm:t>
        <a:bodyPr/>
        <a:lstStyle/>
        <a:p>
          <a:r>
            <a:rPr lang="uk-UA" b="1">
              <a:solidFill>
                <a:schemeClr val="bg1"/>
              </a:solidFill>
            </a:rPr>
            <a:t>заплановані врожаї</a:t>
          </a:r>
          <a:endParaRPr lang="uk-UA" b="1" dirty="0">
            <a:solidFill>
              <a:schemeClr val="bg1"/>
            </a:solidFill>
          </a:endParaRPr>
        </a:p>
      </dgm:t>
    </dgm:pt>
    <dgm:pt modelId="{7B16C5F5-8B5E-45E9-AA36-0E03635E0754}" type="parTrans" cxnId="{DEB213AE-F9D0-4C85-9226-99C239FBB7D4}">
      <dgm:prSet/>
      <dgm:spPr/>
      <dgm:t>
        <a:bodyPr/>
        <a:lstStyle/>
        <a:p>
          <a:endParaRPr lang="uk-UA"/>
        </a:p>
      </dgm:t>
    </dgm:pt>
    <dgm:pt modelId="{8FED473F-A525-4AC5-BBAD-05442952C3C4}" type="sibTrans" cxnId="{DEB213AE-F9D0-4C85-9226-99C239FBB7D4}">
      <dgm:prSet/>
      <dgm:spPr/>
      <dgm:t>
        <a:bodyPr/>
        <a:lstStyle/>
        <a:p>
          <a:endParaRPr lang="uk-UA"/>
        </a:p>
      </dgm:t>
    </dgm:pt>
    <dgm:pt modelId="{3AFDD3EA-40D1-44CD-8C69-166E0FF9CE6D}">
      <dgm:prSet phldrT="[Текст]"/>
      <dgm:spPr/>
      <dgm:t>
        <a:bodyPr/>
        <a:lstStyle/>
        <a:p>
          <a:r>
            <a:rPr lang="uk-UA" b="1" dirty="0">
              <a:solidFill>
                <a:schemeClr val="bg1"/>
              </a:solidFill>
            </a:rPr>
            <a:t>рекомендації наукових установ і досвід з використання добрив в інтенсивних технологіях вирощування культур</a:t>
          </a:r>
        </a:p>
      </dgm:t>
    </dgm:pt>
    <dgm:pt modelId="{93411A04-120F-497F-9B30-6097E77342BA}" type="parTrans" cxnId="{7AAD7073-05BA-4C7E-A04D-7B8524EE16AD}">
      <dgm:prSet/>
      <dgm:spPr/>
      <dgm:t>
        <a:bodyPr/>
        <a:lstStyle/>
        <a:p>
          <a:endParaRPr lang="uk-UA"/>
        </a:p>
      </dgm:t>
    </dgm:pt>
    <dgm:pt modelId="{4827AFF3-8591-4643-AEA8-B21897FBC8B8}" type="sibTrans" cxnId="{7AAD7073-05BA-4C7E-A04D-7B8524EE16AD}">
      <dgm:prSet/>
      <dgm:spPr/>
      <dgm:t>
        <a:bodyPr/>
        <a:lstStyle/>
        <a:p>
          <a:endParaRPr lang="uk-UA"/>
        </a:p>
      </dgm:t>
    </dgm:pt>
    <dgm:pt modelId="{E26C9870-D57C-483A-BB30-7B1E4902E118}" type="pres">
      <dgm:prSet presAssocID="{1174213B-FBDB-4C16-BF94-0B8E61D54B08}" presName="diagram" presStyleCnt="0">
        <dgm:presLayoutVars>
          <dgm:dir/>
          <dgm:resizeHandles val="exact"/>
        </dgm:presLayoutVars>
      </dgm:prSet>
      <dgm:spPr/>
    </dgm:pt>
    <dgm:pt modelId="{D4139B51-3C3A-4CA3-99A2-450FF364A14E}" type="pres">
      <dgm:prSet presAssocID="{E37B03F6-B097-4926-8A16-CD72140372DC}" presName="node" presStyleLbl="node1" presStyleIdx="0" presStyleCnt="7">
        <dgm:presLayoutVars>
          <dgm:bulletEnabled val="1"/>
        </dgm:presLayoutVars>
      </dgm:prSet>
      <dgm:spPr/>
    </dgm:pt>
    <dgm:pt modelId="{9C63381F-5456-4083-AB01-1E5A2670A474}" type="pres">
      <dgm:prSet presAssocID="{730A3CDD-F87D-433E-BB34-C6C2AAFCF19A}" presName="sibTrans" presStyleCnt="0"/>
      <dgm:spPr/>
    </dgm:pt>
    <dgm:pt modelId="{C502F0DB-244D-4FFF-ABDF-F3B51D70F423}" type="pres">
      <dgm:prSet presAssocID="{259A1B25-26BE-4494-8BCF-4AB314C8AD77}" presName="node" presStyleLbl="node1" presStyleIdx="1" presStyleCnt="7">
        <dgm:presLayoutVars>
          <dgm:bulletEnabled val="1"/>
        </dgm:presLayoutVars>
      </dgm:prSet>
      <dgm:spPr/>
    </dgm:pt>
    <dgm:pt modelId="{28DDF817-E1CC-4EFC-87A7-A427C4C33CB7}" type="pres">
      <dgm:prSet presAssocID="{B50B4757-7461-43FF-B479-6C73F3302F55}" presName="sibTrans" presStyleCnt="0"/>
      <dgm:spPr/>
    </dgm:pt>
    <dgm:pt modelId="{51E1C5B4-C269-41D1-94CC-55F3BC8F454E}" type="pres">
      <dgm:prSet presAssocID="{1DEC94BB-8E0A-483B-9209-10F63A04BF12}" presName="node" presStyleLbl="node1" presStyleIdx="2" presStyleCnt="7">
        <dgm:presLayoutVars>
          <dgm:bulletEnabled val="1"/>
        </dgm:presLayoutVars>
      </dgm:prSet>
      <dgm:spPr/>
    </dgm:pt>
    <dgm:pt modelId="{F00C4E20-A0BB-440E-9EF4-E834E974447E}" type="pres">
      <dgm:prSet presAssocID="{2938CDAD-B5D7-431F-912A-F1CE89537FB5}" presName="sibTrans" presStyleCnt="0"/>
      <dgm:spPr/>
    </dgm:pt>
    <dgm:pt modelId="{41B011D4-35DA-473B-BD09-4E0A184CF24C}" type="pres">
      <dgm:prSet presAssocID="{A04B3902-4758-4719-828B-CEDFA085A96E}" presName="node" presStyleLbl="node1" presStyleIdx="3" presStyleCnt="7">
        <dgm:presLayoutVars>
          <dgm:bulletEnabled val="1"/>
        </dgm:presLayoutVars>
      </dgm:prSet>
      <dgm:spPr/>
    </dgm:pt>
    <dgm:pt modelId="{97F7C222-A664-4117-A456-C3C5EF08B462}" type="pres">
      <dgm:prSet presAssocID="{76EDCA69-14BC-479A-8961-EE720346BD12}" presName="sibTrans" presStyleCnt="0"/>
      <dgm:spPr/>
    </dgm:pt>
    <dgm:pt modelId="{2872ADB4-7E7D-47E1-9DC9-E79C0C7B1E7F}" type="pres">
      <dgm:prSet presAssocID="{D1795150-0886-475B-8425-165DDD422DED}" presName="node" presStyleLbl="node1" presStyleIdx="4" presStyleCnt="7">
        <dgm:presLayoutVars>
          <dgm:bulletEnabled val="1"/>
        </dgm:presLayoutVars>
      </dgm:prSet>
      <dgm:spPr/>
    </dgm:pt>
    <dgm:pt modelId="{A2C094DC-3FFC-4AE0-84B8-C89BDB7D36F0}" type="pres">
      <dgm:prSet presAssocID="{6DCD4543-1710-4232-9E1C-C5110B139E30}" presName="sibTrans" presStyleCnt="0"/>
      <dgm:spPr/>
    </dgm:pt>
    <dgm:pt modelId="{22B4B5CC-52A7-450B-A18C-AACC41B27368}" type="pres">
      <dgm:prSet presAssocID="{E0A8215B-428E-45D1-B49D-33808D378F88}" presName="node" presStyleLbl="node1" presStyleIdx="5" presStyleCnt="7">
        <dgm:presLayoutVars>
          <dgm:bulletEnabled val="1"/>
        </dgm:presLayoutVars>
      </dgm:prSet>
      <dgm:spPr/>
    </dgm:pt>
    <dgm:pt modelId="{BB55779C-3F0C-455C-A540-C29E3F9F60ED}" type="pres">
      <dgm:prSet presAssocID="{8FED473F-A525-4AC5-BBAD-05442952C3C4}" presName="sibTrans" presStyleCnt="0"/>
      <dgm:spPr/>
    </dgm:pt>
    <dgm:pt modelId="{80F265EC-9D68-4CAB-B551-41B3F893C6AC}" type="pres">
      <dgm:prSet presAssocID="{3AFDD3EA-40D1-44CD-8C69-166E0FF9CE6D}" presName="node" presStyleLbl="node1" presStyleIdx="6" presStyleCnt="7" custScaleX="153461">
        <dgm:presLayoutVars>
          <dgm:bulletEnabled val="1"/>
        </dgm:presLayoutVars>
      </dgm:prSet>
      <dgm:spPr/>
    </dgm:pt>
  </dgm:ptLst>
  <dgm:cxnLst>
    <dgm:cxn modelId="{807F0B07-9D83-426E-8A12-A4D5561BFAEE}" type="presOf" srcId="{E0A8215B-428E-45D1-B49D-33808D378F88}" destId="{22B4B5CC-52A7-450B-A18C-AACC41B27368}" srcOrd="0" destOrd="0" presId="urn:microsoft.com/office/officeart/2005/8/layout/default"/>
    <dgm:cxn modelId="{3C231107-4E9E-4BDE-830C-F56CB37A71DB}" srcId="{1174213B-FBDB-4C16-BF94-0B8E61D54B08}" destId="{259A1B25-26BE-4494-8BCF-4AB314C8AD77}" srcOrd="1" destOrd="0" parTransId="{DCFA3A4F-C867-4958-BE23-CA4D1511746C}" sibTransId="{B50B4757-7461-43FF-B479-6C73F3302F55}"/>
    <dgm:cxn modelId="{C0BA540F-C00E-4D6B-AF1A-151D111CE744}" type="presOf" srcId="{1174213B-FBDB-4C16-BF94-0B8E61D54B08}" destId="{E26C9870-D57C-483A-BB30-7B1E4902E118}" srcOrd="0" destOrd="0" presId="urn:microsoft.com/office/officeart/2005/8/layout/default"/>
    <dgm:cxn modelId="{10084210-3B27-4FBE-9ED6-0B6CBA9B1031}" srcId="{1174213B-FBDB-4C16-BF94-0B8E61D54B08}" destId="{A04B3902-4758-4719-828B-CEDFA085A96E}" srcOrd="3" destOrd="0" parTransId="{E94E7733-F21E-4968-A5A9-97B6473FC2A6}" sibTransId="{76EDCA69-14BC-479A-8961-EE720346BD12}"/>
    <dgm:cxn modelId="{AD882D16-17BA-463E-B98C-B95549BC67B0}" srcId="{1174213B-FBDB-4C16-BF94-0B8E61D54B08}" destId="{1DEC94BB-8E0A-483B-9209-10F63A04BF12}" srcOrd="2" destOrd="0" parTransId="{9C1C7CE3-C234-4B3F-A013-F858D8BB6630}" sibTransId="{2938CDAD-B5D7-431F-912A-F1CE89537FB5}"/>
    <dgm:cxn modelId="{43DE153B-3AA1-4519-AB16-6113B8956873}" type="presOf" srcId="{A04B3902-4758-4719-828B-CEDFA085A96E}" destId="{41B011D4-35DA-473B-BD09-4E0A184CF24C}" srcOrd="0" destOrd="0" presId="urn:microsoft.com/office/officeart/2005/8/layout/default"/>
    <dgm:cxn modelId="{4FFBBE42-F883-4B59-8A0F-8E3F2DE05282}" type="presOf" srcId="{259A1B25-26BE-4494-8BCF-4AB314C8AD77}" destId="{C502F0DB-244D-4FFF-ABDF-F3B51D70F423}" srcOrd="0" destOrd="0" presId="urn:microsoft.com/office/officeart/2005/8/layout/default"/>
    <dgm:cxn modelId="{CDF8A04A-FDC7-40CB-A558-A7F94076C03C}" type="presOf" srcId="{1DEC94BB-8E0A-483B-9209-10F63A04BF12}" destId="{51E1C5B4-C269-41D1-94CC-55F3BC8F454E}" srcOrd="0" destOrd="0" presId="urn:microsoft.com/office/officeart/2005/8/layout/default"/>
    <dgm:cxn modelId="{7AAD7073-05BA-4C7E-A04D-7B8524EE16AD}" srcId="{1174213B-FBDB-4C16-BF94-0B8E61D54B08}" destId="{3AFDD3EA-40D1-44CD-8C69-166E0FF9CE6D}" srcOrd="6" destOrd="0" parTransId="{93411A04-120F-497F-9B30-6097E77342BA}" sibTransId="{4827AFF3-8591-4643-AEA8-B21897FBC8B8}"/>
    <dgm:cxn modelId="{2E75DC53-B2C4-4A6B-B0E4-E5EFD7495885}" type="presOf" srcId="{D1795150-0886-475B-8425-165DDD422DED}" destId="{2872ADB4-7E7D-47E1-9DC9-E79C0C7B1E7F}" srcOrd="0" destOrd="0" presId="urn:microsoft.com/office/officeart/2005/8/layout/default"/>
    <dgm:cxn modelId="{0458E897-1571-4A6F-AB03-1052C4E57D49}" type="presOf" srcId="{E37B03F6-B097-4926-8A16-CD72140372DC}" destId="{D4139B51-3C3A-4CA3-99A2-450FF364A14E}" srcOrd="0" destOrd="0" presId="urn:microsoft.com/office/officeart/2005/8/layout/default"/>
    <dgm:cxn modelId="{74A2739F-F521-4E5E-98EF-78A284239648}" type="presOf" srcId="{3AFDD3EA-40D1-44CD-8C69-166E0FF9CE6D}" destId="{80F265EC-9D68-4CAB-B551-41B3F893C6AC}" srcOrd="0" destOrd="0" presId="urn:microsoft.com/office/officeart/2005/8/layout/default"/>
    <dgm:cxn modelId="{DEB213AE-F9D0-4C85-9226-99C239FBB7D4}" srcId="{1174213B-FBDB-4C16-BF94-0B8E61D54B08}" destId="{E0A8215B-428E-45D1-B49D-33808D378F88}" srcOrd="5" destOrd="0" parTransId="{7B16C5F5-8B5E-45E9-AA36-0E03635E0754}" sibTransId="{8FED473F-A525-4AC5-BBAD-05442952C3C4}"/>
    <dgm:cxn modelId="{C1FE62B5-5A69-494E-A96B-B2901C95DC28}" srcId="{1174213B-FBDB-4C16-BF94-0B8E61D54B08}" destId="{E37B03F6-B097-4926-8A16-CD72140372DC}" srcOrd="0" destOrd="0" parTransId="{756036DD-5A99-4078-8318-5F9EF1C84F7F}" sibTransId="{730A3CDD-F87D-433E-BB34-C6C2AAFCF19A}"/>
    <dgm:cxn modelId="{212F3FC8-2535-47C2-8334-ECB6C802C0CA}" srcId="{1174213B-FBDB-4C16-BF94-0B8E61D54B08}" destId="{D1795150-0886-475B-8425-165DDD422DED}" srcOrd="4" destOrd="0" parTransId="{104F00AC-41CE-4BC3-A132-5CA345B10B06}" sibTransId="{6DCD4543-1710-4232-9E1C-C5110B139E30}"/>
    <dgm:cxn modelId="{B72590E2-C22D-433C-AC70-7FF1D5D66695}" type="presParOf" srcId="{E26C9870-D57C-483A-BB30-7B1E4902E118}" destId="{D4139B51-3C3A-4CA3-99A2-450FF364A14E}" srcOrd="0" destOrd="0" presId="urn:microsoft.com/office/officeart/2005/8/layout/default"/>
    <dgm:cxn modelId="{AD189CD4-98E5-4630-AFCE-88B4237E8520}" type="presParOf" srcId="{E26C9870-D57C-483A-BB30-7B1E4902E118}" destId="{9C63381F-5456-4083-AB01-1E5A2670A474}" srcOrd="1" destOrd="0" presId="urn:microsoft.com/office/officeart/2005/8/layout/default"/>
    <dgm:cxn modelId="{AEDA4F88-A2BD-4727-B985-39230B414AB5}" type="presParOf" srcId="{E26C9870-D57C-483A-BB30-7B1E4902E118}" destId="{C502F0DB-244D-4FFF-ABDF-F3B51D70F423}" srcOrd="2" destOrd="0" presId="urn:microsoft.com/office/officeart/2005/8/layout/default"/>
    <dgm:cxn modelId="{21A72F6E-D3C7-409E-BE7B-2F73469C403F}" type="presParOf" srcId="{E26C9870-D57C-483A-BB30-7B1E4902E118}" destId="{28DDF817-E1CC-4EFC-87A7-A427C4C33CB7}" srcOrd="3" destOrd="0" presId="urn:microsoft.com/office/officeart/2005/8/layout/default"/>
    <dgm:cxn modelId="{0227E622-4A7D-4AE6-B9D4-D308ED5C17CA}" type="presParOf" srcId="{E26C9870-D57C-483A-BB30-7B1E4902E118}" destId="{51E1C5B4-C269-41D1-94CC-55F3BC8F454E}" srcOrd="4" destOrd="0" presId="urn:microsoft.com/office/officeart/2005/8/layout/default"/>
    <dgm:cxn modelId="{97389208-ECE8-4CEA-B76F-9373EA0B8584}" type="presParOf" srcId="{E26C9870-D57C-483A-BB30-7B1E4902E118}" destId="{F00C4E20-A0BB-440E-9EF4-E834E974447E}" srcOrd="5" destOrd="0" presId="urn:microsoft.com/office/officeart/2005/8/layout/default"/>
    <dgm:cxn modelId="{A806F93D-ACE6-4F2E-9028-3AF561F6B118}" type="presParOf" srcId="{E26C9870-D57C-483A-BB30-7B1E4902E118}" destId="{41B011D4-35DA-473B-BD09-4E0A184CF24C}" srcOrd="6" destOrd="0" presId="urn:microsoft.com/office/officeart/2005/8/layout/default"/>
    <dgm:cxn modelId="{00520A30-7DEA-4A54-B4F6-951752DA4A9D}" type="presParOf" srcId="{E26C9870-D57C-483A-BB30-7B1E4902E118}" destId="{97F7C222-A664-4117-A456-C3C5EF08B462}" srcOrd="7" destOrd="0" presId="urn:microsoft.com/office/officeart/2005/8/layout/default"/>
    <dgm:cxn modelId="{2565FD51-B5D8-4B42-A3D9-64DBF219DDA0}" type="presParOf" srcId="{E26C9870-D57C-483A-BB30-7B1E4902E118}" destId="{2872ADB4-7E7D-47E1-9DC9-E79C0C7B1E7F}" srcOrd="8" destOrd="0" presId="urn:microsoft.com/office/officeart/2005/8/layout/default"/>
    <dgm:cxn modelId="{0D0C22FE-825D-4D69-9FA8-D8FCEDDE58D7}" type="presParOf" srcId="{E26C9870-D57C-483A-BB30-7B1E4902E118}" destId="{A2C094DC-3FFC-4AE0-84B8-C89BDB7D36F0}" srcOrd="9" destOrd="0" presId="urn:microsoft.com/office/officeart/2005/8/layout/default"/>
    <dgm:cxn modelId="{AF830C10-D430-4FCD-AAD2-334590780117}" type="presParOf" srcId="{E26C9870-D57C-483A-BB30-7B1E4902E118}" destId="{22B4B5CC-52A7-450B-A18C-AACC41B27368}" srcOrd="10" destOrd="0" presId="urn:microsoft.com/office/officeart/2005/8/layout/default"/>
    <dgm:cxn modelId="{4D36DFE9-66B0-4E62-AD11-2A597385FCD7}" type="presParOf" srcId="{E26C9870-D57C-483A-BB30-7B1E4902E118}" destId="{BB55779C-3F0C-455C-A540-C29E3F9F60ED}" srcOrd="11" destOrd="0" presId="urn:microsoft.com/office/officeart/2005/8/layout/default"/>
    <dgm:cxn modelId="{848903F3-9EF1-416E-87BB-3839C71F73E4}" type="presParOf" srcId="{E26C9870-D57C-483A-BB30-7B1E4902E118}" destId="{80F265EC-9D68-4CAB-B551-41B3F893C6AC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0DDAEB-26A1-4FF5-ADEF-4B34E5CE141A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C5A5FBC1-4DA8-4268-8710-029434FA24A3}">
      <dgm:prSet phldrT="[Текст]"/>
      <dgm:spPr/>
      <dgm:t>
        <a:bodyPr/>
        <a:lstStyle/>
        <a:p>
          <a:r>
            <a:rPr lang="uk-UA" b="1" dirty="0">
              <a:effectLst/>
              <a:ea typeface="Calibri" panose="020F0502020204030204" pitchFamily="34" charset="0"/>
            </a:rPr>
            <a:t>система удобрення </a:t>
          </a:r>
          <a:endParaRPr lang="uk-UA" dirty="0"/>
        </a:p>
      </dgm:t>
    </dgm:pt>
    <dgm:pt modelId="{DEB3B97F-69AD-48E8-A178-80A25778BFC1}" type="parTrans" cxnId="{4214C489-886F-45C4-A970-5FBCFD58C0A6}">
      <dgm:prSet/>
      <dgm:spPr/>
      <dgm:t>
        <a:bodyPr/>
        <a:lstStyle/>
        <a:p>
          <a:endParaRPr lang="uk-UA"/>
        </a:p>
      </dgm:t>
    </dgm:pt>
    <dgm:pt modelId="{98D4311F-B4B0-483A-8C34-AD1F735D99D3}" type="sibTrans" cxnId="{4214C489-886F-45C4-A970-5FBCFD58C0A6}">
      <dgm:prSet/>
      <dgm:spPr/>
      <dgm:t>
        <a:bodyPr/>
        <a:lstStyle/>
        <a:p>
          <a:endParaRPr lang="uk-UA"/>
        </a:p>
      </dgm:t>
    </dgm:pt>
    <dgm:pt modelId="{DBFAFB7F-AD69-429B-933C-F12FDE814888}">
      <dgm:prSet phldrT="[Текст]"/>
      <dgm:spPr/>
      <dgm:t>
        <a:bodyPr/>
        <a:lstStyle/>
        <a:p>
          <a:r>
            <a:rPr lang="uk-UA" dirty="0"/>
            <a:t>системи накопичення, підготовки і внесення добрив у господарстві</a:t>
          </a:r>
        </a:p>
      </dgm:t>
    </dgm:pt>
    <dgm:pt modelId="{7F7AFC24-145C-4D0E-A8AC-66F341CD728D}" type="parTrans" cxnId="{7DD7E596-E040-45A8-803E-07C68956A871}">
      <dgm:prSet/>
      <dgm:spPr/>
      <dgm:t>
        <a:bodyPr/>
        <a:lstStyle/>
        <a:p>
          <a:endParaRPr lang="uk-UA"/>
        </a:p>
      </dgm:t>
    </dgm:pt>
    <dgm:pt modelId="{5B56F151-49E1-420C-97C4-E729DB7A8A4E}" type="sibTrans" cxnId="{7DD7E596-E040-45A8-803E-07C68956A871}">
      <dgm:prSet/>
      <dgm:spPr/>
      <dgm:t>
        <a:bodyPr/>
        <a:lstStyle/>
        <a:p>
          <a:endParaRPr lang="uk-UA"/>
        </a:p>
      </dgm:t>
    </dgm:pt>
    <dgm:pt modelId="{ED1A63E8-8651-4E52-B615-8A55FFDB7A77}">
      <dgm:prSet phldrT="[Текст]"/>
      <dgm:spPr/>
      <dgm:t>
        <a:bodyPr/>
        <a:lstStyle/>
        <a:p>
          <a:r>
            <a:rPr lang="uk-UA" dirty="0"/>
            <a:t>системи удобрення в сівозміні або на іншому об'єкті застосування добрив</a:t>
          </a:r>
        </a:p>
      </dgm:t>
    </dgm:pt>
    <dgm:pt modelId="{857F4FC6-7715-45AA-9B56-B25207EEEFEC}" type="parTrans" cxnId="{BDB6A2DA-6737-4F85-801D-BA7A0B6804C0}">
      <dgm:prSet/>
      <dgm:spPr/>
      <dgm:t>
        <a:bodyPr/>
        <a:lstStyle/>
        <a:p>
          <a:endParaRPr lang="uk-UA"/>
        </a:p>
      </dgm:t>
    </dgm:pt>
    <dgm:pt modelId="{9DC560FC-97E8-453F-B3AE-AECB7DB3334B}" type="sibTrans" cxnId="{BDB6A2DA-6737-4F85-801D-BA7A0B6804C0}">
      <dgm:prSet/>
      <dgm:spPr/>
      <dgm:t>
        <a:bodyPr/>
        <a:lstStyle/>
        <a:p>
          <a:endParaRPr lang="uk-UA"/>
        </a:p>
      </dgm:t>
    </dgm:pt>
    <dgm:pt modelId="{3FD9B2A3-9D19-4249-9C06-3EF5D539F9D6}">
      <dgm:prSet phldrT="[Текст]"/>
      <dgm:spPr/>
      <dgm:t>
        <a:bodyPr/>
        <a:lstStyle/>
        <a:p>
          <a:r>
            <a:rPr lang="uk-UA" dirty="0"/>
            <a:t>систем удобрення окремих культур сівозміни, складених з оптимальних норм, форм, строків і способів внесення добрив</a:t>
          </a:r>
        </a:p>
      </dgm:t>
    </dgm:pt>
    <dgm:pt modelId="{ABE9D036-6620-47D2-8D5E-4D04FCC280F1}" type="parTrans" cxnId="{08B7E149-80BA-4EDD-8474-A64BC44F76D8}">
      <dgm:prSet/>
      <dgm:spPr/>
      <dgm:t>
        <a:bodyPr/>
        <a:lstStyle/>
        <a:p>
          <a:endParaRPr lang="uk-UA"/>
        </a:p>
      </dgm:t>
    </dgm:pt>
    <dgm:pt modelId="{EC3F69C9-113C-495B-A315-13EA0833FE40}" type="sibTrans" cxnId="{08B7E149-80BA-4EDD-8474-A64BC44F76D8}">
      <dgm:prSet/>
      <dgm:spPr/>
      <dgm:t>
        <a:bodyPr/>
        <a:lstStyle/>
        <a:p>
          <a:endParaRPr lang="uk-UA"/>
        </a:p>
      </dgm:t>
    </dgm:pt>
    <dgm:pt modelId="{4823E43B-EA68-440F-9DB0-5EE5A6970AA2}">
      <dgm:prSet phldrT="[Текст]"/>
      <dgm:spPr/>
      <dgm:t>
        <a:bodyPr/>
        <a:lstStyle/>
        <a:p>
          <a:r>
            <a:rPr lang="uk-UA" dirty="0"/>
            <a:t>системи заходів з охорони навколишнього середовища</a:t>
          </a:r>
        </a:p>
      </dgm:t>
    </dgm:pt>
    <dgm:pt modelId="{8139BAF0-6227-48F4-A99A-22492012469B}" type="parTrans" cxnId="{A6187CB5-9417-4A99-9319-AB317B4C3DBD}">
      <dgm:prSet/>
      <dgm:spPr/>
      <dgm:t>
        <a:bodyPr/>
        <a:lstStyle/>
        <a:p>
          <a:endParaRPr lang="uk-UA"/>
        </a:p>
      </dgm:t>
    </dgm:pt>
    <dgm:pt modelId="{B91B0D39-DC59-4AD0-BDBD-56AF6BAF5EBA}" type="sibTrans" cxnId="{A6187CB5-9417-4A99-9319-AB317B4C3DBD}">
      <dgm:prSet/>
      <dgm:spPr/>
      <dgm:t>
        <a:bodyPr/>
        <a:lstStyle/>
        <a:p>
          <a:endParaRPr lang="uk-UA"/>
        </a:p>
      </dgm:t>
    </dgm:pt>
    <dgm:pt modelId="{BFDB1A67-1712-42B7-B6DF-D6C4489C4600}">
      <dgm:prSet phldrT="[Текст]"/>
      <dgm:spPr/>
      <dgm:t>
        <a:bodyPr/>
        <a:lstStyle/>
        <a:p>
          <a:r>
            <a:rPr lang="uk-UA" dirty="0"/>
            <a:t>річного і календарного плану застосування добрив</a:t>
          </a:r>
        </a:p>
      </dgm:t>
    </dgm:pt>
    <dgm:pt modelId="{48226EC6-91B1-412C-BC85-0CEEEBF03C77}" type="parTrans" cxnId="{D60DDFFF-7B4A-431F-8F49-E3524FA01884}">
      <dgm:prSet/>
      <dgm:spPr/>
      <dgm:t>
        <a:bodyPr/>
        <a:lstStyle/>
        <a:p>
          <a:endParaRPr lang="uk-UA"/>
        </a:p>
      </dgm:t>
    </dgm:pt>
    <dgm:pt modelId="{432E5D16-27F2-4B6E-9987-D2A133877C21}" type="sibTrans" cxnId="{D60DDFFF-7B4A-431F-8F49-E3524FA01884}">
      <dgm:prSet/>
      <dgm:spPr/>
      <dgm:t>
        <a:bodyPr/>
        <a:lstStyle/>
        <a:p>
          <a:endParaRPr lang="uk-UA"/>
        </a:p>
      </dgm:t>
    </dgm:pt>
    <dgm:pt modelId="{5DF4F0F7-C947-40CB-8625-D857DA4C1D52}" type="pres">
      <dgm:prSet presAssocID="{EA0DDAEB-26A1-4FF5-ADEF-4B34E5CE141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5C38350-4F80-41AB-B439-9F806C4F0A3D}" type="pres">
      <dgm:prSet presAssocID="{C5A5FBC1-4DA8-4268-8710-029434FA24A3}" presName="centerShape" presStyleLbl="node0" presStyleIdx="0" presStyleCnt="1"/>
      <dgm:spPr/>
    </dgm:pt>
    <dgm:pt modelId="{07E5EC8A-A3E4-46F7-88AE-01BE50ABE948}" type="pres">
      <dgm:prSet presAssocID="{7F7AFC24-145C-4D0E-A8AC-66F341CD728D}" presName="parTrans" presStyleLbl="bgSibTrans2D1" presStyleIdx="0" presStyleCnt="5"/>
      <dgm:spPr/>
    </dgm:pt>
    <dgm:pt modelId="{D8000288-1E65-4F73-AEF0-CEFFD9CE4751}" type="pres">
      <dgm:prSet presAssocID="{DBFAFB7F-AD69-429B-933C-F12FDE814888}" presName="node" presStyleLbl="node1" presStyleIdx="0" presStyleCnt="5">
        <dgm:presLayoutVars>
          <dgm:bulletEnabled val="1"/>
        </dgm:presLayoutVars>
      </dgm:prSet>
      <dgm:spPr/>
    </dgm:pt>
    <dgm:pt modelId="{C1715383-0C89-466F-B05D-A3E2E03A597C}" type="pres">
      <dgm:prSet presAssocID="{857F4FC6-7715-45AA-9B56-B25207EEEFEC}" presName="parTrans" presStyleLbl="bgSibTrans2D1" presStyleIdx="1" presStyleCnt="5"/>
      <dgm:spPr/>
    </dgm:pt>
    <dgm:pt modelId="{E59E1035-9CA4-4A1B-82EF-1CBDFD9C83E1}" type="pres">
      <dgm:prSet presAssocID="{ED1A63E8-8651-4E52-B615-8A55FFDB7A77}" presName="node" presStyleLbl="node1" presStyleIdx="1" presStyleCnt="5">
        <dgm:presLayoutVars>
          <dgm:bulletEnabled val="1"/>
        </dgm:presLayoutVars>
      </dgm:prSet>
      <dgm:spPr/>
    </dgm:pt>
    <dgm:pt modelId="{E2F310E8-3325-4324-900E-23EE0AA08636}" type="pres">
      <dgm:prSet presAssocID="{ABE9D036-6620-47D2-8D5E-4D04FCC280F1}" presName="parTrans" presStyleLbl="bgSibTrans2D1" presStyleIdx="2" presStyleCnt="5"/>
      <dgm:spPr/>
    </dgm:pt>
    <dgm:pt modelId="{A222DA99-EC22-4528-B225-370FD1DA9C77}" type="pres">
      <dgm:prSet presAssocID="{3FD9B2A3-9D19-4249-9C06-3EF5D539F9D6}" presName="node" presStyleLbl="node1" presStyleIdx="2" presStyleCnt="5">
        <dgm:presLayoutVars>
          <dgm:bulletEnabled val="1"/>
        </dgm:presLayoutVars>
      </dgm:prSet>
      <dgm:spPr/>
    </dgm:pt>
    <dgm:pt modelId="{DCEF5EA4-E946-4AA6-8CA3-ACBDC6535E1B}" type="pres">
      <dgm:prSet presAssocID="{8139BAF0-6227-48F4-A99A-22492012469B}" presName="parTrans" presStyleLbl="bgSibTrans2D1" presStyleIdx="3" presStyleCnt="5"/>
      <dgm:spPr/>
    </dgm:pt>
    <dgm:pt modelId="{B5B4BA3F-EAF3-4BFF-BE80-DE53FC83FFC7}" type="pres">
      <dgm:prSet presAssocID="{4823E43B-EA68-440F-9DB0-5EE5A6970AA2}" presName="node" presStyleLbl="node1" presStyleIdx="3" presStyleCnt="5">
        <dgm:presLayoutVars>
          <dgm:bulletEnabled val="1"/>
        </dgm:presLayoutVars>
      </dgm:prSet>
      <dgm:spPr/>
    </dgm:pt>
    <dgm:pt modelId="{A9505668-7FB8-4105-B801-1238D3C77472}" type="pres">
      <dgm:prSet presAssocID="{48226EC6-91B1-412C-BC85-0CEEEBF03C77}" presName="parTrans" presStyleLbl="bgSibTrans2D1" presStyleIdx="4" presStyleCnt="5"/>
      <dgm:spPr/>
    </dgm:pt>
    <dgm:pt modelId="{F36452E9-FE2C-4061-80A9-E7938FCD97BC}" type="pres">
      <dgm:prSet presAssocID="{BFDB1A67-1712-42B7-B6DF-D6C4489C4600}" presName="node" presStyleLbl="node1" presStyleIdx="4" presStyleCnt="5">
        <dgm:presLayoutVars>
          <dgm:bulletEnabled val="1"/>
        </dgm:presLayoutVars>
      </dgm:prSet>
      <dgm:spPr/>
    </dgm:pt>
  </dgm:ptLst>
  <dgm:cxnLst>
    <dgm:cxn modelId="{0225E60E-5D1F-4DFF-A764-749439E236AD}" type="presOf" srcId="{3FD9B2A3-9D19-4249-9C06-3EF5D539F9D6}" destId="{A222DA99-EC22-4528-B225-370FD1DA9C77}" srcOrd="0" destOrd="0" presId="urn:microsoft.com/office/officeart/2005/8/layout/radial4"/>
    <dgm:cxn modelId="{0D61921F-2793-4AD4-AA87-17BD629FE452}" type="presOf" srcId="{C5A5FBC1-4DA8-4268-8710-029434FA24A3}" destId="{F5C38350-4F80-41AB-B439-9F806C4F0A3D}" srcOrd="0" destOrd="0" presId="urn:microsoft.com/office/officeart/2005/8/layout/radial4"/>
    <dgm:cxn modelId="{82C56223-75EF-4166-A96B-C669E4260612}" type="presOf" srcId="{7F7AFC24-145C-4D0E-A8AC-66F341CD728D}" destId="{07E5EC8A-A3E4-46F7-88AE-01BE50ABE948}" srcOrd="0" destOrd="0" presId="urn:microsoft.com/office/officeart/2005/8/layout/radial4"/>
    <dgm:cxn modelId="{A9BD6424-FD72-4A48-97E4-8FFA80CB0D2C}" type="presOf" srcId="{8139BAF0-6227-48F4-A99A-22492012469B}" destId="{DCEF5EA4-E946-4AA6-8CA3-ACBDC6535E1B}" srcOrd="0" destOrd="0" presId="urn:microsoft.com/office/officeart/2005/8/layout/radial4"/>
    <dgm:cxn modelId="{01F1FB61-97D4-4525-A524-9871D49C04EB}" type="presOf" srcId="{ABE9D036-6620-47D2-8D5E-4D04FCC280F1}" destId="{E2F310E8-3325-4324-900E-23EE0AA08636}" srcOrd="0" destOrd="0" presId="urn:microsoft.com/office/officeart/2005/8/layout/radial4"/>
    <dgm:cxn modelId="{11789262-AFC3-4E12-86D7-91E4E4687307}" type="presOf" srcId="{ED1A63E8-8651-4E52-B615-8A55FFDB7A77}" destId="{E59E1035-9CA4-4A1B-82EF-1CBDFD9C83E1}" srcOrd="0" destOrd="0" presId="urn:microsoft.com/office/officeart/2005/8/layout/radial4"/>
    <dgm:cxn modelId="{4F19B246-A1C9-45B7-BC99-EEE3BACE01E4}" type="presOf" srcId="{857F4FC6-7715-45AA-9B56-B25207EEEFEC}" destId="{C1715383-0C89-466F-B05D-A3E2E03A597C}" srcOrd="0" destOrd="0" presId="urn:microsoft.com/office/officeart/2005/8/layout/radial4"/>
    <dgm:cxn modelId="{08B7E149-80BA-4EDD-8474-A64BC44F76D8}" srcId="{C5A5FBC1-4DA8-4268-8710-029434FA24A3}" destId="{3FD9B2A3-9D19-4249-9C06-3EF5D539F9D6}" srcOrd="2" destOrd="0" parTransId="{ABE9D036-6620-47D2-8D5E-4D04FCC280F1}" sibTransId="{EC3F69C9-113C-495B-A315-13EA0833FE40}"/>
    <dgm:cxn modelId="{F1ED8A81-5A56-4ADF-AD08-AC56F86D365A}" type="presOf" srcId="{EA0DDAEB-26A1-4FF5-ADEF-4B34E5CE141A}" destId="{5DF4F0F7-C947-40CB-8625-D857DA4C1D52}" srcOrd="0" destOrd="0" presId="urn:microsoft.com/office/officeart/2005/8/layout/radial4"/>
    <dgm:cxn modelId="{4214C489-886F-45C4-A970-5FBCFD58C0A6}" srcId="{EA0DDAEB-26A1-4FF5-ADEF-4B34E5CE141A}" destId="{C5A5FBC1-4DA8-4268-8710-029434FA24A3}" srcOrd="0" destOrd="0" parTransId="{DEB3B97F-69AD-48E8-A178-80A25778BFC1}" sibTransId="{98D4311F-B4B0-483A-8C34-AD1F735D99D3}"/>
    <dgm:cxn modelId="{7DD7E596-E040-45A8-803E-07C68956A871}" srcId="{C5A5FBC1-4DA8-4268-8710-029434FA24A3}" destId="{DBFAFB7F-AD69-429B-933C-F12FDE814888}" srcOrd="0" destOrd="0" parTransId="{7F7AFC24-145C-4D0E-A8AC-66F341CD728D}" sibTransId="{5B56F151-49E1-420C-97C4-E729DB7A8A4E}"/>
    <dgm:cxn modelId="{A6187CB5-9417-4A99-9319-AB317B4C3DBD}" srcId="{C5A5FBC1-4DA8-4268-8710-029434FA24A3}" destId="{4823E43B-EA68-440F-9DB0-5EE5A6970AA2}" srcOrd="3" destOrd="0" parTransId="{8139BAF0-6227-48F4-A99A-22492012469B}" sibTransId="{B91B0D39-DC59-4AD0-BDBD-56AF6BAF5EBA}"/>
    <dgm:cxn modelId="{91C16EBA-7A15-4755-BB12-CFFC250235DE}" type="presOf" srcId="{DBFAFB7F-AD69-429B-933C-F12FDE814888}" destId="{D8000288-1E65-4F73-AEF0-CEFFD9CE4751}" srcOrd="0" destOrd="0" presId="urn:microsoft.com/office/officeart/2005/8/layout/radial4"/>
    <dgm:cxn modelId="{28CF05D9-13E6-44E9-898E-22679E254A49}" type="presOf" srcId="{BFDB1A67-1712-42B7-B6DF-D6C4489C4600}" destId="{F36452E9-FE2C-4061-80A9-E7938FCD97BC}" srcOrd="0" destOrd="0" presId="urn:microsoft.com/office/officeart/2005/8/layout/radial4"/>
    <dgm:cxn modelId="{BDB6A2DA-6737-4F85-801D-BA7A0B6804C0}" srcId="{C5A5FBC1-4DA8-4268-8710-029434FA24A3}" destId="{ED1A63E8-8651-4E52-B615-8A55FFDB7A77}" srcOrd="1" destOrd="0" parTransId="{857F4FC6-7715-45AA-9B56-B25207EEEFEC}" sibTransId="{9DC560FC-97E8-453F-B3AE-AECB7DB3334B}"/>
    <dgm:cxn modelId="{CB0B93E0-C46B-44F0-B246-7386AA09B6A1}" type="presOf" srcId="{4823E43B-EA68-440F-9DB0-5EE5A6970AA2}" destId="{B5B4BA3F-EAF3-4BFF-BE80-DE53FC83FFC7}" srcOrd="0" destOrd="0" presId="urn:microsoft.com/office/officeart/2005/8/layout/radial4"/>
    <dgm:cxn modelId="{22ED65E3-71CC-49AC-BADF-583BBD025E73}" type="presOf" srcId="{48226EC6-91B1-412C-BC85-0CEEEBF03C77}" destId="{A9505668-7FB8-4105-B801-1238D3C77472}" srcOrd="0" destOrd="0" presId="urn:microsoft.com/office/officeart/2005/8/layout/radial4"/>
    <dgm:cxn modelId="{D60DDFFF-7B4A-431F-8F49-E3524FA01884}" srcId="{C5A5FBC1-4DA8-4268-8710-029434FA24A3}" destId="{BFDB1A67-1712-42B7-B6DF-D6C4489C4600}" srcOrd="4" destOrd="0" parTransId="{48226EC6-91B1-412C-BC85-0CEEEBF03C77}" sibTransId="{432E5D16-27F2-4B6E-9987-D2A133877C21}"/>
    <dgm:cxn modelId="{22FCA715-7184-4782-A2B3-F6E97EF7260B}" type="presParOf" srcId="{5DF4F0F7-C947-40CB-8625-D857DA4C1D52}" destId="{F5C38350-4F80-41AB-B439-9F806C4F0A3D}" srcOrd="0" destOrd="0" presId="urn:microsoft.com/office/officeart/2005/8/layout/radial4"/>
    <dgm:cxn modelId="{F7569E71-29B0-41CE-A8EF-7737949647BE}" type="presParOf" srcId="{5DF4F0F7-C947-40CB-8625-D857DA4C1D52}" destId="{07E5EC8A-A3E4-46F7-88AE-01BE50ABE948}" srcOrd="1" destOrd="0" presId="urn:microsoft.com/office/officeart/2005/8/layout/radial4"/>
    <dgm:cxn modelId="{2E9076EA-F4B6-47BC-9088-96AFF491FAF7}" type="presParOf" srcId="{5DF4F0F7-C947-40CB-8625-D857DA4C1D52}" destId="{D8000288-1E65-4F73-AEF0-CEFFD9CE4751}" srcOrd="2" destOrd="0" presId="urn:microsoft.com/office/officeart/2005/8/layout/radial4"/>
    <dgm:cxn modelId="{4C0AEF42-E9B9-4CAB-8EA2-021C6656E492}" type="presParOf" srcId="{5DF4F0F7-C947-40CB-8625-D857DA4C1D52}" destId="{C1715383-0C89-466F-B05D-A3E2E03A597C}" srcOrd="3" destOrd="0" presId="urn:microsoft.com/office/officeart/2005/8/layout/radial4"/>
    <dgm:cxn modelId="{0E96EC4C-9267-4BC2-9246-A03815352843}" type="presParOf" srcId="{5DF4F0F7-C947-40CB-8625-D857DA4C1D52}" destId="{E59E1035-9CA4-4A1B-82EF-1CBDFD9C83E1}" srcOrd="4" destOrd="0" presId="urn:microsoft.com/office/officeart/2005/8/layout/radial4"/>
    <dgm:cxn modelId="{25BF01E0-D2F8-491B-AE48-C224AB96F776}" type="presParOf" srcId="{5DF4F0F7-C947-40CB-8625-D857DA4C1D52}" destId="{E2F310E8-3325-4324-900E-23EE0AA08636}" srcOrd="5" destOrd="0" presId="urn:microsoft.com/office/officeart/2005/8/layout/radial4"/>
    <dgm:cxn modelId="{7E15C3BF-BE50-4624-93AC-FA1465C34FE9}" type="presParOf" srcId="{5DF4F0F7-C947-40CB-8625-D857DA4C1D52}" destId="{A222DA99-EC22-4528-B225-370FD1DA9C77}" srcOrd="6" destOrd="0" presId="urn:microsoft.com/office/officeart/2005/8/layout/radial4"/>
    <dgm:cxn modelId="{B0631356-247D-4363-96DF-C9CB8F9A38C3}" type="presParOf" srcId="{5DF4F0F7-C947-40CB-8625-D857DA4C1D52}" destId="{DCEF5EA4-E946-4AA6-8CA3-ACBDC6535E1B}" srcOrd="7" destOrd="0" presId="urn:microsoft.com/office/officeart/2005/8/layout/radial4"/>
    <dgm:cxn modelId="{6BA1CDE6-9F98-47AD-A050-6F2C7CE6C609}" type="presParOf" srcId="{5DF4F0F7-C947-40CB-8625-D857DA4C1D52}" destId="{B5B4BA3F-EAF3-4BFF-BE80-DE53FC83FFC7}" srcOrd="8" destOrd="0" presId="urn:microsoft.com/office/officeart/2005/8/layout/radial4"/>
    <dgm:cxn modelId="{A0C9C995-96D2-4DE6-A6FC-92BE79A3FD50}" type="presParOf" srcId="{5DF4F0F7-C947-40CB-8625-D857DA4C1D52}" destId="{A9505668-7FB8-4105-B801-1238D3C77472}" srcOrd="9" destOrd="0" presId="urn:microsoft.com/office/officeart/2005/8/layout/radial4"/>
    <dgm:cxn modelId="{A5F5F350-560A-44BF-9564-53C31B610F33}" type="presParOf" srcId="{5DF4F0F7-C947-40CB-8625-D857DA4C1D52}" destId="{F36452E9-FE2C-4061-80A9-E7938FCD97BC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39B51-3C3A-4CA3-99A2-450FF364A14E}">
      <dsp:nvSpPr>
        <dsp:cNvPr id="0" name=""/>
        <dsp:cNvSpPr/>
      </dsp:nvSpPr>
      <dsp:spPr>
        <a:xfrm>
          <a:off x="1182647" y="967"/>
          <a:ext cx="2404095" cy="144245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bg1"/>
              </a:solidFill>
            </a:rPr>
            <a:t>виробництво органічних (місцевих) добрив</a:t>
          </a:r>
        </a:p>
      </dsp:txBody>
      <dsp:txXfrm>
        <a:off x="1182647" y="967"/>
        <a:ext cx="2404095" cy="1442457"/>
      </dsp:txXfrm>
    </dsp:sp>
    <dsp:sp modelId="{C502F0DB-244D-4FFF-ABDF-F3B51D70F423}">
      <dsp:nvSpPr>
        <dsp:cNvPr id="0" name=""/>
        <dsp:cNvSpPr/>
      </dsp:nvSpPr>
      <dsp:spPr>
        <a:xfrm>
          <a:off x="3827152" y="967"/>
          <a:ext cx="2404095" cy="1442457"/>
        </a:xfrm>
        <a:prstGeom prst="rect">
          <a:avLst/>
        </a:prstGeom>
        <a:solidFill>
          <a:schemeClr val="accent4">
            <a:hueOff val="3403839"/>
            <a:satOff val="-3998"/>
            <a:lumOff val="153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bg1"/>
              </a:solidFill>
            </a:rPr>
            <a:t>необхідність проведення хімічної меліорації</a:t>
          </a:r>
        </a:p>
      </dsp:txBody>
      <dsp:txXfrm>
        <a:off x="3827152" y="967"/>
        <a:ext cx="2404095" cy="1442457"/>
      </dsp:txXfrm>
    </dsp:sp>
    <dsp:sp modelId="{51E1C5B4-C269-41D1-94CC-55F3BC8F454E}">
      <dsp:nvSpPr>
        <dsp:cNvPr id="0" name=""/>
        <dsp:cNvSpPr/>
      </dsp:nvSpPr>
      <dsp:spPr>
        <a:xfrm>
          <a:off x="6471657" y="967"/>
          <a:ext cx="2404095" cy="1442457"/>
        </a:xfrm>
        <a:prstGeom prst="rect">
          <a:avLst/>
        </a:prstGeom>
        <a:solidFill>
          <a:schemeClr val="accent4">
            <a:hueOff val="6807678"/>
            <a:satOff val="-7995"/>
            <a:lumOff val="3072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bg1"/>
              </a:solidFill>
            </a:rPr>
            <a:t>характеристики ґрунтів</a:t>
          </a:r>
        </a:p>
      </dsp:txBody>
      <dsp:txXfrm>
        <a:off x="6471657" y="967"/>
        <a:ext cx="2404095" cy="1442457"/>
      </dsp:txXfrm>
    </dsp:sp>
    <dsp:sp modelId="{41B011D4-35DA-473B-BD09-4E0A184CF24C}">
      <dsp:nvSpPr>
        <dsp:cNvPr id="0" name=""/>
        <dsp:cNvSpPr/>
      </dsp:nvSpPr>
      <dsp:spPr>
        <a:xfrm>
          <a:off x="1182647" y="1683833"/>
          <a:ext cx="2404095" cy="1442457"/>
        </a:xfrm>
        <a:prstGeom prst="rect">
          <a:avLst/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>
              <a:solidFill>
                <a:schemeClr val="bg1"/>
              </a:solidFill>
            </a:rPr>
            <a:t>культуру землеробства</a:t>
          </a:r>
          <a:endParaRPr lang="uk-UA" sz="1900" b="1" kern="1200" dirty="0">
            <a:solidFill>
              <a:schemeClr val="bg1"/>
            </a:solidFill>
          </a:endParaRPr>
        </a:p>
      </dsp:txBody>
      <dsp:txXfrm>
        <a:off x="1182647" y="1683833"/>
        <a:ext cx="2404095" cy="1442457"/>
      </dsp:txXfrm>
    </dsp:sp>
    <dsp:sp modelId="{2872ADB4-7E7D-47E1-9DC9-E79C0C7B1E7F}">
      <dsp:nvSpPr>
        <dsp:cNvPr id="0" name=""/>
        <dsp:cNvSpPr/>
      </dsp:nvSpPr>
      <dsp:spPr>
        <a:xfrm>
          <a:off x="3827152" y="1683833"/>
          <a:ext cx="2404095" cy="1442457"/>
        </a:xfrm>
        <a:prstGeom prst="rect">
          <a:avLst/>
        </a:prstGeom>
        <a:solidFill>
          <a:schemeClr val="accent4">
            <a:hueOff val="13615356"/>
            <a:satOff val="-15991"/>
            <a:lumOff val="6144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bg1"/>
              </a:solidFill>
            </a:rPr>
            <a:t>біологічні особливості сорту</a:t>
          </a:r>
        </a:p>
      </dsp:txBody>
      <dsp:txXfrm>
        <a:off x="3827152" y="1683833"/>
        <a:ext cx="2404095" cy="1442457"/>
      </dsp:txXfrm>
    </dsp:sp>
    <dsp:sp modelId="{22B4B5CC-52A7-450B-A18C-AACC41B27368}">
      <dsp:nvSpPr>
        <dsp:cNvPr id="0" name=""/>
        <dsp:cNvSpPr/>
      </dsp:nvSpPr>
      <dsp:spPr>
        <a:xfrm>
          <a:off x="6471657" y="1683833"/>
          <a:ext cx="2404095" cy="1442457"/>
        </a:xfrm>
        <a:prstGeom prst="rect">
          <a:avLst/>
        </a:prstGeom>
        <a:solidFill>
          <a:schemeClr val="accent4">
            <a:hueOff val="17019194"/>
            <a:satOff val="-19988"/>
            <a:lumOff val="768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>
              <a:solidFill>
                <a:schemeClr val="bg1"/>
              </a:solidFill>
            </a:rPr>
            <a:t>заплановані врожаї</a:t>
          </a:r>
          <a:endParaRPr lang="uk-UA" sz="1900" b="1" kern="1200" dirty="0">
            <a:solidFill>
              <a:schemeClr val="bg1"/>
            </a:solidFill>
          </a:endParaRPr>
        </a:p>
      </dsp:txBody>
      <dsp:txXfrm>
        <a:off x="6471657" y="1683833"/>
        <a:ext cx="2404095" cy="1442457"/>
      </dsp:txXfrm>
    </dsp:sp>
    <dsp:sp modelId="{80F265EC-9D68-4CAB-B551-41B3F893C6AC}">
      <dsp:nvSpPr>
        <dsp:cNvPr id="0" name=""/>
        <dsp:cNvSpPr/>
      </dsp:nvSpPr>
      <dsp:spPr>
        <a:xfrm>
          <a:off x="3184525" y="3366700"/>
          <a:ext cx="3689348" cy="1442457"/>
        </a:xfrm>
        <a:prstGeom prst="rect">
          <a:avLst/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b="1" kern="1200" dirty="0">
              <a:solidFill>
                <a:schemeClr val="bg1"/>
              </a:solidFill>
            </a:rPr>
            <a:t>рекомендації наукових установ і досвід з використання добрив в інтенсивних технологіях вирощування культур</a:t>
          </a:r>
        </a:p>
      </dsp:txBody>
      <dsp:txXfrm>
        <a:off x="3184525" y="3366700"/>
        <a:ext cx="3689348" cy="1442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38350-4F80-41AB-B439-9F806C4F0A3D}">
      <dsp:nvSpPr>
        <dsp:cNvPr id="0" name=""/>
        <dsp:cNvSpPr/>
      </dsp:nvSpPr>
      <dsp:spPr>
        <a:xfrm>
          <a:off x="3811878" y="3288445"/>
          <a:ext cx="2434643" cy="24346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 dirty="0">
              <a:effectLst/>
              <a:ea typeface="Calibri" panose="020F0502020204030204" pitchFamily="34" charset="0"/>
            </a:rPr>
            <a:t>система удобрення </a:t>
          </a:r>
          <a:endParaRPr lang="uk-UA" sz="2500" kern="1200" dirty="0"/>
        </a:p>
      </dsp:txBody>
      <dsp:txXfrm>
        <a:off x="4168423" y="3644990"/>
        <a:ext cx="1721553" cy="1721553"/>
      </dsp:txXfrm>
    </dsp:sp>
    <dsp:sp modelId="{07E5EC8A-A3E4-46F7-88AE-01BE50ABE948}">
      <dsp:nvSpPr>
        <dsp:cNvPr id="0" name=""/>
        <dsp:cNvSpPr/>
      </dsp:nvSpPr>
      <dsp:spPr>
        <a:xfrm rot="10800000">
          <a:off x="1450033" y="4158830"/>
          <a:ext cx="2231943" cy="6938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000288-1E65-4F73-AEF0-CEFFD9CE4751}">
      <dsp:nvSpPr>
        <dsp:cNvPr id="0" name=""/>
        <dsp:cNvSpPr/>
      </dsp:nvSpPr>
      <dsp:spPr>
        <a:xfrm>
          <a:off x="293577" y="3580602"/>
          <a:ext cx="2312911" cy="18503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системи накопичення, підготовки і внесення добрив у господарстві</a:t>
          </a:r>
        </a:p>
      </dsp:txBody>
      <dsp:txXfrm>
        <a:off x="347771" y="3634796"/>
        <a:ext cx="2204523" cy="1741941"/>
      </dsp:txXfrm>
    </dsp:sp>
    <dsp:sp modelId="{C1715383-0C89-466F-B05D-A3E2E03A597C}">
      <dsp:nvSpPr>
        <dsp:cNvPr id="0" name=""/>
        <dsp:cNvSpPr/>
      </dsp:nvSpPr>
      <dsp:spPr>
        <a:xfrm rot="13500000">
          <a:off x="2171486" y="2417088"/>
          <a:ext cx="2231943" cy="6938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9E1035-9CA4-4A1B-82EF-1CBDFD9C83E1}">
      <dsp:nvSpPr>
        <dsp:cNvPr id="0" name=""/>
        <dsp:cNvSpPr/>
      </dsp:nvSpPr>
      <dsp:spPr>
        <a:xfrm>
          <a:off x="1341891" y="1049749"/>
          <a:ext cx="2312911" cy="1850329"/>
        </a:xfrm>
        <a:prstGeom prst="roundRect">
          <a:avLst>
            <a:gd name="adj" fmla="val 10000"/>
          </a:avLst>
        </a:prstGeom>
        <a:solidFill>
          <a:schemeClr val="accent4">
            <a:hueOff val="5105758"/>
            <a:satOff val="-5996"/>
            <a:lumOff val="2304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системи удобрення в сівозміні або на іншому об'єкті застосування добрив</a:t>
          </a:r>
        </a:p>
      </dsp:txBody>
      <dsp:txXfrm>
        <a:off x="1396085" y="1103943"/>
        <a:ext cx="2204523" cy="1741941"/>
      </dsp:txXfrm>
    </dsp:sp>
    <dsp:sp modelId="{E2F310E8-3325-4324-900E-23EE0AA08636}">
      <dsp:nvSpPr>
        <dsp:cNvPr id="0" name=""/>
        <dsp:cNvSpPr/>
      </dsp:nvSpPr>
      <dsp:spPr>
        <a:xfrm rot="16200000">
          <a:off x="3913228" y="1695635"/>
          <a:ext cx="2231943" cy="6938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2DA99-EC22-4528-B225-370FD1DA9C77}">
      <dsp:nvSpPr>
        <dsp:cNvPr id="0" name=""/>
        <dsp:cNvSpPr/>
      </dsp:nvSpPr>
      <dsp:spPr>
        <a:xfrm>
          <a:off x="3872744" y="1436"/>
          <a:ext cx="2312911" cy="1850329"/>
        </a:xfrm>
        <a:prstGeom prst="roundRect">
          <a:avLst>
            <a:gd name="adj" fmla="val 10000"/>
          </a:avLst>
        </a:prstGeom>
        <a:solidFill>
          <a:schemeClr val="accent4">
            <a:hueOff val="10211516"/>
            <a:satOff val="-11993"/>
            <a:lumOff val="4608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систем удобрення окремих культур сівозміни, складених з оптимальних норм, форм, строків і способів внесення добрив</a:t>
          </a:r>
        </a:p>
      </dsp:txBody>
      <dsp:txXfrm>
        <a:off x="3926938" y="55630"/>
        <a:ext cx="2204523" cy="1741941"/>
      </dsp:txXfrm>
    </dsp:sp>
    <dsp:sp modelId="{DCEF5EA4-E946-4AA6-8CA3-ACBDC6535E1B}">
      <dsp:nvSpPr>
        <dsp:cNvPr id="0" name=""/>
        <dsp:cNvSpPr/>
      </dsp:nvSpPr>
      <dsp:spPr>
        <a:xfrm rot="18900000">
          <a:off x="5654970" y="2417088"/>
          <a:ext cx="2231943" cy="6938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4BA3F-EAF3-4BFF-BE80-DE53FC83FFC7}">
      <dsp:nvSpPr>
        <dsp:cNvPr id="0" name=""/>
        <dsp:cNvSpPr/>
      </dsp:nvSpPr>
      <dsp:spPr>
        <a:xfrm>
          <a:off x="6403597" y="1049749"/>
          <a:ext cx="2312911" cy="1850329"/>
        </a:xfrm>
        <a:prstGeom prst="roundRect">
          <a:avLst>
            <a:gd name="adj" fmla="val 10000"/>
          </a:avLst>
        </a:prstGeom>
        <a:solidFill>
          <a:schemeClr val="accent4">
            <a:hueOff val="15317274"/>
            <a:satOff val="-17989"/>
            <a:lumOff val="6912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системи заходів з охорони навколишнього середовища</a:t>
          </a:r>
        </a:p>
      </dsp:txBody>
      <dsp:txXfrm>
        <a:off x="6457791" y="1103943"/>
        <a:ext cx="2204523" cy="1741941"/>
      </dsp:txXfrm>
    </dsp:sp>
    <dsp:sp modelId="{A9505668-7FB8-4105-B801-1238D3C77472}">
      <dsp:nvSpPr>
        <dsp:cNvPr id="0" name=""/>
        <dsp:cNvSpPr/>
      </dsp:nvSpPr>
      <dsp:spPr>
        <a:xfrm>
          <a:off x="6376423" y="4158830"/>
          <a:ext cx="2231943" cy="693873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452E9-FE2C-4061-80A9-E7938FCD97BC}">
      <dsp:nvSpPr>
        <dsp:cNvPr id="0" name=""/>
        <dsp:cNvSpPr/>
      </dsp:nvSpPr>
      <dsp:spPr>
        <a:xfrm>
          <a:off x="7451910" y="3580602"/>
          <a:ext cx="2312911" cy="1850329"/>
        </a:xfrm>
        <a:prstGeom prst="roundRect">
          <a:avLst>
            <a:gd name="adj" fmla="val 10000"/>
          </a:avLst>
        </a:prstGeom>
        <a:solidFill>
          <a:schemeClr val="accent4">
            <a:hueOff val="20423033"/>
            <a:satOff val="-23986"/>
            <a:lumOff val="9216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річного і календарного плану застосування добрив</a:t>
          </a:r>
        </a:p>
      </dsp:txBody>
      <dsp:txXfrm>
        <a:off x="7506104" y="3634796"/>
        <a:ext cx="2204523" cy="1741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59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405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8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4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9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7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6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8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1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2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pnoEzWRUU&amp;t=159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C74D7-0C2C-21B0-DE64-F2630495D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СИСТЕМА УДОБРЕННЯ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CC8C226-9128-7A8A-75B3-567A83271B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b="1" i="1" dirty="0">
                <a:effectLst/>
                <a:ea typeface="Calibri" panose="020F0502020204030204" pitchFamily="34" charset="0"/>
              </a:rPr>
              <a:t>Лекція № 7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45993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81B3B-5BC1-A7FA-332A-1C39B1AE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48" y="1090462"/>
            <a:ext cx="10058400" cy="395438"/>
          </a:xfrm>
        </p:spPr>
        <p:txBody>
          <a:bodyPr/>
          <a:lstStyle/>
          <a:p>
            <a:pPr algn="ctr"/>
            <a:r>
              <a:rPr lang="uk-UA" sz="1800" b="1" i="1" dirty="0">
                <a:effectLst/>
                <a:ea typeface="Calibri" panose="020F0502020204030204" pitchFamily="34" charset="0"/>
              </a:rPr>
              <a:t>Особливості зональних систем удобрення</a:t>
            </a: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FFEDC6B-9A09-148D-8B89-B8472D697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93607"/>
              </p:ext>
            </p:extLst>
          </p:nvPr>
        </p:nvGraphicFramePr>
        <p:xfrm>
          <a:off x="1609725" y="1485900"/>
          <a:ext cx="9315450" cy="4789803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116939">
                  <a:extLst>
                    <a:ext uri="{9D8B030D-6E8A-4147-A177-3AD203B41FA5}">
                      <a16:colId xmlns:a16="http://schemas.microsoft.com/office/drawing/2014/main" val="1544689654"/>
                    </a:ext>
                  </a:extLst>
                </a:gridCol>
                <a:gridCol w="6198511">
                  <a:extLst>
                    <a:ext uri="{9D8B030D-6E8A-4147-A177-3AD203B41FA5}">
                      <a16:colId xmlns:a16="http://schemas.microsoft.com/office/drawing/2014/main" val="3515561262"/>
                    </a:ext>
                  </a:extLst>
                </a:gridCol>
              </a:tblGrid>
              <a:tr h="3627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cap="small" dirty="0">
                          <a:effectLst/>
                        </a:rPr>
                        <a:t>природно-кліматична зона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cap="small" dirty="0">
                          <a:effectLst/>
                        </a:rPr>
                        <a:t>добрива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 anchor="ctr"/>
                </a:tc>
                <a:extLst>
                  <a:ext uri="{0D108BD9-81ED-4DB2-BD59-A6C34878D82A}">
                    <a16:rowId xmlns:a16="http://schemas.microsoft.com/office/drawing/2014/main" val="2207880498"/>
                  </a:ext>
                </a:extLst>
              </a:tr>
              <a:tr h="17021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Полісся (дерново-підзолисті й сірі лісові)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08915" algn="l"/>
                        </a:tabLst>
                      </a:pPr>
                      <a:r>
                        <a:rPr lang="uk-UA" sz="1600" dirty="0">
                          <a:effectLst/>
                        </a:rPr>
                        <a:t>органічні добрива(доза внесення 30-40 т/га), різні </a:t>
                      </a:r>
                      <a:r>
                        <a:rPr lang="uk-UA" sz="1600" dirty="0" err="1">
                          <a:effectLst/>
                        </a:rPr>
                        <a:t>компости</a:t>
                      </a:r>
                      <a:r>
                        <a:rPr lang="uk-UA" sz="1600" dirty="0">
                          <a:effectLst/>
                        </a:rPr>
                        <a:t>, особливо торфогноєві;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08915" algn="l"/>
                        </a:tabLst>
                      </a:pPr>
                      <a:r>
                        <a:rPr lang="uk-UA" sz="1600" dirty="0">
                          <a:effectLst/>
                        </a:rPr>
                        <a:t>висівати люпин на зелене добриво;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08915" algn="l"/>
                        </a:tabLst>
                      </a:pPr>
                      <a:r>
                        <a:rPr lang="uk-UA" sz="1600" dirty="0">
                          <a:effectLst/>
                        </a:rPr>
                        <a:t>повні норми мінеральних добрив (нейтральні або лужні добрива);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08915" algn="l"/>
                        </a:tabLst>
                      </a:pPr>
                      <a:r>
                        <a:rPr lang="uk-UA" sz="1600" dirty="0">
                          <a:effectLst/>
                        </a:rPr>
                        <a:t>проведення вапнування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/>
                </a:tc>
                <a:extLst>
                  <a:ext uri="{0D108BD9-81ED-4DB2-BD59-A6C34878D82A}">
                    <a16:rowId xmlns:a16="http://schemas.microsoft.com/office/drawing/2014/main" val="2290513154"/>
                  </a:ext>
                </a:extLst>
              </a:tr>
              <a:tr h="19404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Лісостеп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15900" algn="l"/>
                        </a:tabLst>
                      </a:pPr>
                      <a:r>
                        <a:rPr lang="uk-UA" sz="1600" dirty="0">
                          <a:effectLst/>
                        </a:rPr>
                        <a:t>на сірих лісових ґрунтах – органічні добрива (25-30 т/га), підвищенні норми мінеральних добрив і дефекат;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15900" algn="l"/>
                        </a:tabLst>
                      </a:pPr>
                      <a:r>
                        <a:rPr lang="uk-UA" sz="1600" dirty="0">
                          <a:effectLst/>
                        </a:rPr>
                        <a:t>на темно-сірих опідзолених – органічні добрива (20-25 т/га), мінеральні добрива та вапнування;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15900" algn="l"/>
                        </a:tabLst>
                      </a:pPr>
                      <a:r>
                        <a:rPr lang="uk-UA" sz="1600" dirty="0">
                          <a:effectLst/>
                        </a:rPr>
                        <a:t>на чорноземах – мінеральні добрива, органічні добрива (18-20 т/га), проводити хімічну меліорацію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/>
                </a:tc>
                <a:extLst>
                  <a:ext uri="{0D108BD9-81ED-4DB2-BD59-A6C34878D82A}">
                    <a16:rowId xmlns:a16="http://schemas.microsoft.com/office/drawing/2014/main" val="2533808976"/>
                  </a:ext>
                </a:extLst>
              </a:tr>
              <a:tr h="7844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Степ (чорноземи і каштанові ґрунти)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 anchor="ctr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"/>
                        <a:tabLst>
                          <a:tab pos="230505" algn="l"/>
                        </a:tabLst>
                      </a:pPr>
                      <a:r>
                        <a:rPr lang="uk-UA" sz="1600" dirty="0">
                          <a:effectLst/>
                        </a:rPr>
                        <a:t>розчинні фосфорні добрива та середні норми гною (15-18 т/га) особливо під озиму пшеницю, цукрові буряки, кукурудзу, соняшник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24" marR="48524" marT="0" marB="0"/>
                </a:tc>
                <a:extLst>
                  <a:ext uri="{0D108BD9-81ED-4DB2-BD59-A6C34878D82A}">
                    <a16:rowId xmlns:a16="http://schemas.microsoft.com/office/drawing/2014/main" val="134558548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93B6D2E-7C07-C01E-FF3F-3060C402A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04603"/>
            <a:ext cx="116031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01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r>
              <a:rPr kumimoji="0" lang="uk-UA" altLang="uk-UA" sz="2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ЕФЕКТИВНІСТЬ ДОБРИВ ЗА ПРИРОДНО-КЛІМАТИЧНИМИ ЗОНАМИ</a:t>
            </a:r>
            <a:endParaRPr kumimoji="0" lang="uk-UA" altLang="uk-UA" sz="28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188" algn="l"/>
              </a:tabLst>
            </a:pPr>
            <a:endParaRPr kumimoji="0" lang="uk-UA" alt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114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0D37F-1E9A-8AFC-AC7D-901AE5C2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82193"/>
          </a:xfrm>
        </p:spPr>
        <p:txBody>
          <a:bodyPr>
            <a:noAutofit/>
          </a:bodyPr>
          <a:lstStyle/>
          <a:p>
            <a:pPr algn="ctr"/>
            <a:r>
              <a:rPr lang="uk-UA" sz="2800" cap="none" dirty="0">
                <a:effectLst/>
                <a:ea typeface="Calibri" panose="020F0502020204030204" pitchFamily="34" charset="0"/>
              </a:rPr>
              <a:t>Розробляючи систему удобрення, потрібно враховувати </a:t>
            </a:r>
            <a:r>
              <a:rPr lang="uk-UA" sz="2800" b="1" cap="none" dirty="0">
                <a:effectLst/>
                <a:ea typeface="Calibri" panose="020F0502020204030204" pitchFamily="34" charset="0"/>
              </a:rPr>
              <a:t>властивості ґрунту</a:t>
            </a:r>
            <a:endParaRPr lang="uk-UA" sz="2800" cap="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DB17E0-89A3-A7F2-2B63-C5B5C189A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00175"/>
            <a:ext cx="10058400" cy="4772025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https://www.youtube.com/watch?v=cxpnoEzWRUU&amp;t=159s</a:t>
            </a:r>
            <a:endParaRPr lang="uk-UA" dirty="0"/>
          </a:p>
          <a:p>
            <a:pPr marL="0" indent="0">
              <a:buNone/>
            </a:pPr>
            <a:r>
              <a:rPr lang="uk-UA" b="1" dirty="0"/>
              <a:t>Запитання після відеофрагмента</a:t>
            </a:r>
            <a:r>
              <a:rPr lang="uk-UA" dirty="0"/>
              <a:t>: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На яких ґрунтах більш ефективне внесення азотних добрив?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Які ґрунти необхідно удобрювати фосфорними добривами?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Які ґрунти потребують калійних добрив? Що посилює їх дію?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Що допомагає визначити гранулометричний склад ґрунту?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Коли доцільно вносити азотні добрива на важких ґрунтах?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Які добрива підкислюють ґрунт? Які можуть нейтралізувати цей вплив?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Що таке окультуреність ґрунтів?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Чому важливо враховувати температурний режим ґрунту?</a:t>
            </a:r>
          </a:p>
          <a:p>
            <a:pPr marL="457200" indent="-457200">
              <a:buFont typeface="+mj-lt"/>
              <a:buAutoNum type="arabicParenR"/>
            </a:pPr>
            <a:r>
              <a:rPr lang="uk-UA" dirty="0"/>
              <a:t>Як впливає повітряний режим ґрунту на розвиток рослин і ефективність внесення добрив?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3385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334D01-63C7-3683-A0C3-872358F9D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6314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Кліматичні і погодні умови</a:t>
            </a:r>
            <a:r>
              <a:rPr lang="uk-UA" sz="32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 </a:t>
            </a:r>
            <a:endParaRPr lang="uk-UA" sz="3200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ED598D75-320E-BE02-DC82-112B1EB93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3368" y="1495425"/>
            <a:ext cx="4754880" cy="4286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Кліматичні і погодні умови </a:t>
            </a:r>
            <a:r>
              <a:rPr lang="uk-UA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uk-UA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освітлення</a:t>
            </a:r>
            <a:r>
              <a:rPr lang="uk-UA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температура</a:t>
            </a:r>
            <a:r>
              <a:rPr lang="uk-UA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вологість ґрунту </a:t>
            </a:r>
            <a:r>
              <a:rPr lang="uk-UA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й </a:t>
            </a:r>
            <a:r>
              <a:rPr lang="uk-UA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повітря</a:t>
            </a:r>
            <a:r>
              <a:rPr lang="uk-UA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) в загальному комплексі чинників, які визначають ефективність добрив, </a:t>
            </a:r>
            <a:r>
              <a:rPr lang="uk-UA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часто мають вирішальне значення. </a:t>
            </a:r>
            <a:br>
              <a:rPr lang="uk-UA" sz="2400" b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</a:br>
            <a:r>
              <a:rPr lang="uk-UA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Зміна погодних умов впливає на ефективність добрив на дерново-підзолистих і сірих лісових ґрунтах на 25–60 %, чорноземних – на 35-70 %</a:t>
            </a:r>
            <a:endParaRPr lang="uk-UA" sz="2400" dirty="0"/>
          </a:p>
        </p:txBody>
      </p:sp>
      <p:pic>
        <p:nvPicPr>
          <p:cNvPr id="2050" name="Picture 2" descr="Вплив погодних умов на проведення профілактичних заходів - TAVA AGROINVEST  TAVA AGROINVEST">
            <a:extLst>
              <a:ext uri="{FF2B5EF4-FFF2-40B4-BE49-F238E27FC236}">
                <a16:creationId xmlns:a16="http://schemas.microsoft.com/office/drawing/2014/main" id="{FC56E037-298B-ADD8-1C83-64B36B2754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98" y="1590675"/>
            <a:ext cx="5008798" cy="332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6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65D9A0-275F-F029-118E-8A51FD76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44093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effectLst/>
                <a:ea typeface="Calibri" panose="020F0502020204030204" pitchFamily="34" charset="0"/>
              </a:rPr>
              <a:t>МЕТОДИ ПРОГНОЗУВАННЯ ВРОЖАЮ</a:t>
            </a:r>
            <a:endParaRPr lang="uk-UA" sz="3200" b="1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17751E-AC33-F804-57DB-2CF715BC4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71625"/>
            <a:ext cx="10058400" cy="4600575"/>
          </a:xfrm>
        </p:spPr>
        <p:txBody>
          <a:bodyPr/>
          <a:lstStyle/>
          <a:p>
            <a:pPr marL="131445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біологічним потенціалом використовуючи формулу:</a:t>
            </a:r>
          </a:p>
          <a:p>
            <a:pPr marL="0" indent="0" algn="ctr">
              <a:buNone/>
            </a:pP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В = БКП + </a:t>
            </a:r>
            <a:r>
              <a:rPr lang="uk-UA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К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в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,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сумарною фотосинтетичною активною радіацією (ФАР)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використовують середньомісячні і середньорічні значення ФАР за формулою: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= ∑ФАР • </a:t>
            </a:r>
            <a:r>
              <a:rPr lang="uk-UA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/ А,</a:t>
            </a:r>
            <a:endParaRPr lang="uk-UA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630555" algn="l"/>
              </a:tabLst>
            </a:pPr>
            <a:r>
              <a:rPr lang="uk-U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 вологозабезпеченістю рослин за формулою: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= О • </a:t>
            </a:r>
            <a:r>
              <a:rPr lang="uk-UA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b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• 100 • 100 / </a:t>
            </a:r>
            <a:r>
              <a:rPr lang="uk-UA" b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b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b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•(100 - С),</a:t>
            </a:r>
            <a:endParaRPr lang="uk-UA" sz="1800" b="1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92746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E30B4-E5DA-C788-A7CE-A13121F8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72718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effectLst/>
                <a:ea typeface="Calibri" panose="020F0502020204030204" pitchFamily="34" charset="0"/>
              </a:rPr>
              <a:t>ОСНОВНІ МЕТОДИ ВИЗНАЧЕННЯ ОПТИМАЛЬНИХ НОРМ ДОБРИВ</a:t>
            </a:r>
            <a:endParaRPr lang="uk-UA" sz="2800" b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02A16F7-3D52-7965-14D8-47C639D1B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57350"/>
            <a:ext cx="10058400" cy="451485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uk-UA" b="1" dirty="0">
                <a:effectLst/>
                <a:ea typeface="Calibri" panose="020F0502020204030204" pitchFamily="34" charset="0"/>
              </a:rPr>
              <a:t>На основі використання результатів польових дослідів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K = 2 – В/</a:t>
            </a:r>
            <a:r>
              <a:rPr lang="uk-UA" b="1" i="1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В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сер</a:t>
            </a: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,</a:t>
            </a:r>
            <a:endParaRPr lang="uk-UA" b="1" i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630555" algn="l"/>
              </a:tabLst>
            </a:pPr>
            <a:endParaRPr lang="uk-UA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630555" algn="l"/>
              </a:tabLst>
            </a:pPr>
            <a:r>
              <a:rPr lang="uk-UA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Балансово</a:t>
            </a:r>
            <a:r>
              <a:rPr lang="uk-U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-розрахункові методи за виносом поживних речовин на основі коефіцієнтів їх використання з ґрунту і добрив. 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Потребу в елементах живлення на запланований урожай визначають за формулою: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 = (В • 100) – (Ґ • </a:t>
            </a:r>
            <a:r>
              <a:rPr lang="uk-UA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/ </a:t>
            </a:r>
            <a:r>
              <a:rPr lang="uk-UA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• С</a:t>
            </a:r>
            <a:endParaRPr lang="uk-UA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Н = У •В</a:t>
            </a:r>
            <a:r>
              <a:rPr lang="uk-UA" b="1" i="1" baseline="-25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1</a:t>
            </a: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•К 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Д = У</a:t>
            </a:r>
            <a:r>
              <a:rPr lang="uk-UA" b="1" i="1" baseline="-25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П</a:t>
            </a: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•В</a:t>
            </a:r>
            <a:r>
              <a:rPr lang="uk-UA" b="1" i="1" baseline="-2500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2</a:t>
            </a: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• К,</a:t>
            </a:r>
            <a:endParaRPr lang="uk-UA" b="1" i="1" dirty="0">
              <a:solidFill>
                <a:srgbClr val="C00000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630555" algn="l"/>
              </a:tabLst>
            </a:pPr>
            <a:endParaRPr lang="uk-UA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630555" algn="l"/>
              </a:tabLst>
            </a:pPr>
            <a:r>
              <a:rPr lang="uk-UA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 рівнем природної родючості (бальною оцінкою) ґрунту. </a:t>
            </a:r>
            <a:r>
              <a:rPr lang="uk-UA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Необхідну кількість добрив для одержання запланованого врожаю визначають за формулою: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tabLst>
                <a:tab pos="630555" algn="l"/>
              </a:tabLst>
            </a:pPr>
            <a:r>
              <a:rPr lang="uk-UA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Н = </a:t>
            </a:r>
            <a:r>
              <a:rPr lang="uk-UA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У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п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– (Б + О </a:t>
            </a:r>
            <a:r>
              <a:rPr lang="uk-UA" b="1" i="1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•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uk-UA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К</a:t>
            </a:r>
            <a:r>
              <a:rPr lang="uk-UA" b="1" i="1" baseline="-25000" dirty="0" err="1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д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) А / К</a:t>
            </a:r>
            <a:r>
              <a:rPr lang="uk-UA" b="1" i="1" baseline="-25000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м</a:t>
            </a:r>
            <a:r>
              <a:rPr lang="uk-UA" b="1" i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,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434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219E-B105-01D8-E045-D2016DA88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86968"/>
          </a:xfrm>
        </p:spPr>
        <p:txBody>
          <a:bodyPr>
            <a:normAutofit/>
          </a:bodyPr>
          <a:lstStyle/>
          <a:p>
            <a:pPr algn="ctr"/>
            <a:r>
              <a:rPr lang="uk-UA" sz="3200" cap="none" dirty="0"/>
              <a:t>Які добрива обирати під посів пшениці?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511448-51B6-0A29-D852-14DE7AD39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google.com/search?q=%D1%81%D0%B8%D1%81%D1%82%D0%B5%D0%BC%D0%B0+%D1%83%D0%B4%D0%BE%D0%B1%D1%80%D0%B5%D0%BD%D0%BD%D1%8F+%D0%BE%D0%B7%D0%B8%D0%BC%D0%BE%D1%97+%D0%BF%D1%88%D0%B5%D0%BD%D0%B8%D1%86%D1%96&amp;sca_esv=c744cb070de47b7e&amp;udm=7&amp;biw=1280&amp;bih=593&amp;ei=P4xEZ9WZPOq5wPAP-PfBmQI&amp;oq=%D1%81%D0%B8%D1%81%D1%82%D0%B5%D0%BC%D0%B0+%D1%83%D0%B4%D0%BE%D0%B1%D1%80%D0%B5%D0%BD%D0%BD%D1%8F+&amp;gs_lp=EhZnd3Mtd2l6LW1vZGVsZXNzLXZpZGVvIiLRgdC40YHRgtC10LzQsCDRg9C00L7QsdGA0LXQvdC90Y8gKgIIADIFEAAYgAQyChAAGIAEGEMYigUyBRAAGIAEMgUQABiABDIFEAAYgAQyBRAAGIAEMgUQABiABDIFEAAYgAQyBRAAGIAEMggQABiABBiiBEiRQFAAWABwAHgAkAEAmAFooAFoqgEDMC4xuAEByAEA-AEBmAIBoAJwmAMAkgcDMC4xoAfJBw&amp;sclient=gws-wiz-modeless-video#fpstate=ive&amp;vld=cid:d9872e50,vid:VFd-td50CWo,st:0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3545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6A69A-395F-3E97-6D52-5A7E6D072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cap="none" dirty="0">
                <a:effectLst/>
                <a:ea typeface="Calibri" panose="020F0502020204030204" pitchFamily="34" charset="0"/>
              </a:rPr>
              <a:t>Найбільша ефективність добрив виявляється на фоні високої культури землеробства, тобто із застосуванням усього комплексу агротехнологічних заходів. </a:t>
            </a:r>
            <a:endParaRPr lang="uk-UA" sz="2800" cap="none" dirty="0"/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A4C1DE2E-94B1-4930-5DB1-7128A1315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6072" y="2155506"/>
            <a:ext cx="5062694" cy="3368993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97A02A-A769-05D8-AB3C-6E561492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47" y="2009775"/>
            <a:ext cx="51720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158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94798-367A-37A4-A3D9-5F7A3E1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753618"/>
          </a:xfrm>
        </p:spPr>
        <p:txBody>
          <a:bodyPr>
            <a:normAutofit/>
          </a:bodyPr>
          <a:lstStyle/>
          <a:p>
            <a:pPr algn="ctr"/>
            <a:r>
              <a:rPr lang="uk-UA" sz="3200" b="1" cap="none" dirty="0">
                <a:effectLst/>
                <a:ea typeface="Calibri" panose="020F0502020204030204" pitchFamily="34" charset="0"/>
              </a:rPr>
              <a:t>Отже, слід також пам'ятати</a:t>
            </a:r>
            <a:endParaRPr lang="uk-UA" sz="3200" b="1" cap="none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826602-E945-FBF6-721C-EE1AF39C5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28750"/>
            <a:ext cx="10058400" cy="4743450"/>
          </a:xfrm>
        </p:spPr>
        <p:txBody>
          <a:bodyPr>
            <a:noAutofit/>
          </a:bodyPr>
          <a:lstStyle/>
          <a:p>
            <a:pPr marL="742950" lvl="1" indent="-285750" algn="just"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високими нормами добрив не можна компенсувати невиконання або неякісне виконання деяких агротехнологічних заходів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uk-UA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органічні та мінеральні добрива за тривалого їх застосування стають приблизно однаково ефективними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uk-UA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важливо враховувати попередники, їх удобрення, зокрема органічними, фосфорними і калійними добривами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uk-UA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потрібно здійснювати постійний контроль за відтворенням родючості ґрунту, балансом елементів живлення і гумусу в ґрунті з урахуванням вимог культур сівозміни і реалізації потенціалу їх продуктивності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uk-UA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algn="just">
              <a:tabLst>
                <a:tab pos="630555" algn="l"/>
              </a:tabLst>
            </a:pPr>
            <a:r>
              <a:rPr lang="uk-UA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треба сприяти підвищенню продуктивності праці під час </a:t>
            </a:r>
            <a:r>
              <a:rPr lang="uk-UA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засто</a:t>
            </a:r>
            <a:r>
              <a:rPr lang="ru-RU" sz="22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сування</a:t>
            </a:r>
            <a:r>
              <a:rPr lang="ru-RU" sz="2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добрив;</a:t>
            </a:r>
            <a:endParaRPr lang="uk-UA" sz="22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lvl="2"/>
            <a:r>
              <a:rPr lang="uk-UA" sz="2200" dirty="0">
                <a:effectLst/>
                <a:ea typeface="Calibri" panose="020F0502020204030204" pitchFamily="34" charset="0"/>
              </a:rPr>
              <a:t>слід постійно виконувати зростаючі вимоги щодо охорони навколишнього природного середовища під час застосування агрохімікатів.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182330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17B93E-F0EC-9547-D14E-B2940A470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4648" y="2624328"/>
            <a:ext cx="10058400" cy="1609344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Дякую за увагу! </a:t>
            </a:r>
          </a:p>
        </p:txBody>
      </p:sp>
    </p:spTree>
    <p:extLst>
      <p:ext uri="{BB962C8B-B14F-4D97-AF65-F5344CB8AC3E}">
        <p14:creationId xmlns:p14="http://schemas.microsoft.com/office/powerpoint/2010/main" val="88414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EE157-3009-3A69-5705-5EEB55D2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b="1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B5B54F-1FF6-624A-AE62-44FE2C6C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2822067"/>
          </a:xfrm>
        </p:spPr>
        <p:txBody>
          <a:bodyPr anchor="ctr">
            <a:noAutofit/>
          </a:bodyPr>
          <a:lstStyle/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Основні принципи побудови системи удобрення.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Система удобрення в сівозміні.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Агрохімічні та фізіолого-екологічні основи системи удобрення.</a:t>
            </a:r>
            <a:endParaRPr lang="uk-UA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Методи прогнозування врожаю.</a:t>
            </a: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Основні методи визначення оптимальних норм добрив.</a:t>
            </a:r>
          </a:p>
        </p:txBody>
      </p:sp>
    </p:spTree>
    <p:extLst>
      <p:ext uri="{BB962C8B-B14F-4D97-AF65-F5344CB8AC3E}">
        <p14:creationId xmlns:p14="http://schemas.microsoft.com/office/powerpoint/2010/main" val="327117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86D37-F643-7C27-1D8A-E7F056CD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90500"/>
            <a:ext cx="11029616" cy="1581150"/>
          </a:xfrm>
        </p:spPr>
        <p:txBody>
          <a:bodyPr anchor="ctr">
            <a:normAutofit/>
          </a:bodyPr>
          <a:lstStyle/>
          <a:p>
            <a:r>
              <a:rPr lang="uk-UA" sz="3200" b="1" cap="none" dirty="0">
                <a:effectLst/>
                <a:ea typeface="Calibri" panose="020F0502020204030204" pitchFamily="34" charset="0"/>
              </a:rPr>
              <a:t>Система удобрення</a:t>
            </a:r>
            <a:r>
              <a:rPr lang="uk-UA" sz="3200" cap="none" dirty="0">
                <a:effectLst/>
                <a:ea typeface="Calibri" panose="020F0502020204030204" pitchFamily="34" charset="0"/>
              </a:rPr>
              <a:t> </a:t>
            </a:r>
            <a:r>
              <a:rPr lang="uk-UA" sz="2700" cap="none" dirty="0">
                <a:effectLst/>
                <a:ea typeface="Calibri" panose="020F0502020204030204" pitchFamily="34" charset="0"/>
              </a:rPr>
              <a:t>– це багаторічний план застосування добрив у господарстві, що забезпечує раціональне і ефективні їх використання</a:t>
            </a:r>
            <a:endParaRPr lang="uk-UA" sz="2700" cap="none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4A9BA8D5-9AE6-F851-BF81-9196D456F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116" y="1171575"/>
            <a:ext cx="8003128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6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16E7B-0993-534C-D536-7F29EE430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6583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cap="none" dirty="0">
                <a:effectLst/>
                <a:ea typeface="Calibri" panose="020F0502020204030204" pitchFamily="34" charset="0"/>
              </a:rPr>
              <a:t>Під час складання системи удобрення враховують:</a:t>
            </a:r>
            <a:endParaRPr lang="uk-UA" sz="3200" b="1" cap="none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F71F823-4700-2FB2-2D12-C817B18F53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290801"/>
              </p:ext>
            </p:extLst>
          </p:nvPr>
        </p:nvGraphicFramePr>
        <p:xfrm>
          <a:off x="1069975" y="1362075"/>
          <a:ext cx="10058400" cy="4810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88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35D5C924-CB4B-FACF-3C49-B278587918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416299"/>
              </p:ext>
            </p:extLst>
          </p:nvPr>
        </p:nvGraphicFramePr>
        <p:xfrm>
          <a:off x="1069975" y="447675"/>
          <a:ext cx="10058400" cy="5724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313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A9E05-2C27-24E9-51DF-578D413F2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39368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effectLst/>
                <a:ea typeface="Calibri" panose="020F0502020204030204" pitchFamily="34" charset="0"/>
              </a:rPr>
              <a:t>СИСТЕМА УДОБРЕННЯ В СІВОЗМІНІ</a:t>
            </a:r>
            <a:endParaRPr lang="uk-UA" sz="3200" b="1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95A89E3-23FD-5839-BC02-2294A8C28D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4423" y="1933575"/>
            <a:ext cx="5506212" cy="3044826"/>
          </a:xfrm>
          <a:prstGeom prst="rect">
            <a:avLst/>
          </a:prstGeom>
        </p:spPr>
      </p:pic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10FC5910-1561-D7AC-AD06-D3668FD39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0825" y="1933575"/>
            <a:ext cx="4857750" cy="3044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Сівозміна</a:t>
            </a:r>
            <a:r>
              <a:rPr lang="uk-UA" sz="2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– це штучна </a:t>
            </a:r>
            <a:r>
              <a:rPr lang="uk-UA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фітоасоціація</a:t>
            </a:r>
            <a:r>
              <a:rPr lang="uk-UA" sz="2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, по суті </a:t>
            </a:r>
            <a:r>
              <a:rPr lang="uk-UA" sz="2400" dirty="0" err="1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агробіотехнологічний</a:t>
            </a:r>
            <a:r>
              <a:rPr lang="uk-UA" sz="2400" dirty="0">
                <a:solidFill>
                  <a:srgbClr val="333333"/>
                </a:solidFill>
                <a:effectLst/>
                <a:ea typeface="Calibri" panose="020F0502020204030204" pitchFamily="34" charset="0"/>
              </a:rPr>
              <a:t> цех з отримання продукції рослинництва. Для неї характерні сильно порушені потоки елементів живлення та органічних речовин.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726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610BAD-49A5-B101-8237-26D489B42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7" y="409720"/>
            <a:ext cx="7908759" cy="600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5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726558-91DE-2F09-A306-CB3034F13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744746"/>
            <a:ext cx="10561160" cy="2401511"/>
          </a:xfrm>
        </p:spPr>
        <p:txBody>
          <a:bodyPr/>
          <a:lstStyle/>
          <a:p>
            <a:r>
              <a:rPr lang="uk-UA" sz="2400" b="1" i="1" dirty="0">
                <a:effectLst/>
                <a:ea typeface="Calibri" panose="020F0502020204030204" pitchFamily="34" charset="0"/>
              </a:rPr>
              <a:t>Система удобрення в сівозміні</a:t>
            </a:r>
            <a:r>
              <a:rPr lang="uk-UA" sz="2400" b="1" dirty="0">
                <a:effectLst/>
                <a:ea typeface="Calibri" panose="020F0502020204030204" pitchFamily="34" charset="0"/>
              </a:rPr>
              <a:t> </a:t>
            </a:r>
            <a:r>
              <a:rPr lang="uk-UA" sz="2400" dirty="0">
                <a:effectLst/>
                <a:ea typeface="Calibri" panose="020F0502020204030204" pitchFamily="34" charset="0"/>
              </a:rPr>
              <a:t>– це </a:t>
            </a:r>
            <a:r>
              <a:rPr lang="uk-UA" sz="2400" b="1" dirty="0">
                <a:solidFill>
                  <a:srgbClr val="C00000"/>
                </a:solidFill>
                <a:effectLst/>
                <a:ea typeface="Calibri" panose="020F0502020204030204" pitchFamily="34" charset="0"/>
              </a:rPr>
              <a:t>багаторічний план застосування добрив </a:t>
            </a:r>
            <a:r>
              <a:rPr lang="uk-UA" sz="2400" dirty="0">
                <a:effectLst/>
                <a:ea typeface="Calibri" panose="020F0502020204030204" pitchFamily="34" charset="0"/>
              </a:rPr>
              <a:t>у сівозміні з урахуванням родючості ґрунту, біологічних особливостей культур, складу і властивостей добрив</a:t>
            </a:r>
            <a:endParaRPr lang="ru-RU" sz="2400" b="1" i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 </a:t>
            </a: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тривалого застосування добрив у сівозміні потреба в азотних добривах збільшується, а фосфорних і калійних – зменшується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uk-UA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587182D-5867-74F8-4C69-25F5753C63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04832" y="2909262"/>
            <a:ext cx="7382168" cy="32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4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AD7B6F3-794B-F3C6-3EE8-EA28B9DF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9818"/>
          </a:xfrm>
        </p:spPr>
        <p:txBody>
          <a:bodyPr>
            <a:normAutofit fontScale="90000"/>
          </a:bodyPr>
          <a:lstStyle/>
          <a:p>
            <a:r>
              <a:rPr lang="uk-UA" sz="3200" b="1" cap="none" dirty="0">
                <a:effectLst/>
                <a:ea typeface="Calibri" panose="020F0502020204030204" pitchFamily="34" charset="0"/>
              </a:rPr>
              <a:t>Загалом під час розроблення системи удобрення потрібно враховувати такі положення</a:t>
            </a:r>
            <a:endParaRPr lang="uk-UA" sz="3200" b="1" cap="none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8D0C834-B8D6-5564-BD4B-534FB857B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495425"/>
            <a:ext cx="10058400" cy="4676775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підвищення врожайності та якості усіх культур;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усунення відмінностей (вирівнювання) в родючості окремих ділянок поля, а також окремих полів сівозміни;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доведення параметрів показників родючості ґрунту до оптимального рівня;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підвищення оплати одиниці добрив приростами врожаю;</a:t>
            </a:r>
          </a:p>
          <a:p>
            <a:pPr lvl="0" algn="just">
              <a:buFont typeface="Wingdings" panose="05000000000000000000" pitchFamily="2" charset="2"/>
              <a:buChar char="ü"/>
              <a:tabLst>
                <a:tab pos="630555" algn="l"/>
              </a:tabLst>
            </a:pPr>
            <a:r>
              <a:rPr lang="uk-UA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широке використання місцевих добрив;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400" dirty="0">
                <a:effectLst/>
                <a:ea typeface="Calibri" panose="020F0502020204030204" pitchFamily="34" charset="0"/>
              </a:rPr>
              <a:t>використання результатів досліджень науково-дослідних установ, практичного досвіду передових господарств та даних періодичного агрохімічного обстеження ґрунтів господарства.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4752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854</TotalTime>
  <Words>1116</Words>
  <Application>Microsoft Office PowerPoint</Application>
  <PresentationFormat>Широкий екран</PresentationFormat>
  <Paragraphs>92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Rockwell</vt:lpstr>
      <vt:lpstr>Rockwell Condensed</vt:lpstr>
      <vt:lpstr>Wingdings</vt:lpstr>
      <vt:lpstr>Дерево</vt:lpstr>
      <vt:lpstr>СИСТЕМА УДОБРЕННЯ</vt:lpstr>
      <vt:lpstr>ПЛАН</vt:lpstr>
      <vt:lpstr>Система удобрення – це багаторічний план застосування добрив у господарстві, що забезпечує раціональне і ефективні їх використання</vt:lpstr>
      <vt:lpstr>Під час складання системи удобрення враховують:</vt:lpstr>
      <vt:lpstr>Презентація PowerPoint</vt:lpstr>
      <vt:lpstr>СИСТЕМА УДОБРЕННЯ В СІВОЗМІНІ</vt:lpstr>
      <vt:lpstr>Презентація PowerPoint</vt:lpstr>
      <vt:lpstr>Презентація PowerPoint</vt:lpstr>
      <vt:lpstr>Загалом під час розроблення системи удобрення потрібно враховувати такі положення</vt:lpstr>
      <vt:lpstr>Особливості зональних систем удобрення</vt:lpstr>
      <vt:lpstr>Розробляючи систему удобрення, потрібно враховувати властивості ґрунту</vt:lpstr>
      <vt:lpstr>Кліматичні і погодні умови </vt:lpstr>
      <vt:lpstr>МЕТОДИ ПРОГНОЗУВАННЯ ВРОЖАЮ</vt:lpstr>
      <vt:lpstr>ОСНОВНІ МЕТОДИ ВИЗНАЧЕННЯ ОПТИМАЛЬНИХ НОРМ ДОБРИВ</vt:lpstr>
      <vt:lpstr>Які добрива обирати під посів пшениці?</vt:lpstr>
      <vt:lpstr>Найбільша ефективність добрив виявляється на фоні високої культури землеробства, тобто із застосуванням усього комплексу агротехнологічних заходів. </vt:lpstr>
      <vt:lpstr>Отже, слід також пам'ятати</vt:lpstr>
      <vt:lpstr>Дякую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УДОБРЕННЯ</dc:title>
  <dc:creator>Viktoriia Peretiatko</dc:creator>
  <cp:lastModifiedBy>Viktoriia Peretiatko</cp:lastModifiedBy>
  <cp:revision>6</cp:revision>
  <dcterms:created xsi:type="dcterms:W3CDTF">2024-11-25T18:37:03Z</dcterms:created>
  <dcterms:modified xsi:type="dcterms:W3CDTF">2024-11-26T09:18:57Z</dcterms:modified>
</cp:coreProperties>
</file>