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8" r:id="rId4"/>
    <p:sldId id="257" r:id="rId5"/>
    <p:sldId id="258" r:id="rId6"/>
    <p:sldId id="269" r:id="rId7"/>
    <p:sldId id="259" r:id="rId8"/>
    <p:sldId id="260" r:id="rId9"/>
    <p:sldId id="261" r:id="rId10"/>
    <p:sldId id="271" r:id="rId11"/>
    <p:sldId id="263" r:id="rId12"/>
    <p:sldId id="264" r:id="rId13"/>
    <p:sldId id="270" r:id="rId14"/>
    <p:sldId id="265" r:id="rId15"/>
  </p:sldIdLst>
  <p:sldSz cx="14630400" cy="8229600"/>
  <p:notesSz cx="8229600" cy="14630400"/>
  <p:embeddedFontLst>
    <p:embeddedFont>
      <p:font typeface="DM San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Dela Gothic One" charset="-128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-276" y="-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0A01-E0FC-4A67-81B1-C99EED7DD7C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464FB-69FD-42CF-A90B-058E9D050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234684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Травматичні ушкодження таза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3985022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Таз – центральна частина скелета і його основна опора. У ньому знаходяться кілька основних внутрішніх органів людини – сечовід, органи передміхурової залози, матка і яєчники. Переломи кісток таза дуже небезпечні.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699528" y="5615583"/>
            <a:ext cx="2622828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47" y="3004354"/>
            <a:ext cx="7011678" cy="4683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8450" y="1193467"/>
            <a:ext cx="12224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ru-RU" sz="2400" i="1" dirty="0" smtClean="0">
                <a:solidFill>
                  <a:schemeClr val="bg1"/>
                </a:solidFill>
              </a:rPr>
              <a:t>имптом </a:t>
            </a:r>
            <a:r>
              <a:rPr lang="ru-RU" sz="2400" i="1" dirty="0">
                <a:solidFill>
                  <a:schemeClr val="bg1"/>
                </a:solidFill>
              </a:rPr>
              <a:t>Вернейля </a:t>
            </a:r>
            <a:r>
              <a:rPr lang="ru-RU" sz="2400" dirty="0">
                <a:solidFill>
                  <a:schemeClr val="bg1"/>
                </a:solidFill>
              </a:rPr>
              <a:t>– стиснення клубових кісток в поперечному направленні ззовні до середини .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bg1"/>
                </a:solidFill>
              </a:rPr>
              <a:t>Симптом </a:t>
            </a:r>
            <a:r>
              <a:rPr lang="ru-RU" sz="2400" i="1" dirty="0">
                <a:solidFill>
                  <a:schemeClr val="bg1"/>
                </a:solidFill>
              </a:rPr>
              <a:t>Ларрея </a:t>
            </a:r>
            <a:r>
              <a:rPr lang="ru-RU" sz="2400" dirty="0">
                <a:solidFill>
                  <a:schemeClr val="bg1"/>
                </a:solidFill>
              </a:rPr>
              <a:t>– розведення передніх верхніх остей і гребенів клубових кісток від серединної лінії назовні </a:t>
            </a:r>
          </a:p>
        </p:txBody>
      </p:sp>
    </p:spTree>
    <p:extLst>
      <p:ext uri="{BB962C8B-B14F-4D97-AF65-F5344CB8AC3E}">
        <p14:creationId xmlns:p14="http://schemas.microsoft.com/office/powerpoint/2010/main" val="289328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03621"/>
            <a:ext cx="1120652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вертлюгової западини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774" y="3449598"/>
            <a:ext cx="2163723" cy="7893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6923" y="3713440"/>
            <a:ext cx="159306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2"/>
          <p:cNvSpPr/>
          <p:nvPr/>
        </p:nvSpPr>
        <p:spPr>
          <a:xfrm>
            <a:off x="5335072" y="3666173"/>
            <a:ext cx="446365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клубової кістки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5172551" y="4250769"/>
            <a:ext cx="8645485" cy="15240"/>
          </a:xfrm>
          <a:prstGeom prst="roundRect">
            <a:avLst>
              <a:gd name="adj" fmla="val 597101"/>
            </a:avLst>
          </a:prstGeom>
          <a:solidFill>
            <a:srgbClr val="8D2424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72" y="4293037"/>
            <a:ext cx="4327446" cy="7893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23586" y="4471035"/>
            <a:ext cx="226100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100" dirty="0"/>
          </a:p>
        </p:txBody>
      </p:sp>
      <p:sp>
        <p:nvSpPr>
          <p:cNvPr id="9" name="Text 5"/>
          <p:cNvSpPr/>
          <p:nvPr/>
        </p:nvSpPr>
        <p:spPr>
          <a:xfrm>
            <a:off x="6416993" y="4509611"/>
            <a:ext cx="382381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Центральний перелом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6254472" y="5094208"/>
            <a:ext cx="7563564" cy="15240"/>
          </a:xfrm>
          <a:prstGeom prst="roundRect">
            <a:avLst>
              <a:gd name="adj" fmla="val 597101"/>
            </a:avLst>
          </a:prstGeom>
          <a:solidFill>
            <a:srgbClr val="8D242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51" y="5136475"/>
            <a:ext cx="6491288" cy="7893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17394" y="5314474"/>
            <a:ext cx="23860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100" dirty="0"/>
          </a:p>
        </p:txBody>
      </p:sp>
      <p:sp>
        <p:nvSpPr>
          <p:cNvPr id="13" name="Text 8"/>
          <p:cNvSpPr/>
          <p:nvPr/>
        </p:nvSpPr>
        <p:spPr>
          <a:xfrm>
            <a:off x="7498913" y="5353050"/>
            <a:ext cx="323719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Крайовий перелом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534597"/>
            <a:ext cx="801123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Діагностика переломів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58309" y="2680573"/>
            <a:ext cx="2185511" cy="1265992"/>
          </a:xfrm>
          <a:prstGeom prst="roundRect">
            <a:avLst>
              <a:gd name="adj" fmla="val 718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2504" y="3096816"/>
            <a:ext cx="159306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3160395" y="289714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Рентгенографія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60395" y="3383280"/>
            <a:ext cx="331862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Оглядова та в боковій проекції.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3052048" y="3931325"/>
            <a:ext cx="10711815" cy="15240"/>
          </a:xfrm>
          <a:prstGeom prst="roundRect">
            <a:avLst>
              <a:gd name="adj" fmla="val 597101"/>
            </a:avLst>
          </a:prstGeom>
          <a:solidFill>
            <a:srgbClr val="8D2424"/>
          </a:solidFill>
          <a:ln/>
        </p:spPr>
      </p:sp>
      <p:sp>
        <p:nvSpPr>
          <p:cNvPr id="8" name="Shape 6"/>
          <p:cNvSpPr/>
          <p:nvPr/>
        </p:nvSpPr>
        <p:spPr>
          <a:xfrm>
            <a:off x="758309" y="4054793"/>
            <a:ext cx="4371142" cy="1265992"/>
          </a:xfrm>
          <a:prstGeom prst="roundRect">
            <a:avLst>
              <a:gd name="adj" fmla="val 718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82504" y="4471035"/>
            <a:ext cx="226100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5346025" y="4271367"/>
            <a:ext cx="268057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КТ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46025" y="4757499"/>
            <a:ext cx="268057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Комп'ютерна томографія.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5237678" y="5305544"/>
            <a:ext cx="8526185" cy="15240"/>
          </a:xfrm>
          <a:prstGeom prst="roundRect">
            <a:avLst>
              <a:gd name="adj" fmla="val 597101"/>
            </a:avLst>
          </a:prstGeom>
          <a:solidFill>
            <a:srgbClr val="8D2424"/>
          </a:solidFill>
          <a:ln/>
        </p:spPr>
      </p:sp>
      <p:sp>
        <p:nvSpPr>
          <p:cNvPr id="13" name="Shape 11"/>
          <p:cNvSpPr/>
          <p:nvPr/>
        </p:nvSpPr>
        <p:spPr>
          <a:xfrm>
            <a:off x="758309" y="5429012"/>
            <a:ext cx="6556891" cy="1265992"/>
          </a:xfrm>
          <a:prstGeom prst="roundRect">
            <a:avLst>
              <a:gd name="adj" fmla="val 718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82504" y="5845254"/>
            <a:ext cx="238601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7531775" y="56455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МРТ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31775" y="6131719"/>
            <a:ext cx="3629025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Магнітно-резонансна томографія.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5" y="1020352"/>
            <a:ext cx="10930596" cy="63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6722" y="526733"/>
            <a:ext cx="5040511" cy="630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Висновки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156722" y="1539835"/>
            <a:ext cx="7803356" cy="631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3-7%</a:t>
            </a:r>
            <a:endParaRPr lang="en-US" sz="4950" dirty="0"/>
          </a:p>
        </p:txBody>
      </p:sp>
      <p:sp>
        <p:nvSpPr>
          <p:cNvPr id="5" name="Text 2"/>
          <p:cNvSpPr/>
          <p:nvPr/>
        </p:nvSpPr>
        <p:spPr>
          <a:xfrm>
            <a:off x="8798243" y="2411135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Частота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156722" y="2841069"/>
            <a:ext cx="7803356" cy="306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кісток таза складають 3–7% всіх переломів кісток.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156722" y="3817858"/>
            <a:ext cx="7803356" cy="631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3-5</a:t>
            </a:r>
            <a:endParaRPr lang="en-US" sz="4950" dirty="0"/>
          </a:p>
        </p:txBody>
      </p:sp>
      <p:sp>
        <p:nvSpPr>
          <p:cNvPr id="8" name="Text 5"/>
          <p:cNvSpPr/>
          <p:nvPr/>
        </p:nvSpPr>
        <p:spPr>
          <a:xfrm>
            <a:off x="8798243" y="4689158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Іммобілізація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156722" y="5119092"/>
            <a:ext cx="7803356" cy="306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Терміни іммобілізації 3–5 тижнів.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156722" y="6095881"/>
            <a:ext cx="7803356" cy="631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5-7</a:t>
            </a:r>
            <a:endParaRPr lang="en-US" sz="4950" dirty="0"/>
          </a:p>
        </p:txBody>
      </p:sp>
      <p:sp>
        <p:nvSpPr>
          <p:cNvPr id="11" name="Text 8"/>
          <p:cNvSpPr/>
          <p:nvPr/>
        </p:nvSpPr>
        <p:spPr>
          <a:xfrm>
            <a:off x="8798243" y="6967180"/>
            <a:ext cx="2520196" cy="3150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Відновлення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156722" y="7397115"/>
            <a:ext cx="7803356" cy="306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Працездатність відновлюється через 5–7 тижнів.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3" y="1208068"/>
            <a:ext cx="7244860" cy="52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1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82F7556-6539-4D2A-9634-2771D5EF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2" y="759652"/>
            <a:ext cx="6714861" cy="65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1527" t="27273" r="23804" b="41598"/>
          <a:stretch/>
        </p:blipFill>
        <p:spPr bwMode="auto">
          <a:xfrm>
            <a:off x="7413669" y="759652"/>
            <a:ext cx="6611816" cy="1955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1314" t="26226" r="26122" b="42703"/>
          <a:stretch/>
        </p:blipFill>
        <p:spPr bwMode="auto">
          <a:xfrm>
            <a:off x="7413669" y="2897940"/>
            <a:ext cx="6611817" cy="2278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20994" t="37628" r="23878" b="35291"/>
          <a:stretch/>
        </p:blipFill>
        <p:spPr bwMode="auto">
          <a:xfrm>
            <a:off x="7413670" y="5430124"/>
            <a:ext cx="6611819" cy="1885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8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83775"/>
            <a:ext cx="920781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Небезпека переломів таза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3798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Кровотечі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410789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кісток таза можуть призвести до сильних кровотеч.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3837980"/>
            <a:ext cx="32292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Травматичний шок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410789"/>
            <a:ext cx="4018359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 третини постраждалих розвивається травматичний шок.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3837980"/>
            <a:ext cx="345864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Ушкодження органів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410789"/>
            <a:ext cx="4018359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Може бути порушення роботи і розрив органів в тазостегновій порожнині.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65895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88105" y="204291"/>
            <a:ext cx="9664505" cy="1200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Класифікація переломів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5288105" y="1300092"/>
            <a:ext cx="325707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4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Ізольовані переломи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288105" y="2185917"/>
            <a:ext cx="325707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крила клубової кістки, апофізів, дистального відділу крижів і куприка.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10198187" y="1187551"/>
            <a:ext cx="325707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4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без порушення кільця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10282593" y="2012562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лобкової або сідничної кістки, одноїменних гілок лобкових або сідничних кісток.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6257282" y="6772877"/>
            <a:ext cx="7282385" cy="7554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з </a:t>
            </a:r>
            <a:r>
              <a:rPr lang="uk-UA" sz="22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пошкодженням тазових органів</a:t>
            </a:r>
          </a:p>
          <a:p>
            <a:pPr marL="0" indent="0">
              <a:lnSpc>
                <a:spcPts val="2800"/>
              </a:lnSpc>
              <a:buNone/>
            </a:pP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215937" y="4882396"/>
            <a:ext cx="332924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1700" dirty="0" smtClean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Односторонні переломи лобкових і сідничних кісток, двосторонні (по типу "метелика"), розрив лонного і крижово-клубового зчленувань.</a:t>
            </a:r>
            <a:endParaRPr lang="en-US" sz="17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198187" y="3409410"/>
            <a:ext cx="385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вертлюгової западини</a:t>
            </a:r>
            <a:endParaRPr lang="en-US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351715" y="4536281"/>
            <a:ext cx="28276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пб</a:t>
            </a:r>
            <a:r>
              <a:rPr lang="en-US" dirty="0" smtClean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uk-UA" dirty="0" smtClean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клубової кістки (з проникненням у вертлюгову западину,), центральний переломовивих головки стегна, крайовий перелом вертлюгової западини</a:t>
            </a:r>
            <a:r>
              <a:rPr lang="ru-RU" dirty="0" smtClean="0"/>
              <a:t>вої кістки, які проникають у вертлпюгову западину, центральний переломовивих головки стегна і крайовий перелом вертлюгової западини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45801" y="3889097"/>
            <a:ext cx="4852345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</a:t>
            </a:r>
            <a:r>
              <a:rPr lang="uk-UA" sz="24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з</a:t>
            </a:r>
            <a:r>
              <a:rPr lang="en-US" sz="24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порушення</a:t>
            </a:r>
            <a:r>
              <a:rPr lang="uk-UA" sz="24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м</a:t>
            </a:r>
            <a:r>
              <a:rPr lang="en-US" sz="24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en-US" sz="24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кільця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74" y="1553742"/>
            <a:ext cx="9827552" cy="463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3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4985" y="1087443"/>
            <a:ext cx="72992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Ізольовані переломи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980205" y="2623590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553895" y="262359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Локальний біль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78761" y="3460976"/>
            <a:ext cx="3625847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Характерний локальний больовий синдром.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4025513" y="4478948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2991" y="447030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Крововиливи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84517" y="5187315"/>
            <a:ext cx="363116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Спостерігаються крововиливи і набряклість.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8553413" y="5154930"/>
            <a:ext cx="379095" cy="379095"/>
          </a:xfrm>
          <a:prstGeom prst="roundRect">
            <a:avLst>
              <a:gd name="adj" fmla="val 24004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71659" y="5187315"/>
            <a:ext cx="363116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Симптом</a:t>
            </a:r>
            <a:r>
              <a:rPr lang="ru-RU" sz="2200" dirty="0" smtClean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и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171183" y="5880735"/>
            <a:ext cx="3631168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 переломі клубової кістки – симптом "задньої ходи" та "прилиплої п'яти".</a:t>
            </a:r>
            <a:endParaRPr lang="en-US" sz="1700" dirty="0"/>
          </a:p>
        </p:txBody>
      </p:sp>
      <p:pic>
        <p:nvPicPr>
          <p:cNvPr id="2050" name="Picture 2" descr="https://velosite.com.ua/wp-content/uploads/perelomtazaklassifikatsiyalechenieireabi_179FBA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559" y="922655"/>
            <a:ext cx="4056579" cy="32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6750" y="312860"/>
            <a:ext cx="8646062" cy="1253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без порушення </a:t>
            </a:r>
            <a:r>
              <a:rPr lang="ru-RU" sz="39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безперервност</a:t>
            </a:r>
            <a:r>
              <a:rPr lang="uk-UA" sz="39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і тазового </a:t>
            </a:r>
            <a:r>
              <a:rPr lang="en-US" sz="39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кільця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275413"/>
            <a:ext cx="476250" cy="4762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6750" y="2729627"/>
            <a:ext cx="2506623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Біль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66750" y="3157180"/>
            <a:ext cx="7810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Локальний біль, набряклість.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4033480"/>
            <a:ext cx="476250" cy="4762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66750" y="4700230"/>
            <a:ext cx="4025265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Симптом "прилиплої п'яти"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666750" y="5127784"/>
            <a:ext cx="78105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Позитивний симптом "прилиплої п'яти".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6004084"/>
            <a:ext cx="476250" cy="4762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6750" y="6670834"/>
            <a:ext cx="2530435" cy="3132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Дизуричні явища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666750" y="7098387"/>
            <a:ext cx="78105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Можливі дизуричні явища в результаті забою і крововиливу в навколоміхурову клітковину.</a:t>
            </a:r>
            <a:endParaRPr lang="en-US" sz="1500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05" y="1472541"/>
            <a:ext cx="6768022" cy="5354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8309" y="416141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600"/>
              </a:lnSpc>
            </a:pPr>
            <a:r>
              <a:rPr lang="en-US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Переломи з порушенням </a:t>
            </a:r>
            <a:r>
              <a:rPr lang="ru-RU" sz="36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безперервност</a:t>
            </a:r>
            <a:r>
              <a:rPr lang="uk-UA" sz="36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і  тазового </a:t>
            </a:r>
            <a:r>
              <a:rPr lang="en-US" sz="3600" dirty="0" smtClean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кільця</a:t>
            </a:r>
            <a:endParaRPr lang="en-US" sz="3600" dirty="0" smtClean="0"/>
          </a:p>
        </p:txBody>
      </p:sp>
      <p:sp>
        <p:nvSpPr>
          <p:cNvPr id="4" name="Shape 1"/>
          <p:cNvSpPr/>
          <p:nvPr/>
        </p:nvSpPr>
        <p:spPr>
          <a:xfrm>
            <a:off x="1067991" y="2701052"/>
            <a:ext cx="30480" cy="4577834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5" name="Shape 2"/>
          <p:cNvSpPr/>
          <p:nvPr/>
        </p:nvSpPr>
        <p:spPr>
          <a:xfrm>
            <a:off x="1296472" y="3173254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6" name="Shape 3"/>
          <p:cNvSpPr/>
          <p:nvPr/>
        </p:nvSpPr>
        <p:spPr>
          <a:xfrm>
            <a:off x="839510" y="2944773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2623" y="3017401"/>
            <a:ext cx="20109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274808" y="2917627"/>
            <a:ext cx="416587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Односторонні переломи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274808" y="3403759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лобкових і сідничних кісток.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1296472" y="4655820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1" name="Shape 8"/>
          <p:cNvSpPr/>
          <p:nvPr/>
        </p:nvSpPr>
        <p:spPr>
          <a:xfrm>
            <a:off x="839510" y="4427339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0356" y="4499967"/>
            <a:ext cx="2856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274808" y="4400193"/>
            <a:ext cx="394549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Двосторонні переломи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274808" y="4886325"/>
            <a:ext cx="611088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Переломи по типу "метелика", розрив лонного і крижово-клубового зчленувань.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1296472" y="6485096"/>
            <a:ext cx="758309" cy="30480"/>
          </a:xfrm>
          <a:prstGeom prst="roundRect">
            <a:avLst>
              <a:gd name="adj" fmla="val 298550"/>
            </a:avLst>
          </a:prstGeom>
          <a:solidFill>
            <a:srgbClr val="8D2424"/>
          </a:solidFill>
          <a:ln/>
        </p:spPr>
      </p:sp>
      <p:sp>
        <p:nvSpPr>
          <p:cNvPr id="16" name="Shape 13"/>
          <p:cNvSpPr/>
          <p:nvPr/>
        </p:nvSpPr>
        <p:spPr>
          <a:xfrm>
            <a:off x="839510" y="6256615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32498" y="6329243"/>
            <a:ext cx="30134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274808" y="6229469"/>
            <a:ext cx="578203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Подвійний вертикальний перелом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274808" y="6715601"/>
            <a:ext cx="6110883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Перелом таза типу Мальгеня.</a:t>
            </a:r>
            <a:endParaRPr lang="en-US" sz="1700" dirty="0"/>
          </a:p>
        </p:txBody>
      </p:sp>
      <p:pic>
        <p:nvPicPr>
          <p:cNvPr id="21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91" y="1814428"/>
            <a:ext cx="5928048" cy="4442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388</Words>
  <Application>Microsoft Office PowerPoint</Application>
  <PresentationFormat>Произвольный</PresentationFormat>
  <Paragraphs>81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DM Sans</vt:lpstr>
      <vt:lpstr>Calibri</vt:lpstr>
      <vt:lpstr>Dela Gothic One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Elena V</cp:lastModifiedBy>
  <cp:revision>14</cp:revision>
  <dcterms:created xsi:type="dcterms:W3CDTF">2024-12-01T14:22:36Z</dcterms:created>
  <dcterms:modified xsi:type="dcterms:W3CDTF">2024-12-02T18:55:07Z</dcterms:modified>
</cp:coreProperties>
</file>