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92" r:id="rId4"/>
    <p:sldId id="293" r:id="rId5"/>
    <p:sldId id="294" r:id="rId6"/>
    <p:sldId id="295" r:id="rId7"/>
    <p:sldId id="308" r:id="rId8"/>
    <p:sldId id="309" r:id="rId9"/>
    <p:sldId id="310" r:id="rId10"/>
    <p:sldId id="311" r:id="rId11"/>
    <p:sldId id="333" r:id="rId12"/>
    <p:sldId id="334" r:id="rId13"/>
    <p:sldId id="335" r:id="rId14"/>
    <p:sldId id="318" r:id="rId15"/>
    <p:sldId id="319" r:id="rId16"/>
    <p:sldId id="330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31" r:id="rId27"/>
    <p:sldId id="332" r:id="rId28"/>
    <p:sldId id="329" r:id="rId29"/>
    <p:sldId id="28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FC5"/>
    <a:srgbClr val="FEE3D5"/>
    <a:srgbClr val="BCE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/>
    <p:restoredTop sz="94721"/>
  </p:normalViewPr>
  <p:slideViewPr>
    <p:cSldViewPr snapToGrid="0" snapToObjects="1">
      <p:cViewPr varScale="1">
        <p:scale>
          <a:sx n="117" d="100"/>
          <a:sy n="117" d="100"/>
        </p:scale>
        <p:origin x="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8B4D5-551F-3744-A5DF-1E272DFF9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8020" y="1973765"/>
            <a:ext cx="5719215" cy="3032496"/>
          </a:xfrm>
        </p:spPr>
        <p:txBody>
          <a:bodyPr>
            <a:normAutofit/>
          </a:bodyPr>
          <a:lstStyle/>
          <a:p>
            <a:r>
              <a:rPr lang="uk-UA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Тема 7.</a:t>
            </a:r>
            <a:br>
              <a:rPr lang="uk-UA" dirty="0">
                <a:solidFill>
                  <a:srgbClr val="002060"/>
                </a:solidFill>
              </a:rPr>
            </a:br>
            <a:r>
              <a:rPr lang="uk-UA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Контент-аналіз</a:t>
            </a:r>
            <a:br>
              <a:rPr lang="uk-UA" dirty="0"/>
            </a:b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4" name="Picture 2" descr="Content Analysis and Better Ranking">
            <a:extLst>
              <a:ext uri="{FF2B5EF4-FFF2-40B4-BE49-F238E27FC236}">
                <a16:creationId xmlns:a16="http://schemas.microsoft.com/office/drawing/2014/main" id="{20B454D6-C485-E744-8401-EFA9CAECF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 t="-299" r="15047" b="299"/>
          <a:stretch/>
        </p:blipFill>
        <p:spPr bwMode="auto">
          <a:xfrm>
            <a:off x="1237785" y="1566745"/>
            <a:ext cx="4975270" cy="41092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89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7139" y="-206829"/>
            <a:ext cx="5641575" cy="68580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b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uk-UA" sz="28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</a:t>
            </a: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/а використовують:</a:t>
            </a:r>
          </a:p>
          <a:p>
            <a:pPr marL="0" indent="0" algn="just">
              <a:buNone/>
            </a:pP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– коли є великий за обсягом і </a:t>
            </a:r>
            <a:r>
              <a:rPr lang="uk-UA" sz="2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несистематизований документальний матеріал</a:t>
            </a: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у зв’язку з чим його безпосереднє використання </a:t>
            </a:r>
            <a:r>
              <a:rPr lang="uk-UA" sz="26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ускладнюється</a:t>
            </a: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</a:p>
          <a:p>
            <a:pPr marL="0" indent="0">
              <a:buNone/>
            </a:pP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–  коли в цьому матеріалі найважливіші категорії, що мають особливе значення для цілей дослідження, характеризуються </a:t>
            </a:r>
            <a:r>
              <a:rPr lang="uk-UA" sz="2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певною частотою появи </a:t>
            </a: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в документах;</a:t>
            </a:r>
          </a:p>
          <a:p>
            <a:pPr marL="0" indent="0" algn="just">
              <a:buNone/>
            </a:pP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– коли для дослідження </a:t>
            </a:r>
            <a:r>
              <a:rPr lang="uk-UA" sz="2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важливі специфічні характеристики </a:t>
            </a: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(мова, форма подання інформації тощо) досліджуваних документів;</a:t>
            </a:r>
          </a:p>
          <a:p>
            <a:pPr marL="0" indent="0" algn="just">
              <a:buNone/>
            </a:pP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- коли важливо </a:t>
            </a:r>
            <a:r>
              <a:rPr lang="uk-UA" sz="2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довести існування прихованого змісту</a:t>
            </a: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у документі (тому часто </a:t>
            </a:r>
            <a:r>
              <a:rPr lang="uk-UA" sz="26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</a:t>
            </a: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/а сприймається як якісно-кількісний метод)</a:t>
            </a:r>
          </a:p>
        </p:txBody>
      </p:sp>
      <p:pic>
        <p:nvPicPr>
          <p:cNvPr id="35842" name="Picture 2" descr="Контент-анализ медиа сферы по направлению «Образовательная политика» с 27  июня по 4 июля 2021 года">
            <a:extLst>
              <a:ext uri="{FF2B5EF4-FFF2-40B4-BE49-F238E27FC236}">
                <a16:creationId xmlns:a16="http://schemas.microsoft.com/office/drawing/2014/main" id="{B332191C-A018-334D-BFDA-E3E89BCCB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8" y="1714489"/>
            <a:ext cx="5309119" cy="3429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350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425" y="0"/>
            <a:ext cx="5641575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Популярність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к/а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ґрунтується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на тому,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цей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метод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дає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змогу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виміряти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людську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поведінку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(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якщо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вважати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вербальна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поведінка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її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формою)</a:t>
            </a:r>
          </a:p>
          <a:p>
            <a:pPr marL="0" indent="0">
              <a:buNone/>
            </a:pPr>
            <a:endParaRPr lang="ru-RU" sz="20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На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відміну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опитувань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к/а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вимірює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не те,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що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люди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говорять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що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зробили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чи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зроблять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, а те,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що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вони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насправді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зробили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9218" name="Picture 2" descr="How to analyse qualitative data for an interview I semi-structured  interview - YouTube">
            <a:extLst>
              <a:ext uri="{FF2B5EF4-FFF2-40B4-BE49-F238E27FC236}">
                <a16:creationId xmlns:a16="http://schemas.microsoft.com/office/drawing/2014/main" id="{2BC09519-5636-FF46-ABE2-EDA9D273A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3" t="3740" r="823"/>
          <a:stretch/>
        </p:blipFill>
        <p:spPr bwMode="auto">
          <a:xfrm>
            <a:off x="857703" y="600197"/>
            <a:ext cx="4783873" cy="54103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64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425" y="0"/>
            <a:ext cx="5641575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Використовується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для: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﻿﻿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визначення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вимірювання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кількості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часу та простору,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відведеного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висвітлення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різних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видів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новин,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іншого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виду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інформації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мас-медіа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﻿﻿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визначення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кількості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та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типів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реклами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частоти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появи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та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згадувань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певних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персонажів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у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мас-медійних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повідомленнях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﻿﻿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визначення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позитивності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негативності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чи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нейтральності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новин,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….</a:t>
            </a:r>
          </a:p>
        </p:txBody>
      </p:sp>
      <p:pic>
        <p:nvPicPr>
          <p:cNvPr id="8194" name="Picture 2" descr="5 Real-World Examples of Data Analytics">
            <a:extLst>
              <a:ext uri="{FF2B5EF4-FFF2-40B4-BE49-F238E27FC236}">
                <a16:creationId xmlns:a16="http://schemas.microsoft.com/office/drawing/2014/main" id="{FE0CB617-A11D-2345-B6DE-EFC0CC4D7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4309" r="19514"/>
          <a:stretch/>
        </p:blipFill>
        <p:spPr bwMode="auto">
          <a:xfrm>
            <a:off x="558503" y="1675772"/>
            <a:ext cx="5641575" cy="3506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6138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425" y="0"/>
            <a:ext cx="5641575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Обмеження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використання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к/а: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за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його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допомогою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не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можна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зробити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висновки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про причинно-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наслідкові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звʼязки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сам по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собі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метод не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може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бути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використаний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для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формулювання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тверджень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про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медіа-ефекти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аудиторію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</a:p>
          <a:p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різні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дослідники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можуть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використовувати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різні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визначення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щоб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виміряти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те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чи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інше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поняття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</a:p>
          <a:p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складний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трудомісткий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метод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щодо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часу,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зусиль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коштів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; </a:t>
            </a:r>
          </a:p>
          <a:p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висновки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не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можуть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бути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поширені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категорії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які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не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застосовувались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у контент-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аналізі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7170" name="Picture 2" descr="10 Best Qualitative Data Analysis Software For 2024 - The CX Lead">
            <a:extLst>
              <a:ext uri="{FF2B5EF4-FFF2-40B4-BE49-F238E27FC236}">
                <a16:creationId xmlns:a16="http://schemas.microsoft.com/office/drawing/2014/main" id="{915A52E0-520F-9D4F-8E28-2F4D38845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2" r="13036"/>
          <a:stretch/>
        </p:blipFill>
        <p:spPr bwMode="auto">
          <a:xfrm>
            <a:off x="562083" y="981249"/>
            <a:ext cx="5779776" cy="48955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361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784" y="0"/>
            <a:ext cx="6127854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К/а – насамперед кількісний метод 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(хоча і зі значною якісною складовою), ключовою методичною проблемою якого є </a:t>
            </a:r>
            <a:r>
              <a:rPr lang="uk-UA" sz="2400" b="1" i="1" u="sng" dirty="0">
                <a:solidFill>
                  <a:srgbClr val="002060"/>
                </a:solidFill>
                <a:latin typeface="Book Antiqua" panose="02040602050305030304" pitchFamily="18" charset="0"/>
              </a:rPr>
              <a:t>коректне переведення якісної текстової інформації в кількісні 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показники.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Одна з ключових ідей </a:t>
            </a:r>
            <a:r>
              <a:rPr lang="uk-UA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/а полягає в тому, що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виявлені кількісні характеристики масиву документів, що вивчаються, відображають суттєві особливості досліджуваних суспільно-політичних явищ і процесів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</a:p>
          <a:p>
            <a:pPr marL="0" indent="0">
              <a:buNone/>
            </a:pPr>
            <a:r>
              <a:rPr lang="uk-UA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/а приносить корисні результати тоді, коли досліднику вдається вловити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зв’язок тексту з нетекстовою реальністю</a:t>
            </a:r>
          </a:p>
        </p:txBody>
      </p:sp>
      <p:pic>
        <p:nvPicPr>
          <p:cNvPr id="36866" name="Picture 2" descr="Content Analysis | Data Collection Services | Data Analysis Services -  Statswork by Statswork - Issuu">
            <a:extLst>
              <a:ext uri="{FF2B5EF4-FFF2-40B4-BE49-F238E27FC236}">
                <a16:creationId xmlns:a16="http://schemas.microsoft.com/office/drawing/2014/main" id="{BC11D7EC-32C2-6C40-BAE7-02903E57F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" y="726745"/>
            <a:ext cx="4247161" cy="4727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11871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4" y="200025"/>
            <a:ext cx="5997225" cy="6457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Три основні моделі встановлення такого зв'язку:</a:t>
            </a:r>
          </a:p>
          <a:p>
            <a:pPr>
              <a:buFont typeface="Wingdings" pitchFamily="2" charset="2"/>
              <a:buChar char="ü"/>
            </a:pP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«від тексту до продуцента (комунікатора)», тобто того, хто виробляє та передає повідомлення</a:t>
            </a:r>
          </a:p>
          <a:p>
            <a:pPr>
              <a:buFont typeface="Wingdings" pitchFamily="2" charset="2"/>
              <a:buChar char="ü"/>
            </a:pP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«від тексту до адресата повідомлення (реципієнта)»</a:t>
            </a:r>
          </a:p>
          <a:p>
            <a:pPr>
              <a:buFont typeface="Wingdings" pitchFamily="2" charset="2"/>
              <a:buChar char="ü"/>
            </a:pP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«від тексту до ситуації в цілому»</a:t>
            </a:r>
          </a:p>
        </p:txBody>
      </p:sp>
      <p:pic>
        <p:nvPicPr>
          <p:cNvPr id="37890" name="Picture 2" descr="Content Analysis - A Step-by-Step Guide With Examples | PDF | Qualitative  Research | Analysis">
            <a:extLst>
              <a:ext uri="{FF2B5EF4-FFF2-40B4-BE49-F238E27FC236}">
                <a16:creationId xmlns:a16="http://schemas.microsoft.com/office/drawing/2014/main" id="{7FF5D439-D670-E940-9CC1-83B9E12F9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543">
            <a:off x="1080656" y="803443"/>
            <a:ext cx="3960586" cy="5251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588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079" y="200025"/>
            <a:ext cx="6342921" cy="64579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2. </a:t>
            </a:r>
            <a:r>
              <a:rPr lang="uk-UA" sz="3200" b="1" i="1" dirty="0">
                <a:solidFill>
                  <a:schemeClr val="accent1"/>
                </a:solidFill>
                <a:latin typeface="Book Antiqua" panose="02040602050305030304" pitchFamily="18" charset="0"/>
              </a:rPr>
              <a:t>Процедура контент-аналізу</a:t>
            </a:r>
          </a:p>
        </p:txBody>
      </p:sp>
      <p:pic>
        <p:nvPicPr>
          <p:cNvPr id="1026" name="Picture 2" descr="Qualitative Analysis - 知乎">
            <a:extLst>
              <a:ext uri="{FF2B5EF4-FFF2-40B4-BE49-F238E27FC236}">
                <a16:creationId xmlns:a16="http://schemas.microsoft.com/office/drawing/2014/main" id="{691CD8AF-5CA6-3247-AA4B-3F6257587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27" y="1527717"/>
            <a:ext cx="5720674" cy="38025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697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716" y="200025"/>
            <a:ext cx="6338423" cy="645795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Методика </a:t>
            </a:r>
            <a:r>
              <a:rPr lang="uk-UA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/а реалізується у кілька етапів:</a:t>
            </a:r>
          </a:p>
          <a:p>
            <a:pPr marL="0" indent="0">
              <a:buNone/>
            </a:pPr>
            <a:r>
              <a:rPr lang="uk-UA" sz="24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1 – Формулювання проблеми 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(</a:t>
            </a:r>
            <a:r>
              <a:rPr lang="uk-UA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н-д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як преса висвітлювала вибори 2019 року). Далі складається програма дослідження: визначення завдання, гіпотези, теоретичних засад та об'єкта дослідження, підбір тексту документів</a:t>
            </a:r>
          </a:p>
          <a:p>
            <a:pPr marL="0" indent="0">
              <a:buNone/>
            </a:pPr>
            <a:r>
              <a:rPr lang="uk-UA" sz="24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2 – Визначення сукупності повідомлень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які слід вивчити. Сукупність можна позначити як «усі статті в інтернет-виданнях «УП», «Дзеркало тижня»» «Радіо свобода» за 2019 рік. 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При аналізі ЗМІ обирається видання, потім номери за певні періоди часу і типи повідомлень (рубрики, типи публікацій тощо); підбір якісних (змістових) одиниць (категорій, </a:t>
            </a:r>
            <a:r>
              <a:rPr lang="uk-UA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підкатегорій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індикаторів категорій) та кількісних одиниць (одиниць контексту, одиниць частоти та обсягу згадок) контент-аналізу	</a:t>
            </a:r>
          </a:p>
        </p:txBody>
      </p:sp>
      <p:pic>
        <p:nvPicPr>
          <p:cNvPr id="38914" name="Picture 2" descr="Content Analysis vs Thematic Analysis: What's the difference?">
            <a:extLst>
              <a:ext uri="{FF2B5EF4-FFF2-40B4-BE49-F238E27FC236}">
                <a16:creationId xmlns:a16="http://schemas.microsoft.com/office/drawing/2014/main" id="{F3F5B99A-7C0D-2645-B800-FF9C0FCD0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t="29091" r="78046" b="55873"/>
          <a:stretch/>
        </p:blipFill>
        <p:spPr bwMode="auto">
          <a:xfrm rot="20532543">
            <a:off x="2511389" y="500624"/>
            <a:ext cx="2888774" cy="221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ntent Analysis vs Thematic Analysis: What's the difference?">
            <a:extLst>
              <a:ext uri="{FF2B5EF4-FFF2-40B4-BE49-F238E27FC236}">
                <a16:creationId xmlns:a16="http://schemas.microsoft.com/office/drawing/2014/main" id="{484D5876-5EFF-0F46-912B-D30DFBA24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t="50073" r="78046" b="34891"/>
          <a:stretch/>
        </p:blipFill>
        <p:spPr bwMode="auto">
          <a:xfrm rot="673972">
            <a:off x="484997" y="2083091"/>
            <a:ext cx="2993713" cy="22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ntent Analysis vs Thematic Analysis: What's the difference?">
            <a:extLst>
              <a:ext uri="{FF2B5EF4-FFF2-40B4-BE49-F238E27FC236}">
                <a16:creationId xmlns:a16="http://schemas.microsoft.com/office/drawing/2014/main" id="{7153C8D2-05E1-8445-A5D2-BEE097346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t="71024" r="79107" b="12554"/>
          <a:stretch/>
        </p:blipFill>
        <p:spPr bwMode="auto">
          <a:xfrm rot="21178709">
            <a:off x="2593558" y="3964059"/>
            <a:ext cx="2708419" cy="241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550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716" y="200024"/>
            <a:ext cx="6338423" cy="66579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2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Критеріями формування вибірки</a:t>
            </a: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аналізованих документів є тип повідомлень (стаття в журналі, інформаційне повідомлення в газеті, ТБ, радіо, монографія, документи партії …), місце поширення (національний, регіональний або місцевий рівень), частота появи, спосіб поширення, час появи, мінімальний обсяг чи довжина (розмір)</a:t>
            </a:r>
          </a:p>
          <a:p>
            <a:pPr marL="0" indent="0">
              <a:buNone/>
            </a:pPr>
            <a:r>
              <a:rPr lang="uk-UA" sz="26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3 – Прийняття рішення про одиницю аналізу і підрахунки.  </a:t>
            </a:r>
          </a:p>
          <a:p>
            <a:pPr marL="0" indent="0">
              <a:buNone/>
            </a:pPr>
            <a:r>
              <a:rPr lang="uk-UA" sz="2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Одиниці аналізу </a:t>
            </a: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– мінімальний компонент або елемент аналізу, щодо якого роблять узагальнення. </a:t>
            </a:r>
            <a:r>
              <a:rPr lang="uk-UA" sz="2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Якісні одиниці </a:t>
            </a:r>
            <a:r>
              <a:rPr lang="uk-UA" sz="26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</a:t>
            </a: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/а показують, </a:t>
            </a:r>
            <a:r>
              <a:rPr lang="uk-UA" sz="2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що треба рахувати </a:t>
            </a: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в тексті (категорії – ключові поняття, які складають концептуальну схему дослідження). </a:t>
            </a:r>
            <a:r>
              <a:rPr lang="uk-UA" sz="2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Кількісні одиниці </a:t>
            </a: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показують </a:t>
            </a:r>
            <a:r>
              <a:rPr lang="uk-UA" sz="2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як слід рахувати</a:t>
            </a: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. До них відносяться одиниці контексту, що позначають сегмент тексту, в межах якого визначається частота згадок відповідних категорій  та </a:t>
            </a:r>
            <a:r>
              <a:rPr lang="uk-UA" sz="26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підкатегорій</a:t>
            </a: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(пропозиція, стаття, інтерв'ю), одиниці рахунку , до яких відносяться обсяг (площа тексту, число рядків, друкованих знаків, квадратних сантиметрів друкованої площі, метраж кінострічки) та частота (термінологічна або тематична)</a:t>
            </a:r>
          </a:p>
          <a:p>
            <a:pPr marL="0" indent="0">
              <a:buNone/>
            </a:pP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Одиниці рахунку можуть збігатися з одиницями аналізу (категоріями або </a:t>
            </a:r>
            <a:r>
              <a:rPr lang="uk-UA" sz="26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підкатегоріями</a:t>
            </a: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), а можуть і не збігатися, залежно від цілей дослідження. 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</a:p>
        </p:txBody>
      </p:sp>
      <p:pic>
        <p:nvPicPr>
          <p:cNvPr id="39938" name="Picture 2" descr="Predictive Analysis With Social Listening: Anticipating Trends And Consumer  Behaviour - Konnect Insights - A unified customer experience management  platform">
            <a:extLst>
              <a:ext uri="{FF2B5EF4-FFF2-40B4-BE49-F238E27FC236}">
                <a16:creationId xmlns:a16="http://schemas.microsoft.com/office/drawing/2014/main" id="{3F33FDF8-920E-9946-804A-A5EE98F66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8" y="887185"/>
            <a:ext cx="4914735" cy="47036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456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803" y="200024"/>
            <a:ext cx="5510336" cy="6657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Вимоги до одиниць аналізу:  </a:t>
            </a:r>
          </a:p>
          <a:p>
            <a:pPr>
              <a:buFont typeface="Wingdings" pitchFamily="2" charset="2"/>
              <a:buChar char="ü"/>
            </a:pP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Повинні мати одне значення</a:t>
            </a:r>
          </a:p>
          <a:p>
            <a:pPr>
              <a:buFont typeface="Wingdings" pitchFamily="2" charset="2"/>
              <a:buChar char="ü"/>
            </a:pP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Легко ідентифікуватися</a:t>
            </a:r>
          </a:p>
          <a:p>
            <a:pPr>
              <a:buFont typeface="Wingdings" pitchFamily="2" charset="2"/>
              <a:buChar char="ü"/>
            </a:pP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Їх кількість у масиві документів, що вивчається, повинна бути достатньою для того, щоб з цими одиницями можна було працювати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</a:p>
        </p:txBody>
      </p:sp>
      <p:pic>
        <p:nvPicPr>
          <p:cNvPr id="40962" name="Picture 2" descr="What is Content Analysis? | Definition, Advantages, Software - ATLAS.ti">
            <a:extLst>
              <a:ext uri="{FF2B5EF4-FFF2-40B4-BE49-F238E27FC236}">
                <a16:creationId xmlns:a16="http://schemas.microsoft.com/office/drawing/2014/main" id="{2BA51D3A-E54E-D943-BE14-5FF66F954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07" y="1899531"/>
            <a:ext cx="5326148" cy="3058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618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7000">
              <a:schemeClr val="accent4">
                <a:lumMod val="20000"/>
                <a:lumOff val="80000"/>
              </a:schemeClr>
            </a:gs>
            <a:gs pos="72000">
              <a:schemeClr val="accent6">
                <a:lumMod val="20000"/>
                <a:lumOff val="80000"/>
              </a:schemeClr>
            </a:gs>
            <a:gs pos="94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99714-19B2-B449-87E0-3223CE7B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6384" y="0"/>
            <a:ext cx="4065224" cy="1268686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9E35F-6AAB-6F4A-9D3F-9E2B24D97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953" y="906960"/>
            <a:ext cx="5529262" cy="5248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chemeClr val="accent1"/>
                </a:solidFill>
                <a:latin typeface="Book Antiqua" panose="02040602050305030304" pitchFamily="18" charset="0"/>
              </a:rPr>
              <a:t>1. Сутність методу контент-аналізу</a:t>
            </a:r>
            <a:endParaRPr lang="uk-UA" sz="28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uk-UA" sz="2800" b="1" dirty="0">
                <a:solidFill>
                  <a:schemeClr val="accent1"/>
                </a:solidFill>
                <a:latin typeface="Book Antiqua" panose="02040602050305030304" pitchFamily="18" charset="0"/>
              </a:rPr>
              <a:t>2. Процедура проведення контент-аналізу</a:t>
            </a:r>
          </a:p>
        </p:txBody>
      </p:sp>
      <p:pic>
        <p:nvPicPr>
          <p:cNvPr id="2050" name="Picture 2" descr="Працюєте з ФОП: які підтвердні документи потрібні від нього, аби не  оподатковувати?">
            <a:extLst>
              <a:ext uri="{FF2B5EF4-FFF2-40B4-BE49-F238E27FC236}">
                <a16:creationId xmlns:a16="http://schemas.microsoft.com/office/drawing/2014/main" id="{9604AA93-F818-684A-A93C-3AE169A77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17" y="1828800"/>
            <a:ext cx="4774615" cy="35625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4266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0024"/>
            <a:ext cx="5910139" cy="66579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sz="2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У тексті одиниця аналізу може бути позначена як:  </a:t>
            </a:r>
          </a:p>
          <a:p>
            <a:pPr>
              <a:buFont typeface="Wingdings" pitchFamily="2" charset="2"/>
              <a:buChar char="ü"/>
            </a:pP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Окреме </a:t>
            </a:r>
            <a:r>
              <a:rPr lang="uk-UA" sz="2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поняття</a:t>
            </a: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(терміни: мир, війна, вибори) або словосполучення (виборча комісія, політичний лідер)</a:t>
            </a:r>
          </a:p>
          <a:p>
            <a:pPr>
              <a:buFont typeface="Wingdings" pitchFamily="2" charset="2"/>
              <a:buChar char="ü"/>
            </a:pP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Як </a:t>
            </a:r>
            <a:r>
              <a:rPr lang="uk-UA" sz="2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тема</a:t>
            </a: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у цілих</a:t>
            </a:r>
            <a:r>
              <a:rPr lang="en-US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абзацах, текстах статей, телепередач (боротьба за владу, лобізм у парламенті)</a:t>
            </a:r>
          </a:p>
          <a:p>
            <a:pPr>
              <a:buFont typeface="Wingdings" pitchFamily="2" charset="2"/>
              <a:buChar char="ü"/>
            </a:pP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Як </a:t>
            </a:r>
            <a:r>
              <a:rPr lang="uk-UA" sz="2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імена</a:t>
            </a: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політичних чи історичних персон</a:t>
            </a:r>
          </a:p>
          <a:p>
            <a:pPr>
              <a:buFont typeface="Wingdings" pitchFamily="2" charset="2"/>
              <a:buChar char="ü"/>
            </a:pP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Як офіційний </a:t>
            </a:r>
            <a:r>
              <a:rPr lang="uk-UA" sz="2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документ</a:t>
            </a: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(указ президента, урядове повідомлення)</a:t>
            </a:r>
          </a:p>
          <a:p>
            <a:pPr>
              <a:buFont typeface="Wingdings" pitchFamily="2" charset="2"/>
              <a:buChar char="ü"/>
            </a:pPr>
            <a:r>
              <a:rPr lang="uk-UA" sz="2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Апеляція (звернення) </a:t>
            </a: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до потенційного адресата («молодь обирає …»)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</a:p>
        </p:txBody>
      </p:sp>
      <p:pic>
        <p:nvPicPr>
          <p:cNvPr id="41986" name="Picture 2" descr="PESTLE Analysis: The Macro-Environmental Framework Explained">
            <a:extLst>
              <a:ext uri="{FF2B5EF4-FFF2-40B4-BE49-F238E27FC236}">
                <a16:creationId xmlns:a16="http://schemas.microsoft.com/office/drawing/2014/main" id="{4BBBCEE7-FFD4-AF46-A6CC-D53926546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8" t="8739" r="25292" b="8248"/>
          <a:stretch/>
        </p:blipFill>
        <p:spPr bwMode="auto">
          <a:xfrm>
            <a:off x="242103" y="712519"/>
            <a:ext cx="5845794" cy="5245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028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716" y="200024"/>
            <a:ext cx="6338423" cy="6657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Система кодування –   </a:t>
            </a: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сукупність інструкцій чи правил для фіксування і запису змісту, виокремленого з тексту на систематичній основі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Необхідно розробити </a:t>
            </a:r>
            <a:r>
              <a:rPr lang="uk-UA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кодувальну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інструкцію, яка обов'язково має містити обґрунтування вибору матеріалу, одиниці аналізу, категорії аналізу	</a:t>
            </a:r>
          </a:p>
        </p:txBody>
      </p:sp>
      <p:pic>
        <p:nvPicPr>
          <p:cNvPr id="43010" name="Picture 2" descr="What is Data Analysis? Know Data Analysis Skills, Career Path, Eligibility  &amp; Courses | Shiksha Online">
            <a:extLst>
              <a:ext uri="{FF2B5EF4-FFF2-40B4-BE49-F238E27FC236}">
                <a16:creationId xmlns:a16="http://schemas.microsoft.com/office/drawing/2014/main" id="{45977320-72F8-C244-A114-30450A1DE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1790">
            <a:off x="625462" y="1733797"/>
            <a:ext cx="4657408" cy="29302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4097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66A50D97-D64F-7E4C-9E49-64E4F6354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883295"/>
              </p:ext>
            </p:extLst>
          </p:nvPr>
        </p:nvGraphicFramePr>
        <p:xfrm>
          <a:off x="33454" y="117568"/>
          <a:ext cx="12043318" cy="6622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577">
                  <a:extLst>
                    <a:ext uri="{9D8B030D-6E8A-4147-A177-3AD203B41FA5}">
                      <a16:colId xmlns:a16="http://schemas.microsoft.com/office/drawing/2014/main" val="2621820718"/>
                    </a:ext>
                  </a:extLst>
                </a:gridCol>
                <a:gridCol w="2733667">
                  <a:extLst>
                    <a:ext uri="{9D8B030D-6E8A-4147-A177-3AD203B41FA5}">
                      <a16:colId xmlns:a16="http://schemas.microsoft.com/office/drawing/2014/main" val="2653989340"/>
                    </a:ext>
                  </a:extLst>
                </a:gridCol>
                <a:gridCol w="8298074">
                  <a:extLst>
                    <a:ext uri="{9D8B030D-6E8A-4147-A177-3AD203B41FA5}">
                      <a16:colId xmlns:a16="http://schemas.microsoft.com/office/drawing/2014/main" val="3559993035"/>
                    </a:ext>
                  </a:extLst>
                </a:gridCol>
              </a:tblGrid>
              <a:tr h="426435">
                <a:tc>
                  <a:txBody>
                    <a:bodyPr/>
                    <a:lstStyle/>
                    <a:p>
                      <a:r>
                        <a:rPr lang="uk-UA" sz="1600" dirty="0"/>
                        <a:t>код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Категорії та </a:t>
                      </a:r>
                      <a:r>
                        <a:rPr lang="uk-UA" sz="1600" dirty="0" err="1"/>
                        <a:t>підкатегорії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Індикатор ознаки у тексті повідомлень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429163"/>
                  </a:ext>
                </a:extLst>
              </a:tr>
              <a:tr h="309946">
                <a:tc>
                  <a:txBody>
                    <a:bodyPr/>
                    <a:lstStyle/>
                    <a:p>
                      <a:r>
                        <a:rPr lang="uk-UA" sz="1400" b="1" dirty="0"/>
                        <a:t>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/>
                        <a:t>Ознаки політичного діяча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118718"/>
                  </a:ext>
                </a:extLst>
              </a:tr>
              <a:tr h="602079">
                <a:tc>
                  <a:txBody>
                    <a:bodyPr/>
                    <a:lstStyle/>
                    <a:p>
                      <a:r>
                        <a:rPr lang="uk-UA" sz="1400" dirty="0"/>
                        <a:t>А1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Лідерство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«він перший серед партійних лідерів…»(+), «самостійний…»(+), «здатність брати на себе відповідальність…» (+)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73344"/>
                  </a:ext>
                </a:extLst>
              </a:tr>
              <a:tr h="500603">
                <a:tc>
                  <a:txBody>
                    <a:bodyPr/>
                    <a:lstStyle/>
                    <a:p>
                      <a:r>
                        <a:rPr lang="uk-UA" sz="1400" dirty="0"/>
                        <a:t>А2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Ділові якості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«Цілеспрямований»(+), «компетентні рішення цієї людини…»(+), «він неодноразово рятував ситуації завдяки своїм знанням»(+), «його вміння виходити з конфліктів»(+)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113312"/>
                  </a:ext>
                </a:extLst>
              </a:tr>
              <a:tr h="602079">
                <a:tc>
                  <a:txBody>
                    <a:bodyPr/>
                    <a:lstStyle/>
                    <a:p>
                      <a:r>
                        <a:rPr lang="uk-UA" sz="1400" dirty="0"/>
                        <a:t>А3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Особистісні характеристики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«красномовний»(+), «безкомпромісний»(+), «відданий своїм ідеалам»(+), «чесність – його кредо» (+)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51514"/>
                  </a:ext>
                </a:extLst>
              </a:tr>
              <a:tr h="602079">
                <a:tc>
                  <a:txBody>
                    <a:bodyPr/>
                    <a:lstStyle/>
                    <a:p>
                      <a:r>
                        <a:rPr lang="uk-UA" sz="1400" dirty="0"/>
                        <a:t>А4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Політичні установки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«вірний ідеалам націоналізму» (0), «вірить в майбутнє України в ЄС» (+), «вірить у світле майбутнє» (+)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279144"/>
                  </a:ext>
                </a:extLst>
              </a:tr>
              <a:tr h="303526">
                <a:tc>
                  <a:txBody>
                    <a:bodyPr/>
                    <a:lstStyle/>
                    <a:p>
                      <a:r>
                        <a:rPr lang="uk-UA" sz="1400" dirty="0"/>
                        <a:t>А…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561547"/>
                  </a:ext>
                </a:extLst>
              </a:tr>
              <a:tr h="318790">
                <a:tc>
                  <a:txBody>
                    <a:bodyPr/>
                    <a:lstStyle/>
                    <a:p>
                      <a:r>
                        <a:rPr lang="uk-UA" sz="1400" b="1" dirty="0"/>
                        <a:t>Б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/>
                        <a:t>Сфери діяльності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472842"/>
                  </a:ext>
                </a:extLst>
              </a:tr>
              <a:tr h="428999">
                <a:tc>
                  <a:txBody>
                    <a:bodyPr/>
                    <a:lstStyle/>
                    <a:p>
                      <a:r>
                        <a:rPr lang="uk-UA" sz="1400" dirty="0"/>
                        <a:t>Б1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Боротьба в парламенті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«сила сутичок фракцій»(0)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145141"/>
                  </a:ext>
                </a:extLst>
              </a:tr>
              <a:tr h="602079">
                <a:tc>
                  <a:txBody>
                    <a:bodyPr/>
                    <a:lstStyle/>
                    <a:p>
                      <a:r>
                        <a:rPr lang="uk-UA" sz="1400" dirty="0"/>
                        <a:t>Б2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Контакти з опонентами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«пішов на угоду» (-), «відбулася зустріч»(0), «це рішення про взаємодію фракцій … може мати як позитивні, так негативні наслідки для парламенту» (+)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327021"/>
                  </a:ext>
                </a:extLst>
              </a:tr>
              <a:tr h="602079">
                <a:tc>
                  <a:txBody>
                    <a:bodyPr/>
                    <a:lstStyle/>
                    <a:p>
                      <a:r>
                        <a:rPr lang="uk-UA" sz="1400" dirty="0"/>
                        <a:t>Б3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Робота з населенням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«часто зустрічається з виборцями»(0), «докладає зусиль для вирішення проблем своїх виборців»(+), «…але обіцянки так і залишаються на папері»(-)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618375"/>
                  </a:ext>
                </a:extLst>
              </a:tr>
              <a:tr h="345861">
                <a:tc>
                  <a:txBody>
                    <a:bodyPr/>
                    <a:lstStyle/>
                    <a:p>
                      <a:r>
                        <a:rPr lang="uk-UA" sz="1400" dirty="0"/>
                        <a:t>Б…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510686"/>
                  </a:ext>
                </a:extLst>
              </a:tr>
              <a:tr h="357399">
                <a:tc>
                  <a:txBody>
                    <a:bodyPr/>
                    <a:lstStyle/>
                    <a:p>
                      <a:r>
                        <a:rPr lang="uk-UA" sz="1400" b="0" dirty="0"/>
                        <a:t>В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/>
                        <a:t>Комунікативні процеси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857570"/>
                  </a:ext>
                </a:extLst>
              </a:tr>
              <a:tr h="602079">
                <a:tc>
                  <a:txBody>
                    <a:bodyPr/>
                    <a:lstStyle/>
                    <a:p>
                      <a:r>
                        <a:rPr lang="uk-UA" sz="1400" b="0" dirty="0"/>
                        <a:t>В1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Ставлення до діяльності політика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/>
                        <a:t>«Гаряче підтримуємо» (+), «викликає сумнів» (-), «закликаємо вас підтримати…» (+), «рекомендуємо з низкою застережень» (+)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092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877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716" y="200024"/>
            <a:ext cx="6338423" cy="6657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Всім категоріям надаються певні цифрові позначення або літери  (див. табл.)</a:t>
            </a:r>
          </a:p>
          <a:p>
            <a:pPr marL="0" indent="0">
              <a:buNone/>
            </a:pPr>
            <a:r>
              <a:rPr lang="uk-UA" sz="2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Також фіксується позначення </a:t>
            </a:r>
            <a:r>
              <a:rPr lang="uk-UA" sz="26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знака</a:t>
            </a: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інформації: </a:t>
            </a:r>
          </a:p>
          <a:p>
            <a:pPr marL="0" indent="0">
              <a:buNone/>
            </a:pP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«+» – позитивне ставлення, </a:t>
            </a:r>
          </a:p>
          <a:p>
            <a:pPr marL="0" indent="0">
              <a:buNone/>
            </a:pP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«-» – негативне ставлення, </a:t>
            </a:r>
          </a:p>
          <a:p>
            <a:pPr marL="0" indent="0">
              <a:buNone/>
            </a:pP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«0» – нейтральне; </a:t>
            </a:r>
          </a:p>
          <a:p>
            <a:pPr marL="0" indent="0">
              <a:buNone/>
            </a:pP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«+/-» – збалансоване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</a:p>
        </p:txBody>
      </p:sp>
      <p:pic>
        <p:nvPicPr>
          <p:cNvPr id="47106" name="Picture 2" descr="Content Analysis: What is it in Qualitative Studies? | QuestionPro">
            <a:extLst>
              <a:ext uri="{FF2B5EF4-FFF2-40B4-BE49-F238E27FC236}">
                <a16:creationId xmlns:a16="http://schemas.microsoft.com/office/drawing/2014/main" id="{5CBCD3D8-5B88-F84B-B539-503368D04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06" b="16364"/>
          <a:stretch/>
        </p:blipFill>
        <p:spPr bwMode="auto">
          <a:xfrm>
            <a:off x="380010" y="1083318"/>
            <a:ext cx="5184272" cy="46913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605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052" y="200024"/>
            <a:ext cx="5534087" cy="66579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Структурний </a:t>
            </a:r>
            <a:r>
              <a:rPr lang="uk-UA" sz="26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</a:t>
            </a:r>
            <a:r>
              <a:rPr lang="uk-UA" sz="2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/а – аналіз зосереджений на формі комунікації</a:t>
            </a:r>
          </a:p>
          <a:p>
            <a:pPr marL="0" indent="0">
              <a:buNone/>
            </a:pP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Застосовують структурний </a:t>
            </a:r>
            <a:r>
              <a:rPr lang="uk-UA" sz="26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</a:t>
            </a: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/а, заповнюючи графи </a:t>
            </a:r>
            <a:r>
              <a:rPr lang="uk-UA" sz="26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кодувального</a:t>
            </a: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бланка</a:t>
            </a:r>
          </a:p>
          <a:p>
            <a:pPr marL="0" indent="0">
              <a:buNone/>
            </a:pPr>
            <a:r>
              <a:rPr lang="uk-UA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Наприклад: одиницею аналізу є щоденний номер кожного видання, а підраховують частоту згадування прізвищ претендентів на президентський пост і контекст, у якому вони згадані (позитивний, негативний та нейтральний)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</a:p>
        </p:txBody>
      </p:sp>
      <p:pic>
        <p:nvPicPr>
          <p:cNvPr id="49154" name="Picture 2" descr="Content Analysis: Understanding Trends in Media and Communication -">
            <a:extLst>
              <a:ext uri="{FF2B5EF4-FFF2-40B4-BE49-F238E27FC236}">
                <a16:creationId xmlns:a16="http://schemas.microsoft.com/office/drawing/2014/main" id="{EA3C8195-0BED-2C4E-8A1C-2EB9B1A7E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38" y="1868879"/>
            <a:ext cx="4937511" cy="3120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36148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D2DF3CED-7770-3841-8F65-6285CF9F7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192650"/>
              </p:ext>
            </p:extLst>
          </p:nvPr>
        </p:nvGraphicFramePr>
        <p:xfrm>
          <a:off x="521192" y="356260"/>
          <a:ext cx="10964564" cy="5557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961">
                  <a:extLst>
                    <a:ext uri="{9D8B030D-6E8A-4147-A177-3AD203B41FA5}">
                      <a16:colId xmlns:a16="http://schemas.microsoft.com/office/drawing/2014/main" val="2212734592"/>
                    </a:ext>
                  </a:extLst>
                </a:gridCol>
                <a:gridCol w="1095961">
                  <a:extLst>
                    <a:ext uri="{9D8B030D-6E8A-4147-A177-3AD203B41FA5}">
                      <a16:colId xmlns:a16="http://schemas.microsoft.com/office/drawing/2014/main" val="2846393839"/>
                    </a:ext>
                  </a:extLst>
                </a:gridCol>
                <a:gridCol w="1095961">
                  <a:extLst>
                    <a:ext uri="{9D8B030D-6E8A-4147-A177-3AD203B41FA5}">
                      <a16:colId xmlns:a16="http://schemas.microsoft.com/office/drawing/2014/main" val="19027912"/>
                    </a:ext>
                  </a:extLst>
                </a:gridCol>
                <a:gridCol w="1095961">
                  <a:extLst>
                    <a:ext uri="{9D8B030D-6E8A-4147-A177-3AD203B41FA5}">
                      <a16:colId xmlns:a16="http://schemas.microsoft.com/office/drawing/2014/main" val="2579631007"/>
                    </a:ext>
                  </a:extLst>
                </a:gridCol>
                <a:gridCol w="1095961">
                  <a:extLst>
                    <a:ext uri="{9D8B030D-6E8A-4147-A177-3AD203B41FA5}">
                      <a16:colId xmlns:a16="http://schemas.microsoft.com/office/drawing/2014/main" val="1537491696"/>
                    </a:ext>
                  </a:extLst>
                </a:gridCol>
                <a:gridCol w="1095961">
                  <a:extLst>
                    <a:ext uri="{9D8B030D-6E8A-4147-A177-3AD203B41FA5}">
                      <a16:colId xmlns:a16="http://schemas.microsoft.com/office/drawing/2014/main" val="3013882409"/>
                    </a:ext>
                  </a:extLst>
                </a:gridCol>
                <a:gridCol w="1095961">
                  <a:extLst>
                    <a:ext uri="{9D8B030D-6E8A-4147-A177-3AD203B41FA5}">
                      <a16:colId xmlns:a16="http://schemas.microsoft.com/office/drawing/2014/main" val="2553043378"/>
                    </a:ext>
                  </a:extLst>
                </a:gridCol>
                <a:gridCol w="1095961">
                  <a:extLst>
                    <a:ext uri="{9D8B030D-6E8A-4147-A177-3AD203B41FA5}">
                      <a16:colId xmlns:a16="http://schemas.microsoft.com/office/drawing/2014/main" val="3244624774"/>
                    </a:ext>
                  </a:extLst>
                </a:gridCol>
                <a:gridCol w="1095961">
                  <a:extLst>
                    <a:ext uri="{9D8B030D-6E8A-4147-A177-3AD203B41FA5}">
                      <a16:colId xmlns:a16="http://schemas.microsoft.com/office/drawing/2014/main" val="2826665213"/>
                    </a:ext>
                  </a:extLst>
                </a:gridCol>
                <a:gridCol w="1100915">
                  <a:extLst>
                    <a:ext uri="{9D8B030D-6E8A-4147-A177-3AD203B41FA5}">
                      <a16:colId xmlns:a16="http://schemas.microsoft.com/office/drawing/2014/main" val="988836508"/>
                    </a:ext>
                  </a:extLst>
                </a:gridCol>
              </a:tblGrid>
              <a:tr h="2380781">
                <a:tc>
                  <a:txBody>
                    <a:bodyPr/>
                    <a:lstStyle/>
                    <a:p>
                      <a:r>
                        <a:rPr lang="uk-UA" dirty="0"/>
                        <a:t>Реєстраційний номер / назва статті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Тип статті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дата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кандидат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видання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Загальні преференції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Виокремлення матеріалу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Графйічні</a:t>
                      </a:r>
                      <a:r>
                        <a:rPr lang="uk-UA" dirty="0"/>
                        <a:t> засоби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Заголовок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Зміст</a:t>
                      </a: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4141083486"/>
                  </a:ext>
                </a:extLst>
              </a:tr>
              <a:tr h="794217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162024"/>
                  </a:ext>
                </a:extLst>
              </a:tr>
              <a:tr h="794217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674549"/>
                  </a:ext>
                </a:extLst>
              </a:tr>
              <a:tr h="794217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041481"/>
                  </a:ext>
                </a:extLst>
              </a:tr>
              <a:tr h="794217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3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481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0938" y="200024"/>
            <a:ext cx="6185202" cy="665797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uk-UA" sz="45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4. Пілотне кодування тексту – </a:t>
            </a:r>
            <a:r>
              <a:rPr lang="uk-UA" sz="45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передбачає випробування методики на обґрунтованість та стійкість.</a:t>
            </a:r>
          </a:p>
          <a:p>
            <a:pPr marL="0" indent="0">
              <a:buNone/>
            </a:pPr>
            <a:r>
              <a:rPr lang="uk-UA" sz="45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На пілотажній стадії використовуються такі засоби:</a:t>
            </a:r>
          </a:p>
          <a:p>
            <a:r>
              <a:rPr lang="uk-UA" sz="45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Обґрунтування повноти обсягу смислових одиниць</a:t>
            </a:r>
            <a:r>
              <a:rPr lang="uk-UA" sz="45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. Виокремлюються всі смислові одиниці з першого тексту, потім з другого - ті ж, а також ті, які не зустрічалися раніше, потім з третього - смислові одиниці з попередніх плюс нові й </a:t>
            </a:r>
            <a:r>
              <a:rPr lang="uk-UA" sz="45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т.д</a:t>
            </a:r>
            <a:r>
              <a:rPr lang="uk-UA" sz="45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. Після вивчення 3-5 текстів, у яких не зустрілося жодної нової одиниці, раніше не фіксованої в попередніх документах, можна вважати, що «поле» смислових одиниць матеріалу, що вивчається, вичерпано;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45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﻿﻿Контроль за обґрунтованістю змісту смислових одиниць </a:t>
            </a:r>
            <a:r>
              <a:rPr lang="uk-UA" sz="45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проводиться за допомогою експертів-фахівців з цієї теми;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45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﻿﻿</a:t>
            </a:r>
            <a:r>
              <a:rPr lang="uk-UA" sz="45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Обґрунтованість за незалежним критерієм </a:t>
            </a:r>
            <a:r>
              <a:rPr lang="uk-UA" sz="45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виявляється за допомогою отримання аналогічних даних іншими методами (опитування, спостереження, тестування);</a:t>
            </a:r>
          </a:p>
          <a:p>
            <a:r>
              <a:rPr lang="uk-UA" sz="45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Визначення стійкості даних за допомогою повторного кодування </a:t>
            </a:r>
            <a:r>
              <a:rPr lang="uk-UA" sz="45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тих самих документів тим самим кодувальником (стійкість у часі) або різними кодувальниками за єдиною інструкцією (стійкість серед аналітиків). Якщо дані різних досліджень приблизно відповідають одна одній (розбіжність не більше 5</a:t>
            </a:r>
            <a:r>
              <a:rPr lang="en-US" sz="45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%</a:t>
            </a:r>
            <a:r>
              <a:rPr lang="uk-UA" sz="45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), то вважається, що методика дозволяє отримати надійні результати</a:t>
            </a:r>
          </a:p>
          <a:p>
            <a:pPr marL="0" indent="0">
              <a:buNone/>
            </a:pPr>
            <a:r>
              <a:rPr lang="uk-UA" sz="49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!!! Після пілотажного дослідження у </a:t>
            </a:r>
            <a:r>
              <a:rPr lang="uk-UA" sz="49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кодувальну</a:t>
            </a:r>
            <a:r>
              <a:rPr lang="uk-UA" sz="49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інструкцію вносять відповідні зміни </a:t>
            </a:r>
          </a:p>
        </p:txBody>
      </p:sp>
      <p:pic>
        <p:nvPicPr>
          <p:cNvPr id="2050" name="Picture 2" descr="Content Analysis in Research | Meaning and How to Use it">
            <a:extLst>
              <a:ext uri="{FF2B5EF4-FFF2-40B4-BE49-F238E27FC236}">
                <a16:creationId xmlns:a16="http://schemas.microsoft.com/office/drawing/2014/main" id="{FAD43A07-99C1-AD48-874B-A17E2D6EF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5661">
            <a:off x="360421" y="1861296"/>
            <a:ext cx="5154071" cy="2849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94357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1795" y="200024"/>
            <a:ext cx="6750205" cy="66579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64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5. Підрахунок і кодування. </a:t>
            </a:r>
            <a:r>
              <a:rPr lang="uk-UA" sz="6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Після того як кожному випадку надано індивідуальний реєстраційний номер, його класифікують за типом (інформаційне повідомлення, передовиця, блог, новина), де зазначають: </a:t>
            </a:r>
          </a:p>
          <a:p>
            <a:pPr>
              <a:buFont typeface="Wingdings" pitchFamily="2" charset="2"/>
              <a:buChar char="ü"/>
            </a:pPr>
            <a:r>
              <a:rPr lang="uk-UA" sz="6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дату його публікації</a:t>
            </a:r>
          </a:p>
          <a:p>
            <a:pPr>
              <a:buFont typeface="Wingdings" pitchFamily="2" charset="2"/>
              <a:buChar char="ü"/>
            </a:pPr>
            <a:r>
              <a:rPr lang="uk-UA" sz="6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імʼя</a:t>
            </a:r>
            <a:r>
              <a:rPr lang="uk-UA" sz="6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кандидата, якому він належить</a:t>
            </a:r>
          </a:p>
          <a:p>
            <a:pPr>
              <a:buFont typeface="Wingdings" pitchFamily="2" charset="2"/>
              <a:buChar char="ü"/>
            </a:pPr>
            <a:r>
              <a:rPr lang="uk-UA" sz="6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назву видання, де він опублікований</a:t>
            </a:r>
          </a:p>
          <a:p>
            <a:pPr>
              <a:buFont typeface="Wingdings" pitchFamily="2" charset="2"/>
              <a:buChar char="ü"/>
            </a:pPr>
            <a:r>
              <a:rPr lang="uk-UA" sz="6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загальні переваги, якщо такі відображено в матеріалі</a:t>
            </a:r>
          </a:p>
          <a:p>
            <a:pPr>
              <a:buFont typeface="Wingdings" pitchFamily="2" charset="2"/>
              <a:buChar char="ü"/>
            </a:pPr>
            <a:r>
              <a:rPr lang="uk-UA" sz="6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розташування на сайті (на першій смузі, вкладці, у «підвалі») </a:t>
            </a:r>
          </a:p>
          <a:p>
            <a:pPr>
              <a:buFont typeface="Wingdings" pitchFamily="2" charset="2"/>
              <a:buChar char="ü"/>
            </a:pPr>
            <a:r>
              <a:rPr lang="uk-UA" sz="6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наявність або відсутність супровідних фотографій чи малюнків; </a:t>
            </a:r>
          </a:p>
          <a:p>
            <a:pPr>
              <a:buFont typeface="Wingdings" pitchFamily="2" charset="2"/>
              <a:buChar char="ü"/>
            </a:pPr>
            <a:r>
              <a:rPr lang="uk-UA" sz="6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наявність згадки про кандидата в заголовку матеріалу </a:t>
            </a:r>
          </a:p>
          <a:p>
            <a:pPr>
              <a:buFont typeface="Wingdings" pitchFamily="2" charset="2"/>
              <a:buChar char="ü"/>
            </a:pPr>
            <a:r>
              <a:rPr lang="uk-UA" sz="6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основний зміст матеріалу (передвиборчі новини, цитата, публікація на підтримку кандидата); </a:t>
            </a:r>
          </a:p>
          <a:p>
            <a:pPr>
              <a:buFont typeface="Wingdings" pitchFamily="2" charset="2"/>
              <a:buChar char="ü"/>
            </a:pPr>
            <a:r>
              <a:rPr lang="uk-UA" sz="6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загальний обсяг матеріалу і тієї його частини, що стосується кандидата (кількість колонок або рядків, </a:t>
            </a:r>
            <a:r>
              <a:rPr lang="uk-UA" sz="6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обʼєм</a:t>
            </a:r>
            <a:r>
              <a:rPr lang="uk-UA" sz="6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матеріалу).</a:t>
            </a:r>
          </a:p>
          <a:p>
            <a:pPr marL="0" indent="0">
              <a:buNone/>
            </a:pPr>
            <a:r>
              <a:rPr lang="uk-UA" sz="6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Якщо метою є визначення, яке з видань найактивніше підтримує певну кандидатуру</a:t>
            </a:r>
            <a:r>
              <a:rPr lang="uk-UA" sz="6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в передвиборчий період, то безпосереднє завдання полягатиме в тому, щоб </a:t>
            </a:r>
            <a:r>
              <a:rPr lang="uk-UA" sz="6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з'ясувати, як слід </a:t>
            </a:r>
            <a:r>
              <a:rPr lang="uk-UA" sz="6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ранжувати</a:t>
            </a:r>
            <a:r>
              <a:rPr lang="uk-UA" sz="6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повідомлення відповідно до сили підтримки кандидата в кожному з них</a:t>
            </a:r>
            <a:r>
              <a:rPr lang="uk-UA" sz="6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. Так визначають контекст</a:t>
            </a:r>
          </a:p>
          <a:p>
            <a:endParaRPr lang="ru-RU" sz="4800" dirty="0">
              <a:effectLst/>
              <a:latin typeface="Helvetica" pitchFamily="2" charset="0"/>
            </a:endParaRPr>
          </a:p>
        </p:txBody>
      </p:sp>
      <p:pic>
        <p:nvPicPr>
          <p:cNvPr id="4" name="Picture 2" descr="Первинні документи: затверджено нові вимоги й порядок виправлення помилок -  Главком">
            <a:extLst>
              <a:ext uri="{FF2B5EF4-FFF2-40B4-BE49-F238E27FC236}">
                <a16:creationId xmlns:a16="http://schemas.microsoft.com/office/drawing/2014/main" id="{BD2C3477-14EC-2649-8821-7C916765C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5" y="1663387"/>
            <a:ext cx="4946733" cy="3189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541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052" y="200024"/>
            <a:ext cx="5534087" cy="6657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6. Статистична обробка отриманих кількісних даних 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(вручну або на комп'ютері) 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7. Інтерпретація результатів дослідження 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– пов'язана з формулюванням аналітичних висновків, які зіставляються з цілями і завданнями дослідження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8. Верифікація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	 отриманих результатів шляхом повторення дослідницької процедури іншими виконавцями на основі критичного мислення і зіставлення нових даних із наявною інформацією</a:t>
            </a:r>
          </a:p>
        </p:txBody>
      </p:sp>
      <p:pic>
        <p:nvPicPr>
          <p:cNvPr id="5122" name="Picture 2" descr="5 Top Tips for Conducting a Content Analysis - Content Science Review">
            <a:extLst>
              <a:ext uri="{FF2B5EF4-FFF2-40B4-BE49-F238E27FC236}">
                <a16:creationId xmlns:a16="http://schemas.microsoft.com/office/drawing/2014/main" id="{BDBDCE66-BB32-4D48-B44B-BCFAA303D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9" r="21524"/>
          <a:stretch/>
        </p:blipFill>
        <p:spPr bwMode="auto">
          <a:xfrm>
            <a:off x="390175" y="1579244"/>
            <a:ext cx="5527405" cy="3498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300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0C1ADD-D0B5-E646-B00C-443A0F8DC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60" y="792783"/>
            <a:ext cx="2139602" cy="1937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i="1" dirty="0">
                <a:solidFill>
                  <a:srgbClr val="FF0000"/>
                </a:solidFill>
              </a:rPr>
              <a:t>ДЯКУЮ! </a:t>
            </a:r>
          </a:p>
        </p:txBody>
      </p:sp>
      <p:pic>
        <p:nvPicPr>
          <p:cNvPr id="44036" name="Picture 4" descr="Different Sources Of Data For Data Analysis GeeksforGeeks, 42% OFF">
            <a:extLst>
              <a:ext uri="{FF2B5EF4-FFF2-40B4-BE49-F238E27FC236}">
                <a16:creationId xmlns:a16="http://schemas.microsoft.com/office/drawing/2014/main" id="{64FAA5AB-8473-D54E-AD3A-E2774EC1D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17" y="2729791"/>
            <a:ext cx="3557923" cy="26495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99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825" y="613318"/>
            <a:ext cx="5357813" cy="5844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i="1" dirty="0">
                <a:solidFill>
                  <a:schemeClr val="accent1"/>
                </a:solidFill>
                <a:latin typeface="Book Antiqua" panose="02040602050305030304" pitchFamily="18" charset="0"/>
              </a:rPr>
              <a:t>1. Сутність методу контент-аналізу</a:t>
            </a:r>
          </a:p>
        </p:txBody>
      </p:sp>
      <p:pic>
        <p:nvPicPr>
          <p:cNvPr id="28674" name="Picture 2" descr="Полный контент-анализ сайта: генеральная уборка ради трафика | DENISOV">
            <a:extLst>
              <a:ext uri="{FF2B5EF4-FFF2-40B4-BE49-F238E27FC236}">
                <a16:creationId xmlns:a16="http://schemas.microsoft.com/office/drawing/2014/main" id="{F5B34694-996C-D14C-AE98-74C90204B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32" y="1262934"/>
            <a:ext cx="4629397" cy="4545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85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3102" y="0"/>
            <a:ext cx="5535536" cy="645795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Необхідність розробки формалізованих та стандартизованих методів аналізу документів виникла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у зв'язку з поширенням інформаційних та пропагандистських процесів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збільшенням аудиторії читачів і обсягу друкованих джерел інформації. Виникли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як альтернатива традиційним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через необхідність зниження рівня суб'єктивізму дослідника. Використання єдиної системи правил аналізу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сприятиме уникненню систематичних спотворень  тексту та розробці методики розбиття друкованого тексту на елементарні одиниці змісту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що дозволить перейти до кількісних та статистичних  характеристик великих обсягів друкованої інформації</a:t>
            </a:r>
          </a:p>
        </p:txBody>
      </p:sp>
      <p:pic>
        <p:nvPicPr>
          <p:cNvPr id="29700" name="Picture 4" descr="Как у западных СМИ менялось отношение к Украине. Контент-анализ 10 000  заголовков | Европейская правда">
            <a:extLst>
              <a:ext uri="{FF2B5EF4-FFF2-40B4-BE49-F238E27FC236}">
                <a16:creationId xmlns:a16="http://schemas.microsoft.com/office/drawing/2014/main" id="{57CE20EB-4E88-BD49-BF8A-8E7B85E3E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5985">
            <a:off x="388494" y="498717"/>
            <a:ext cx="5442135" cy="28080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6" name="Picture 2" descr="Media Là Làm Gì Hiện Nay? | bởi AIM ACADEMY News | Brands Vietnam">
            <a:extLst>
              <a:ext uri="{FF2B5EF4-FFF2-40B4-BE49-F238E27FC236}">
                <a16:creationId xmlns:a16="http://schemas.microsoft.com/office/drawing/2014/main" id="{A8107ABC-E965-BF40-99C6-067D2B0CD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211">
            <a:off x="550803" y="3119615"/>
            <a:ext cx="5494877" cy="34709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3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4535" y="200025"/>
            <a:ext cx="6151604" cy="64579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Використовуючи первинні документи,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можна (і часто це необхідно) проводити самостійні дослідження, що носять не вторинний характер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а спрямовані на збір важливої документальної інформації.</a:t>
            </a:r>
          </a:p>
          <a:p>
            <a:pPr marL="0" indent="0" algn="just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Наприклад, часто використовують </a:t>
            </a:r>
            <a:r>
              <a:rPr lang="uk-UA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методику  побудови </a:t>
            </a:r>
            <a:r>
              <a:rPr lang="uk-UA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«квадрата проникнення інформації». </a:t>
            </a:r>
          </a:p>
          <a:p>
            <a:pPr marL="0" indent="0" algn="just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Припустимо, ми виявили при проведенні опитувань і тестування, що </a:t>
            </a:r>
            <a:r>
              <a:rPr lang="uk-UA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стосовно одних політиків суспільство поінформовано добре, стосовно інших — гірше (хоча ми вважаємо, що їх реклама йшла постійно).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Тоді, провівши формалізований аналіз сотень комунікаційних повідомлень (реклами, 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-текстів тощо) і порівнявши отримані дані з інформацією, отриманою за результатами опитувань, </a:t>
            </a:r>
            <a:r>
              <a:rPr lang="uk-UA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ми можемо одержати 4 різноманітні ситуації, що стимулюють прийняття рішень з подальшої організації рекламної діяльності щодо:</a:t>
            </a:r>
          </a:p>
        </p:txBody>
      </p:sp>
      <p:pic>
        <p:nvPicPr>
          <p:cNvPr id="30722" name="Picture 2" descr="Контент-анализ и дискурс-анализ | ЛЭТИ «Анализ социополитического дискурса»">
            <a:extLst>
              <a:ext uri="{FF2B5EF4-FFF2-40B4-BE49-F238E27FC236}">
                <a16:creationId xmlns:a16="http://schemas.microsoft.com/office/drawing/2014/main" id="{582D3D54-CEAC-5C47-BE3D-61E1D6B94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9" y="1520991"/>
            <a:ext cx="5305301" cy="3554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37497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215" y="0"/>
            <a:ext cx="6338423" cy="645795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політиків, які </a:t>
            </a:r>
            <a:r>
              <a:rPr lang="uk-UA" sz="24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активно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рекламувалися і про які громадяни </a:t>
            </a:r>
            <a:r>
              <a:rPr lang="uk-UA" sz="24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добре поінформовані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політиків, що рекламувалися </a:t>
            </a:r>
            <a:r>
              <a:rPr lang="uk-UA" sz="24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активно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, але про них </a:t>
            </a:r>
            <a:r>
              <a:rPr lang="uk-UA" sz="24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знають недостатньо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політиків, про які реклами практично </a:t>
            </a:r>
            <a:r>
              <a:rPr lang="uk-UA" sz="24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не було,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але з ними громадяни </a:t>
            </a:r>
            <a:r>
              <a:rPr lang="uk-UA" sz="24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добре ознайомлені;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політики, що </a:t>
            </a:r>
            <a:r>
              <a:rPr lang="uk-UA" sz="24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не рекламувалися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і </a:t>
            </a:r>
            <a:r>
              <a:rPr lang="uk-UA" sz="24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не знайомі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достатньою мірою суспільству</a:t>
            </a:r>
            <a:endParaRPr lang="uk-UA" sz="24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1746" name="Picture 2" descr="Как провести контент-анализ в Инстаграме">
            <a:extLst>
              <a:ext uri="{FF2B5EF4-FFF2-40B4-BE49-F238E27FC236}">
                <a16:creationId xmlns:a16="http://schemas.microsoft.com/office/drawing/2014/main" id="{DD9945CA-033E-8D4F-B236-AA6256F65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25" y="799482"/>
            <a:ext cx="4338380" cy="2429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1748" name="Picture 4" descr="SMMplanner blog (Page 2)">
            <a:extLst>
              <a:ext uri="{FF2B5EF4-FFF2-40B4-BE49-F238E27FC236}">
                <a16:creationId xmlns:a16="http://schemas.microsoft.com/office/drawing/2014/main" id="{3528AE29-FB6C-2240-8F08-21A7AAB4A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251">
            <a:off x="672245" y="3824656"/>
            <a:ext cx="4445035" cy="2492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49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215" y="0"/>
            <a:ext cx="6338423" cy="6457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Для проведення такого формалізованого аналізу різноманітної і численної документальної інформації застосовується спеціальна методика –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«контент-аналіз». 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Метод концептуально розроблений на </a:t>
            </a:r>
            <a:r>
              <a:rPr lang="uk-UA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поч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. ХХ ст. Вперше використав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Г. </a:t>
            </a:r>
            <a:r>
              <a:rPr lang="uk-UA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Лассвел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(1902-1978) , 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який вивчав пропагандистські матеріали Другої світової війни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Застосовують у дослідженнях, пов'язаних з поглибленим розумінням змісту тексту, способів його підготовки та ретрансляції, сприйняттям читацької, слухацької та глядацької аудиторії</a:t>
            </a:r>
          </a:p>
        </p:txBody>
      </p:sp>
      <p:pic>
        <p:nvPicPr>
          <p:cNvPr id="32770" name="Picture 2" descr="Гарольд Лассвел — Вікіпедія">
            <a:extLst>
              <a:ext uri="{FF2B5EF4-FFF2-40B4-BE49-F238E27FC236}">
                <a16:creationId xmlns:a16="http://schemas.microsoft.com/office/drawing/2014/main" id="{D9D46793-D6C3-8743-88B5-88E705097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456677"/>
            <a:ext cx="4667168" cy="554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99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323" y="200025"/>
            <a:ext cx="6338423" cy="645795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ru-RU" sz="24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Контент-</a:t>
            </a:r>
            <a:r>
              <a:rPr lang="ru-RU" sz="2400" b="1" i="1" u="sng" dirty="0" err="1">
                <a:solidFill>
                  <a:srgbClr val="FF0000"/>
                </a:solidFill>
                <a:latin typeface="Book Antiqua" panose="02040602050305030304" pitchFamily="18" charset="0"/>
              </a:rPr>
              <a:t>аналіз</a:t>
            </a:r>
            <a:r>
              <a:rPr lang="ru-RU" sz="24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 (к/а) –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методика, яку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використовують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при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вивченні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комунікативно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значущих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матеріалів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поведінки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;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це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систематичне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числове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опрацювання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оцінювання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інтерпретація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форми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змісту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інформаційного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джерела</a:t>
            </a:r>
            <a:endParaRPr lang="ru-RU" sz="24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Контент-аналіз – це один з найбільш складних і трудомістких методів збору первинної інформації</a:t>
            </a:r>
          </a:p>
        </p:txBody>
      </p:sp>
      <p:pic>
        <p:nvPicPr>
          <p:cNvPr id="33794" name="Picture 2" descr="Методологічна рефлексія. Контент-аналіз: переваги та недоліки – Нотатки  соціолога">
            <a:extLst>
              <a:ext uri="{FF2B5EF4-FFF2-40B4-BE49-F238E27FC236}">
                <a16:creationId xmlns:a16="http://schemas.microsoft.com/office/drawing/2014/main" id="{53E71123-5C53-1344-848E-3E2096BC1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54" y="1546761"/>
            <a:ext cx="5175055" cy="37644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61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066" y="200025"/>
            <a:ext cx="6338423" cy="64579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b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uk-UA" sz="24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Суть контент-аналізу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— у переведенні текстової інформації в кількісні показники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він здійснюється через виявлення в текстах документів таких легко </a:t>
            </a:r>
            <a:r>
              <a:rPr lang="uk-UA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вираховуваних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ознак, що з необхідністю відбивали б істотні сторони їхнього змісту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У результаті отримана інформація піддається статистичному опрацюванню,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дозволяє зводити безліч показників, що містяться в різноманітних документах, в узагальнені дані, іншими словами, </a:t>
            </a:r>
            <a:r>
              <a:rPr lang="uk-UA" sz="24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перевести якісний зміст документів у кількісний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. </a:t>
            </a:r>
          </a:p>
          <a:p>
            <a:pPr marL="0" indent="0">
              <a:buNone/>
            </a:pPr>
            <a:r>
              <a:rPr lang="uk-UA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/а є цільовим (досліджується вузька сторона документів) та дає неповний опис документів.</a:t>
            </a:r>
          </a:p>
        </p:txBody>
      </p:sp>
      <p:sp>
        <p:nvSpPr>
          <p:cNvPr id="2" name="AutoShape 2" descr="Метод контент-анализа | BulgarPromo">
            <a:extLst>
              <a:ext uri="{FF2B5EF4-FFF2-40B4-BE49-F238E27FC236}">
                <a16:creationId xmlns:a16="http://schemas.microsoft.com/office/drawing/2014/main" id="{FAD81591-50AE-4144-9DD8-3E851CE540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4820" name="Picture 4" descr="Контент-аналіз ЗМІ як інструмент піару">
            <a:extLst>
              <a:ext uri="{FF2B5EF4-FFF2-40B4-BE49-F238E27FC236}">
                <a16:creationId xmlns:a16="http://schemas.microsoft.com/office/drawing/2014/main" id="{45F21A5F-FC61-B145-AFCA-9AE52E925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54" y="1287662"/>
            <a:ext cx="5123021" cy="39778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409706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</Template>
  <TotalTime>21020</TotalTime>
  <Words>2069</Words>
  <Application>Microsoft Macintosh PowerPoint</Application>
  <PresentationFormat>Широкоэкранный</PresentationFormat>
  <Paragraphs>151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Book Antiqua</vt:lpstr>
      <vt:lpstr>Calibri Light</vt:lpstr>
      <vt:lpstr>Helvetica</vt:lpstr>
      <vt:lpstr>Rockwell</vt:lpstr>
      <vt:lpstr>Times New Roman</vt:lpstr>
      <vt:lpstr>Wingdings</vt:lpstr>
      <vt:lpstr>Атлас</vt:lpstr>
      <vt:lpstr>Тема 7. Контент-аналіз 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КУРСУ «ІНФОРМАЦІЙНА ПОЛІТИКА ТА АНАЛІТИЧНІ СТРУКТУРИ В СУЧАСНІЙ ПОЛІТИЦІ»</dc:title>
  <dc:creator>Microsoft Office User</dc:creator>
  <cp:lastModifiedBy>Microsoft Office User</cp:lastModifiedBy>
  <cp:revision>26</cp:revision>
  <dcterms:created xsi:type="dcterms:W3CDTF">2021-09-01T09:37:09Z</dcterms:created>
  <dcterms:modified xsi:type="dcterms:W3CDTF">2024-12-03T22:07:40Z</dcterms:modified>
</cp:coreProperties>
</file>