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3" r:id="rId17"/>
    <p:sldId id="272" r:id="rId18"/>
    <p:sldId id="274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Лабораторне заняття 1</a:t>
            </a:r>
          </a:p>
          <a:p>
            <a:pPr algn="ctr"/>
            <a:r>
              <a:rPr lang="uk-UA" sz="2400" b="1" u="sng" dirty="0"/>
              <a:t>Тема:</a:t>
            </a:r>
            <a:r>
              <a:rPr lang="uk-UA" sz="2400" b="1" dirty="0"/>
              <a:t> Довговічність деревних рослин у </a:t>
            </a:r>
            <a:r>
              <a:rPr lang="uk-UA" sz="2400" b="1" dirty="0" err="1"/>
              <a:t>садово-</a:t>
            </a:r>
            <a:r>
              <a:rPr lang="uk-UA" sz="2400" b="1" dirty="0"/>
              <a:t> парковому будівництві (парках, скверах, вуличних та інших насадженнях міського середовища)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7465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573" y="620688"/>
            <a:ext cx="8640960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На легких ґрунтах поливні норми повинні бути зменшені, а кратність поливів збільшена. У літній період при відсутності дощів належить періодично обливати крони старих дерев. Приблизна витрата води на такий полив – 2 л на 1 м2 поверхні крони. Азотні добрива слід вносити щорічно весною перед початком вегетації та на початку літа в сухому вигляді або у вигляді розчину в концентрації 0,25–0,5%. Калійні і особливо фосфорні добрива треба вносити 1 раз у 2–3 роки в сухому вигляді з перекопкою ґрунту або у водних 0,1–0,25% розчинах. Органічні добрива потрібно вносити 1 раз у 3–4 роки незалежно від внесення мінеральних добрив. Важливим моментом у догляді за деревами є проріджування крони. При цьому видаляють хворі гілки та такі, що починають всихати і які йдуть усередину крони. Рани заростають тим швидше і краще, чим ближче вони до стовбура. Для попередження захворювань і гниття великі рани (більше 3 см) слід замазувати садовою замазкою (варом) або, у крайньому випадку, масляною фарбою на натуральній оліфі. </a:t>
            </a:r>
            <a:endParaRPr lang="uk-UA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3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59" y="548680"/>
            <a:ext cx="8856984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Слід </a:t>
            </a:r>
            <a:r>
              <a:rPr lang="uk-UA" sz="2000" dirty="0"/>
              <a:t>також враховувати, що кожна замазка, незалежно від її складу, не прискорює, а лише уповільнює загоювання ран. Цю операцію слід розглядати як засіб запобігання дерева від гниття. Слід видаляти також і гілки, які відходять від стовбура під гострим кутом і ростуть майже вертикально вгору. При сильному вітрі вони легко ламаються і на стовбурі залишається велика рвана рана. Великі зрізи та морозобійні шпарини, які довго залишаються на дереві відкритими, гниють і, як результат, утворюються дупла. Особливо схильна до серцевинної гнилі липа. У всіх деревних рослин з м’якою деревиною для попередження утворення дупел потрібен особливо ретельний догляд за ранами, які залишаються після зламу або обрізки. Якщо дупло утворилось, його слід розчистити до здорової деревини, продезінфікувати 5%</a:t>
            </a:r>
            <a:r>
              <a:rPr lang="uk-UA" sz="2000" dirty="0" err="1"/>
              <a:t>-ним</a:t>
            </a:r>
            <a:r>
              <a:rPr lang="uk-UA" sz="2000" dirty="0"/>
              <a:t> розчином залізного або мідного купоросу або обпалити для знищення грибкових захворювань, але не цементувати, тому що цемент фактично консервує усі захворювання. Сьогодні за кордоном існують сучасні методи лікування дерев (</a:t>
            </a:r>
            <a:r>
              <a:rPr lang="uk-UA" sz="2000" dirty="0" err="1"/>
              <a:t>Siewnian</a:t>
            </a:r>
            <a:r>
              <a:rPr lang="uk-UA" sz="2000" dirty="0"/>
              <a:t>, </a:t>
            </a:r>
            <a:r>
              <a:rPr lang="uk-UA" sz="2000" dirty="0" err="1"/>
              <a:t>Kusche</a:t>
            </a:r>
            <a:r>
              <a:rPr lang="uk-UA" sz="2000" dirty="0"/>
              <a:t>, 1988), але, на жаль, у вітчизняному садово-парковому господарстві вони ще не набули широкого розповсюдження.</a:t>
            </a:r>
          </a:p>
        </p:txBody>
      </p:sp>
    </p:spTree>
    <p:extLst>
      <p:ext uri="{BB962C8B-B14F-4D97-AF65-F5344CB8AC3E}">
        <p14:creationId xmlns:p14="http://schemas.microsoft.com/office/powerpoint/2010/main" val="242818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6171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Велике значення у справі продовження життя вікових дерев має також догляд за ґрунтом. Насамперед, ґрунт під такими деревами треба охороняти від витоптування і тому такі дерева повинні бути огороджені в межах проекції крони.</a:t>
            </a:r>
          </a:p>
          <a:p>
            <a:r>
              <a:rPr lang="uk-UA" sz="2000" dirty="0" smtClean="0"/>
              <a:t>Не </a:t>
            </a:r>
            <a:r>
              <a:rPr lang="uk-UA" sz="2000" dirty="0"/>
              <a:t>можна також допускати підтоплення та забруднення</a:t>
            </a:r>
          </a:p>
          <a:p>
            <a:r>
              <a:rPr lang="uk-UA" sz="2000" dirty="0"/>
              <a:t>ґрунту під віковими деревами. Усі вони підлягають щорічному огляду на предмет виявлення пошкоджень від екологічних </a:t>
            </a:r>
            <a:r>
              <a:rPr lang="uk-UA" sz="2000" dirty="0" err="1"/>
              <a:t>лімітуючих</a:t>
            </a:r>
            <a:r>
              <a:rPr lang="uk-UA" sz="2000" dirty="0"/>
              <a:t> факторів, а також біотичних і антропогенних чинників та прийняття відповідних заходів для ліквідації наслідків їх дії. Така робота проводиться в ботанічних садах, дендропарках і старовинних парках загальнодержавного і місцевого значення, а також у міських насадженнях. Продовження життя кожного вікового дерева, з’ясування граничного віку рослин кожного виду має </a:t>
            </a:r>
            <a:r>
              <a:rPr lang="uk-UA" sz="2000" dirty="0" err="1"/>
              <a:t>загальнобіологічний</a:t>
            </a:r>
            <a:r>
              <a:rPr lang="uk-UA" sz="2000" dirty="0"/>
              <a:t> інтерес. Чим більше вік дерева, тим більше його значення </a:t>
            </a:r>
            <a:r>
              <a:rPr lang="uk-UA" sz="2000" dirty="0" smtClean="0"/>
              <a:t>як носія </a:t>
            </a:r>
            <a:r>
              <a:rPr lang="uk-UA" sz="2000" dirty="0"/>
              <a:t>унікального генетичного матеріалу, як свідка кліматичних змін у різні періоди життя, знаменних подій і як визначної пам’ятки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</a:t>
            </a:r>
          </a:p>
          <a:p>
            <a:r>
              <a:rPr lang="uk-UA" dirty="0" smtClean="0"/>
              <a:t>Кожне </a:t>
            </a:r>
            <a:r>
              <a:rPr lang="uk-UA" dirty="0"/>
              <a:t>старе дерево, особливо, коли воно добре </a:t>
            </a:r>
            <a:r>
              <a:rPr lang="uk-UA" dirty="0" err="1"/>
              <a:t>зберіглося</a:t>
            </a:r>
            <a:r>
              <a:rPr lang="uk-UA" dirty="0"/>
              <a:t>, має й естетичне значення, недарма художники саме старі дерева часто малюють на картинах.</a:t>
            </a:r>
          </a:p>
          <a:p>
            <a:r>
              <a:rPr lang="uk-UA" dirty="0"/>
              <a:t>У питанні збереження унікальних довговічних рослин існують і певні проблеми. Такі дерева практично вже не утворюють плодів і насіння. Малоефективним є і їх вегетативне розмноження, бо більшість з них втрачають здатність до регенерації. З огляду на це, розглядається можливість їх </a:t>
            </a:r>
            <a:r>
              <a:rPr lang="uk-UA" dirty="0" err="1"/>
              <a:t>мікроклонального</a:t>
            </a:r>
            <a:r>
              <a:rPr lang="uk-UA" dirty="0"/>
              <a:t> розмноження для отримання молодого посадкового матеріалу з генотипом тисячолітньої рослини.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530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45939"/>
            <a:ext cx="7064002" cy="710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2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5190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Для створення парку розміром 1 гектар, який буде існувати принаймні 200 років в умовах промислового міста, важливо обрати довговічні та стійкі до забруднення породи дерев та кущів. </a:t>
            </a:r>
            <a:endParaRPr lang="uk-UA" sz="2000" dirty="0" smtClean="0"/>
          </a:p>
          <a:p>
            <a:r>
              <a:rPr lang="uk-UA" sz="2000" dirty="0" smtClean="0"/>
              <a:t>Приклади схеми </a:t>
            </a:r>
            <a:r>
              <a:rPr lang="uk-UA" sz="2000" dirty="0"/>
              <a:t>висадки та перелік рекомендованих порід</a:t>
            </a:r>
            <a:r>
              <a:rPr lang="uk-UA" sz="2000" dirty="0" smtClean="0"/>
              <a:t>:</a:t>
            </a:r>
          </a:p>
          <a:p>
            <a:endParaRPr lang="uk-UA" sz="2000" dirty="0" smtClean="0"/>
          </a:p>
          <a:p>
            <a:r>
              <a:rPr lang="uk-UA" sz="2000" b="1" dirty="0" smtClean="0"/>
              <a:t>Перелік </a:t>
            </a:r>
            <a:r>
              <a:rPr lang="uk-UA" sz="2000" b="1" dirty="0"/>
              <a:t>порід дерев та кущів:</a:t>
            </a:r>
          </a:p>
          <a:p>
            <a:r>
              <a:rPr lang="uk-UA" sz="2000" b="1" dirty="0"/>
              <a:t>Дуб </a:t>
            </a:r>
            <a:r>
              <a:rPr lang="uk-UA" sz="2000" b="1" dirty="0" err="1"/>
              <a:t>черешчатий</a:t>
            </a:r>
            <a:r>
              <a:rPr lang="uk-UA" sz="2000" b="1" dirty="0"/>
              <a:t> (</a:t>
            </a:r>
            <a:r>
              <a:rPr lang="en-US" sz="2000" b="1" dirty="0" err="1"/>
              <a:t>Quercus</a:t>
            </a:r>
            <a:r>
              <a:rPr lang="en-US" sz="2000" b="1" dirty="0"/>
              <a:t> </a:t>
            </a:r>
            <a:r>
              <a:rPr lang="en-US" sz="2000" b="1" dirty="0" err="1"/>
              <a:t>robur</a:t>
            </a:r>
            <a:r>
              <a:rPr lang="en-US" sz="2000" b="1" dirty="0"/>
              <a:t>)</a:t>
            </a:r>
            <a:r>
              <a:rPr lang="en-US" sz="2000" dirty="0"/>
              <a:t> - </a:t>
            </a:r>
            <a:r>
              <a:rPr lang="uk-UA" sz="2000" dirty="0"/>
              <a:t>може жити понад 500 років, стійкий до забруднення.</a:t>
            </a:r>
          </a:p>
          <a:p>
            <a:r>
              <a:rPr lang="uk-UA" sz="2000" b="1" dirty="0"/>
              <a:t>Липа дрібнолиста (</a:t>
            </a:r>
            <a:r>
              <a:rPr lang="en-US" sz="2000" b="1" dirty="0" err="1"/>
              <a:t>Tilia</a:t>
            </a:r>
            <a:r>
              <a:rPr lang="en-US" sz="2000" b="1" dirty="0"/>
              <a:t> </a:t>
            </a:r>
            <a:r>
              <a:rPr lang="en-US" sz="2000" b="1" dirty="0" err="1"/>
              <a:t>cordata</a:t>
            </a:r>
            <a:r>
              <a:rPr lang="en-US" sz="2000" b="1" dirty="0"/>
              <a:t>)</a:t>
            </a:r>
            <a:r>
              <a:rPr lang="en-US" sz="2000" dirty="0"/>
              <a:t> - </a:t>
            </a:r>
            <a:r>
              <a:rPr lang="uk-UA" sz="2000" dirty="0"/>
              <a:t>тривалість життя до 300 років, добре переносить міські умови.</a:t>
            </a:r>
          </a:p>
          <a:p>
            <a:r>
              <a:rPr lang="uk-UA" sz="2000" b="1" dirty="0"/>
              <a:t>Клен гостролистий (</a:t>
            </a:r>
            <a:r>
              <a:rPr lang="en-US" sz="2000" b="1" dirty="0"/>
              <a:t>Acer </a:t>
            </a:r>
            <a:r>
              <a:rPr lang="en-US" sz="2000" b="1" dirty="0" err="1"/>
              <a:t>platanoides</a:t>
            </a:r>
            <a:r>
              <a:rPr lang="en-US" sz="2000" b="1" dirty="0"/>
              <a:t>)</a:t>
            </a:r>
            <a:r>
              <a:rPr lang="en-US" sz="2000" dirty="0"/>
              <a:t> - </a:t>
            </a:r>
            <a:r>
              <a:rPr lang="uk-UA" sz="2000" dirty="0"/>
              <a:t>може жити до 150 років, стійкий до забруднення.</a:t>
            </a:r>
          </a:p>
          <a:p>
            <a:r>
              <a:rPr lang="uk-UA" sz="2000" b="1" dirty="0"/>
              <a:t>Ясен звичайний (</a:t>
            </a:r>
            <a:r>
              <a:rPr lang="en-US" sz="2000" b="1" dirty="0" err="1"/>
              <a:t>Fraxinus</a:t>
            </a:r>
            <a:r>
              <a:rPr lang="en-US" sz="2000" b="1" dirty="0"/>
              <a:t> excelsior)</a:t>
            </a:r>
            <a:r>
              <a:rPr lang="en-US" sz="2000" dirty="0"/>
              <a:t> - </a:t>
            </a:r>
            <a:r>
              <a:rPr lang="uk-UA" sz="2000" dirty="0"/>
              <a:t>тривалість життя до 200 років, витривалий до міських умов.</a:t>
            </a:r>
          </a:p>
          <a:p>
            <a:r>
              <a:rPr lang="uk-UA" sz="2000" b="1" dirty="0"/>
              <a:t>Граб звичайний (</a:t>
            </a:r>
            <a:r>
              <a:rPr lang="en-US" sz="2000" b="1" dirty="0" err="1"/>
              <a:t>Carpinus</a:t>
            </a:r>
            <a:r>
              <a:rPr lang="en-US" sz="2000" b="1" dirty="0"/>
              <a:t> </a:t>
            </a:r>
            <a:r>
              <a:rPr lang="en-US" sz="2000" b="1" dirty="0" err="1"/>
              <a:t>betulus</a:t>
            </a:r>
            <a:r>
              <a:rPr lang="en-US" sz="2000" b="1" dirty="0"/>
              <a:t>)</a:t>
            </a:r>
            <a:r>
              <a:rPr lang="en-US" sz="2000" dirty="0"/>
              <a:t> - </a:t>
            </a:r>
            <a:r>
              <a:rPr lang="uk-UA" sz="2000" dirty="0"/>
              <a:t>може жити до 150 років, стійкий до забруднення.</a:t>
            </a:r>
          </a:p>
          <a:p>
            <a:r>
              <a:rPr lang="uk-UA" sz="2000" b="1" dirty="0"/>
              <a:t>Бузок звичайний (</a:t>
            </a:r>
            <a:r>
              <a:rPr lang="en-US" sz="2000" b="1" dirty="0" err="1"/>
              <a:t>Syringa</a:t>
            </a:r>
            <a:r>
              <a:rPr lang="en-US" sz="2000" b="1" dirty="0"/>
              <a:t> vulgaris)</a:t>
            </a:r>
            <a:r>
              <a:rPr lang="en-US" sz="2000" dirty="0"/>
              <a:t> - </a:t>
            </a:r>
            <a:r>
              <a:rPr lang="uk-UA" sz="2000" dirty="0"/>
              <a:t>тривалість життя до 100 років, декоративний та стійкий до міських умов.</a:t>
            </a:r>
          </a:p>
          <a:p>
            <a:r>
              <a:rPr lang="uk-UA" sz="2000" b="1" dirty="0"/>
              <a:t>Барбарис звичайний (</a:t>
            </a:r>
            <a:r>
              <a:rPr lang="en-US" sz="2000" b="1" dirty="0" err="1"/>
              <a:t>Berberis</a:t>
            </a:r>
            <a:r>
              <a:rPr lang="en-US" sz="2000" b="1" dirty="0"/>
              <a:t> vulgaris)</a:t>
            </a:r>
            <a:r>
              <a:rPr lang="en-US" sz="2000" dirty="0"/>
              <a:t> - </a:t>
            </a:r>
            <a:r>
              <a:rPr lang="uk-UA" sz="2000" dirty="0"/>
              <a:t>може жити до 50 років, декоративний та стійкий до забруднення.</a:t>
            </a:r>
          </a:p>
          <a:p>
            <a:r>
              <a:rPr lang="uk-UA" sz="2000" b="1" dirty="0" err="1"/>
              <a:t>Спірея</a:t>
            </a:r>
            <a:r>
              <a:rPr lang="uk-UA" sz="2000" b="1" dirty="0"/>
              <a:t> японська (</a:t>
            </a:r>
            <a:r>
              <a:rPr lang="en-US" sz="2000" b="1" dirty="0" err="1"/>
              <a:t>Spiraea</a:t>
            </a:r>
            <a:r>
              <a:rPr lang="en-US" sz="2000" b="1" dirty="0"/>
              <a:t> japonica)</a:t>
            </a:r>
            <a:r>
              <a:rPr lang="en-US" sz="2000" dirty="0"/>
              <a:t> - </a:t>
            </a:r>
            <a:r>
              <a:rPr lang="uk-UA" sz="2000" dirty="0"/>
              <a:t>тривалість життя до 40 років, декоративний та добре переносить міські умови.</a:t>
            </a:r>
          </a:p>
          <a:p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08163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Довговічні породи дерев</a:t>
            </a:r>
            <a:r>
              <a:rPr lang="uk-UA" b="1" dirty="0" smtClean="0"/>
              <a:t>:</a:t>
            </a:r>
          </a:p>
          <a:p>
            <a:endParaRPr lang="uk-UA" b="1" dirty="0"/>
          </a:p>
          <a:p>
            <a:r>
              <a:rPr lang="uk-UA" b="1" dirty="0"/>
              <a:t>Дуб </a:t>
            </a:r>
            <a:r>
              <a:rPr lang="uk-UA" b="1" dirty="0" err="1"/>
              <a:t>черешчатий</a:t>
            </a:r>
            <a:r>
              <a:rPr lang="uk-UA" b="1" dirty="0"/>
              <a:t> (</a:t>
            </a:r>
            <a:r>
              <a:rPr lang="en-US" b="1" dirty="0" err="1"/>
              <a:t>Quercus</a:t>
            </a:r>
            <a:r>
              <a:rPr lang="en-US" b="1" dirty="0"/>
              <a:t> </a:t>
            </a:r>
            <a:r>
              <a:rPr lang="en-US" b="1" dirty="0" err="1"/>
              <a:t>robur</a:t>
            </a:r>
            <a:r>
              <a:rPr lang="en-US" b="1" dirty="0"/>
              <a:t>)</a:t>
            </a:r>
            <a:r>
              <a:rPr lang="en-US" dirty="0"/>
              <a:t> - </a:t>
            </a:r>
            <a:r>
              <a:rPr lang="uk-UA" dirty="0"/>
              <a:t>може жити понад 500 років, стійкий до забруднення.</a:t>
            </a:r>
          </a:p>
          <a:p>
            <a:r>
              <a:rPr lang="uk-UA" b="1" dirty="0"/>
              <a:t>Липа дрібнолиста (</a:t>
            </a:r>
            <a:r>
              <a:rPr lang="en-US" b="1" dirty="0" err="1"/>
              <a:t>Tilia</a:t>
            </a:r>
            <a:r>
              <a:rPr lang="en-US" b="1" dirty="0"/>
              <a:t> </a:t>
            </a:r>
            <a:r>
              <a:rPr lang="en-US" b="1" dirty="0" err="1"/>
              <a:t>cordata</a:t>
            </a:r>
            <a:r>
              <a:rPr lang="en-US" b="1" dirty="0"/>
              <a:t>)</a:t>
            </a:r>
            <a:r>
              <a:rPr lang="en-US" dirty="0"/>
              <a:t> - </a:t>
            </a:r>
            <a:r>
              <a:rPr lang="uk-UA" dirty="0"/>
              <a:t>тривалість життя до 300 років, добре переносить міські умови.</a:t>
            </a:r>
          </a:p>
          <a:p>
            <a:r>
              <a:rPr lang="uk-UA" b="1" dirty="0"/>
              <a:t>Клен гостролистий (</a:t>
            </a:r>
            <a:r>
              <a:rPr lang="en-US" b="1" dirty="0"/>
              <a:t>Acer </a:t>
            </a:r>
            <a:r>
              <a:rPr lang="en-US" b="1" dirty="0" err="1"/>
              <a:t>platanoides</a:t>
            </a:r>
            <a:r>
              <a:rPr lang="en-US" b="1" dirty="0"/>
              <a:t>)</a:t>
            </a:r>
            <a:r>
              <a:rPr lang="en-US" dirty="0"/>
              <a:t> - </a:t>
            </a:r>
            <a:r>
              <a:rPr lang="uk-UA" dirty="0"/>
              <a:t>може жити до 150 років, стійкий до забруднення.</a:t>
            </a:r>
          </a:p>
          <a:p>
            <a:r>
              <a:rPr lang="uk-UA" b="1" dirty="0"/>
              <a:t>Ясен звичайний (</a:t>
            </a:r>
            <a:r>
              <a:rPr lang="en-US" b="1" dirty="0" err="1"/>
              <a:t>Fraxinus</a:t>
            </a:r>
            <a:r>
              <a:rPr lang="en-US" b="1" dirty="0"/>
              <a:t> excelsior)</a:t>
            </a:r>
            <a:r>
              <a:rPr lang="en-US" dirty="0"/>
              <a:t> - </a:t>
            </a:r>
            <a:r>
              <a:rPr lang="uk-UA" dirty="0"/>
              <a:t>тривалість життя до 200 років, витривалий до міських умов.</a:t>
            </a:r>
          </a:p>
          <a:p>
            <a:r>
              <a:rPr lang="uk-UA" b="1" dirty="0"/>
              <a:t>Граб звичайний (</a:t>
            </a:r>
            <a:r>
              <a:rPr lang="en-US" b="1" dirty="0" err="1"/>
              <a:t>Carpinus</a:t>
            </a:r>
            <a:r>
              <a:rPr lang="en-US" b="1" dirty="0"/>
              <a:t> </a:t>
            </a:r>
            <a:r>
              <a:rPr lang="en-US" b="1" dirty="0" err="1"/>
              <a:t>betulus</a:t>
            </a:r>
            <a:r>
              <a:rPr lang="en-US" b="1" dirty="0"/>
              <a:t>)</a:t>
            </a:r>
            <a:r>
              <a:rPr lang="en-US" dirty="0"/>
              <a:t> - </a:t>
            </a:r>
            <a:r>
              <a:rPr lang="uk-UA" dirty="0"/>
              <a:t>може жити до 150 років, стійкий до забруднення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b="1" dirty="0"/>
              <a:t>Довговічні породи кущів</a:t>
            </a:r>
            <a:r>
              <a:rPr lang="uk-UA" b="1" dirty="0" smtClean="0"/>
              <a:t>:</a:t>
            </a:r>
          </a:p>
          <a:p>
            <a:endParaRPr lang="uk-UA" b="1" dirty="0"/>
          </a:p>
          <a:p>
            <a:r>
              <a:rPr lang="uk-UA" b="1" dirty="0"/>
              <a:t>Бузок звичайний (</a:t>
            </a:r>
            <a:r>
              <a:rPr lang="en-US" b="1" dirty="0" err="1"/>
              <a:t>Syringa</a:t>
            </a:r>
            <a:r>
              <a:rPr lang="en-US" b="1" dirty="0"/>
              <a:t> vulgaris)</a:t>
            </a:r>
            <a:r>
              <a:rPr lang="en-US" dirty="0"/>
              <a:t> - </a:t>
            </a:r>
            <a:r>
              <a:rPr lang="uk-UA" dirty="0"/>
              <a:t>тривалість життя до 100 років, декоративний та стійкий до міських умов.</a:t>
            </a:r>
          </a:p>
          <a:p>
            <a:r>
              <a:rPr lang="uk-UA" b="1" dirty="0"/>
              <a:t>Барбарис звичайний (</a:t>
            </a:r>
            <a:r>
              <a:rPr lang="en-US" b="1" dirty="0" err="1"/>
              <a:t>Berberis</a:t>
            </a:r>
            <a:r>
              <a:rPr lang="en-US" b="1" dirty="0"/>
              <a:t> vulgaris)</a:t>
            </a:r>
            <a:r>
              <a:rPr lang="en-US" dirty="0"/>
              <a:t> - </a:t>
            </a:r>
            <a:r>
              <a:rPr lang="uk-UA" dirty="0"/>
              <a:t>може жити до 50 років, декоративний та стійкий до забруднення.</a:t>
            </a:r>
          </a:p>
          <a:p>
            <a:r>
              <a:rPr lang="uk-UA" b="1" dirty="0" err="1"/>
              <a:t>Спірея</a:t>
            </a:r>
            <a:r>
              <a:rPr lang="uk-UA" b="1" dirty="0"/>
              <a:t> японська (</a:t>
            </a:r>
            <a:r>
              <a:rPr lang="en-US" b="1" dirty="0" err="1"/>
              <a:t>Spiraea</a:t>
            </a:r>
            <a:r>
              <a:rPr lang="en-US" b="1" dirty="0"/>
              <a:t> japonica)</a:t>
            </a:r>
            <a:r>
              <a:rPr lang="en-US" dirty="0"/>
              <a:t> - </a:t>
            </a:r>
            <a:r>
              <a:rPr lang="uk-UA" dirty="0"/>
              <a:t>тривалість життя до 40 років, декоративний та добре переносить міські умови.</a:t>
            </a:r>
          </a:p>
        </p:txBody>
      </p:sp>
    </p:spTree>
    <p:extLst>
      <p:ext uri="{BB962C8B-B14F-4D97-AF65-F5344CB8AC3E}">
        <p14:creationId xmlns:p14="http://schemas.microsoft.com/office/powerpoint/2010/main" val="123995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6" y="116632"/>
            <a:ext cx="9073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Схема висадки дерев та кущів:</a:t>
            </a:r>
          </a:p>
          <a:p>
            <a:r>
              <a:rPr lang="uk-UA" sz="2000" b="1" dirty="0"/>
              <a:t>Центральна алея</a:t>
            </a:r>
            <a:r>
              <a:rPr lang="uk-UA" sz="2000" dirty="0"/>
              <a:t>:</a:t>
            </a:r>
          </a:p>
          <a:p>
            <a:pPr lvl="1"/>
            <a:r>
              <a:rPr lang="uk-UA" sz="2000" b="1" dirty="0"/>
              <a:t>Дуб </a:t>
            </a:r>
            <a:r>
              <a:rPr lang="uk-UA" sz="2000" b="1" dirty="0" err="1"/>
              <a:t>черешчатий</a:t>
            </a:r>
            <a:r>
              <a:rPr lang="uk-UA" sz="2000" b="1" dirty="0"/>
              <a:t> (</a:t>
            </a:r>
            <a:r>
              <a:rPr lang="en-US" sz="2000" b="1" dirty="0" err="1"/>
              <a:t>Quercus</a:t>
            </a:r>
            <a:r>
              <a:rPr lang="en-US" sz="2000" b="1" dirty="0"/>
              <a:t> </a:t>
            </a:r>
            <a:r>
              <a:rPr lang="en-US" sz="2000" b="1" dirty="0" err="1"/>
              <a:t>robur</a:t>
            </a:r>
            <a:r>
              <a:rPr lang="en-US" sz="2000" b="1" dirty="0"/>
              <a:t>)</a:t>
            </a:r>
            <a:r>
              <a:rPr lang="en-US" sz="2000" dirty="0"/>
              <a:t>: </a:t>
            </a:r>
            <a:r>
              <a:rPr lang="uk-UA" sz="2000" dirty="0"/>
              <a:t>Висаджуємо вздовж центральної алеї з відстанню 10 метрів між деревами.</a:t>
            </a:r>
          </a:p>
          <a:p>
            <a:pPr lvl="1"/>
            <a:r>
              <a:rPr lang="uk-UA" sz="2000" b="1" dirty="0"/>
              <a:t>Липа дрібнолиста (</a:t>
            </a:r>
            <a:r>
              <a:rPr lang="en-US" sz="2000" b="1" dirty="0" err="1"/>
              <a:t>Tilia</a:t>
            </a:r>
            <a:r>
              <a:rPr lang="en-US" sz="2000" b="1" dirty="0"/>
              <a:t> </a:t>
            </a:r>
            <a:r>
              <a:rPr lang="en-US" sz="2000" b="1" dirty="0" err="1"/>
              <a:t>cordata</a:t>
            </a:r>
            <a:r>
              <a:rPr lang="en-US" sz="2000" b="1" dirty="0"/>
              <a:t>)</a:t>
            </a:r>
            <a:r>
              <a:rPr lang="en-US" sz="2000" dirty="0"/>
              <a:t>: </a:t>
            </a:r>
            <a:r>
              <a:rPr lang="uk-UA" sz="2000" dirty="0"/>
              <a:t>Чергуємо з дубами, також з відстанню 10 метрів.</a:t>
            </a:r>
          </a:p>
          <a:p>
            <a:r>
              <a:rPr lang="uk-UA" sz="2000" b="1" dirty="0"/>
              <a:t>Периферійні зони</a:t>
            </a:r>
            <a:r>
              <a:rPr lang="uk-UA" sz="2000" dirty="0"/>
              <a:t>:</a:t>
            </a:r>
          </a:p>
          <a:p>
            <a:pPr lvl="1"/>
            <a:r>
              <a:rPr lang="uk-UA" sz="2000" b="1" dirty="0"/>
              <a:t>Клен гостролистий (</a:t>
            </a:r>
            <a:r>
              <a:rPr lang="en-US" sz="2000" b="1" dirty="0"/>
              <a:t>Acer </a:t>
            </a:r>
            <a:r>
              <a:rPr lang="en-US" sz="2000" b="1" dirty="0" err="1"/>
              <a:t>platanoides</a:t>
            </a:r>
            <a:r>
              <a:rPr lang="en-US" sz="2000" b="1" dirty="0"/>
              <a:t>)</a:t>
            </a:r>
            <a:r>
              <a:rPr lang="en-US" sz="2000" dirty="0"/>
              <a:t>: </a:t>
            </a:r>
            <a:r>
              <a:rPr lang="uk-UA" sz="2000" dirty="0"/>
              <a:t>Висаджуємо по периметру парку з відстанню 8 метрів між деревами.</a:t>
            </a:r>
          </a:p>
          <a:p>
            <a:pPr lvl="1"/>
            <a:r>
              <a:rPr lang="uk-UA" sz="2000" b="1" dirty="0"/>
              <a:t>Ясен звичайний (</a:t>
            </a:r>
            <a:r>
              <a:rPr lang="en-US" sz="2000" b="1" dirty="0" err="1"/>
              <a:t>Fraxinus</a:t>
            </a:r>
            <a:r>
              <a:rPr lang="en-US" sz="2000" b="1" dirty="0"/>
              <a:t> excelsior)</a:t>
            </a:r>
            <a:r>
              <a:rPr lang="en-US" sz="2000" dirty="0"/>
              <a:t>: </a:t>
            </a:r>
            <a:r>
              <a:rPr lang="uk-UA" sz="2000" dirty="0"/>
              <a:t>Чергуємо з кленами, також з відстанню 8 метрів.</a:t>
            </a:r>
          </a:p>
          <a:p>
            <a:r>
              <a:rPr lang="uk-UA" sz="2000" b="1" dirty="0"/>
              <a:t>Зони відпочинку</a:t>
            </a:r>
            <a:r>
              <a:rPr lang="uk-UA" sz="2000" dirty="0"/>
              <a:t>:</a:t>
            </a:r>
          </a:p>
          <a:p>
            <a:pPr lvl="1"/>
            <a:r>
              <a:rPr lang="uk-UA" sz="2000" b="1" dirty="0"/>
              <a:t>Граб звичайний (</a:t>
            </a:r>
            <a:r>
              <a:rPr lang="en-US" sz="2000" b="1" dirty="0" err="1"/>
              <a:t>Carpinus</a:t>
            </a:r>
            <a:r>
              <a:rPr lang="en-US" sz="2000" b="1" dirty="0"/>
              <a:t> </a:t>
            </a:r>
            <a:r>
              <a:rPr lang="en-US" sz="2000" b="1" dirty="0" err="1"/>
              <a:t>betulus</a:t>
            </a:r>
            <a:r>
              <a:rPr lang="en-US" sz="2000" b="1" dirty="0"/>
              <a:t>)</a:t>
            </a:r>
            <a:r>
              <a:rPr lang="en-US" sz="2000" dirty="0"/>
              <a:t>: </a:t>
            </a:r>
            <a:r>
              <a:rPr lang="uk-UA" sz="2000" dirty="0"/>
              <a:t>Висаджуємо в зонах відпочинку та пікніків з відстанню 6 метрів між деревами.</a:t>
            </a:r>
          </a:p>
          <a:p>
            <a:r>
              <a:rPr lang="uk-UA" sz="2000" b="1" dirty="0"/>
              <a:t>Декоративні кущі</a:t>
            </a:r>
            <a:r>
              <a:rPr lang="uk-UA" sz="2000" dirty="0"/>
              <a:t>:</a:t>
            </a:r>
          </a:p>
          <a:p>
            <a:pPr lvl="1"/>
            <a:r>
              <a:rPr lang="uk-UA" sz="2000" b="1" dirty="0"/>
              <a:t>Бузок звичайний (</a:t>
            </a:r>
            <a:r>
              <a:rPr lang="en-US" sz="2000" b="1" dirty="0" err="1"/>
              <a:t>Syringa</a:t>
            </a:r>
            <a:r>
              <a:rPr lang="en-US" sz="2000" b="1" dirty="0"/>
              <a:t> vulgaris)</a:t>
            </a:r>
            <a:r>
              <a:rPr lang="en-US" sz="2000" dirty="0"/>
              <a:t>: </a:t>
            </a:r>
            <a:r>
              <a:rPr lang="uk-UA" sz="2000" dirty="0"/>
              <a:t>Висаджуємо групами по 3-5 кущів у різних частинах парку.</a:t>
            </a:r>
          </a:p>
          <a:p>
            <a:pPr lvl="1"/>
            <a:r>
              <a:rPr lang="uk-UA" sz="2000" b="1" dirty="0"/>
              <a:t>Барбарис звичайний (</a:t>
            </a:r>
            <a:r>
              <a:rPr lang="en-US" sz="2000" b="1" dirty="0" err="1"/>
              <a:t>Berberis</a:t>
            </a:r>
            <a:r>
              <a:rPr lang="en-US" sz="2000" b="1" dirty="0"/>
              <a:t> vulgaris)</a:t>
            </a:r>
            <a:r>
              <a:rPr lang="en-US" sz="2000" dirty="0"/>
              <a:t>: </a:t>
            </a:r>
            <a:r>
              <a:rPr lang="uk-UA" sz="2000" dirty="0"/>
              <a:t>Чергуємо з бузком, також групами по 3-5 кущів.</a:t>
            </a:r>
          </a:p>
          <a:p>
            <a:pPr lvl="1"/>
            <a:r>
              <a:rPr lang="uk-UA" sz="2000" b="1" dirty="0" err="1"/>
              <a:t>Спірея</a:t>
            </a:r>
            <a:r>
              <a:rPr lang="uk-UA" sz="2000" b="1" dirty="0"/>
              <a:t> японська (</a:t>
            </a:r>
            <a:r>
              <a:rPr lang="en-US" sz="2000" b="1" dirty="0" err="1"/>
              <a:t>Spiraea</a:t>
            </a:r>
            <a:r>
              <a:rPr lang="en-US" sz="2000" b="1" dirty="0"/>
              <a:t> japonica)</a:t>
            </a:r>
            <a:r>
              <a:rPr lang="en-US" sz="2000" dirty="0"/>
              <a:t>: </a:t>
            </a:r>
            <a:r>
              <a:rPr lang="uk-UA" sz="2000" dirty="0"/>
              <a:t>Висаджуємо групами по 3-5 кущів для створення декоративних композицій.</a:t>
            </a:r>
          </a:p>
        </p:txBody>
      </p:sp>
    </p:spTree>
    <p:extLst>
      <p:ext uri="{BB962C8B-B14F-4D97-AF65-F5344CB8AC3E}">
        <p14:creationId xmlns:p14="http://schemas.microsoft.com/office/powerpoint/2010/main" val="281142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Схема висадки:</a:t>
            </a:r>
          </a:p>
          <a:p>
            <a:r>
              <a:rPr lang="uk-UA" sz="2000" b="1" dirty="0"/>
              <a:t>Центральна алея</a:t>
            </a:r>
            <a:r>
              <a:rPr lang="uk-UA" sz="2000" dirty="0"/>
              <a:t>: Висаджуємо дуби </a:t>
            </a:r>
            <a:r>
              <a:rPr lang="uk-UA" sz="2000" dirty="0" err="1"/>
              <a:t>черешчаті</a:t>
            </a:r>
            <a:r>
              <a:rPr lang="uk-UA" sz="2000" dirty="0"/>
              <a:t> та липи дрібнолисті вздовж центральної алеї парку. Відстань між деревами - 10 метрів.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Периферійні </a:t>
            </a:r>
            <a:r>
              <a:rPr lang="uk-UA" sz="2000" b="1" dirty="0"/>
              <a:t>зони</a:t>
            </a:r>
            <a:r>
              <a:rPr lang="uk-UA" sz="2000" dirty="0"/>
              <a:t>: Висаджуємо клени гостролисті та ясени звичайні по периметру парку. Відстань між деревами - 8 метрів.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Зони </a:t>
            </a:r>
            <a:r>
              <a:rPr lang="uk-UA" sz="2000" b="1" dirty="0"/>
              <a:t>відпочинку</a:t>
            </a:r>
            <a:r>
              <a:rPr lang="uk-UA" sz="2000" dirty="0"/>
              <a:t>: Висаджуємо граби звичайні в зонах відпочинку та пікніків. Відстань між деревами - 6 метрів.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Декоративні </a:t>
            </a:r>
            <a:r>
              <a:rPr lang="uk-UA" sz="2000" b="1" dirty="0"/>
              <a:t>кущі</a:t>
            </a:r>
            <a:r>
              <a:rPr lang="uk-UA" sz="2000" dirty="0"/>
              <a:t>: Висаджуємо бузок звичайний, барбарис звичайний та </a:t>
            </a:r>
            <a:r>
              <a:rPr lang="uk-UA" sz="2000" dirty="0" err="1"/>
              <a:t>спірею</a:t>
            </a:r>
            <a:r>
              <a:rPr lang="uk-UA" sz="2000" dirty="0"/>
              <a:t> японську в групах по 3-5 кущів у різних частинах парку для створення декоративних композицій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056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118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02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55" y="27856"/>
            <a:ext cx="8712968" cy="173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" marR="166370" indent="447040" algn="just">
              <a:lnSpc>
                <a:spcPct val="96000"/>
              </a:lnSpc>
              <a:spcBef>
                <a:spcPts val="1680"/>
              </a:spcBef>
              <a:spcAft>
                <a:spcPts val="0"/>
              </a:spcAft>
            </a:pPr>
            <a:r>
              <a:rPr lang="uk-UA" sz="2400" b="1" dirty="0">
                <a:ea typeface="Cambria"/>
                <a:cs typeface="Cambria"/>
              </a:rPr>
              <a:t>Мета роботи: </a:t>
            </a:r>
            <a:r>
              <a:rPr lang="uk-UA" sz="2400" dirty="0">
                <a:ea typeface="Cambria"/>
                <a:cs typeface="Cambria"/>
              </a:rPr>
              <a:t>ознайомитися з представниками довговічних деревних рослин та їх значенням для </a:t>
            </a:r>
            <a:r>
              <a:rPr lang="uk-UA" sz="2400" dirty="0" err="1">
                <a:ea typeface="Cambria"/>
                <a:cs typeface="Cambria"/>
              </a:rPr>
              <a:t>садово-</a:t>
            </a:r>
            <a:r>
              <a:rPr lang="uk-UA" sz="2400" dirty="0">
                <a:ea typeface="Cambria"/>
                <a:cs typeface="Cambria"/>
              </a:rPr>
              <a:t> паркового будівництва.</a:t>
            </a:r>
          </a:p>
          <a:p>
            <a:pPr marL="535940">
              <a:spcBef>
                <a:spcPts val="1580"/>
              </a:spcBef>
              <a:spcAft>
                <a:spcPts val="0"/>
              </a:spcAft>
            </a:pPr>
            <a:r>
              <a:rPr lang="uk-UA" sz="2400" b="1" kern="0" dirty="0">
                <a:ea typeface="Cambria"/>
                <a:cs typeface="Cambria"/>
              </a:rPr>
              <a:t>Завдання</a:t>
            </a:r>
            <a:r>
              <a:rPr lang="uk-UA" sz="2400" b="1" kern="0" spc="75" dirty="0">
                <a:ea typeface="Cambria"/>
                <a:cs typeface="Cambria"/>
              </a:rPr>
              <a:t> </a:t>
            </a:r>
            <a:r>
              <a:rPr lang="uk-UA" sz="2400" b="1" kern="0" dirty="0">
                <a:ea typeface="Cambria"/>
                <a:cs typeface="Cambria"/>
              </a:rPr>
              <a:t>1.</a:t>
            </a:r>
            <a:r>
              <a:rPr lang="uk-UA" sz="2400" b="1" kern="0" spc="45" dirty="0">
                <a:ea typeface="Cambria"/>
                <a:cs typeface="Cambria"/>
              </a:rPr>
              <a:t> </a:t>
            </a:r>
            <a:r>
              <a:rPr lang="uk-UA" sz="2400" b="1" kern="0" dirty="0">
                <a:ea typeface="Cambria"/>
                <a:cs typeface="Cambria"/>
              </a:rPr>
              <a:t>Довговічність</a:t>
            </a:r>
            <a:r>
              <a:rPr lang="uk-UA" sz="2400" b="1" kern="0" spc="45" dirty="0">
                <a:ea typeface="Cambria"/>
                <a:cs typeface="Cambria"/>
              </a:rPr>
              <a:t> </a:t>
            </a:r>
            <a:r>
              <a:rPr lang="uk-UA" sz="2400" b="1" kern="0" dirty="0">
                <a:ea typeface="Cambria"/>
                <a:cs typeface="Cambria"/>
              </a:rPr>
              <a:t>дерев</a:t>
            </a:r>
            <a:r>
              <a:rPr lang="uk-UA" sz="2400" b="1" kern="0" spc="70" dirty="0">
                <a:ea typeface="Cambria"/>
                <a:cs typeface="Cambria"/>
              </a:rPr>
              <a:t> </a:t>
            </a:r>
            <a:r>
              <a:rPr lang="uk-UA" sz="2400" b="1" kern="0" dirty="0">
                <a:ea typeface="Cambria"/>
                <a:cs typeface="Cambria"/>
              </a:rPr>
              <a:t>та</a:t>
            </a:r>
            <a:r>
              <a:rPr lang="uk-UA" sz="2400" b="1" kern="0" spc="20" dirty="0">
                <a:ea typeface="Cambria"/>
                <a:cs typeface="Cambria"/>
              </a:rPr>
              <a:t> </a:t>
            </a:r>
            <a:r>
              <a:rPr lang="uk-UA" sz="2400" b="1" kern="0" spc="-20" dirty="0">
                <a:ea typeface="Cambria"/>
                <a:cs typeface="Cambria"/>
              </a:rPr>
              <a:t>кущів</a:t>
            </a:r>
            <a:endParaRPr lang="uk-UA" sz="2400" b="1" kern="0" dirty="0">
              <a:effectLst/>
              <a:ea typeface="Cambria"/>
              <a:cs typeface="Cambr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255" y="1758458"/>
            <a:ext cx="8784976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Довговічність рослин має велике значення у </a:t>
            </a:r>
            <a:r>
              <a:rPr lang="uk-UA" sz="2000" dirty="0" err="1"/>
              <a:t>садово-</a:t>
            </a:r>
            <a:r>
              <a:rPr lang="uk-UA" sz="2000" dirty="0"/>
              <a:t> парковому будівництві оскільки саме завдяки їм визначають певний період існування садів, парків і лісопарків. Водночас, є окремі невеликі насадження видів аборигенної або інтродукованої дендрофлори України, вік яких сягає 100 і більше років. Природний вік дерев, особливо хвойних (кедри ( </a:t>
            </a:r>
            <a:r>
              <a:rPr lang="uk-UA" sz="2000" i="1" dirty="0" err="1"/>
              <a:t>Cedrus</a:t>
            </a:r>
            <a:r>
              <a:rPr lang="uk-UA" sz="2000" dirty="0"/>
              <a:t>), секвоядендрон (</a:t>
            </a:r>
            <a:r>
              <a:rPr lang="uk-UA" sz="2000" i="1" dirty="0" err="1"/>
              <a:t>Sequoiadendron</a:t>
            </a:r>
            <a:r>
              <a:rPr lang="uk-UA" sz="2000" dirty="0"/>
              <a:t>), секвої (</a:t>
            </a:r>
            <a:r>
              <a:rPr lang="uk-UA" sz="2000" i="1" dirty="0" err="1"/>
              <a:t>Sequoia</a:t>
            </a:r>
            <a:r>
              <a:rPr lang="uk-UA" sz="2000" dirty="0"/>
              <a:t>), окремих видів сосен (</a:t>
            </a:r>
            <a:r>
              <a:rPr lang="uk-UA" sz="2000" i="1" dirty="0" err="1"/>
              <a:t>Pinus</a:t>
            </a:r>
            <a:r>
              <a:rPr lang="uk-UA" sz="2000" i="1" dirty="0"/>
              <a:t> </a:t>
            </a:r>
            <a:r>
              <a:rPr lang="uk-UA" sz="2000" i="1" dirty="0" err="1"/>
              <a:t>aristata</a:t>
            </a:r>
            <a:r>
              <a:rPr lang="uk-UA" sz="2000" i="1" dirty="0"/>
              <a:t>, </a:t>
            </a:r>
            <a:r>
              <a:rPr lang="uk-UA" sz="2000" i="1" dirty="0" err="1"/>
              <a:t>Pinus</a:t>
            </a:r>
            <a:r>
              <a:rPr lang="uk-UA" sz="2000" i="1" dirty="0"/>
              <a:t> </a:t>
            </a:r>
            <a:r>
              <a:rPr lang="uk-UA" sz="2000" i="1" dirty="0" err="1"/>
              <a:t>sibirica</a:t>
            </a:r>
            <a:r>
              <a:rPr lang="uk-UA" sz="2000" i="1" dirty="0"/>
              <a:t>, </a:t>
            </a:r>
            <a:r>
              <a:rPr lang="uk-UA" sz="2000" i="1" dirty="0" err="1"/>
              <a:t>Pinus</a:t>
            </a:r>
            <a:r>
              <a:rPr lang="uk-UA" sz="2000" i="1" dirty="0"/>
              <a:t> </a:t>
            </a:r>
            <a:r>
              <a:rPr lang="uk-UA" sz="2000" i="1" dirty="0" err="1"/>
              <a:t>cembra</a:t>
            </a:r>
            <a:r>
              <a:rPr lang="uk-UA" sz="2000" dirty="0"/>
              <a:t>)) може становити 2000–4000 (4500) років. Найстарішим деревом у світі вважається північноамериканська сосна довговічна (</a:t>
            </a:r>
            <a:r>
              <a:rPr lang="uk-UA" sz="2000" i="1" dirty="0" err="1"/>
              <a:t>Pinus</a:t>
            </a:r>
            <a:r>
              <a:rPr lang="uk-UA" sz="2000" i="1" dirty="0"/>
              <a:t> </a:t>
            </a:r>
            <a:r>
              <a:rPr lang="uk-UA" sz="2000" i="1" dirty="0" err="1"/>
              <a:t>longaeva</a:t>
            </a:r>
            <a:r>
              <a:rPr lang="uk-UA" sz="2000" dirty="0"/>
              <a:t>). Вік окремих дерев цієї сосни досягає майже 5000 років.</a:t>
            </a:r>
          </a:p>
          <a:p>
            <a:r>
              <a:rPr lang="uk-UA" sz="2000" dirty="0"/>
              <a:t>Одним з перших, хто звернув увагу на питання довговічності дерев і кущів, був проф. Л. І. </a:t>
            </a:r>
            <a:r>
              <a:rPr lang="uk-UA" sz="2000" dirty="0" err="1"/>
              <a:t>Рубцов</a:t>
            </a:r>
            <a:r>
              <a:rPr lang="uk-UA" sz="2000" dirty="0"/>
              <a:t> (табл. 1).</a:t>
            </a:r>
          </a:p>
          <a:p>
            <a:r>
              <a:rPr lang="uk-UA" sz="2000" dirty="0"/>
              <a:t>В. Я. </a:t>
            </a:r>
            <a:r>
              <a:rPr lang="uk-UA" sz="2000" dirty="0" err="1"/>
              <a:t>Заячук</a:t>
            </a:r>
            <a:r>
              <a:rPr lang="uk-UA" sz="2000" dirty="0"/>
              <a:t> рекомендує 5 груп класифікації дерев за довговічністю залежно від тривалості життя: недовговічні (до 100 років), </a:t>
            </a:r>
            <a:r>
              <a:rPr lang="uk-UA" sz="2000" dirty="0" err="1"/>
              <a:t>малодовговічні</a:t>
            </a:r>
            <a:r>
              <a:rPr lang="uk-UA" sz="2000" dirty="0"/>
              <a:t> (100–300), помірно довговічні (</a:t>
            </a:r>
            <a:r>
              <a:rPr lang="uk-UA" sz="2000" dirty="0" smtClean="0"/>
              <a:t>300–500</a:t>
            </a:r>
            <a:r>
              <a:rPr lang="uk-UA" sz="2000" dirty="0"/>
              <a:t>), довговічні (500–1000), дуже довговічні (більше 1000 років).</a:t>
            </a:r>
          </a:p>
        </p:txBody>
      </p:sp>
    </p:spTree>
    <p:extLst>
      <p:ext uri="{BB962C8B-B14F-4D97-AF65-F5344CB8AC3E}">
        <p14:creationId xmlns:p14="http://schemas.microsoft.com/office/powerpoint/2010/main" val="282253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11560" y="332656"/>
            <a:ext cx="8259734" cy="53285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823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9552" y="692696"/>
            <a:ext cx="81478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6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67" y="548680"/>
            <a:ext cx="8856984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Загальна тривалість життя деревних рослин залежить від природного старіння їх у процесі онтогенезу, від ступеня сприятливості екологічних умов навколишнього середовища, від біотичних чинників та антропогенного впливу. Занепад життєвого потенціалу дерев виражається в послаблені функції ембріональних тканин (верхівкових меристем і камбію) і може прискорюватись під впливом численних негативних екологічних чинників. При сприятливих екологічних чинниках деревні рослини повільно втрачають свій життєвий потенціал. Повітряна й ґрунтова засуха, надлишок вологи, засоленість ґрунту, нестача в ґрунтах поживних речовин або </a:t>
            </a:r>
            <a:r>
              <a:rPr lang="uk-UA" sz="2000" dirty="0" smtClean="0"/>
              <a:t>надлишок окремих </a:t>
            </a:r>
            <a:r>
              <a:rPr lang="uk-UA" sz="2000" dirty="0"/>
              <a:t>елементів, наприклад, кальцію, а також шкідники, хвороби спричинюють передчасне старіння і відмирання деревних рослин. Дерева вегетативного походження менш довговічні ніж насіннєвого. Довговічність залежить також від складу порід і структури насаджень. Стійкими та довговічними є лише ті насадження, у яких сполучення порід сприяє їхньому росту. Правильний вибір головної породи і правильний підбір </a:t>
            </a:r>
            <a:r>
              <a:rPr lang="uk-UA" sz="2000" dirty="0" err="1"/>
              <a:t>порід-</a:t>
            </a:r>
            <a:r>
              <a:rPr lang="uk-UA" sz="2000" dirty="0"/>
              <a:t> супутників становить основу стійкості та довговічності насаджень.</a:t>
            </a:r>
          </a:p>
        </p:txBody>
      </p:sp>
    </p:spTree>
    <p:extLst>
      <p:ext uri="{BB962C8B-B14F-4D97-AF65-F5344CB8AC3E}">
        <p14:creationId xmlns:p14="http://schemas.microsoft.com/office/powerpoint/2010/main" val="259486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40165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547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160" y="836712"/>
            <a:ext cx="8712968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Ці чинники є основними причинами зменшення довговічності деревних рослин, а іноді навіть їх загибелі. Щоб продовжити вік старих дерев, перш за все, потрібно організувати належний догляд за ними. Особливо це стосується тих дерев, які ростуть у міських умовах, і забезпечити відповідну охорону. Ознаки старіння та відмирання дерев з’являються ще до їх </a:t>
            </a:r>
            <a:r>
              <a:rPr lang="uk-UA" sz="2000" dirty="0" err="1"/>
              <a:t>суховершинності</a:t>
            </a:r>
            <a:r>
              <a:rPr lang="uk-UA" sz="2000" dirty="0"/>
              <a:t>: приріст стає невеликим, період росту пагонів різко зменшується. Основними причинами старіння є нестача вологи та живлення. Важливим моментом у догляді за деревами є проріджування крони. При цьому видаляють хворі гілки й ті, що починають всихати та відростати</a:t>
            </a:r>
          </a:p>
          <a:p>
            <a:r>
              <a:rPr lang="uk-UA" sz="2000" dirty="0" smtClean="0"/>
              <a:t>всередину </a:t>
            </a:r>
            <a:r>
              <a:rPr lang="uk-UA" sz="2000" dirty="0"/>
              <a:t>крони. Не варто також допускати підтоплення та забруднення ґрунту під віковими деревами. Усі вони підлягають щорічному виявленню пошкоджень від екологічних </a:t>
            </a:r>
            <a:r>
              <a:rPr lang="uk-UA" sz="2000" dirty="0" err="1"/>
              <a:t>лімітуючих</a:t>
            </a:r>
            <a:r>
              <a:rPr lang="uk-UA" sz="2000" dirty="0"/>
              <a:t>, біотичних та антропогенних чинників і прийняття відповідних заходів щодо їх ліквідації або обмеження їх дії. Насамперед таку роботу проводять у ботанічних садах, дендропарках і старовинних парках як загальнодержавного, так і місцевого значення, а також у міських насадженнях.</a:t>
            </a:r>
          </a:p>
        </p:txBody>
      </p:sp>
    </p:spTree>
    <p:extLst>
      <p:ext uri="{BB962C8B-B14F-4D97-AF65-F5344CB8AC3E}">
        <p14:creationId xmlns:p14="http://schemas.microsoft.com/office/powerpoint/2010/main" val="14608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1385"/>
            <a:ext cx="88569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Довговічність може бути притаманна не тільки деревам, але й кущам. Як зауважує Л. І. </a:t>
            </a:r>
            <a:r>
              <a:rPr lang="uk-UA" dirty="0" err="1"/>
              <a:t>Рубцов</a:t>
            </a:r>
            <a:r>
              <a:rPr lang="uk-UA" dirty="0"/>
              <a:t> (1977), окремі кущі шипшини можуть доживати до 400 років, ліщина звичайна – до 100–150 років, бузок звичайний – до 130 років, бузина чорна – до 100 років; сторічного віку можуть досягати виткі троянди та лози винограду. Він також </a:t>
            </a:r>
            <a:r>
              <a:rPr lang="uk-UA" dirty="0" smtClean="0"/>
              <a:t>відмічає</a:t>
            </a:r>
            <a:r>
              <a:rPr lang="uk-UA" dirty="0"/>
              <a:t>, що хоч у відношенні вікової межі кущі значно поступаються деревам, але при відповідному догляді можна створювати з них декоративні насадження на період до 100 і більше років. І в цьому є велика перевага декоративних кущів перед трав’янистими декоративними рослинами. Довговічність кущів (за Л. І. </a:t>
            </a:r>
            <a:r>
              <a:rPr lang="uk-UA" dirty="0" err="1"/>
              <a:t>Рубцовим</a:t>
            </a:r>
            <a:r>
              <a:rPr lang="uk-UA" dirty="0"/>
              <a:t>) наведена у </a:t>
            </a:r>
            <a:r>
              <a:rPr lang="uk-UA" dirty="0" smtClean="0"/>
              <a:t>таблиці.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60" b="47739"/>
          <a:stretch/>
        </p:blipFill>
        <p:spPr bwMode="auto">
          <a:xfrm>
            <a:off x="971600" y="2230264"/>
            <a:ext cx="6840041" cy="46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7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4" y="0"/>
            <a:ext cx="7260938" cy="44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9" y="4487937"/>
            <a:ext cx="7255003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2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76933"/>
            <a:ext cx="864096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Фактично </a:t>
            </a:r>
            <a:r>
              <a:rPr lang="uk-UA" sz="2000" dirty="0"/>
              <a:t>всі рослини після 60 років мають ознаки старіння. Такими ознаками є: округлі та розлогі крони, зменшення приросту пагонів, послаблене цвітіння та плодоношення, збільшення кількості старих скелетних гілок і сухих вершин, збільшення відстані стовбура до розгалуження гілок, ураження хворобами та шкідниками, поселення омели. У родині Розові довговічність кущів залежить не тільки від екологічних і генетичних факторів, а й від </a:t>
            </a:r>
            <a:r>
              <a:rPr lang="uk-UA" sz="2000" dirty="0" err="1"/>
              <a:t>біоморфологічних</a:t>
            </a:r>
            <a:r>
              <a:rPr lang="uk-UA" sz="2000" dirty="0"/>
              <a:t> особливостей відновлення – за рахунок відмирання старих пагонів та розвитку осей відновлення. У різних видів кущових рослин цієї родини відновлення, а отже продовження віку відбувається не однаково.</a:t>
            </a:r>
          </a:p>
          <a:p>
            <a:r>
              <a:rPr lang="uk-UA" sz="2000" dirty="0"/>
              <a:t>Довговічність  кущів  збільшується  завдяки  їх  здатності</a:t>
            </a:r>
          </a:p>
          <a:p>
            <a:r>
              <a:rPr lang="uk-UA" sz="2000" dirty="0"/>
              <a:t>давати порость до глибокої старості. Тривалість життя кущів, які мають здатність давати велику кількість кореневих паростків (</a:t>
            </a:r>
            <a:r>
              <a:rPr lang="uk-UA" sz="2000" dirty="0" err="1"/>
              <a:t>горобинник</a:t>
            </a:r>
            <a:r>
              <a:rPr lang="uk-UA" sz="2000" dirty="0"/>
              <a:t>, окремі таволги) або вкорінювати низькі бокові гілки (ялівці, </a:t>
            </a:r>
            <a:r>
              <a:rPr lang="uk-UA" sz="2000" dirty="0" err="1"/>
              <a:t>форзиції</a:t>
            </a:r>
            <a:r>
              <a:rPr lang="uk-UA" sz="2000" dirty="0"/>
              <a:t>), практично обмежується лише конкретними ґрунтовими умовами. Вікові зарості таких кущів можливо спостерігати поблизу садиб у старовинних парках України.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9183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4807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/>
              <a:t>Завдання 2. Догляд і збереження вікових дерев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208" y="836712"/>
            <a:ext cx="8928992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Питання продовження життя вікових дерев є дуже актуальним. Їх довговічність залежить від багатьох факторів. Одним з найбільш негативних чинників є вплив грибкових захворювань, завдяки яким утворюються дупла, уражається деревина стовбурів, що, врешті решт, призводить до погіршення фізіологічного стану дерева, зменшення його механічної стійкості.</a:t>
            </a:r>
          </a:p>
          <a:p>
            <a:r>
              <a:rPr lang="uk-UA" sz="2000" dirty="0"/>
              <a:t>Щоб продовжити вік старих дерев, насамперед, за ними має бути організовано належний догляд, а також відповідна охорона. Особливо це стосується тих дерев, які ростуть у міських умовах. Ознаки старості та відмирання дерева з’являються ще до їх </a:t>
            </a:r>
            <a:r>
              <a:rPr lang="uk-UA" sz="2000" dirty="0" err="1"/>
              <a:t>суховершинності</a:t>
            </a:r>
            <a:r>
              <a:rPr lang="uk-UA" sz="2000" dirty="0"/>
              <a:t>: приріст стає невеликим, період росту пагонів різко зменшується. Основними причинами старіння є нестача вологи та живлення. Відповідно цьому, для продовження життя дерев потрібні полив, використання добрив, а також рихлення, перекопка та мульчування ґрунту. Більшість старих дерев добре ростуть тільки при достатньому запасі води в ґрунті. Поливати їх треба так, щоб ґрунт на глибині до 40 см був достатньо вологий протягом усього вегетаційного </a:t>
            </a:r>
            <a:r>
              <a:rPr lang="uk-UA" sz="2000" dirty="0" smtClean="0"/>
              <a:t>періоду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73098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</TotalTime>
  <Words>1906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4</cp:revision>
  <dcterms:created xsi:type="dcterms:W3CDTF">2025-01-13T18:55:32Z</dcterms:created>
  <dcterms:modified xsi:type="dcterms:W3CDTF">2025-01-13T19:30:26Z</dcterms:modified>
</cp:coreProperties>
</file>