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5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196752"/>
            <a:ext cx="7128792" cy="26776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Лабораторне заняття 2</a:t>
            </a:r>
          </a:p>
          <a:p>
            <a:pPr algn="ctr"/>
            <a:r>
              <a:rPr lang="uk-UA" sz="2800" b="1" u="sng" dirty="0">
                <a:latin typeface="Times New Roman" pitchFamily="18" charset="0"/>
                <a:cs typeface="Times New Roman" pitchFamily="18" charset="0"/>
              </a:rPr>
              <a:t>Тема: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 Вивчення </a:t>
            </a:r>
            <a:r>
              <a:rPr lang="uk-UA" sz="2800" b="1" dirty="0" err="1">
                <a:latin typeface="Times New Roman" pitchFamily="18" charset="0"/>
                <a:cs typeface="Times New Roman" pitchFamily="18" charset="0"/>
              </a:rPr>
              <a:t>біоекологічних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 властивостей дерев’янистих рослин та представників їх видів (покритонасінні та голонасінні рослини) для створення паркових насаджень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035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96752"/>
            <a:ext cx="7188030" cy="4066381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595951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618" y="188639"/>
            <a:ext cx="8712968" cy="34778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Посухостійкість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це пристосувальна властивість рослин переносити глибоке в’янення з найменшою шкодою для себе і потомства.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Посуха – це такі погодні умови, що супроводжуються тривалою відсутністю опадів, високою температурою, низькою вологістю повітря. Посухостійкість за своїми механізмами подібна до жаростійкості.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Розрізняють атмосферну і ґрунтову посуху. Атмосферна може супроводжуватись ще суховіями і млою.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Небезпеку складає ґрунтова посуха. Виділено дві великі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групи рослин, які відрізняються за витривалістю до посухи: </a:t>
            </a:r>
            <a:r>
              <a:rPr lang="uk-UA" sz="2000" b="1" dirty="0" err="1">
                <a:latin typeface="Times New Roman" pitchFamily="18" charset="0"/>
                <a:cs typeface="Times New Roman" pitchFamily="18" charset="0"/>
              </a:rPr>
              <a:t>пойкілогідрові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які не здатні регулювати свій водний баланс, і </a:t>
            </a:r>
            <a:r>
              <a:rPr lang="uk-UA" sz="2000" b="1" dirty="0" err="1">
                <a:latin typeface="Times New Roman" pitchFamily="18" charset="0"/>
                <a:cs typeface="Times New Roman" pitchFamily="18" charset="0"/>
              </a:rPr>
              <a:t>гомеогідрові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які можуть до певної міри підтримувати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оводненість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у разі порушення водопостачання.</a:t>
            </a: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05064"/>
            <a:ext cx="7992888" cy="2412176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0634194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32656"/>
            <a:ext cx="6644655" cy="6231691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6203373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4669" y="260648"/>
            <a:ext cx="8856984" cy="6186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b="1" dirty="0"/>
              <a:t>Якщо кількість солей у ґрунті перевищує 0,2-0,25%, то вони вважаються засоленими. </a:t>
            </a:r>
            <a:r>
              <a:rPr lang="uk-UA" dirty="0"/>
              <a:t>На земній кулі засолені ґрунти займають близько 9∙108 га. В Україні з загальної площі сільськогосподарських угідь тією чи іншою мірою засолено 3 млн. 400 тис. гектарів ґрунтів, тобто 11,8% загального земельного фонду. Переважно це південна частина України.</a:t>
            </a:r>
          </a:p>
          <a:p>
            <a:r>
              <a:rPr lang="uk-UA" dirty="0"/>
              <a:t>Крім  первинно  засолених  ґрунтів,  існують  і  ґрунти  з</a:t>
            </a:r>
          </a:p>
          <a:p>
            <a:r>
              <a:rPr lang="uk-UA" dirty="0"/>
              <a:t>вторинним засоленням, яке формується в результаті тривалого і неправильного зрошення. У цих випадках солі, що надходять з поливною водою, поступово концентруються в орному шарі ґрунту і спричинюють його засолення. У середньому в рік із поливною водою на 1 га надходить до 20 т солей. Це явище особливо сильно виражене у випадках використання для поливу ґрунтових  вод  з  підвищеним  вмістом  солей.  </a:t>
            </a:r>
            <a:r>
              <a:rPr lang="uk-UA" dirty="0" smtClean="0"/>
              <a:t>Можливість вторинного </a:t>
            </a:r>
            <a:r>
              <a:rPr lang="uk-UA" dirty="0"/>
              <a:t>засолення зрошуваних земель змусила виробити вимоги до поливної води: вміст солей у ній не має перевищувати 1 г/л. Вода з вмістом солей більше 3 г/л зовсім не придатна для зрошення в будь-яких кліматичних умовах. В історії зрошуваного землеробства відомі випадки, зокрема в державах Середньої Азії, коли застосування для зрошення поливної води із солоністю 10 г/л приводило до деградації ґрунтів і неможливості сільськогосподарського використання величезних територій прекрасних раніше орних земель і пасовищ.</a:t>
            </a:r>
          </a:p>
          <a:p>
            <a:r>
              <a:rPr lang="uk-UA" dirty="0"/>
              <a:t>Вторинне засолення ґрунтів може зумовлюватися і застосуванням добрив, особливо сильвініту, у якому дуже високий вміст </a:t>
            </a:r>
            <a:r>
              <a:rPr lang="uk-UA" dirty="0" err="1"/>
              <a:t>NaCl</a:t>
            </a:r>
            <a:r>
              <a:rPr lang="uk-UA" dirty="0"/>
              <a:t>. Це має наслідком поступове накопичення в ґрунті іонів хлору.</a:t>
            </a:r>
          </a:p>
        </p:txBody>
      </p:sp>
    </p:spTree>
    <p:extLst>
      <p:ext uri="{BB962C8B-B14F-4D97-AF65-F5344CB8AC3E}">
        <p14:creationId xmlns:p14="http://schemas.microsoft.com/office/powerpoint/2010/main" val="4205381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908720"/>
            <a:ext cx="8712968" cy="501675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Залежно від складу солей у ґрунті розрізняють кілька основних видів засолення: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uk-UA" sz="2000" b="1" dirty="0" err="1">
                <a:latin typeface="Times New Roman" pitchFamily="18" charset="0"/>
                <a:cs typeface="Times New Roman" pitchFamily="18" charset="0"/>
              </a:rPr>
              <a:t>хлоридне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 засолення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ґрунтів - зумовлюється головним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чином надлишковим вмістом у ґрунті хлориду натрію і хлориду магнію; таке засолення особливо характерне для Прикаспійського регіону;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сульфатне засолення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обумовлене нагромадженням сульфату натрію і сульфату магнію; поширене в Східному Казахстані;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содове (карбонатне) засолення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пов'язане з наявністю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 ґрунті підвищених кількостей гідрокарбонату натрію або інших натрієвих солей.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Незалежно від хімічного складу речовини, що засолює, самі по собі солі можуть концентруватися у певному ґрунтовому горизонті. За цією ознакою засолені ґрунти поділяють на 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солончаки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 ґрунти, у яких сіль міститься приблизно в рівній кількості по всьому ґрунтовому профілю, і 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солонці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ґрунти із засоленням головним чином нижньої частини ґрунтового профілю - горизонту В2.</a:t>
            </a:r>
          </a:p>
        </p:txBody>
      </p:sp>
    </p:spTree>
    <p:extLst>
      <p:ext uri="{BB962C8B-B14F-4D97-AF65-F5344CB8AC3E}">
        <p14:creationId xmlns:p14="http://schemas.microsoft.com/office/powerpoint/2010/main" val="534080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260648"/>
            <a:ext cx="9036496" cy="590931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dirty="0"/>
              <a:t>Усім засоленим ґрунтам притаманна істотна зміна </a:t>
            </a:r>
            <a:r>
              <a:rPr lang="uk-UA" dirty="0" err="1"/>
              <a:t>фізико-</a:t>
            </a:r>
            <a:r>
              <a:rPr lang="uk-UA" dirty="0"/>
              <a:t> хімічних властивостей. Найбільш важливо, що осмотичний потенціал ґрунтового розчину, який на звичайних ґрунтах не перевищує 1-5 бар, піднімається до 13-25 бар. Відомі засолені ґрунти з осмотичним потенціалом ґрунтового розчину в 200-300 бар. На таких ґрунтах рослинне життя взагалі неможливе. Ґрунти з високим осмотичним потенціалом ґрунтового розчину можуть іноді мати досить високу вологість (наприклад, прибережні марші), але через високий осмотичний потенціал рослини не можуть з таких ґрунтів поглинати воду. Тому такі</a:t>
            </a:r>
          </a:p>
          <a:p>
            <a:r>
              <a:rPr lang="uk-UA" dirty="0" smtClean="0"/>
              <a:t>ґрунти </a:t>
            </a:r>
            <a:r>
              <a:rPr lang="uk-UA" dirty="0"/>
              <a:t>часто називають </a:t>
            </a:r>
            <a:r>
              <a:rPr lang="uk-UA" b="1" dirty="0"/>
              <a:t>фізіологічно сухими </a:t>
            </a:r>
            <a:r>
              <a:rPr lang="uk-UA" i="1" dirty="0"/>
              <a:t>- </a:t>
            </a:r>
            <a:r>
              <a:rPr lang="uk-UA" dirty="0"/>
              <a:t>волога в них є, але рослини її не мо4 </a:t>
            </a:r>
            <a:r>
              <a:rPr lang="uk-UA" dirty="0" err="1"/>
              <a:t>жуть</a:t>
            </a:r>
            <a:r>
              <a:rPr lang="uk-UA" dirty="0"/>
              <a:t> використовувати Несприятлива для рослин на засолених ґрунтах також токсична дія </a:t>
            </a:r>
            <a:r>
              <a:rPr lang="uk-UA" dirty="0" err="1"/>
              <a:t>іонів-</a:t>
            </a:r>
            <a:r>
              <a:rPr lang="uk-UA" dirty="0"/>
              <a:t> </a:t>
            </a:r>
            <a:r>
              <a:rPr lang="uk-UA" dirty="0" err="1"/>
              <a:t>засолителів</a:t>
            </a:r>
            <a:r>
              <a:rPr lang="uk-UA" dirty="0"/>
              <a:t>: СІ-, </a:t>
            </a:r>
            <a:r>
              <a:rPr lang="uk-UA" dirty="0" err="1"/>
              <a:t>Na+</a:t>
            </a:r>
            <a:r>
              <a:rPr lang="uk-UA" dirty="0"/>
              <a:t>, SO 2- та ін., токсичність яких не знімається у зв'язку з відсутністю в ґрунті потрібної кількості </a:t>
            </a:r>
            <a:r>
              <a:rPr lang="uk-UA" dirty="0" err="1"/>
              <a:t>іонів-</a:t>
            </a:r>
            <a:r>
              <a:rPr lang="uk-UA" dirty="0"/>
              <a:t> антагоністів. Особливо токсичне для всіх культурних рослин карбонатно-содове засолення з наявністю в ґрунті великих кількостей Na2C03.</a:t>
            </a:r>
          </a:p>
          <a:p>
            <a:r>
              <a:rPr lang="uk-UA" dirty="0"/>
              <a:t>Стосовно засолення ґрунту всі рослини прийнято поділяти на дві групи.</a:t>
            </a:r>
          </a:p>
          <a:p>
            <a:r>
              <a:rPr lang="uk-UA" b="1" dirty="0" err="1"/>
              <a:t>Глікофіти</a:t>
            </a:r>
            <a:r>
              <a:rPr lang="uk-UA" b="1" dirty="0"/>
              <a:t> </a:t>
            </a:r>
            <a:r>
              <a:rPr lang="uk-UA" dirty="0"/>
              <a:t>– рослини незасолених ґрунтів, які на засолених ґрунтах страждають від стресу і знижують життєздатність і врожай.</a:t>
            </a:r>
          </a:p>
          <a:p>
            <a:r>
              <a:rPr lang="uk-UA" b="1" dirty="0"/>
              <a:t>Галофіти  </a:t>
            </a:r>
            <a:r>
              <a:rPr lang="uk-UA" i="1" dirty="0"/>
              <a:t>–  </a:t>
            </a:r>
            <a:r>
              <a:rPr lang="uk-UA" dirty="0"/>
              <a:t>рослини,  адаптовані  до  засолених  ґрунтів</a:t>
            </a:r>
          </a:p>
          <a:p>
            <a:r>
              <a:rPr lang="uk-UA" dirty="0"/>
              <a:t>завдяки тривалому еволюційному процесу. Багато які з них на незасолених ґрунтах уже не можуть зростати.</a:t>
            </a:r>
          </a:p>
          <a:p>
            <a:r>
              <a:rPr lang="uk-UA" dirty="0"/>
              <a:t>Рослини, що здатні рости на засолених ґрунтах, називаються </a:t>
            </a:r>
            <a:r>
              <a:rPr lang="uk-UA" b="1" dirty="0"/>
              <a:t>солестійкими.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781973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4624"/>
            <a:ext cx="9036496" cy="686341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Виділяють галофіти: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соленакопичувачі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евгалофіти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солевивідні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кріногалофіти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) і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соленепроникливі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глікагалофіти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uk-UA" sz="2000" b="1" dirty="0" err="1">
                <a:latin typeface="Times New Roman" pitchFamily="18" charset="0"/>
                <a:cs typeface="Times New Roman" pitchFamily="18" charset="0"/>
              </a:rPr>
              <a:t>Соленакопичувачі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,  виростаючи  на  засоленому  ґрунті,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поглинають відповідні іони і накопичують солі у своєму тілі. Кількість солі в рослинних тканинах може досягати 50% загальної маси рослини. Внаслідок цього осмотичний потенціал клітинного соку в них досягає 100-200 бар, що дозволяє їм нормально поглинати воду із солончаків і солонців. До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соле-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накопичувальних галофітів належать солянки і солесоси, </a:t>
            </a:r>
            <a:r>
              <a:rPr lang="uk-UA" sz="2000" i="1" dirty="0" err="1">
                <a:latin typeface="Times New Roman" pitchFamily="18" charset="0"/>
                <a:cs typeface="Times New Roman" pitchFamily="18" charset="0"/>
              </a:rPr>
              <a:t>Salicornia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i="1" dirty="0" err="1">
                <a:latin typeface="Times New Roman" pitchFamily="18" charset="0"/>
                <a:cs typeface="Times New Roman" pitchFamily="18" charset="0"/>
              </a:rPr>
              <a:t>Suaede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i="1" dirty="0" err="1">
                <a:latin typeface="Times New Roman" pitchFamily="18" charset="0"/>
                <a:cs typeface="Times New Roman" pitchFamily="18" charset="0"/>
              </a:rPr>
              <a:t>Anabasis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і відомий саксаул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000" i="1" dirty="0" err="1">
                <a:latin typeface="Times New Roman" pitchFamily="18" charset="0"/>
                <a:cs typeface="Times New Roman" pitchFamily="18" charset="0"/>
              </a:rPr>
              <a:t>Haloxylon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Особливістю цієї групи рослин є низька інтенсивність транспірації.</a:t>
            </a:r>
          </a:p>
          <a:p>
            <a:r>
              <a:rPr lang="uk-UA" sz="2000" b="1" dirty="0" err="1">
                <a:latin typeface="Times New Roman" pitchFamily="18" charset="0"/>
                <a:cs typeface="Times New Roman" pitchFamily="18" charset="0"/>
              </a:rPr>
              <a:t>Солевивідні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 галофіти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це рослини, що поглинають із засоленого ґрунту багато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іонів-засолителів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, але не утримують їх у своїх тканинах, а через особливі залозки виводять на поверхню листів, так що внутрішньоклітинного засолення, на відміну від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соленакопичувальних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галофітів, у них не відбувається. Солі, виведені на поверхню листів у вигляді висококонцентрованого розчину, швидко висихають, і кристалічна сіль вітром здувається з листя. Унаслідок цього такі рослини часто немов припорошені сіллю. Будова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солевидільних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залозок досить складна. Вони містять особливу секреторну клітину, в основі якої лежить збірна клітина. У цілому весь такий комплекс нагадує 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гідатоди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,  тільки  він  спеціалізується  на 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виділенні висококонцентрованих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сольових розчинів Транспірація в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солевидільних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галофітів дуже висока. До цієї групи належать тамариск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000" i="1" dirty="0" err="1">
                <a:latin typeface="Times New Roman" pitchFamily="18" charset="0"/>
                <a:cs typeface="Times New Roman" pitchFamily="18" charset="0"/>
              </a:rPr>
              <a:t>Татагіх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кермек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000" i="1" dirty="0" err="1">
                <a:latin typeface="Times New Roman" pitchFamily="18" charset="0"/>
                <a:cs typeface="Times New Roman" pitchFamily="18" charset="0"/>
              </a:rPr>
              <a:t>Statice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).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8180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2191" y="764704"/>
            <a:ext cx="871296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 err="1">
                <a:latin typeface="Times New Roman" pitchFamily="18" charset="0"/>
                <a:cs typeface="Times New Roman" pitchFamily="18" charset="0"/>
              </a:rPr>
              <a:t>Соленепроникливі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 галофіти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відрізняються наявністю в протопласта особливої властивості – обмеження надходження іонів солей у клітину. Це дозволяє їм виростати на засолених ґрунтах, не зазнаючи токсичної дії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іонів-засолителів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. До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соленепропускних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галофітів належить багато видів полину </a:t>
            </a:r>
            <a:r>
              <a:rPr lang="uk-UA" sz="2000" i="1" dirty="0" err="1">
                <a:latin typeface="Times New Roman" pitchFamily="18" charset="0"/>
                <a:cs typeface="Times New Roman" pitchFamily="18" charset="0"/>
              </a:rPr>
              <a:t>Artemisia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Культурні рослини у своїй більшості є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глікофітами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, але в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деяких видів виражена достатня солевитривалість. Такими є бавовник, цукровий і столовий буряк, помідори, кавуни. Навпаки, деякі види культурних рослин украй чутливі до підвищення засолення ґрунтів і не можуть нормально рости навіть на ґрунтах слабкої засоленості. До них належать кукурудза, льон і гречка. Сорти м'якої пшениці більш солевитривалі, ніж сорти твердої пшениці. З деревних рослин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високосолевитривалі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біла акація, сосна, гледичія. Це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соленепропускні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галофіти.</a:t>
            </a:r>
          </a:p>
        </p:txBody>
      </p:sp>
    </p:spTree>
    <p:extLst>
      <p:ext uri="{BB962C8B-B14F-4D97-AF65-F5344CB8AC3E}">
        <p14:creationId xmlns:p14="http://schemas.microsoft.com/office/powerpoint/2010/main" val="23178356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620688"/>
            <a:ext cx="885698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 err="1">
                <a:latin typeface="Times New Roman" pitchFamily="18" charset="0"/>
                <a:cs typeface="Times New Roman" pitchFamily="18" charset="0"/>
              </a:rPr>
              <a:t>Cолевитривалі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 види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рослин мають ряд спільних властивостей. Насамперед, солевитривалі рослини відрізняються характером насіння. Вони звичайно великі і містять підвищену кількість іонів хлору. Це допомагає їм проростати на засолених ґрунтах. Солевитривалим рослинам властива підвищена гідрофільність цитоплазми. Сприяє обводненню протопластів і підвищена кількість у галофітів пектину й інших слизуватих речовин. Галофіти в багатьох випадках внаслідок описаної особливості мають «м’ясисте» листя і пагони. Солевитривалі рослини відрізняються підвищеним вмістом хлорофілу. Фотосинтез у них іде більш активно, і це також корисно, оскільки дозволяє підтримувати необхідний для життя на засолених ґрунтах підвищений осмотичний потенціал клітинного соку не за рахунок використання солей, а завдяки продуктам фотосинтезу -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цукрам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. Вільної сахарози галофіти часто накопичують до 15% загальної сухої ваги рослини. А тривалу схоронність продуктів фотосинтезу в рослинах-галофітах підтримує	низька	інтенсивність	дихання.	У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соленакопичувальних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галофітів зареєстрована найнижча інтенсивність дихання у світі рослин.</a:t>
            </a:r>
          </a:p>
        </p:txBody>
      </p:sp>
    </p:spTree>
    <p:extLst>
      <p:ext uri="{BB962C8B-B14F-4D97-AF65-F5344CB8AC3E}">
        <p14:creationId xmlns:p14="http://schemas.microsoft.com/office/powerpoint/2010/main" val="35935241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32656"/>
            <a:ext cx="7982014" cy="5562606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293632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090" y="167185"/>
            <a:ext cx="7776864" cy="122413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pic>
      <p:sp>
        <p:nvSpPr>
          <p:cNvPr id="2" name="Прямоугольник 1"/>
          <p:cNvSpPr/>
          <p:nvPr/>
        </p:nvSpPr>
        <p:spPr>
          <a:xfrm>
            <a:off x="179512" y="1628800"/>
            <a:ext cx="8856984" cy="47705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Найважливіше значення для кожного живого організму мають умови існування. Вони є сукупністю життєво необхідних чинників, які так чи інакше впливають на функціонування організму. Ці чинники називаються екологічними факторами.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Для оцінки кількості тепла, яке отримують рослини за весь період вегетації або за певний проміжок часу, в екологічній і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сільськогсподарській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кліматології використовують показник – сума ефективних температур.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За теплолюбністю дерев’янисті рослини поділяють на: дуже теплолюбні,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теплолюбні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, відносно холодостійкі,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холодостійкі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та дуже холодостійкі (табл. 1).</a:t>
            </a:r>
          </a:p>
          <a:p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Холодостійкість 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 це здатність  рослин  без пошкоджень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переносити низькі позитивні (вищі 0) температури.</a:t>
            </a:r>
          </a:p>
          <a:p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Морозостійкість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здатність переносити вплив температур, нижче нуля.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Морозостійкість залежить від видової специфіки і етапу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онтогенезу. Так, береза взимку легко витримує морози до -65оС, а влітку гине при охолодженні до -7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8715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88640"/>
            <a:ext cx="7200800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9056310"/>
              </p:ext>
            </p:extLst>
          </p:nvPr>
        </p:nvGraphicFramePr>
        <p:xfrm>
          <a:off x="710630" y="1058863"/>
          <a:ext cx="7344815" cy="4752530"/>
        </p:xfrm>
        <a:graphic>
          <a:graphicData uri="http://schemas.openxmlformats.org/drawingml/2006/table">
            <a:tbl>
              <a:tblPr firstRow="1" firstCol="1" bandRow="1"/>
              <a:tblGrid>
                <a:gridCol w="1898391"/>
                <a:gridCol w="1798327"/>
                <a:gridCol w="3648097"/>
              </a:tblGrid>
              <a:tr h="257958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 b="1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Назва дерева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 b="1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Наукова назва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 b="1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Особливості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7332"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Сосна звичайна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 i="1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Pinus sylvestris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Добре переносить посуху, стійка до забруднення повітря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7332"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Дуб звичайний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 i="1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Quercus robur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Витривалий до різних ґрунтів, довговічний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7332"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Ясен звичайний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 i="1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Fraxinus excelsior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Швидкоростучий, стійкий до міських умов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7332"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Липа дрібнолиста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 i="1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Tilia cordata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Добре переносить міські умови, приваблює бджіл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7332"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Клен гостролистий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 i="1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Acer platanoides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Витривалий до міських умов, декоративний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7332"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Робінія псевдоакація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 i="1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Robinia pseudoacacia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Добре переносить посуху, швидко росте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7332"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Тополя біла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 i="1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Populus alba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Швидкоростуча, добре переносить міські умови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7332"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Граб звичайний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 i="1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Carpinus betulus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Витривалий до різних ґрунтів, декоративний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958"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Ялівець звичайний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 i="1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Juniperus communis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Добре переносить посуху, декоративний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958"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Береза повисла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 i="1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Betula pendula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15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uk-UA" sz="1300" dirty="0">
                          <a:solidFill>
                            <a:srgbClr val="242424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Витривала до різних ґрунтів, декоративна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7" marR="44247" marT="8849" marB="884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23528" y="5954960"/>
            <a:ext cx="8496944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dirty="0"/>
              <a:t>Ці дерева не тільки добре адаптуються до кліматичних умов Запорізької області, але й додають різноманіття та красу парку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06739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52897"/>
            <a:ext cx="7937260" cy="479955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2346046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028" y="188640"/>
            <a:ext cx="8784976" cy="65556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На життєдіяльність деревних рослин впливають різні чинники, які можна розділити на природні умови існування та умови міст і селищ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Природні умови існування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Світло: Деревні рослини потребують достатньої кількості світла для фотосинтезу. Різні види мають різні вимоги до освітлення: деякі потребують прямого сонячного світла, інші можуть рости в півтіні або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тіні.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Вода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Вода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є критично важливою для транспортування поживних речовин і підтримання тургору клітин. Недостатній або надмірний полив може призвести до стресу або загибелі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рослин.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Температура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: Температурні умови впливають на ріст і розвиток деревних рослин. Кожен вид має оптимальний діапазон температур, при якому він найкраще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розвивається.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Ґрунт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: Якість і склад ґрунту впливають на доступність поживних речовин і води для рослин. Деякі види дерев краще ростуть на певних типах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ґрунтів.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Кліматичні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умови: Вологість повітря, кількість опадів,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вітроустійкість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та інші кліматичні фактори також впливають на життєдіяльність деревних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рослин.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4623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5164" y="332656"/>
            <a:ext cx="8712968" cy="5940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Умови міст та селищ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Забруднення повітря: Високий рівень забруднення може негативно впливати на здоров'я дерев, знижуючи їхню здатність до фотосинтезу і спричиняючи різні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захворювання.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Механічні пошкодження: У містах дерева часто піддаються механічним пошкодженням від транспорту, будівництва та інших людських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діяльностей.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Обмежений простір для кореневої системи: У міських умовах дерева часто мають обмежений простір для розвитку кореневої системи, що може впливати на їхнє здоров'я і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стійкість.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Тепловий острів: Міста часто мають вищу температуру порівняно з навколишніми сільськими районами через велику кількість асфальту і будівель, що може впливати на ріст і розвиток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дерев.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Водний стрес: У містах дерева можуть страждати від недостатньої кількості води через обмежений доступ до природних джерел води і нерегулярний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полив.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929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32"/>
            <a:ext cx="8640960" cy="19389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Причиною загибелі рослин при дії морозу (за Максимовим) є зневоднення клітин. На морозі утворюються кристалики льоду – спочатку у міжклітинниках, який потім починає ніби відтягувати воду з клітин. Результат – зневоднення тканин.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При -20º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 лід утворюється одразу в клітині – клітина гине. Лід утворюється одразу в клітині, коли відбувається різке зниження температури, якщо ж поступове – у міжклітинниках.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937"/>
          <a:stretch/>
        </p:blipFill>
        <p:spPr bwMode="auto">
          <a:xfrm>
            <a:off x="1219696" y="2204864"/>
            <a:ext cx="6687839" cy="43924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0596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692696"/>
            <a:ext cx="7269857" cy="508518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833774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836713"/>
            <a:ext cx="7513835" cy="503310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283436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083" y="260648"/>
            <a:ext cx="9109917" cy="31700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Підвищити морозостійкість можна завдяки: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застосуванню добрив (Р, К);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підбору строків і способів сівби;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глибині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заробки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насіння;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мікроелементам (бор, цинк, молібден,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купрум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використанню ретардантів (ТУР).</a:t>
            </a:r>
          </a:p>
          <a:p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Зимостійкість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здатність рослин протидіяти комплексу несприятливих умов зимового періоду (ушкодження пізніми весняними і ранніми осінніми заморозками, випрівання, вимокання, випирання, льодова кірка, зимово-весняна засуха).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-14336" y="3501008"/>
            <a:ext cx="9145016" cy="255454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Завдання 2. Світло та його вплив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Роль світла як надзвичайно важливого екологічного фактора вирішальна в процесі фотосинтезу. С.С.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П’ятницький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за відношенням рослин до світла поділив їх на п’ять групи: дуже світлолюбні,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світлолюбні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малотіневитривалі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, відносно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тіневитривалі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, дуже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тіневитривалі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. Інші науковці за вимогливістю до освітлення поділяють рослини на три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екологічні групи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:	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геліофіти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	–	світлолюбні,	факультативні	геліофіти	–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тіневитривалі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сціофіти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тіневі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рослини (табл. 2).</a:t>
            </a:r>
          </a:p>
        </p:txBody>
      </p:sp>
    </p:spTree>
    <p:extLst>
      <p:ext uri="{BB962C8B-B14F-4D97-AF65-F5344CB8AC3E}">
        <p14:creationId xmlns:p14="http://schemas.microsoft.com/office/powerpoint/2010/main" val="1298009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530" y="332656"/>
            <a:ext cx="6860679" cy="6436037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888195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52736"/>
            <a:ext cx="8765830" cy="360039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373633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4624"/>
            <a:ext cx="5544616" cy="684919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0520325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24</TotalTime>
  <Words>1974</Words>
  <Application>Microsoft Office PowerPoint</Application>
  <PresentationFormat>Экран (4:3)</PresentationFormat>
  <Paragraphs>109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Исполнительная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Андрей</dc:creator>
  <cp:lastModifiedBy>Пользователь Windows</cp:lastModifiedBy>
  <cp:revision>4</cp:revision>
  <dcterms:created xsi:type="dcterms:W3CDTF">2025-01-13T19:30:52Z</dcterms:created>
  <dcterms:modified xsi:type="dcterms:W3CDTF">2025-01-13T20:05:32Z</dcterms:modified>
</cp:coreProperties>
</file>