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69135" y="2204864"/>
            <a:ext cx="3600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Arial Narrow" pitchFamily="34" charset="0"/>
              </a:rPr>
              <a:t>Лабораторне заняття 3</a:t>
            </a:r>
          </a:p>
          <a:p>
            <a:r>
              <a:rPr lang="uk-UA" sz="2800" u="sng" dirty="0">
                <a:latin typeface="Arial Narrow" pitchFamily="34" charset="0"/>
              </a:rPr>
              <a:t>Тема:</a:t>
            </a:r>
            <a:r>
              <a:rPr lang="uk-UA" sz="2800" dirty="0">
                <a:latin typeface="Arial Narrow" pitchFamily="34" charset="0"/>
              </a:rPr>
              <a:t> Заходи озеленення вулиць, будинків, адміністративних споруд, скверів, садів, парків. Ландшафтний стан зелених насаджень на конкретній території</a:t>
            </a:r>
          </a:p>
        </p:txBody>
      </p:sp>
    </p:spTree>
    <p:extLst>
      <p:ext uri="{BB962C8B-B14F-4D97-AF65-F5344CB8AC3E}">
        <p14:creationId xmlns:p14="http://schemas.microsoft.com/office/powerpoint/2010/main" val="26536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853758" cy="567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955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4450"/>
            <a:ext cx="6624736" cy="650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130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02"/>
          <a:stretch/>
        </p:blipFill>
        <p:spPr bwMode="auto">
          <a:xfrm>
            <a:off x="899592" y="70494"/>
            <a:ext cx="7344816" cy="69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6" t="8142" r="1889" b="34749"/>
          <a:stretch/>
        </p:blipFill>
        <p:spPr bwMode="auto">
          <a:xfrm>
            <a:off x="2483768" y="548680"/>
            <a:ext cx="6276106" cy="4384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" t="66666" r="51" b="1905"/>
          <a:stretch/>
        </p:blipFill>
        <p:spPr bwMode="auto">
          <a:xfrm>
            <a:off x="323528" y="4963005"/>
            <a:ext cx="5688632" cy="1894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97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8486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552728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521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6772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82" y="4941168"/>
            <a:ext cx="8297863" cy="1090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61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2925"/>
            <a:ext cx="838200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331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0" y="116632"/>
            <a:ext cx="8162925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373216"/>
            <a:ext cx="8001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999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485775"/>
            <a:ext cx="8372475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774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6192688" cy="674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641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" y="548680"/>
            <a:ext cx="8866523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28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908720"/>
            <a:ext cx="817054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104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361" y="404664"/>
            <a:ext cx="8712968" cy="59093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>
                <a:latin typeface="Arial" pitchFamily="34" charset="0"/>
                <a:cs typeface="Arial" pitchFamily="34" charset="0"/>
              </a:rPr>
              <a:t>Загальні відомості</a:t>
            </a:r>
            <a:r>
              <a:rPr lang="uk-UA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uk-UA" dirty="0">
                <a:latin typeface="Arial" pitchFamily="34" charset="0"/>
                <a:cs typeface="Arial" pitchFamily="34" charset="0"/>
              </a:rPr>
              <a:t>Назва об'єкта таксації.</a:t>
            </a:r>
          </a:p>
          <a:p>
            <a:pPr lvl="1"/>
            <a:r>
              <a:rPr lang="uk-UA" dirty="0">
                <a:latin typeface="Arial" pitchFamily="34" charset="0"/>
                <a:cs typeface="Arial" pitchFamily="34" charset="0"/>
              </a:rPr>
              <a:t>Місце розташування (географічні координати).</a:t>
            </a:r>
          </a:p>
          <a:p>
            <a:pPr lvl="1"/>
            <a:r>
              <a:rPr lang="uk-UA" dirty="0">
                <a:latin typeface="Arial" pitchFamily="34" charset="0"/>
                <a:cs typeface="Arial" pitchFamily="34" charset="0"/>
              </a:rPr>
              <a:t>Дата проведення таксації.</a:t>
            </a:r>
          </a:p>
          <a:p>
            <a:pPr lvl="1"/>
            <a:r>
              <a:rPr lang="uk-UA" dirty="0">
                <a:latin typeface="Arial" pitchFamily="34" charset="0"/>
                <a:cs typeface="Arial" pitchFamily="34" charset="0"/>
              </a:rPr>
              <a:t>Відповідальні особи (імена, посади).</a:t>
            </a:r>
          </a:p>
          <a:p>
            <a:r>
              <a:rPr lang="uk-UA" b="1" dirty="0">
                <a:latin typeface="Arial" pitchFamily="34" charset="0"/>
                <a:cs typeface="Arial" pitchFamily="34" charset="0"/>
              </a:rPr>
              <a:t>Опис об'єкта</a:t>
            </a:r>
            <a:r>
              <a:rPr lang="uk-UA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uk-UA" dirty="0">
                <a:latin typeface="Arial" pitchFamily="34" charset="0"/>
                <a:cs typeface="Arial" pitchFamily="34" charset="0"/>
              </a:rPr>
              <a:t>Тип ландшафту (ліс, парк, сад тощо).</a:t>
            </a:r>
          </a:p>
          <a:p>
            <a:pPr lvl="1"/>
            <a:r>
              <a:rPr lang="uk-UA" dirty="0">
                <a:latin typeface="Arial" pitchFamily="34" charset="0"/>
                <a:cs typeface="Arial" pitchFamily="34" charset="0"/>
              </a:rPr>
              <a:t>Основні характеристики (площа, рельєф, ґрунти).</a:t>
            </a:r>
          </a:p>
          <a:p>
            <a:pPr lvl="1"/>
            <a:r>
              <a:rPr lang="uk-UA" dirty="0">
                <a:latin typeface="Arial" pitchFamily="34" charset="0"/>
                <a:cs typeface="Arial" pitchFamily="34" charset="0"/>
              </a:rPr>
              <a:t>Рослинний покрив (види рослин, їх стан).</a:t>
            </a:r>
          </a:p>
          <a:p>
            <a:r>
              <a:rPr lang="uk-UA" b="1" dirty="0">
                <a:latin typeface="Arial" pitchFamily="34" charset="0"/>
                <a:cs typeface="Arial" pitchFamily="34" charset="0"/>
              </a:rPr>
              <a:t>Методи таксації</a:t>
            </a:r>
            <a:r>
              <a:rPr lang="uk-UA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uk-UA" dirty="0">
                <a:latin typeface="Arial" pitchFamily="34" charset="0"/>
                <a:cs typeface="Arial" pitchFamily="34" charset="0"/>
              </a:rPr>
              <a:t>Опис методів, використаних для збору даних (польові дослідження, аерофотозйомка тощо).</a:t>
            </a:r>
          </a:p>
          <a:p>
            <a:pPr lvl="1"/>
            <a:r>
              <a:rPr lang="uk-UA" dirty="0">
                <a:latin typeface="Arial" pitchFamily="34" charset="0"/>
                <a:cs typeface="Arial" pitchFamily="34" charset="0"/>
              </a:rPr>
              <a:t>Інструменти та обладнання (</a:t>
            </a:r>
            <a:r>
              <a:rPr lang="en-US" dirty="0">
                <a:latin typeface="Arial" pitchFamily="34" charset="0"/>
                <a:cs typeface="Arial" pitchFamily="34" charset="0"/>
              </a:rPr>
              <a:t>GPS,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дрони</a:t>
            </a:r>
            <a:r>
              <a:rPr lang="uk-UA" dirty="0">
                <a:latin typeface="Arial" pitchFamily="34" charset="0"/>
                <a:cs typeface="Arial" pitchFamily="34" charset="0"/>
              </a:rPr>
              <a:t>, фотокамери).</a:t>
            </a:r>
          </a:p>
          <a:p>
            <a:r>
              <a:rPr lang="uk-UA" b="1" dirty="0">
                <a:latin typeface="Arial" pitchFamily="34" charset="0"/>
                <a:cs typeface="Arial" pitchFamily="34" charset="0"/>
              </a:rPr>
              <a:t>Результати таксації</a:t>
            </a:r>
            <a:r>
              <a:rPr lang="uk-UA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uk-UA" dirty="0">
                <a:latin typeface="Arial" pitchFamily="34" charset="0"/>
                <a:cs typeface="Arial" pitchFamily="34" charset="0"/>
              </a:rPr>
              <a:t>Кількісні показники (площа, об'єм деревини, біомаса).</a:t>
            </a:r>
          </a:p>
          <a:p>
            <a:pPr lvl="1"/>
            <a:r>
              <a:rPr lang="uk-UA" dirty="0">
                <a:latin typeface="Arial" pitchFamily="34" charset="0"/>
                <a:cs typeface="Arial" pitchFamily="34" charset="0"/>
              </a:rPr>
              <a:t>Якісні показники (стан рослинності, наявність шкідників).</a:t>
            </a:r>
          </a:p>
          <a:p>
            <a:pPr lvl="1"/>
            <a:r>
              <a:rPr lang="uk-UA" dirty="0">
                <a:latin typeface="Arial" pitchFamily="34" charset="0"/>
                <a:cs typeface="Arial" pitchFamily="34" charset="0"/>
              </a:rPr>
              <a:t>Карти та схеми (план об'єкта, розташування ділянок).</a:t>
            </a:r>
          </a:p>
          <a:p>
            <a:r>
              <a:rPr lang="uk-UA" b="1" dirty="0">
                <a:latin typeface="Arial" pitchFamily="34" charset="0"/>
                <a:cs typeface="Arial" pitchFamily="34" charset="0"/>
              </a:rPr>
              <a:t>Висновки та рекомендації</a:t>
            </a:r>
            <a:r>
              <a:rPr lang="uk-UA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uk-UA" dirty="0">
                <a:latin typeface="Arial" pitchFamily="34" charset="0"/>
                <a:cs typeface="Arial" pitchFamily="34" charset="0"/>
              </a:rPr>
              <a:t>Оцінка стану ландшафту.</a:t>
            </a:r>
          </a:p>
          <a:p>
            <a:pPr lvl="1"/>
            <a:r>
              <a:rPr lang="uk-UA" dirty="0">
                <a:latin typeface="Arial" pitchFamily="34" charset="0"/>
                <a:cs typeface="Arial" pitchFamily="34" charset="0"/>
              </a:rPr>
              <a:t>Рекомендації щодо догляду та охорони.</a:t>
            </a:r>
          </a:p>
          <a:p>
            <a:pPr lvl="1"/>
            <a:r>
              <a:rPr lang="uk-UA" dirty="0">
                <a:latin typeface="Arial" pitchFamily="34" charset="0"/>
                <a:cs typeface="Arial" pitchFamily="34" charset="0"/>
              </a:rPr>
              <a:t>Пропозиції щодо подальших досліджень.</a:t>
            </a:r>
          </a:p>
        </p:txBody>
      </p:sp>
    </p:spTree>
    <p:extLst>
      <p:ext uri="{BB962C8B-B14F-4D97-AF65-F5344CB8AC3E}">
        <p14:creationId xmlns:p14="http://schemas.microsoft.com/office/powerpoint/2010/main" val="3038427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3" r="1184"/>
          <a:stretch/>
        </p:blipFill>
        <p:spPr bwMode="auto">
          <a:xfrm>
            <a:off x="56310" y="908720"/>
            <a:ext cx="911661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2148" y="5949280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Arial" pitchFamily="34" charset="0"/>
                <a:cs typeface="Arial" pitchFamily="34" charset="0"/>
              </a:rPr>
              <a:t>Висота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штамба –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відстань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поверхні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ґрунту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першої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гілки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розгалуження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стовбура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дерева.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Цей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показник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важливий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оцінки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форми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структури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дерева, а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визначення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декоративної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цінності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придатності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певних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ландшафтних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композицій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  <a:endParaRPr lang="uk-UA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04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697" y="0"/>
            <a:ext cx="8856984" cy="67403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/>
              <a:t>Загальні відомості</a:t>
            </a:r>
            <a:r>
              <a:rPr lang="uk-UA" sz="1600" dirty="0"/>
              <a:t>:</a:t>
            </a:r>
          </a:p>
          <a:p>
            <a:pPr lvl="1"/>
            <a:r>
              <a:rPr lang="uk-UA" sz="1600" dirty="0"/>
              <a:t>Назва підприємства: ТОВ "Зелений Ліс"</a:t>
            </a:r>
          </a:p>
          <a:p>
            <a:pPr lvl="1"/>
            <a:r>
              <a:rPr lang="uk-UA" sz="1600" dirty="0"/>
              <a:t>Дата складання: 02.02.2025</a:t>
            </a:r>
          </a:p>
          <a:p>
            <a:pPr lvl="1"/>
            <a:r>
              <a:rPr lang="uk-UA" sz="1600" dirty="0"/>
              <a:t>Відповідальна особа: Іваненко Іван Іванович</a:t>
            </a:r>
          </a:p>
          <a:p>
            <a:r>
              <a:rPr lang="uk-UA" sz="1600" b="1" dirty="0"/>
              <a:t>Опис угруповань</a:t>
            </a:r>
            <a:r>
              <a:rPr lang="uk-UA" sz="1600" dirty="0"/>
              <a:t>:</a:t>
            </a:r>
          </a:p>
          <a:p>
            <a:pPr lvl="1"/>
            <a:r>
              <a:rPr lang="uk-UA" sz="1600" b="1" dirty="0"/>
              <a:t>Група 1: Декоративні дерева</a:t>
            </a:r>
            <a:endParaRPr lang="uk-UA" sz="1600" dirty="0"/>
          </a:p>
          <a:p>
            <a:pPr lvl="2"/>
            <a:r>
              <a:rPr lang="uk-UA" sz="1600" dirty="0"/>
              <a:t>Види: Туя, Ялівець, Клен</a:t>
            </a:r>
          </a:p>
          <a:p>
            <a:pPr lvl="2"/>
            <a:r>
              <a:rPr lang="uk-UA" sz="1600" dirty="0"/>
              <a:t>Кількість: 150 шт.</a:t>
            </a:r>
          </a:p>
          <a:p>
            <a:pPr lvl="2"/>
            <a:r>
              <a:rPr lang="uk-UA" sz="1600" dirty="0"/>
              <a:t>Стан: Задовільний</a:t>
            </a:r>
          </a:p>
          <a:p>
            <a:pPr lvl="1"/>
            <a:r>
              <a:rPr lang="uk-UA" sz="1600" b="1" dirty="0"/>
              <a:t>Група 2: Кущі</a:t>
            </a:r>
            <a:endParaRPr lang="uk-UA" sz="1600" dirty="0"/>
          </a:p>
          <a:p>
            <a:pPr lvl="2"/>
            <a:r>
              <a:rPr lang="uk-UA" sz="1600" dirty="0"/>
              <a:t>Види: Барбарис, </a:t>
            </a:r>
            <a:r>
              <a:rPr lang="uk-UA" sz="1600" dirty="0" err="1"/>
              <a:t>Спірея</a:t>
            </a:r>
            <a:r>
              <a:rPr lang="uk-UA" sz="1600" dirty="0"/>
              <a:t>, Гортензія</a:t>
            </a:r>
          </a:p>
          <a:p>
            <a:pPr lvl="2"/>
            <a:r>
              <a:rPr lang="uk-UA" sz="1600" dirty="0"/>
              <a:t>Кількість: 200 шт.</a:t>
            </a:r>
          </a:p>
          <a:p>
            <a:pPr lvl="2"/>
            <a:r>
              <a:rPr lang="uk-UA" sz="1600" dirty="0"/>
              <a:t>Стан: Добрий</a:t>
            </a:r>
          </a:p>
          <a:p>
            <a:pPr lvl="1"/>
            <a:r>
              <a:rPr lang="uk-UA" sz="1600" b="1" dirty="0"/>
              <a:t>Група 3: Квіткові рослини</a:t>
            </a:r>
            <a:endParaRPr lang="uk-UA" sz="1600" dirty="0"/>
          </a:p>
          <a:p>
            <a:pPr lvl="2"/>
            <a:r>
              <a:rPr lang="uk-UA" sz="1600" dirty="0"/>
              <a:t>Види: Троянда, Лілія, Півонія</a:t>
            </a:r>
          </a:p>
          <a:p>
            <a:pPr lvl="2"/>
            <a:r>
              <a:rPr lang="uk-UA" sz="1600" dirty="0"/>
              <a:t>Кількість: 300 шт.</a:t>
            </a:r>
          </a:p>
          <a:p>
            <a:pPr lvl="2"/>
            <a:r>
              <a:rPr lang="uk-UA" sz="1600" dirty="0"/>
              <a:t>Стан: Відмінний</a:t>
            </a:r>
          </a:p>
          <a:p>
            <a:r>
              <a:rPr lang="uk-UA" sz="1600" b="1" dirty="0"/>
              <a:t>Методи оцінки</a:t>
            </a:r>
            <a:r>
              <a:rPr lang="uk-UA" sz="1600" dirty="0"/>
              <a:t>:</a:t>
            </a:r>
          </a:p>
          <a:p>
            <a:pPr lvl="1"/>
            <a:r>
              <a:rPr lang="uk-UA" sz="1600" dirty="0"/>
              <a:t>Візуальний огляд</a:t>
            </a:r>
          </a:p>
          <a:p>
            <a:pPr lvl="1"/>
            <a:r>
              <a:rPr lang="uk-UA" sz="1600" dirty="0"/>
              <a:t>Вимірювання висоти та діаметра стовбурів</a:t>
            </a:r>
          </a:p>
          <a:p>
            <a:pPr lvl="1"/>
            <a:r>
              <a:rPr lang="uk-UA" sz="1600" dirty="0"/>
              <a:t>Оцінка стану листя та квітів</a:t>
            </a:r>
          </a:p>
          <a:p>
            <a:r>
              <a:rPr lang="uk-UA" sz="1600" b="1" dirty="0"/>
              <a:t>Результати оцінки</a:t>
            </a:r>
            <a:r>
              <a:rPr lang="uk-UA" sz="1600" dirty="0"/>
              <a:t>:</a:t>
            </a:r>
          </a:p>
          <a:p>
            <a:pPr lvl="1"/>
            <a:r>
              <a:rPr lang="uk-UA" sz="1600" dirty="0"/>
              <a:t>Загальний стан угруповань: Добрий</a:t>
            </a:r>
          </a:p>
          <a:p>
            <a:pPr lvl="1"/>
            <a:r>
              <a:rPr lang="uk-UA" sz="1600" dirty="0"/>
              <a:t>Рекомендації: Регулярний полив, підживлення добривами, обрізка сухих гілок</a:t>
            </a:r>
          </a:p>
          <a:p>
            <a:r>
              <a:rPr lang="uk-UA" sz="1600" b="1" dirty="0"/>
              <a:t>Висновки</a:t>
            </a:r>
            <a:r>
              <a:rPr lang="uk-UA" sz="1600" dirty="0"/>
              <a:t>:</a:t>
            </a:r>
          </a:p>
          <a:p>
            <a:pPr lvl="1"/>
            <a:r>
              <a:rPr lang="uk-UA" sz="1600" dirty="0"/>
              <a:t>Угруповання знаходяться в задовільному стані, потребують регулярного догляду.</a:t>
            </a:r>
          </a:p>
          <a:p>
            <a:pPr lvl="1"/>
            <a:r>
              <a:rPr lang="uk-UA" sz="1600" dirty="0"/>
              <a:t>Рекомендовано провести додаткову оцінку через 6 місяців.</a:t>
            </a:r>
          </a:p>
        </p:txBody>
      </p:sp>
    </p:spTree>
    <p:extLst>
      <p:ext uri="{BB962C8B-B14F-4D97-AF65-F5344CB8AC3E}">
        <p14:creationId xmlns:p14="http://schemas.microsoft.com/office/powerpoint/2010/main" val="142429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942975"/>
            <a:ext cx="810577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46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"/>
          <a:stretch/>
        </p:blipFill>
        <p:spPr bwMode="auto">
          <a:xfrm>
            <a:off x="683567" y="332656"/>
            <a:ext cx="7873162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89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7"/>
            <a:ext cx="7953896" cy="472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930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7688"/>
            <a:ext cx="8395469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30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32656"/>
            <a:ext cx="842962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5809531"/>
            <a:ext cx="80391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61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013"/>
            <a:ext cx="85725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640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58" y="260648"/>
            <a:ext cx="84010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89" y="2276872"/>
            <a:ext cx="737175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973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95</TotalTime>
  <Words>337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Пользователь Windows</cp:lastModifiedBy>
  <cp:revision>5</cp:revision>
  <dcterms:created xsi:type="dcterms:W3CDTF">2025-01-13T20:07:03Z</dcterms:created>
  <dcterms:modified xsi:type="dcterms:W3CDTF">2025-02-02T09:52:14Z</dcterms:modified>
</cp:coreProperties>
</file>