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13023A-A0DA-4DC8-B557-FD32082D7683}" type="datetimeFigureOut">
              <a:rPr lang="ru-RU" smtClean="0"/>
              <a:pPr/>
              <a:t>28.01.2016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235D9F5-0520-4D40-A855-0C44ECF0B281}"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3023A-A0DA-4DC8-B557-FD32082D7683}" type="datetimeFigureOut">
              <a:rPr lang="ru-RU" smtClean="0"/>
              <a:pPr/>
              <a:t>28.01.2016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5D9F5-0520-4D40-A855-0C44ECF0B281}"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k.wikipedia.org/wiki/1921" TargetMode="External"/><Relationship Id="rId7" Type="http://schemas.openxmlformats.org/officeDocument/2006/relationships/image" Target="../media/image1.jpeg"/><Relationship Id="rId2" Type="http://schemas.openxmlformats.org/officeDocument/2006/relationships/hyperlink" Target="http://uk.wikipedia.org/wiki/21_%D0%BB%D1%8E%D1%82%D0%BE%D0%B3%D0%BE" TargetMode="External"/><Relationship Id="rId1" Type="http://schemas.openxmlformats.org/officeDocument/2006/relationships/slideLayout" Target="../slideLayouts/slideLayout2.xml"/><Relationship Id="rId6" Type="http://schemas.openxmlformats.org/officeDocument/2006/relationships/hyperlink" Target="http://uk.wikipedia.org/wiki/%D0%A4%D0%B0%D0%B9%D0%BB:Volodymyr_Malyk.jpg" TargetMode="External"/><Relationship Id="rId5" Type="http://schemas.openxmlformats.org/officeDocument/2006/relationships/hyperlink" Target="http://uk.wikipedia.org/wiki/1998" TargetMode="External"/><Relationship Id="rId4" Type="http://schemas.openxmlformats.org/officeDocument/2006/relationships/hyperlink" Target="http://uk.wikipedia.org/wiki/31_%D1%81%D0%B5%D1%80%D0%BF%D0%BD%D1%8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alleryua.com/ru/fotogallery/Poltavskaya+obl/Lubny/P8286676.JPG.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ru/imgres?imgurl=http://www.domik.tv/images/users/00963/photo_0_96264.jpg&amp;imgrefurl=http://www.domik.tv/sale/building/96264/&amp;usg=__tC_OfAI_n4iIl6iBtW_HkluZfZQ=&amp;h=707&amp;w=530&amp;sz=91&amp;hl=ru&amp;start=21&amp;zoom=1&amp;um=1&amp;itbs=1&amp;tbnid=Nn8QlT16ElUIxM:&amp;tbnh=140&amp;tbnw=105&amp;prev=/images?q=%D0%BC%D1%96%D1%81%D1%82%D0%BE+%D0%9B%D1%83%D0%B1%D0%BD%D1%8B,+(%D0%BA%D0%B0%D1%80%D1%82%D0%B8%D0%BD%D0%BA%D0%B8)&amp;start=18&amp;um=1&amp;hl=ru&amp;newwindow=1&amp;sa=N&amp;ndsp=18&amp;biw=1345&amp;bih=569&amp;tbs=isch:1&amp;ei=sV5nTcjrHc7esga30onwD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3143271"/>
          </a:xfrm>
          <a:effectLst>
            <a:glow rad="139700">
              <a:schemeClr val="accent4">
                <a:satMod val="175000"/>
                <a:alpha val="40000"/>
              </a:schemeClr>
            </a:glow>
          </a:effectLst>
        </p:spPr>
        <p:txBody>
          <a:bodyPr>
            <a:normAutofit/>
          </a:bodyPr>
          <a:lstStyle/>
          <a:p>
            <a:r>
              <a:rPr lang="uk-UA" dirty="0" smtClean="0">
                <a:latin typeface="Times New Roman" pitchFamily="18" charset="0"/>
                <a:cs typeface="Times New Roman" pitchFamily="18" charset="0"/>
              </a:rPr>
              <a:t>Презентація</a:t>
            </a:r>
            <a:r>
              <a:rPr lang="uk-UA" dirty="0" smtClean="0"/>
              <a:t/>
            </a:r>
            <a:br>
              <a:rPr lang="uk-UA" dirty="0" smtClean="0"/>
            </a:br>
            <a:r>
              <a:rPr lang="uk-UA" dirty="0" smtClean="0"/>
              <a:t>на тему:</a:t>
            </a:r>
            <a:br>
              <a:rPr lang="uk-UA" dirty="0" smtClean="0"/>
            </a:br>
            <a:r>
              <a:rPr lang="uk-UA" b="1" dirty="0" smtClean="0">
                <a:latin typeface="Times New Roman" pitchFamily="18" charset="0"/>
                <a:cs typeface="Times New Roman" pitchFamily="18" charset="0"/>
              </a:rPr>
              <a:t>Володимир </a:t>
            </a:r>
            <a:r>
              <a:rPr lang="uk-UA" b="1" dirty="0" err="1" smtClean="0">
                <a:latin typeface="Times New Roman" pitchFamily="18" charset="0"/>
                <a:cs typeface="Times New Roman" pitchFamily="18" charset="0"/>
              </a:rPr>
              <a:t>Малик</a:t>
            </a:r>
            <a:r>
              <a:rPr lang="uk-UA" b="1" dirty="0" smtClean="0">
                <a:latin typeface="Times New Roman" pitchFamily="18" charset="0"/>
                <a:cs typeface="Times New Roman" pitchFamily="18" charset="0"/>
              </a:rPr>
              <a:t>: </a:t>
            </a:r>
            <a:br>
              <a:rPr lang="uk-UA" b="1" dirty="0" smtClean="0">
                <a:latin typeface="Times New Roman" pitchFamily="18" charset="0"/>
                <a:cs typeface="Times New Roman" pitchFamily="18" charset="0"/>
              </a:rPr>
            </a:br>
            <a:r>
              <a:rPr lang="uk-UA" b="1" dirty="0" smtClean="0">
                <a:latin typeface="Times New Roman" pitchFamily="18" charset="0"/>
                <a:cs typeface="Times New Roman" pitchFamily="18" charset="0"/>
              </a:rPr>
              <a:t>життєвий і творчий шлях</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3886200"/>
            <a:ext cx="6400800" cy="2328882"/>
          </a:xfrm>
        </p:spPr>
        <p:txBody>
          <a:bodyPr>
            <a:normAutofit/>
          </a:bodyPr>
          <a:lstStyle/>
          <a:p>
            <a:pPr algn="r"/>
            <a:r>
              <a:rPr lang="uk-UA" dirty="0" smtClean="0"/>
              <a:t>.</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286544"/>
          </a:xfrm>
        </p:spPr>
        <p:txBody>
          <a:bodyPr>
            <a:normAutofit fontScale="85000" lnSpcReduction="20000"/>
          </a:bodyPr>
          <a:lstStyle/>
          <a:p>
            <a:pPr algn="just">
              <a:buNone/>
            </a:pPr>
            <a:r>
              <a:rPr lang="ru-RU" dirty="0" smtClean="0"/>
              <a:t> 		</a:t>
            </a:r>
            <a:r>
              <a:rPr lang="ru-RU" dirty="0" err="1" smtClean="0"/>
              <a:t>Найбільше</a:t>
            </a:r>
            <a:r>
              <a:rPr lang="ru-RU" dirty="0" smtClean="0"/>
              <a:t> </a:t>
            </a:r>
            <a:r>
              <a:rPr lang="ru-RU" dirty="0" smtClean="0"/>
              <a:t>Володимира Кириловича знають як автора історичних романів. Серед яких найпопулярніші такі: тетралогія «Таємний посол», романи «Князь Кий», «Чумацький шлях», «Горить свіча» та останній роман «Князь Ігор. Слово о полку Ігоревім». Століття пролягають між часами, коли діяли герої цих творів. Так само сотні літ розділяють нас із ними. Але талановита, вправна письменницька рука скоротила ці відстані, зробила близькими змальовані події, увічнила в нашій пам'яті благородну, в ім'я народу та свободи рідної землі, боротьбу героїв. У книгах </a:t>
            </a:r>
            <a:r>
              <a:rPr lang="ru-RU" dirty="0" smtClean="0"/>
              <a:t> </a:t>
            </a:r>
            <a:r>
              <a:rPr lang="ru-RU" dirty="0" err="1" smtClean="0"/>
              <a:t>В.Малика</a:t>
            </a:r>
            <a:r>
              <a:rPr lang="ru-RU" dirty="0" smtClean="0"/>
              <a:t> </a:t>
            </a:r>
            <a:r>
              <a:rPr lang="ru-RU" dirty="0" smtClean="0"/>
              <a:t>чимало захоплюючих пригод, швидка зміна подій. Недарма читачі та деякі літературні критики </a:t>
            </a:r>
            <a:r>
              <a:rPr lang="ru-RU" dirty="0" err="1" smtClean="0"/>
              <a:t>порівнюють</a:t>
            </a:r>
            <a:r>
              <a:rPr lang="ru-RU" dirty="0" smtClean="0"/>
              <a:t> </a:t>
            </a:r>
            <a:r>
              <a:rPr lang="ru-RU" dirty="0" err="1" smtClean="0"/>
              <a:t>його</a:t>
            </a:r>
            <a:r>
              <a:rPr lang="ru-RU" dirty="0" smtClean="0"/>
              <a:t> твори з </a:t>
            </a:r>
            <a:r>
              <a:rPr lang="ru-RU" dirty="0" smtClean="0"/>
              <a:t>творами французького романіста Олександра Дюма, а талант українського письменника ставлять поряд із мистецькою майстерністю поляка Генріка Сенкевича.</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rmAutofit/>
          </a:bodyPr>
          <a:lstStyle/>
          <a:p>
            <a:pPr algn="just">
              <a:buNone/>
            </a:pPr>
            <a:r>
              <a:rPr lang="ru-RU" sz="2400" dirty="0" smtClean="0"/>
              <a:t>		У </a:t>
            </a:r>
            <a:r>
              <a:rPr lang="ru-RU" sz="2400" dirty="0" smtClean="0"/>
              <a:t>житті письменник був чесною, скромною та доброю людиною. Багатьом початківцям допомагав порадами, вивів на широкий літературний шлях. Усе своє життя письменник прожив гідно, у великих творчих та плідних трудах. Багато його творів перекладено іноземними мовами. За твори історико-патріотичної тематики, зокрема романи «Посол Урус-шайтана», «Шовковий шнурок», та «Князь Кий» </a:t>
            </a:r>
            <a:r>
              <a:rPr lang="ru-RU" sz="2400" dirty="0" err="1" smtClean="0"/>
              <a:t>В.Малик</a:t>
            </a:r>
            <a:r>
              <a:rPr lang="ru-RU" sz="2400" dirty="0" smtClean="0"/>
              <a:t> </a:t>
            </a:r>
            <a:r>
              <a:rPr lang="ru-RU" sz="2400" dirty="0" smtClean="0"/>
              <a:t>був удостоєний літературної премії Лесі Українки 1983 року.</a:t>
            </a:r>
          </a:p>
          <a:p>
            <a:pPr algn="just">
              <a:buNone/>
            </a:pPr>
            <a:r>
              <a:rPr lang="ru-RU" sz="2400" dirty="0" smtClean="0"/>
              <a:t>		Помер </a:t>
            </a:r>
            <a:r>
              <a:rPr lang="ru-RU" sz="2400" dirty="0" smtClean="0"/>
              <a:t>Володимир Кирилович Малик 31 серпня 1998 року.</a:t>
            </a:r>
          </a:p>
          <a:p>
            <a:pPr>
              <a:buNone/>
            </a:pPr>
            <a:endParaRPr lang="ru-RU" dirty="0"/>
          </a:p>
        </p:txBody>
      </p:sp>
      <p:pic>
        <p:nvPicPr>
          <p:cNvPr id="4" name="Рисунок 3" descr="http://www.galleryua.com/d/11367-7/Lubny.jpg"/>
          <p:cNvPicPr/>
          <p:nvPr/>
        </p:nvPicPr>
        <p:blipFill>
          <a:blip r:embed="rId2" cstate="print"/>
          <a:srcRect/>
          <a:stretch>
            <a:fillRect/>
          </a:stretch>
        </p:blipFill>
        <p:spPr bwMode="auto">
          <a:xfrm>
            <a:off x="2428860" y="4143380"/>
            <a:ext cx="4357718" cy="22860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rmAutofit fontScale="85000" lnSpcReduction="10000"/>
          </a:bodyPr>
          <a:lstStyle/>
          <a:p>
            <a:pPr>
              <a:buNone/>
            </a:pPr>
            <a:r>
              <a:rPr lang="ru-RU" dirty="0" smtClean="0"/>
              <a:t>		</a:t>
            </a:r>
            <a:r>
              <a:rPr lang="ru-RU" dirty="0" err="1" smtClean="0"/>
              <a:t>Довго</a:t>
            </a:r>
            <a:r>
              <a:rPr lang="ru-RU" dirty="0" smtClean="0"/>
              <a:t> </a:t>
            </a:r>
            <a:r>
              <a:rPr lang="ru-RU" dirty="0" smtClean="0"/>
              <a:t>дивувалися лубенчани, коли дізналися, що скромний учитель української мови та літератури Володимир </a:t>
            </a:r>
            <a:r>
              <a:rPr lang="ru-RU" dirty="0" err="1" smtClean="0"/>
              <a:t>Кирилович</a:t>
            </a:r>
            <a:r>
              <a:rPr lang="ru-RU" dirty="0" smtClean="0"/>
              <a:t> </a:t>
            </a:r>
            <a:r>
              <a:rPr lang="ru-RU" smtClean="0"/>
              <a:t>Сиченко</a:t>
            </a:r>
            <a:r>
              <a:rPr lang="ru-RU" dirty="0" smtClean="0"/>
              <a:t> </a:t>
            </a:r>
            <a:r>
              <a:rPr lang="ru-RU" dirty="0" smtClean="0"/>
              <a:t>і є той письменник Володимир Малик, книжками якого зачитуються діти і дорослі.</a:t>
            </a:r>
          </a:p>
          <a:p>
            <a:pPr>
              <a:buNone/>
            </a:pPr>
            <a:r>
              <a:rPr lang="ru-RU" dirty="0" smtClean="0"/>
              <a:t>		</a:t>
            </a:r>
            <a:r>
              <a:rPr lang="ru-RU" dirty="0" err="1" smtClean="0"/>
              <a:t>Століття</a:t>
            </a:r>
            <a:r>
              <a:rPr lang="ru-RU" dirty="0" smtClean="0"/>
              <a:t> </a:t>
            </a:r>
            <a:r>
              <a:rPr lang="ru-RU" dirty="0" smtClean="0"/>
              <a:t>пролягають між героями творів Малика і сучасними читачами. Але ніколи не зітреться з пам'яті нащадків благородна боротьба наших пращурів за свободу рідного краю, їхня мужність, відвага, доблесть. Малик зізнавався:</a:t>
            </a:r>
          </a:p>
          <a:p>
            <a:pPr>
              <a:buNone/>
            </a:pPr>
            <a:r>
              <a:rPr lang="ru-RU" dirty="0" smtClean="0"/>
              <a:t> </a:t>
            </a:r>
          </a:p>
          <a:p>
            <a:pPr algn="ctr">
              <a:buNone/>
            </a:pPr>
            <a:r>
              <a:rPr lang="ru-RU" dirty="0" smtClean="0"/>
              <a:t>Та казки ці не для дива, —</a:t>
            </a:r>
          </a:p>
          <a:p>
            <a:pPr algn="ctr">
              <a:buNone/>
            </a:pPr>
            <a:r>
              <a:rPr lang="ru-RU" dirty="0" smtClean="0"/>
              <a:t>це історія правдива.</a:t>
            </a:r>
          </a:p>
          <a:p>
            <a:pPr algn="ctr">
              <a:buNone/>
            </a:pPr>
            <a:r>
              <a:rPr lang="ru-RU" dirty="0" smtClean="0"/>
              <a:t>Як я чув та як зумів,</a:t>
            </a:r>
          </a:p>
          <a:p>
            <a:pPr algn="ctr">
              <a:buNone/>
            </a:pPr>
            <a:r>
              <a:rPr lang="ru-RU" dirty="0" smtClean="0"/>
              <a:t>так і вам переповів</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072230"/>
          </a:xfrm>
        </p:spPr>
        <p:txBody>
          <a:bodyPr/>
          <a:lstStyle/>
          <a:p>
            <a:pPr algn="ctr">
              <a:buNone/>
            </a:pPr>
            <a:r>
              <a:rPr lang="ru-RU" sz="4000" b="1" dirty="0"/>
              <a:t>Володимир Кирилович </a:t>
            </a:r>
            <a:r>
              <a:rPr lang="ru-RU" sz="4000" b="1" dirty="0" smtClean="0"/>
              <a:t>Малик</a:t>
            </a:r>
          </a:p>
          <a:p>
            <a:pPr algn="ctr">
              <a:buNone/>
            </a:pPr>
            <a:r>
              <a:rPr lang="uk-UA" sz="2000" dirty="0"/>
              <a:t>(</a:t>
            </a:r>
            <a:r>
              <a:rPr lang="uk-UA" sz="2000" dirty="0">
                <a:hlinkClick r:id="rId2" tooltip="21 лютого"/>
              </a:rPr>
              <a:t>21 лютого</a:t>
            </a:r>
            <a:r>
              <a:rPr lang="ru-RU" sz="2000" dirty="0"/>
              <a:t> </a:t>
            </a:r>
            <a:r>
              <a:rPr lang="uk-UA" sz="2000" dirty="0" smtClean="0">
                <a:hlinkClick r:id="rId3" tooltip="1921"/>
              </a:rPr>
              <a:t>1921</a:t>
            </a:r>
            <a:r>
              <a:rPr lang="uk-UA" sz="2000" dirty="0" smtClean="0"/>
              <a:t> - </a:t>
            </a:r>
            <a:r>
              <a:rPr lang="ru-RU" sz="2000" dirty="0">
                <a:hlinkClick r:id="rId4" tooltip="31 серпня"/>
              </a:rPr>
              <a:t>31 серпня</a:t>
            </a:r>
            <a:r>
              <a:rPr lang="ru-RU" sz="2000" dirty="0"/>
              <a:t> </a:t>
            </a:r>
            <a:r>
              <a:rPr lang="ru-RU" sz="2000" dirty="0" smtClean="0">
                <a:hlinkClick r:id="rId5" tooltip="1998"/>
              </a:rPr>
              <a:t>1998</a:t>
            </a:r>
            <a:r>
              <a:rPr lang="ru-RU" sz="2000" dirty="0" smtClean="0"/>
              <a:t>)</a:t>
            </a:r>
          </a:p>
          <a:p>
            <a:pPr algn="ctr">
              <a:buNone/>
            </a:pPr>
            <a:endParaRPr lang="ru-RU" sz="2000" dirty="0"/>
          </a:p>
        </p:txBody>
      </p:sp>
      <p:pic>
        <p:nvPicPr>
          <p:cNvPr id="6" name="Рисунок 5" descr="Volodymyr Malyk.jpg">
            <a:hlinkClick r:id="rId6"/>
          </p:cNvPr>
          <p:cNvPicPr/>
          <p:nvPr/>
        </p:nvPicPr>
        <p:blipFill>
          <a:blip r:embed="rId7" cstate="print"/>
          <a:srcRect/>
          <a:stretch>
            <a:fillRect/>
          </a:stretch>
        </p:blipFill>
        <p:spPr bwMode="auto">
          <a:xfrm>
            <a:off x="2143108" y="1500175"/>
            <a:ext cx="4714908" cy="478634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buNone/>
            </a:pPr>
            <a:r>
              <a:rPr lang="ru-RU" dirty="0"/>
              <a:t>Не в химернім диво-царстві,</a:t>
            </a:r>
          </a:p>
          <a:p>
            <a:pPr>
              <a:buNone/>
            </a:pPr>
            <a:r>
              <a:rPr lang="ru-RU" dirty="0"/>
              <a:t>чужодальній стороні,</a:t>
            </a:r>
          </a:p>
          <a:p>
            <a:pPr>
              <a:buNone/>
            </a:pPr>
            <a:r>
              <a:rPr lang="ru-RU" dirty="0"/>
              <a:t>не в заморськім володарстві</a:t>
            </a:r>
          </a:p>
          <a:p>
            <a:pPr>
              <a:buNone/>
            </a:pPr>
            <a:r>
              <a:rPr lang="ru-RU" dirty="0"/>
              <a:t>чув я казки чарівні.</a:t>
            </a:r>
          </a:p>
          <a:p>
            <a:pPr>
              <a:buNone/>
            </a:pPr>
            <a:r>
              <a:rPr lang="ru-RU" dirty="0"/>
              <a:t>Я ходив по ріднім краю —</a:t>
            </a:r>
          </a:p>
          <a:p>
            <a:pPr>
              <a:buNone/>
            </a:pPr>
            <a:r>
              <a:rPr lang="ru-RU" dirty="0"/>
              <a:t>по степах та по борах,</a:t>
            </a:r>
          </a:p>
          <a:p>
            <a:pPr>
              <a:buNone/>
            </a:pPr>
            <a:r>
              <a:rPr lang="ru-RU" dirty="0"/>
              <a:t>по Дніпру та по Дунаю,</a:t>
            </a:r>
          </a:p>
          <a:p>
            <a:pPr>
              <a:buNone/>
            </a:pPr>
            <a:r>
              <a:rPr lang="ru-RU" dirty="0"/>
              <a:t>по веселих хуторах.</a:t>
            </a:r>
          </a:p>
          <a:p>
            <a:pPr algn="r">
              <a:buNone/>
            </a:pPr>
            <a:r>
              <a:rPr lang="uk-UA" dirty="0"/>
              <a:t>(</a:t>
            </a:r>
            <a:r>
              <a:rPr lang="uk-UA" dirty="0" smtClean="0"/>
              <a:t>В. Малик)</a:t>
            </a:r>
            <a:endParaRPr lang="ru-RU" dirty="0"/>
          </a:p>
        </p:txBody>
      </p:sp>
      <p:pic>
        <p:nvPicPr>
          <p:cNvPr id="5" name="IFid9" descr="СЂ.РЎСѓР»Р° Сѓ Р›СѓР±РЅР°С…">
            <a:hlinkClick r:id="rId2"/>
          </p:cNvPr>
          <p:cNvPicPr/>
          <p:nvPr/>
        </p:nvPicPr>
        <p:blipFill>
          <a:blip r:embed="rId3" cstate="print"/>
          <a:srcRect/>
          <a:stretch>
            <a:fillRect/>
          </a:stretch>
        </p:blipFill>
        <p:spPr bwMode="auto">
          <a:xfrm>
            <a:off x="5643570" y="285728"/>
            <a:ext cx="3143272" cy="442915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ox(in)">
                                      <p:cBhvr>
                                        <p:cTn id="25" dur="500"/>
                                        <p:tgtEl>
                                          <p:spTgt spid="3">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ox(in)">
                                      <p:cBhvr>
                                        <p:cTn id="28" dur="500"/>
                                        <p:tgtEl>
                                          <p:spTgt spid="3">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ox(in)">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checkerboard(across)">
                                      <p:cBhvr>
                                        <p:cTn id="36" dur="500"/>
                                        <p:tgtEl>
                                          <p:spTgt spid="3">
                                            <p:txEl>
                                              <p:pRg st="0" end="0"/>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checkerboard(across)">
                                      <p:cBhvr>
                                        <p:cTn id="39" dur="500"/>
                                        <p:tgtEl>
                                          <p:spTgt spid="3">
                                            <p:txEl>
                                              <p:pRg st="1" end="1"/>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checkerboard(across)">
                                      <p:cBhvr>
                                        <p:cTn id="42" dur="500"/>
                                        <p:tgtEl>
                                          <p:spTgt spid="3">
                                            <p:txEl>
                                              <p:pRg st="2" end="2"/>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checkerboard(across)">
                                      <p:cBhvr>
                                        <p:cTn id="45" dur="500"/>
                                        <p:tgtEl>
                                          <p:spTgt spid="3">
                                            <p:txEl>
                                              <p:pRg st="3" end="3"/>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checkerboard(across)">
                                      <p:cBhvr>
                                        <p:cTn id="48" dur="500"/>
                                        <p:tgtEl>
                                          <p:spTgt spid="3">
                                            <p:txEl>
                                              <p:pRg st="4" end="4"/>
                                            </p:txEl>
                                          </p:spTgt>
                                        </p:tgtEl>
                                      </p:cBhvr>
                                    </p:animEffect>
                                  </p:childTnLst>
                                </p:cTn>
                              </p:par>
                              <p:par>
                                <p:cTn id="49" presetID="5" presetClass="entr" presetSubtype="10" fill="hold"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checkerboard(across)">
                                      <p:cBhvr>
                                        <p:cTn id="51" dur="500"/>
                                        <p:tgtEl>
                                          <p:spTgt spid="3">
                                            <p:txEl>
                                              <p:pRg st="5" end="5"/>
                                            </p:txEl>
                                          </p:spTgt>
                                        </p:tgtEl>
                                      </p:cBhvr>
                                    </p:animEffect>
                                  </p:childTnLst>
                                </p:cTn>
                              </p:par>
                              <p:par>
                                <p:cTn id="52" presetID="5" presetClass="entr" presetSubtype="10" fill="hold" nodeType="with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checkerboard(across)">
                                      <p:cBhvr>
                                        <p:cTn id="54" dur="500"/>
                                        <p:tgtEl>
                                          <p:spTgt spid="3">
                                            <p:txEl>
                                              <p:pRg st="6" end="6"/>
                                            </p:txEl>
                                          </p:spTgt>
                                        </p:tgtEl>
                                      </p:cBhvr>
                                    </p:animEffect>
                                  </p:childTnLst>
                                </p:cTn>
                              </p:par>
                              <p:par>
                                <p:cTn id="55" presetID="5" presetClass="entr" presetSubtype="10"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checkerboard(across)">
                                      <p:cBhvr>
                                        <p:cTn id="57" dur="500"/>
                                        <p:tgtEl>
                                          <p:spTgt spid="3">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diamond(in)">
                                      <p:cBhvr>
                                        <p:cTn id="62" dur="20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Effect transition="in" filter="checkerboard(across)">
                                      <p:cBhvr>
                                        <p:cTn id="6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a:solidFill>
            <a:schemeClr val="tx2">
              <a:lumMod val="60000"/>
              <a:lumOff val="40000"/>
            </a:schemeClr>
          </a:solidFill>
        </p:spPr>
        <p:txBody>
          <a:bodyPr>
            <a:normAutofit fontScale="90000"/>
          </a:bodyPr>
          <a:lstStyle/>
          <a:p>
            <a:r>
              <a:rPr lang="uk-UA" b="1" dirty="0" smtClean="0"/>
              <a:t>Як він прийшов у </a:t>
            </a:r>
            <a:r>
              <a:rPr lang="uk-UA" b="1" dirty="0" smtClean="0"/>
              <a:t>літературу</a:t>
            </a:r>
            <a:endParaRPr lang="ru-RU" b="1" dirty="0"/>
          </a:p>
        </p:txBody>
      </p:sp>
      <p:sp>
        <p:nvSpPr>
          <p:cNvPr id="3" name="Содержимое 2"/>
          <p:cNvSpPr>
            <a:spLocks noGrp="1"/>
          </p:cNvSpPr>
          <p:nvPr>
            <p:ph idx="1"/>
          </p:nvPr>
        </p:nvSpPr>
        <p:spPr>
          <a:xfrm>
            <a:off x="428596" y="1000108"/>
            <a:ext cx="8229600" cy="5643602"/>
          </a:xfrm>
        </p:spPr>
        <p:txBody>
          <a:bodyPr>
            <a:noAutofit/>
          </a:bodyPr>
          <a:lstStyle/>
          <a:p>
            <a:pPr algn="just">
              <a:buNone/>
            </a:pPr>
            <a:r>
              <a:rPr lang="ru-RU" sz="2400" dirty="0" smtClean="0"/>
              <a:t>		У </a:t>
            </a:r>
            <a:r>
              <a:rPr lang="ru-RU" sz="2400" dirty="0" smtClean="0"/>
              <a:t>літературу приходять по-різному. Автор пригодницьких та історичних творів Володимир Кирилович Малик увійшов до неї за якихось півгодини. Сталося це так. Одного сонячного червневого дня 1956 року в редакцію видавництва «Молодь» зайшов стрункий чоловік і запропонував письменникові Б. Чайковському прочитати свою поему-казку «</a:t>
            </a:r>
            <a:r>
              <a:rPr lang="ru-RU" sz="2400" dirty="0" err="1" smtClean="0"/>
              <a:t>Журавлі</a:t>
            </a:r>
            <a:r>
              <a:rPr lang="ru-RU" sz="2400" dirty="0" smtClean="0"/>
              <a:t>-журавлики</a:t>
            </a:r>
            <a:r>
              <a:rPr lang="ru-RU" sz="2400" dirty="0" smtClean="0"/>
              <a:t>». Ознайомившись з нею, Б. Чайковський з деяким сумнівом у душі дав згоду на друк цього твору. Але не помилився. Уже не одне десятиліття твори Володимира Кириловича читають діти, молодь і дорослі. Адже, за словами того ж </a:t>
            </a:r>
            <a:r>
              <a:rPr lang="ru-RU" sz="2400" dirty="0" err="1" smtClean="0"/>
              <a:t>Б.Чайковського</a:t>
            </a:r>
            <a:r>
              <a:rPr lang="ru-RU" sz="2400" dirty="0" smtClean="0"/>
              <a:t>, письменник «...заворожує чудовими й чарівними мандрами з країни в країну, з епохи в епоху, примушує радіти і ридати, любити і ненавидіти, переживати як власні, знегоди й перемоги героїв».</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Життєвий і творчий шлях!</a:t>
            </a:r>
            <a:endParaRPr lang="ru-RU" dirty="0"/>
          </a:p>
        </p:txBody>
      </p:sp>
      <p:sp>
        <p:nvSpPr>
          <p:cNvPr id="3" name="Содержимое 2"/>
          <p:cNvSpPr>
            <a:spLocks noGrp="1"/>
          </p:cNvSpPr>
          <p:nvPr>
            <p:ph idx="1"/>
          </p:nvPr>
        </p:nvSpPr>
        <p:spPr>
          <a:xfrm>
            <a:off x="457200" y="1142984"/>
            <a:ext cx="8229600" cy="5357850"/>
          </a:xfrm>
        </p:spPr>
        <p:txBody>
          <a:bodyPr>
            <a:normAutofit fontScale="77500" lnSpcReduction="20000"/>
          </a:bodyPr>
          <a:lstStyle/>
          <a:p>
            <a:pPr algn="just">
              <a:buNone/>
            </a:pPr>
            <a:r>
              <a:rPr lang="ru-RU" dirty="0" smtClean="0"/>
              <a:t>		</a:t>
            </a:r>
            <a:r>
              <a:rPr lang="ru-RU" dirty="0" err="1" smtClean="0"/>
              <a:t>Народився</a:t>
            </a:r>
            <a:r>
              <a:rPr lang="ru-RU" dirty="0" smtClean="0"/>
              <a:t> </a:t>
            </a:r>
            <a:r>
              <a:rPr lang="ru-RU" dirty="0" smtClean="0"/>
              <a:t>Володимир Кирилович Малик (справжнє прізвище — Сиченко) 21 лютого 1921 року в селі Новосілки Макарівського району на Київщині в селянській родині. В сусідньому селі Ясногородці закінчив середню школу, а в 1938 році вступив на філологічний факультет Київського університету. Тоді ж почав складати вірші. Незабаром розпочалася важка, багаторічна війна з фашистами. Навчання довелось перервати. Молодий студент пішов у народне ополчення, працював на оборонних роботах під Києвом та Харковим. В одному з боїв його було важко поранено. Уже </a:t>
            </a:r>
            <a:r>
              <a:rPr lang="ru-RU" dirty="0" err="1" smtClean="0"/>
              <a:t>непритомного</a:t>
            </a:r>
            <a:r>
              <a:rPr lang="ru-RU" dirty="0" smtClean="0"/>
              <a:t> </a:t>
            </a:r>
            <a:r>
              <a:rPr lang="ru-RU" dirty="0" smtClean="0"/>
              <a:t>взяли в полон</a:t>
            </a:r>
            <a:r>
              <a:rPr lang="ru-RU" dirty="0" smtClean="0"/>
              <a:t>. </a:t>
            </a:r>
            <a:r>
              <a:rPr lang="ru-RU" dirty="0" err="1" smtClean="0"/>
              <a:t>Потім</a:t>
            </a:r>
            <a:r>
              <a:rPr lang="ru-RU" dirty="0" smtClean="0"/>
              <a:t> </a:t>
            </a:r>
            <a:r>
              <a:rPr lang="ru-RU" dirty="0" err="1" smtClean="0"/>
              <a:t>В.Малика</a:t>
            </a:r>
            <a:r>
              <a:rPr lang="ru-RU" dirty="0" smtClean="0"/>
              <a:t> </a:t>
            </a:r>
            <a:r>
              <a:rPr lang="ru-RU" dirty="0" smtClean="0"/>
              <a:t>було вивезено до Німеччини, де йому в концентраційних таборах протягом двох років довелось пережити невимовні муки, голод, загрозу смерті. І лише в жовтні 1945 року </a:t>
            </a:r>
            <a:r>
              <a:rPr lang="ru-RU" dirty="0" err="1" smtClean="0"/>
              <a:t>він</a:t>
            </a:r>
            <a:r>
              <a:rPr lang="ru-RU" dirty="0" smtClean="0"/>
              <a:t> </a:t>
            </a:r>
            <a:r>
              <a:rPr lang="ru-RU" dirty="0" err="1" smtClean="0"/>
              <a:t>повернувся</a:t>
            </a:r>
            <a:r>
              <a:rPr lang="ru-RU" dirty="0" smtClean="0"/>
              <a:t> в </a:t>
            </a:r>
            <a:r>
              <a:rPr lang="ru-RU" dirty="0" err="1" smtClean="0"/>
              <a:t>Україну</a:t>
            </a:r>
            <a:r>
              <a:rPr lang="ru-RU" dirty="0" smtClean="0"/>
              <a:t>.</a:t>
            </a:r>
            <a:endParaRPr lang="ru-RU" dirty="0" smtClean="0"/>
          </a:p>
          <a:p>
            <a:pPr algn="just">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amond(in)">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60648"/>
            <a:ext cx="8229600" cy="6357982"/>
          </a:xfrm>
        </p:spPr>
        <p:txBody>
          <a:bodyPr>
            <a:normAutofit fontScale="92500" lnSpcReduction="10000"/>
          </a:bodyPr>
          <a:lstStyle/>
          <a:p>
            <a:pPr algn="just">
              <a:buNone/>
            </a:pPr>
            <a:r>
              <a:rPr lang="ru-RU" dirty="0" smtClean="0"/>
              <a:t>		У </a:t>
            </a:r>
            <a:r>
              <a:rPr lang="ru-RU" dirty="0" smtClean="0"/>
              <a:t>радянському фільтраційному таборі Володимира призначили командиром роти, але попередні випробування дали про себе знати. Як наслідок — тяжка хвороба серця. Та може, це й на щастя. Товаришів відправили у рідні «гулаги», а тяжко хворих — додому помирати. Рідна домівка в Новосілках із радістю прийняла в свої обійми виснаженого юнака. Мати виходила сина. </a:t>
            </a:r>
            <a:r>
              <a:rPr lang="ru-RU" dirty="0" err="1" smtClean="0"/>
              <a:t>Учителював</a:t>
            </a:r>
            <a:r>
              <a:rPr lang="ru-RU" dirty="0" smtClean="0"/>
              <a:t> </a:t>
            </a:r>
            <a:r>
              <a:rPr lang="ru-RU" dirty="0" smtClean="0"/>
              <a:t> </a:t>
            </a:r>
            <a:r>
              <a:rPr lang="ru-RU" dirty="0" err="1" smtClean="0"/>
              <a:t>В.Малик</a:t>
            </a:r>
            <a:r>
              <a:rPr lang="ru-RU" dirty="0" smtClean="0"/>
              <a:t> </a:t>
            </a:r>
            <a:r>
              <a:rPr lang="ru-RU" dirty="0" smtClean="0"/>
              <a:t>у Ясногородці, навчаючи дітей рідної мови та літератури. У 1950 році закінчив заочно університет, де навчався до війни. Після цього молодий учитель переїхав з Київщини на Полтавщину, </a:t>
            </a:r>
            <a:r>
              <a:rPr lang="ru-RU" dirty="0" smtClean="0"/>
              <a:t>у </a:t>
            </a:r>
            <a:r>
              <a:rPr lang="ru-RU" dirty="0" smtClean="0"/>
              <a:t>місто Лубни.</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Nn8QlT16ElUIxM:" descr="http://t0.gstatic.com/images?q=tbn:ANd9GcQcXzxnLQEw4x6OXI1VOIaSQkFv_HB5iyOo_b3QGOz-RpaPixfdf1s2E2k">
            <a:hlinkClick r:id="rId2" tgtFrame="_blank"/>
          </p:cNvPr>
          <p:cNvPicPr>
            <a:picLocks noGrp="1"/>
          </p:cNvPicPr>
          <p:nvPr>
            <p:ph idx="1"/>
          </p:nvPr>
        </p:nvPicPr>
        <p:blipFill>
          <a:blip r:embed="rId3" cstate="print"/>
          <a:srcRect/>
          <a:stretch>
            <a:fillRect/>
          </a:stretch>
        </p:blipFill>
        <p:spPr bwMode="auto">
          <a:xfrm>
            <a:off x="2071670" y="1071546"/>
            <a:ext cx="5072097" cy="478634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429420"/>
          </a:xfrm>
        </p:spPr>
        <p:txBody>
          <a:bodyPr>
            <a:normAutofit/>
          </a:bodyPr>
          <a:lstStyle/>
          <a:p>
            <a:pPr algn="just">
              <a:buNone/>
            </a:pPr>
            <a:r>
              <a:rPr lang="ru-RU" sz="2400" dirty="0" smtClean="0"/>
              <a:t>		Є </a:t>
            </a:r>
            <a:r>
              <a:rPr lang="ru-RU" sz="2400" dirty="0" smtClean="0"/>
              <a:t>в Лубнах на затишній вуличці Лісовій білий будиночок з мансардою і яблуневим садом на подвір'ї — садиба Володимира Малика. Один із журналістів колись писав: «Малик не уявляє себе без </a:t>
            </a:r>
            <a:r>
              <a:rPr lang="ru-RU" sz="2400" dirty="0" err="1" smtClean="0"/>
              <a:t>праці</a:t>
            </a:r>
            <a:r>
              <a:rPr lang="ru-RU" sz="2400" dirty="0" smtClean="0"/>
              <a:t> </a:t>
            </a:r>
            <a:r>
              <a:rPr lang="ru-RU" sz="2400" dirty="0" smtClean="0"/>
              <a:t>на </a:t>
            </a:r>
            <a:r>
              <a:rPr lang="ru-RU" sz="2400" dirty="0" smtClean="0"/>
              <a:t>землі, без любові до неї. Цю любов письменник успадкував од батьків-хліборобів...» Не уявляв він себе й без спілкування з природою, без мандрівок по рідній Україні. Не уявляв він свого життя й без книг, до яких прихилився душею ще в дитячі роки.</a:t>
            </a:r>
          </a:p>
          <a:p>
            <a:pPr algn="just">
              <a:buNone/>
            </a:pPr>
            <a:r>
              <a:rPr lang="ru-RU" sz="2400" dirty="0" smtClean="0"/>
              <a:t>		</a:t>
            </a:r>
            <a:r>
              <a:rPr lang="ru-RU" sz="2400" dirty="0" err="1" smtClean="0"/>
              <a:t>Хлопчиною</a:t>
            </a:r>
            <a:r>
              <a:rPr lang="ru-RU" sz="2400" dirty="0" smtClean="0"/>
              <a:t> </a:t>
            </a:r>
            <a:r>
              <a:rPr lang="ru-RU" sz="2400" dirty="0" smtClean="0"/>
              <a:t>носив він рюкзаками книжки з дідусевої бібліотеки і днями не міг відірватись від захоплюючих творів.</a:t>
            </a:r>
            <a:endParaRPr lang="ru-RU" sz="2400" dirty="0"/>
          </a:p>
        </p:txBody>
      </p:sp>
      <p:pic>
        <p:nvPicPr>
          <p:cNvPr id="4" name="Рисунок 3" descr="http://www.galleryua.com/d/11394-5/P8286678.JPG"/>
          <p:cNvPicPr/>
          <p:nvPr/>
        </p:nvPicPr>
        <p:blipFill>
          <a:blip r:embed="rId2" cstate="print"/>
          <a:srcRect/>
          <a:stretch>
            <a:fillRect/>
          </a:stretch>
        </p:blipFill>
        <p:spPr bwMode="auto">
          <a:xfrm>
            <a:off x="2495550" y="4572008"/>
            <a:ext cx="4152900" cy="207170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5" presetClass="exit" presetSubtype="10" fill="hold" nodeType="withEffect">
                                  <p:stCondLst>
                                    <p:cond delay="0"/>
                                  </p:stCondLst>
                                  <p:childTnLst>
                                    <p:animEffect transition="out" filter="checkerboard(across)">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286544"/>
          </a:xfrm>
        </p:spPr>
        <p:txBody>
          <a:bodyPr>
            <a:normAutofit fontScale="92500" lnSpcReduction="20000"/>
          </a:bodyPr>
          <a:lstStyle/>
          <a:p>
            <a:pPr algn="just">
              <a:buNone/>
            </a:pPr>
            <a:r>
              <a:rPr lang="ru-RU" dirty="0" smtClean="0"/>
              <a:t>		</a:t>
            </a:r>
            <a:r>
              <a:rPr lang="ru-RU" dirty="0" err="1" smtClean="0"/>
              <a:t>Саме</a:t>
            </a:r>
            <a:r>
              <a:rPr lang="ru-RU" dirty="0" smtClean="0"/>
              <a:t> </a:t>
            </a:r>
            <a:r>
              <a:rPr lang="ru-RU" dirty="0" smtClean="0"/>
              <a:t>тут, у цьому історичному місті, більш за все захотілося В. Малику своїми творами наблизити події далекого і героїчного минулого до сучасників, розповісти про народних звитяжців, людей особливого героїзму. Володимир Кирилович глибоко знайомився з історичною літературою, засиджувався в архівах, виїжджав на місця, де колись жили його майбутні герої. На Поділля — в гості до нащадків Кармалюка. У Карпати — до спадкоємців Довбушевих традицій. Збирав народні перекази. І почали одна за одною виходити з-під його пера казки-легенди для молодших читачів «Чарівний перстень», «Месник із лісу», «Воєвода Дмитро», «Микита Кожум'яка», «Червона троянда».</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69</Words>
  <Application>Microsoft Office PowerPoint</Application>
  <PresentationFormat>Экран (4:3)</PresentationFormat>
  <Paragraphs>31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Презентація на тему: Володимир Малик:  життєвий і творчий шлях</vt:lpstr>
      <vt:lpstr>Презентация PowerPoint</vt:lpstr>
      <vt:lpstr>Презентация PowerPoint</vt:lpstr>
      <vt:lpstr>Як він прийшов у літературу</vt:lpstr>
      <vt:lpstr>Життєвий і творчий шлях!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Володимир Малик і його історичний роман “Горить Свіча.</dc:title>
  <dc:creator>Вита</dc:creator>
  <cp:lastModifiedBy>q</cp:lastModifiedBy>
  <cp:revision>9</cp:revision>
  <dcterms:created xsi:type="dcterms:W3CDTF">2011-02-25T06:24:40Z</dcterms:created>
  <dcterms:modified xsi:type="dcterms:W3CDTF">2016-01-28T12:47:15Z</dcterms:modified>
</cp:coreProperties>
</file>