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25" r:id="rId2"/>
    <p:sldId id="277" r:id="rId3"/>
    <p:sldId id="323" r:id="rId4"/>
    <p:sldId id="352" r:id="rId5"/>
    <p:sldId id="350" r:id="rId6"/>
    <p:sldId id="302" r:id="rId7"/>
    <p:sldId id="351" r:id="rId8"/>
    <p:sldId id="322" r:id="rId9"/>
    <p:sldId id="330" r:id="rId10"/>
    <p:sldId id="319" r:id="rId11"/>
    <p:sldId id="353" r:id="rId12"/>
    <p:sldId id="335" r:id="rId13"/>
    <p:sldId id="304" r:id="rId14"/>
    <p:sldId id="278" r:id="rId15"/>
    <p:sldId id="357" r:id="rId16"/>
    <p:sldId id="358" r:id="rId17"/>
    <p:sldId id="30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2A546-DA61-4BC4-9392-85C50F89B4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5EEF0-3DCA-480C-9969-FF3CE7DFF7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27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4CCF-8A53-4477-954B-3842AD6E0C9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EEF0-3DCA-480C-9969-FF3CE7DFF7E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63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4CCF-8A53-4477-954B-3842AD6E0C9E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EEF0-3DCA-480C-9969-FF3CE7DFF7E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63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4CCF-8A53-4477-954B-3842AD6E0C9E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4CCF-8A53-4477-954B-3842AD6E0C9E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4CCF-8A53-4477-954B-3842AD6E0C9E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C4CCF-8A53-4477-954B-3842AD6E0C9E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EEF0-3DCA-480C-9969-FF3CE7DFF7E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630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EEF0-3DCA-480C-9969-FF3CE7DFF7E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6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5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000CA-3222-4116-9993-90FCD8761D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50046-DF59-442C-8545-7545CCFF9E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6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324528" cy="7488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177800" stA="5000" endPos="65000" dist="50800" dir="5400000" sy="-100000" algn="bl" rotWithShape="0"/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0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Презентація на тему: </a:t>
            </a:r>
          </a:p>
          <a:p>
            <a:pPr algn="ctr"/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 descr="http://img-fotki.yandex.ru/get/5606/syper-rub-akop.c/0_162828_f45a3d19_L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081120" cy="71734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600400" cy="4248472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7624" y="116632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err="1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Життєві</a:t>
            </a:r>
            <a:r>
              <a:rPr lang="ru-RU" sz="4800" b="1" dirty="0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і </a:t>
            </a:r>
            <a:r>
              <a:rPr lang="ru-RU" sz="4800" b="1" dirty="0" err="1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творчі</a:t>
            </a:r>
            <a:r>
              <a:rPr lang="ru-RU" sz="4800" b="1" dirty="0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800" b="1" dirty="0" err="1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стежини</a:t>
            </a:r>
            <a:r>
              <a:rPr lang="ru-RU" sz="4800" b="1" dirty="0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Романа </a:t>
            </a:r>
            <a:r>
              <a:rPr lang="ru-RU" sz="4800" b="1" dirty="0" err="1">
                <a:ln>
                  <a:solidFill>
                    <a:srgbClr val="00808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Іваничука</a:t>
            </a:r>
            <a:endParaRPr lang="ru-RU" sz="4800" b="1" dirty="0">
              <a:ln>
                <a:solidFill>
                  <a:srgbClr val="00808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2852936"/>
            <a:ext cx="4968552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Script" pitchFamily="34" charset="0"/>
              </a:rPr>
              <a:t>„</a:t>
            </a:r>
            <a:r>
              <a:rPr lang="ru-RU" sz="2000" b="1" dirty="0">
                <a:latin typeface="Segoe Script" pitchFamily="34" charset="0"/>
              </a:rPr>
              <a:t>Я пишу </a:t>
            </a:r>
            <a:r>
              <a:rPr lang="ru-RU" sz="2000" b="1" dirty="0" err="1">
                <a:latin typeface="Segoe Script" pitchFamily="34" charset="0"/>
              </a:rPr>
              <a:t>історію</a:t>
            </a:r>
            <a:r>
              <a:rPr lang="ru-RU" sz="2000" b="1" dirty="0">
                <a:latin typeface="Segoe Script" pitchFamily="34" charset="0"/>
              </a:rPr>
              <a:t>, </a:t>
            </a:r>
            <a:r>
              <a:rPr lang="ru-RU" sz="2000" b="1" dirty="0" err="1">
                <a:latin typeface="Segoe Script" pitchFamily="34" charset="0"/>
              </a:rPr>
              <a:t>щоб</a:t>
            </a:r>
            <a:r>
              <a:rPr lang="ru-RU" sz="2000" b="1" dirty="0">
                <a:latin typeface="Segoe Script" pitchFamily="34" charset="0"/>
              </a:rPr>
              <a:t> </a:t>
            </a:r>
            <a:r>
              <a:rPr lang="ru-RU" sz="2000" b="1" dirty="0" err="1">
                <a:latin typeface="Segoe Script" pitchFamily="34" charset="0"/>
              </a:rPr>
              <a:t>зробити</a:t>
            </a:r>
            <a:r>
              <a:rPr lang="ru-RU" sz="2000" b="1" dirty="0">
                <a:latin typeface="Segoe Script" pitchFamily="34" charset="0"/>
              </a:rPr>
              <a:t>                                                 </a:t>
            </a:r>
          </a:p>
          <a:p>
            <a:r>
              <a:rPr lang="ru-RU" sz="2000" b="1" dirty="0">
                <a:latin typeface="Segoe Script" pitchFamily="34" charset="0"/>
              </a:rPr>
              <a:t>                                                          </a:t>
            </a:r>
            <a:r>
              <a:rPr lang="ru-RU" sz="2000" b="1" dirty="0" err="1" smtClean="0">
                <a:latin typeface="Segoe Script" pitchFamily="34" charset="0"/>
              </a:rPr>
              <a:t>проекцію</a:t>
            </a:r>
            <a:r>
              <a:rPr lang="ru-RU" sz="2000" b="1" dirty="0" smtClean="0">
                <a:latin typeface="Segoe Script" pitchFamily="34" charset="0"/>
              </a:rPr>
              <a:t> </a:t>
            </a:r>
            <a:r>
              <a:rPr lang="ru-RU" sz="2000" b="1" dirty="0">
                <a:latin typeface="Segoe Script" pitchFamily="34" charset="0"/>
              </a:rPr>
              <a:t>на день </a:t>
            </a:r>
            <a:r>
              <a:rPr lang="ru-RU" sz="2000" b="1" dirty="0" err="1">
                <a:latin typeface="Segoe Script" pitchFamily="34" charset="0"/>
              </a:rPr>
              <a:t>нинішній</a:t>
            </a:r>
            <a:r>
              <a:rPr lang="ru-RU" sz="2000" b="1" dirty="0" smtClean="0">
                <a:latin typeface="Segoe Script" pitchFamily="34" charset="0"/>
              </a:rPr>
              <a:t>”. </a:t>
            </a:r>
          </a:p>
          <a:p>
            <a:r>
              <a:rPr lang="ru-RU" sz="2000" b="1" dirty="0" smtClean="0">
                <a:latin typeface="Segoe Script" pitchFamily="34" charset="0"/>
              </a:rPr>
              <a:t>                           </a:t>
            </a:r>
          </a:p>
          <a:p>
            <a:r>
              <a:rPr lang="ru-RU" sz="2000" b="1" dirty="0">
                <a:latin typeface="Segoe Script" pitchFamily="34" charset="0"/>
              </a:rPr>
              <a:t> </a:t>
            </a:r>
            <a:r>
              <a:rPr lang="ru-RU" sz="2000" b="1" dirty="0" smtClean="0">
                <a:latin typeface="Segoe Script" pitchFamily="34" charset="0"/>
              </a:rPr>
              <a:t>                          </a:t>
            </a:r>
            <a:r>
              <a:rPr lang="ru-RU" sz="2000" b="1" dirty="0" err="1" smtClean="0">
                <a:latin typeface="Segoe Script" pitchFamily="34" charset="0"/>
              </a:rPr>
              <a:t>Р.Іваничук</a:t>
            </a:r>
            <a:endParaRPr lang="ru-RU" sz="2000" b="1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7"/>
            <a:ext cx="8784976" cy="65253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24208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 rot="16200000">
            <a:off x="3424868" y="-814476"/>
            <a:ext cx="2160240" cy="61826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5542239">
            <a:off x="3839337" y="1489544"/>
            <a:ext cx="3126251" cy="476449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1120564">
            <a:off x="2493335" y="1575026"/>
            <a:ext cx="4119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У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цьому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ж 1968p. P.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Іваничуком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був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написаний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іще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один роман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Журавлиний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крик».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r="20447"/>
          <a:stretch/>
        </p:blipFill>
        <p:spPr bwMode="auto">
          <a:xfrm rot="20642766">
            <a:off x="1446044" y="2550861"/>
            <a:ext cx="1986804" cy="284608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1005883">
            <a:off x="3272654" y="2780345"/>
            <a:ext cx="4032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Але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після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скандалу з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появою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«Мальв»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годі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було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навіть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думати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про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можливість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його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опублікування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, тому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твір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дійшов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до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читачів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через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двадцять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років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7711223" y="6100851"/>
            <a:ext cx="978408" cy="484632"/>
          </a:xfrm>
          <a:prstGeom prst="notched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404664"/>
            <a:ext cx="417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Утворі</a:t>
            </a:r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зображено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багато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реальних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осіб</a:t>
            </a:r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Monotype Corsiva" pitchFamily="66" charset="0"/>
                <a:ea typeface="Calibri"/>
                <a:cs typeface="Times New Roman"/>
              </a:rPr>
              <a:t>:</a:t>
            </a:r>
            <a:endParaRPr lang="ru-RU" sz="2400" b="1" dirty="0">
              <a:ln>
                <a:solidFill>
                  <a:srgbClr val="7030A0"/>
                </a:solidFill>
              </a:ln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2" y="2132856"/>
            <a:ext cx="4336448" cy="32129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Роман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розповідає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про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життя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різних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верств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Російської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імперії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другої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половини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XVIII ст.,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останні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роки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існування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Запорізької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Січі</a:t>
            </a:r>
            <a:r>
              <a:rPr lang="ru-RU" sz="24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  <a:endParaRPr lang="ru-RU" sz="2400" b="1" dirty="0">
              <a:ln>
                <a:solidFill>
                  <a:srgbClr val="00B05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08518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змальовує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 образ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її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кошового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 Петра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Калнишевського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показує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історичні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 шляхи </a:t>
            </a:r>
            <a:r>
              <a:rPr lang="ru-RU" sz="2400" b="1" dirty="0" err="1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України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00B05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7020272" y="5885403"/>
            <a:ext cx="2123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Л.Бетховен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 </a:t>
            </a:r>
          </a:p>
          <a:p>
            <a:pPr lvl="0"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та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інші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000" b="1" dirty="0">
              <a:ln>
                <a:solidFill>
                  <a:schemeClr val="tx1"/>
                </a:solidFill>
              </a:ln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9231"/>
            <a:ext cx="1678310" cy="2348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7"/>
          <a:stretch/>
        </p:blipFill>
        <p:spPr bwMode="auto">
          <a:xfrm>
            <a:off x="7020272" y="1111337"/>
            <a:ext cx="1780592" cy="2123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50" y="2636827"/>
            <a:ext cx="1783046" cy="2205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20272" y="299695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Monotype Corsiva" pitchFamily="66" charset="0"/>
                <a:ea typeface="Calibri"/>
                <a:cs typeface="Times New Roman"/>
              </a:rPr>
              <a:t>Г.Сковорода</a:t>
            </a:r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1" y="2996952"/>
            <a:ext cx="208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Г.Потьомкін</a:t>
            </a:r>
            <a:endParaRPr lang="ru-RU" sz="2000" b="1" dirty="0">
              <a:ln>
                <a:solidFill>
                  <a:schemeClr val="tx1"/>
                </a:solidFill>
              </a:ln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3933057"/>
            <a:ext cx="1596856" cy="20854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1" y="5685348"/>
            <a:ext cx="16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Monotype Corsiva" pitchFamily="66" charset="0"/>
                <a:ea typeface="Calibri"/>
                <a:cs typeface="Times New Roman"/>
              </a:rPr>
              <a:t>О.Радищев</a:t>
            </a:r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7912" y="3933057"/>
            <a:ext cx="1636576" cy="21926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69850" y="4565158"/>
            <a:ext cx="2140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Monotype Corsiva" pitchFamily="66" charset="0"/>
                <a:ea typeface="Calibri"/>
                <a:cs typeface="Times New Roman"/>
              </a:rPr>
              <a:t>родина </a:t>
            </a:r>
            <a:r>
              <a:rPr lang="ru-RU" sz="20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Monotype Corsiva" pitchFamily="66" charset="0"/>
                <a:ea typeface="Calibri"/>
                <a:cs typeface="Times New Roman"/>
              </a:rPr>
              <a:t>Капністів</a:t>
            </a:r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2" y="2105124"/>
            <a:ext cx="1224135" cy="16342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5552" y="3518081"/>
            <a:ext cx="216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Monotype Corsiva" pitchFamily="66" charset="0"/>
                <a:ea typeface="Calibri"/>
                <a:cs typeface="Times New Roman"/>
              </a:rPr>
              <a:t>П.Калнишевський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8367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267" name="Picture 3" descr="D:\лиля\анимации\0003-004-Velikij-uchenik-velikikh-uchitele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" y="2348880"/>
            <a:ext cx="4703999" cy="45091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9" y="476673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романі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«Манускрипт з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вулиці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Руської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»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показано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зародження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ідеї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визвольної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війни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майбутньої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Хмельниччини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Львові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кінця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XVI — початку XVII ст., 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5015210"/>
            <a:ext cx="3973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які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в 30-х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pp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. XIX ст.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уперше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в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Західній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Україні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стали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писати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літературні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твори народною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мовою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400" b="1" dirty="0">
              <a:ln>
                <a:solidFill>
                  <a:srgbClr val="FFC000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8000"/>
          <a:stretch/>
        </p:blipFill>
        <p:spPr bwMode="auto">
          <a:xfrm rot="184803">
            <a:off x="2509691" y="2994518"/>
            <a:ext cx="1780778" cy="257673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66" y="1876857"/>
            <a:ext cx="1175195" cy="14102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4"/>
          <a:stretch/>
        </p:blipFill>
        <p:spPr bwMode="auto">
          <a:xfrm>
            <a:off x="5346014" y="2394510"/>
            <a:ext cx="1558473" cy="1785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0"/>
          <a:stretch/>
        </p:blipFill>
        <p:spPr bwMode="auto">
          <a:xfrm>
            <a:off x="6522726" y="3287091"/>
            <a:ext cx="1427140" cy="1672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8409" y="2948537"/>
            <a:ext cx="165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М.Шашкевич</a:t>
            </a:r>
            <a:r>
              <a:rPr lang="ru-RU" sz="16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8345" y="3848158"/>
            <a:ext cx="155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І.Вагилевич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sz="2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2726" y="4603439"/>
            <a:ext cx="2166906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  <a:ea typeface="Calibri"/>
                <a:cs typeface="Times New Roman"/>
              </a:rPr>
              <a:t>Я.Головацький</a:t>
            </a:r>
            <a:endParaRPr lang="ru-RU" sz="16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72" y="836712"/>
            <a:ext cx="1638494" cy="228879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476673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а в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творі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«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Вода з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каменю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»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йдеться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про «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будителів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національної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пам'яті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— «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Руську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трійцю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6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лиля\анимации\93657904_4949301_Bezimyanni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05172"/>
            <a:ext cx="4139951" cy="3694906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Тема суду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історії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нащадків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і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власної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совісті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над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людиною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її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життям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і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вчинками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сповіді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звіту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«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історичної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»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людини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перед народом,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прийдешнім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, є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провідною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і для роману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Шрами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 на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скалі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»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66"/>
                </a:solidFill>
                <a:latin typeface="Monotype Corsiva" pitchFamily="66" charset="0"/>
              </a:rPr>
              <a:t>(1986). </a:t>
            </a:r>
            <a:endParaRPr lang="ru-RU" sz="2400" b="1" dirty="0">
              <a:ln>
                <a:solidFill>
                  <a:srgbClr val="C00000"/>
                </a:solidFill>
              </a:ln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11267" name="Picture 3" descr="D:\лиля\анимации\11701456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2852936"/>
            <a:ext cx="2088232" cy="112640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r="17120"/>
          <a:stretch/>
        </p:blipFill>
        <p:spPr bwMode="auto">
          <a:xfrm>
            <a:off x="1131440" y="3800078"/>
            <a:ext cx="1866650" cy="295731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63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429309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романі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поєднано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три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часові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плани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: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епоха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І.Франка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часи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Д.Галицького</a:t>
            </a:r>
            <a:r>
              <a:rPr lang="ru-RU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і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сучасність</a:t>
            </a:r>
            <a:r>
              <a:rPr lang="ru-RU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9" name="Picture 4" descr="D:\лиля\анимации\0_85bc9_f24dbc74_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02" y="5805264"/>
            <a:ext cx="3583166" cy="12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лиля\анимации\0_85bc9_f24dbc74_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2917">
            <a:off x="4558527" y="-348491"/>
            <a:ext cx="3583166" cy="12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01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6" y="210989"/>
            <a:ext cx="4243387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" y="134863"/>
            <a:ext cx="4749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5345" y="715293"/>
            <a:ext cx="3715503" cy="265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2" y="2337742"/>
            <a:ext cx="2661568" cy="470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539552" y="332656"/>
            <a:ext cx="3312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Заглиблення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історичне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минуле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свого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народу,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спільні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події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й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герої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символічні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образи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провідні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ідеї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передовсім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найголовніша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—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ідея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любові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до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рідної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землі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й народу як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смислу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3453" y="3717032"/>
            <a:ext cx="42870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існування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людини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об'єднують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усі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романи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Р.Іваничука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в один цикл, в один великий роман про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рідну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історію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лиля\анимации\0_6842e_adb32daf_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4" y="3085530"/>
            <a:ext cx="2809856" cy="28801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лиля\анимации\92914305_large_56b73ee9f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59214" r="22500" b="15217"/>
          <a:stretch/>
        </p:blipFill>
        <p:spPr bwMode="auto">
          <a:xfrm>
            <a:off x="4716016" y="4893009"/>
            <a:ext cx="3714712" cy="12603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4283968" y="0"/>
            <a:ext cx="4146760" cy="3085530"/>
          </a:xfrm>
          <a:prstGeom prst="cloudCallout">
            <a:avLst>
              <a:gd name="adj1" fmla="val 17939"/>
              <a:gd name="adj2" fmla="val 86778"/>
            </a:avLst>
          </a:pr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 rot="721579">
            <a:off x="-103503" y="1457980"/>
            <a:ext cx="4931683" cy="4961835"/>
          </a:xfrm>
          <a:prstGeom prst="cloudCallout">
            <a:avLst>
              <a:gd name="adj1" fmla="val 78757"/>
              <a:gd name="adj2" fmla="val 6757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11560" y="2276872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цілому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історичній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прозі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письменника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притаманні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гостросю-жетність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оригінальність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стильових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прийомів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поєднання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елементів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художньої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фантастики,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60648"/>
            <a:ext cx="3714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коріння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якої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слід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шукати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національному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фольклорі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, з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правдивістю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та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історичною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достовірністю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Monotype Corsiva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677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лиля\анимации\0_6842f_c5773a5b_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582332"/>
            <a:ext cx="3168352" cy="22544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76" y="2095788"/>
            <a:ext cx="5364907" cy="47622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924944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Знаний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романіст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класик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української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літератури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Роман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Іваничук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презентував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свій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новий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вже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21-ий,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історичний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роман -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“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Торговиця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”,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що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вийшов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видавництві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“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Ярославів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Вал”. 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29149"/>
            <a:ext cx="4188796" cy="26121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60032" y="404664"/>
            <a:ext cx="39727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latin typeface="Monotype Corsiva" pitchFamily="66" charset="0"/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latin typeface="Monotype Corsiva" pitchFamily="66" charset="0"/>
              </a:rPr>
              <a:t>Торговицею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  <a:latin typeface="Monotype Corsiva" pitchFamily="66" charset="0"/>
              </a:rPr>
              <a:t>”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Роман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Іваничук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назвав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свій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роман тому,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що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це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слово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відповідає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суті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того,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що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відбувалося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з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Коломиєю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Україною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останні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десятиліття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 -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“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хто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нами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тільки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 не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торгував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Monotype Corsiva" pitchFamily="66" charset="0"/>
              </a:rPr>
              <a:t>”... </a:t>
            </a: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7854396" y="6304584"/>
            <a:ext cx="978408" cy="484632"/>
          </a:xfrm>
          <a:prstGeom prst="notched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лиля\анимации\92914303_large_0b0a649674f6462b777b8739490bfdf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48880"/>
            <a:ext cx="9143999" cy="49131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89754" y="476672"/>
            <a:ext cx="8964488" cy="5959152"/>
          </a:xfrm>
          <a:prstGeom prst="ellipse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>
            <a:noFill/>
          </a:ln>
          <a:effectLst>
            <a:softEdge rad="914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3836833" cy="3744416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1484784"/>
            <a:ext cx="576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Письменник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каже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що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роман «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Торговиця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»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–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крапка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в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його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історико-романістичній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епопеї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: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останній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написаний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історичний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роман. </a:t>
            </a:r>
            <a:endParaRPr lang="ru-RU" sz="28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ньому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він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повертається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до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власних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витоків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міста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де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виріс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і яке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неодноразово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оспівував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у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своїх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творах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–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Коломиї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яка стала, по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суті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головною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героїнею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книги.</a:t>
            </a:r>
          </a:p>
        </p:txBody>
      </p:sp>
    </p:spTree>
    <p:extLst>
      <p:ext uri="{BB962C8B-B14F-4D97-AF65-F5344CB8AC3E}">
        <p14:creationId xmlns:p14="http://schemas.microsoft.com/office/powerpoint/2010/main" val="133094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09078"/>
            <a:ext cx="5856613" cy="7200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70369">
            <a:off x="1405477" y="2206254"/>
            <a:ext cx="30202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  </a:t>
            </a:r>
            <a:r>
              <a:rPr lang="ru-RU" sz="2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Роман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Іванович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Іваничук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народився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27 </a:t>
            </a:r>
            <a:r>
              <a:rPr lang="ru-RU" sz="280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травня</a:t>
            </a:r>
            <a:r>
              <a:rPr lang="ru-RU" sz="28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1929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в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селі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Трач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(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тепер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Косівського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району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Івано-Франківської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області</a:t>
            </a:r>
            <a:r>
              <a:rPr lang="ru-RU" sz="2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6057" y="548680"/>
            <a:ext cx="3672408" cy="593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    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Навчався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Коломийській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гімназії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Коломийській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СШ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№ 1 (1942-47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).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 У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1957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році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sz="2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Роман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Іваничук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закінчив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філологічний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факультет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Львівського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державного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університету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ім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І.Франка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 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   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Працював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викладачем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мови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й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літератури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на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Львівщині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6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27"/>
          <a:stretch/>
        </p:blipFill>
        <p:spPr bwMode="auto">
          <a:xfrm>
            <a:off x="-107791" y="1268760"/>
            <a:ext cx="5384641" cy="540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483" b="18144"/>
          <a:stretch/>
        </p:blipFill>
        <p:spPr bwMode="auto">
          <a:xfrm>
            <a:off x="335376" y="836712"/>
            <a:ext cx="3444536" cy="37440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476672"/>
            <a:ext cx="4032448" cy="305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З 1963 року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працює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в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редакції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журналу «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Дзвін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» (до 1990 р. — «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Жовтень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»). </a:t>
            </a: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В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червні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1988 у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Львові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відбулися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установчі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збори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товариства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«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Рідна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мова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», головою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якого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обрано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Романа </a:t>
            </a:r>
            <a:r>
              <a:rPr lang="ru-RU" sz="2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Іваничука</a:t>
            </a:r>
            <a:r>
              <a:rPr lang="ru-RU" sz="2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37890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Роман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Іваничук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— лауреат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Літературної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премії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ім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 А. Головка (1979),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премії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ім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400" b="1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І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r>
              <a:rPr lang="ru-RU" sz="2400" b="1" dirty="0" err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Мазепи</a:t>
            </a:r>
            <a:r>
              <a:rPr lang="ru-RU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(1999).</a:t>
            </a:r>
          </a:p>
        </p:txBody>
      </p:sp>
    </p:spTree>
    <p:extLst>
      <p:ext uri="{BB962C8B-B14F-4D97-AF65-F5344CB8AC3E}">
        <p14:creationId xmlns:p14="http://schemas.microsoft.com/office/powerpoint/2010/main" val="131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лиля\анимации\1093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0648"/>
            <a:ext cx="4487688" cy="6336704"/>
          </a:xfrm>
          <a:prstGeom prst="rect">
            <a:avLst/>
          </a:prstGeom>
          <a:noFill/>
          <a:effectLst>
            <a:softEdge rad="1257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48680"/>
            <a:ext cx="25922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Шлях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Р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Іваничука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починався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з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новелістики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. Перше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його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оповідання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«Скиба </a:t>
            </a:r>
            <a:r>
              <a:rPr lang="ru-RU" sz="24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землі</a:t>
            </a:r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»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,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а перша новела</a:t>
            </a: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Прут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несе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кригу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 (1958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);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далі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: </a:t>
            </a: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Не рубайте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ясенів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», </a:t>
            </a:r>
            <a:endParaRPr lang="ru-RU" sz="2400" b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Під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склепінням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храму» (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обидві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—1961), </a:t>
            </a:r>
            <a:endParaRPr lang="ru-RU" sz="2400" b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Тополина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заметіль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 (1965), 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7316" y="0"/>
            <a:ext cx="2147074" cy="30960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8182" r="4545" b="5785"/>
          <a:stretch>
            <a:fillRect/>
          </a:stretch>
        </p:blipFill>
        <p:spPr bwMode="auto">
          <a:xfrm>
            <a:off x="4615955" y="2626172"/>
            <a:ext cx="3576671" cy="374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2810837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Дім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на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горі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 (1969), </a:t>
            </a:r>
            <a:endParaRPr lang="ru-RU" sz="24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lvl="0"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Сиві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ночі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 (1975), 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трилогії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«Край битого шляху» (1964), </a:t>
            </a:r>
            <a:endParaRPr lang="ru-RU" sz="24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lvl="0" algn="ctr"/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повістей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Місто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» (1977) і «</a:t>
            </a:r>
            <a:r>
              <a:rPr lang="ru-RU" sz="2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Сьоме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небо» (1985). 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лиля\анимации\0_2b9ca_4a8d658d_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8093" y="0"/>
            <a:ext cx="4558043" cy="68579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2389"/>
            <a:ext cx="1734627" cy="26371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1616968" cy="25709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96" y="2949813"/>
            <a:ext cx="1621811" cy="24651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60648"/>
            <a:ext cx="2736304" cy="60385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доробку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письменника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двадцять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історичних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романів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якими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він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намагається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заповнити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білі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плями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в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нашій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історії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.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Його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твори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перекладені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зокрема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французькою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російською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польською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чеською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та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іншими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мовами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,.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16" y="478148"/>
            <a:ext cx="1595611" cy="25713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0198"/>
            <a:ext cx="1498123" cy="23518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4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лиля\анимации\92914354_large_0_953c0_d4501cc5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090"/>
            <a:ext cx="8208912" cy="59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707904" y="-19422"/>
            <a:ext cx="4032448" cy="55941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43808" y="980728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  Як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літератор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Роман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Іваничук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виховувався</a:t>
            </a:r>
            <a:endParaRPr lang="ru-RU" sz="2400" b="1" dirty="0" smtClean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00" y="3358742"/>
            <a:ext cx="1905000" cy="2533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1990873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яким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захоплювався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батько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письменника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сільський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учитель і перший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його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літературний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наставник. 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800" y="5231527"/>
            <a:ext cx="223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Monotype Corsiva" pitchFamily="66" charset="0"/>
              </a:rPr>
              <a:t>Стефаник</a:t>
            </a:r>
            <a:r>
              <a:rPr lang="ru-RU" b="1" dirty="0" smtClean="0">
                <a:latin typeface="Monotype Corsiva" pitchFamily="66" charset="0"/>
              </a:rPr>
              <a:t> В.С.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6" y="519398"/>
            <a:ext cx="2016224" cy="29429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306896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на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традиціях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новелістики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</a:p>
          <a:p>
            <a:pPr lvl="0"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В.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Стефаника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</a:p>
          <a:p>
            <a:pPr lvl="0" algn="ctr"/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1028" name="Picture 4" descr="D:\лиля\анимации\botto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75619"/>
            <a:ext cx="316835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605" flipV="1">
            <a:off x="4570115" y="718790"/>
            <a:ext cx="31702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2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1" y="0"/>
            <a:ext cx="41044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 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Член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Спілки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письменників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України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(з 1960). Голова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Львівської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організації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товариства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української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мови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 "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Просвіта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" (з 1988</a:t>
            </a:r>
            <a:r>
              <a:rPr lang="ru-RU" sz="2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Calibri"/>
                <a:cs typeface="Times New Roman"/>
              </a:rPr>
              <a:t>).</a:t>
            </a:r>
          </a:p>
          <a:p>
            <a:pPr algn="ctr"/>
            <a:r>
              <a:rPr lang="ru-RU" sz="2400" b="1" dirty="0" smtClean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березні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1990 року Роман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Іваничук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був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обраний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депутатом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Верховної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Ради </a:t>
            </a:r>
            <a:r>
              <a:rPr lang="ru-RU" sz="2400" b="1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України</a:t>
            </a:r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endParaRPr lang="ru-RU" sz="2400" b="1" dirty="0">
              <a:ln>
                <a:solidFill>
                  <a:srgbClr val="FFFF00"/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6133"/>
            <a:ext cx="2653267" cy="169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5" y="2830334"/>
            <a:ext cx="4413052" cy="38164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6227" y="2262356"/>
            <a:ext cx="41322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Указом Президента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України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Віктора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Ющенка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від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16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січня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2009 року за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самовіддане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служіння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Україні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значний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особистий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внесок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у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духовне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відродження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Української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держави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плідну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літературну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і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громадську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діяльність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письменнику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Роману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Івановичу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Іваничуку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присвоєно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звання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Герой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України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з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врученням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ордена </a:t>
            </a:r>
            <a:r>
              <a:rPr lang="ru-RU" sz="2400" b="1" dirty="0" err="1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Держави</a:t>
            </a: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. </a:t>
            </a:r>
            <a:endParaRPr lang="ru-RU" sz="2400" dirty="0">
              <a:ln>
                <a:solidFill>
                  <a:srgbClr val="FFC000"/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19" y="5551834"/>
            <a:ext cx="407430" cy="10575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0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лиля\анимации\76090500_large_ccc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-27384"/>
            <a:ext cx="8568951" cy="66247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240251">
            <a:off x="4397805" y="1700613"/>
            <a:ext cx="3528392" cy="3602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20698480">
            <a:off x="1354686" y="3342897"/>
            <a:ext cx="3409036" cy="2849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0671993">
            <a:off x="1324809" y="3604531"/>
            <a:ext cx="36661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У 1968р. Роман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Іваничук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опублікував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свій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перший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історичний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роман «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Мальви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»,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який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приніс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письменникові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величезний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успіх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у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читачів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і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шалену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партійну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ідеологічну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критику, 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860165">
            <a:off x="4447993" y="2097890"/>
            <a:ext cx="38773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FF388C"/>
              </a:buClr>
              <a:buSzPct val="70000"/>
            </a:pP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бо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в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ньому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була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вперше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поставлена проблема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збереження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національної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самосвідомості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. 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В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інтерпретації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Іваничука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ця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проблема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скоріше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мала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назву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яничарства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,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недаремно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й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первісна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err="1">
                <a:latin typeface="Monotype Corsiva" pitchFamily="66" charset="0"/>
                <a:ea typeface="Calibri"/>
                <a:cs typeface="Times New Roman"/>
              </a:rPr>
              <a:t>назва</a:t>
            </a:r>
            <a:r>
              <a:rPr lang="ru-RU" sz="2400" b="1" dirty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роману </a:t>
            </a:r>
            <a:r>
              <a:rPr lang="ru-RU" sz="2400" b="1" dirty="0" err="1" smtClean="0">
                <a:latin typeface="Monotype Corsiva" pitchFamily="66" charset="0"/>
                <a:ea typeface="Calibri"/>
                <a:cs typeface="Times New Roman"/>
              </a:rPr>
              <a:t>була</a:t>
            </a:r>
            <a:r>
              <a:rPr lang="ru-RU" sz="2400" b="1" dirty="0" smtClean="0">
                <a:latin typeface="Monotype Corsiva" pitchFamily="66" charset="0"/>
                <a:ea typeface="Calibri"/>
                <a:cs typeface="Times New Roman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«</a:t>
            </a:r>
            <a:r>
              <a:rPr lang="ru-RU" sz="2400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Яничари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Calibri"/>
                <a:cs typeface="Times New Roman"/>
              </a:rPr>
              <a:t>». 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7958111" y="6137418"/>
            <a:ext cx="978408" cy="4846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7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лиля\анимации\92098663_1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568952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41490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0"/>
            <a:ext cx="4176464" cy="61653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764704"/>
            <a:ext cx="331236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FF388C"/>
              </a:buClr>
              <a:buSzPct val="70000"/>
            </a:pP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За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цей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роман автора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дуже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довго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переслідували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. </a:t>
            </a:r>
            <a:endParaRPr lang="ru-RU" sz="2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  <a:p>
            <a:pPr marL="274320" lvl="0" indent="-274320" algn="ctr">
              <a:spcBef>
                <a:spcPts val="600"/>
              </a:spcBef>
              <a:buClr>
                <a:srgbClr val="FF388C"/>
              </a:buClr>
              <a:buSzPct val="70000"/>
            </a:pP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Події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роману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розгортаються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на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тлі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відродження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української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державності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під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проводом </a:t>
            </a:r>
            <a:endParaRPr lang="ru-RU" sz="24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  <a:p>
            <a:pPr marL="274320" lvl="0" indent="-274320" algn="ctr">
              <a:spcBef>
                <a:spcPts val="600"/>
              </a:spcBef>
              <a:buClr>
                <a:srgbClr val="FF388C"/>
              </a:buClr>
              <a:buSzPct val="70000"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Б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.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Хмельницького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, а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також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містять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матеріал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з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тогочасної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історії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Криму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Туреччини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9872" y="-171400"/>
            <a:ext cx="5724128" cy="679479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83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850</Words>
  <Application>Microsoft Office PowerPoint</Application>
  <PresentationFormat>Экран (4:3)</PresentationFormat>
  <Paragraphs>81</Paragraphs>
  <Slides>17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q</cp:lastModifiedBy>
  <cp:revision>171</cp:revision>
  <dcterms:created xsi:type="dcterms:W3CDTF">2012-05-15T08:30:09Z</dcterms:created>
  <dcterms:modified xsi:type="dcterms:W3CDTF">2016-01-28T12:36:13Z</dcterms:modified>
</cp:coreProperties>
</file>