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6699"/>
    <a:srgbClr val="00CC99"/>
    <a:srgbClr val="99FF33"/>
    <a:srgbClr val="EFF59D"/>
    <a:srgbClr val="003300"/>
    <a:srgbClr val="007E3F"/>
    <a:srgbClr val="99FF99"/>
    <a:srgbClr val="00A2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4/26/2011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CC99"/>
            </a:gs>
            <a:gs pos="25000">
              <a:schemeClr val="tx2">
                <a:lumMod val="40000"/>
                <a:lumOff val="60000"/>
              </a:schemeClr>
            </a:gs>
            <a:gs pos="75000">
              <a:schemeClr val="accent4">
                <a:lumMod val="40000"/>
                <a:lumOff val="60000"/>
              </a:schemeClr>
            </a:gs>
            <a:gs pos="75000">
              <a:schemeClr val="bg1"/>
            </a:gs>
            <a:gs pos="75000">
              <a:srgbClr val="FFFF00"/>
            </a:gs>
            <a:gs pos="75000">
              <a:schemeClr val="accent1">
                <a:lumMod val="20000"/>
                <a:lumOff val="80000"/>
              </a:schemeClr>
            </a:gs>
            <a:gs pos="75000">
              <a:srgbClr val="FFFF00"/>
            </a:gs>
            <a:gs pos="75000">
              <a:schemeClr val="bg1"/>
            </a:gs>
            <a:gs pos="75000">
              <a:srgbClr val="FFFF00"/>
            </a:gs>
            <a:gs pos="100000">
              <a:srgbClr val="99FF33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/>
          <a:lstStyle/>
          <a:p>
            <a:r>
              <a:rPr lang="uk-UA" dirty="0" smtClean="0"/>
              <a:t>ПРЕЗЕНТАЦІЯ НА ТЕМУ: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4419600"/>
          </a:xfrm>
        </p:spPr>
        <p:txBody>
          <a:bodyPr>
            <a:noAutofit/>
          </a:bodyPr>
          <a:lstStyle/>
          <a:p>
            <a:r>
              <a:rPr lang="uk-UA" sz="4600" b="1" i="1" dirty="0" smtClean="0">
                <a:solidFill>
                  <a:srgbClr val="007E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„ПОЛІВАРІАНТНІСТЬ БУТТЯ    ЯК ХАРАКТЕРНА РИСА ОБРАЗУ ТИСЯЧОЛІТНЬОГО МИКОЛАЯ“</a:t>
            </a:r>
            <a:endParaRPr lang="ru-RU" sz="4600" b="1" i="1" dirty="0">
              <a:solidFill>
                <a:srgbClr val="007E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2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895600" y="2057400"/>
            <a:ext cx="3429000" cy="1828800"/>
          </a:xfrm>
          <a:prstGeom prst="horizontalScroll">
            <a:avLst>
              <a:gd name="adj" fmla="val 19392"/>
            </a:avLst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СМІЯНКО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1 4"/>
          <p:cNvSpPr/>
          <p:nvPr/>
        </p:nvSpPr>
        <p:spPr>
          <a:xfrm>
            <a:off x="6172200" y="533400"/>
            <a:ext cx="2362200" cy="1295400"/>
          </a:xfrm>
          <a:prstGeom prst="borderCallout1">
            <a:avLst>
              <a:gd name="adj1" fmla="val 6649"/>
              <a:gd name="adj2" fmla="val -3909"/>
              <a:gd name="adj3" fmla="val 140735"/>
              <a:gd name="adj4" fmla="val -83679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  <a:gs pos="100000">
                <a:srgbClr val="7030A0"/>
              </a:gs>
            </a:gsLst>
            <a:lin ang="5400000" scaled="0"/>
          </a:gradFill>
          <a:ln>
            <a:solidFill>
              <a:srgbClr val="FF6699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Брат НЕСМІЯН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Выноска 3 5"/>
          <p:cNvSpPr/>
          <p:nvPr/>
        </p:nvSpPr>
        <p:spPr>
          <a:xfrm>
            <a:off x="533400" y="533400"/>
            <a:ext cx="1828800" cy="1371600"/>
          </a:xfrm>
          <a:prstGeom prst="borderCallout3">
            <a:avLst>
              <a:gd name="adj1" fmla="val 2961"/>
              <a:gd name="adj2" fmla="val -3582"/>
              <a:gd name="adj3" fmla="val 24323"/>
              <a:gd name="adj4" fmla="val -9201"/>
              <a:gd name="adj5" fmla="val 105573"/>
              <a:gd name="adj6" fmla="val -9880"/>
              <a:gd name="adj7" fmla="val 164392"/>
              <a:gd name="adj8" fmla="val 110922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  <a:gs pos="100000">
                <a:srgbClr val="7030A0"/>
              </a:gs>
            </a:gsLst>
            <a:lin ang="5400000" scaled="0"/>
          </a:gradFill>
          <a:ln>
            <a:solidFill>
              <a:srgbClr val="FF6699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князь ВОЛОДИМР </a:t>
            </a:r>
          </a:p>
          <a:p>
            <a:pPr algn="ctr"/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царівна АННА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 rot="10800000">
            <a:off x="380999" y="4876800"/>
            <a:ext cx="1945385" cy="1676400"/>
          </a:xfrm>
          <a:prstGeom prst="wedgeRectCallout">
            <a:avLst>
              <a:gd name="adj1" fmla="val -101161"/>
              <a:gd name="adj2" fmla="val 106556"/>
            </a:avLst>
          </a:prstGeom>
          <a:gradFill>
            <a:gsLst>
              <a:gs pos="0">
                <a:srgbClr val="FFEFD1"/>
              </a:gs>
              <a:gs pos="64999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  <a:gs pos="100000">
                <a:srgbClr val="FF6699"/>
              </a:gs>
              <a:gs pos="100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rgbClr val="FF6699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181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007E3F"/>
                </a:solidFill>
                <a:latin typeface="Times New Roman" pitchFamily="18" charset="0"/>
                <a:cs typeface="Times New Roman" pitchFamily="18" charset="0"/>
              </a:rPr>
              <a:t>дід </a:t>
            </a:r>
          </a:p>
          <a:p>
            <a:pPr algn="ctr"/>
            <a:r>
              <a:rPr lang="uk-UA" sz="2400" dirty="0" smtClean="0">
                <a:solidFill>
                  <a:srgbClr val="007E3F"/>
                </a:solidFill>
                <a:latin typeface="Times New Roman" pitchFamily="18" charset="0"/>
                <a:cs typeface="Times New Roman" pitchFamily="18" charset="0"/>
              </a:rPr>
              <a:t>ПЛЮТА</a:t>
            </a:r>
            <a:endParaRPr lang="ru-RU" sz="2400" dirty="0">
              <a:solidFill>
                <a:srgbClr val="007E3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638800" y="5105400"/>
            <a:ext cx="3276600" cy="1295400"/>
          </a:xfrm>
          <a:prstGeom prst="wedgeRoundRectCallout">
            <a:avLst>
              <a:gd name="adj1" fmla="val -42333"/>
              <a:gd name="adj2" fmla="val -158512"/>
              <a:gd name="adj3" fmla="val 16667"/>
            </a:avLst>
          </a:prstGeom>
          <a:gradFill>
            <a:gsLst>
              <a:gs pos="0">
                <a:srgbClr val="FFEFD1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rgbClr val="FFEFD1"/>
              </a:gs>
              <a:gs pos="0">
                <a:srgbClr val="FFEFD1"/>
              </a:gs>
              <a:gs pos="0">
                <a:srgbClr val="FFEFD1"/>
              </a:gs>
              <a:gs pos="64999">
                <a:srgbClr val="F0EBD5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rgbClr val="FF6699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5334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003300"/>
                </a:solidFill>
              </a:rPr>
              <a:t>Кохана НАЗИМКА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6629400" y="2438400"/>
            <a:ext cx="2209800" cy="1371600"/>
          </a:xfrm>
          <a:prstGeom prst="cloudCallout">
            <a:avLst>
              <a:gd name="adj1" fmla="val -20499"/>
              <a:gd name="adj2" fmla="val 145683"/>
            </a:avLst>
          </a:prstGeom>
          <a:gradFill>
            <a:gsLst>
              <a:gs pos="0">
                <a:srgbClr val="3399FF"/>
              </a:gs>
              <a:gs pos="16000">
                <a:schemeClr val="accent5">
                  <a:lumMod val="20000"/>
                  <a:lumOff val="80000"/>
                </a:schemeClr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chemeClr val="bg1"/>
              </a:gs>
              <a:gs pos="100000">
                <a:srgbClr val="006699"/>
              </a:gs>
            </a:gsLst>
            <a:lin ang="5400000" scaled="0"/>
          </a:gradFill>
          <a:ln>
            <a:solidFill>
              <a:srgbClr val="FF6699">
                <a:alpha val="7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Мати НАЗИМКИ </a:t>
            </a:r>
          </a:p>
          <a:p>
            <a:pPr algn="ctr"/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ГОРИНА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/>
      <p:bldP spid="10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гнутая вверх стрелка 6"/>
          <p:cNvSpPr/>
          <p:nvPr/>
        </p:nvSpPr>
        <p:spPr>
          <a:xfrm>
            <a:off x="4419600" y="1447800"/>
            <a:ext cx="2514600" cy="1143000"/>
          </a:xfrm>
          <a:prstGeom prst="curvedDownArrow">
            <a:avLst>
              <a:gd name="adj1" fmla="val 25000"/>
              <a:gd name="adj2" fmla="val 42794"/>
              <a:gd name="adj3" fmla="val 28214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Вертикальный свиток 1"/>
          <p:cNvSpPr/>
          <p:nvPr/>
        </p:nvSpPr>
        <p:spPr>
          <a:xfrm rot="10800000">
            <a:off x="0" y="1219200"/>
            <a:ext cx="5486400" cy="4495800"/>
          </a:xfrm>
          <a:prstGeom prst="verticalScroll">
            <a:avLst>
              <a:gd name="adj" fmla="val 25000"/>
            </a:avLst>
          </a:prstGeom>
          <a:gradFill>
            <a:gsLst>
              <a:gs pos="0">
                <a:srgbClr val="EFF59D"/>
              </a:gs>
              <a:gs pos="12000">
                <a:srgbClr val="E6D78A"/>
              </a:gs>
              <a:gs pos="30000">
                <a:schemeClr val="accent6">
                  <a:lumMod val="20000"/>
                  <a:lumOff val="80000"/>
                </a:schemeClr>
              </a:gs>
              <a:gs pos="45000">
                <a:srgbClr val="E6D78A"/>
              </a:gs>
              <a:gs pos="77000">
                <a:srgbClr val="C7AC4C"/>
              </a:gs>
              <a:gs pos="100000">
                <a:schemeClr val="bg2"/>
              </a:gs>
            </a:gsLst>
            <a:lin ang="54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95400"/>
            <a:ext cx="3124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Monotype Corsiva" pitchFamily="66" charset="0"/>
              </a:rPr>
              <a:t>ТРИОКАЯННИЙ МИКОЛАЙ НЕСМІЯНОВСЬКИЙ, ІЄРОМОНАХ Братського монастиря, даскал Києво-Могилянської Академії</a:t>
            </a:r>
            <a:endParaRPr lang="ru-RU" sz="2600" dirty="0">
              <a:latin typeface="Monotype Corsiva" pitchFamily="66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4572000" y="2667000"/>
            <a:ext cx="4572000" cy="2667000"/>
          </a:xfrm>
          <a:prstGeom prst="verticalScroll">
            <a:avLst>
              <a:gd name="adj" fmla="val 15694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chemeClr val="accent6">
                  <a:lumMod val="20000"/>
                  <a:lumOff val="80000"/>
                </a:schemeClr>
              </a:gs>
              <a:gs pos="69000">
                <a:schemeClr val="accent2">
                  <a:lumMod val="20000"/>
                  <a:lumOff val="80000"/>
                </a:schemeClr>
              </a:gs>
              <a:gs pos="82001">
                <a:srgbClr val="EFF59D"/>
              </a:gs>
              <a:gs pos="100000">
                <a:srgbClr val="F8B049"/>
              </a:gs>
            </a:gsLst>
            <a:lin ang="5400000" scaled="0"/>
          </a:gradFill>
          <a:ln w="28575" cmpd="thickThin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81600" y="3429000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МАРКО СМІЯН</a:t>
            </a:r>
          </a:p>
          <a:p>
            <a:pPr algn="ctr"/>
            <a:r>
              <a:rPr lang="uk-UA" sz="2000" dirty="0" smtClean="0"/>
              <a:t>СОТНИК ЧЕРКАСЬКОГО ПОЛКУУ ВІЙСЬКУ БОГДАНА ХМЕЛЬНИЦЬКОГО</a:t>
            </a:r>
            <a:endParaRPr lang="ru-RU" sz="2000" dirty="0"/>
          </a:p>
        </p:txBody>
      </p:sp>
      <p:sp>
        <p:nvSpPr>
          <p:cNvPr id="8" name="Выгнутая вниз стрелка 7"/>
          <p:cNvSpPr/>
          <p:nvPr/>
        </p:nvSpPr>
        <p:spPr>
          <a:xfrm flipH="1">
            <a:off x="3429000" y="5486400"/>
            <a:ext cx="3200400" cy="1143000"/>
          </a:xfrm>
          <a:prstGeom prst="curvedUpArrow">
            <a:avLst>
              <a:gd name="adj1" fmla="val 25000"/>
              <a:gd name="adj2" fmla="val 71600"/>
              <a:gd name="adj3" fmla="val 43571"/>
            </a:avLst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  <a:tileRect r="-100000" b="-100000"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/>
      <p:bldP spid="4" grpId="0" animBg="1"/>
      <p:bldP spid="5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 с четырьмя стрелками 8"/>
          <p:cNvSpPr/>
          <p:nvPr/>
        </p:nvSpPr>
        <p:spPr>
          <a:xfrm>
            <a:off x="1600200" y="1295400"/>
            <a:ext cx="5867400" cy="4114800"/>
          </a:xfrm>
          <a:prstGeom prst="quadArrowCallout">
            <a:avLst/>
          </a:prstGeom>
          <a:gradFill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667000" y="24384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МИКОЛА ФЕДОРОВИЧ СМІЯН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54864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представник Радянського командування </a:t>
            </a:r>
          </a:p>
          <a:p>
            <a:pPr algn="ctr"/>
            <a:r>
              <a:rPr lang="uk-UA" dirty="0" smtClean="0"/>
              <a:t>в американській зоні</a:t>
            </a:r>
          </a:p>
          <a:p>
            <a:pPr algn="ctr"/>
            <a:r>
              <a:rPr lang="uk-UA" dirty="0" smtClean="0"/>
              <a:t> окупації</a:t>
            </a:r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457200" y="228600"/>
            <a:ext cx="2133600" cy="1295400"/>
          </a:xfrm>
          <a:prstGeom prst="wav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FFF00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FF6699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ПОПОВ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3505200" y="228600"/>
            <a:ext cx="2286000" cy="1143000"/>
          </a:xfrm>
          <a:prstGeom prst="wave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99FF33"/>
              </a:gs>
              <a:gs pos="47000">
                <a:srgbClr val="99FF33"/>
              </a:gs>
              <a:gs pos="60001">
                <a:schemeClr val="accent5">
                  <a:lumMod val="60000"/>
                  <a:lumOff val="40000"/>
                </a:schemeClr>
              </a:gs>
              <a:gs pos="71001">
                <a:srgbClr val="3333CC"/>
              </a:gs>
              <a:gs pos="81000">
                <a:srgbClr val="1170FF"/>
              </a:gs>
              <a:gs pos="100000">
                <a:schemeClr val="bg1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Підполковник  </a:t>
            </a:r>
          </a:p>
          <a:p>
            <a:pPr algn="ctr"/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СЕЙС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152400" y="4572000"/>
            <a:ext cx="3048000" cy="1600200"/>
          </a:xfrm>
          <a:prstGeom prst="wav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FF0000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Підполковник </a:t>
            </a:r>
          </a:p>
          <a:p>
            <a:pPr algn="ctr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ДУРАС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5943600" y="533400"/>
            <a:ext cx="3048000" cy="1981200"/>
          </a:xfrm>
          <a:prstGeom prst="wave">
            <a:avLst>
              <a:gd name="adj1" fmla="val 125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16000">
                <a:srgbClr val="99FF33"/>
              </a:gs>
              <a:gs pos="47000">
                <a:schemeClr val="bg1"/>
              </a:gs>
              <a:gs pos="60001">
                <a:schemeClr val="tx2">
                  <a:lumMod val="20000"/>
                  <a:lumOff val="80000"/>
                </a:schemeClr>
              </a:gs>
              <a:gs pos="71001">
                <a:srgbClr val="FFFF00"/>
              </a:gs>
              <a:gs pos="81000">
                <a:srgbClr val="1170FF"/>
              </a:gs>
              <a:gs pos="100000">
                <a:schemeClr val="bg1"/>
              </a:gs>
            </a:gsLst>
            <a:lin ang="5400000" scaled="0"/>
            <a:tileRect r="-100000" b="-100000"/>
          </a:gra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МИХНО</a:t>
            </a:r>
          </a:p>
          <a:p>
            <a:pPr algn="ctr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ГАВРИЛО</a:t>
            </a:r>
          </a:p>
          <a:p>
            <a:pPr algn="ctr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ПАНАСОВИЧ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олна 7"/>
          <p:cNvSpPr/>
          <p:nvPr/>
        </p:nvSpPr>
        <p:spPr>
          <a:xfrm flipH="1">
            <a:off x="6019800" y="4572000"/>
            <a:ext cx="2895600" cy="1600200"/>
          </a:xfrm>
          <a:prstGeom prst="wave">
            <a:avLst/>
          </a:prstGeom>
          <a:gradFill>
            <a:gsLst>
              <a:gs pos="0">
                <a:srgbClr val="FF6699"/>
              </a:gs>
              <a:gs pos="30000">
                <a:srgbClr val="FF6699"/>
              </a:gs>
              <a:gs pos="64999">
                <a:srgbClr val="FF6699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Лейтенант </a:t>
            </a:r>
          </a:p>
          <a:p>
            <a:pPr algn="ctr"/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КОЛЯДА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4267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ДРУГА         СВІТОВА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2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20"/>
                            </p:stCondLst>
                            <p:childTnLst>
                              <p:par>
                                <p:cTn id="3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2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20"/>
                            </p:stCondLst>
                            <p:childTnLst>
                              <p:par>
                                <p:cTn id="4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2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F9999"/>
            </a:gs>
            <a:gs pos="61000">
              <a:schemeClr val="bg1"/>
            </a:gs>
            <a:gs pos="82001">
              <a:srgbClr val="FFFF00"/>
            </a:gs>
            <a:gs pos="100000">
              <a:srgbClr val="FEE7F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62600" y="1905000"/>
            <a:ext cx="334527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КОХАНІ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КАПІТАНА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СМІЯНА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81000" y="381000"/>
            <a:ext cx="3733800" cy="1371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АНГЕЛІНОЧКА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81000" y="1981200"/>
            <a:ext cx="3886200" cy="1371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ОЛЬКА ФИЛОФІЇВНА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33400" y="3429000"/>
            <a:ext cx="3733800" cy="1371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ОКСАНА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33400" y="4876800"/>
            <a:ext cx="3733800" cy="1371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ЮЛІЯ ГРИГОРІВНА</a:t>
            </a:r>
            <a:endParaRPr lang="ru-RU" sz="25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2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2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2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9999">
              <a:schemeClr val="accent5">
                <a:lumMod val="20000"/>
                <a:lumOff val="80000"/>
              </a:schemeClr>
            </a:gs>
            <a:gs pos="70000">
              <a:schemeClr val="bg1">
                <a:lumMod val="95000"/>
              </a:scheme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3600" y="4648200"/>
            <a:ext cx="2971800" cy="190500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8100000" scaled="0"/>
          </a:gradFill>
          <a:ln>
            <a:solidFill>
              <a:schemeClr val="accent6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АГРОНОМ СМІЯН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верх 2"/>
          <p:cNvSpPr/>
          <p:nvPr/>
        </p:nvSpPr>
        <p:spPr>
          <a:xfrm>
            <a:off x="7543800" y="3352800"/>
            <a:ext cx="762000" cy="1219200"/>
          </a:xfrm>
          <a:prstGeom prst="upArrow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05400" y="2209800"/>
            <a:ext cx="20574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МАРСЕЛЬ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flipH="1">
            <a:off x="6705600" y="990600"/>
            <a:ext cx="1524000" cy="1066800"/>
          </a:xfrm>
          <a:prstGeom prst="curvedDown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15200" y="2438400"/>
            <a:ext cx="16764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МАРКЕРІЙ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609600"/>
            <a:ext cx="2057400" cy="990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СИРОТА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43200" y="4876800"/>
            <a:ext cx="3048000" cy="1676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6699"/>
            </a:solidFill>
          </a:ln>
          <a:effectLst>
            <a:outerShdw blurRad="76200" dir="13500000" sy="23000" kx="1200000" algn="br" rotWithShape="0">
              <a:schemeClr val="accent6">
                <a:lumMod val="7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ОКСАНА</a:t>
            </a:r>
            <a:endParaRPr lang="ru-RU" sz="36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Скругленная соединительная линия 10"/>
          <p:cNvCxnSpPr/>
          <p:nvPr/>
        </p:nvCxnSpPr>
        <p:spPr>
          <a:xfrm rot="16200000" flipV="1">
            <a:off x="2400300" y="1333500"/>
            <a:ext cx="3581400" cy="3352800"/>
          </a:xfrm>
          <a:prstGeom prst="curvedConnector3">
            <a:avLst>
              <a:gd name="adj1" fmla="val 50000"/>
            </a:avLst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286000" y="3124200"/>
            <a:ext cx="2743200" cy="9906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Професор</a:t>
            </a:r>
          </a:p>
          <a:p>
            <a:pPr algn="ctr"/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ЧЕРКАС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67000" y="228600"/>
            <a:ext cx="2438400" cy="9906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ЛЕВЧЕНКО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7200" y="1828800"/>
            <a:ext cx="27432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ПОЛУБАРА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820"/>
                            </p:stCondLst>
                            <p:childTnLst>
                              <p:par>
                                <p:cTn id="45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32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82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32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90</Words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ПРЕЗЕНТАЦІЯ НА ТЕМУ: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cp:lastModifiedBy>User</cp:lastModifiedBy>
  <cp:revision>12</cp:revision>
  <dcterms:modified xsi:type="dcterms:W3CDTF">2011-04-26T19:35:34Z</dcterms:modified>
</cp:coreProperties>
</file>