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notesMasterIdLst>
    <p:notesMasterId r:id="rId17"/>
  </p:notesMasterIdLst>
  <p:sldSz cx="14630400" cy="8229600"/>
  <p:notesSz cx="8229600" cy="14630400"/>
  <p:embeddedFontLst>
    <p:embeddedFont>
      <p:font typeface="Spline Sans"/>
      <p:regular r:id="rId22"/>
    </p:embeddedFont>
    <p:embeddedFont>
      <p:font typeface="Spline Sans"/>
      <p:regular r:id="rId23"/>
    </p:embeddedFont>
    <p:embeddedFont>
      <p:font typeface="Barlow"/>
      <p:regular r:id="rId24"/>
    </p:embeddedFont>
    <p:embeddedFont>
      <p:font typeface="Barlow"/>
      <p:regular r:id="rId25"/>
    </p:embeddedFont>
    <p:embeddedFont>
      <p:font typeface="Barlow"/>
      <p:regular r:id="rId26"/>
    </p:embeddedFont>
    <p:embeddedFont>
      <p:font typeface="Barlow"/>
      <p:regular r:id="rId27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22" Type="http://schemas.openxmlformats.org/officeDocument/2006/relationships/font" Target="fonts/font1.fntdata"/><Relationship Id="rId23" Type="http://schemas.openxmlformats.org/officeDocument/2006/relationships/font" Target="fonts/font2.fntdata"/><Relationship Id="rId24" Type="http://schemas.openxmlformats.org/officeDocument/2006/relationships/font" Target="fonts/font3.fntdata"/><Relationship Id="rId25" Type="http://schemas.openxmlformats.org/officeDocument/2006/relationships/font" Target="fonts/font4.fntdata"/><Relationship Id="rId26" Type="http://schemas.openxmlformats.org/officeDocument/2006/relationships/font" Target="fonts/font5.fntdata"/><Relationship Id="rId27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0-1.png"/><Relationship Id="rId2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1-1.png"/><Relationship Id="rId2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2-1.png"/><Relationship Id="rId2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3-1.png"/><Relationship Id="rId2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4-1.png"/><Relationship Id="rId2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5-1.png"/><Relationship Id="rId2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6-1.png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2-1.png"/><Relationship Id="rId2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3-1.png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4-1.png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5-1.png"/><Relationship Id="rId2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6-1.png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7-1.png"/><Relationship Id="rId2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8-1.png"/><Relationship Id="rId2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9-1.png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image" Target="../media/image-11-2.png"/><Relationship Id="rId3" Type="http://schemas.openxmlformats.org/officeDocument/2006/relationships/image" Target="../media/image-11-3.png"/><Relationship Id="rId4" Type="http://schemas.openxmlformats.org/officeDocument/2006/relationships/image" Target="../media/image-11-4.png"/><Relationship Id="rId5" Type="http://schemas.openxmlformats.org/officeDocument/2006/relationships/image" Target="../media/image-11-5.png"/><Relationship Id="rId6" Type="http://schemas.openxmlformats.org/officeDocument/2006/relationships/slideLayout" Target="../slideLayouts/slideLayout12.xml"/><Relationship Id="rId7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slideLayout" Target="../slideLayouts/slideLayout15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slideLayout" Target="../slideLayouts/slideLayout16.xml"/><Relationship Id="rId3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png"/><Relationship Id="rId5" Type="http://schemas.openxmlformats.org/officeDocument/2006/relationships/slideLayout" Target="../slideLayouts/slideLayout5.xml"/><Relationship Id="rId6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image" Target="../media/image-7-4.png"/><Relationship Id="rId5" Type="http://schemas.openxmlformats.org/officeDocument/2006/relationships/image" Target="../media/image-7-5.png"/><Relationship Id="rId6" Type="http://schemas.openxmlformats.org/officeDocument/2006/relationships/slideLayout" Target="../slideLayouts/slideLayout8.xml"/><Relationship Id="rId7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image" Target="../media/image-9-4.png"/><Relationship Id="rId5" Type="http://schemas.openxmlformats.org/officeDocument/2006/relationships/image" Target="../media/image-9-5.png"/><Relationship Id="rId6" Type="http://schemas.openxmlformats.org/officeDocument/2006/relationships/image" Target="../media/image-9-6.png"/><Relationship Id="rId7" Type="http://schemas.openxmlformats.org/officeDocument/2006/relationships/image" Target="../media/image-9-7.png"/><Relationship Id="rId8" Type="http://schemas.openxmlformats.org/officeDocument/2006/relationships/image" Target="../media/image-9-8.png"/><Relationship Id="rId9" Type="http://schemas.openxmlformats.org/officeDocument/2006/relationships/image" Target="../media/image-9-9.png"/><Relationship Id="rId10" Type="http://schemas.openxmlformats.org/officeDocument/2006/relationships/image" Target="../media/image-9-10.png"/><Relationship Id="rId11" Type="http://schemas.openxmlformats.org/officeDocument/2006/relationships/image" Target="../media/image-9-11.png"/><Relationship Id="rId12" Type="http://schemas.openxmlformats.org/officeDocument/2006/relationships/image" Target="../media/image-9-12.png"/><Relationship Id="rId13" Type="http://schemas.openxmlformats.org/officeDocument/2006/relationships/image" Target="../media/image-9-13.png"/><Relationship Id="rId14" Type="http://schemas.openxmlformats.org/officeDocument/2006/relationships/slideLayout" Target="../slideLayouts/slideLayout10.xml"/><Relationship Id="rId1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67462" y="1508046"/>
            <a:ext cx="7381875" cy="20977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Рекреаційне районування світу та України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6367462" y="3983355"/>
            <a:ext cx="7381875" cy="20145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150"/>
              </a:lnSpc>
              <a:buNone/>
            </a:pPr>
            <a:r>
              <a:rPr lang="en-US" sz="19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У цій презентації ми розглянемо процес формування рекреаційних районів, особливості рекреаційного районування на глобальному та національному рівнях, а також детально ознайомимося з рекреаційними районами світу та України.</a:t>
            </a:r>
            <a:endParaRPr lang="en-US" sz="1950" dirty="0"/>
          </a:p>
        </p:txBody>
      </p:sp>
      <p:sp>
        <p:nvSpPr>
          <p:cNvPr id="5" name="Shape 2"/>
          <p:cNvSpPr/>
          <p:nvPr/>
        </p:nvSpPr>
        <p:spPr>
          <a:xfrm>
            <a:off x="6367462" y="6299835"/>
            <a:ext cx="402788" cy="402788"/>
          </a:xfrm>
          <a:prstGeom prst="roundRect">
            <a:avLst>
              <a:gd name="adj" fmla="val 22699498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5083" y="6307455"/>
            <a:ext cx="387548" cy="38754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896100" y="6281023"/>
            <a:ext cx="3128724" cy="4405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450"/>
              </a:lnSpc>
              <a:buNone/>
            </a:pPr>
            <a:r>
              <a:rPr lang="en-US" sz="2450" b="1" dirty="0">
                <a:solidFill>
                  <a:srgbClr val="E0E4E6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by Инна Денисенко</a:t>
            </a:r>
            <a:endParaRPr lang="en-US" sz="24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59294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26043" y="3163372"/>
            <a:ext cx="4609743" cy="5762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4500"/>
              </a:lnSpc>
              <a:buNone/>
            </a:pPr>
            <a:r>
              <a:rPr lang="en-US" sz="36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Мезорайони Азії</a:t>
            </a:r>
            <a:endParaRPr lang="en-US" sz="3600" dirty="0"/>
          </a:p>
        </p:txBody>
      </p:sp>
      <p:sp>
        <p:nvSpPr>
          <p:cNvPr id="4" name="Shape 1"/>
          <p:cNvSpPr/>
          <p:nvPr/>
        </p:nvSpPr>
        <p:spPr>
          <a:xfrm>
            <a:off x="726043" y="4050744"/>
            <a:ext cx="6485453" cy="1868567"/>
          </a:xfrm>
          <a:prstGeom prst="roundRect">
            <a:avLst>
              <a:gd name="adj" fmla="val 16652"/>
            </a:avLst>
          </a:prstGeom>
          <a:solidFill>
            <a:srgbClr val="0A081B"/>
          </a:solidFill>
          <a:ln w="22860">
            <a:solidFill>
              <a:srgbClr val="16FFBB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56310" y="4281011"/>
            <a:ext cx="2685931" cy="2881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Південно-Західна Азія</a:t>
            </a:r>
            <a:endParaRPr lang="en-US" sz="1800" dirty="0"/>
          </a:p>
        </p:txBody>
      </p:sp>
      <p:sp>
        <p:nvSpPr>
          <p:cNvPr id="6" name="Text 3"/>
          <p:cNvSpPr/>
          <p:nvPr/>
        </p:nvSpPr>
        <p:spPr>
          <a:xfrm>
            <a:off x="956310" y="4693563"/>
            <a:ext cx="6024920" cy="9954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Туреччина, Кіпр, Іран, Афганістан, Бахрейн, Ірак, Саудівська Аравія, Кувейт, Об'єднані Арабські Емірати, Оман, Ізраїль, Палестинська автономія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7418903" y="4050744"/>
            <a:ext cx="6485453" cy="1868567"/>
          </a:xfrm>
          <a:prstGeom prst="roundRect">
            <a:avLst>
              <a:gd name="adj" fmla="val 16652"/>
            </a:avLst>
          </a:prstGeom>
          <a:solidFill>
            <a:srgbClr val="0A081B"/>
          </a:solidFill>
          <a:ln w="22860">
            <a:solidFill>
              <a:srgbClr val="29DDDA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7649170" y="4281011"/>
            <a:ext cx="2304812" cy="2881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Південна Азія</a:t>
            </a:r>
            <a:endParaRPr lang="en-US" sz="1800" dirty="0"/>
          </a:p>
        </p:txBody>
      </p:sp>
      <p:sp>
        <p:nvSpPr>
          <p:cNvPr id="9" name="Text 6"/>
          <p:cNvSpPr/>
          <p:nvPr/>
        </p:nvSpPr>
        <p:spPr>
          <a:xfrm>
            <a:off x="7649170" y="4693563"/>
            <a:ext cx="6024920" cy="6636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Індія, Бутан, Пакистан, Бангладеш, Непал, Шрі-Ланка, Мальдівська Республіка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726043" y="6126718"/>
            <a:ext cx="6485453" cy="1536740"/>
          </a:xfrm>
          <a:prstGeom prst="roundRect">
            <a:avLst>
              <a:gd name="adj" fmla="val 20248"/>
            </a:avLst>
          </a:prstGeom>
          <a:solidFill>
            <a:srgbClr val="0A081B"/>
          </a:solidFill>
          <a:ln w="22860">
            <a:solidFill>
              <a:srgbClr val="37A7E7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956310" y="6356985"/>
            <a:ext cx="2544247" cy="2881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Південно-Східна Азія</a:t>
            </a:r>
            <a:endParaRPr lang="en-US" sz="1800" dirty="0"/>
          </a:p>
        </p:txBody>
      </p:sp>
      <p:sp>
        <p:nvSpPr>
          <p:cNvPr id="12" name="Text 9"/>
          <p:cNvSpPr/>
          <p:nvPr/>
        </p:nvSpPr>
        <p:spPr>
          <a:xfrm>
            <a:off x="956310" y="6769537"/>
            <a:ext cx="6024920" cy="6636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Сінгапур, Малайзія, Бруней, Таїланд, Камбоджа, В'єтнам, Лаос, М'янма, Індонезія, Східний Тімор, Філіппіни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7418903" y="6126718"/>
            <a:ext cx="6485453" cy="1536740"/>
          </a:xfrm>
          <a:prstGeom prst="roundRect">
            <a:avLst>
              <a:gd name="adj" fmla="val 20248"/>
            </a:avLst>
          </a:prstGeom>
          <a:solidFill>
            <a:srgbClr val="0A081B"/>
          </a:solidFill>
          <a:ln w="22860">
            <a:solidFill>
              <a:srgbClr val="091231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7649170" y="6356985"/>
            <a:ext cx="2304812" cy="2881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Східна Азія</a:t>
            </a:r>
            <a:endParaRPr lang="en-US" sz="1800" dirty="0"/>
          </a:p>
        </p:txBody>
      </p:sp>
      <p:sp>
        <p:nvSpPr>
          <p:cNvPr id="15" name="Text 12"/>
          <p:cNvSpPr/>
          <p:nvPr/>
        </p:nvSpPr>
        <p:spPr>
          <a:xfrm>
            <a:off x="7649170" y="6769537"/>
            <a:ext cx="6024920" cy="331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Китай, Японія, Монголія, КНДР, Республіка Корея</a:t>
            </a:r>
            <a:endParaRPr lang="en-US" sz="16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00326" y="741164"/>
            <a:ext cx="4906328" cy="5557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4350"/>
              </a:lnSpc>
              <a:buNone/>
            </a:pPr>
            <a:r>
              <a:rPr lang="en-US" sz="35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Мезорайони Африки</a:t>
            </a:r>
            <a:endParaRPr lang="en-US" sz="35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52800" y="1697117"/>
            <a:ext cx="1309687" cy="111823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953470" y="2193727"/>
            <a:ext cx="108228" cy="4001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150"/>
              </a:lnSpc>
              <a:buNone/>
            </a:pPr>
            <a:r>
              <a:rPr lang="en-US" sz="19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1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4862513" y="1897142"/>
            <a:ext cx="2223492" cy="2780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Північна Африка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4862513" y="2295168"/>
            <a:ext cx="3491865" cy="3201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Марокко, Туніс, Алжир, Лівія, Єгипет</a:t>
            </a:r>
            <a:endParaRPr lang="en-US" sz="1550" dirty="0"/>
          </a:p>
        </p:txBody>
      </p:sp>
      <p:sp>
        <p:nvSpPr>
          <p:cNvPr id="7" name="Shape 4"/>
          <p:cNvSpPr/>
          <p:nvPr/>
        </p:nvSpPr>
        <p:spPr>
          <a:xfrm>
            <a:off x="4712494" y="2830830"/>
            <a:ext cx="9167574" cy="11430"/>
          </a:xfrm>
          <a:prstGeom prst="roundRect">
            <a:avLst>
              <a:gd name="adj" fmla="val 2626272"/>
            </a:avLst>
          </a:prstGeom>
          <a:solidFill>
            <a:srgbClr val="16FFBB"/>
          </a:solidFill>
          <a:ln/>
        </p:spPr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7956" y="2865358"/>
            <a:ext cx="2619375" cy="1118235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3937992" y="3224332"/>
            <a:ext cx="139065" cy="4001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150"/>
              </a:lnSpc>
              <a:buNone/>
            </a:pPr>
            <a:r>
              <a:rPr lang="en-US" sz="19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2</a:t>
            </a:r>
            <a:endParaRPr lang="en-US" sz="1950" dirty="0"/>
          </a:p>
        </p:txBody>
      </p:sp>
      <p:sp>
        <p:nvSpPr>
          <p:cNvPr id="10" name="Text 6"/>
          <p:cNvSpPr/>
          <p:nvPr/>
        </p:nvSpPr>
        <p:spPr>
          <a:xfrm>
            <a:off x="5517356" y="3065383"/>
            <a:ext cx="2223492" cy="2780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Західна Африка</a:t>
            </a:r>
            <a:endParaRPr lang="en-US" sz="1750" dirty="0"/>
          </a:p>
        </p:txBody>
      </p:sp>
      <p:sp>
        <p:nvSpPr>
          <p:cNvPr id="11" name="Text 7"/>
          <p:cNvSpPr/>
          <p:nvPr/>
        </p:nvSpPr>
        <p:spPr>
          <a:xfrm>
            <a:off x="5517356" y="3463409"/>
            <a:ext cx="5502235" cy="3201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Маврикій, Сенегал, Гвінея, Ліберія, Сьєрра-Леоне та інші</a:t>
            </a:r>
            <a:endParaRPr lang="en-US" sz="1550" dirty="0"/>
          </a:p>
        </p:txBody>
      </p:sp>
      <p:sp>
        <p:nvSpPr>
          <p:cNvPr id="12" name="Shape 8"/>
          <p:cNvSpPr/>
          <p:nvPr/>
        </p:nvSpPr>
        <p:spPr>
          <a:xfrm>
            <a:off x="5367337" y="3999071"/>
            <a:ext cx="8512731" cy="11430"/>
          </a:xfrm>
          <a:prstGeom prst="roundRect">
            <a:avLst>
              <a:gd name="adj" fmla="val 2626272"/>
            </a:avLst>
          </a:prstGeom>
          <a:solidFill>
            <a:srgbClr val="29DDDA"/>
          </a:solidFill>
          <a:ln/>
        </p:spPr>
      </p:sp>
      <p:pic>
        <p:nvPicPr>
          <p:cNvPr id="13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3113" y="4033599"/>
            <a:ext cx="3929182" cy="1118235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3934420" y="4392573"/>
            <a:ext cx="146447" cy="4001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150"/>
              </a:lnSpc>
              <a:buNone/>
            </a:pPr>
            <a:r>
              <a:rPr lang="en-US" sz="19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3</a:t>
            </a:r>
            <a:endParaRPr lang="en-US" sz="1950" dirty="0"/>
          </a:p>
        </p:txBody>
      </p:sp>
      <p:sp>
        <p:nvSpPr>
          <p:cNvPr id="15" name="Text 10"/>
          <p:cNvSpPr/>
          <p:nvPr/>
        </p:nvSpPr>
        <p:spPr>
          <a:xfrm>
            <a:off x="6172319" y="4233624"/>
            <a:ext cx="2223492" cy="2780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Східна Африка</a:t>
            </a:r>
            <a:endParaRPr lang="en-US" sz="1750" dirty="0"/>
          </a:p>
        </p:txBody>
      </p:sp>
      <p:sp>
        <p:nvSpPr>
          <p:cNvPr id="16" name="Text 11"/>
          <p:cNvSpPr/>
          <p:nvPr/>
        </p:nvSpPr>
        <p:spPr>
          <a:xfrm>
            <a:off x="6172319" y="4631650"/>
            <a:ext cx="5284946" cy="3201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Кенія, Сомалі, Танзанія, Уганда, Руанда, Бурунді та інші</a:t>
            </a:r>
            <a:endParaRPr lang="en-US" sz="1550" dirty="0"/>
          </a:p>
        </p:txBody>
      </p:sp>
      <p:sp>
        <p:nvSpPr>
          <p:cNvPr id="17" name="Shape 12"/>
          <p:cNvSpPr/>
          <p:nvPr/>
        </p:nvSpPr>
        <p:spPr>
          <a:xfrm>
            <a:off x="6022300" y="5167313"/>
            <a:ext cx="7857768" cy="11430"/>
          </a:xfrm>
          <a:prstGeom prst="roundRect">
            <a:avLst>
              <a:gd name="adj" fmla="val 2626272"/>
            </a:avLst>
          </a:prstGeom>
          <a:solidFill>
            <a:srgbClr val="37A7E7"/>
          </a:solidFill>
          <a:ln/>
        </p:spPr>
      </p:sp>
      <p:pic>
        <p:nvPicPr>
          <p:cNvPr id="18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8269" y="5201841"/>
            <a:ext cx="5238869" cy="1118235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3937040" y="5560814"/>
            <a:ext cx="141327" cy="4001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150"/>
              </a:lnSpc>
              <a:buNone/>
            </a:pPr>
            <a:r>
              <a:rPr lang="en-US" sz="19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4</a:t>
            </a:r>
            <a:endParaRPr lang="en-US" sz="1950" dirty="0"/>
          </a:p>
        </p:txBody>
      </p:sp>
      <p:sp>
        <p:nvSpPr>
          <p:cNvPr id="20" name="Text 14"/>
          <p:cNvSpPr/>
          <p:nvPr/>
        </p:nvSpPr>
        <p:spPr>
          <a:xfrm>
            <a:off x="6827163" y="5401866"/>
            <a:ext cx="2223492" cy="2780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Внутрішній регіон</a:t>
            </a:r>
            <a:endParaRPr lang="en-US" sz="1750" dirty="0"/>
          </a:p>
        </p:txBody>
      </p:sp>
      <p:sp>
        <p:nvSpPr>
          <p:cNvPr id="21" name="Text 15"/>
          <p:cNvSpPr/>
          <p:nvPr/>
        </p:nvSpPr>
        <p:spPr>
          <a:xfrm>
            <a:off x="6827163" y="5799892"/>
            <a:ext cx="6570702" cy="3201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Малі, Нігер, Чад, Буркіна-Фасо, Центральноафриканська Республіка</a:t>
            </a:r>
            <a:endParaRPr lang="en-US" sz="1550" dirty="0"/>
          </a:p>
        </p:txBody>
      </p:sp>
      <p:sp>
        <p:nvSpPr>
          <p:cNvPr id="22" name="Shape 16"/>
          <p:cNvSpPr/>
          <p:nvPr/>
        </p:nvSpPr>
        <p:spPr>
          <a:xfrm>
            <a:off x="6677144" y="6335554"/>
            <a:ext cx="7202924" cy="11430"/>
          </a:xfrm>
          <a:prstGeom prst="roundRect">
            <a:avLst>
              <a:gd name="adj" fmla="val 2626272"/>
            </a:avLst>
          </a:prstGeom>
          <a:solidFill>
            <a:srgbClr val="091231"/>
          </a:solidFill>
          <a:ln/>
        </p:spPr>
      </p:sp>
      <p:pic>
        <p:nvPicPr>
          <p:cNvPr id="2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306" y="6370082"/>
            <a:ext cx="6548676" cy="1118235"/>
          </a:xfrm>
          <a:prstGeom prst="rect">
            <a:avLst/>
          </a:prstGeom>
        </p:spPr>
      </p:pic>
      <p:sp>
        <p:nvSpPr>
          <p:cNvPr id="24" name="Text 17"/>
          <p:cNvSpPr/>
          <p:nvPr/>
        </p:nvSpPr>
        <p:spPr>
          <a:xfrm>
            <a:off x="3937159" y="6729055"/>
            <a:ext cx="140970" cy="4001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150"/>
              </a:lnSpc>
              <a:buNone/>
            </a:pPr>
            <a:r>
              <a:rPr lang="en-US" sz="19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5</a:t>
            </a:r>
            <a:endParaRPr lang="en-US" sz="1950" dirty="0"/>
          </a:p>
        </p:txBody>
      </p:sp>
      <p:sp>
        <p:nvSpPr>
          <p:cNvPr id="25" name="Text 18"/>
          <p:cNvSpPr/>
          <p:nvPr/>
        </p:nvSpPr>
        <p:spPr>
          <a:xfrm>
            <a:off x="7482007" y="6570107"/>
            <a:ext cx="2223492" cy="2780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Південна Африка</a:t>
            </a:r>
            <a:endParaRPr lang="en-US" sz="1750" dirty="0"/>
          </a:p>
        </p:txBody>
      </p:sp>
      <p:sp>
        <p:nvSpPr>
          <p:cNvPr id="26" name="Text 19"/>
          <p:cNvSpPr/>
          <p:nvPr/>
        </p:nvSpPr>
        <p:spPr>
          <a:xfrm>
            <a:off x="7482007" y="6968133"/>
            <a:ext cx="4366498" cy="3201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Ангола, Замбія, Малаві, Зімбабве, ПАР та інші</a:t>
            </a:r>
            <a:endParaRPr lang="en-US" sz="15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81063" y="1119426"/>
            <a:ext cx="10084951" cy="6992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Мезорайони Америки та Австралії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81063" y="2447925"/>
            <a:ext cx="2797373" cy="349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Північна Америка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81063" y="3049310"/>
            <a:ext cx="6127075" cy="4029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150"/>
              </a:lnSpc>
              <a:buSzPct val="100000"/>
              <a:buChar char="•"/>
            </a:pPr>
            <a:r>
              <a:rPr lang="en-US" sz="19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Канада та США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881063" y="3540323"/>
            <a:ext cx="6127075" cy="4029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150"/>
              </a:lnSpc>
              <a:buSzPct val="100000"/>
              <a:buChar char="•"/>
            </a:pPr>
            <a:r>
              <a:rPr lang="en-US" sz="19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Мексика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881063" y="4194929"/>
            <a:ext cx="6127075" cy="699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Центральна Америка та Карибський басейн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881063" y="5146000"/>
            <a:ext cx="6127075" cy="4029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150"/>
              </a:lnSpc>
              <a:buSzPct val="100000"/>
              <a:buChar char="•"/>
            </a:pPr>
            <a:r>
              <a:rPr lang="en-US" sz="19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Центральна Америка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881063" y="5637014"/>
            <a:ext cx="6127075" cy="4029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150"/>
              </a:lnSpc>
              <a:buSzPct val="100000"/>
              <a:buChar char="•"/>
            </a:pPr>
            <a:r>
              <a:rPr lang="en-US" sz="19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Країни Карибського басейну та Вест-Індія</a:t>
            </a:r>
            <a:endParaRPr lang="en-US" sz="1950" dirty="0"/>
          </a:p>
        </p:txBody>
      </p:sp>
      <p:sp>
        <p:nvSpPr>
          <p:cNvPr id="9" name="Text 7"/>
          <p:cNvSpPr/>
          <p:nvPr/>
        </p:nvSpPr>
        <p:spPr>
          <a:xfrm>
            <a:off x="7629882" y="2447925"/>
            <a:ext cx="2797373" cy="349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Південна Америка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7629882" y="3049310"/>
            <a:ext cx="6127075" cy="4029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150"/>
              </a:lnSpc>
              <a:buSzPct val="100000"/>
              <a:buChar char="•"/>
            </a:pPr>
            <a:r>
              <a:rPr lang="en-US" sz="19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Північний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7629882" y="3540323"/>
            <a:ext cx="6127075" cy="4029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150"/>
              </a:lnSpc>
              <a:buSzPct val="100000"/>
              <a:buChar char="•"/>
            </a:pPr>
            <a:r>
              <a:rPr lang="en-US" sz="19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Центрально-Східний</a:t>
            </a:r>
            <a:endParaRPr lang="en-US" sz="1950" dirty="0"/>
          </a:p>
        </p:txBody>
      </p:sp>
      <p:sp>
        <p:nvSpPr>
          <p:cNvPr id="12" name="Text 10"/>
          <p:cNvSpPr/>
          <p:nvPr/>
        </p:nvSpPr>
        <p:spPr>
          <a:xfrm>
            <a:off x="7629882" y="4031337"/>
            <a:ext cx="6127075" cy="4029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150"/>
              </a:lnSpc>
              <a:buSzPct val="100000"/>
              <a:buChar char="•"/>
            </a:pPr>
            <a:r>
              <a:rPr lang="en-US" sz="19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Західноандійський</a:t>
            </a:r>
            <a:endParaRPr lang="en-US" sz="1950" dirty="0"/>
          </a:p>
        </p:txBody>
      </p:sp>
      <p:sp>
        <p:nvSpPr>
          <p:cNvPr id="13" name="Text 11"/>
          <p:cNvSpPr/>
          <p:nvPr/>
        </p:nvSpPr>
        <p:spPr>
          <a:xfrm>
            <a:off x="7629882" y="4522351"/>
            <a:ext cx="6127075" cy="4029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150"/>
              </a:lnSpc>
              <a:buSzPct val="100000"/>
              <a:buChar char="•"/>
            </a:pPr>
            <a:r>
              <a:rPr lang="en-US" sz="19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Південноандійський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7629882" y="5176957"/>
            <a:ext cx="6127075" cy="699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Австралійсько-Океанійський макрорайон</a:t>
            </a:r>
            <a:endParaRPr lang="en-US" sz="2200" dirty="0"/>
          </a:p>
        </p:txBody>
      </p:sp>
      <p:sp>
        <p:nvSpPr>
          <p:cNvPr id="15" name="Text 13"/>
          <p:cNvSpPr/>
          <p:nvPr/>
        </p:nvSpPr>
        <p:spPr>
          <a:xfrm>
            <a:off x="7629882" y="6128028"/>
            <a:ext cx="6127075" cy="4029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150"/>
              </a:lnSpc>
              <a:buSzPct val="100000"/>
              <a:buChar char="•"/>
            </a:pPr>
            <a:r>
              <a:rPr lang="en-US" sz="19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Австралія та Нова Зеландія</a:t>
            </a:r>
            <a:endParaRPr lang="en-US" sz="1950" dirty="0"/>
          </a:p>
        </p:txBody>
      </p:sp>
      <p:sp>
        <p:nvSpPr>
          <p:cNvPr id="16" name="Text 14"/>
          <p:cNvSpPr/>
          <p:nvPr/>
        </p:nvSpPr>
        <p:spPr>
          <a:xfrm>
            <a:off x="7629882" y="6619042"/>
            <a:ext cx="6127075" cy="4029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150"/>
              </a:lnSpc>
              <a:buSzPct val="100000"/>
              <a:buChar char="•"/>
            </a:pPr>
            <a:r>
              <a:rPr lang="en-US" sz="19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Океанія</a:t>
            </a:r>
            <a:endParaRPr lang="en-US" sz="19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81063" y="1075611"/>
            <a:ext cx="8122206" cy="6992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Антарктичний макрорайон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81063" y="2278380"/>
            <a:ext cx="2144673" cy="1406962"/>
          </a:xfrm>
          <a:prstGeom prst="roundRect">
            <a:avLst>
              <a:gd name="adj" fmla="val 26841"/>
            </a:avLst>
          </a:prstGeom>
          <a:solidFill>
            <a:srgbClr val="0A081B"/>
          </a:solidFill>
          <a:ln w="30480">
            <a:solidFill>
              <a:srgbClr val="16FFBB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163241" y="2730103"/>
            <a:ext cx="136208" cy="5033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950"/>
              </a:lnSpc>
              <a:buNone/>
            </a:pPr>
            <a:r>
              <a:rPr lang="en-US" sz="24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1</a:t>
            </a:r>
            <a:endParaRPr lang="en-US" sz="2450" dirty="0"/>
          </a:p>
        </p:txBody>
      </p:sp>
      <p:sp>
        <p:nvSpPr>
          <p:cNvPr id="5" name="Text 3"/>
          <p:cNvSpPr/>
          <p:nvPr/>
        </p:nvSpPr>
        <p:spPr>
          <a:xfrm>
            <a:off x="3277433" y="2530078"/>
            <a:ext cx="3884295" cy="349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Півострівний та острівний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3277433" y="3030736"/>
            <a:ext cx="5777508" cy="4029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50"/>
              </a:lnSpc>
              <a:buNone/>
            </a:pPr>
            <a:r>
              <a:rPr lang="en-US" sz="19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Антарктичний півострів та острови Антарктики</a:t>
            </a:r>
            <a:endParaRPr lang="en-US" sz="1950" dirty="0"/>
          </a:p>
        </p:txBody>
      </p:sp>
      <p:sp>
        <p:nvSpPr>
          <p:cNvPr id="7" name="Shape 5"/>
          <p:cNvSpPr/>
          <p:nvPr/>
        </p:nvSpPr>
        <p:spPr>
          <a:xfrm>
            <a:off x="3151584" y="3670102"/>
            <a:ext cx="10471904" cy="15240"/>
          </a:xfrm>
          <a:prstGeom prst="roundRect">
            <a:avLst>
              <a:gd name="adj" fmla="val 2478012"/>
            </a:avLst>
          </a:prstGeom>
          <a:solidFill>
            <a:srgbClr val="16FFBB"/>
          </a:solidFill>
          <a:ln/>
        </p:spPr>
      </p:sp>
      <p:sp>
        <p:nvSpPr>
          <p:cNvPr id="8" name="Shape 6"/>
          <p:cNvSpPr/>
          <p:nvPr/>
        </p:nvSpPr>
        <p:spPr>
          <a:xfrm>
            <a:off x="881063" y="3811191"/>
            <a:ext cx="4289346" cy="1809869"/>
          </a:xfrm>
          <a:prstGeom prst="roundRect">
            <a:avLst>
              <a:gd name="adj" fmla="val 20866"/>
            </a:avLst>
          </a:prstGeom>
          <a:solidFill>
            <a:srgbClr val="0A081B"/>
          </a:solidFill>
          <a:ln w="30480">
            <a:solidFill>
              <a:srgbClr val="29DDDA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1163241" y="4464367"/>
            <a:ext cx="175022" cy="5033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950"/>
              </a:lnSpc>
              <a:buNone/>
            </a:pPr>
            <a:r>
              <a:rPr lang="en-US" sz="24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2</a:t>
            </a:r>
            <a:endParaRPr lang="en-US" sz="2450" dirty="0"/>
          </a:p>
        </p:txBody>
      </p:sp>
      <p:sp>
        <p:nvSpPr>
          <p:cNvPr id="10" name="Text 8"/>
          <p:cNvSpPr/>
          <p:nvPr/>
        </p:nvSpPr>
        <p:spPr>
          <a:xfrm>
            <a:off x="5422106" y="4062889"/>
            <a:ext cx="2797373" cy="349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Прибережний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5422106" y="4563547"/>
            <a:ext cx="8075533" cy="8058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50"/>
              </a:lnSpc>
              <a:buNone/>
            </a:pPr>
            <a:r>
              <a:rPr lang="en-US" sz="19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Територія материка, яка безпосередньо прилягає до Світового океану</a:t>
            </a:r>
            <a:endParaRPr lang="en-US" sz="1950" dirty="0"/>
          </a:p>
        </p:txBody>
      </p:sp>
      <p:sp>
        <p:nvSpPr>
          <p:cNvPr id="12" name="Shape 10"/>
          <p:cNvSpPr/>
          <p:nvPr/>
        </p:nvSpPr>
        <p:spPr>
          <a:xfrm>
            <a:off x="5296257" y="5605820"/>
            <a:ext cx="8327231" cy="15240"/>
          </a:xfrm>
          <a:prstGeom prst="roundRect">
            <a:avLst>
              <a:gd name="adj" fmla="val 2478012"/>
            </a:avLst>
          </a:prstGeom>
          <a:solidFill>
            <a:srgbClr val="29DDDA"/>
          </a:solidFill>
          <a:ln/>
        </p:spPr>
      </p:sp>
      <p:sp>
        <p:nvSpPr>
          <p:cNvPr id="13" name="Shape 11"/>
          <p:cNvSpPr/>
          <p:nvPr/>
        </p:nvSpPr>
        <p:spPr>
          <a:xfrm>
            <a:off x="881063" y="5746909"/>
            <a:ext cx="6434138" cy="1406962"/>
          </a:xfrm>
          <a:prstGeom prst="roundRect">
            <a:avLst>
              <a:gd name="adj" fmla="val 26841"/>
            </a:avLst>
          </a:prstGeom>
          <a:solidFill>
            <a:srgbClr val="0A081B"/>
          </a:solidFill>
          <a:ln w="30480">
            <a:solidFill>
              <a:srgbClr val="37A7E7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1163241" y="6198632"/>
            <a:ext cx="184309" cy="5033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950"/>
              </a:lnSpc>
              <a:buNone/>
            </a:pPr>
            <a:r>
              <a:rPr lang="en-US" sz="24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3</a:t>
            </a:r>
            <a:endParaRPr lang="en-US" sz="2450" dirty="0"/>
          </a:p>
        </p:txBody>
      </p:sp>
      <p:sp>
        <p:nvSpPr>
          <p:cNvPr id="15" name="Text 13"/>
          <p:cNvSpPr/>
          <p:nvPr/>
        </p:nvSpPr>
        <p:spPr>
          <a:xfrm>
            <a:off x="7566898" y="5998607"/>
            <a:ext cx="3905845" cy="349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Внутрішньоантарктичний</a:t>
            </a:r>
            <a:endParaRPr lang="en-US" sz="2200" dirty="0"/>
          </a:p>
        </p:txBody>
      </p:sp>
      <p:sp>
        <p:nvSpPr>
          <p:cNvPr id="16" name="Text 14"/>
          <p:cNvSpPr/>
          <p:nvPr/>
        </p:nvSpPr>
        <p:spPr>
          <a:xfrm>
            <a:off x="7566898" y="6499265"/>
            <a:ext cx="3905845" cy="4029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50"/>
              </a:lnSpc>
              <a:buNone/>
            </a:pPr>
            <a:r>
              <a:rPr lang="en-US" sz="19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Внутрішня частина континенту</a:t>
            </a:r>
            <a:endParaRPr lang="en-US" sz="19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64104" y="963692"/>
            <a:ext cx="6390442" cy="537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4200"/>
              </a:lnSpc>
              <a:buNone/>
            </a:pPr>
            <a:r>
              <a:rPr lang="en-US" sz="33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Рекреаційні райони України</a:t>
            </a:r>
            <a:endParaRPr lang="en-US" sz="3350" dirty="0"/>
          </a:p>
        </p:txBody>
      </p:sp>
      <p:sp>
        <p:nvSpPr>
          <p:cNvPr id="4" name="Text 1"/>
          <p:cNvSpPr/>
          <p:nvPr/>
        </p:nvSpPr>
        <p:spPr>
          <a:xfrm>
            <a:off x="6164104" y="1888688"/>
            <a:ext cx="3749040" cy="639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000"/>
              </a:lnSpc>
              <a:buNone/>
            </a:pPr>
            <a:r>
              <a:rPr lang="en-US" sz="5000" b="1" dirty="0">
                <a:solidFill>
                  <a:srgbClr val="16FFBB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1</a:t>
            </a:r>
            <a:endParaRPr lang="en-US" sz="5000" dirty="0"/>
          </a:p>
        </p:txBody>
      </p:sp>
      <p:sp>
        <p:nvSpPr>
          <p:cNvPr id="5" name="Text 2"/>
          <p:cNvSpPr/>
          <p:nvPr/>
        </p:nvSpPr>
        <p:spPr>
          <a:xfrm>
            <a:off x="6902053" y="2769632"/>
            <a:ext cx="2273022" cy="2688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Причорноморський</a:t>
            </a:r>
            <a:endParaRPr lang="en-US" sz="1650" dirty="0"/>
          </a:p>
        </p:txBody>
      </p:sp>
      <p:sp>
        <p:nvSpPr>
          <p:cNvPr id="6" name="Text 3"/>
          <p:cNvSpPr/>
          <p:nvPr/>
        </p:nvSpPr>
        <p:spPr>
          <a:xfrm>
            <a:off x="6164104" y="3154561"/>
            <a:ext cx="3749040" cy="9290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АРК, Одеська, Миколаївська і Херсонська області. Дуже високий рейтинг.</a:t>
            </a:r>
            <a:endParaRPr lang="en-US" sz="1500" dirty="0"/>
          </a:p>
        </p:txBody>
      </p:sp>
      <p:sp>
        <p:nvSpPr>
          <p:cNvPr id="7" name="Text 4"/>
          <p:cNvSpPr/>
          <p:nvPr/>
        </p:nvSpPr>
        <p:spPr>
          <a:xfrm>
            <a:off x="10203537" y="1888688"/>
            <a:ext cx="3749159" cy="639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000"/>
              </a:lnSpc>
              <a:buNone/>
            </a:pPr>
            <a:r>
              <a:rPr lang="en-US" sz="5000" b="1" dirty="0">
                <a:solidFill>
                  <a:srgbClr val="29DDDA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2</a:t>
            </a:r>
            <a:endParaRPr lang="en-US" sz="5000" dirty="0"/>
          </a:p>
        </p:txBody>
      </p:sp>
      <p:sp>
        <p:nvSpPr>
          <p:cNvPr id="8" name="Text 5"/>
          <p:cNvSpPr/>
          <p:nvPr/>
        </p:nvSpPr>
        <p:spPr>
          <a:xfrm>
            <a:off x="10651808" y="2769632"/>
            <a:ext cx="2852499" cy="2688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Карпатсько-Подільський</a:t>
            </a:r>
            <a:endParaRPr lang="en-US" sz="1650" dirty="0"/>
          </a:p>
        </p:txBody>
      </p:sp>
      <p:sp>
        <p:nvSpPr>
          <p:cNvPr id="9" name="Text 6"/>
          <p:cNvSpPr/>
          <p:nvPr/>
        </p:nvSpPr>
        <p:spPr>
          <a:xfrm>
            <a:off x="10203537" y="3154561"/>
            <a:ext cx="3749159" cy="12387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Закарпатська, Львівська, Івано-Франківська, Чернівецька, Тернопільська, Хмельницька і Вінницька області. Високий рейтинг.</a:t>
            </a:r>
            <a:endParaRPr lang="en-US" sz="1500" dirty="0"/>
          </a:p>
        </p:txBody>
      </p:sp>
      <p:sp>
        <p:nvSpPr>
          <p:cNvPr id="10" name="Text 7"/>
          <p:cNvSpPr/>
          <p:nvPr/>
        </p:nvSpPr>
        <p:spPr>
          <a:xfrm>
            <a:off x="6164104" y="5070991"/>
            <a:ext cx="3749040" cy="639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000"/>
              </a:lnSpc>
              <a:buNone/>
            </a:pPr>
            <a:r>
              <a:rPr lang="en-US" sz="5000" b="1" dirty="0">
                <a:solidFill>
                  <a:srgbClr val="37A7E7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3</a:t>
            </a:r>
            <a:endParaRPr lang="en-US" sz="5000" dirty="0"/>
          </a:p>
        </p:txBody>
      </p:sp>
      <p:sp>
        <p:nvSpPr>
          <p:cNvPr id="11" name="Text 8"/>
          <p:cNvSpPr/>
          <p:nvPr/>
        </p:nvSpPr>
        <p:spPr>
          <a:xfrm>
            <a:off x="6854190" y="5951934"/>
            <a:ext cx="2368748" cy="2688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Полісько-Столичний</a:t>
            </a:r>
            <a:endParaRPr lang="en-US" sz="1650" dirty="0"/>
          </a:p>
        </p:txBody>
      </p:sp>
      <p:sp>
        <p:nvSpPr>
          <p:cNvPr id="12" name="Text 9"/>
          <p:cNvSpPr/>
          <p:nvPr/>
        </p:nvSpPr>
        <p:spPr>
          <a:xfrm>
            <a:off x="6164104" y="6336863"/>
            <a:ext cx="3749040" cy="9290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Волинська, Рівненська, Житомирська, Київська, Чернігівська, Полтавська, Черкаська області. Середній рейтинг.</a:t>
            </a:r>
            <a:endParaRPr lang="en-US" sz="1500" dirty="0"/>
          </a:p>
        </p:txBody>
      </p:sp>
      <p:sp>
        <p:nvSpPr>
          <p:cNvPr id="13" name="Text 10"/>
          <p:cNvSpPr/>
          <p:nvPr/>
        </p:nvSpPr>
        <p:spPr>
          <a:xfrm>
            <a:off x="10203537" y="5070991"/>
            <a:ext cx="3749159" cy="639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000"/>
              </a:lnSpc>
              <a:buNone/>
            </a:pPr>
            <a:r>
              <a:rPr lang="en-US" sz="5000" b="1" dirty="0">
                <a:solidFill>
                  <a:srgbClr val="091231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4</a:t>
            </a:r>
            <a:endParaRPr lang="en-US" sz="5000" dirty="0"/>
          </a:p>
        </p:txBody>
      </p:sp>
      <p:sp>
        <p:nvSpPr>
          <p:cNvPr id="14" name="Text 11"/>
          <p:cNvSpPr/>
          <p:nvPr/>
        </p:nvSpPr>
        <p:spPr>
          <a:xfrm>
            <a:off x="10462379" y="5951934"/>
            <a:ext cx="3231475" cy="2688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Придніпровсько-Донецький</a:t>
            </a:r>
            <a:endParaRPr lang="en-US" sz="1650" dirty="0"/>
          </a:p>
        </p:txBody>
      </p:sp>
      <p:sp>
        <p:nvSpPr>
          <p:cNvPr id="15" name="Text 12"/>
          <p:cNvSpPr/>
          <p:nvPr/>
        </p:nvSpPr>
        <p:spPr>
          <a:xfrm>
            <a:off x="10203537" y="6336863"/>
            <a:ext cx="3749159" cy="9290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Дніпропетровська, Запорізька, Кіровоградська, Донецька і Луганська області. Найнижчий рейтинг.</a:t>
            </a:r>
            <a:endParaRPr lang="en-US" sz="15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35184" y="1046559"/>
            <a:ext cx="4754642" cy="5942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4650"/>
              </a:lnSpc>
              <a:buNone/>
            </a:pPr>
            <a:r>
              <a:rPr lang="en-US" sz="37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Висновки</a:t>
            </a:r>
            <a:endParaRPr lang="en-US" sz="3700" dirty="0"/>
          </a:p>
        </p:txBody>
      </p:sp>
      <p:sp>
        <p:nvSpPr>
          <p:cNvPr id="4" name="Shape 1"/>
          <p:cNvSpPr/>
          <p:nvPr/>
        </p:nvSpPr>
        <p:spPr>
          <a:xfrm>
            <a:off x="6235184" y="2202299"/>
            <a:ext cx="374333" cy="374333"/>
          </a:xfrm>
          <a:prstGeom prst="roundRect">
            <a:avLst>
              <a:gd name="adj" fmla="val 85736"/>
            </a:avLst>
          </a:prstGeom>
          <a:solidFill>
            <a:srgbClr val="0A081B"/>
          </a:solidFill>
          <a:ln w="22860">
            <a:solidFill>
              <a:srgbClr val="16FFBB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823472" y="2202299"/>
            <a:ext cx="3128010" cy="8915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Важливість рекреаційного районування</a:t>
            </a:r>
            <a:endParaRPr lang="en-US" sz="1850" dirty="0"/>
          </a:p>
        </p:txBody>
      </p:sp>
      <p:sp>
        <p:nvSpPr>
          <p:cNvPr id="6" name="Text 3"/>
          <p:cNvSpPr/>
          <p:nvPr/>
        </p:nvSpPr>
        <p:spPr>
          <a:xfrm>
            <a:off x="6823472" y="3222188"/>
            <a:ext cx="3128010" cy="20538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Рекреаційне районування є важливим інструментом для розуміння та управління рекреаційними ресурсами на глобальному та національному рівнях.</a:t>
            </a:r>
            <a:endParaRPr lang="en-US" sz="1650" dirty="0"/>
          </a:p>
        </p:txBody>
      </p:sp>
      <p:sp>
        <p:nvSpPr>
          <p:cNvPr id="7" name="Shape 4"/>
          <p:cNvSpPr/>
          <p:nvPr/>
        </p:nvSpPr>
        <p:spPr>
          <a:xfrm>
            <a:off x="10165437" y="2202299"/>
            <a:ext cx="374333" cy="374333"/>
          </a:xfrm>
          <a:prstGeom prst="roundRect">
            <a:avLst>
              <a:gd name="adj" fmla="val 85736"/>
            </a:avLst>
          </a:prstGeom>
          <a:solidFill>
            <a:srgbClr val="0A081B"/>
          </a:solidFill>
          <a:ln w="22860">
            <a:solidFill>
              <a:srgbClr val="29DDDA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0753725" y="2202299"/>
            <a:ext cx="2766179" cy="297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Динамічність процесу</a:t>
            </a:r>
            <a:endParaRPr lang="en-US" sz="1850" dirty="0"/>
          </a:p>
        </p:txBody>
      </p:sp>
      <p:sp>
        <p:nvSpPr>
          <p:cNvPr id="9" name="Text 6"/>
          <p:cNvSpPr/>
          <p:nvPr/>
        </p:nvSpPr>
        <p:spPr>
          <a:xfrm>
            <a:off x="10753725" y="2627828"/>
            <a:ext cx="3128010" cy="20538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Процес рекреаційного районування є динамічним і може змінюватися з часом у відповідь на економічні, соціальні та екологічні фактори.</a:t>
            </a:r>
            <a:endParaRPr lang="en-US" sz="1650" dirty="0"/>
          </a:p>
        </p:txBody>
      </p:sp>
      <p:sp>
        <p:nvSpPr>
          <p:cNvPr id="10" name="Shape 7"/>
          <p:cNvSpPr/>
          <p:nvPr/>
        </p:nvSpPr>
        <p:spPr>
          <a:xfrm>
            <a:off x="6235184" y="5730597"/>
            <a:ext cx="374333" cy="374333"/>
          </a:xfrm>
          <a:prstGeom prst="roundRect">
            <a:avLst>
              <a:gd name="adj" fmla="val 85736"/>
            </a:avLst>
          </a:prstGeom>
          <a:solidFill>
            <a:srgbClr val="0A081B"/>
          </a:solidFill>
          <a:ln w="22860">
            <a:solidFill>
              <a:srgbClr val="37A7E7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823472" y="5730597"/>
            <a:ext cx="2860119" cy="297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Перспективи розвитку</a:t>
            </a:r>
            <a:endParaRPr lang="en-US" sz="1850" dirty="0"/>
          </a:p>
        </p:txBody>
      </p:sp>
      <p:sp>
        <p:nvSpPr>
          <p:cNvPr id="12" name="Text 9"/>
          <p:cNvSpPr/>
          <p:nvPr/>
        </p:nvSpPr>
        <p:spPr>
          <a:xfrm>
            <a:off x="6823472" y="6156127"/>
            <a:ext cx="7058144" cy="10269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З розвитком постіндустріального суспільства, рекреація і туризм стають все більш важливими галузями економіки, що впливає на формування та розвиток рекреаційних районів.</a:t>
            </a:r>
            <a:endParaRPr lang="en-US" sz="16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19468" y="740926"/>
            <a:ext cx="7677864" cy="11634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4550"/>
              </a:lnSpc>
              <a:buNone/>
            </a:pPr>
            <a:r>
              <a:rPr lang="en-US" sz="36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Формування рекреаційних районів</a:t>
            </a:r>
            <a:endParaRPr lang="en-US" sz="3650" dirty="0"/>
          </a:p>
        </p:txBody>
      </p:sp>
      <p:sp>
        <p:nvSpPr>
          <p:cNvPr id="4" name="Shape 1"/>
          <p:cNvSpPr/>
          <p:nvPr/>
        </p:nvSpPr>
        <p:spPr>
          <a:xfrm>
            <a:off x="6522125" y="2218492"/>
            <a:ext cx="22860" cy="5270182"/>
          </a:xfrm>
          <a:prstGeom prst="roundRect">
            <a:avLst>
              <a:gd name="adj" fmla="val 1374384"/>
            </a:avLst>
          </a:prstGeom>
          <a:solidFill>
            <a:srgbClr val="FFFFFF">
              <a:alpha val="24000"/>
            </a:srgbClr>
          </a:solidFill>
          <a:ln/>
        </p:spPr>
      </p:sp>
      <p:sp>
        <p:nvSpPr>
          <p:cNvPr id="5" name="Shape 2"/>
          <p:cNvSpPr/>
          <p:nvPr/>
        </p:nvSpPr>
        <p:spPr>
          <a:xfrm>
            <a:off x="6746319" y="2678311"/>
            <a:ext cx="733068" cy="22860"/>
          </a:xfrm>
          <a:prstGeom prst="roundRect">
            <a:avLst>
              <a:gd name="adj" fmla="val 1374384"/>
            </a:avLst>
          </a:prstGeom>
          <a:solidFill>
            <a:srgbClr val="16FFBB"/>
          </a:solidFill>
          <a:ln/>
        </p:spPr>
      </p:sp>
      <p:sp>
        <p:nvSpPr>
          <p:cNvPr id="6" name="Shape 3"/>
          <p:cNvSpPr/>
          <p:nvPr/>
        </p:nvSpPr>
        <p:spPr>
          <a:xfrm>
            <a:off x="6297930" y="2454116"/>
            <a:ext cx="471249" cy="471249"/>
          </a:xfrm>
          <a:prstGeom prst="roundRect">
            <a:avLst>
              <a:gd name="adj" fmla="val 66671"/>
            </a:avLst>
          </a:prstGeom>
          <a:solidFill>
            <a:srgbClr val="0A081B"/>
          </a:solidFill>
          <a:ln w="22860">
            <a:solidFill>
              <a:srgbClr val="16FFBB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6473071" y="2550081"/>
            <a:ext cx="120848" cy="2793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150"/>
              </a:lnSpc>
              <a:buNone/>
            </a:pPr>
            <a:r>
              <a:rPr lang="en-US" sz="21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1</a:t>
            </a:r>
            <a:endParaRPr lang="en-US" sz="2150" dirty="0"/>
          </a:p>
        </p:txBody>
      </p:sp>
      <p:sp>
        <p:nvSpPr>
          <p:cNvPr id="8" name="Text 5"/>
          <p:cNvSpPr/>
          <p:nvPr/>
        </p:nvSpPr>
        <p:spPr>
          <a:xfrm>
            <a:off x="7685484" y="2427922"/>
            <a:ext cx="5328047" cy="2908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Диверсифікація географічного поділу праці</a:t>
            </a:r>
            <a:endParaRPr lang="en-US" sz="1800" dirty="0"/>
          </a:p>
        </p:txBody>
      </p:sp>
      <p:sp>
        <p:nvSpPr>
          <p:cNvPr id="9" name="Text 6"/>
          <p:cNvSpPr/>
          <p:nvPr/>
        </p:nvSpPr>
        <p:spPr>
          <a:xfrm>
            <a:off x="7685484" y="2844403"/>
            <a:ext cx="6211848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У процесі розвитку рекреаційного господарства неминуче відбувається невпинна диверсифікація географічного або територіального поділу праці.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6746319" y="4728210"/>
            <a:ext cx="733068" cy="22860"/>
          </a:xfrm>
          <a:prstGeom prst="roundRect">
            <a:avLst>
              <a:gd name="adj" fmla="val 1374384"/>
            </a:avLst>
          </a:prstGeom>
          <a:solidFill>
            <a:srgbClr val="29DDDA"/>
          </a:solidFill>
          <a:ln/>
        </p:spPr>
      </p:sp>
      <p:sp>
        <p:nvSpPr>
          <p:cNvPr id="11" name="Shape 8"/>
          <p:cNvSpPr/>
          <p:nvPr/>
        </p:nvSpPr>
        <p:spPr>
          <a:xfrm>
            <a:off x="6297930" y="4504015"/>
            <a:ext cx="471249" cy="471249"/>
          </a:xfrm>
          <a:prstGeom prst="roundRect">
            <a:avLst>
              <a:gd name="adj" fmla="val 66671"/>
            </a:avLst>
          </a:prstGeom>
          <a:solidFill>
            <a:srgbClr val="0A081B"/>
          </a:solidFill>
          <a:ln w="22860">
            <a:solidFill>
              <a:srgbClr val="29DDDA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6455926" y="4599980"/>
            <a:ext cx="155258" cy="2793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150"/>
              </a:lnSpc>
              <a:buNone/>
            </a:pPr>
            <a:r>
              <a:rPr lang="en-US" sz="21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2</a:t>
            </a:r>
            <a:endParaRPr lang="en-US" sz="2150" dirty="0"/>
          </a:p>
        </p:txBody>
      </p:sp>
      <p:sp>
        <p:nvSpPr>
          <p:cNvPr id="13" name="Text 10"/>
          <p:cNvSpPr/>
          <p:nvPr/>
        </p:nvSpPr>
        <p:spPr>
          <a:xfrm>
            <a:off x="7685484" y="4477822"/>
            <a:ext cx="5238274" cy="2908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Закріплення видів рекреаційної діяльності</a:t>
            </a:r>
            <a:endParaRPr lang="en-US" sz="1800" dirty="0"/>
          </a:p>
        </p:txBody>
      </p:sp>
      <p:sp>
        <p:nvSpPr>
          <p:cNvPr id="14" name="Text 11"/>
          <p:cNvSpPr/>
          <p:nvPr/>
        </p:nvSpPr>
        <p:spPr>
          <a:xfrm>
            <a:off x="7685484" y="4894302"/>
            <a:ext cx="6211848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Наслідком цього є закріплення за певними територіями тих чи інших видів рекреаційної діяльності.</a:t>
            </a:r>
            <a:endParaRPr lang="en-US" sz="1600" dirty="0"/>
          </a:p>
        </p:txBody>
      </p:sp>
      <p:sp>
        <p:nvSpPr>
          <p:cNvPr id="15" name="Shape 12"/>
          <p:cNvSpPr/>
          <p:nvPr/>
        </p:nvSpPr>
        <p:spPr>
          <a:xfrm>
            <a:off x="6746319" y="6443067"/>
            <a:ext cx="733068" cy="22860"/>
          </a:xfrm>
          <a:prstGeom prst="roundRect">
            <a:avLst>
              <a:gd name="adj" fmla="val 1374384"/>
            </a:avLst>
          </a:prstGeom>
          <a:solidFill>
            <a:srgbClr val="37A7E7"/>
          </a:solidFill>
          <a:ln/>
        </p:spPr>
      </p:sp>
      <p:sp>
        <p:nvSpPr>
          <p:cNvPr id="16" name="Shape 13"/>
          <p:cNvSpPr/>
          <p:nvPr/>
        </p:nvSpPr>
        <p:spPr>
          <a:xfrm>
            <a:off x="6297930" y="6218873"/>
            <a:ext cx="471249" cy="471249"/>
          </a:xfrm>
          <a:prstGeom prst="roundRect">
            <a:avLst>
              <a:gd name="adj" fmla="val 66671"/>
            </a:avLst>
          </a:prstGeom>
          <a:solidFill>
            <a:srgbClr val="0A081B"/>
          </a:solidFill>
          <a:ln w="22860">
            <a:solidFill>
              <a:srgbClr val="37A7E7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6451759" y="6314837"/>
            <a:ext cx="163473" cy="2793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150"/>
              </a:lnSpc>
              <a:buNone/>
            </a:pPr>
            <a:r>
              <a:rPr lang="en-US" sz="21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3</a:t>
            </a:r>
            <a:endParaRPr lang="en-US" sz="2150" dirty="0"/>
          </a:p>
        </p:txBody>
      </p:sp>
      <p:sp>
        <p:nvSpPr>
          <p:cNvPr id="18" name="Text 15"/>
          <p:cNvSpPr/>
          <p:nvPr/>
        </p:nvSpPr>
        <p:spPr>
          <a:xfrm>
            <a:off x="7685484" y="6192679"/>
            <a:ext cx="4311372" cy="2908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Формування рекреаційних районів</a:t>
            </a:r>
            <a:endParaRPr lang="en-US" sz="1800" dirty="0"/>
          </a:p>
        </p:txBody>
      </p:sp>
      <p:sp>
        <p:nvSpPr>
          <p:cNvPr id="19" name="Text 16"/>
          <p:cNvSpPr/>
          <p:nvPr/>
        </p:nvSpPr>
        <p:spPr>
          <a:xfrm>
            <a:off x="7685484" y="6609159"/>
            <a:ext cx="6211848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Поступово формуються рекреаційні райони з їх власним "обличчям".</a:t>
            </a:r>
            <a:endParaRPr lang="en-US" sz="1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67462" y="1284089"/>
            <a:ext cx="7381875" cy="13985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Визначення рекреаційних районів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6367462" y="3060144"/>
            <a:ext cx="3565088" cy="3885367"/>
          </a:xfrm>
          <a:prstGeom prst="roundRect">
            <a:avLst>
              <a:gd name="adj" fmla="val 10593"/>
            </a:avLst>
          </a:prstGeom>
          <a:solidFill>
            <a:srgbClr val="0A081B"/>
          </a:solidFill>
          <a:ln w="30480">
            <a:solidFill>
              <a:srgbClr val="16FFBB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649641" y="3342322"/>
            <a:ext cx="3000732" cy="699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Територіальний аспект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649641" y="4192667"/>
            <a:ext cx="3000732" cy="16116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150"/>
              </a:lnSpc>
              <a:buNone/>
            </a:pPr>
            <a:r>
              <a:rPr lang="en-US" sz="19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Рекреаційні райони визначаються як території різного таксономічного рангу.</a:t>
            </a:r>
            <a:endParaRPr lang="en-US" sz="1950" dirty="0"/>
          </a:p>
        </p:txBody>
      </p:sp>
      <p:sp>
        <p:nvSpPr>
          <p:cNvPr id="7" name="Shape 4"/>
          <p:cNvSpPr/>
          <p:nvPr/>
        </p:nvSpPr>
        <p:spPr>
          <a:xfrm>
            <a:off x="10184249" y="3060144"/>
            <a:ext cx="3565088" cy="3885367"/>
          </a:xfrm>
          <a:prstGeom prst="roundRect">
            <a:avLst>
              <a:gd name="adj" fmla="val 10593"/>
            </a:avLst>
          </a:prstGeom>
          <a:solidFill>
            <a:srgbClr val="0A081B"/>
          </a:solidFill>
          <a:ln w="30480">
            <a:solidFill>
              <a:srgbClr val="29DDDA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0466427" y="3342322"/>
            <a:ext cx="2797373" cy="349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Ресурсний аспект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466427" y="3842980"/>
            <a:ext cx="3000732" cy="28203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150"/>
              </a:lnSpc>
              <a:buNone/>
            </a:pPr>
            <a:r>
              <a:rPr lang="en-US" sz="19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Набір рекреаційних ресурсів, об'єктів і послуг цих територій є помітно відмінним від інших територій такого самого таксономічного рангу.</a:t>
            </a:r>
            <a:endParaRPr lang="en-US" sz="19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1613" y="594241"/>
            <a:ext cx="7633573" cy="11989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4700"/>
              </a:lnSpc>
              <a:buNone/>
            </a:pPr>
            <a:r>
              <a:rPr lang="en-US" sz="37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Процес рекреаційного районування</a:t>
            </a:r>
            <a:endParaRPr lang="en-US" sz="37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1613" y="2116812"/>
            <a:ext cx="1078944" cy="189607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644170" y="2332553"/>
            <a:ext cx="2397681" cy="299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Поділ території</a:t>
            </a:r>
            <a:endParaRPr lang="en-US" sz="1850" dirty="0"/>
          </a:p>
        </p:txBody>
      </p:sp>
      <p:sp>
        <p:nvSpPr>
          <p:cNvPr id="6" name="Text 2"/>
          <p:cNvSpPr/>
          <p:nvPr/>
        </p:nvSpPr>
        <p:spPr>
          <a:xfrm>
            <a:off x="7644170" y="2761655"/>
            <a:ext cx="6231017" cy="10354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Рекреаційне районування є процесом поділу певної країни, регіону світу чи всієї планети на таксономічні одиниці.</a:t>
            </a:r>
            <a:endParaRPr lang="en-US" sz="16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1613" y="4012883"/>
            <a:ext cx="1078944" cy="189607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644170" y="4228624"/>
            <a:ext cx="3188375" cy="299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Виявлення особливостей</a:t>
            </a:r>
            <a:endParaRPr lang="en-US" sz="1850" dirty="0"/>
          </a:p>
        </p:txBody>
      </p:sp>
      <p:sp>
        <p:nvSpPr>
          <p:cNvPr id="9" name="Text 4"/>
          <p:cNvSpPr/>
          <p:nvPr/>
        </p:nvSpPr>
        <p:spPr>
          <a:xfrm>
            <a:off x="7644170" y="4657725"/>
            <a:ext cx="6231017" cy="10354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Виділяються території з помітною своєрідною спеціалізацією рекреаційного господарства, певним поєднанням рекреаційних ресурсів.</a:t>
            </a:r>
            <a:endParaRPr lang="en-US" sz="16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1613" y="5908953"/>
            <a:ext cx="1078944" cy="1726287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644170" y="6124694"/>
            <a:ext cx="2656522" cy="299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Визначення стратегії</a:t>
            </a:r>
            <a:endParaRPr lang="en-US" sz="1850" dirty="0"/>
          </a:p>
        </p:txBody>
      </p:sp>
      <p:sp>
        <p:nvSpPr>
          <p:cNvPr id="12" name="Text 6"/>
          <p:cNvSpPr/>
          <p:nvPr/>
        </p:nvSpPr>
        <p:spPr>
          <a:xfrm>
            <a:off x="7644170" y="6553795"/>
            <a:ext cx="6231017" cy="6903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Для кожного району визначається власна стратегія розвитку рекреації і туризму.</a:t>
            </a:r>
            <a:endParaRPr lang="en-US" sz="16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81063" y="2029301"/>
            <a:ext cx="8126373" cy="6992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Типи рекреаційних районів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81063" y="3357801"/>
            <a:ext cx="3872032" cy="349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Рекреаційно переважаючі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81063" y="3959185"/>
            <a:ext cx="6127075" cy="12087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150"/>
              </a:lnSpc>
              <a:buNone/>
            </a:pPr>
            <a:r>
              <a:rPr lang="en-US" sz="19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В одному з типів рекреаційне господарство домінує над усіма іншими галузями. Такі райони можна назвати рекреаційно переважаючими.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7629882" y="3357801"/>
            <a:ext cx="3512344" cy="349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Рекреаційно недостатні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629882" y="3959185"/>
            <a:ext cx="6127075" cy="20145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150"/>
              </a:lnSpc>
              <a:buNone/>
            </a:pPr>
            <a:r>
              <a:rPr lang="en-US" sz="19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У багатьох рекреаційних районах у структурі валового внутрішнього продукту рекреація і туризм є важливою, але не переважаючою, складовою. Такі райони називаються рекреаційно недостатніми.</a:t>
            </a:r>
            <a:endParaRPr lang="en-US" sz="19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75308" y="882610"/>
            <a:ext cx="7566184" cy="12520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Особливості рекреаційних районів</a:t>
            </a:r>
            <a:endParaRPr lang="en-US" sz="3900" dirty="0"/>
          </a:p>
        </p:txBody>
      </p:sp>
      <p:sp>
        <p:nvSpPr>
          <p:cNvPr id="4" name="Shape 1"/>
          <p:cNvSpPr/>
          <p:nvPr/>
        </p:nvSpPr>
        <p:spPr>
          <a:xfrm>
            <a:off x="6275308" y="2726412"/>
            <a:ext cx="394454" cy="394454"/>
          </a:xfrm>
          <a:prstGeom prst="roundRect">
            <a:avLst>
              <a:gd name="adj" fmla="val 85725"/>
            </a:avLst>
          </a:prstGeom>
          <a:solidFill>
            <a:srgbClr val="0A081B"/>
          </a:solidFill>
          <a:ln w="22860">
            <a:solidFill>
              <a:srgbClr val="16FFBB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895148" y="2726412"/>
            <a:ext cx="2504718" cy="313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Масові міграції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6895148" y="3174802"/>
            <a:ext cx="3050619" cy="18026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Головна особливість полягає в масових міграціях людей, іноді з усієї планети, до цих територій.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10171152" y="2726412"/>
            <a:ext cx="394454" cy="394454"/>
          </a:xfrm>
          <a:prstGeom prst="roundRect">
            <a:avLst>
              <a:gd name="adj" fmla="val 85725"/>
            </a:avLst>
          </a:prstGeom>
          <a:solidFill>
            <a:srgbClr val="0A081B"/>
          </a:solidFill>
          <a:ln w="22860">
            <a:solidFill>
              <a:srgbClr val="29DDDA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0790992" y="2726412"/>
            <a:ext cx="2957036" cy="313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Перерозподіл ресурсів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10790992" y="3174802"/>
            <a:ext cx="3050619" cy="25236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Це приводить до просторово-територіального перерозподілу величезних обсягів грошових, а за ними і матеріальних та трудових ресурсів.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275308" y="6177439"/>
            <a:ext cx="394454" cy="394454"/>
          </a:xfrm>
          <a:prstGeom prst="roundRect">
            <a:avLst>
              <a:gd name="adj" fmla="val 85725"/>
            </a:avLst>
          </a:prstGeom>
          <a:solidFill>
            <a:srgbClr val="0A081B"/>
          </a:solidFill>
          <a:ln w="22860">
            <a:solidFill>
              <a:srgbClr val="37A7E7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895148" y="6177439"/>
            <a:ext cx="3154918" cy="313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Географічне положення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6895148" y="6625828"/>
            <a:ext cx="6946344" cy="7210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Для рекреаційних районів велике значення мають особливості їх економіко- і політико-географічного положення.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6576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407337" y="662702"/>
            <a:ext cx="9473327" cy="11901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4650"/>
              </a:lnSpc>
              <a:buNone/>
            </a:pPr>
            <a:r>
              <a:rPr lang="en-US" sz="37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Чинники географічного положення рекреаційних районів</a:t>
            </a:r>
            <a:endParaRPr lang="en-US" sz="370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7337" y="2174200"/>
            <a:ext cx="535543" cy="53554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4407337" y="2923937"/>
            <a:ext cx="3042166" cy="297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Транспортне положення</a:t>
            </a:r>
            <a:endParaRPr lang="en-US" sz="1850" dirty="0"/>
          </a:p>
        </p:txBody>
      </p:sp>
      <p:sp>
        <p:nvSpPr>
          <p:cNvPr id="6" name="Text 2"/>
          <p:cNvSpPr/>
          <p:nvPr/>
        </p:nvSpPr>
        <p:spPr>
          <a:xfrm>
            <a:off x="4407337" y="3349823"/>
            <a:ext cx="4575929" cy="10279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Транспортно-географічне положення, рівень забезпечення транспортною інфраструктурою.</a:t>
            </a:r>
            <a:endParaRPr lang="en-US" sz="16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4615" y="2174200"/>
            <a:ext cx="535543" cy="535543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9304615" y="2923937"/>
            <a:ext cx="3538418" cy="297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Відносно джерел рекреантів</a:t>
            </a:r>
            <a:endParaRPr lang="en-US" sz="1850" dirty="0"/>
          </a:p>
        </p:txBody>
      </p:sp>
      <p:sp>
        <p:nvSpPr>
          <p:cNvPr id="9" name="Text 4"/>
          <p:cNvSpPr/>
          <p:nvPr/>
        </p:nvSpPr>
        <p:spPr>
          <a:xfrm>
            <a:off x="9304615" y="3349823"/>
            <a:ext cx="4576048" cy="10279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Розміщення рекреаційного району стосовно основних джерел нинішніх і потенційних рекреантів.</a:t>
            </a:r>
            <a:endParaRPr lang="en-US" sz="16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7337" y="5020508"/>
            <a:ext cx="535543" cy="535543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4407337" y="5770245"/>
            <a:ext cx="3371493" cy="297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Відносно баз забезпечення</a:t>
            </a:r>
            <a:endParaRPr lang="en-US" sz="1850" dirty="0"/>
          </a:p>
        </p:txBody>
      </p:sp>
      <p:sp>
        <p:nvSpPr>
          <p:cNvPr id="12" name="Text 6"/>
          <p:cNvSpPr/>
          <p:nvPr/>
        </p:nvSpPr>
        <p:spPr>
          <a:xfrm>
            <a:off x="4407337" y="6196132"/>
            <a:ext cx="4575929" cy="13706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Розміщення стосовно основних баз забезпечення рекреаційного господарства всіма видами ресурсів, особливо продуктами харчування.</a:t>
            </a:r>
            <a:endParaRPr lang="en-US" sz="16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4615" y="5020508"/>
            <a:ext cx="535543" cy="535543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9304615" y="5770245"/>
            <a:ext cx="2965371" cy="297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Відносно інших районів</a:t>
            </a:r>
            <a:endParaRPr lang="en-US" sz="1850" dirty="0"/>
          </a:p>
        </p:txBody>
      </p:sp>
      <p:sp>
        <p:nvSpPr>
          <p:cNvPr id="15" name="Text 8"/>
          <p:cNvSpPr/>
          <p:nvPr/>
        </p:nvSpPr>
        <p:spPr>
          <a:xfrm>
            <a:off x="9304615" y="6196132"/>
            <a:ext cx="4576048" cy="6853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Розміщення стосовно інших рекреаційних районів, особливо конкурентоспроможних.</a:t>
            </a:r>
            <a:endParaRPr lang="en-US" sz="16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81063" y="870585"/>
            <a:ext cx="5658922" cy="6992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Макрорайони світу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81063" y="2356485"/>
            <a:ext cx="566380" cy="566380"/>
          </a:xfrm>
          <a:prstGeom prst="roundRect">
            <a:avLst>
              <a:gd name="adj" fmla="val 66678"/>
            </a:avLst>
          </a:prstGeom>
          <a:solidFill>
            <a:srgbClr val="0A081B"/>
          </a:solidFill>
          <a:ln w="30480">
            <a:solidFill>
              <a:srgbClr val="16FFBB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091565" y="2471857"/>
            <a:ext cx="145256" cy="3356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00"/>
              </a:lnSpc>
              <a:buNone/>
            </a:pPr>
            <a:r>
              <a:rPr lang="en-US" sz="26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1</a:t>
            </a:r>
            <a:endParaRPr lang="en-US" sz="2600" dirty="0"/>
          </a:p>
        </p:txBody>
      </p:sp>
      <p:sp>
        <p:nvSpPr>
          <p:cNvPr id="5" name="Text 3"/>
          <p:cNvSpPr/>
          <p:nvPr/>
        </p:nvSpPr>
        <p:spPr>
          <a:xfrm>
            <a:off x="1699141" y="2356485"/>
            <a:ext cx="2797373" cy="349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Європа</a:t>
            </a:r>
            <a:endParaRPr lang="en-US" sz="2200" dirty="0"/>
          </a:p>
        </p:txBody>
      </p:sp>
      <p:sp>
        <p:nvSpPr>
          <p:cNvPr id="6" name="Shape 4"/>
          <p:cNvSpPr/>
          <p:nvPr/>
        </p:nvSpPr>
        <p:spPr>
          <a:xfrm>
            <a:off x="7441049" y="2356485"/>
            <a:ext cx="566380" cy="566380"/>
          </a:xfrm>
          <a:prstGeom prst="roundRect">
            <a:avLst>
              <a:gd name="adj" fmla="val 66678"/>
            </a:avLst>
          </a:prstGeom>
          <a:solidFill>
            <a:srgbClr val="0A081B"/>
          </a:solidFill>
          <a:ln w="30480">
            <a:solidFill>
              <a:srgbClr val="29DDDA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7630835" y="2471857"/>
            <a:ext cx="186690" cy="3356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00"/>
              </a:lnSpc>
              <a:buNone/>
            </a:pPr>
            <a:r>
              <a:rPr lang="en-US" sz="26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2</a:t>
            </a:r>
            <a:endParaRPr lang="en-US" sz="2600" dirty="0"/>
          </a:p>
        </p:txBody>
      </p:sp>
      <p:sp>
        <p:nvSpPr>
          <p:cNvPr id="8" name="Text 6"/>
          <p:cNvSpPr/>
          <p:nvPr/>
        </p:nvSpPr>
        <p:spPr>
          <a:xfrm>
            <a:off x="8259127" y="2356485"/>
            <a:ext cx="2797373" cy="349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Азія</a:t>
            </a:r>
            <a:endParaRPr lang="en-US" sz="2200" dirty="0"/>
          </a:p>
        </p:txBody>
      </p:sp>
      <p:sp>
        <p:nvSpPr>
          <p:cNvPr id="9" name="Shape 7"/>
          <p:cNvSpPr/>
          <p:nvPr/>
        </p:nvSpPr>
        <p:spPr>
          <a:xfrm>
            <a:off x="881063" y="3740825"/>
            <a:ext cx="566380" cy="566380"/>
          </a:xfrm>
          <a:prstGeom prst="roundRect">
            <a:avLst>
              <a:gd name="adj" fmla="val 66678"/>
            </a:avLst>
          </a:prstGeom>
          <a:solidFill>
            <a:srgbClr val="0A081B"/>
          </a:solidFill>
          <a:ln w="30480">
            <a:solidFill>
              <a:srgbClr val="37A7E7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1065967" y="3856196"/>
            <a:ext cx="196572" cy="3356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00"/>
              </a:lnSpc>
              <a:buNone/>
            </a:pPr>
            <a:r>
              <a:rPr lang="en-US" sz="26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3</a:t>
            </a:r>
            <a:endParaRPr lang="en-US" sz="2600" dirty="0"/>
          </a:p>
        </p:txBody>
      </p:sp>
      <p:sp>
        <p:nvSpPr>
          <p:cNvPr id="11" name="Text 9"/>
          <p:cNvSpPr/>
          <p:nvPr/>
        </p:nvSpPr>
        <p:spPr>
          <a:xfrm>
            <a:off x="1699141" y="3740825"/>
            <a:ext cx="2797373" cy="349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Північна Америка</a:t>
            </a:r>
            <a:endParaRPr lang="en-US" sz="2200" dirty="0"/>
          </a:p>
        </p:txBody>
      </p:sp>
      <p:sp>
        <p:nvSpPr>
          <p:cNvPr id="12" name="Shape 10"/>
          <p:cNvSpPr/>
          <p:nvPr/>
        </p:nvSpPr>
        <p:spPr>
          <a:xfrm>
            <a:off x="7441049" y="3740825"/>
            <a:ext cx="566380" cy="566380"/>
          </a:xfrm>
          <a:prstGeom prst="roundRect">
            <a:avLst>
              <a:gd name="adj" fmla="val 66678"/>
            </a:avLst>
          </a:prstGeom>
          <a:solidFill>
            <a:srgbClr val="0A081B"/>
          </a:solidFill>
          <a:ln w="30480">
            <a:solidFill>
              <a:srgbClr val="091231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7629406" y="3856196"/>
            <a:ext cx="189667" cy="3356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00"/>
              </a:lnSpc>
              <a:buNone/>
            </a:pPr>
            <a:r>
              <a:rPr lang="en-US" sz="26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4</a:t>
            </a:r>
            <a:endParaRPr lang="en-US" sz="2600" dirty="0"/>
          </a:p>
        </p:txBody>
      </p:sp>
      <p:sp>
        <p:nvSpPr>
          <p:cNvPr id="14" name="Text 12"/>
          <p:cNvSpPr/>
          <p:nvPr/>
        </p:nvSpPr>
        <p:spPr>
          <a:xfrm>
            <a:off x="8259127" y="3740825"/>
            <a:ext cx="2797373" cy="349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Південна Америка</a:t>
            </a:r>
            <a:endParaRPr lang="en-US" sz="2200" dirty="0"/>
          </a:p>
        </p:txBody>
      </p:sp>
      <p:sp>
        <p:nvSpPr>
          <p:cNvPr id="15" name="Shape 13"/>
          <p:cNvSpPr/>
          <p:nvPr/>
        </p:nvSpPr>
        <p:spPr>
          <a:xfrm>
            <a:off x="881063" y="5125164"/>
            <a:ext cx="566380" cy="566380"/>
          </a:xfrm>
          <a:prstGeom prst="roundRect">
            <a:avLst>
              <a:gd name="adj" fmla="val 66678"/>
            </a:avLst>
          </a:prstGeom>
          <a:solidFill>
            <a:srgbClr val="0A081B"/>
          </a:solidFill>
          <a:ln w="30480">
            <a:solidFill>
              <a:srgbClr val="16FFBB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1069658" y="5240536"/>
            <a:ext cx="189190" cy="3356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00"/>
              </a:lnSpc>
              <a:buNone/>
            </a:pPr>
            <a:r>
              <a:rPr lang="en-US" sz="26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5</a:t>
            </a:r>
            <a:endParaRPr lang="en-US" sz="2600" dirty="0"/>
          </a:p>
        </p:txBody>
      </p:sp>
      <p:sp>
        <p:nvSpPr>
          <p:cNvPr id="17" name="Text 15"/>
          <p:cNvSpPr/>
          <p:nvPr/>
        </p:nvSpPr>
        <p:spPr>
          <a:xfrm>
            <a:off x="1699141" y="5125164"/>
            <a:ext cx="5490210" cy="699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Центральна Америка та басейн Карибського моря</a:t>
            </a:r>
            <a:endParaRPr lang="en-US" sz="2200" dirty="0"/>
          </a:p>
        </p:txBody>
      </p:sp>
      <p:sp>
        <p:nvSpPr>
          <p:cNvPr id="18" name="Shape 16"/>
          <p:cNvSpPr/>
          <p:nvPr/>
        </p:nvSpPr>
        <p:spPr>
          <a:xfrm>
            <a:off x="7441049" y="5125164"/>
            <a:ext cx="566380" cy="566380"/>
          </a:xfrm>
          <a:prstGeom prst="roundRect">
            <a:avLst>
              <a:gd name="adj" fmla="val 66678"/>
            </a:avLst>
          </a:prstGeom>
          <a:solidFill>
            <a:srgbClr val="0A081B"/>
          </a:solidFill>
          <a:ln w="30480">
            <a:solidFill>
              <a:srgbClr val="29DDDA"/>
            </a:solidFill>
            <a:prstDash val="solid"/>
          </a:ln>
        </p:spPr>
      </p:sp>
      <p:sp>
        <p:nvSpPr>
          <p:cNvPr id="19" name="Text 17"/>
          <p:cNvSpPr/>
          <p:nvPr/>
        </p:nvSpPr>
        <p:spPr>
          <a:xfrm>
            <a:off x="7627144" y="5240536"/>
            <a:ext cx="194072" cy="3356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00"/>
              </a:lnSpc>
              <a:buNone/>
            </a:pPr>
            <a:r>
              <a:rPr lang="en-US" sz="26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6</a:t>
            </a:r>
            <a:endParaRPr lang="en-US" sz="2600" dirty="0"/>
          </a:p>
        </p:txBody>
      </p:sp>
      <p:sp>
        <p:nvSpPr>
          <p:cNvPr id="20" name="Text 18"/>
          <p:cNvSpPr/>
          <p:nvPr/>
        </p:nvSpPr>
        <p:spPr>
          <a:xfrm>
            <a:off x="8259127" y="5125164"/>
            <a:ext cx="2797373" cy="349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Африка</a:t>
            </a:r>
            <a:endParaRPr lang="en-US" sz="2200" dirty="0"/>
          </a:p>
        </p:txBody>
      </p:sp>
      <p:sp>
        <p:nvSpPr>
          <p:cNvPr id="21" name="Shape 19"/>
          <p:cNvSpPr/>
          <p:nvPr/>
        </p:nvSpPr>
        <p:spPr>
          <a:xfrm>
            <a:off x="881063" y="6509504"/>
            <a:ext cx="566380" cy="566380"/>
          </a:xfrm>
          <a:prstGeom prst="roundRect">
            <a:avLst>
              <a:gd name="adj" fmla="val 66678"/>
            </a:avLst>
          </a:prstGeom>
          <a:solidFill>
            <a:srgbClr val="0A081B"/>
          </a:solidFill>
          <a:ln w="30480">
            <a:solidFill>
              <a:srgbClr val="37A7E7"/>
            </a:solidFill>
            <a:prstDash val="solid"/>
          </a:ln>
        </p:spPr>
      </p:sp>
      <p:sp>
        <p:nvSpPr>
          <p:cNvPr id="22" name="Text 20"/>
          <p:cNvSpPr/>
          <p:nvPr/>
        </p:nvSpPr>
        <p:spPr>
          <a:xfrm>
            <a:off x="1073944" y="6624876"/>
            <a:ext cx="180618" cy="3356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00"/>
              </a:lnSpc>
              <a:buNone/>
            </a:pPr>
            <a:r>
              <a:rPr lang="en-US" sz="26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7</a:t>
            </a:r>
            <a:endParaRPr lang="en-US" sz="2600" dirty="0"/>
          </a:p>
        </p:txBody>
      </p:sp>
      <p:sp>
        <p:nvSpPr>
          <p:cNvPr id="23" name="Text 21"/>
          <p:cNvSpPr/>
          <p:nvPr/>
        </p:nvSpPr>
        <p:spPr>
          <a:xfrm>
            <a:off x="1699141" y="6509504"/>
            <a:ext cx="3029903" cy="349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Австралія та Океанія</a:t>
            </a:r>
            <a:endParaRPr lang="en-US" sz="2200" dirty="0"/>
          </a:p>
        </p:txBody>
      </p:sp>
      <p:sp>
        <p:nvSpPr>
          <p:cNvPr id="24" name="Shape 22"/>
          <p:cNvSpPr/>
          <p:nvPr/>
        </p:nvSpPr>
        <p:spPr>
          <a:xfrm>
            <a:off x="7441049" y="6509504"/>
            <a:ext cx="566380" cy="566380"/>
          </a:xfrm>
          <a:prstGeom prst="roundRect">
            <a:avLst>
              <a:gd name="adj" fmla="val 66678"/>
            </a:avLst>
          </a:prstGeom>
          <a:solidFill>
            <a:srgbClr val="0A081B"/>
          </a:solidFill>
          <a:ln w="30480">
            <a:solidFill>
              <a:srgbClr val="091231"/>
            </a:solidFill>
            <a:prstDash val="solid"/>
          </a:ln>
        </p:spPr>
      </p:sp>
      <p:sp>
        <p:nvSpPr>
          <p:cNvPr id="25" name="Text 23"/>
          <p:cNvSpPr/>
          <p:nvPr/>
        </p:nvSpPr>
        <p:spPr>
          <a:xfrm>
            <a:off x="7622143" y="6624876"/>
            <a:ext cx="204073" cy="3356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00"/>
              </a:lnSpc>
              <a:buNone/>
            </a:pPr>
            <a:r>
              <a:rPr lang="en-US" sz="26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8</a:t>
            </a:r>
            <a:endParaRPr lang="en-US" sz="2600" dirty="0"/>
          </a:p>
        </p:txBody>
      </p:sp>
      <p:sp>
        <p:nvSpPr>
          <p:cNvPr id="26" name="Text 24"/>
          <p:cNvSpPr/>
          <p:nvPr/>
        </p:nvSpPr>
        <p:spPr>
          <a:xfrm>
            <a:off x="8259127" y="6509504"/>
            <a:ext cx="2797373" cy="349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Антарктида</a:t>
            </a:r>
            <a:endParaRPr lang="en-US" sz="22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68285" y="446484"/>
            <a:ext cx="3884057" cy="4510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3550"/>
              </a:lnSpc>
              <a:buNone/>
            </a:pPr>
            <a:r>
              <a:rPr lang="en-US" sz="28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Мезорайони Європи</a:t>
            </a:r>
            <a:endParaRPr lang="en-US" sz="28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5905" y="1328857"/>
            <a:ext cx="2138124" cy="2138124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927" y="1328857"/>
            <a:ext cx="2138243" cy="2138243"/>
          </a:xfrm>
          <a:prstGeom prst="rect">
            <a:avLst/>
          </a:prstGeom>
        </p:spPr>
      </p:pic>
      <p:pic>
        <p:nvPicPr>
          <p:cNvPr id="5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2068" y="1328857"/>
            <a:ext cx="2138124" cy="2138124"/>
          </a:xfrm>
          <a:prstGeom prst="rect">
            <a:avLst/>
          </a:prstGeom>
        </p:spPr>
      </p:pic>
      <p:pic>
        <p:nvPicPr>
          <p:cNvPr id="6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0089" y="1328857"/>
            <a:ext cx="2138243" cy="2138243"/>
          </a:xfrm>
          <a:prstGeom prst="rect">
            <a:avLst/>
          </a:prstGeom>
        </p:spPr>
      </p:pic>
      <p:pic>
        <p:nvPicPr>
          <p:cNvPr id="7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8230" y="1328857"/>
            <a:ext cx="2138124" cy="2138124"/>
          </a:xfrm>
          <a:prstGeom prst="rect">
            <a:avLst/>
          </a:prstGeom>
        </p:spPr>
      </p:pic>
      <p:pic>
        <p:nvPicPr>
          <p:cNvPr id="8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16251" y="1328857"/>
            <a:ext cx="2138243" cy="2138243"/>
          </a:xfrm>
          <a:prstGeom prst="rect">
            <a:avLst/>
          </a:prstGeom>
        </p:spPr>
      </p:pic>
      <p:pic>
        <p:nvPicPr>
          <p:cNvPr id="9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905" y="3596997"/>
            <a:ext cx="2138124" cy="2138124"/>
          </a:xfrm>
          <a:prstGeom prst="rect">
            <a:avLst/>
          </a:prstGeom>
        </p:spPr>
      </p:pic>
      <p:pic>
        <p:nvPicPr>
          <p:cNvPr id="10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3927" y="3596997"/>
            <a:ext cx="2138243" cy="2138243"/>
          </a:xfrm>
          <a:prstGeom prst="rect">
            <a:avLst/>
          </a:prstGeom>
        </p:spPr>
      </p:pic>
      <p:pic>
        <p:nvPicPr>
          <p:cNvPr id="11" name="Image 8" descr="preencoded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12068" y="3596997"/>
            <a:ext cx="2138124" cy="2138124"/>
          </a:xfrm>
          <a:prstGeom prst="rect">
            <a:avLst/>
          </a:prstGeom>
        </p:spPr>
      </p:pic>
      <p:pic>
        <p:nvPicPr>
          <p:cNvPr id="12" name="Image 9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80089" y="3596997"/>
            <a:ext cx="2138243" cy="2138243"/>
          </a:xfrm>
          <a:prstGeom prst="rect">
            <a:avLst/>
          </a:prstGeom>
        </p:spPr>
      </p:pic>
      <p:pic>
        <p:nvPicPr>
          <p:cNvPr id="13" name="Image 10" descr="preencoded.png">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48230" y="3596997"/>
            <a:ext cx="2138124" cy="2138124"/>
          </a:xfrm>
          <a:prstGeom prst="rect">
            <a:avLst/>
          </a:prstGeom>
        </p:spPr>
      </p:pic>
      <p:pic>
        <p:nvPicPr>
          <p:cNvPr id="14" name="Image 11" descr="preencoded.png">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916251" y="3596997"/>
            <a:ext cx="2138243" cy="2138243"/>
          </a:xfrm>
          <a:prstGeom prst="rect">
            <a:avLst/>
          </a:prstGeom>
        </p:spPr>
      </p:pic>
      <p:pic>
        <p:nvPicPr>
          <p:cNvPr id="15" name="Image 12" descr="preencoded.png">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5905" y="5865138"/>
            <a:ext cx="2138124" cy="213812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2024-12-15T22:22:32Z</dcterms:created>
  <dcterms:modified xsi:type="dcterms:W3CDTF">2024-12-15T22:22:32Z</dcterms:modified>
</cp:coreProperties>
</file>