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65"/>
  </p:handoutMasterIdLst>
  <p:sldIdLst>
    <p:sldId id="256" r:id="rId2"/>
    <p:sldId id="346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49" r:id="rId12"/>
    <p:sldId id="321" r:id="rId13"/>
    <p:sldId id="322" r:id="rId14"/>
    <p:sldId id="323" r:id="rId15"/>
    <p:sldId id="397" r:id="rId16"/>
    <p:sldId id="398" r:id="rId17"/>
    <p:sldId id="394" r:id="rId18"/>
    <p:sldId id="395" r:id="rId19"/>
    <p:sldId id="399" r:id="rId20"/>
    <p:sldId id="400" r:id="rId21"/>
    <p:sldId id="326" r:id="rId22"/>
    <p:sldId id="330" r:id="rId23"/>
    <p:sldId id="331" r:id="rId24"/>
    <p:sldId id="357" r:id="rId25"/>
    <p:sldId id="358" r:id="rId26"/>
    <p:sldId id="359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8" r:id="rId36"/>
    <p:sldId id="419" r:id="rId37"/>
    <p:sldId id="360" r:id="rId38"/>
    <p:sldId id="411" r:id="rId39"/>
    <p:sldId id="417" r:id="rId40"/>
    <p:sldId id="361" r:id="rId41"/>
    <p:sldId id="362" r:id="rId42"/>
    <p:sldId id="363" r:id="rId43"/>
    <p:sldId id="364" r:id="rId44"/>
    <p:sldId id="420" r:id="rId45"/>
    <p:sldId id="421" r:id="rId46"/>
    <p:sldId id="422" r:id="rId47"/>
    <p:sldId id="423" r:id="rId48"/>
    <p:sldId id="424" r:id="rId49"/>
    <p:sldId id="365" r:id="rId50"/>
    <p:sldId id="366" r:id="rId51"/>
    <p:sldId id="367" r:id="rId52"/>
    <p:sldId id="425" r:id="rId53"/>
    <p:sldId id="368" r:id="rId54"/>
    <p:sldId id="369" r:id="rId55"/>
    <p:sldId id="370" r:id="rId56"/>
    <p:sldId id="428" r:id="rId57"/>
    <p:sldId id="426" r:id="rId58"/>
    <p:sldId id="427" r:id="rId59"/>
    <p:sldId id="429" r:id="rId60"/>
    <p:sldId id="430" r:id="rId61"/>
    <p:sldId id="431" r:id="rId62"/>
    <p:sldId id="432" r:id="rId63"/>
    <p:sldId id="332" r:id="rId64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>
        <p:scale>
          <a:sx n="100" d="100"/>
          <a:sy n="100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B9CE67-D8AB-4A69-BD8C-4C1AC139F45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99807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F202C-6903-425F-980C-60B53A27185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46017-899B-4A77-944E-5C956668CCE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4CE98-DD5E-4E4B-8618-ECD15769341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4692-B6FF-4379-AE25-76E7E58B6F4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B915-5378-4921-9D5F-1117CBF5ABE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F509-2413-4315-A9D9-DB8110C61EF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7D02-FA3C-4DB5-B762-99069D7C233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64941-1001-49C9-AF62-6946EA821C4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7437-6A26-4685-9121-C3D533E2A6D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0890-9041-4F01-9496-7CF337331E9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6B44-F763-4336-B2E6-22AAD1FBB56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8208401-A9A2-48FC-A835-94FC63096B4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ФИЗИКА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А</a:t>
            </a:r>
            <a:r>
              <a:rPr lang="uk-UA" smtClean="0"/>
              <a:t>томна фізика, ядерна фізика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2195513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08050"/>
            <a:ext cx="2376488" cy="1498600"/>
          </a:xfrm>
          <a:prstGeom prst="rect">
            <a:avLst/>
          </a:prstGeom>
          <a:noFill/>
        </p:spPr>
      </p:pic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484438" y="620713"/>
            <a:ext cx="2519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/>
              <a:t>Формула Резерфорда</a:t>
            </a:r>
            <a:endParaRPr lang="ru-RU" sz="1400"/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635375" y="1052513"/>
            <a:ext cx="511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b – </a:t>
            </a:r>
            <a:r>
              <a:rPr lang="uk-UA" sz="1000"/>
              <a:t>прицільний параметр, Т – кінетична енергія частинки на відстані від ядра</a:t>
            </a:r>
            <a:r>
              <a:rPr lang="en-US"/>
              <a:t> </a:t>
            </a:r>
            <a:endParaRPr lang="ru-RU"/>
          </a:p>
        </p:txBody>
      </p:sp>
      <p:pic>
        <p:nvPicPr>
          <p:cNvPr id="1577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708275"/>
            <a:ext cx="1439862" cy="1373188"/>
          </a:xfrm>
          <a:prstGeom prst="rect">
            <a:avLst/>
          </a:prstGeom>
          <a:noFill/>
        </p:spPr>
      </p:pic>
      <p:pic>
        <p:nvPicPr>
          <p:cNvPr id="15770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636838"/>
            <a:ext cx="285750" cy="266700"/>
          </a:xfrm>
          <a:prstGeom prst="rect">
            <a:avLst/>
          </a:prstGeom>
          <a:noFill/>
        </p:spPr>
      </p:pic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627313" y="2565400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кількість ядер, що розсіюють</a:t>
            </a:r>
            <a:r>
              <a:rPr lang="en-US"/>
              <a:t> </a:t>
            </a:r>
            <a:endParaRPr lang="ru-RU"/>
          </a:p>
        </p:txBody>
      </p:sp>
      <p:pic>
        <p:nvPicPr>
          <p:cNvPr id="15770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141663"/>
            <a:ext cx="3076575" cy="647700"/>
          </a:xfrm>
          <a:prstGeom prst="rect">
            <a:avLst/>
          </a:prstGeom>
          <a:noFill/>
        </p:spPr>
      </p:pic>
      <p:pic>
        <p:nvPicPr>
          <p:cNvPr id="15771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2924175"/>
            <a:ext cx="1181100" cy="285750"/>
          </a:xfrm>
          <a:prstGeom prst="rect">
            <a:avLst/>
          </a:prstGeom>
          <a:noFill/>
        </p:spPr>
      </p:pic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6156325" y="2492375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Диференціальний ефективний переріз</a:t>
            </a:r>
            <a:endParaRPr lang="ru-RU" sz="1000"/>
          </a:p>
        </p:txBody>
      </p:sp>
      <p:pic>
        <p:nvPicPr>
          <p:cNvPr id="15771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429000"/>
            <a:ext cx="1152525" cy="523875"/>
          </a:xfrm>
          <a:prstGeom prst="rect">
            <a:avLst/>
          </a:prstGeom>
          <a:noFill/>
        </p:spPr>
      </p:pic>
      <p:pic>
        <p:nvPicPr>
          <p:cNvPr id="157717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1052513"/>
            <a:ext cx="1076325" cy="542925"/>
          </a:xfrm>
          <a:prstGeom prst="rect">
            <a:avLst/>
          </a:prstGeom>
          <a:noFill/>
        </p:spPr>
      </p:pic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875" y="1773238"/>
            <a:ext cx="1304925" cy="581025"/>
          </a:xfrm>
          <a:prstGeom prst="rect">
            <a:avLst/>
          </a:prstGeom>
          <a:noFill/>
        </p:spPr>
      </p:pic>
      <p:pic>
        <p:nvPicPr>
          <p:cNvPr id="157719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1638" y="1628775"/>
            <a:ext cx="1952625" cy="704850"/>
          </a:xfrm>
          <a:prstGeom prst="rect">
            <a:avLst/>
          </a:prstGeom>
          <a:noFill/>
        </p:spPr>
      </p:pic>
      <p:pic>
        <p:nvPicPr>
          <p:cNvPr id="157720" name="Picture 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63713" y="5516563"/>
            <a:ext cx="2879725" cy="939800"/>
          </a:xfrm>
          <a:prstGeom prst="rect">
            <a:avLst/>
          </a:prstGeom>
          <a:noFill/>
        </p:spPr>
      </p:pic>
      <p:pic>
        <p:nvPicPr>
          <p:cNvPr id="157721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8625" y="4149725"/>
            <a:ext cx="2952750" cy="850900"/>
          </a:xfrm>
          <a:prstGeom prst="rect">
            <a:avLst/>
          </a:prstGeom>
          <a:noFill/>
        </p:spPr>
      </p:pic>
      <p:pic>
        <p:nvPicPr>
          <p:cNvPr id="157722" name="Picture 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8175" y="3933825"/>
            <a:ext cx="2676525" cy="657225"/>
          </a:xfrm>
          <a:prstGeom prst="rect">
            <a:avLst/>
          </a:prstGeom>
          <a:noFill/>
        </p:spPr>
      </p:pic>
      <p:pic>
        <p:nvPicPr>
          <p:cNvPr id="157723" name="Picture 2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8175" y="4724400"/>
            <a:ext cx="2581275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85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661988"/>
            <a:ext cx="8256588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6273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620713"/>
            <a:ext cx="1666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941888"/>
            <a:ext cx="4667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908050"/>
            <a:ext cx="478155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8432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987675" y="765175"/>
            <a:ext cx="309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Постулати Н. Бора</a:t>
            </a:r>
            <a:endParaRPr lang="ru-RU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41438"/>
            <a:ext cx="4752975" cy="4678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58888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908050"/>
            <a:ext cx="4908550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6446838" cy="463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761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4605337" cy="5256213"/>
          </a:xfrm>
          <a:prstGeom prst="rect">
            <a:avLst/>
          </a:prstGeom>
          <a:noFill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683250"/>
            <a:ext cx="4606925" cy="1174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696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95513" y="0"/>
            <a:ext cx="581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6250"/>
            <a:ext cx="6315075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299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555875" y="0"/>
            <a:ext cx="374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20713"/>
            <a:ext cx="6324600" cy="539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37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949166" y="188640"/>
            <a:ext cx="42157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dirty="0"/>
              <a:t>Співвідношення невизначеностей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696"/>
            <a:ext cx="6096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2880320" cy="222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21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81075"/>
            <a:ext cx="6465887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21174" y="116632"/>
            <a:ext cx="42157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dirty="0"/>
              <a:t>Співвідношення невизначеностей</a:t>
            </a:r>
            <a:endParaRPr lang="ru-RU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00075"/>
            <a:ext cx="6200775" cy="56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780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339975" y="0"/>
            <a:ext cx="374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04813"/>
            <a:ext cx="4714875" cy="219075"/>
          </a:xfrm>
          <a:prstGeom prst="rect">
            <a:avLst/>
          </a:prstGeom>
          <a:noFill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20713"/>
            <a:ext cx="5588000" cy="586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6273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00325" cy="266700"/>
          </a:xfrm>
          <a:prstGeom prst="rect">
            <a:avLst/>
          </a:prstGeom>
          <a:noFill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219825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5772150" cy="2387600"/>
          </a:xfrm>
          <a:prstGeom prst="rect">
            <a:avLst/>
          </a:prstGeom>
          <a:noFill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751138"/>
            <a:ext cx="5183187" cy="410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04813"/>
            <a:ext cx="5419725" cy="228600"/>
          </a:xfrm>
          <a:prstGeom prst="rect">
            <a:avLst/>
          </a:prstGeom>
          <a:noFill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92150"/>
            <a:ext cx="6324600" cy="541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04813"/>
            <a:ext cx="6343650" cy="6126162"/>
          </a:xfrm>
          <a:prstGeom prst="rect">
            <a:avLst/>
          </a:prstGeom>
          <a:noFill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021388"/>
            <a:ext cx="2143125" cy="56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3543300" cy="285750"/>
          </a:xfrm>
          <a:prstGeom prst="rect">
            <a:avLst/>
          </a:prstGeom>
          <a:noFill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1876425" cy="2009775"/>
          </a:xfrm>
          <a:prstGeom prst="rect">
            <a:avLst/>
          </a:prstGeom>
          <a:noFill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620713"/>
            <a:ext cx="2819400" cy="3028950"/>
          </a:xfrm>
          <a:prstGeom prst="rect">
            <a:avLst/>
          </a:prstGeom>
          <a:noFill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860800"/>
            <a:ext cx="7273925" cy="184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2394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Квантова</a:t>
            </a:r>
            <a:r>
              <a:rPr lang="ru-RU" dirty="0"/>
              <a:t> </a:t>
            </a:r>
            <a:r>
              <a:rPr lang="ru-RU" dirty="0" err="1"/>
              <a:t>механіка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553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2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2394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Квантова</a:t>
            </a:r>
            <a:r>
              <a:rPr lang="ru-RU" dirty="0"/>
              <a:t> </a:t>
            </a:r>
            <a:r>
              <a:rPr lang="ru-RU" dirty="0" err="1"/>
              <a:t>механіка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980728"/>
            <a:ext cx="633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234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2394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Квантова</a:t>
            </a:r>
            <a:r>
              <a:rPr lang="ru-RU" dirty="0"/>
              <a:t> </a:t>
            </a:r>
            <a:r>
              <a:rPr lang="ru-RU" dirty="0" err="1"/>
              <a:t>механіка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7532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73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2700338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836613"/>
            <a:ext cx="6337300" cy="553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1893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2394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Квантова</a:t>
            </a:r>
            <a:r>
              <a:rPr lang="ru-RU" dirty="0"/>
              <a:t> </a:t>
            </a:r>
            <a:r>
              <a:rPr lang="ru-RU" dirty="0" err="1"/>
              <a:t>механіка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5055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91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2394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Квантова</a:t>
            </a:r>
            <a:r>
              <a:rPr lang="ru-RU" dirty="0"/>
              <a:t> </a:t>
            </a:r>
            <a:r>
              <a:rPr lang="ru-RU" dirty="0" err="1"/>
              <a:t>механіка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3150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35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2394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Квантова</a:t>
            </a:r>
            <a:r>
              <a:rPr lang="ru-RU" dirty="0"/>
              <a:t> </a:t>
            </a:r>
            <a:r>
              <a:rPr lang="ru-RU" dirty="0" err="1"/>
              <a:t>механіка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3436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500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2394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Квантова</a:t>
            </a:r>
            <a:r>
              <a:rPr lang="ru-RU" dirty="0"/>
              <a:t> </a:t>
            </a:r>
            <a:r>
              <a:rPr lang="ru-RU" dirty="0" err="1"/>
              <a:t>механіка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980728"/>
            <a:ext cx="63150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475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2394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Квантова</a:t>
            </a:r>
            <a:r>
              <a:rPr lang="ru-RU" dirty="0"/>
              <a:t> </a:t>
            </a:r>
            <a:r>
              <a:rPr lang="ru-RU" dirty="0" err="1"/>
              <a:t>механіка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3150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768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132138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Атомна (та ядерна) фізика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08348"/>
            <a:ext cx="6115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73" y="589048"/>
            <a:ext cx="59626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823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132138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Атомна (та ядерна) фізика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62025"/>
            <a:ext cx="5886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6" y="3645024"/>
            <a:ext cx="5934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991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95575" cy="219075"/>
          </a:xfrm>
          <a:prstGeom prst="rect">
            <a:avLst/>
          </a:prstGeom>
          <a:noFill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765175"/>
            <a:ext cx="6354762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95575" cy="2190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8" y="605607"/>
            <a:ext cx="4582266" cy="35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89" y="1340768"/>
            <a:ext cx="418875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31337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47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95575" cy="2190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412776"/>
            <a:ext cx="65341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47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614613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6602413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874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77825"/>
            <a:ext cx="5759450" cy="648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5880100" cy="599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76250"/>
            <a:ext cx="5600700" cy="6173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77825"/>
            <a:ext cx="6026150" cy="648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95575" cy="2190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96" y="908720"/>
            <a:ext cx="4680520" cy="39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02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95575" cy="21907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242870" cy="121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9" y="2780928"/>
            <a:ext cx="808785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079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95575" cy="21907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5715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130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95575" cy="21907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5" y="623888"/>
            <a:ext cx="8041000" cy="21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7" y="2852936"/>
            <a:ext cx="7284716" cy="3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1651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95575" cy="219075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7098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736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4813"/>
            <a:ext cx="5538788" cy="5738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843213" y="188913"/>
            <a:ext cx="2909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КВАНТОВА МЕХАНІКА</a:t>
            </a:r>
            <a:endParaRPr lang="ru-RU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1438"/>
            <a:ext cx="6621463" cy="346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321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0713"/>
            <a:ext cx="6440487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04813"/>
            <a:ext cx="4905375" cy="247650"/>
          </a:xfrm>
          <a:prstGeom prst="rect">
            <a:avLst/>
          </a:prstGeom>
          <a:noFill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765175"/>
            <a:ext cx="630555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1" y="396875"/>
            <a:ext cx="5400600" cy="94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24" y="1341980"/>
            <a:ext cx="5184576" cy="35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735"/>
            <a:ext cx="4995453" cy="18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7630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84313"/>
            <a:ext cx="6399213" cy="311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76250"/>
            <a:ext cx="5791200" cy="626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20713"/>
            <a:ext cx="4479925" cy="6237287"/>
          </a:xfrm>
          <a:prstGeom prst="rect">
            <a:avLst/>
          </a:prstGeom>
          <a:noFill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33375"/>
            <a:ext cx="4857750" cy="17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96952" y="0"/>
            <a:ext cx="3043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dirty="0" err="1" smtClean="0"/>
              <a:t>Багатоелектронні</a:t>
            </a:r>
            <a:r>
              <a:rPr lang="uk-UA" dirty="0" smtClean="0"/>
              <a:t> атоми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110"/>
            <a:ext cx="60102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373216"/>
            <a:ext cx="6172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6678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33375"/>
            <a:ext cx="4857750" cy="1714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5659"/>
            <a:ext cx="519008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84" y="504825"/>
            <a:ext cx="3600400" cy="207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ef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593135"/>
            <a:ext cx="1762038" cy="136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37" y="3894130"/>
            <a:ext cx="1445890" cy="2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192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33375"/>
            <a:ext cx="4857750" cy="1714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0769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93479"/>
            <a:ext cx="5112568" cy="362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7" y="6018061"/>
            <a:ext cx="3638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18086"/>
            <a:ext cx="3990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789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96952" y="0"/>
            <a:ext cx="3043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dirty="0" err="1" smtClean="0"/>
              <a:t>Багатоелектронні</a:t>
            </a:r>
            <a:r>
              <a:rPr lang="uk-UA" dirty="0" smtClean="0"/>
              <a:t> атоми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4" y="428231"/>
            <a:ext cx="6276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1" y="2866631"/>
            <a:ext cx="59436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6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2916238" y="0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49275"/>
            <a:ext cx="6446837" cy="5792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710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96952" y="0"/>
            <a:ext cx="3043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dirty="0" err="1" smtClean="0"/>
              <a:t>Багатоелектронні</a:t>
            </a:r>
            <a:r>
              <a:rPr lang="uk-UA" dirty="0" smtClean="0"/>
              <a:t> атоми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" y="400110"/>
            <a:ext cx="60293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66842"/>
            <a:ext cx="3714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60" y="5134741"/>
            <a:ext cx="1696747" cy="172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664" y="2442100"/>
            <a:ext cx="3024336" cy="1627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72488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96952" y="0"/>
            <a:ext cx="3043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dirty="0" err="1" smtClean="0"/>
              <a:t>Багатоелектронні</a:t>
            </a:r>
            <a:r>
              <a:rPr lang="uk-UA" dirty="0" smtClean="0"/>
              <a:t> атоми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2" y="400110"/>
            <a:ext cx="61150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2" y="5315010"/>
            <a:ext cx="6048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4262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96952" y="0"/>
            <a:ext cx="3043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dirty="0" err="1" smtClean="0"/>
              <a:t>Багатоелектронні</a:t>
            </a:r>
            <a:r>
              <a:rPr lang="uk-UA" dirty="0" smtClean="0"/>
              <a:t> атоми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1912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32" y="3212976"/>
            <a:ext cx="60388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6944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58888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4295775" cy="1790700"/>
          </a:xfrm>
          <a:prstGeom prst="rect">
            <a:avLst/>
          </a:prstGeom>
          <a:noFill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420938"/>
            <a:ext cx="4238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771775" y="115888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6608762" cy="5553075"/>
          </a:xfrm>
          <a:prstGeom prst="rect">
            <a:avLst/>
          </a:prstGeom>
          <a:noFill/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484313"/>
            <a:ext cx="1439863" cy="284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71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987675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4908550" cy="554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30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2195513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6265862" cy="584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46639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343</Words>
  <Application>Microsoft Office PowerPoint</Application>
  <PresentationFormat>Экран (4:3)</PresentationFormat>
  <Paragraphs>69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Оформление по умолчанию</vt:lpstr>
      <vt:lpstr>ФИЗИКА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124</cp:revision>
  <dcterms:created xsi:type="dcterms:W3CDTF">2011-04-07T06:39:14Z</dcterms:created>
  <dcterms:modified xsi:type="dcterms:W3CDTF">2025-04-06T11:06:50Z</dcterms:modified>
</cp:coreProperties>
</file>