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262" r:id="rId4"/>
    <p:sldId id="292" r:id="rId5"/>
    <p:sldId id="289" r:id="rId6"/>
    <p:sldId id="298" r:id="rId7"/>
    <p:sldId id="300" r:id="rId8"/>
    <p:sldId id="299" r:id="rId9"/>
    <p:sldId id="305" r:id="rId10"/>
    <p:sldId id="306" r:id="rId11"/>
    <p:sldId id="307" r:id="rId12"/>
    <p:sldId id="311" r:id="rId13"/>
    <p:sldId id="313" r:id="rId14"/>
    <p:sldId id="312" r:id="rId15"/>
    <p:sldId id="297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9AB"/>
    <a:srgbClr val="DC92B7"/>
    <a:srgbClr val="9F8283"/>
    <a:srgbClr val="E6DEDE"/>
    <a:srgbClr val="D29500"/>
    <a:srgbClr val="476591"/>
    <a:srgbClr val="F1AB82"/>
    <a:srgbClr val="73A6A3"/>
    <a:srgbClr val="4754E3"/>
    <a:srgbClr val="FF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11833572666321"/>
          <c:y val="9.0262915474702124E-2"/>
          <c:w val="0.53803875637081089"/>
          <c:h val="0.52675703950828379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3C-4DB4-B970-CF33CFFD4FE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3C-4DB4-B970-CF33CFFD4FE6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3C-4DB4-B970-CF33CFFD4FE6}"/>
              </c:ext>
            </c:extLst>
          </c:dPt>
          <c:dPt>
            <c:idx val="3"/>
            <c:bubble3D val="0"/>
            <c:spPr>
              <a:solidFill>
                <a:srgbClr val="9933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3C-4DB4-B970-CF33CFFD4FE6}"/>
              </c:ext>
            </c:extLst>
          </c:dPt>
          <c:dPt>
            <c:idx val="4"/>
            <c:bubble3D val="0"/>
            <c:spPr>
              <a:solidFill>
                <a:srgbClr val="99FF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3C-4DB4-B970-CF33CFFD4FE6}"/>
              </c:ext>
            </c:extLst>
          </c:dPt>
          <c:dPt>
            <c:idx val="5"/>
            <c:bubble3D val="0"/>
            <c:spPr>
              <a:solidFill>
                <a:srgbClr val="25FF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3C-4DB4-B970-CF33CFFD4FE6}"/>
              </c:ext>
            </c:extLst>
          </c:dPt>
          <c:dPt>
            <c:idx val="6"/>
            <c:bubble3D val="0"/>
            <c:spPr>
              <a:solidFill>
                <a:srgbClr val="00EEB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5B8-4917-A46C-FCDD201BA98D}"/>
              </c:ext>
            </c:extLst>
          </c:dPt>
          <c:dPt>
            <c:idx val="7"/>
            <c:bubble3D val="0"/>
            <c:spPr>
              <a:solidFill>
                <a:schemeClr val="accent6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5B8-4917-A46C-FCDD201BA98D}"/>
              </c:ext>
            </c:extLst>
          </c:dPt>
          <c:cat>
            <c:strRef>
              <c:f>Аркуш1!$A$2:$A$9</c:f>
              <c:strCache>
                <c:ptCount val="8"/>
                <c:pt idx="0">
                  <c:v>Податки на доходи фізичних осіб</c:v>
                </c:pt>
                <c:pt idx="1">
                  <c:v>Податок на прибуток підприємств</c:v>
                </c:pt>
                <c:pt idx="2">
                  <c:v>Рентна плата</c:v>
                </c:pt>
                <c:pt idx="3">
                  <c:v>Акцизний податок</c:v>
                </c:pt>
                <c:pt idx="4">
                  <c:v>Податок на додану вартість</c:v>
                </c:pt>
                <c:pt idx="5">
                  <c:v>Місцеві податки та збори</c:v>
                </c:pt>
                <c:pt idx="6">
                  <c:v>Єдиний податок</c:v>
                </c:pt>
                <c:pt idx="7">
                  <c:v>Інші податки та збори</c:v>
                </c:pt>
              </c:strCache>
            </c:strRef>
          </c:cat>
          <c:val>
            <c:numRef>
              <c:f>Аркуш1!$B$2:$B$9</c:f>
              <c:numCache>
                <c:formatCode>General</c:formatCode>
                <c:ptCount val="8"/>
                <c:pt idx="0">
                  <c:v>29.4</c:v>
                </c:pt>
                <c:pt idx="1">
                  <c:v>10.4</c:v>
                </c:pt>
                <c:pt idx="2">
                  <c:v>4.2</c:v>
                </c:pt>
                <c:pt idx="3">
                  <c:v>10.8</c:v>
                </c:pt>
                <c:pt idx="4">
                  <c:v>35.200000000000003</c:v>
                </c:pt>
                <c:pt idx="5">
                  <c:v>2.7</c:v>
                </c:pt>
                <c:pt idx="6">
                  <c:v>3.6</c:v>
                </c:pt>
                <c:pt idx="7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F3C-4DB4-B970-CF33CFFD4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25146728841333E-3"/>
          <c:y val="0.62884002696955088"/>
          <c:w val="0.99267485327115867"/>
          <c:h val="0.35140281945496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FAEDE-81F6-453B-8EDC-E17FC7A61024}" type="datetimeFigureOut">
              <a:rPr lang="uk-UA" smtClean="0"/>
              <a:t>30.05.2024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1F5BF-959A-4A5F-AF16-7E21FA8A1B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0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3CC8D-E035-49B1-8ADB-3DF0F852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3527-7B76-49A7-8241-E718330F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C5EFA-5960-4A70-8030-15B02E3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E11D7-FC56-4917-A9C0-07E76EB0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A7DE-185F-4B1E-8061-4F3A815B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3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8C6DD-0EE6-41A1-866A-03E4867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92E43-D634-4DC3-A6DC-92462062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A6589-7AE1-4447-86D3-A1A6651A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7352F-4E1B-49F7-AC06-BF851BFB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57109-29CA-4158-993F-8C5F30FE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D1892-B97D-4D33-A579-63740131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A1E62B-5CAD-46EB-A0D7-CB706555B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4B40B-266D-4B59-A553-91E8453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99F64-5B08-40C1-B169-113228C9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8FDCC-1DB5-4C25-AEA7-CAD3447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8555-FFCA-4126-8413-61857380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6760D-FF21-4021-86C3-59D0ECE9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40749-2384-4167-AB0E-BCD61DF9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CAF6C-5A10-4165-9153-085ED338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B139E-7571-43B7-94E1-C8EE806F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B071-A6DD-4623-A75A-E0BB2ADA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615FE-63F6-4AA5-A051-6DFE2AB95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94D13-A171-4A60-A9FF-49D7D567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C1CE8-023D-440B-89C4-1F37C078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83FF5-8325-48AC-B7A6-30B13E98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F475C-67DC-4E98-85CF-7883E30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B6D6D-F4C8-4F88-A950-8375AC363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65BC9-A857-49E6-9813-D606A553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B0AA8-84F8-4A7C-9366-C414A80A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64DCD-6B0F-44D5-BE4F-8E258CF3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00F5F-93FC-49E1-BAFB-82F20A87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DEAF-AB03-4A3D-8FEF-C775F01D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E35FD7-DE67-46B8-9941-156F750C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25814-713E-4C37-BC2D-E6251B001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16B0D1-2504-4F43-B350-16A4B6279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CAD4CA-8CDF-4AF3-9B21-4196B38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266755-0B65-4F67-A84E-5C2F7435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235C5-9A48-4EE1-80A5-17134E5A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8073F-0393-4E96-B005-E87F573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B2FCC-7E3F-42D8-9E1B-F85EA782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2F072D-DF4C-450C-9A78-143780F4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EC063-1FE1-415A-990D-1EEC34D3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460DD1-EA66-4A7A-8854-5C4662F4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3D87AB-4A38-49F8-A2F4-C837926E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18FA98-A2E1-4FA0-950D-84ED5385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8FF989-2BD7-4136-B500-B506BD1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FF432-35DC-4144-A635-87315FF0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01605-0670-4635-821E-AFAEDE45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655CE-02DF-47B0-8DB5-80624C42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B93A6-2F2C-4FE9-B9DB-87238D40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8675B-8CB0-4DA8-9714-ADFB3F2F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B0ED57-B903-4E8A-B8B7-1CA7969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0BD-5A23-48A9-865D-2BD66662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142CE-7B42-4674-9CAE-50BB4DFB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41FD1-B383-4557-9920-2998CFDB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8C140-6A6F-4508-A083-E0A88E48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0F066-6118-4812-9576-38012487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F2628B-DE96-4438-B5E0-E186DD9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2D3A9-B142-4996-BDA3-BE58D52F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FDC8B-1B78-43D3-BB33-01DAC224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4E982-47BD-442B-8743-C71BFD220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6187-A608-447C-BFB8-384795A474B0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4A16D-9574-428E-A478-0254E4B9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FAFC-F069-45D7-B776-38C07A5F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08E1-608E-4AFF-BF5A-8F1378083A2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12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4.jpg"/><Relationship Id="rId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деи на тему «Свидание на яхте» (17) | яхта, роскошная яхта, свадьба на  лодке">
            <a:extLst>
              <a:ext uri="{FF2B5EF4-FFF2-40B4-BE49-F238E27FC236}">
                <a16:creationId xmlns:a16="http://schemas.microsoft.com/office/drawing/2014/main" id="{D2DE6E40-62D0-4FDF-9C2E-A651224DF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/>
          <a:stretch/>
        </p:blipFill>
        <p:spPr bwMode="auto">
          <a:xfrm>
            <a:off x="7540029" y="0"/>
            <a:ext cx="4651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78742"/>
            <a:ext cx="7540030" cy="2900516"/>
          </a:xfrm>
        </p:spPr>
        <p:txBody>
          <a:bodyPr anchor="ctr">
            <a:normAutofit/>
          </a:bodyPr>
          <a:lstStyle/>
          <a:p>
            <a:r>
              <a:rPr lang="uk-UA" sz="4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 податок</a:t>
            </a:r>
            <a:br>
              <a:rPr lang="uk-UA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6E3B53-AA8C-47A3-BD46-CF0EDE501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65177" y="2962630"/>
            <a:ext cx="6908769" cy="9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0EBAAAC1-E4E7-4464-81F6-27F226B75129}"/>
              </a:ext>
            </a:extLst>
          </p:cNvPr>
          <p:cNvCxnSpPr>
            <a:cxnSpLocks/>
          </p:cNvCxnSpPr>
          <p:nvPr/>
        </p:nvCxnSpPr>
        <p:spPr>
          <a:xfrm>
            <a:off x="7441705" y="0"/>
            <a:ext cx="0" cy="6908769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1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igarette Flat Shadowed Icon - IconBunny">
            <a:extLst>
              <a:ext uri="{FF2B5EF4-FFF2-40B4-BE49-F238E27FC236}">
                <a16:creationId xmlns:a16="http://schemas.microsoft.com/office/drawing/2014/main" id="{2BAEDB77-E956-446D-9AFE-E54C721F8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62" y="1887408"/>
            <a:ext cx="1851692" cy="18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ownload Motorcycle Motorbike Icon Royalty-Free Stock Illustration Image -  Pixabay">
            <a:extLst>
              <a:ext uri="{FF2B5EF4-FFF2-40B4-BE49-F238E27FC236}">
                <a16:creationId xmlns:a16="http://schemas.microsoft.com/office/drawing/2014/main" id="{020EDAD1-B94E-45FA-AD2F-04B2E2C6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57" y="4084028"/>
            <a:ext cx="2266235" cy="22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-21049"/>
            <a:ext cx="9888989" cy="1617179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 товари та їх ставки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18" y="5965326"/>
            <a:ext cx="4225915" cy="882934"/>
          </a:xfrm>
        </p:spPr>
        <p:txBody>
          <a:bodyPr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мотоцикли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29" y="72371"/>
            <a:ext cx="1325563" cy="13255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304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ar Clip Art Illustration Free Vector">
            <a:extLst>
              <a:ext uri="{FF2B5EF4-FFF2-40B4-BE49-F238E27FC236}">
                <a16:creationId xmlns:a16="http://schemas.microsoft.com/office/drawing/2014/main" id="{57EF4905-2DAC-4884-BDDE-6E0C4EE58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6" b="24657"/>
          <a:stretch/>
        </p:blipFill>
        <p:spPr bwMode="auto">
          <a:xfrm>
            <a:off x="1484181" y="4836338"/>
            <a:ext cx="1935529" cy="78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D0C921-0268-4011-B509-D4F03C788F25}"/>
              </a:ext>
            </a:extLst>
          </p:cNvPr>
          <p:cNvSpPr txBox="1"/>
          <p:nvPr/>
        </p:nvSpPr>
        <p:spPr>
          <a:xfrm>
            <a:off x="243088" y="3822633"/>
            <a:ext cx="4175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етиловий спирт, алкогольні напої, </a:t>
            </a:r>
          </a:p>
          <a:p>
            <a:pPr algn="ctr"/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пиво</a:t>
            </a:r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DE0599-D398-4245-A644-BD9B8CB3FE80}"/>
              </a:ext>
            </a:extLst>
          </p:cNvPr>
          <p:cNvSpPr txBox="1"/>
          <p:nvPr/>
        </p:nvSpPr>
        <p:spPr>
          <a:xfrm>
            <a:off x="8892552" y="3844346"/>
            <a:ext cx="2617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пальне</a:t>
            </a:r>
            <a:endParaRPr lang="uk-UA" dirty="0"/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EBFF1F10-47A3-4BD2-9F19-ED25D5421545}"/>
              </a:ext>
            </a:extLst>
          </p:cNvPr>
          <p:cNvSpPr txBox="1">
            <a:spLocks/>
          </p:cNvSpPr>
          <p:nvPr/>
        </p:nvSpPr>
        <p:spPr>
          <a:xfrm>
            <a:off x="3802204" y="3897833"/>
            <a:ext cx="5102942" cy="46661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тютюнові вироби, тютюн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промислові його замінники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944EEA-F098-4F30-861D-E112486D6A0D}"/>
              </a:ext>
            </a:extLst>
          </p:cNvPr>
          <p:cNvSpPr txBox="1"/>
          <p:nvPr/>
        </p:nvSpPr>
        <p:spPr>
          <a:xfrm>
            <a:off x="392059" y="6072214"/>
            <a:ext cx="4119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легкові автомобілі, кузови, причепи, напівпричепи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BA00B8-0D94-415A-8A8A-684305AB558B}"/>
              </a:ext>
            </a:extLst>
          </p:cNvPr>
          <p:cNvSpPr txBox="1"/>
          <p:nvPr/>
        </p:nvSpPr>
        <p:spPr>
          <a:xfrm>
            <a:off x="8455405" y="6221349"/>
            <a:ext cx="3512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електроенергія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Beer - Free food icons">
            <a:extLst>
              <a:ext uri="{FF2B5EF4-FFF2-40B4-BE49-F238E27FC236}">
                <a16:creationId xmlns:a16="http://schemas.microsoft.com/office/drawing/2014/main" id="{87F6E222-9843-4083-BEA6-AA134E3A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97" y="1887052"/>
            <a:ext cx="1852403" cy="18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ueling Icons - Free SVG &amp; PNG Fueling Images - Noun Project">
            <a:extLst>
              <a:ext uri="{FF2B5EF4-FFF2-40B4-BE49-F238E27FC236}">
                <a16:creationId xmlns:a16="http://schemas.microsoft.com/office/drawing/2014/main" id="{9381B965-AE93-43CD-85BE-F2195DF80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03" y="1771499"/>
            <a:ext cx="2083507" cy="208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1CBD5935-A74E-4DA8-9FDD-9FA8C4A55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679" y="4156917"/>
            <a:ext cx="2128958" cy="21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68" y="0"/>
            <a:ext cx="10982632" cy="158471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01" y="1772014"/>
            <a:ext cx="7258471" cy="4816162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Датою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дата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дата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давальницької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дата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відвантаження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– дата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такого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дата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розрахункових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8091946" y="2888226"/>
            <a:ext cx="0" cy="264733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alendar Clipart Stock Illustrations – 18,632 Calendar Clipart Stock  Illustrations, Vectors &amp; Clipart - Dreamstime">
            <a:extLst>
              <a:ext uri="{FF2B5EF4-FFF2-40B4-BE49-F238E27FC236}">
                <a16:creationId xmlns:a16="http://schemas.microsoft.com/office/drawing/2014/main" id="{BA27E970-6FB5-4209-9DB2-838F35283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2386" r="6377" b="5775"/>
          <a:stretch/>
        </p:blipFill>
        <p:spPr bwMode="auto">
          <a:xfrm>
            <a:off x="8603228" y="2374519"/>
            <a:ext cx="3186771" cy="32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3C072ED-DF48-4B50-9054-1D518AC466A3}"/>
              </a:ext>
            </a:extLst>
          </p:cNvPr>
          <p:cNvSpPr txBox="1">
            <a:spLocks/>
          </p:cNvSpPr>
          <p:nvPr/>
        </p:nvSpPr>
        <p:spPr>
          <a:xfrm>
            <a:off x="722788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8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42D1B246-D627-49FC-96AB-64F3C42F2A58}"/>
              </a:ext>
            </a:extLst>
          </p:cNvPr>
          <p:cNvSpPr/>
          <p:nvPr/>
        </p:nvSpPr>
        <p:spPr>
          <a:xfrm>
            <a:off x="0" y="-8942"/>
            <a:ext cx="12192000" cy="154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39" y="0"/>
            <a:ext cx="11021961" cy="1584716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марка</a:t>
            </a:r>
            <a:endParaRPr lang="ru-RU" sz="3200" dirty="0">
              <a:solidFill>
                <a:srgbClr val="D29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06388"/>
            <a:ext cx="12192000" cy="851609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uk-UA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Акци́зна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ма́рка</a:t>
            </a:r>
            <a:r>
              <a:rPr lang="uk-UA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спеціальний знак, що ним маркують підакцизні товари і наявність якого підтверджує сплату акцизного збору, легальність ввезення та право реалізації цих виробів на території держави.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 flipH="1">
            <a:off x="-19407" y="6031499"/>
            <a:ext cx="122114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5B462265-DC5E-4373-AF6F-368D34234F4C}"/>
              </a:ext>
            </a:extLst>
          </p:cNvPr>
          <p:cNvSpPr txBox="1">
            <a:spLocks/>
          </p:cNvSpPr>
          <p:nvPr/>
        </p:nvSpPr>
        <p:spPr>
          <a:xfrm>
            <a:off x="9713385" y="1833075"/>
            <a:ext cx="2133599" cy="3448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виробника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66C36-FB2E-4C68-8DDE-C14844C173FD}"/>
              </a:ext>
            </a:extLst>
          </p:cNvPr>
          <p:cNvSpPr txBox="1"/>
          <p:nvPr/>
        </p:nvSpPr>
        <p:spPr>
          <a:xfrm>
            <a:off x="8961920" y="5318743"/>
            <a:ext cx="503658" cy="519351"/>
          </a:xfrm>
          <a:prstGeom prst="ellipse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EEF07A-EDE6-4B05-8515-E9408151F7CC}"/>
              </a:ext>
            </a:extLst>
          </p:cNvPr>
          <p:cNvSpPr txBox="1"/>
          <p:nvPr/>
        </p:nvSpPr>
        <p:spPr>
          <a:xfrm>
            <a:off x="8943114" y="1745824"/>
            <a:ext cx="503658" cy="519351"/>
          </a:xfrm>
          <a:prstGeom prst="ellipse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0C136FC-0EB6-4BEB-BEA3-D00E188F46EF}"/>
              </a:ext>
            </a:extLst>
          </p:cNvPr>
          <p:cNvGrpSpPr/>
          <p:nvPr/>
        </p:nvGrpSpPr>
        <p:grpSpPr>
          <a:xfrm>
            <a:off x="1145712" y="1902505"/>
            <a:ext cx="6970943" cy="2390128"/>
            <a:chOff x="722788" y="2298629"/>
            <a:chExt cx="6970943" cy="2390128"/>
          </a:xfrm>
        </p:grpSpPr>
        <p:pic>
          <p:nvPicPr>
            <p:cNvPr id="6" name="Picture 2" descr="В Україні змінять акцизні марки для цигарок та алкоголю – рішення Уряду /  Публікації / Судово-юридична газета">
              <a:extLst>
                <a:ext uri="{FF2B5EF4-FFF2-40B4-BE49-F238E27FC236}">
                  <a16:creationId xmlns:a16="http://schemas.microsoft.com/office/drawing/2014/main" id="{C5489523-5644-4023-A120-8D8E9630BE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833"/>
            <a:stretch/>
          </p:blipFill>
          <p:spPr bwMode="auto">
            <a:xfrm>
              <a:off x="722788" y="2945637"/>
              <a:ext cx="6970943" cy="9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Пряма сполучна лінія 9">
              <a:extLst>
                <a:ext uri="{FF2B5EF4-FFF2-40B4-BE49-F238E27FC236}">
                  <a16:creationId xmlns:a16="http://schemas.microsoft.com/office/drawing/2014/main" id="{005F3557-2D9E-40DC-8408-AE371E81D2A5}"/>
                </a:ext>
              </a:extLst>
            </p:cNvPr>
            <p:cNvCxnSpPr/>
            <p:nvPr/>
          </p:nvCxnSpPr>
          <p:spPr>
            <a:xfrm flipH="1" flipV="1">
              <a:off x="1042219" y="2497394"/>
              <a:ext cx="650214" cy="5702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 сполучна лінія 25">
              <a:extLst>
                <a:ext uri="{FF2B5EF4-FFF2-40B4-BE49-F238E27FC236}">
                  <a16:creationId xmlns:a16="http://schemas.microsoft.com/office/drawing/2014/main" id="{3BCFB6CD-6BF9-453D-B5C1-BDA8337B63DE}"/>
                </a:ext>
              </a:extLst>
            </p:cNvPr>
            <p:cNvCxnSpPr>
              <a:cxnSpLocks/>
            </p:cNvCxnSpPr>
            <p:nvPr/>
          </p:nvCxnSpPr>
          <p:spPr>
            <a:xfrm>
              <a:off x="2739820" y="2359382"/>
              <a:ext cx="0" cy="8562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27">
              <a:extLst>
                <a:ext uri="{FF2B5EF4-FFF2-40B4-BE49-F238E27FC236}">
                  <a16:creationId xmlns:a16="http://schemas.microsoft.com/office/drawing/2014/main" id="{27FEA233-F1BC-467A-8CC4-FAF4F6A01231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>
              <a:off x="1881236" y="2380398"/>
              <a:ext cx="511827" cy="8042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29">
              <a:extLst>
                <a:ext uri="{FF2B5EF4-FFF2-40B4-BE49-F238E27FC236}">
                  <a16:creationId xmlns:a16="http://schemas.microsoft.com/office/drawing/2014/main" id="{883E978D-44A4-4A4F-9B4A-978093AB61B8}"/>
                </a:ext>
              </a:extLst>
            </p:cNvPr>
            <p:cNvCxnSpPr>
              <a:cxnSpLocks/>
            </p:cNvCxnSpPr>
            <p:nvPr/>
          </p:nvCxnSpPr>
          <p:spPr>
            <a:xfrm>
              <a:off x="2639264" y="3618125"/>
              <a:ext cx="384995" cy="8866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30">
              <a:extLst>
                <a:ext uri="{FF2B5EF4-FFF2-40B4-BE49-F238E27FC236}">
                  <a16:creationId xmlns:a16="http://schemas.microsoft.com/office/drawing/2014/main" id="{C5B6E8CF-23E6-47EB-B59C-5DD15A816A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6294" y="3789474"/>
              <a:ext cx="354296" cy="7331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32">
              <a:extLst>
                <a:ext uri="{FF2B5EF4-FFF2-40B4-BE49-F238E27FC236}">
                  <a16:creationId xmlns:a16="http://schemas.microsoft.com/office/drawing/2014/main" id="{8CE311A5-6D5A-437F-96DF-6769373D95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5565" y="2459189"/>
              <a:ext cx="363357" cy="66961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34">
              <a:extLst>
                <a:ext uri="{FF2B5EF4-FFF2-40B4-BE49-F238E27FC236}">
                  <a16:creationId xmlns:a16="http://schemas.microsoft.com/office/drawing/2014/main" id="{DA248D76-CCDA-4732-8F45-0A86B29FEEC9}"/>
                </a:ext>
              </a:extLst>
            </p:cNvPr>
            <p:cNvCxnSpPr>
              <a:cxnSpLocks/>
            </p:cNvCxnSpPr>
            <p:nvPr/>
          </p:nvCxnSpPr>
          <p:spPr>
            <a:xfrm>
              <a:off x="1674396" y="3763913"/>
              <a:ext cx="305836" cy="7408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089E300-4481-44CE-8147-D2B5B9810264}"/>
                </a:ext>
              </a:extLst>
            </p:cNvPr>
            <p:cNvSpPr txBox="1"/>
            <p:nvPr/>
          </p:nvSpPr>
          <p:spPr>
            <a:xfrm>
              <a:off x="885708" y="4169406"/>
              <a:ext cx="503658" cy="519351"/>
            </a:xfrm>
            <a:prstGeom prst="ellipse">
              <a:avLst/>
            </a:prstGeom>
            <a:solidFill>
              <a:srgbClr val="0070C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91D997-DD42-4549-9FEE-DF1D4A79F2D0}"/>
                </a:ext>
              </a:extLst>
            </p:cNvPr>
            <p:cNvSpPr txBox="1"/>
            <p:nvPr/>
          </p:nvSpPr>
          <p:spPr>
            <a:xfrm>
              <a:off x="1674396" y="4165510"/>
              <a:ext cx="503658" cy="519351"/>
            </a:xfrm>
            <a:prstGeom prst="ellipse">
              <a:avLst/>
            </a:prstGeom>
            <a:solidFill>
              <a:srgbClr val="0070C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DE2BB3-024C-4C97-8274-40F3B1EEEE86}"/>
                </a:ext>
              </a:extLst>
            </p:cNvPr>
            <p:cNvSpPr txBox="1"/>
            <p:nvPr/>
          </p:nvSpPr>
          <p:spPr>
            <a:xfrm>
              <a:off x="1807477" y="2304341"/>
              <a:ext cx="503658" cy="519351"/>
            </a:xfrm>
            <a:prstGeom prst="ellipse">
              <a:avLst/>
            </a:prstGeom>
            <a:solidFill>
              <a:srgbClr val="0070C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6C360EA-3700-4D68-B814-CDBACCF1099F}"/>
                </a:ext>
              </a:extLst>
            </p:cNvPr>
            <p:cNvSpPr txBox="1"/>
            <p:nvPr/>
          </p:nvSpPr>
          <p:spPr>
            <a:xfrm>
              <a:off x="2508107" y="2298629"/>
              <a:ext cx="503658" cy="519351"/>
            </a:xfrm>
            <a:prstGeom prst="ellipse">
              <a:avLst/>
            </a:prstGeom>
            <a:solidFill>
              <a:srgbClr val="0070C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A3FE69-63E2-4CE9-BD87-29460C8EAD94}"/>
                </a:ext>
              </a:extLst>
            </p:cNvPr>
            <p:cNvSpPr txBox="1"/>
            <p:nvPr/>
          </p:nvSpPr>
          <p:spPr>
            <a:xfrm>
              <a:off x="2689485" y="4156046"/>
              <a:ext cx="503658" cy="519351"/>
            </a:xfrm>
            <a:prstGeom prst="ellipse">
              <a:avLst/>
            </a:prstGeom>
            <a:solidFill>
              <a:srgbClr val="0070C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91BF70-F2E7-402C-BEB0-7C16812104AE}"/>
                </a:ext>
              </a:extLst>
            </p:cNvPr>
            <p:cNvSpPr txBox="1"/>
            <p:nvPr/>
          </p:nvSpPr>
          <p:spPr>
            <a:xfrm>
              <a:off x="6235680" y="2301516"/>
              <a:ext cx="503658" cy="519351"/>
            </a:xfrm>
            <a:prstGeom prst="ellipse">
              <a:avLst/>
            </a:prstGeom>
            <a:solidFill>
              <a:srgbClr val="0070C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8F6C3F3-FF25-47C1-999F-71F8E0AA4426}"/>
                </a:ext>
              </a:extLst>
            </p:cNvPr>
            <p:cNvSpPr txBox="1"/>
            <p:nvPr/>
          </p:nvSpPr>
          <p:spPr>
            <a:xfrm>
              <a:off x="952371" y="2309763"/>
              <a:ext cx="503658" cy="519351"/>
            </a:xfrm>
            <a:prstGeom prst="ellipse">
              <a:avLst/>
            </a:prstGeom>
            <a:solidFill>
              <a:srgbClr val="0070C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62F123F-D686-419F-904A-3B408B837E6C}"/>
              </a:ext>
            </a:extLst>
          </p:cNvPr>
          <p:cNvSpPr txBox="1"/>
          <p:nvPr/>
        </p:nvSpPr>
        <p:spPr>
          <a:xfrm>
            <a:off x="8961920" y="4733381"/>
            <a:ext cx="503658" cy="519351"/>
          </a:xfrm>
          <a:prstGeom prst="ellipse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3215A4-594F-4BF1-9F94-5305C199CAC1}"/>
              </a:ext>
            </a:extLst>
          </p:cNvPr>
          <p:cNvSpPr txBox="1"/>
          <p:nvPr/>
        </p:nvSpPr>
        <p:spPr>
          <a:xfrm>
            <a:off x="8949758" y="4132336"/>
            <a:ext cx="503658" cy="519351"/>
          </a:xfrm>
          <a:prstGeom prst="ellipse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7C56BD-697F-471F-AF2D-5EF8E51A4D13}"/>
              </a:ext>
            </a:extLst>
          </p:cNvPr>
          <p:cNvSpPr txBox="1"/>
          <p:nvPr/>
        </p:nvSpPr>
        <p:spPr>
          <a:xfrm>
            <a:off x="8949758" y="3544656"/>
            <a:ext cx="503658" cy="519351"/>
          </a:xfrm>
          <a:prstGeom prst="ellipse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A15E3F-F4E0-416E-A2DC-E6EF94D896FF}"/>
              </a:ext>
            </a:extLst>
          </p:cNvPr>
          <p:cNvSpPr txBox="1"/>
          <p:nvPr/>
        </p:nvSpPr>
        <p:spPr>
          <a:xfrm>
            <a:off x="8943114" y="2949667"/>
            <a:ext cx="503658" cy="519351"/>
          </a:xfrm>
          <a:prstGeom prst="ellipse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A9F8A6-C53E-437D-B84A-5DEEC3389A1F}"/>
              </a:ext>
            </a:extLst>
          </p:cNvPr>
          <p:cNvSpPr txBox="1"/>
          <p:nvPr/>
        </p:nvSpPr>
        <p:spPr>
          <a:xfrm>
            <a:off x="8946495" y="2354678"/>
            <a:ext cx="503658" cy="519351"/>
          </a:xfrm>
          <a:prstGeom prst="ellipse">
            <a:avLst/>
          </a:prstGeom>
          <a:solidFill>
            <a:srgbClr val="0070C0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id="{A249AC98-6C3D-49D2-A17F-27BC9C8FEAE2}"/>
              </a:ext>
            </a:extLst>
          </p:cNvPr>
          <p:cNvSpPr txBox="1">
            <a:spLocks/>
          </p:cNvSpPr>
          <p:nvPr/>
        </p:nvSpPr>
        <p:spPr>
          <a:xfrm>
            <a:off x="9722329" y="2377560"/>
            <a:ext cx="2133599" cy="5527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серія марки акцизного податку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бъект 2">
            <a:extLst>
              <a:ext uri="{FF2B5EF4-FFF2-40B4-BE49-F238E27FC236}">
                <a16:creationId xmlns:a16="http://schemas.microsoft.com/office/drawing/2014/main" id="{10986D9C-2A6D-4EB1-A09A-621C8BF56678}"/>
              </a:ext>
            </a:extLst>
          </p:cNvPr>
          <p:cNvSpPr txBox="1">
            <a:spLocks/>
          </p:cNvSpPr>
          <p:nvPr/>
        </p:nvSpPr>
        <p:spPr>
          <a:xfrm>
            <a:off x="9767087" y="3037834"/>
            <a:ext cx="2133599" cy="3448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марки акцизного податку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Объект 2">
            <a:extLst>
              <a:ext uri="{FF2B5EF4-FFF2-40B4-BE49-F238E27FC236}">
                <a16:creationId xmlns:a16="http://schemas.microsoft.com/office/drawing/2014/main" id="{E492E06C-AD03-491E-A716-4860DB4D7608}"/>
              </a:ext>
            </a:extLst>
          </p:cNvPr>
          <p:cNvSpPr txBox="1">
            <a:spLocks/>
          </p:cNvSpPr>
          <p:nvPr/>
        </p:nvSpPr>
        <p:spPr>
          <a:xfrm>
            <a:off x="9648142" y="4037444"/>
            <a:ext cx="2281971" cy="7675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місяць та рік виготовлення марки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084F7694-583E-4ED2-954D-C1146384F234}"/>
              </a:ext>
            </a:extLst>
          </p:cNvPr>
          <p:cNvSpPr txBox="1">
            <a:spLocks/>
          </p:cNvSpPr>
          <p:nvPr/>
        </p:nvSpPr>
        <p:spPr>
          <a:xfrm>
            <a:off x="9722329" y="3605529"/>
            <a:ext cx="2133599" cy="3448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індекс регіону виробника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53C49E72-EED4-4B42-9ABD-6CB2932656B4}"/>
              </a:ext>
            </a:extLst>
          </p:cNvPr>
          <p:cNvSpPr txBox="1">
            <a:spLocks/>
          </p:cNvSpPr>
          <p:nvPr/>
        </p:nvSpPr>
        <p:spPr>
          <a:xfrm>
            <a:off x="9713385" y="4835931"/>
            <a:ext cx="2133599" cy="3448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сума ставки акцизу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81208E5-47EA-46FA-A946-B4C8CB4B249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476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E08CC321-C878-4293-8A59-F62B29C3DD62}"/>
              </a:ext>
            </a:extLst>
          </p:cNvPr>
          <p:cNvSpPr txBox="1">
            <a:spLocks/>
          </p:cNvSpPr>
          <p:nvPr/>
        </p:nvSpPr>
        <p:spPr>
          <a:xfrm>
            <a:off x="9713383" y="5398164"/>
            <a:ext cx="2133599" cy="3448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марки акцизного податку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EC6D5DDD-8A13-4945-8684-66278FF0D1FB}"/>
              </a:ext>
            </a:extLst>
          </p:cNvPr>
          <p:cNvGrpSpPr/>
          <p:nvPr/>
        </p:nvGrpSpPr>
        <p:grpSpPr>
          <a:xfrm>
            <a:off x="865781" y="4660786"/>
            <a:ext cx="4070013" cy="1119728"/>
            <a:chOff x="865781" y="4660786"/>
            <a:chExt cx="4070013" cy="1119728"/>
          </a:xfrm>
        </p:grpSpPr>
        <p:sp>
          <p:nvSpPr>
            <p:cNvPr id="63" name="Объект 2">
              <a:extLst>
                <a:ext uri="{FF2B5EF4-FFF2-40B4-BE49-F238E27FC236}">
                  <a16:creationId xmlns:a16="http://schemas.microsoft.com/office/drawing/2014/main" id="{57A5920D-9F40-4991-AD4D-F3E8BC918B99}"/>
                </a:ext>
              </a:extLst>
            </p:cNvPr>
            <p:cNvSpPr txBox="1">
              <a:spLocks/>
            </p:cNvSpPr>
            <p:nvPr/>
          </p:nvSpPr>
          <p:spPr>
            <a:xfrm>
              <a:off x="1568526" y="5357504"/>
              <a:ext cx="3062658" cy="344848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uk-UA" sz="1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виноробна продукція вітчизняного виробництва</a:t>
              </a:r>
              <a:endPara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Объект 2">
              <a:extLst>
                <a:ext uri="{FF2B5EF4-FFF2-40B4-BE49-F238E27FC236}">
                  <a16:creationId xmlns:a16="http://schemas.microsoft.com/office/drawing/2014/main" id="{F3CA1C31-3832-4B37-B43F-0EBEC3072773}"/>
                </a:ext>
              </a:extLst>
            </p:cNvPr>
            <p:cNvSpPr txBox="1">
              <a:spLocks/>
            </p:cNvSpPr>
            <p:nvPr/>
          </p:nvSpPr>
          <p:spPr>
            <a:xfrm>
              <a:off x="1536648" y="4705829"/>
              <a:ext cx="3399146" cy="344848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uk-UA" sz="1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лікеро-горілчана продукція українського виробництва</a:t>
              </a:r>
              <a:endPara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Прямокутник 64">
              <a:extLst>
                <a:ext uri="{FF2B5EF4-FFF2-40B4-BE49-F238E27FC236}">
                  <a16:creationId xmlns:a16="http://schemas.microsoft.com/office/drawing/2014/main" id="{4474F315-B55D-412F-8E2C-A1B81192BC5D}"/>
                </a:ext>
              </a:extLst>
            </p:cNvPr>
            <p:cNvSpPr/>
            <p:nvPr/>
          </p:nvSpPr>
          <p:spPr>
            <a:xfrm>
              <a:off x="870937" y="4660786"/>
              <a:ext cx="430576" cy="430576"/>
            </a:xfrm>
            <a:prstGeom prst="rect">
              <a:avLst/>
            </a:prstGeom>
            <a:solidFill>
              <a:srgbClr val="73A6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6" name="Прямокутник 65">
              <a:extLst>
                <a:ext uri="{FF2B5EF4-FFF2-40B4-BE49-F238E27FC236}">
                  <a16:creationId xmlns:a16="http://schemas.microsoft.com/office/drawing/2014/main" id="{D8040304-0A8A-4548-B61E-4EE3B3A30ED2}"/>
                </a:ext>
              </a:extLst>
            </p:cNvPr>
            <p:cNvSpPr/>
            <p:nvPr/>
          </p:nvSpPr>
          <p:spPr>
            <a:xfrm>
              <a:off x="865781" y="5349938"/>
              <a:ext cx="430576" cy="430576"/>
            </a:xfrm>
            <a:prstGeom prst="rect">
              <a:avLst/>
            </a:prstGeom>
            <a:solidFill>
              <a:srgbClr val="DC92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6A171C14-3B73-468C-9BD1-BDD5E39C42B2}"/>
              </a:ext>
            </a:extLst>
          </p:cNvPr>
          <p:cNvGrpSpPr/>
          <p:nvPr/>
        </p:nvGrpSpPr>
        <p:grpSpPr>
          <a:xfrm>
            <a:off x="4884391" y="4658125"/>
            <a:ext cx="4077529" cy="1122305"/>
            <a:chOff x="858265" y="4660786"/>
            <a:chExt cx="4077529" cy="1122305"/>
          </a:xfrm>
        </p:grpSpPr>
        <p:sp>
          <p:nvSpPr>
            <p:cNvPr id="68" name="Объект 2">
              <a:extLst>
                <a:ext uri="{FF2B5EF4-FFF2-40B4-BE49-F238E27FC236}">
                  <a16:creationId xmlns:a16="http://schemas.microsoft.com/office/drawing/2014/main" id="{80D17BDC-2A83-40E2-864A-1A5549F4FDB9}"/>
                </a:ext>
              </a:extLst>
            </p:cNvPr>
            <p:cNvSpPr txBox="1">
              <a:spLocks/>
            </p:cNvSpPr>
            <p:nvPr/>
          </p:nvSpPr>
          <p:spPr>
            <a:xfrm>
              <a:off x="1568526" y="5357504"/>
              <a:ext cx="3062658" cy="344848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uk-UA" sz="1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виноробна продукція імпортного виробництва</a:t>
              </a:r>
              <a:endPara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Объект 2">
              <a:extLst>
                <a:ext uri="{FF2B5EF4-FFF2-40B4-BE49-F238E27FC236}">
                  <a16:creationId xmlns:a16="http://schemas.microsoft.com/office/drawing/2014/main" id="{EDE672A2-AED8-4E71-84C7-6806ACA86AB8}"/>
                </a:ext>
              </a:extLst>
            </p:cNvPr>
            <p:cNvSpPr txBox="1">
              <a:spLocks/>
            </p:cNvSpPr>
            <p:nvPr/>
          </p:nvSpPr>
          <p:spPr>
            <a:xfrm>
              <a:off x="1536648" y="4705829"/>
              <a:ext cx="3399146" cy="344848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uk-UA" sz="1800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лікеро-горілчана продукція імпортного виробництва</a:t>
              </a:r>
              <a:endPara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Прямокутник 69">
              <a:extLst>
                <a:ext uri="{FF2B5EF4-FFF2-40B4-BE49-F238E27FC236}">
                  <a16:creationId xmlns:a16="http://schemas.microsoft.com/office/drawing/2014/main" id="{8C912A9B-A020-4E0E-95B2-C2D9E7188859}"/>
                </a:ext>
              </a:extLst>
            </p:cNvPr>
            <p:cNvSpPr/>
            <p:nvPr/>
          </p:nvSpPr>
          <p:spPr>
            <a:xfrm>
              <a:off x="870937" y="4660786"/>
              <a:ext cx="430576" cy="430576"/>
            </a:xfrm>
            <a:prstGeom prst="rect">
              <a:avLst/>
            </a:prstGeom>
            <a:solidFill>
              <a:srgbClr val="4765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C7B6C748-315F-43E3-88DE-83A6412E1EDE}"/>
                </a:ext>
              </a:extLst>
            </p:cNvPr>
            <p:cNvSpPr/>
            <p:nvPr/>
          </p:nvSpPr>
          <p:spPr>
            <a:xfrm>
              <a:off x="858265" y="5352515"/>
              <a:ext cx="430576" cy="430576"/>
            </a:xfrm>
            <a:prstGeom prst="rect">
              <a:avLst/>
            </a:prstGeom>
            <a:solidFill>
              <a:srgbClr val="F1AB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2050" name="Picture 2" descr="Wine-Bottle Icons - Free SVG &amp; PNG Wine-Bottle Images - Noun Project">
            <a:extLst>
              <a:ext uri="{FF2B5EF4-FFF2-40B4-BE49-F238E27FC236}">
                <a16:creationId xmlns:a16="http://schemas.microsoft.com/office/drawing/2014/main" id="{BB1DCF8C-0BF7-4C72-88F4-79AAD73F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5" y="178645"/>
            <a:ext cx="1126047" cy="112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91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9692343" cy="1584716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акцизу.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solidFill>
                  <a:srgbClr val="3949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Сигарильна</a:t>
            </a:r>
            <a:r>
              <a:rPr lang="ru-RU" sz="4000" dirty="0">
                <a:solidFill>
                  <a:srgbClr val="3949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019" y="1844370"/>
            <a:ext cx="7602603" cy="4816162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Схема: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популярного продукту –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сигарил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виглядом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сигарет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сплатою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меншого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акцизного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два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тютюнових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сигарети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нараховується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поштучно і з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пачки.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Схема: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декларує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пачки з 2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сигарил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платить за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марку за 2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сигарили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клеїть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пачку з 20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сигарил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пачки, а просто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зайвих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дешевих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марок і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клеїти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сигарети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 «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економлячи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відрахувань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041057" y="2340077"/>
            <a:ext cx="0" cy="381491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Cigarette Flat Shadowed Icon - IconBunny">
            <a:extLst>
              <a:ext uri="{FF2B5EF4-FFF2-40B4-BE49-F238E27FC236}">
                <a16:creationId xmlns:a16="http://schemas.microsoft.com/office/drawing/2014/main" id="{DEBE7B6C-FBDA-4C39-94CF-5F899CB3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6" y="2754203"/>
            <a:ext cx="3105822" cy="31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ax Flat Circular Flat icon">
            <a:extLst>
              <a:ext uri="{FF2B5EF4-FFF2-40B4-BE49-F238E27FC236}">
                <a16:creationId xmlns:a16="http://schemas.microsoft.com/office/drawing/2014/main" id="{B4E73587-B257-480C-876D-258CDEDB7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6" y="124944"/>
            <a:ext cx="1334823" cy="133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0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68" y="0"/>
            <a:ext cx="10982632" cy="1584713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акцизного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на авто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01" y="1584711"/>
            <a:ext cx="7483468" cy="5273289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акцизного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авто: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декларується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версії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ввозиться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дорожча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до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виглядом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таких, що не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(акциз з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уживаного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дорожчий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нового);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неіснуючі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несправності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лакофарбового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покриття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ДТП,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шумність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салону).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8219765" y="2438401"/>
            <a:ext cx="0" cy="344129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ar Clip Art Illustration Free Vector">
            <a:extLst>
              <a:ext uri="{FF2B5EF4-FFF2-40B4-BE49-F238E27FC236}">
                <a16:creationId xmlns:a16="http://schemas.microsoft.com/office/drawing/2014/main" id="{41DB67E8-F20C-41E0-A6EF-A61B03F8D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6" b="24657"/>
          <a:stretch/>
        </p:blipFill>
        <p:spPr bwMode="auto">
          <a:xfrm>
            <a:off x="8680737" y="2765590"/>
            <a:ext cx="3257815" cy="13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ax Flat Circular Flat icon">
            <a:extLst>
              <a:ext uri="{FF2B5EF4-FFF2-40B4-BE49-F238E27FC236}">
                <a16:creationId xmlns:a16="http://schemas.microsoft.com/office/drawing/2014/main" id="{8CCC82BA-FC3F-4269-9048-D987E08C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6" y="124944"/>
            <a:ext cx="1334823" cy="133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ar Clip Art Illustration Free Vector">
            <a:extLst>
              <a:ext uri="{FF2B5EF4-FFF2-40B4-BE49-F238E27FC236}">
                <a16:creationId xmlns:a16="http://schemas.microsoft.com/office/drawing/2014/main" id="{58223A20-BE86-4723-8B0E-28472FAB4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6" b="24657"/>
          <a:stretch/>
        </p:blipFill>
        <p:spPr bwMode="auto">
          <a:xfrm flipH="1">
            <a:off x="8680737" y="4215848"/>
            <a:ext cx="3257815" cy="13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1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01F7567-E5DB-CFEF-4CF3-291E1167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043" y="1584715"/>
            <a:ext cx="7047913" cy="5191206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ержава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віднесені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розкоші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акумулює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сплачуються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видатків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малозабезпечених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Супермаркет или рынок - где больше экономия - Блог Александра Зарайского">
            <a:extLst>
              <a:ext uri="{FF2B5EF4-FFF2-40B4-BE49-F238E27FC236}">
                <a16:creationId xmlns:a16="http://schemas.microsoft.com/office/drawing/2014/main" id="{C93EA2C0-3775-4035-AA2D-CA89B9237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10753" r="22267"/>
          <a:stretch/>
        </p:blipFill>
        <p:spPr bwMode="auto">
          <a:xfrm>
            <a:off x="191239" y="5175722"/>
            <a:ext cx="1563062" cy="158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p Art Clipboard Tick, HD Png Download - kindpng">
            <a:extLst>
              <a:ext uri="{FF2B5EF4-FFF2-40B4-BE49-F238E27FC236}">
                <a16:creationId xmlns:a16="http://schemas.microsoft.com/office/drawing/2014/main" id="{42516031-0C45-4437-D896-A1BF945A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3" y="13592"/>
            <a:ext cx="1503921" cy="15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Watch White Collar | Star+">
            <a:extLst>
              <a:ext uri="{FF2B5EF4-FFF2-40B4-BE49-F238E27FC236}">
                <a16:creationId xmlns:a16="http://schemas.microsoft.com/office/drawing/2014/main" id="{818DBED1-A148-4051-BAF4-1001AEEFE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57" t="1" r="1702" b="4755"/>
          <a:stretch/>
        </p:blipFill>
        <p:spPr bwMode="auto">
          <a:xfrm>
            <a:off x="191239" y="3497401"/>
            <a:ext cx="1574368" cy="16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Золотой сундук полный пиратских …» — создано в Шедевруме">
            <a:extLst>
              <a:ext uri="{FF2B5EF4-FFF2-40B4-BE49-F238E27FC236}">
                <a16:creationId xmlns:a16="http://schemas.microsoft.com/office/drawing/2014/main" id="{A39E601D-007D-4E54-8A9F-F55D445AE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32" r="72"/>
          <a:stretch/>
        </p:blipFill>
        <p:spPr bwMode="auto">
          <a:xfrm>
            <a:off x="177227" y="1851922"/>
            <a:ext cx="1582726" cy="15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Идеи на тему «Свидание на яхте» (17) | яхта, роскошная яхта, свадьба на  лодке">
            <a:extLst>
              <a:ext uri="{FF2B5EF4-FFF2-40B4-BE49-F238E27FC236}">
                <a16:creationId xmlns:a16="http://schemas.microsoft.com/office/drawing/2014/main" id="{DEF92717-F861-4898-917A-65EB29D5C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4057" r="1" b="24241"/>
          <a:stretch/>
        </p:blipFill>
        <p:spPr bwMode="auto">
          <a:xfrm>
            <a:off x="10426392" y="1851922"/>
            <a:ext cx="1582726" cy="15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C26A7C-E833-4E52-9387-949C7BDBE9CB}"/>
              </a:ext>
            </a:extLst>
          </p:cNvPr>
          <p:cNvSpPr txBox="1"/>
          <p:nvPr/>
        </p:nvSpPr>
        <p:spPr>
          <a:xfrm>
            <a:off x="182880" y="2132626"/>
            <a:ext cx="157707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 НА ПРИБУТОК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530EB6-587D-4DA1-9ACA-11B3B690FEA8}"/>
              </a:ext>
            </a:extLst>
          </p:cNvPr>
          <p:cNvSpPr txBox="1"/>
          <p:nvPr/>
        </p:nvSpPr>
        <p:spPr>
          <a:xfrm>
            <a:off x="177227" y="5768640"/>
            <a:ext cx="157707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31296-3367-4E73-A159-3D09AC607BA0}"/>
              </a:ext>
            </a:extLst>
          </p:cNvPr>
          <p:cNvSpPr txBox="1"/>
          <p:nvPr/>
        </p:nvSpPr>
        <p:spPr>
          <a:xfrm>
            <a:off x="177227" y="4085883"/>
            <a:ext cx="157707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ПДФО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4FDBA89-282D-45AD-9A10-0F96E14FD0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 r="17197"/>
          <a:stretch/>
        </p:blipFill>
        <p:spPr>
          <a:xfrm>
            <a:off x="10426391" y="5142861"/>
            <a:ext cx="1582727" cy="1609936"/>
          </a:xfrm>
          <a:prstGeom prst="rect">
            <a:avLst/>
          </a:prstGeom>
        </p:spPr>
      </p:pic>
      <p:pic>
        <p:nvPicPr>
          <p:cNvPr id="24" name="Picture 26" descr="a cute tiny green sprout growing from an electronic circuit board.  Generative ai. 22147671 Stock Photo at Vecteezy">
            <a:extLst>
              <a:ext uri="{FF2B5EF4-FFF2-40B4-BE49-F238E27FC236}">
                <a16:creationId xmlns:a16="http://schemas.microsoft.com/office/drawing/2014/main" id="{0E085625-26F0-4E51-9F1D-FD7A5F21E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9" r="21245"/>
          <a:stretch/>
        </p:blipFill>
        <p:spPr bwMode="auto">
          <a:xfrm rot="16200000">
            <a:off x="10436613" y="3498480"/>
            <a:ext cx="1577070" cy="15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A019F8-9B96-42A5-9C12-DE1D89AE4856}"/>
              </a:ext>
            </a:extLst>
          </p:cNvPr>
          <p:cNvSpPr txBox="1"/>
          <p:nvPr/>
        </p:nvSpPr>
        <p:spPr>
          <a:xfrm>
            <a:off x="10373043" y="2286514"/>
            <a:ext cx="1695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 ЗБІР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079F66-01B9-48A7-8CDD-09AEE9C4F9F3}"/>
              </a:ext>
            </a:extLst>
          </p:cNvPr>
          <p:cNvSpPr txBox="1"/>
          <p:nvPr/>
        </p:nvSpPr>
        <p:spPr>
          <a:xfrm>
            <a:off x="10432047" y="3948417"/>
            <a:ext cx="1577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B5BEA-B28D-4BC8-AE39-14D6340150B6}"/>
              </a:ext>
            </a:extLst>
          </p:cNvPr>
          <p:cNvSpPr txBox="1"/>
          <p:nvPr/>
        </p:nvSpPr>
        <p:spPr>
          <a:xfrm>
            <a:off x="10432045" y="5610317"/>
            <a:ext cx="1577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РЕНТНА</a:t>
            </a:r>
            <a:b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F54B41A-09FF-465D-9C19-281BE7E678C2}"/>
              </a:ext>
            </a:extLst>
          </p:cNvPr>
          <p:cNvSpPr/>
          <p:nvPr/>
        </p:nvSpPr>
        <p:spPr>
          <a:xfrm>
            <a:off x="10437698" y="3513823"/>
            <a:ext cx="1563063" cy="156064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35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600" y="3007360"/>
            <a:ext cx="6629400" cy="84328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Енотокафе, воздух в контейнерах и леденцы без сахара: подборка  нестандартных бизнес- идей - Городской репортер">
            <a:extLst>
              <a:ext uri="{FF2B5EF4-FFF2-40B4-BE49-F238E27FC236}">
                <a16:creationId xmlns:a16="http://schemas.microsoft.com/office/drawing/2014/main" id="{E354C2C1-C127-4286-8CB1-AC6ACB75F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8" r="6942"/>
          <a:stretch/>
        </p:blipFill>
        <p:spPr bwMode="auto">
          <a:xfrm>
            <a:off x="182880" y="178752"/>
            <a:ext cx="5379720" cy="650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BFDFB98-DA83-46DD-AA46-37002D4A39D1}"/>
              </a:ext>
            </a:extLst>
          </p:cNvPr>
          <p:cNvCxnSpPr>
            <a:cxnSpLocks/>
          </p:cNvCxnSpPr>
          <p:nvPr/>
        </p:nvCxnSpPr>
        <p:spPr>
          <a:xfrm>
            <a:off x="5886453" y="178752"/>
            <a:ext cx="0" cy="650049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80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01F7567-E5DB-CFEF-4CF3-291E1167E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043" y="1584715"/>
            <a:ext cx="7047913" cy="5191206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 етапи еволюції акцизів.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роль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акцизного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база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ставки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Clip Art Clipboard Tick, HD Png Download - kindpng">
            <a:extLst>
              <a:ext uri="{FF2B5EF4-FFF2-40B4-BE49-F238E27FC236}">
                <a16:creationId xmlns:a16="http://schemas.microsoft.com/office/drawing/2014/main" id="{42516031-0C45-4437-D896-A1BF945A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3" y="-15905"/>
            <a:ext cx="1503921" cy="15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6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0515600" cy="924972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7796" y="176343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7796" y="5087232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7796" y="3425332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6962" y="176343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6962" y="3408910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6962" y="5087232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Greek Column Icon - White Pillar Icon Png, Transparent Png , Transparent  Png Image - PNGitem">
            <a:extLst>
              <a:ext uri="{FF2B5EF4-FFF2-40B4-BE49-F238E27FC236}">
                <a16:creationId xmlns:a16="http://schemas.microsoft.com/office/drawing/2014/main" id="{3AAF8837-588C-46FC-B2E5-5FEE6FD9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7" y="317087"/>
            <a:ext cx="868419" cy="9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pter 1: Background to Ancient Greece – HIS 337: Greek Gods, Heroes, &amp;  Worship">
            <a:extLst>
              <a:ext uri="{FF2B5EF4-FFF2-40B4-BE49-F238E27FC236}">
                <a16:creationId xmlns:a16="http://schemas.microsoft.com/office/drawing/2014/main" id="{C551866D-74E8-439A-8F37-0300452C0B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/>
          <a:stretch/>
        </p:blipFill>
        <p:spPr bwMode="auto">
          <a:xfrm>
            <a:off x="1853381" y="1769027"/>
            <a:ext cx="8485238" cy="48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26" y="392537"/>
            <a:ext cx="10903974" cy="924972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акцизний збір?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14" y="1814807"/>
            <a:ext cx="7317465" cy="4816162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Акцизний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непрямий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податок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високорентабельні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монопольні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що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Вид: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непрямий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регулююча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підакцизними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підакцизними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Ставки: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адвалорні,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</a:t>
            </a: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ПКУ: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it-IT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7871044" y="1969911"/>
            <a:ext cx="16809" cy="449555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63043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New Tea: кейс Industrial Media. Створюємо видатні проєкти у digital">
            <a:extLst>
              <a:ext uri="{FF2B5EF4-FFF2-40B4-BE49-F238E27FC236}">
                <a16:creationId xmlns:a16="http://schemas.microsoft.com/office/drawing/2014/main" id="{1CD10303-BED6-799E-D245-CC3C55BB2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r="26236"/>
          <a:stretch/>
        </p:blipFill>
        <p:spPr bwMode="auto">
          <a:xfrm>
            <a:off x="8424520" y="1969911"/>
            <a:ext cx="2902635" cy="43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BB6E0081-753F-48DD-8022-0A4B5B43993A}"/>
              </a:ext>
            </a:extLst>
          </p:cNvPr>
          <p:cNvSpPr txBox="1">
            <a:spLocks/>
          </p:cNvSpPr>
          <p:nvPr/>
        </p:nvSpPr>
        <p:spPr>
          <a:xfrm>
            <a:off x="8879787" y="6343205"/>
            <a:ext cx="2600633" cy="4763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Джерело: </a:t>
            </a:r>
            <a:r>
              <a:rPr lang="ru-RU" sz="16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ПКУ</a:t>
            </a:r>
          </a:p>
        </p:txBody>
      </p:sp>
    </p:spTree>
    <p:extLst>
      <p:ext uri="{BB962C8B-B14F-4D97-AF65-F5344CB8AC3E}">
        <p14:creationId xmlns:p14="http://schemas.microsoft.com/office/powerpoint/2010/main" val="374117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4" y="0"/>
            <a:ext cx="9598818" cy="1584715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Акцизне оподаткування в Україні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808" y="2238806"/>
            <a:ext cx="7721101" cy="4250973"/>
          </a:xfrm>
        </p:spPr>
        <p:txBody>
          <a:bodyPr anchor="ctr" anchorCtr="0">
            <a:normAutofit/>
          </a:bodyPr>
          <a:lstStyle/>
          <a:p>
            <a:pPr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акцизне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стримувати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для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сама по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небажаною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акцизами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обкладають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вжитку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рентабельністю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згаданого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способу контролю,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вилучати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надприбутків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високорентабельної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акцизного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регулюючу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8FCB14BA-D59C-4006-9003-9E987DEC7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4527874"/>
              </p:ext>
            </p:extLst>
          </p:nvPr>
        </p:nvGraphicFramePr>
        <p:xfrm>
          <a:off x="-516192" y="1463638"/>
          <a:ext cx="5201261" cy="531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22788" y="305259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46854DF-59BE-46D3-883D-2C216B71A658}"/>
              </a:ext>
            </a:extLst>
          </p:cNvPr>
          <p:cNvCxnSpPr>
            <a:cxnSpLocks/>
          </p:cNvCxnSpPr>
          <p:nvPr/>
        </p:nvCxnSpPr>
        <p:spPr>
          <a:xfrm flipV="1">
            <a:off x="4038280" y="2428568"/>
            <a:ext cx="0" cy="3923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9F4C34B-58F8-4C54-842E-BF37B073BD73}"/>
              </a:ext>
            </a:extLst>
          </p:cNvPr>
          <p:cNvSpPr txBox="1">
            <a:spLocks/>
          </p:cNvSpPr>
          <p:nvPr/>
        </p:nvSpPr>
        <p:spPr>
          <a:xfrm>
            <a:off x="1071716" y="2748104"/>
            <a:ext cx="1779639" cy="12093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44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r>
              <a:rPr lang="ru-RU" sz="4400" b="1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8123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1353800" cy="924972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14" y="1638194"/>
            <a:ext cx="7759918" cy="5219805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особа, яка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ввозить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особа-резидент/нерезидент, яка ввозить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обсягах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особа, яка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конфісковані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безхазяйні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особа, яка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особа, яка порушила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особа, яка порушила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нульові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особа, яка порушила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оподатковуванню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8229597" y="1838631"/>
            <a:ext cx="0" cy="454250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272147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lip Art Free Download Png Free Download - User Clipart Black And White,  Transparent Png , Transparent Png Image - PNGitem">
            <a:extLst>
              <a:ext uri="{FF2B5EF4-FFF2-40B4-BE49-F238E27FC236}">
                <a16:creationId xmlns:a16="http://schemas.microsoft.com/office/drawing/2014/main" id="{C3786540-E327-4912-B0E3-08914625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015" y="2677400"/>
            <a:ext cx="2878565" cy="301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34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1353800" cy="924972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207" y="1814807"/>
            <a:ext cx="7809080" cy="4816162"/>
          </a:xfrm>
        </p:spPr>
        <p:txBody>
          <a:bodyPr anchor="ctr" anchorCtr="0">
            <a:normAutofit fontScale="925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передача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конфіскованих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безхазяйних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 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звільненням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перевищують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роздрібними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посередниками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оптове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електроенергії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переобладнання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ввезеного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легковий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пального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3853112" y="1986116"/>
            <a:ext cx="0" cy="457525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304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eer - Free food icons">
            <a:extLst>
              <a:ext uri="{FF2B5EF4-FFF2-40B4-BE49-F238E27FC236}">
                <a16:creationId xmlns:a16="http://schemas.microsoft.com/office/drawing/2014/main" id="{21D23C1F-8A76-45E7-B3BE-20142DCE1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2" y="2738217"/>
            <a:ext cx="2969342" cy="29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04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68" y="0"/>
            <a:ext cx="10982632" cy="158471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46" y="1775544"/>
            <a:ext cx="7258471" cy="4816162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експортеру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країни-імпортера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8062450" y="3301181"/>
            <a:ext cx="0" cy="136914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Export Icon Flat - Icon Shop - Download free icons for commercial use">
            <a:extLst>
              <a:ext uri="{FF2B5EF4-FFF2-40B4-BE49-F238E27FC236}">
                <a16:creationId xmlns:a16="http://schemas.microsoft.com/office/drawing/2014/main" id="{7A87464E-DCDB-4C76-B029-DB77AB26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80" y="2822539"/>
            <a:ext cx="2722173" cy="27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AB2FFF3-D06B-441F-849F-3EFCDE0FC8B4}"/>
              </a:ext>
            </a:extLst>
          </p:cNvPr>
          <p:cNvSpPr txBox="1">
            <a:spLocks/>
          </p:cNvSpPr>
          <p:nvPr/>
        </p:nvSpPr>
        <p:spPr>
          <a:xfrm>
            <a:off x="722788" y="312304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0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9692343" cy="158471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solidFill>
                  <a:srgbClr val="D29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4000" dirty="0">
                <a:solidFill>
                  <a:srgbClr val="D29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151" y="1844370"/>
            <a:ext cx="7258471" cy="4816162"/>
          </a:xfrm>
        </p:spPr>
        <p:txBody>
          <a:bodyPr anchor="ctr" anchorCtr="0"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реалізованих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ввезених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підакцизних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Відносною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(адвалорною)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визнається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ставка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відсотковому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кратному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вартісного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Абсолютною (</a:t>
            </a:r>
            <a:r>
              <a:rPr lang="ru-RU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специфічною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ставка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податкових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нарахувань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фіксована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величина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виміру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D2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041057" y="2644876"/>
            <a:ext cx="0" cy="321514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D357695-0314-8CEE-D1A1-355FD352BAB2}"/>
              </a:ext>
            </a:extLst>
          </p:cNvPr>
          <p:cNvSpPr txBox="1">
            <a:spLocks/>
          </p:cNvSpPr>
          <p:nvPr/>
        </p:nvSpPr>
        <p:spPr>
          <a:xfrm>
            <a:off x="722788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 descr="Значок процента – Бесплатные иконки: коммерция">
            <a:extLst>
              <a:ext uri="{FF2B5EF4-FFF2-40B4-BE49-F238E27FC236}">
                <a16:creationId xmlns:a16="http://schemas.microsoft.com/office/drawing/2014/main" id="{EDAF1DB6-7408-4326-B38D-46E27207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8" y="2644875"/>
            <a:ext cx="3215148" cy="321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422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1115</Words>
  <Application>Microsoft Office PowerPoint</Application>
  <PresentationFormat>Широкий екран</PresentationFormat>
  <Paragraphs>119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Акцизний податок  Тема #5</vt:lpstr>
      <vt:lpstr>План лекції</vt:lpstr>
      <vt:lpstr>Історія акцизів</vt:lpstr>
      <vt:lpstr>Що таке акцизний збір?</vt:lpstr>
      <vt:lpstr>Акцизне оподаткування в Україні</vt:lpstr>
      <vt:lpstr>Платники податку</vt:lpstr>
      <vt:lpstr>Об’єкт оподаткування</vt:lpstr>
      <vt:lpstr>Не підлягають оподаткуванню</vt:lpstr>
      <vt:lpstr>База оподаткування. Види ставок</vt:lpstr>
      <vt:lpstr>Підакцизні товари та їх ставки</vt:lpstr>
      <vt:lpstr>Дата виникнення акцизних зобов’язань</vt:lpstr>
      <vt:lpstr>Акцизна марка</vt:lpstr>
      <vt:lpstr>Схеми ухилення від сплати акцизу. Сигарильна схема</vt:lpstr>
      <vt:lpstr>Схеми ухилення від сплати  акцизного податку на авто</vt:lpstr>
      <vt:lpstr>Висновки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Спеціальні заходи в ЗМІ</dc:title>
  <dc:creator>Владимир Зеленский</dc:creator>
  <cp:lastModifiedBy>Тимур Бірюков</cp:lastModifiedBy>
  <cp:revision>824</cp:revision>
  <dcterms:created xsi:type="dcterms:W3CDTF">2021-11-07T15:54:35Z</dcterms:created>
  <dcterms:modified xsi:type="dcterms:W3CDTF">2024-05-30T12:57:13Z</dcterms:modified>
</cp:coreProperties>
</file>