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3662" autoAdjust="0"/>
  </p:normalViewPr>
  <p:slideViewPr>
    <p:cSldViewPr>
      <p:cViewPr varScale="1">
        <p:scale>
          <a:sx n="62" d="100"/>
          <a:sy n="62" d="100"/>
        </p:scale>
        <p:origin x="162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B03817-B795-46B6-BC17-2CE0418BDDF8}" type="datetimeFigureOut">
              <a:rPr lang="ru-RU" smtClean="0"/>
              <a:t>22.01.2025</a:t>
            </a:fld>
            <a:endParaRPr lang="ru-RU"/>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0ECE0D-F78A-4A3A-B85D-B62101EF3669}" type="slidenum">
              <a:rPr lang="ru-RU" smtClean="0"/>
              <a:t>‹#›</a:t>
            </a:fld>
            <a:endParaRPr lang="ru-RU"/>
          </a:p>
        </p:txBody>
      </p:sp>
    </p:spTree>
    <p:extLst>
      <p:ext uri="{BB962C8B-B14F-4D97-AF65-F5344CB8AC3E}">
        <p14:creationId xmlns:p14="http://schemas.microsoft.com/office/powerpoint/2010/main" val="34220683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D50ECE0D-F78A-4A3A-B85D-B62101EF3669}" type="slidenum">
              <a:rPr lang="ru-RU" smtClean="0"/>
              <a:t>6</a:t>
            </a:fld>
            <a:endParaRPr lang="ru-RU"/>
          </a:p>
        </p:txBody>
      </p:sp>
    </p:spTree>
    <p:extLst>
      <p:ext uri="{BB962C8B-B14F-4D97-AF65-F5344CB8AC3E}">
        <p14:creationId xmlns:p14="http://schemas.microsoft.com/office/powerpoint/2010/main" val="3659583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22.01.2025</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960671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22.01.2025</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24377104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22.01.2025</a:t>
            </a:fld>
            <a:endParaRPr lang="ru-RU"/>
          </a:p>
        </p:txBody>
      </p:sp>
      <p:sp>
        <p:nvSpPr>
          <p:cNvPr id="5" name="Footer Placeholder 4"/>
          <p:cNvSpPr>
            <a:spLocks noGrp="1"/>
          </p:cNvSpPr>
          <p:nvPr>
            <p:ph type="ftr" sz="quarter" idx="11"/>
          </p:nvPr>
        </p:nvSpPr>
        <p:spPr/>
        <p:txBody>
          <a:bodyPr/>
          <a:lstStyle/>
          <a:p>
            <a:endParaRPr lang="ru-RU"/>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19B0651-EE4F-4900-A07F-96A6BFA9D0F0}" type="slidenum">
              <a:rPr lang="ru-RU" smtClean="0"/>
              <a:t>‹#›</a:t>
            </a:fld>
            <a:endParaRPr lang="ru-RU"/>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336630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22.01.2025</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19009872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22.01.2025</a:t>
            </a:fld>
            <a:endParaRPr lang="ru-RU"/>
          </a:p>
        </p:txBody>
      </p:sp>
      <p:sp>
        <p:nvSpPr>
          <p:cNvPr id="6" name="Footer Placeholder 5"/>
          <p:cNvSpPr>
            <a:spLocks noGrp="1"/>
          </p:cNvSpPr>
          <p:nvPr>
            <p:ph type="ftr" sz="quarter" idx="11"/>
          </p:nvPr>
        </p:nvSpPr>
        <p:spPr/>
        <p:txBody>
          <a:bodyPr/>
          <a:lstStyle/>
          <a:p>
            <a:endParaRPr lang="ru-RU"/>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19B0651-EE4F-4900-A07F-96A6BFA9D0F0}" type="slidenum">
              <a:rPr lang="ru-RU" smtClean="0"/>
              <a:t>‹#›</a:t>
            </a:fld>
            <a:endParaRPr lang="ru-RU"/>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309966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22.01.2025</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9876975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22.01.2025</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26552552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22.01.2025</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17120124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22.01.2025</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3287966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22.01.2025</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749776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4C71EC6-210F-42DE-9C53-41977AD35B3D}" type="datetimeFigureOut">
              <a:rPr lang="ru-RU" smtClean="0"/>
              <a:t>22.01.2025</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1659370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22.01.2025</a:t>
            </a:fld>
            <a:endParaRPr lang="ru-RU"/>
          </a:p>
        </p:txBody>
      </p:sp>
      <p:sp>
        <p:nvSpPr>
          <p:cNvPr id="8" name="Footer Placeholder 7"/>
          <p:cNvSpPr>
            <a:spLocks noGrp="1"/>
          </p:cNvSpPr>
          <p:nvPr>
            <p:ph type="ftr" sz="quarter" idx="11"/>
          </p:nvPr>
        </p:nvSpPr>
        <p:spPr/>
        <p:txBody>
          <a:bodyPr/>
          <a:lstStyle/>
          <a:p>
            <a:endParaRPr lang="ru-RU"/>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27371802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4C71EC6-210F-42DE-9C53-41977AD35B3D}" type="datetimeFigureOut">
              <a:rPr lang="ru-RU" smtClean="0"/>
              <a:t>22.01.2025</a:t>
            </a:fld>
            <a:endParaRPr lang="ru-RU"/>
          </a:p>
        </p:txBody>
      </p:sp>
      <p:sp>
        <p:nvSpPr>
          <p:cNvPr id="4" name="Footer Placeholder 3"/>
          <p:cNvSpPr>
            <a:spLocks noGrp="1"/>
          </p:cNvSpPr>
          <p:nvPr>
            <p:ph type="ftr" sz="quarter" idx="11"/>
          </p:nvPr>
        </p:nvSpPr>
        <p:spPr/>
        <p:txBody>
          <a:bodyPr/>
          <a:lstStyle/>
          <a:p>
            <a:endParaRPr lang="ru-RU"/>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19267394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t>22.01.2025</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19804965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22.01.2025</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23634844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22.01.2025</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3107088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B4C71EC6-210F-42DE-9C53-41977AD35B3D}" type="datetimeFigureOut">
              <a:rPr lang="ru-RU" smtClean="0"/>
              <a:t>22.01.2025</a:t>
            </a:fld>
            <a:endParaRPr lang="ru-RU"/>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B19B0651-EE4F-4900-A07F-96A6BFA9D0F0}" type="slidenum">
              <a:rPr lang="ru-RU" smtClean="0"/>
              <a:t>‹#›</a:t>
            </a:fld>
            <a:endParaRPr lang="ru-RU"/>
          </a:p>
        </p:txBody>
      </p:sp>
    </p:spTree>
    <p:extLst>
      <p:ext uri="{BB962C8B-B14F-4D97-AF65-F5344CB8AC3E}">
        <p14:creationId xmlns:p14="http://schemas.microsoft.com/office/powerpoint/2010/main" val="6475215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19672" y="404664"/>
            <a:ext cx="6600451" cy="2262781"/>
          </a:xfrm>
        </p:spPr>
        <p:txBody>
          <a:bodyPr/>
          <a:lstStyle/>
          <a:p>
            <a:r>
              <a:rPr lang="uk-UA" dirty="0" smtClean="0"/>
              <a:t>ПОЛЬСЬКА МОВА</a:t>
            </a:r>
            <a:endParaRPr lang="ru-RU" dirty="0"/>
          </a:p>
        </p:txBody>
      </p:sp>
      <p:sp>
        <p:nvSpPr>
          <p:cNvPr id="3" name="Подзаголовок 2"/>
          <p:cNvSpPr>
            <a:spLocks noGrp="1"/>
          </p:cNvSpPr>
          <p:nvPr>
            <p:ph type="subTitle" idx="1"/>
          </p:nvPr>
        </p:nvSpPr>
        <p:spPr>
          <a:xfrm>
            <a:off x="1619672" y="3429000"/>
            <a:ext cx="6923195" cy="2474663"/>
          </a:xfrm>
        </p:spPr>
        <p:txBody>
          <a:bodyPr>
            <a:normAutofit/>
          </a:bodyPr>
          <a:lstStyle/>
          <a:p>
            <a:r>
              <a:rPr lang="uk-UA" b="1" dirty="0"/>
              <a:t>Викладач:</a:t>
            </a:r>
            <a:r>
              <a:rPr lang="uk-UA" dirty="0"/>
              <a:t> </a:t>
            </a:r>
            <a:r>
              <a:rPr lang="uk-UA" i="1" dirty="0"/>
              <a:t>Халаши Михайло Андрійович</a:t>
            </a:r>
            <a:endParaRPr lang="ru-RU" dirty="0"/>
          </a:p>
          <a:p>
            <a:r>
              <a:rPr lang="uk-UA" b="1" dirty="0"/>
              <a:t>Кафедра: </a:t>
            </a:r>
            <a:r>
              <a:rPr lang="uk-UA" i="1" dirty="0"/>
              <a:t>слов’янської філології, ІІ корпус, </a:t>
            </a:r>
            <a:r>
              <a:rPr lang="uk-UA" i="1" dirty="0" err="1"/>
              <a:t>ауд</a:t>
            </a:r>
            <a:r>
              <a:rPr lang="uk-UA" i="1" dirty="0"/>
              <a:t>. 426</a:t>
            </a:r>
            <a:endParaRPr lang="ru-RU" dirty="0"/>
          </a:p>
          <a:p>
            <a:r>
              <a:rPr lang="uk-UA" b="1" dirty="0"/>
              <a:t>E-</a:t>
            </a:r>
            <a:r>
              <a:rPr lang="uk-UA" b="1" dirty="0" err="1"/>
              <a:t>mail</a:t>
            </a:r>
            <a:r>
              <a:rPr lang="uk-UA" b="1" dirty="0"/>
              <a:t>: </a:t>
            </a:r>
            <a:r>
              <a:rPr lang="en-US" i="1" dirty="0"/>
              <a:t>mihhalltexnico@gmail.com</a:t>
            </a:r>
            <a:endParaRPr lang="ru-RU" dirty="0"/>
          </a:p>
          <a:p>
            <a:r>
              <a:rPr lang="uk-UA" b="1" dirty="0"/>
              <a:t>Телефон: </a:t>
            </a:r>
            <a:r>
              <a:rPr lang="uk-UA" i="1" dirty="0"/>
              <a:t>0666684933</a:t>
            </a:r>
            <a:endParaRPr lang="ru-RU" dirty="0"/>
          </a:p>
          <a:p>
            <a:r>
              <a:rPr lang="uk-UA" b="1" dirty="0"/>
              <a:t>Інші засоби зв’язку: </a:t>
            </a:r>
            <a:r>
              <a:rPr lang="en-US" i="1" dirty="0"/>
              <a:t>Moodle</a:t>
            </a:r>
            <a:r>
              <a:rPr lang="uk-UA" i="1" dirty="0"/>
              <a:t>  (форум курсу, приватні повідомлення)</a:t>
            </a:r>
            <a:endParaRPr lang="ru-RU" dirty="0"/>
          </a:p>
          <a:p>
            <a:endParaRPr lang="ru-RU" dirty="0"/>
          </a:p>
        </p:txBody>
      </p:sp>
    </p:spTree>
    <p:extLst>
      <p:ext uri="{BB962C8B-B14F-4D97-AF65-F5344CB8AC3E}">
        <p14:creationId xmlns:p14="http://schemas.microsoft.com/office/powerpoint/2010/main" val="8960050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4" name="Объект 3"/>
          <p:cNvGraphicFramePr>
            <a:graphicFrameLocks noGrp="1"/>
          </p:cNvGraphicFramePr>
          <p:nvPr>
            <p:ph idx="1"/>
            <p:extLst>
              <p:ext uri="{D42A27DB-BD31-4B8C-83A1-F6EECF244321}">
                <p14:modId xmlns:p14="http://schemas.microsoft.com/office/powerpoint/2010/main" val="2122032234"/>
              </p:ext>
            </p:extLst>
          </p:nvPr>
        </p:nvGraphicFramePr>
        <p:xfrm>
          <a:off x="1974050" y="2348880"/>
          <a:ext cx="6132966" cy="2513759"/>
        </p:xfrm>
        <a:graphic>
          <a:graphicData uri="http://schemas.openxmlformats.org/drawingml/2006/table">
            <a:tbl>
              <a:tblPr>
                <a:tableStyleId>{5C22544A-7EE6-4342-B048-85BDC9FD1C3A}</a:tableStyleId>
              </a:tblPr>
              <a:tblGrid>
                <a:gridCol w="2675694"/>
                <a:gridCol w="373085"/>
                <a:gridCol w="373085"/>
                <a:gridCol w="2711102"/>
              </a:tblGrid>
              <a:tr h="439604">
                <a:tc>
                  <a:txBody>
                    <a:bodyPr/>
                    <a:lstStyle/>
                    <a:p>
                      <a:pPr>
                        <a:lnSpc>
                          <a:spcPct val="107000"/>
                        </a:lnSpc>
                        <a:spcAft>
                          <a:spcPts val="0"/>
                        </a:spcAft>
                      </a:pPr>
                      <a:r>
                        <a:rPr lang="uk-UA" sz="1200" dirty="0">
                          <a:effectLst/>
                        </a:rPr>
                        <a:t>Вид контролю</a:t>
                      </a:r>
                      <a:endParaRPr lang="ru-RU" sz="1200" dirty="0">
                        <a:effectLst/>
                        <a:latin typeface="Times New Roman" panose="02020603050405020304" pitchFamily="18" charset="0"/>
                        <a:ea typeface="MS Mincho"/>
                        <a:cs typeface="Times New Roman" panose="02020603050405020304" pitchFamily="18" charset="0"/>
                      </a:endParaRPr>
                    </a:p>
                  </a:txBody>
                  <a:tcPr marL="68580" marR="68580" marT="0" marB="0"/>
                </a:tc>
                <a:tc gridSpan="2">
                  <a:txBody>
                    <a:bodyPr/>
                    <a:lstStyle/>
                    <a:p>
                      <a:pPr>
                        <a:lnSpc>
                          <a:spcPct val="107000"/>
                        </a:lnSpc>
                        <a:spcAft>
                          <a:spcPts val="0"/>
                        </a:spcAft>
                      </a:pPr>
                      <a:r>
                        <a:rPr lang="uk-UA" sz="1200" dirty="0" smtClean="0">
                          <a:effectLst/>
                          <a:latin typeface="+mn-lt"/>
                          <a:ea typeface="+mn-ea"/>
                          <a:cs typeface="+mn-cs"/>
                        </a:rPr>
                        <a:t>залік</a:t>
                      </a:r>
                      <a:endParaRPr lang="ru-RU" sz="1200" dirty="0">
                        <a:effectLst/>
                        <a:latin typeface="Times New Roman" panose="02020603050405020304" pitchFamily="18" charset="0"/>
                        <a:ea typeface="MS Mincho"/>
                        <a:cs typeface="Times New Roman" panose="02020603050405020304" pitchFamily="18" charset="0"/>
                      </a:endParaRPr>
                    </a:p>
                  </a:txBody>
                  <a:tcPr marL="68580" marR="68580" marT="0" marB="0"/>
                </a:tc>
                <a:tc hMerge="1">
                  <a:txBody>
                    <a:bodyPr/>
                    <a:lstStyle/>
                    <a:p>
                      <a:endParaRPr lang="ru-RU"/>
                    </a:p>
                  </a:txBody>
                  <a:tcPr/>
                </a:tc>
                <a:tc>
                  <a:txBody>
                    <a:bodyPr/>
                    <a:lstStyle/>
                    <a:p>
                      <a:pPr>
                        <a:lnSpc>
                          <a:spcPct val="107000"/>
                        </a:lnSpc>
                        <a:spcAft>
                          <a:spcPts val="0"/>
                        </a:spcAft>
                      </a:pPr>
                      <a:r>
                        <a:rPr lang="uk-UA" sz="1200">
                          <a:effectLst/>
                        </a:rPr>
                        <a:t> </a:t>
                      </a:r>
                      <a:endParaRPr lang="ru-RU" sz="1200">
                        <a:effectLst/>
                        <a:latin typeface="Times New Roman" panose="02020603050405020304" pitchFamily="18" charset="0"/>
                        <a:ea typeface="MS Mincho"/>
                        <a:cs typeface="Times New Roman" panose="02020603050405020304" pitchFamily="18" charset="0"/>
                      </a:endParaRPr>
                    </a:p>
                  </a:txBody>
                  <a:tcPr marL="68580" marR="68580" marT="0" marB="0"/>
                </a:tc>
              </a:tr>
              <a:tr h="885925">
                <a:tc gridSpan="2">
                  <a:txBody>
                    <a:bodyPr/>
                    <a:lstStyle/>
                    <a:p>
                      <a:pPr>
                        <a:lnSpc>
                          <a:spcPct val="107000"/>
                        </a:lnSpc>
                        <a:spcAft>
                          <a:spcPts val="0"/>
                        </a:spcAft>
                      </a:pPr>
                      <a:r>
                        <a:rPr lang="uk-UA" sz="1200">
                          <a:effectLst/>
                        </a:rPr>
                        <a:t>Посилання на курс в Moodle</a:t>
                      </a:r>
                      <a:endParaRPr lang="ru-RU" sz="1200">
                        <a:effectLst/>
                        <a:latin typeface="Times New Roman" panose="02020603050405020304" pitchFamily="18" charset="0"/>
                        <a:ea typeface="MS Mincho"/>
                        <a:cs typeface="Times New Roman" panose="02020603050405020304" pitchFamily="18" charset="0"/>
                      </a:endParaRPr>
                    </a:p>
                  </a:txBody>
                  <a:tcPr marL="68580" marR="68580" marT="0" marB="0"/>
                </a:tc>
                <a:tc hMerge="1">
                  <a:txBody>
                    <a:bodyPr/>
                    <a:lstStyle/>
                    <a:p>
                      <a:endParaRPr lang="ru-RU"/>
                    </a:p>
                  </a:txBody>
                  <a:tcPr/>
                </a:tc>
                <a:tc gridSpan="2">
                  <a:txBody>
                    <a:bodyPr/>
                    <a:lstStyle/>
                    <a:p>
                      <a:pPr>
                        <a:lnSpc>
                          <a:spcPct val="107000"/>
                        </a:lnSpc>
                        <a:spcAft>
                          <a:spcPts val="0"/>
                        </a:spcAft>
                      </a:pPr>
                      <a:r>
                        <a:rPr lang="en-US" sz="1600" kern="1200" dirty="0" smtClean="0">
                          <a:solidFill>
                            <a:schemeClr val="dk1"/>
                          </a:solidFill>
                          <a:effectLst/>
                          <a:latin typeface="+mn-lt"/>
                          <a:ea typeface="+mn-ea"/>
                          <a:cs typeface="+mn-cs"/>
                        </a:rPr>
                        <a:t>https://moodle.znu.edu.ua/course/view.php?id=15298</a:t>
                      </a:r>
                      <a:endParaRPr lang="ru-RU" sz="1100" dirty="0">
                        <a:effectLst/>
                        <a:latin typeface="Times New Roman" panose="02020603050405020304" pitchFamily="18" charset="0"/>
                        <a:ea typeface="MS Mincho"/>
                        <a:cs typeface="Times New Roman" panose="02020603050405020304" pitchFamily="18" charset="0"/>
                      </a:endParaRPr>
                    </a:p>
                  </a:txBody>
                  <a:tcPr marL="68580" marR="68580" marT="0" marB="0"/>
                </a:tc>
                <a:tc hMerge="1">
                  <a:txBody>
                    <a:bodyPr/>
                    <a:lstStyle/>
                    <a:p>
                      <a:endParaRPr lang="ru-RU"/>
                    </a:p>
                  </a:txBody>
                  <a:tcPr/>
                </a:tc>
              </a:tr>
              <a:tr h="1188230">
                <a:tc gridSpan="4">
                  <a:txBody>
                    <a:bodyPr/>
                    <a:lstStyle/>
                    <a:p>
                      <a:pPr>
                        <a:lnSpc>
                          <a:spcPct val="107000"/>
                        </a:lnSpc>
                        <a:spcAft>
                          <a:spcPts val="0"/>
                        </a:spcAft>
                      </a:pPr>
                      <a:r>
                        <a:rPr lang="uk-UA" sz="1200" dirty="0">
                          <a:effectLst/>
                        </a:rPr>
                        <a:t>Консультації: особисті – </a:t>
                      </a:r>
                      <a:r>
                        <a:rPr lang="uk-UA" sz="1200" dirty="0" smtClean="0">
                          <a:effectLst/>
                        </a:rPr>
                        <a:t>ср. 15-50 – 16-30</a:t>
                      </a:r>
                      <a:endParaRPr lang="ru-RU" sz="1200" dirty="0">
                        <a:effectLst/>
                      </a:endParaRPr>
                    </a:p>
                    <a:p>
                      <a:pPr>
                        <a:lnSpc>
                          <a:spcPct val="107000"/>
                        </a:lnSpc>
                        <a:spcAft>
                          <a:spcPts val="0"/>
                        </a:spcAft>
                      </a:pPr>
                      <a:r>
                        <a:rPr lang="uk-UA" sz="1200" dirty="0">
                          <a:effectLst/>
                        </a:rPr>
                        <a:t>Дистанційні за домовленістю чи електронною  поштою</a:t>
                      </a:r>
                      <a:endParaRPr lang="ru-RU" sz="1200" dirty="0">
                        <a:effectLst/>
                      </a:endParaRPr>
                    </a:p>
                    <a:p>
                      <a:pPr>
                        <a:lnSpc>
                          <a:spcPct val="107000"/>
                        </a:lnSpc>
                        <a:spcAft>
                          <a:spcPts val="0"/>
                        </a:spcAft>
                      </a:pPr>
                      <a:r>
                        <a:rPr lang="uk-UA" sz="1200" dirty="0">
                          <a:effectLst/>
                        </a:rPr>
                        <a:t> </a:t>
                      </a:r>
                      <a:endParaRPr lang="ru-RU" sz="1200" dirty="0">
                        <a:effectLst/>
                        <a:latin typeface="Times New Roman" panose="02020603050405020304" pitchFamily="18" charset="0"/>
                        <a:ea typeface="MS Mincho"/>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r>
            </a:tbl>
          </a:graphicData>
        </a:graphic>
      </p:graphicFrame>
    </p:spTree>
    <p:extLst>
      <p:ext uri="{BB962C8B-B14F-4D97-AF65-F5344CB8AC3E}">
        <p14:creationId xmlns:p14="http://schemas.microsoft.com/office/powerpoint/2010/main" val="23891943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1043609" y="1196752"/>
            <a:ext cx="7490792" cy="5184576"/>
          </a:xfrm>
        </p:spPr>
        <p:txBody>
          <a:bodyPr>
            <a:normAutofit fontScale="85000" lnSpcReduction="20000"/>
          </a:bodyPr>
          <a:lstStyle/>
          <a:p>
            <a:r>
              <a:rPr lang="uk-UA" b="1" dirty="0"/>
              <a:t>Мета курсу</a:t>
            </a:r>
            <a:r>
              <a:rPr lang="uk-UA" dirty="0"/>
              <a:t>:</a:t>
            </a:r>
            <a:endParaRPr lang="ru-RU" dirty="0"/>
          </a:p>
          <a:p>
            <a:r>
              <a:rPr lang="uk-UA" dirty="0"/>
              <a:t>Дисципліна «Практикум перекладу публіцистичних текстів з першої іноземної мови» спрямована на формування у студентів навичок і вмінь перекладу публіцистичних матеріалів з польської мови на українську та навпаки. </a:t>
            </a:r>
            <a:endParaRPr lang="ru-RU" dirty="0"/>
          </a:p>
          <a:p>
            <a:r>
              <a:rPr lang="uk-UA" b="1" dirty="0"/>
              <a:t>Завдання курсу</a:t>
            </a:r>
            <a:r>
              <a:rPr lang="uk-UA" dirty="0"/>
              <a:t>:</a:t>
            </a:r>
            <a:endParaRPr lang="ru-RU" dirty="0"/>
          </a:p>
          <a:p>
            <a:r>
              <a:rPr lang="uk-UA" dirty="0"/>
              <a:t>Ознайомлення студентів із особливостями публіцистичного стилю польської мови.</a:t>
            </a:r>
            <a:endParaRPr lang="ru-RU" dirty="0"/>
          </a:p>
          <a:p>
            <a:r>
              <a:rPr lang="uk-UA" dirty="0"/>
              <a:t>Розвиток навичок аналізу та інтерпретації публіцистичних текстів.</a:t>
            </a:r>
            <a:endParaRPr lang="ru-RU" dirty="0"/>
          </a:p>
          <a:p>
            <a:r>
              <a:rPr lang="uk-UA" dirty="0"/>
              <a:t>Опанування технік перекладу та адаптації текстів з урахуванням стилістичних, лексичних та культурних особливостей.</a:t>
            </a:r>
            <a:endParaRPr lang="ru-RU" dirty="0"/>
          </a:p>
          <a:p>
            <a:r>
              <a:rPr lang="uk-UA" dirty="0"/>
              <a:t>Формування здатності передавати авторський стиль та тональність оригіналу в перекладі.</a:t>
            </a:r>
            <a:endParaRPr lang="ru-RU" dirty="0"/>
          </a:p>
          <a:p>
            <a:r>
              <a:rPr lang="uk-UA" dirty="0"/>
              <a:t>Вивчення основ міжкультурної комунікації для правильного розуміння та передачі змісту публіцистичних текстів.</a:t>
            </a:r>
            <a:endParaRPr lang="ru-RU" dirty="0"/>
          </a:p>
          <a:p>
            <a:r>
              <a:rPr lang="uk-UA" dirty="0"/>
              <a:t>Даний курс має практичну спрямованість. Система практичних занять разом із системою самостійної роботи дає змогу навчити студентів поверхнево та глибино аналізувати різні за стилем тексти шляхом їх перекладу, зберігати основну інформацію при перекладі, ідентифікувати три рівні розуміння тексту : формальний, інформативний (смисловий) та прагматичний.</a:t>
            </a:r>
            <a:endParaRPr lang="ru-RU" dirty="0"/>
          </a:p>
        </p:txBody>
      </p:sp>
    </p:spTree>
    <p:extLst>
      <p:ext uri="{BB962C8B-B14F-4D97-AF65-F5344CB8AC3E}">
        <p14:creationId xmlns:p14="http://schemas.microsoft.com/office/powerpoint/2010/main" val="55177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5" name="Rectangle 1"/>
          <p:cNvSpPr>
            <a:spLocks noChangeArrowheads="1"/>
          </p:cNvSpPr>
          <p:nvPr/>
        </p:nvSpPr>
        <p:spPr bwMode="auto">
          <a:xfrm>
            <a:off x="-1002770" y="-91805"/>
            <a:ext cx="1014677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ru-RU" sz="1200" b="1" i="0" u="none" strike="noStrike" cap="none" normalizeH="0" baseline="0" smtClean="0">
                <a:ln>
                  <a:noFill/>
                </a:ln>
                <a:solidFill>
                  <a:schemeClr val="tx1"/>
                </a:solidFill>
                <a:effectLst/>
                <a:latin typeface="Times New Roman" panose="02020603050405020304" pitchFamily="18" charset="0"/>
                <a:ea typeface="MS Mincho"/>
                <a:cs typeface="Times New Roman" panose="02020603050405020304" pitchFamily="18" charset="0"/>
              </a:rPr>
              <a:t>7. Підсумковий семестровий контроль</a:t>
            </a:r>
            <a:endParaRPr kumimoji="0" lang="ru-RU" altLang="ru-RU" sz="8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smtClean="0">
              <a:ln>
                <a:noFill/>
              </a:ln>
              <a:solidFill>
                <a:schemeClr val="tx1"/>
              </a:solidFill>
              <a:effectLst/>
              <a:latin typeface="Arial" panose="020B0604020202020204" pitchFamily="34" charset="0"/>
            </a:endParaRPr>
          </a:p>
        </p:txBody>
      </p:sp>
      <p:graphicFrame>
        <p:nvGraphicFramePr>
          <p:cNvPr id="6" name="Объект 5"/>
          <p:cNvGraphicFramePr>
            <a:graphicFrameLocks noGrp="1"/>
          </p:cNvGraphicFramePr>
          <p:nvPr>
            <p:ph idx="1"/>
            <p:extLst>
              <p:ext uri="{D42A27DB-BD31-4B8C-83A1-F6EECF244321}">
                <p14:modId xmlns:p14="http://schemas.microsoft.com/office/powerpoint/2010/main" val="1796064712"/>
              </p:ext>
            </p:extLst>
          </p:nvPr>
        </p:nvGraphicFramePr>
        <p:xfrm>
          <a:off x="971600" y="642269"/>
          <a:ext cx="7213443" cy="5904655"/>
        </p:xfrm>
        <a:graphic>
          <a:graphicData uri="http://schemas.openxmlformats.org/drawingml/2006/table">
            <a:tbl>
              <a:tblPr firstRow="1" firstCol="1" bandRow="1">
                <a:tableStyleId>{5C22544A-7EE6-4342-B048-85BDC9FD1C3A}</a:tableStyleId>
              </a:tblPr>
              <a:tblGrid>
                <a:gridCol w="1024254"/>
                <a:gridCol w="1363945"/>
                <a:gridCol w="2553696"/>
                <a:gridCol w="907603"/>
                <a:gridCol w="1363945"/>
              </a:tblGrid>
              <a:tr h="322208">
                <a:tc gridSpan="5">
                  <a:txBody>
                    <a:bodyPr/>
                    <a:lstStyle/>
                    <a:p>
                      <a:pPr algn="ctr">
                        <a:lnSpc>
                          <a:spcPct val="107000"/>
                        </a:lnSpc>
                        <a:spcAft>
                          <a:spcPts val="0"/>
                        </a:spcAft>
                      </a:pPr>
                      <a:r>
                        <a:rPr lang="uk-UA" sz="1000" kern="100" dirty="0">
                          <a:effectLst/>
                        </a:rPr>
                        <a:t>Підсумковий контроль</a:t>
                      </a:r>
                      <a:endParaRPr lang="ru-RU" sz="1200" kern="100" dirty="0">
                        <a:effectLst/>
                        <a:latin typeface="Liberation Serif"/>
                        <a:ea typeface="Droid Sans Fallback"/>
                        <a:cs typeface="FreeSans"/>
                      </a:endParaRPr>
                    </a:p>
                  </a:txBody>
                  <a:tcPr marL="68483" marR="68483"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1933499">
                <a:tc>
                  <a:txBody>
                    <a:bodyPr/>
                    <a:lstStyle/>
                    <a:p>
                      <a:pPr marL="71755" algn="ctr">
                        <a:lnSpc>
                          <a:spcPct val="107000"/>
                        </a:lnSpc>
                        <a:spcAft>
                          <a:spcPts val="0"/>
                        </a:spcAft>
                      </a:pPr>
                      <a:r>
                        <a:rPr lang="uk-UA" sz="1000" kern="100">
                          <a:effectLst/>
                        </a:rPr>
                        <a:t> </a:t>
                      </a:r>
                      <a:endParaRPr lang="ru-RU" sz="1200" kern="100">
                        <a:effectLst/>
                      </a:endParaRPr>
                    </a:p>
                    <a:p>
                      <a:pPr marL="71755">
                        <a:lnSpc>
                          <a:spcPct val="107000"/>
                        </a:lnSpc>
                        <a:spcAft>
                          <a:spcPts val="0"/>
                        </a:spcAft>
                      </a:pPr>
                      <a:r>
                        <a:rPr lang="uk-UA" sz="1000" kern="100">
                          <a:effectLst/>
                        </a:rPr>
                        <a:t>Екзамен</a:t>
                      </a:r>
                      <a:endParaRPr lang="ru-RU" sz="1200" kern="100">
                        <a:effectLst/>
                        <a:latin typeface="Liberation Serif"/>
                        <a:ea typeface="Droid Sans Fallback"/>
                        <a:cs typeface="FreeSans"/>
                      </a:endParaRPr>
                    </a:p>
                  </a:txBody>
                  <a:tcPr marL="68483" marR="68483" marT="0" marB="0" vert="vert270"/>
                </a:tc>
                <a:tc>
                  <a:txBody>
                    <a:bodyPr/>
                    <a:lstStyle/>
                    <a:p>
                      <a:pPr indent="21590">
                        <a:lnSpc>
                          <a:spcPct val="107000"/>
                        </a:lnSpc>
                        <a:spcAft>
                          <a:spcPts val="0"/>
                        </a:spcAft>
                      </a:pPr>
                      <a:r>
                        <a:rPr lang="uk-UA" sz="1000" kern="100">
                          <a:effectLst/>
                        </a:rPr>
                        <a:t>Теоретичне завдання</a:t>
                      </a:r>
                      <a:endParaRPr lang="ru-RU" sz="1200" kern="100">
                        <a:effectLst/>
                        <a:latin typeface="Liberation Serif"/>
                        <a:ea typeface="Droid Sans Fallback"/>
                        <a:cs typeface="FreeSans"/>
                      </a:endParaRPr>
                    </a:p>
                  </a:txBody>
                  <a:tcPr marL="68483" marR="68483" marT="0" marB="0"/>
                </a:tc>
                <a:tc>
                  <a:txBody>
                    <a:bodyPr/>
                    <a:lstStyle/>
                    <a:p>
                      <a:pPr>
                        <a:lnSpc>
                          <a:spcPct val="107000"/>
                        </a:lnSpc>
                        <a:spcAft>
                          <a:spcPts val="0"/>
                        </a:spcAft>
                      </a:pPr>
                      <a:r>
                        <a:rPr lang="ru-RU" sz="1400" kern="100" dirty="0" err="1">
                          <a:effectLst/>
                        </a:rPr>
                        <a:t>Питання</a:t>
                      </a:r>
                      <a:r>
                        <a:rPr lang="ru-RU" sz="1400" kern="100" dirty="0">
                          <a:effectLst/>
                        </a:rPr>
                        <a:t> для </a:t>
                      </a:r>
                      <a:r>
                        <a:rPr lang="ru-RU" sz="1400" kern="100" dirty="0" err="1">
                          <a:effectLst/>
                        </a:rPr>
                        <a:t>підготовки</a:t>
                      </a:r>
                      <a:r>
                        <a:rPr lang="ru-RU" sz="1400" kern="100" dirty="0">
                          <a:effectLst/>
                        </a:rPr>
                        <a:t>: </a:t>
                      </a:r>
                      <a:r>
                        <a:rPr lang="ru-RU" sz="1400" kern="100" dirty="0" err="1">
                          <a:effectLst/>
                        </a:rPr>
                        <a:t>відповідно</a:t>
                      </a:r>
                      <a:r>
                        <a:rPr lang="ru-RU" sz="1400" kern="100" dirty="0">
                          <a:effectLst/>
                        </a:rPr>
                        <a:t> до тематики </a:t>
                      </a:r>
                      <a:r>
                        <a:rPr lang="ru-RU" sz="1400" kern="100" dirty="0" err="1">
                          <a:effectLst/>
                        </a:rPr>
                        <a:t>практичних</a:t>
                      </a:r>
                      <a:r>
                        <a:rPr lang="ru-RU" sz="1400" kern="100" dirty="0">
                          <a:effectLst/>
                        </a:rPr>
                        <a:t> занять та </a:t>
                      </a:r>
                      <a:r>
                        <a:rPr lang="ru-RU" sz="1400" kern="100" dirty="0" err="1">
                          <a:effectLst/>
                        </a:rPr>
                        <a:t>самостійної</a:t>
                      </a:r>
                      <a:r>
                        <a:rPr lang="ru-RU" sz="1400" kern="100" dirty="0">
                          <a:effectLst/>
                        </a:rPr>
                        <a:t> </a:t>
                      </a:r>
                      <a:r>
                        <a:rPr lang="ru-RU" sz="1400" kern="100" dirty="0" err="1">
                          <a:effectLst/>
                        </a:rPr>
                        <a:t>роботи</a:t>
                      </a:r>
                      <a:endParaRPr lang="ru-RU" sz="1400" kern="100" dirty="0">
                        <a:effectLst/>
                        <a:latin typeface="Liberation Serif"/>
                        <a:ea typeface="Droid Sans Fallback"/>
                        <a:cs typeface="FreeSans"/>
                      </a:endParaRPr>
                    </a:p>
                  </a:txBody>
                  <a:tcPr marL="68483" marR="68483" marT="0" marB="0"/>
                </a:tc>
                <a:tc>
                  <a:txBody>
                    <a:bodyPr/>
                    <a:lstStyle/>
                    <a:p>
                      <a:pPr algn="ctr">
                        <a:lnSpc>
                          <a:spcPct val="107000"/>
                        </a:lnSpc>
                        <a:spcAft>
                          <a:spcPts val="0"/>
                        </a:spcAft>
                      </a:pPr>
                      <a:r>
                        <a:rPr lang="uk-UA" sz="1000" kern="100">
                          <a:effectLst/>
                        </a:rPr>
                        <a:t> </a:t>
                      </a:r>
                      <a:endParaRPr lang="ru-RU" sz="1200" kern="100">
                        <a:effectLst/>
                        <a:latin typeface="Liberation Serif"/>
                        <a:ea typeface="Droid Sans Fallback"/>
                        <a:cs typeface="FreeSans"/>
                      </a:endParaRPr>
                    </a:p>
                  </a:txBody>
                  <a:tcPr marL="68483" marR="68483" marT="0" marB="0"/>
                </a:tc>
                <a:tc>
                  <a:txBody>
                    <a:bodyPr/>
                    <a:lstStyle/>
                    <a:p>
                      <a:pPr algn="ctr">
                        <a:lnSpc>
                          <a:spcPct val="107000"/>
                        </a:lnSpc>
                        <a:spcAft>
                          <a:spcPts val="0"/>
                        </a:spcAft>
                      </a:pPr>
                      <a:r>
                        <a:rPr lang="uk-UA" sz="1000" kern="100" dirty="0" smtClean="0">
                          <a:effectLst/>
                          <a:latin typeface="+mn-lt"/>
                          <a:ea typeface="+mn-ea"/>
                          <a:cs typeface="+mn-cs"/>
                        </a:rPr>
                        <a:t>20</a:t>
                      </a:r>
                      <a:endParaRPr lang="ru-RU" sz="1200" kern="100" dirty="0">
                        <a:effectLst/>
                        <a:latin typeface="Liberation Serif"/>
                        <a:ea typeface="Droid Sans Fallback"/>
                        <a:cs typeface="FreeSans"/>
                      </a:endParaRPr>
                    </a:p>
                  </a:txBody>
                  <a:tcPr marL="68483" marR="68483" marT="0" marB="0"/>
                </a:tc>
              </a:tr>
              <a:tr h="2682325">
                <a:tc>
                  <a:txBody>
                    <a:bodyPr/>
                    <a:lstStyle/>
                    <a:p>
                      <a:pPr>
                        <a:lnSpc>
                          <a:spcPct val="107000"/>
                        </a:lnSpc>
                      </a:pPr>
                      <a:endParaRPr lang="ru-RU" sz="1100" dirty="0">
                        <a:effectLst/>
                        <a:latin typeface="Calibri" panose="020F0502020204030204" pitchFamily="34" charset="0"/>
                        <a:cs typeface="Times New Roman" panose="02020603050405020304" pitchFamily="18" charset="0"/>
                      </a:endParaRPr>
                    </a:p>
                  </a:txBody>
                  <a:tcPr marL="68483" marR="68483" marT="0" marB="0" anchor="ctr"/>
                </a:tc>
                <a:tc>
                  <a:txBody>
                    <a:bodyPr/>
                    <a:lstStyle/>
                    <a:p>
                      <a:pPr indent="43815">
                        <a:lnSpc>
                          <a:spcPct val="107000"/>
                        </a:lnSpc>
                        <a:spcAft>
                          <a:spcPts val="0"/>
                        </a:spcAft>
                      </a:pPr>
                      <a:r>
                        <a:rPr lang="uk-UA" sz="1000" kern="100">
                          <a:effectLst/>
                        </a:rPr>
                        <a:t>Практичне завдання </a:t>
                      </a:r>
                      <a:endParaRPr lang="ru-RU" sz="1200" kern="100">
                        <a:effectLst/>
                        <a:latin typeface="Liberation Serif"/>
                        <a:ea typeface="Droid Sans Fallback"/>
                        <a:cs typeface="FreeSans"/>
                      </a:endParaRPr>
                    </a:p>
                  </a:txBody>
                  <a:tcPr marL="68483" marR="68483" marT="0" marB="0"/>
                </a:tc>
                <a:tc>
                  <a:txBody>
                    <a:bodyPr/>
                    <a:lstStyle/>
                    <a:p>
                      <a:pPr>
                        <a:lnSpc>
                          <a:spcPct val="107000"/>
                        </a:lnSpc>
                        <a:spcAft>
                          <a:spcPts val="0"/>
                        </a:spcAft>
                      </a:pPr>
                      <a:r>
                        <a:rPr lang="uk-UA" sz="1400" kern="1200" dirty="0" smtClean="0">
                          <a:solidFill>
                            <a:schemeClr val="dk1"/>
                          </a:solidFill>
                          <a:effectLst/>
                          <a:latin typeface="+mn-lt"/>
                          <a:ea typeface="+mn-ea"/>
                          <a:cs typeface="+mn-cs"/>
                        </a:rPr>
                        <a:t>Виконання практичних завдань: читання тексту, переклад і аналіз тексту.</a:t>
                      </a:r>
                      <a:endParaRPr lang="ru-RU" sz="800" kern="100" dirty="0">
                        <a:effectLst/>
                        <a:latin typeface="Liberation Serif"/>
                        <a:ea typeface="Droid Sans Fallback"/>
                        <a:cs typeface="FreeSans"/>
                      </a:endParaRPr>
                    </a:p>
                  </a:txBody>
                  <a:tcPr marL="68483" marR="68483" marT="0" marB="0"/>
                </a:tc>
                <a:tc>
                  <a:txBody>
                    <a:bodyPr/>
                    <a:lstStyle/>
                    <a:p>
                      <a:pPr algn="ctr">
                        <a:lnSpc>
                          <a:spcPct val="107000"/>
                        </a:lnSpc>
                        <a:spcAft>
                          <a:spcPts val="0"/>
                        </a:spcAft>
                      </a:pPr>
                      <a:r>
                        <a:rPr lang="uk-UA" sz="1000" kern="100">
                          <a:effectLst/>
                        </a:rPr>
                        <a:t> </a:t>
                      </a:r>
                      <a:endParaRPr lang="ru-RU" sz="1200" kern="100">
                        <a:effectLst/>
                        <a:latin typeface="Liberation Serif"/>
                        <a:ea typeface="Droid Sans Fallback"/>
                        <a:cs typeface="FreeSans"/>
                      </a:endParaRPr>
                    </a:p>
                  </a:txBody>
                  <a:tcPr marL="68483" marR="68483" marT="0" marB="0"/>
                </a:tc>
                <a:tc>
                  <a:txBody>
                    <a:bodyPr/>
                    <a:lstStyle/>
                    <a:p>
                      <a:pPr algn="ctr">
                        <a:lnSpc>
                          <a:spcPct val="107000"/>
                        </a:lnSpc>
                        <a:spcAft>
                          <a:spcPts val="0"/>
                        </a:spcAft>
                      </a:pPr>
                      <a:r>
                        <a:rPr lang="uk-UA" sz="1000" kern="100">
                          <a:effectLst/>
                        </a:rPr>
                        <a:t>20</a:t>
                      </a:r>
                      <a:endParaRPr lang="ru-RU" sz="1200" kern="100">
                        <a:effectLst/>
                        <a:latin typeface="Liberation Serif"/>
                        <a:ea typeface="Droid Sans Fallback"/>
                        <a:cs typeface="FreeSans"/>
                      </a:endParaRPr>
                    </a:p>
                  </a:txBody>
                  <a:tcPr marL="68483" marR="68483" marT="0" marB="0"/>
                </a:tc>
              </a:tr>
              <a:tr h="966623">
                <a:tc>
                  <a:txBody>
                    <a:bodyPr/>
                    <a:lstStyle/>
                    <a:p>
                      <a:pPr algn="ctr">
                        <a:lnSpc>
                          <a:spcPct val="107000"/>
                        </a:lnSpc>
                        <a:spcAft>
                          <a:spcPts val="0"/>
                        </a:spcAft>
                      </a:pPr>
                      <a:r>
                        <a:rPr lang="uk-UA" sz="1000" kern="100" dirty="0">
                          <a:effectLst/>
                        </a:rPr>
                        <a:t>Усього за </a:t>
                      </a:r>
                      <a:endParaRPr lang="ru-RU" sz="1200" kern="100" dirty="0">
                        <a:effectLst/>
                      </a:endParaRPr>
                    </a:p>
                    <a:p>
                      <a:pPr algn="ctr">
                        <a:lnSpc>
                          <a:spcPct val="107000"/>
                        </a:lnSpc>
                        <a:spcAft>
                          <a:spcPts val="0"/>
                        </a:spcAft>
                      </a:pPr>
                      <a:r>
                        <a:rPr lang="uk-UA" sz="1000" kern="100" dirty="0">
                          <a:effectLst/>
                        </a:rPr>
                        <a:t>підсумковий контроль</a:t>
                      </a:r>
                      <a:endParaRPr lang="ru-RU" sz="1200" kern="100" dirty="0">
                        <a:effectLst/>
                        <a:latin typeface="Liberation Serif"/>
                        <a:ea typeface="Droid Sans Fallback"/>
                        <a:cs typeface="FreeSans"/>
                      </a:endParaRPr>
                    </a:p>
                  </a:txBody>
                  <a:tcPr marL="68483" marR="68483" marT="0" marB="0"/>
                </a:tc>
                <a:tc>
                  <a:txBody>
                    <a:bodyPr/>
                    <a:lstStyle/>
                    <a:p>
                      <a:pPr>
                        <a:lnSpc>
                          <a:spcPct val="107000"/>
                        </a:lnSpc>
                      </a:pPr>
                      <a:endParaRPr lang="ru-RU" sz="1100">
                        <a:effectLst/>
                        <a:latin typeface="Calibri" panose="020F0502020204030204" pitchFamily="34" charset="0"/>
                        <a:cs typeface="Times New Roman" panose="02020603050405020304" pitchFamily="18" charset="0"/>
                      </a:endParaRPr>
                    </a:p>
                  </a:txBody>
                  <a:tcPr marL="68483" marR="68483" marT="0" marB="0"/>
                </a:tc>
                <a:tc>
                  <a:txBody>
                    <a:bodyPr/>
                    <a:lstStyle/>
                    <a:p>
                      <a:pPr algn="ctr">
                        <a:lnSpc>
                          <a:spcPct val="107000"/>
                        </a:lnSpc>
                        <a:spcAft>
                          <a:spcPts val="0"/>
                        </a:spcAft>
                      </a:pPr>
                      <a:r>
                        <a:rPr lang="uk-UA" sz="1000" kern="100">
                          <a:effectLst/>
                        </a:rPr>
                        <a:t> </a:t>
                      </a:r>
                      <a:endParaRPr lang="ru-RU" sz="1200" kern="100">
                        <a:effectLst/>
                        <a:latin typeface="Liberation Serif"/>
                        <a:ea typeface="Droid Sans Fallback"/>
                        <a:cs typeface="FreeSans"/>
                      </a:endParaRPr>
                    </a:p>
                  </a:txBody>
                  <a:tcPr marL="68483" marR="68483" marT="0" marB="0"/>
                </a:tc>
                <a:tc>
                  <a:txBody>
                    <a:bodyPr/>
                    <a:lstStyle/>
                    <a:p>
                      <a:pPr algn="ctr">
                        <a:lnSpc>
                          <a:spcPct val="107000"/>
                        </a:lnSpc>
                        <a:spcAft>
                          <a:spcPts val="0"/>
                        </a:spcAft>
                      </a:pPr>
                      <a:r>
                        <a:rPr lang="uk-UA" sz="1000" kern="100">
                          <a:effectLst/>
                        </a:rPr>
                        <a:t> </a:t>
                      </a:r>
                      <a:endParaRPr lang="ru-RU" sz="1200" kern="100">
                        <a:effectLst/>
                        <a:latin typeface="Liberation Serif"/>
                        <a:ea typeface="Droid Sans Fallback"/>
                        <a:cs typeface="FreeSans"/>
                      </a:endParaRPr>
                    </a:p>
                  </a:txBody>
                  <a:tcPr marL="68483" marR="68483" marT="0" marB="0"/>
                </a:tc>
                <a:tc>
                  <a:txBody>
                    <a:bodyPr/>
                    <a:lstStyle/>
                    <a:p>
                      <a:pPr algn="ctr">
                        <a:lnSpc>
                          <a:spcPct val="107000"/>
                        </a:lnSpc>
                        <a:spcAft>
                          <a:spcPts val="0"/>
                        </a:spcAft>
                      </a:pPr>
                      <a:r>
                        <a:rPr lang="uk-UA" sz="1000" kern="100" dirty="0">
                          <a:effectLst/>
                        </a:rPr>
                        <a:t>40</a:t>
                      </a:r>
                      <a:endParaRPr lang="ru-RU" sz="1200" kern="100" dirty="0">
                        <a:effectLst/>
                        <a:latin typeface="Liberation Serif"/>
                        <a:ea typeface="Droid Sans Fallback"/>
                        <a:cs typeface="FreeSans"/>
                      </a:endParaRPr>
                    </a:p>
                  </a:txBody>
                  <a:tcPr marL="68483" marR="68483" marT="0" marB="0"/>
                </a:tc>
              </a:tr>
            </a:tbl>
          </a:graphicData>
        </a:graphic>
      </p:graphicFrame>
    </p:spTree>
    <p:extLst>
      <p:ext uri="{BB962C8B-B14F-4D97-AF65-F5344CB8AC3E}">
        <p14:creationId xmlns:p14="http://schemas.microsoft.com/office/powerpoint/2010/main" val="25257388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4" name="Объект 3"/>
          <p:cNvGraphicFramePr>
            <a:graphicFrameLocks noGrp="1"/>
          </p:cNvGraphicFramePr>
          <p:nvPr>
            <p:ph idx="1"/>
            <p:extLst>
              <p:ext uri="{D42A27DB-BD31-4B8C-83A1-F6EECF244321}">
                <p14:modId xmlns:p14="http://schemas.microsoft.com/office/powerpoint/2010/main" val="814396642"/>
              </p:ext>
            </p:extLst>
          </p:nvPr>
        </p:nvGraphicFramePr>
        <p:xfrm>
          <a:off x="1475655" y="2276872"/>
          <a:ext cx="7058744" cy="3013599"/>
        </p:xfrm>
        <a:graphic>
          <a:graphicData uri="http://schemas.openxmlformats.org/drawingml/2006/table">
            <a:tbl>
              <a:tblPr>
                <a:tableStyleId>{5C22544A-7EE6-4342-B048-85BDC9FD1C3A}</a:tableStyleId>
              </a:tblPr>
              <a:tblGrid>
                <a:gridCol w="1411085"/>
                <a:gridCol w="2993412"/>
                <a:gridCol w="1411085"/>
                <a:gridCol w="1243162"/>
              </a:tblGrid>
              <a:tr h="211385">
                <a:tc rowSpan="2">
                  <a:txBody>
                    <a:bodyPr/>
                    <a:lstStyle/>
                    <a:p>
                      <a:pPr algn="ctr">
                        <a:lnSpc>
                          <a:spcPct val="92000"/>
                        </a:lnSpc>
                        <a:spcBef>
                          <a:spcPts val="200"/>
                        </a:spcBef>
                        <a:spcAft>
                          <a:spcPts val="0"/>
                        </a:spcAft>
                      </a:pPr>
                      <a:r>
                        <a:rPr lang="uk-UA" sz="1200" cap="all">
                          <a:effectLst/>
                        </a:rPr>
                        <a:t>З</a:t>
                      </a:r>
                      <a:r>
                        <a:rPr lang="uk-UA" sz="1200">
                          <a:effectLst/>
                        </a:rPr>
                        <a:t>а шкалою</a:t>
                      </a:r>
                      <a:endParaRPr lang="ru-RU" sz="1100">
                        <a:effectLst/>
                      </a:endParaRPr>
                    </a:p>
                    <a:p>
                      <a:pPr algn="ctr">
                        <a:lnSpc>
                          <a:spcPct val="92000"/>
                        </a:lnSpc>
                        <a:spcBef>
                          <a:spcPts val="200"/>
                        </a:spcBef>
                        <a:spcAft>
                          <a:spcPts val="0"/>
                        </a:spcAft>
                      </a:pPr>
                      <a:r>
                        <a:rPr lang="uk-UA" sz="1100">
                          <a:effectLst/>
                        </a:rPr>
                        <a:t>ECTS</a:t>
                      </a:r>
                      <a:endParaRPr lang="ru-RU" sz="1100" b="1">
                        <a:solidFill>
                          <a:srgbClr val="243F60"/>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6936" marR="66936" marT="0" marB="0"/>
                </a:tc>
                <a:tc rowSpan="2">
                  <a:txBody>
                    <a:bodyPr/>
                    <a:lstStyle/>
                    <a:p>
                      <a:pPr algn="ctr">
                        <a:lnSpc>
                          <a:spcPct val="92000"/>
                        </a:lnSpc>
                        <a:spcBef>
                          <a:spcPts val="200"/>
                        </a:spcBef>
                        <a:spcAft>
                          <a:spcPts val="0"/>
                        </a:spcAft>
                      </a:pPr>
                      <a:r>
                        <a:rPr lang="uk-UA" sz="1100">
                          <a:effectLst/>
                        </a:rPr>
                        <a:t>За шкалою університету</a:t>
                      </a:r>
                      <a:endParaRPr lang="ru-RU" sz="1100" b="1">
                        <a:solidFill>
                          <a:srgbClr val="365F91"/>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6936" marR="66936" marT="0" marB="0"/>
                </a:tc>
                <a:tc gridSpan="2">
                  <a:txBody>
                    <a:bodyPr/>
                    <a:lstStyle/>
                    <a:p>
                      <a:pPr algn="ctr">
                        <a:lnSpc>
                          <a:spcPct val="92000"/>
                        </a:lnSpc>
                        <a:spcBef>
                          <a:spcPts val="200"/>
                        </a:spcBef>
                        <a:spcAft>
                          <a:spcPts val="0"/>
                        </a:spcAft>
                      </a:pPr>
                      <a:r>
                        <a:rPr lang="uk-UA" sz="1100">
                          <a:effectLst/>
                        </a:rPr>
                        <a:t>За національною шкалою</a:t>
                      </a:r>
                      <a:endParaRPr lang="ru-RU" sz="1100" b="1">
                        <a:solidFill>
                          <a:srgbClr val="243F60"/>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6936" marR="66936" marT="0" marB="0"/>
                </a:tc>
                <a:tc hMerge="1">
                  <a:txBody>
                    <a:bodyPr/>
                    <a:lstStyle/>
                    <a:p>
                      <a:endParaRPr lang="ru-RU"/>
                    </a:p>
                  </a:txBody>
                  <a:tcPr/>
                </a:tc>
              </a:tr>
              <a:tr h="265427">
                <a:tc vMerge="1">
                  <a:txBody>
                    <a:bodyPr/>
                    <a:lstStyle/>
                    <a:p>
                      <a:endParaRPr lang="ru-RU"/>
                    </a:p>
                  </a:txBody>
                  <a:tcPr/>
                </a:tc>
                <a:tc vMerge="1">
                  <a:txBody>
                    <a:bodyPr/>
                    <a:lstStyle/>
                    <a:p>
                      <a:endParaRPr lang="ru-RU"/>
                    </a:p>
                  </a:txBody>
                  <a:tcPr/>
                </a:tc>
                <a:tc>
                  <a:txBody>
                    <a:bodyPr/>
                    <a:lstStyle/>
                    <a:p>
                      <a:pPr algn="ctr">
                        <a:lnSpc>
                          <a:spcPct val="92000"/>
                        </a:lnSpc>
                        <a:spcBef>
                          <a:spcPts val="200"/>
                        </a:spcBef>
                        <a:spcAft>
                          <a:spcPts val="0"/>
                        </a:spcAft>
                      </a:pPr>
                      <a:r>
                        <a:rPr lang="uk-UA" sz="1100">
                          <a:effectLst/>
                        </a:rPr>
                        <a:t>Екзамен</a:t>
                      </a:r>
                      <a:endParaRPr lang="ru-RU" sz="1100" b="1">
                        <a:solidFill>
                          <a:srgbClr val="243F60"/>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6936" marR="66936" marT="0" marB="0"/>
                </a:tc>
                <a:tc>
                  <a:txBody>
                    <a:bodyPr/>
                    <a:lstStyle/>
                    <a:p>
                      <a:pPr algn="ctr">
                        <a:lnSpc>
                          <a:spcPct val="92000"/>
                        </a:lnSpc>
                        <a:spcBef>
                          <a:spcPts val="200"/>
                        </a:spcBef>
                        <a:spcAft>
                          <a:spcPts val="0"/>
                        </a:spcAft>
                      </a:pPr>
                      <a:r>
                        <a:rPr lang="uk-UA" sz="1100">
                          <a:effectLst/>
                        </a:rPr>
                        <a:t>Залік</a:t>
                      </a:r>
                      <a:endParaRPr lang="ru-RU" sz="1100" b="1">
                        <a:solidFill>
                          <a:srgbClr val="243F60"/>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6936" marR="66936" marT="0" marB="0"/>
                </a:tc>
              </a:tr>
              <a:tr h="230617">
                <a:tc>
                  <a:txBody>
                    <a:bodyPr/>
                    <a:lstStyle/>
                    <a:p>
                      <a:pPr algn="ctr">
                        <a:lnSpc>
                          <a:spcPct val="92000"/>
                        </a:lnSpc>
                        <a:spcAft>
                          <a:spcPts val="0"/>
                        </a:spcAft>
                      </a:pPr>
                      <a:r>
                        <a:rPr lang="uk-UA" sz="1200" spc="-10">
                          <a:effectLst/>
                        </a:rPr>
                        <a:t>A</a:t>
                      </a:r>
                      <a:endParaRPr lang="ru-RU" sz="1200">
                        <a:effectLst/>
                        <a:latin typeface="Times New Roman" panose="02020603050405020304" pitchFamily="18" charset="0"/>
                        <a:ea typeface="MS Mincho"/>
                        <a:cs typeface="Times New Roman" panose="02020603050405020304" pitchFamily="18" charset="0"/>
                      </a:endParaRPr>
                    </a:p>
                  </a:txBody>
                  <a:tcPr marL="66936" marR="66936" marT="0" marB="0" anchor="ctr"/>
                </a:tc>
                <a:tc>
                  <a:txBody>
                    <a:bodyPr/>
                    <a:lstStyle/>
                    <a:p>
                      <a:pPr marR="141605" algn="ctr">
                        <a:lnSpc>
                          <a:spcPct val="92000"/>
                        </a:lnSpc>
                        <a:spcAft>
                          <a:spcPts val="0"/>
                        </a:spcAft>
                      </a:pPr>
                      <a:r>
                        <a:rPr lang="uk-UA" sz="1200" spc="-10">
                          <a:effectLst/>
                        </a:rPr>
                        <a:t>90 – 100 (відмінно)</a:t>
                      </a:r>
                      <a:endParaRPr lang="ru-RU" sz="1200">
                        <a:effectLst/>
                        <a:latin typeface="Times New Roman" panose="02020603050405020304" pitchFamily="18" charset="0"/>
                        <a:ea typeface="MS Mincho"/>
                        <a:cs typeface="Times New Roman" panose="02020603050405020304" pitchFamily="18" charset="0"/>
                      </a:endParaRPr>
                    </a:p>
                  </a:txBody>
                  <a:tcPr marL="66936" marR="66936" marT="0" marB="0" anchor="ctr"/>
                </a:tc>
                <a:tc>
                  <a:txBody>
                    <a:bodyPr/>
                    <a:lstStyle/>
                    <a:p>
                      <a:pPr algn="ctr">
                        <a:lnSpc>
                          <a:spcPct val="92000"/>
                        </a:lnSpc>
                        <a:spcBef>
                          <a:spcPts val="200"/>
                        </a:spcBef>
                        <a:spcAft>
                          <a:spcPts val="0"/>
                        </a:spcAft>
                      </a:pPr>
                      <a:r>
                        <a:rPr lang="uk-UA" sz="1100">
                          <a:effectLst/>
                        </a:rPr>
                        <a:t>5 (відмінно)</a:t>
                      </a:r>
                      <a:endParaRPr lang="ru-RU" sz="1100" b="1" i="1">
                        <a:solidFill>
                          <a:srgbClr val="365F91"/>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6936" marR="66936" marT="0" marB="0" anchor="ctr"/>
                </a:tc>
                <a:tc rowSpan="5">
                  <a:txBody>
                    <a:bodyPr/>
                    <a:lstStyle/>
                    <a:p>
                      <a:pPr algn="ctr">
                        <a:lnSpc>
                          <a:spcPct val="92000"/>
                        </a:lnSpc>
                        <a:spcBef>
                          <a:spcPts val="200"/>
                        </a:spcBef>
                        <a:spcAft>
                          <a:spcPts val="0"/>
                        </a:spcAft>
                      </a:pPr>
                      <a:r>
                        <a:rPr lang="uk-UA" sz="1100">
                          <a:effectLst/>
                        </a:rPr>
                        <a:t>Зараховано</a:t>
                      </a:r>
                      <a:endParaRPr lang="ru-RU" sz="1100" b="1" i="1">
                        <a:solidFill>
                          <a:srgbClr val="365F91"/>
                        </a:solidFill>
                        <a:effectLst/>
                        <a:latin typeface="Calibri" panose="020F0502020204030204" pitchFamily="34" charset="0"/>
                        <a:ea typeface="MS Gothic" panose="020B0609070205080204" pitchFamily="49" charset="-128"/>
                        <a:cs typeface="Times New Roman" panose="02020603050405020304" pitchFamily="18" charset="0"/>
                      </a:endParaRPr>
                    </a:p>
                  </a:txBody>
                  <a:tcPr marL="66936" marR="66936" marT="0" marB="0" anchor="ctr"/>
                </a:tc>
              </a:tr>
              <a:tr h="230617">
                <a:tc>
                  <a:txBody>
                    <a:bodyPr/>
                    <a:lstStyle/>
                    <a:p>
                      <a:pPr algn="ctr">
                        <a:lnSpc>
                          <a:spcPct val="92000"/>
                        </a:lnSpc>
                        <a:spcAft>
                          <a:spcPts val="0"/>
                        </a:spcAft>
                      </a:pPr>
                      <a:r>
                        <a:rPr lang="uk-UA" sz="1200" spc="-10">
                          <a:effectLst/>
                        </a:rPr>
                        <a:t>B</a:t>
                      </a:r>
                      <a:endParaRPr lang="ru-RU" sz="1200">
                        <a:effectLst/>
                        <a:latin typeface="Times New Roman" panose="02020603050405020304" pitchFamily="18" charset="0"/>
                        <a:ea typeface="MS Mincho"/>
                        <a:cs typeface="Times New Roman" panose="02020603050405020304" pitchFamily="18" charset="0"/>
                      </a:endParaRPr>
                    </a:p>
                  </a:txBody>
                  <a:tcPr marL="66936" marR="66936" marT="0" marB="0" anchor="ctr"/>
                </a:tc>
                <a:tc>
                  <a:txBody>
                    <a:bodyPr/>
                    <a:lstStyle/>
                    <a:p>
                      <a:pPr marR="141605" algn="ctr">
                        <a:lnSpc>
                          <a:spcPct val="92000"/>
                        </a:lnSpc>
                        <a:spcAft>
                          <a:spcPts val="0"/>
                        </a:spcAft>
                      </a:pPr>
                      <a:r>
                        <a:rPr lang="uk-UA" sz="1200" spc="-10">
                          <a:effectLst/>
                        </a:rPr>
                        <a:t>85 – 89 (дуже добре)</a:t>
                      </a:r>
                      <a:endParaRPr lang="ru-RU" sz="1200">
                        <a:effectLst/>
                        <a:latin typeface="Times New Roman" panose="02020603050405020304" pitchFamily="18" charset="0"/>
                        <a:ea typeface="MS Mincho"/>
                        <a:cs typeface="Times New Roman" panose="02020603050405020304" pitchFamily="18" charset="0"/>
                      </a:endParaRPr>
                    </a:p>
                  </a:txBody>
                  <a:tcPr marL="66936" marR="66936" marT="0" marB="0" anchor="ctr"/>
                </a:tc>
                <a:tc rowSpan="2">
                  <a:txBody>
                    <a:bodyPr/>
                    <a:lstStyle/>
                    <a:p>
                      <a:pPr algn="ctr">
                        <a:lnSpc>
                          <a:spcPct val="92000"/>
                        </a:lnSpc>
                        <a:spcAft>
                          <a:spcPts val="0"/>
                        </a:spcAft>
                      </a:pPr>
                      <a:r>
                        <a:rPr lang="uk-UA" sz="1200" spc="-10">
                          <a:effectLst/>
                        </a:rPr>
                        <a:t>4 (добре)</a:t>
                      </a:r>
                      <a:endParaRPr lang="ru-RU" sz="1200">
                        <a:effectLst/>
                        <a:latin typeface="Times New Roman" panose="02020603050405020304" pitchFamily="18" charset="0"/>
                        <a:ea typeface="MS Mincho"/>
                        <a:cs typeface="Times New Roman" panose="02020603050405020304" pitchFamily="18" charset="0"/>
                      </a:endParaRPr>
                    </a:p>
                  </a:txBody>
                  <a:tcPr marL="66936" marR="66936" marT="0" marB="0" anchor="ctr"/>
                </a:tc>
                <a:tc vMerge="1">
                  <a:txBody>
                    <a:bodyPr/>
                    <a:lstStyle/>
                    <a:p>
                      <a:endParaRPr lang="ru-RU"/>
                    </a:p>
                  </a:txBody>
                  <a:tcPr/>
                </a:tc>
              </a:tr>
              <a:tr h="230617">
                <a:tc>
                  <a:txBody>
                    <a:bodyPr/>
                    <a:lstStyle/>
                    <a:p>
                      <a:pPr algn="ctr">
                        <a:lnSpc>
                          <a:spcPct val="92000"/>
                        </a:lnSpc>
                        <a:spcAft>
                          <a:spcPts val="0"/>
                        </a:spcAft>
                      </a:pPr>
                      <a:r>
                        <a:rPr lang="uk-UA" sz="1200" spc="-10">
                          <a:effectLst/>
                        </a:rPr>
                        <a:t>C</a:t>
                      </a:r>
                      <a:endParaRPr lang="ru-RU" sz="1200">
                        <a:effectLst/>
                        <a:latin typeface="Times New Roman" panose="02020603050405020304" pitchFamily="18" charset="0"/>
                        <a:ea typeface="MS Mincho"/>
                        <a:cs typeface="Times New Roman" panose="02020603050405020304" pitchFamily="18" charset="0"/>
                      </a:endParaRPr>
                    </a:p>
                  </a:txBody>
                  <a:tcPr marL="66936" marR="66936" marT="0" marB="0" anchor="ctr"/>
                </a:tc>
                <a:tc>
                  <a:txBody>
                    <a:bodyPr/>
                    <a:lstStyle/>
                    <a:p>
                      <a:pPr marR="141605" algn="ctr">
                        <a:lnSpc>
                          <a:spcPct val="92000"/>
                        </a:lnSpc>
                        <a:spcAft>
                          <a:spcPts val="0"/>
                        </a:spcAft>
                      </a:pPr>
                      <a:r>
                        <a:rPr lang="uk-UA" sz="1200" spc="-10">
                          <a:effectLst/>
                        </a:rPr>
                        <a:t>75 – 84 (добре)</a:t>
                      </a:r>
                      <a:endParaRPr lang="ru-RU" sz="1200">
                        <a:effectLst/>
                        <a:latin typeface="Times New Roman" panose="02020603050405020304" pitchFamily="18" charset="0"/>
                        <a:ea typeface="MS Mincho"/>
                        <a:cs typeface="Times New Roman" panose="02020603050405020304" pitchFamily="18" charset="0"/>
                      </a:endParaRPr>
                    </a:p>
                  </a:txBody>
                  <a:tcPr marL="66936" marR="66936" marT="0" marB="0" anchor="ctr"/>
                </a:tc>
                <a:tc vMerge="1">
                  <a:txBody>
                    <a:bodyPr/>
                    <a:lstStyle/>
                    <a:p>
                      <a:endParaRPr lang="ru-RU"/>
                    </a:p>
                  </a:txBody>
                  <a:tcPr/>
                </a:tc>
                <a:tc vMerge="1">
                  <a:txBody>
                    <a:bodyPr/>
                    <a:lstStyle/>
                    <a:p>
                      <a:endParaRPr lang="ru-RU"/>
                    </a:p>
                  </a:txBody>
                  <a:tcPr/>
                </a:tc>
              </a:tr>
              <a:tr h="230617">
                <a:tc>
                  <a:txBody>
                    <a:bodyPr/>
                    <a:lstStyle/>
                    <a:p>
                      <a:pPr algn="ctr">
                        <a:lnSpc>
                          <a:spcPct val="92000"/>
                        </a:lnSpc>
                        <a:spcAft>
                          <a:spcPts val="0"/>
                        </a:spcAft>
                      </a:pPr>
                      <a:r>
                        <a:rPr lang="uk-UA" sz="1200" spc="-10">
                          <a:effectLst/>
                        </a:rPr>
                        <a:t>D</a:t>
                      </a:r>
                      <a:endParaRPr lang="ru-RU" sz="1200">
                        <a:effectLst/>
                        <a:latin typeface="Times New Roman" panose="02020603050405020304" pitchFamily="18" charset="0"/>
                        <a:ea typeface="MS Mincho"/>
                        <a:cs typeface="Times New Roman" panose="02020603050405020304" pitchFamily="18" charset="0"/>
                      </a:endParaRPr>
                    </a:p>
                  </a:txBody>
                  <a:tcPr marL="66936" marR="66936" marT="0" marB="0" anchor="ctr"/>
                </a:tc>
                <a:tc>
                  <a:txBody>
                    <a:bodyPr/>
                    <a:lstStyle/>
                    <a:p>
                      <a:pPr marR="141605" algn="ctr">
                        <a:lnSpc>
                          <a:spcPct val="92000"/>
                        </a:lnSpc>
                        <a:spcAft>
                          <a:spcPts val="0"/>
                        </a:spcAft>
                      </a:pPr>
                      <a:r>
                        <a:rPr lang="uk-UA" sz="1200" spc="-10">
                          <a:effectLst/>
                        </a:rPr>
                        <a:t>70 – 74 (задовільно) </a:t>
                      </a:r>
                      <a:endParaRPr lang="ru-RU" sz="1200">
                        <a:effectLst/>
                        <a:latin typeface="Times New Roman" panose="02020603050405020304" pitchFamily="18" charset="0"/>
                        <a:ea typeface="MS Mincho"/>
                        <a:cs typeface="Times New Roman" panose="02020603050405020304" pitchFamily="18" charset="0"/>
                      </a:endParaRPr>
                    </a:p>
                  </a:txBody>
                  <a:tcPr marL="66936" marR="66936" marT="0" marB="0" anchor="ctr"/>
                </a:tc>
                <a:tc rowSpan="2">
                  <a:txBody>
                    <a:bodyPr/>
                    <a:lstStyle/>
                    <a:p>
                      <a:pPr algn="ctr">
                        <a:lnSpc>
                          <a:spcPct val="92000"/>
                        </a:lnSpc>
                        <a:spcAft>
                          <a:spcPts val="0"/>
                        </a:spcAft>
                      </a:pPr>
                      <a:r>
                        <a:rPr lang="uk-UA" sz="1200" spc="-10">
                          <a:effectLst/>
                        </a:rPr>
                        <a:t>3 (задовільно)</a:t>
                      </a:r>
                      <a:endParaRPr lang="ru-RU" sz="1200">
                        <a:effectLst/>
                        <a:latin typeface="Times New Roman" panose="02020603050405020304" pitchFamily="18" charset="0"/>
                        <a:ea typeface="MS Mincho"/>
                        <a:cs typeface="Times New Roman" panose="02020603050405020304" pitchFamily="18" charset="0"/>
                      </a:endParaRPr>
                    </a:p>
                  </a:txBody>
                  <a:tcPr marL="66936" marR="66936" marT="0" marB="0" anchor="ctr"/>
                </a:tc>
                <a:tc vMerge="1">
                  <a:txBody>
                    <a:bodyPr/>
                    <a:lstStyle/>
                    <a:p>
                      <a:endParaRPr lang="ru-RU"/>
                    </a:p>
                  </a:txBody>
                  <a:tcPr/>
                </a:tc>
              </a:tr>
              <a:tr h="230617">
                <a:tc>
                  <a:txBody>
                    <a:bodyPr/>
                    <a:lstStyle/>
                    <a:p>
                      <a:pPr algn="ctr">
                        <a:lnSpc>
                          <a:spcPct val="92000"/>
                        </a:lnSpc>
                        <a:spcAft>
                          <a:spcPts val="0"/>
                        </a:spcAft>
                      </a:pPr>
                      <a:r>
                        <a:rPr lang="uk-UA" sz="1200" spc="-10">
                          <a:effectLst/>
                        </a:rPr>
                        <a:t>E</a:t>
                      </a:r>
                      <a:endParaRPr lang="ru-RU" sz="1200">
                        <a:effectLst/>
                        <a:latin typeface="Times New Roman" panose="02020603050405020304" pitchFamily="18" charset="0"/>
                        <a:ea typeface="MS Mincho"/>
                        <a:cs typeface="Times New Roman" panose="02020603050405020304" pitchFamily="18" charset="0"/>
                      </a:endParaRPr>
                    </a:p>
                  </a:txBody>
                  <a:tcPr marL="66936" marR="66936" marT="0" marB="0" anchor="ctr"/>
                </a:tc>
                <a:tc>
                  <a:txBody>
                    <a:bodyPr/>
                    <a:lstStyle/>
                    <a:p>
                      <a:pPr marR="141605" algn="ctr">
                        <a:lnSpc>
                          <a:spcPct val="92000"/>
                        </a:lnSpc>
                        <a:spcAft>
                          <a:spcPts val="0"/>
                        </a:spcAft>
                      </a:pPr>
                      <a:r>
                        <a:rPr lang="uk-UA" sz="1200" spc="-10">
                          <a:effectLst/>
                        </a:rPr>
                        <a:t>60 – 69 (достатньо)</a:t>
                      </a:r>
                      <a:endParaRPr lang="ru-RU" sz="1200">
                        <a:effectLst/>
                        <a:latin typeface="Times New Roman" panose="02020603050405020304" pitchFamily="18" charset="0"/>
                        <a:ea typeface="MS Mincho"/>
                        <a:cs typeface="Times New Roman" panose="02020603050405020304" pitchFamily="18" charset="0"/>
                      </a:endParaRPr>
                    </a:p>
                  </a:txBody>
                  <a:tcPr marL="66936" marR="66936" marT="0" marB="0" anchor="ctr"/>
                </a:tc>
                <a:tc vMerge="1">
                  <a:txBody>
                    <a:bodyPr/>
                    <a:lstStyle/>
                    <a:p>
                      <a:endParaRPr lang="ru-RU"/>
                    </a:p>
                  </a:txBody>
                  <a:tcPr/>
                </a:tc>
                <a:tc vMerge="1">
                  <a:txBody>
                    <a:bodyPr/>
                    <a:lstStyle/>
                    <a:p>
                      <a:endParaRPr lang="ru-RU"/>
                    </a:p>
                  </a:txBody>
                  <a:tcPr/>
                </a:tc>
              </a:tr>
              <a:tr h="691851">
                <a:tc>
                  <a:txBody>
                    <a:bodyPr/>
                    <a:lstStyle/>
                    <a:p>
                      <a:pPr algn="ctr">
                        <a:lnSpc>
                          <a:spcPct val="92000"/>
                        </a:lnSpc>
                        <a:spcAft>
                          <a:spcPts val="0"/>
                        </a:spcAft>
                      </a:pPr>
                      <a:r>
                        <a:rPr lang="uk-UA" sz="1200" spc="-10">
                          <a:effectLst/>
                        </a:rPr>
                        <a:t>FX</a:t>
                      </a:r>
                      <a:endParaRPr lang="ru-RU" sz="1200">
                        <a:effectLst/>
                        <a:latin typeface="Times New Roman" panose="02020603050405020304" pitchFamily="18" charset="0"/>
                        <a:ea typeface="MS Mincho"/>
                        <a:cs typeface="Times New Roman" panose="02020603050405020304" pitchFamily="18" charset="0"/>
                      </a:endParaRPr>
                    </a:p>
                  </a:txBody>
                  <a:tcPr marL="66936" marR="66936" marT="0" marB="0" anchor="ctr"/>
                </a:tc>
                <a:tc>
                  <a:txBody>
                    <a:bodyPr/>
                    <a:lstStyle/>
                    <a:p>
                      <a:pPr marR="141605" algn="ctr">
                        <a:lnSpc>
                          <a:spcPct val="92000"/>
                        </a:lnSpc>
                        <a:spcAft>
                          <a:spcPts val="0"/>
                        </a:spcAft>
                      </a:pPr>
                      <a:r>
                        <a:rPr lang="uk-UA" sz="1200" spc="-10">
                          <a:effectLst/>
                        </a:rPr>
                        <a:t>35 – 59 (незадовільно – з можливістю повторного складання)</a:t>
                      </a:r>
                      <a:endParaRPr lang="ru-RU" sz="1200">
                        <a:effectLst/>
                        <a:latin typeface="Times New Roman" panose="02020603050405020304" pitchFamily="18" charset="0"/>
                        <a:ea typeface="MS Mincho"/>
                        <a:cs typeface="Times New Roman" panose="02020603050405020304" pitchFamily="18" charset="0"/>
                      </a:endParaRPr>
                    </a:p>
                  </a:txBody>
                  <a:tcPr marL="66936" marR="66936" marT="0" marB="0" anchor="ctr"/>
                </a:tc>
                <a:tc rowSpan="2">
                  <a:txBody>
                    <a:bodyPr/>
                    <a:lstStyle/>
                    <a:p>
                      <a:pPr algn="ctr">
                        <a:lnSpc>
                          <a:spcPct val="92000"/>
                        </a:lnSpc>
                        <a:spcAft>
                          <a:spcPts val="0"/>
                        </a:spcAft>
                      </a:pPr>
                      <a:r>
                        <a:rPr lang="uk-UA" sz="1200" spc="-10">
                          <a:effectLst/>
                        </a:rPr>
                        <a:t>2 (незадовільно)</a:t>
                      </a:r>
                      <a:endParaRPr lang="ru-RU" sz="1200">
                        <a:effectLst/>
                        <a:latin typeface="Times New Roman" panose="02020603050405020304" pitchFamily="18" charset="0"/>
                        <a:ea typeface="MS Mincho"/>
                        <a:cs typeface="Times New Roman" panose="02020603050405020304" pitchFamily="18" charset="0"/>
                      </a:endParaRPr>
                    </a:p>
                  </a:txBody>
                  <a:tcPr marL="66936" marR="66936" marT="0" marB="0" anchor="ctr"/>
                </a:tc>
                <a:tc rowSpan="2">
                  <a:txBody>
                    <a:bodyPr/>
                    <a:lstStyle/>
                    <a:p>
                      <a:pPr>
                        <a:lnSpc>
                          <a:spcPct val="92000"/>
                        </a:lnSpc>
                        <a:spcAft>
                          <a:spcPts val="0"/>
                        </a:spcAft>
                      </a:pPr>
                      <a:r>
                        <a:rPr lang="uk-UA" sz="1200" spc="-10">
                          <a:effectLst/>
                        </a:rPr>
                        <a:t>Не зараховано</a:t>
                      </a:r>
                      <a:endParaRPr lang="ru-RU" sz="1200">
                        <a:effectLst/>
                        <a:latin typeface="Times New Roman" panose="02020603050405020304" pitchFamily="18" charset="0"/>
                        <a:ea typeface="MS Mincho"/>
                        <a:cs typeface="Times New Roman" panose="02020603050405020304" pitchFamily="18" charset="0"/>
                      </a:endParaRPr>
                    </a:p>
                  </a:txBody>
                  <a:tcPr marL="66936" marR="66936" marT="0" marB="0" anchor="ctr"/>
                </a:tc>
              </a:tr>
              <a:tr h="691851">
                <a:tc>
                  <a:txBody>
                    <a:bodyPr/>
                    <a:lstStyle/>
                    <a:p>
                      <a:pPr algn="ctr">
                        <a:lnSpc>
                          <a:spcPct val="92000"/>
                        </a:lnSpc>
                        <a:spcAft>
                          <a:spcPts val="0"/>
                        </a:spcAft>
                      </a:pPr>
                      <a:r>
                        <a:rPr lang="uk-UA" sz="1200" spc="-10">
                          <a:effectLst/>
                        </a:rPr>
                        <a:t>F</a:t>
                      </a:r>
                      <a:endParaRPr lang="ru-RU" sz="1200">
                        <a:effectLst/>
                        <a:latin typeface="Times New Roman" panose="02020603050405020304" pitchFamily="18" charset="0"/>
                        <a:ea typeface="MS Mincho"/>
                        <a:cs typeface="Times New Roman" panose="02020603050405020304" pitchFamily="18" charset="0"/>
                      </a:endParaRPr>
                    </a:p>
                  </a:txBody>
                  <a:tcPr marL="66936" marR="66936" marT="0" marB="0" anchor="ctr"/>
                </a:tc>
                <a:tc>
                  <a:txBody>
                    <a:bodyPr/>
                    <a:lstStyle/>
                    <a:p>
                      <a:pPr marR="141605" algn="ctr">
                        <a:lnSpc>
                          <a:spcPct val="92000"/>
                        </a:lnSpc>
                        <a:spcAft>
                          <a:spcPts val="0"/>
                        </a:spcAft>
                      </a:pPr>
                      <a:r>
                        <a:rPr lang="uk-UA" sz="1200" spc="-10" dirty="0">
                          <a:effectLst/>
                        </a:rPr>
                        <a:t>1 – 34 (незадовільно – з обов’язковим повторним курсом)</a:t>
                      </a:r>
                      <a:endParaRPr lang="ru-RU" sz="1200" dirty="0">
                        <a:effectLst/>
                        <a:latin typeface="Times New Roman" panose="02020603050405020304" pitchFamily="18" charset="0"/>
                        <a:ea typeface="MS Mincho"/>
                        <a:cs typeface="Times New Roman" panose="02020603050405020304" pitchFamily="18" charset="0"/>
                      </a:endParaRPr>
                    </a:p>
                  </a:txBody>
                  <a:tcPr marL="66936" marR="66936" marT="0" marB="0" anchor="ctr"/>
                </a:tc>
                <a:tc vMerge="1">
                  <a:txBody>
                    <a:bodyPr/>
                    <a:lstStyle/>
                    <a:p>
                      <a:endParaRPr lang="ru-RU"/>
                    </a:p>
                  </a:txBody>
                  <a:tcPr/>
                </a:tc>
                <a:tc vMerge="1">
                  <a:txBody>
                    <a:bodyPr/>
                    <a:lstStyle/>
                    <a:p>
                      <a:endParaRPr lang="ru-RU"/>
                    </a:p>
                  </a:txBody>
                  <a:tcPr/>
                </a:tc>
              </a:tr>
            </a:tbl>
          </a:graphicData>
        </a:graphic>
      </p:graphicFrame>
      <p:sp>
        <p:nvSpPr>
          <p:cNvPr id="5" name="Rectangle 1"/>
          <p:cNvSpPr>
            <a:spLocks noChangeArrowheads="1"/>
          </p:cNvSpPr>
          <p:nvPr/>
        </p:nvSpPr>
        <p:spPr bwMode="auto">
          <a:xfrm>
            <a:off x="-648477" y="-99744"/>
            <a:ext cx="9792477" cy="4873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25392" rIns="-68241"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ru-RU" sz="1200" b="1" i="0" u="none" strike="noStrike" cap="none" normalizeH="0" baseline="0" smtClean="0">
                <a:ln>
                  <a:noFill/>
                </a:ln>
                <a:solidFill>
                  <a:schemeClr val="tx1"/>
                </a:solidFill>
                <a:effectLst/>
                <a:latin typeface="Times New Roman" panose="02020603050405020304" pitchFamily="18" charset="0"/>
                <a:ea typeface="MS Mincho" charset="-128"/>
                <a:cs typeface="Times New Roman" panose="02020603050405020304" pitchFamily="18" charset="0"/>
              </a:rPr>
              <a:t>Шкала оцінювання: національна та ECTS</a:t>
            </a:r>
            <a:endParaRPr kumimoji="0" lang="ru-RU" altLang="ru-RU" sz="8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603948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971600" y="124082"/>
            <a:ext cx="8568951" cy="6741368"/>
          </a:xfrm>
        </p:spPr>
        <p:txBody>
          <a:bodyPr>
            <a:normAutofit fontScale="85000" lnSpcReduction="20000"/>
          </a:bodyPr>
          <a:lstStyle/>
          <a:p>
            <a:r>
              <a:rPr lang="uk-UA" b="1" dirty="0"/>
              <a:t>Рекомендована література</a:t>
            </a:r>
            <a:endParaRPr lang="ru-RU" dirty="0"/>
          </a:p>
          <a:p>
            <a:pPr lvl="0"/>
            <a:r>
              <a:rPr lang="en-US" dirty="0"/>
              <a:t>Baker M. In Other Words: A </a:t>
            </a:r>
            <a:r>
              <a:rPr lang="en-US" dirty="0" err="1"/>
              <a:t>Coursebook</a:t>
            </a:r>
            <a:r>
              <a:rPr lang="en-US" dirty="0"/>
              <a:t> on Translation. – London: Routledge, 2018. – 384 p.</a:t>
            </a:r>
            <a:endParaRPr lang="ru-RU" dirty="0"/>
          </a:p>
          <a:p>
            <a:pPr lvl="0"/>
            <a:r>
              <a:rPr lang="en-US" dirty="0" err="1"/>
              <a:t>Bassnett</a:t>
            </a:r>
            <a:r>
              <a:rPr lang="en-US" dirty="0"/>
              <a:t> S. Translation Studies. – London: Routledge, 2014. – 208 p.</a:t>
            </a:r>
            <a:endParaRPr lang="ru-RU" dirty="0"/>
          </a:p>
          <a:p>
            <a:pPr lvl="0"/>
            <a:r>
              <a:rPr lang="en-US" dirty="0" err="1"/>
              <a:t>Jakobson</a:t>
            </a:r>
            <a:r>
              <a:rPr lang="en-US" dirty="0"/>
              <a:t> R. On Linguistic Aspects of Translation. – In Selected Writings, vol. 2, 1959. – The Hague: Mouton, 1971. – 260 p.</a:t>
            </a:r>
            <a:endParaRPr lang="ru-RU" dirty="0"/>
          </a:p>
          <a:p>
            <a:pPr lvl="0"/>
            <a:r>
              <a:rPr lang="en-US" dirty="0"/>
              <a:t>Nida E. A., Taber C. R. The Theory and Practice of Translation. – Leiden: Brill, 2003. – 225 p.</a:t>
            </a:r>
            <a:endParaRPr lang="ru-RU" dirty="0"/>
          </a:p>
          <a:p>
            <a:pPr lvl="0"/>
            <a:r>
              <a:rPr lang="en-US" dirty="0"/>
              <a:t>Venuti L. The Translator's Invisibility: A History of Translation. – London: Routledge, 1995. – 368 p.</a:t>
            </a:r>
            <a:endParaRPr lang="ru-RU" dirty="0"/>
          </a:p>
          <a:p>
            <a:pPr lvl="0"/>
            <a:r>
              <a:rPr lang="ru-RU" dirty="0" err="1"/>
              <a:t>Іваненко</a:t>
            </a:r>
            <a:r>
              <a:rPr lang="ru-RU" dirty="0"/>
              <a:t> Л. В. </a:t>
            </a:r>
            <a:r>
              <a:rPr lang="ru-RU" dirty="0" err="1"/>
              <a:t>Проблеми</a:t>
            </a:r>
            <a:r>
              <a:rPr lang="ru-RU" dirty="0"/>
              <a:t> перекладу </a:t>
            </a:r>
            <a:r>
              <a:rPr lang="ru-RU" dirty="0" err="1"/>
              <a:t>публіцистичних</a:t>
            </a:r>
            <a:r>
              <a:rPr lang="ru-RU" dirty="0"/>
              <a:t> </a:t>
            </a:r>
            <a:r>
              <a:rPr lang="ru-RU" dirty="0" err="1"/>
              <a:t>текстів</a:t>
            </a:r>
            <a:r>
              <a:rPr lang="ru-RU" dirty="0"/>
              <a:t>. – </a:t>
            </a:r>
            <a:r>
              <a:rPr lang="ru-RU" dirty="0" err="1"/>
              <a:t>Київ</a:t>
            </a:r>
            <a:r>
              <a:rPr lang="ru-RU" dirty="0"/>
              <a:t>: </a:t>
            </a:r>
            <a:r>
              <a:rPr lang="ru-RU" dirty="0" err="1"/>
              <a:t>Либідь</a:t>
            </a:r>
            <a:r>
              <a:rPr lang="ru-RU" dirty="0"/>
              <a:t>, 2008. – 202 с.</a:t>
            </a:r>
          </a:p>
          <a:p>
            <a:pPr lvl="0"/>
            <a:r>
              <a:rPr lang="ru-RU" dirty="0" err="1"/>
              <a:t>Комісаренко</a:t>
            </a:r>
            <a:r>
              <a:rPr lang="ru-RU" dirty="0"/>
              <a:t> О. А. Переклад та </a:t>
            </a:r>
            <a:r>
              <a:rPr lang="ru-RU" dirty="0" err="1"/>
              <a:t>редагування</a:t>
            </a:r>
            <a:r>
              <a:rPr lang="ru-RU" dirty="0"/>
              <a:t> </a:t>
            </a:r>
            <a:r>
              <a:rPr lang="ru-RU" dirty="0" err="1"/>
              <a:t>текстів</a:t>
            </a:r>
            <a:r>
              <a:rPr lang="ru-RU" dirty="0"/>
              <a:t>. – </a:t>
            </a:r>
            <a:r>
              <a:rPr lang="ru-RU" dirty="0" err="1"/>
              <a:t>Київ</a:t>
            </a:r>
            <a:r>
              <a:rPr lang="ru-RU" dirty="0"/>
              <a:t>: ВЦ "</a:t>
            </a:r>
            <a:r>
              <a:rPr lang="ru-RU" dirty="0" err="1"/>
              <a:t>Академія</a:t>
            </a:r>
            <a:r>
              <a:rPr lang="ru-RU" dirty="0"/>
              <a:t>", 2010. – 248 с.</a:t>
            </a:r>
          </a:p>
          <a:p>
            <a:pPr lvl="0"/>
            <a:r>
              <a:rPr lang="ru-RU" dirty="0" err="1"/>
              <a:t>Корунець</a:t>
            </a:r>
            <a:r>
              <a:rPr lang="ru-RU" dirty="0"/>
              <a:t> І. В. </a:t>
            </a:r>
            <a:r>
              <a:rPr lang="ru-RU" dirty="0" err="1"/>
              <a:t>Теорія</a:t>
            </a:r>
            <a:r>
              <a:rPr lang="ru-RU" dirty="0"/>
              <a:t> і практика перекладу. – </a:t>
            </a:r>
            <a:r>
              <a:rPr lang="ru-RU" dirty="0" err="1"/>
              <a:t>Вінниця</a:t>
            </a:r>
            <a:r>
              <a:rPr lang="ru-RU" dirty="0"/>
              <a:t>: Нова Книга, 2001. – 314 с.</a:t>
            </a:r>
          </a:p>
          <a:p>
            <a:pPr lvl="0"/>
            <a:r>
              <a:rPr lang="ru-RU" dirty="0" err="1"/>
              <a:t>Ройзензон</a:t>
            </a:r>
            <a:r>
              <a:rPr lang="ru-RU" dirty="0"/>
              <a:t> Л. І. </a:t>
            </a:r>
            <a:r>
              <a:rPr lang="ru-RU" dirty="0" err="1"/>
              <a:t>Основи</a:t>
            </a:r>
            <a:r>
              <a:rPr lang="ru-RU" dirty="0"/>
              <a:t> перекладу: </a:t>
            </a:r>
            <a:r>
              <a:rPr lang="ru-RU" dirty="0" err="1"/>
              <a:t>навчальний</a:t>
            </a:r>
            <a:r>
              <a:rPr lang="ru-RU" dirty="0"/>
              <a:t> </a:t>
            </a:r>
            <a:r>
              <a:rPr lang="ru-RU" dirty="0" err="1"/>
              <a:t>посібник</a:t>
            </a:r>
            <a:r>
              <a:rPr lang="ru-RU" dirty="0"/>
              <a:t>. – </a:t>
            </a:r>
            <a:r>
              <a:rPr lang="ru-RU" dirty="0" err="1"/>
              <a:t>Київ</a:t>
            </a:r>
            <a:r>
              <a:rPr lang="ru-RU" dirty="0"/>
              <a:t>: </a:t>
            </a:r>
            <a:r>
              <a:rPr lang="ru-RU" dirty="0" err="1"/>
              <a:t>Вища</a:t>
            </a:r>
            <a:r>
              <a:rPr lang="ru-RU" dirty="0"/>
              <a:t> школа, 2012. – 220 с.</a:t>
            </a:r>
          </a:p>
          <a:p>
            <a:pPr lvl="0"/>
            <a:r>
              <a:rPr lang="ru-RU" dirty="0"/>
              <a:t>Чередниченко О. І. </a:t>
            </a:r>
            <a:r>
              <a:rPr lang="ru-RU" dirty="0" err="1"/>
              <a:t>Міжкультурна</a:t>
            </a:r>
            <a:r>
              <a:rPr lang="ru-RU" dirty="0"/>
              <a:t> </a:t>
            </a:r>
            <a:r>
              <a:rPr lang="ru-RU" dirty="0" err="1"/>
              <a:t>комунікація</a:t>
            </a:r>
            <a:r>
              <a:rPr lang="ru-RU" dirty="0"/>
              <a:t> і переклад. – </a:t>
            </a:r>
            <a:r>
              <a:rPr lang="ru-RU" dirty="0" err="1"/>
              <a:t>Київ</a:t>
            </a:r>
            <a:r>
              <a:rPr lang="ru-RU" dirty="0"/>
              <a:t>: </a:t>
            </a:r>
            <a:r>
              <a:rPr lang="ru-RU" dirty="0" err="1"/>
              <a:t>Київський</a:t>
            </a:r>
            <a:r>
              <a:rPr lang="ru-RU" dirty="0"/>
              <a:t> </a:t>
            </a:r>
            <a:r>
              <a:rPr lang="ru-RU" dirty="0" err="1"/>
              <a:t>національний</a:t>
            </a:r>
            <a:r>
              <a:rPr lang="ru-RU" dirty="0"/>
              <a:t> </a:t>
            </a:r>
            <a:r>
              <a:rPr lang="ru-RU" dirty="0" err="1"/>
              <a:t>університет</a:t>
            </a:r>
            <a:r>
              <a:rPr lang="ru-RU" dirty="0"/>
              <a:t>, 2003. – 178 с.</a:t>
            </a:r>
          </a:p>
          <a:p>
            <a:r>
              <a:rPr lang="uk-UA" b="1" dirty="0"/>
              <a:t> </a:t>
            </a:r>
            <a:endParaRPr lang="ru-RU" dirty="0"/>
          </a:p>
          <a:p>
            <a:pPr fontAlgn="base" hangingPunct="0"/>
            <a:r>
              <a:rPr lang="uk-UA" b="1" dirty="0"/>
              <a:t>Інформаційні ресурси</a:t>
            </a:r>
            <a:endParaRPr lang="ru-RU" dirty="0"/>
          </a:p>
          <a:p>
            <a:pPr lvl="0"/>
            <a:r>
              <a:rPr lang="uk-UA" dirty="0" err="1"/>
              <a:t>Dictionary</a:t>
            </a:r>
            <a:r>
              <a:rPr lang="uk-UA" dirty="0"/>
              <a:t>. </a:t>
            </a:r>
            <a:r>
              <a:rPr lang="uk-UA" dirty="0" err="1"/>
              <a:t>com</a:t>
            </a:r>
            <a:r>
              <a:rPr lang="uk-UA" dirty="0"/>
              <a:t> URL: http://www.dictionary.reference.com/</a:t>
            </a:r>
            <a:endParaRPr lang="ru-RU" dirty="0"/>
          </a:p>
          <a:p>
            <a:pPr lvl="0"/>
            <a:r>
              <a:rPr lang="uk-UA" dirty="0" err="1"/>
              <a:t>The</a:t>
            </a:r>
            <a:r>
              <a:rPr lang="uk-UA" dirty="0"/>
              <a:t> </a:t>
            </a:r>
            <a:r>
              <a:rPr lang="uk-UA" dirty="0" err="1"/>
              <a:t>Free</a:t>
            </a:r>
            <a:r>
              <a:rPr lang="uk-UA" dirty="0"/>
              <a:t> </a:t>
            </a:r>
            <a:r>
              <a:rPr lang="uk-UA" dirty="0" err="1"/>
              <a:t>Dictionary</a:t>
            </a:r>
            <a:r>
              <a:rPr lang="uk-UA" dirty="0"/>
              <a:t> URL: http://www.thefreedictionary.com/</a:t>
            </a:r>
            <a:endParaRPr lang="ru-RU" dirty="0"/>
          </a:p>
          <a:p>
            <a:pPr lvl="0"/>
            <a:r>
              <a:rPr lang="uk-UA" dirty="0" err="1"/>
              <a:t>Cambridge</a:t>
            </a:r>
            <a:r>
              <a:rPr lang="uk-UA" dirty="0"/>
              <a:t> </a:t>
            </a:r>
            <a:r>
              <a:rPr lang="uk-UA" dirty="0" err="1"/>
              <a:t>Dictionary</a:t>
            </a:r>
            <a:r>
              <a:rPr lang="uk-UA" dirty="0"/>
              <a:t> URL: http://www.dictionary.cambridge.org/</a:t>
            </a:r>
            <a:endParaRPr lang="ru-RU" dirty="0"/>
          </a:p>
          <a:p>
            <a:pPr lvl="0"/>
            <a:r>
              <a:rPr lang="uk-UA" dirty="0" err="1"/>
              <a:t>Merriam-Webster</a:t>
            </a:r>
            <a:r>
              <a:rPr lang="uk-UA" dirty="0"/>
              <a:t> URL: http://www.merriam-webster.com</a:t>
            </a:r>
            <a:endParaRPr lang="ru-RU" dirty="0"/>
          </a:p>
          <a:p>
            <a:endParaRPr lang="ru-RU" dirty="0"/>
          </a:p>
        </p:txBody>
      </p:sp>
    </p:spTree>
    <p:extLst>
      <p:ext uri="{BB962C8B-B14F-4D97-AF65-F5344CB8AC3E}">
        <p14:creationId xmlns:p14="http://schemas.microsoft.com/office/powerpoint/2010/main" val="1093890462"/>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19</TotalTime>
  <Words>581</Words>
  <Application>Microsoft Office PowerPoint</Application>
  <PresentationFormat>Экран (4:3)</PresentationFormat>
  <Paragraphs>85</Paragraphs>
  <Slides>6</Slides>
  <Notes>1</Notes>
  <HiddenSlides>0</HiddenSlides>
  <MMClips>0</MMClips>
  <ScaleCrop>false</ScaleCrop>
  <HeadingPairs>
    <vt:vector size="6" baseType="variant">
      <vt:variant>
        <vt:lpstr>Использованные шрифты</vt:lpstr>
      </vt:variant>
      <vt:variant>
        <vt:i4>10</vt:i4>
      </vt:variant>
      <vt:variant>
        <vt:lpstr>Тема</vt:lpstr>
      </vt:variant>
      <vt:variant>
        <vt:i4>1</vt:i4>
      </vt:variant>
      <vt:variant>
        <vt:lpstr>Заголовки слайдов</vt:lpstr>
      </vt:variant>
      <vt:variant>
        <vt:i4>6</vt:i4>
      </vt:variant>
    </vt:vector>
  </HeadingPairs>
  <TitlesOfParts>
    <vt:vector size="17" baseType="lpstr">
      <vt:lpstr>MS Gothic</vt:lpstr>
      <vt:lpstr>Arial</vt:lpstr>
      <vt:lpstr>Calibri</vt:lpstr>
      <vt:lpstr>Century Gothic</vt:lpstr>
      <vt:lpstr>Droid Sans Fallback</vt:lpstr>
      <vt:lpstr>FreeSans</vt:lpstr>
      <vt:lpstr>Liberation Serif</vt:lpstr>
      <vt:lpstr>MS Mincho</vt:lpstr>
      <vt:lpstr>Times New Roman</vt:lpstr>
      <vt:lpstr>Wingdings 3</vt:lpstr>
      <vt:lpstr>Легкий дым</vt:lpstr>
      <vt:lpstr>ПОЛЬСЬКА МОВА</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Аліна</dc:creator>
  <cp:lastModifiedBy>TW</cp:lastModifiedBy>
  <cp:revision>6</cp:revision>
  <dcterms:created xsi:type="dcterms:W3CDTF">2024-03-26T12:05:50Z</dcterms:created>
  <dcterms:modified xsi:type="dcterms:W3CDTF">2025-01-22T09:37:35Z</dcterms:modified>
</cp:coreProperties>
</file>