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15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62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33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69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42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13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1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43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56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14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34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8AB48-915D-4BB4-A00E-E3F2E74A60BC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48AC-1AC9-4EEA-844B-3809F1555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4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Маркетинг в </a:t>
            </a:r>
            <a:r>
              <a:rPr lang="ru-RU" dirty="0" err="1"/>
              <a:t>соціальних</a:t>
            </a:r>
            <a:r>
              <a:rPr lang="ru-RU" dirty="0"/>
              <a:t> мережах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77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Маркетинг в </a:t>
            </a:r>
            <a:r>
              <a:rPr lang="ru-RU" dirty="0" err="1"/>
              <a:t>соціальних</a:t>
            </a:r>
            <a:r>
              <a:rPr lang="ru-RU" dirty="0"/>
              <a:t> мережах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/>
              <a:t>Маркетинг в </a:t>
            </a:r>
            <a:r>
              <a:rPr lang="ru-RU" sz="3600" dirty="0" err="1" smtClean="0"/>
              <a:t>соціальних</a:t>
            </a:r>
            <a:r>
              <a:rPr lang="ru-RU" sz="3600" dirty="0" smtClean="0"/>
              <a:t> мережах </a:t>
            </a:r>
            <a:r>
              <a:rPr lang="ru-RU" sz="3600" dirty="0" err="1" smtClean="0"/>
              <a:t>включає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використання</a:t>
            </a:r>
            <a:r>
              <a:rPr lang="ru-RU" sz="3600" dirty="0" smtClean="0"/>
              <a:t> платформ, таких як </a:t>
            </a:r>
            <a:r>
              <a:rPr lang="en-US" sz="3600" dirty="0" smtClean="0"/>
              <a:t>Facebook, Instagram, </a:t>
            </a:r>
            <a:r>
              <a:rPr lang="en-US" sz="3600" dirty="0" err="1" smtClean="0"/>
              <a:t>TikTok</a:t>
            </a:r>
            <a:r>
              <a:rPr lang="en-US" sz="3600" dirty="0" smtClean="0"/>
              <a:t>, Twitter </a:t>
            </a:r>
            <a:r>
              <a:rPr lang="ru-RU" sz="3600" dirty="0" smtClean="0"/>
              <a:t>та </a:t>
            </a:r>
            <a:r>
              <a:rPr lang="ru-RU" sz="3600" dirty="0" err="1" smtClean="0"/>
              <a:t>інших</a:t>
            </a:r>
            <a:r>
              <a:rPr lang="ru-RU" sz="3600" dirty="0" smtClean="0"/>
              <a:t>, для </a:t>
            </a:r>
            <a:r>
              <a:rPr lang="ru-RU" sz="3600" dirty="0" err="1" smtClean="0"/>
              <a:t>досягнення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маркетингових</a:t>
            </a:r>
            <a:r>
              <a:rPr lang="ru-RU" sz="3600" dirty="0" smtClean="0"/>
              <a:t> </a:t>
            </a:r>
            <a:r>
              <a:rPr lang="ru-RU" sz="3600" dirty="0" err="1" smtClean="0"/>
              <a:t>цілей</a:t>
            </a:r>
            <a:r>
              <a:rPr lang="ru-RU" sz="3600" dirty="0" smtClean="0"/>
              <a:t>. Головною </a:t>
            </a:r>
            <a:r>
              <a:rPr lang="ru-RU" sz="3600" dirty="0" err="1" smtClean="0"/>
              <a:t>перевагою</a:t>
            </a:r>
            <a:r>
              <a:rPr lang="ru-RU" sz="3600" dirty="0" smtClean="0"/>
              <a:t> маркетингу в </a:t>
            </a:r>
            <a:r>
              <a:rPr lang="ru-RU" sz="3600" dirty="0" err="1" smtClean="0"/>
              <a:t>соціальних</a:t>
            </a:r>
            <a:r>
              <a:rPr lang="ru-RU" sz="3600" dirty="0" smtClean="0"/>
              <a:t> мережах є </a:t>
            </a:r>
            <a:r>
              <a:rPr lang="ru-RU" sz="3600" dirty="0" err="1" smtClean="0"/>
              <a:t>здатність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залучати</a:t>
            </a:r>
            <a:r>
              <a:rPr lang="ru-RU" sz="3600" dirty="0" smtClean="0"/>
              <a:t> </a:t>
            </a:r>
            <a:r>
              <a:rPr lang="ru-RU" sz="3600" dirty="0" err="1" smtClean="0"/>
              <a:t>цільову</a:t>
            </a:r>
            <a:r>
              <a:rPr lang="ru-RU" sz="3600" dirty="0" smtClean="0"/>
              <a:t> </a:t>
            </a:r>
            <a:r>
              <a:rPr lang="ru-RU" sz="3600" dirty="0" err="1" smtClean="0"/>
              <a:t>аудиторію</a:t>
            </a:r>
            <a:r>
              <a:rPr lang="ru-RU" sz="3600" dirty="0" smtClean="0"/>
              <a:t> через </a:t>
            </a:r>
            <a:r>
              <a:rPr lang="ru-RU" sz="3600" dirty="0" err="1" smtClean="0"/>
              <a:t>інтерактивний</a:t>
            </a:r>
            <a:r>
              <a:rPr lang="ru-RU" sz="3600" dirty="0" smtClean="0"/>
              <a:t> контент та </a:t>
            </a:r>
            <a:r>
              <a:rPr lang="ru-RU" sz="3600" dirty="0" err="1" smtClean="0"/>
              <a:t>можливість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швидкої</a:t>
            </a:r>
            <a:r>
              <a:rPr lang="ru-RU" sz="3600" dirty="0" smtClean="0"/>
              <a:t> </a:t>
            </a:r>
            <a:r>
              <a:rPr lang="ru-RU" sz="3600" dirty="0" err="1" smtClean="0"/>
              <a:t>зворотної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реакції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9440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Маркетинг в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мережах </a:t>
            </a:r>
            <a:r>
              <a:rPr lang="ru-RU" dirty="0" err="1" smtClean="0"/>
              <a:t>дозволяє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брендам: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регулярні</a:t>
            </a:r>
            <a:r>
              <a:rPr lang="ru-RU" dirty="0" smtClean="0"/>
              <a:t> </a:t>
            </a:r>
            <a:r>
              <a:rPr lang="ru-RU" dirty="0" err="1" smtClean="0"/>
              <a:t>публікації</a:t>
            </a:r>
            <a:r>
              <a:rPr lang="ru-RU" dirty="0" smtClean="0"/>
              <a:t> з </a:t>
            </a:r>
            <a:r>
              <a:rPr lang="ru-RU" dirty="0" err="1" smtClean="0"/>
              <a:t>унікальним</a:t>
            </a:r>
            <a:r>
              <a:rPr lang="ru-RU" dirty="0" smtClean="0"/>
              <a:t> контентом та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фірмової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 </a:t>
            </a:r>
            <a:r>
              <a:rPr lang="ru-RU" dirty="0" err="1" smtClean="0"/>
              <a:t>допомагають</a:t>
            </a:r>
            <a:r>
              <a:rPr lang="ru-RU" dirty="0" smtClean="0"/>
              <a:t> </a:t>
            </a:r>
            <a:r>
              <a:rPr lang="ru-RU" dirty="0" err="1" smtClean="0"/>
              <a:t>закріпити</a:t>
            </a:r>
            <a:r>
              <a:rPr lang="ru-RU" dirty="0" smtClean="0"/>
              <a:t> образ бренду в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лояльність</a:t>
            </a:r>
            <a:r>
              <a:rPr lang="ru-RU" dirty="0" smtClean="0"/>
              <a:t>: </a:t>
            </a:r>
            <a:r>
              <a:rPr lang="ru-RU" dirty="0" err="1" smtClean="0"/>
              <a:t>взаємодія</a:t>
            </a:r>
            <a:r>
              <a:rPr lang="ru-RU" dirty="0" smtClean="0"/>
              <a:t> з </a:t>
            </a:r>
            <a:r>
              <a:rPr lang="ru-RU" dirty="0" err="1" smtClean="0"/>
              <a:t>аудиторією</a:t>
            </a:r>
            <a:r>
              <a:rPr lang="ru-RU" dirty="0" smtClean="0"/>
              <a:t> через </a:t>
            </a:r>
            <a:r>
              <a:rPr lang="ru-RU" dirty="0" err="1" smtClean="0"/>
              <a:t>коментарі</a:t>
            </a:r>
            <a:r>
              <a:rPr lang="ru-RU" dirty="0" smtClean="0"/>
              <a:t>,  </a:t>
            </a:r>
            <a:r>
              <a:rPr lang="ru-RU" dirty="0" err="1" smtClean="0"/>
              <a:t>опитування</a:t>
            </a:r>
            <a:r>
              <a:rPr lang="ru-RU" dirty="0" smtClean="0"/>
              <a:t>, </a:t>
            </a:r>
            <a:r>
              <a:rPr lang="ru-RU" dirty="0" err="1" smtClean="0"/>
              <a:t>конкурси</a:t>
            </a:r>
            <a:r>
              <a:rPr lang="ru-RU" dirty="0" smtClean="0"/>
              <a:t> </a:t>
            </a:r>
            <a:r>
              <a:rPr lang="ru-RU" dirty="0" err="1" smtClean="0"/>
              <a:t>зміцнює</a:t>
            </a:r>
            <a:r>
              <a:rPr lang="ru-RU" dirty="0" smtClean="0"/>
              <a:t> </a:t>
            </a:r>
            <a:r>
              <a:rPr lang="ru-RU" dirty="0" err="1" smtClean="0"/>
              <a:t>емоційний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брендом і </a:t>
            </a:r>
            <a:r>
              <a:rPr lang="ru-RU" dirty="0" err="1" smtClean="0"/>
              <a:t>клієнтами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: </a:t>
            </a:r>
            <a:r>
              <a:rPr lang="ru-RU" dirty="0" err="1" smtClean="0"/>
              <a:t>групи</a:t>
            </a:r>
            <a:r>
              <a:rPr lang="ru-RU" dirty="0" smtClean="0"/>
              <a:t> в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мережах </a:t>
            </a:r>
            <a:r>
              <a:rPr lang="ru-RU" dirty="0" err="1" smtClean="0"/>
              <a:t>можуть</a:t>
            </a:r>
            <a:r>
              <a:rPr lang="ru-RU" dirty="0" smtClean="0"/>
              <a:t> стати </a:t>
            </a:r>
            <a:r>
              <a:rPr lang="ru-RU" dirty="0" err="1" smtClean="0"/>
              <a:t>місцем</a:t>
            </a:r>
            <a:r>
              <a:rPr lang="ru-RU" dirty="0" smtClean="0"/>
              <a:t>, де </a:t>
            </a:r>
            <a:r>
              <a:rPr lang="ru-RU" dirty="0" err="1" smtClean="0"/>
              <a:t>споживачі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продукту та </a:t>
            </a:r>
            <a:r>
              <a:rPr lang="ru-RU" dirty="0" err="1" smtClean="0"/>
              <a:t>обговорюють</a:t>
            </a:r>
            <a:r>
              <a:rPr lang="ru-RU" dirty="0" smtClean="0"/>
              <a:t> новинки,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підсилює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причетності</a:t>
            </a:r>
            <a:r>
              <a:rPr lang="ru-RU" dirty="0" smtClean="0"/>
              <a:t> до бренду.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854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Маркетинг у </a:t>
            </a:r>
            <a:r>
              <a:rPr lang="ru-RU" sz="2800" dirty="0" err="1" smtClean="0"/>
              <a:t>соціальних</a:t>
            </a:r>
            <a:r>
              <a:rPr lang="ru-RU" sz="2800" dirty="0" smtClean="0"/>
              <a:t> мережах </a:t>
            </a:r>
            <a:r>
              <a:rPr lang="ru-RU" sz="2800" dirty="0" err="1" smtClean="0"/>
              <a:t>підтри</a:t>
            </a:r>
            <a:r>
              <a:rPr lang="ru-RU" sz="2800" dirty="0" smtClean="0"/>
              <a:t>-</a:t>
            </a:r>
            <a:br>
              <a:rPr lang="ru-RU" sz="2800" dirty="0" smtClean="0"/>
            </a:br>
            <a:r>
              <a:rPr lang="ru-RU" sz="2800" dirty="0" err="1" smtClean="0"/>
              <a:t>мує</a:t>
            </a:r>
            <a:r>
              <a:rPr lang="ru-RU" sz="2800" dirty="0" smtClean="0"/>
              <a:t> </a:t>
            </a:r>
            <a:r>
              <a:rPr lang="ru-RU" sz="2800" dirty="0" err="1" smtClean="0"/>
              <a:t>лояльність</a:t>
            </a:r>
            <a:r>
              <a:rPr lang="ru-RU" sz="2800" dirty="0" smtClean="0"/>
              <a:t> до бренду 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ключових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стратегій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послідовна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: регулярна </a:t>
            </a:r>
            <a:r>
              <a:rPr lang="ru-RU" dirty="0" err="1" smtClean="0"/>
              <a:t>взаємодія</a:t>
            </a:r>
            <a:r>
              <a:rPr lang="ru-RU" dirty="0" smtClean="0"/>
              <a:t> з </a:t>
            </a:r>
            <a:r>
              <a:rPr lang="ru-RU" dirty="0" err="1" smtClean="0"/>
              <a:t>підписниками</a:t>
            </a:r>
            <a:r>
              <a:rPr lang="ru-RU" dirty="0" smtClean="0"/>
              <a:t>, </a:t>
            </a:r>
            <a:r>
              <a:rPr lang="ru-RU" dirty="0" err="1" smtClean="0"/>
              <a:t>відповіді</a:t>
            </a:r>
            <a:r>
              <a:rPr lang="ru-RU" dirty="0" smtClean="0"/>
              <a:t> на </a:t>
            </a:r>
            <a:r>
              <a:rPr lang="ru-RU" dirty="0" err="1" smtClean="0"/>
              <a:t>коментарі</a:t>
            </a:r>
            <a:r>
              <a:rPr lang="ru-RU" dirty="0" smtClean="0"/>
              <a:t> та </a:t>
            </a:r>
            <a:r>
              <a:rPr lang="ru-RU" dirty="0" err="1" smtClean="0"/>
              <a:t>відповіді</a:t>
            </a:r>
            <a:r>
              <a:rPr lang="ru-RU" dirty="0" smtClean="0"/>
              <a:t> на </a:t>
            </a:r>
            <a:r>
              <a:rPr lang="ru-RU" dirty="0" err="1" smtClean="0"/>
              <a:t>запити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</a:t>
            </a:r>
            <a:r>
              <a:rPr lang="ru-RU" dirty="0" err="1" smtClean="0"/>
              <a:t>допомагають</a:t>
            </a:r>
            <a:r>
              <a:rPr lang="ru-RU" dirty="0" smtClean="0"/>
              <a:t> </a:t>
            </a:r>
            <a:r>
              <a:rPr lang="ru-RU" dirty="0" err="1" smtClean="0"/>
              <a:t>зміцнити</a:t>
            </a:r>
            <a:r>
              <a:rPr lang="ru-RU" dirty="0" smtClean="0"/>
              <a:t> </a:t>
            </a:r>
            <a:r>
              <a:rPr lang="ru-RU" dirty="0" err="1" smtClean="0"/>
              <a:t>довіру</a:t>
            </a:r>
            <a:r>
              <a:rPr lang="ru-RU" dirty="0" smtClean="0"/>
              <a:t> та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персоналізація</a:t>
            </a:r>
            <a:r>
              <a:rPr lang="ru-RU" dirty="0" smtClean="0"/>
              <a:t>: </a:t>
            </a:r>
            <a:r>
              <a:rPr lang="ru-RU" dirty="0" err="1" smtClean="0"/>
              <a:t>адаптація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і потреб </a:t>
            </a:r>
            <a:r>
              <a:rPr lang="ru-RU" dirty="0" err="1" smtClean="0"/>
              <a:t>підписників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цінують</a:t>
            </a:r>
            <a:r>
              <a:rPr lang="ru-RU" dirty="0" smtClean="0"/>
              <a:t> і </a:t>
            </a:r>
            <a:r>
              <a:rPr lang="ru-RU" dirty="0" err="1" smtClean="0"/>
              <a:t>розуміють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ексклюзивні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: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підписникам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знижок</a:t>
            </a:r>
            <a:r>
              <a:rPr lang="ru-RU" dirty="0" smtClean="0"/>
              <a:t>, </a:t>
            </a:r>
            <a:r>
              <a:rPr lang="ru-RU" dirty="0" err="1" smtClean="0"/>
              <a:t>ранньогодоступу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ексклюзивного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</a:t>
            </a:r>
            <a:r>
              <a:rPr lang="ru-RU" dirty="0" err="1" smtClean="0"/>
              <a:t>зміцнює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прихильність</a:t>
            </a:r>
            <a:r>
              <a:rPr lang="ru-RU" dirty="0" smtClean="0"/>
              <a:t> до бренду;</a:t>
            </a:r>
          </a:p>
          <a:p>
            <a:pPr algn="just"/>
            <a:r>
              <a:rPr lang="ru-RU" dirty="0" smtClean="0"/>
              <a:t>– контент,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користувачами</a:t>
            </a:r>
            <a:r>
              <a:rPr lang="ru-RU" dirty="0" smtClean="0"/>
              <a:t> (</a:t>
            </a:r>
            <a:r>
              <a:rPr lang="en-US" dirty="0" smtClean="0"/>
              <a:t>UGC):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</a:t>
            </a:r>
            <a:r>
              <a:rPr lang="ru-RU" dirty="0" err="1" smtClean="0"/>
              <a:t>ділитися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брендом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</a:t>
            </a:r>
            <a:r>
              <a:rPr lang="ru-RU" dirty="0" err="1" smtClean="0"/>
              <a:t>причетності</a:t>
            </a:r>
            <a:r>
              <a:rPr lang="ru-RU" dirty="0" smtClean="0"/>
              <a:t> та </a:t>
            </a:r>
            <a:r>
              <a:rPr lang="ru-RU" dirty="0" err="1" smtClean="0"/>
              <a:t>зміцнює</a:t>
            </a:r>
            <a:r>
              <a:rPr lang="ru-RU" dirty="0" smtClean="0"/>
              <a:t> </a:t>
            </a:r>
            <a:r>
              <a:rPr lang="ru-RU" dirty="0" err="1" smtClean="0"/>
              <a:t>лояльність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66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8730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До </a:t>
            </a:r>
            <a:r>
              <a:rPr lang="ru-RU" sz="2400" dirty="0" err="1" smtClean="0"/>
              <a:t>основних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способів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маркетингу в </a:t>
            </a:r>
            <a:r>
              <a:rPr lang="ru-RU" sz="2400" dirty="0" err="1" smtClean="0"/>
              <a:t>соціальних</a:t>
            </a:r>
            <a:r>
              <a:rPr lang="ru-RU" sz="2400" dirty="0" smtClean="0"/>
              <a:t> мережах,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призвести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значного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збільшення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обсягів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збуту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пропонуємо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наступні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4051"/>
            <a:ext cx="10515600" cy="542803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/>
              <a:t>Таргетована</a:t>
            </a:r>
            <a:r>
              <a:rPr lang="ru-RU" dirty="0" smtClean="0"/>
              <a:t> реклама: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налаштовувати</a:t>
            </a:r>
            <a:r>
              <a:rPr lang="ru-RU" dirty="0" smtClean="0"/>
              <a:t> рек-ламу,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орієнтована</a:t>
            </a:r>
            <a:r>
              <a:rPr lang="ru-RU" dirty="0" smtClean="0"/>
              <a:t> на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сегменти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, </a:t>
            </a:r>
            <a:r>
              <a:rPr lang="ru-RU" dirty="0" err="1" smtClean="0"/>
              <a:t>збільшуючи</a:t>
            </a:r>
            <a:r>
              <a:rPr lang="ru-RU" dirty="0" smtClean="0"/>
              <a:t> </a:t>
            </a:r>
            <a:r>
              <a:rPr lang="ru-RU" dirty="0" err="1" smtClean="0"/>
              <a:t>конверсію</a:t>
            </a:r>
            <a:r>
              <a:rPr lang="ru-RU" dirty="0" smtClean="0"/>
              <a:t>. </a:t>
            </a:r>
            <a:r>
              <a:rPr lang="ru-RU" dirty="0" err="1" smtClean="0"/>
              <a:t>Використання</a:t>
            </a:r>
            <a:r>
              <a:rPr lang="ru-RU" dirty="0" smtClean="0"/>
              <a:t> таких платформ, як </a:t>
            </a:r>
            <a:r>
              <a:rPr lang="en-US" dirty="0" smtClean="0"/>
              <a:t>Facebook </a:t>
            </a:r>
            <a:r>
              <a:rPr lang="ru-RU" dirty="0" smtClean="0"/>
              <a:t>та </a:t>
            </a:r>
            <a:r>
              <a:rPr lang="en-US" dirty="0" smtClean="0"/>
              <a:t>Instagram,</a:t>
            </a:r>
            <a:r>
              <a:rPr lang="uk-UA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брендам точно </a:t>
            </a:r>
            <a:r>
              <a:rPr lang="ru-RU" dirty="0" err="1" smtClean="0"/>
              <a:t>визначати</a:t>
            </a:r>
            <a:r>
              <a:rPr lang="ru-RU" dirty="0" smtClean="0"/>
              <a:t> </a:t>
            </a:r>
            <a:r>
              <a:rPr lang="ru-RU" dirty="0" err="1" smtClean="0"/>
              <a:t>цільову</a:t>
            </a:r>
            <a:r>
              <a:rPr lang="ru-RU" dirty="0" smtClean="0"/>
              <a:t> </a:t>
            </a:r>
            <a:r>
              <a:rPr lang="ru-RU" dirty="0" err="1" smtClean="0"/>
              <a:t>аудиторію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демографічних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інтересів</a:t>
            </a:r>
            <a:r>
              <a:rPr lang="ru-RU" dirty="0" smtClean="0"/>
              <a:t> та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рекламних</a:t>
            </a:r>
            <a:r>
              <a:rPr lang="ru-RU" dirty="0" smtClean="0"/>
              <a:t> </a:t>
            </a:r>
            <a:r>
              <a:rPr lang="ru-RU" dirty="0" err="1" smtClean="0"/>
              <a:t>кампаній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обсяги</a:t>
            </a:r>
            <a:r>
              <a:rPr lang="ru-RU" dirty="0" smtClean="0"/>
              <a:t> </a:t>
            </a:r>
            <a:r>
              <a:rPr lang="ru-RU" dirty="0" err="1" smtClean="0"/>
              <a:t>збуту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Інфлюенсер</a:t>
            </a:r>
            <a:r>
              <a:rPr lang="ru-RU" dirty="0" smtClean="0"/>
              <a:t>-маркетинг (маркетинг </a:t>
            </a:r>
            <a:r>
              <a:rPr lang="ru-RU" dirty="0" err="1" smtClean="0"/>
              <a:t>впливу</a:t>
            </a:r>
            <a:r>
              <a:rPr lang="ru-RU" dirty="0" smtClean="0"/>
              <a:t>): </a:t>
            </a:r>
            <a:r>
              <a:rPr lang="ru-RU" dirty="0" err="1" smtClean="0"/>
              <a:t>співпраця</a:t>
            </a:r>
            <a:r>
              <a:rPr lang="ru-RU" dirty="0" smtClean="0"/>
              <a:t> з </a:t>
            </a:r>
            <a:r>
              <a:rPr lang="ru-RU" dirty="0" err="1" smtClean="0"/>
              <a:t>інфлюенсерами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свою </a:t>
            </a:r>
            <a:r>
              <a:rPr lang="ru-RU" dirty="0" err="1" smtClean="0"/>
              <a:t>аудиторію</a:t>
            </a:r>
            <a:r>
              <a:rPr lang="ru-RU" dirty="0" smtClean="0"/>
              <a:t>, </a:t>
            </a:r>
            <a:r>
              <a:rPr lang="ru-RU" dirty="0" err="1" smtClean="0"/>
              <a:t>дозволяє</a:t>
            </a:r>
            <a:r>
              <a:rPr lang="ru-RU" dirty="0" smtClean="0"/>
              <a:t> брендам </a:t>
            </a:r>
            <a:r>
              <a:rPr lang="ru-RU" dirty="0" err="1" smtClean="0"/>
              <a:t>розширити</a:t>
            </a:r>
            <a:r>
              <a:rPr lang="ru-RU" dirty="0" smtClean="0"/>
              <a:t> свою </a:t>
            </a:r>
            <a:r>
              <a:rPr lang="ru-RU" dirty="0" err="1" smtClean="0"/>
              <a:t>видимість</a:t>
            </a:r>
            <a:r>
              <a:rPr lang="ru-RU" dirty="0" smtClean="0"/>
              <a:t> та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довіру</a:t>
            </a:r>
            <a:r>
              <a:rPr lang="ru-RU" dirty="0" smtClean="0"/>
              <a:t> до </a:t>
            </a:r>
            <a:r>
              <a:rPr lang="ru-RU" dirty="0" err="1" smtClean="0"/>
              <a:t>продуктів</a:t>
            </a:r>
            <a:r>
              <a:rPr lang="ru-RU" dirty="0" smtClean="0"/>
              <a:t>. </a:t>
            </a:r>
            <a:r>
              <a:rPr lang="ru-RU" dirty="0" err="1" smtClean="0"/>
              <a:t>Інфлюенсери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автентичний</a:t>
            </a:r>
            <a:r>
              <a:rPr lang="ru-RU" dirty="0" smtClean="0"/>
              <a:t> контент,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сприймається</a:t>
            </a:r>
            <a:r>
              <a:rPr lang="ru-RU" dirty="0" smtClean="0"/>
              <a:t> </a:t>
            </a:r>
            <a:r>
              <a:rPr lang="ru-RU" dirty="0" err="1" smtClean="0"/>
              <a:t>споживачами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збільшенню</a:t>
            </a:r>
            <a:r>
              <a:rPr lang="ru-RU" dirty="0" smtClean="0"/>
              <a:t> </a:t>
            </a:r>
            <a:r>
              <a:rPr lang="ru-RU" dirty="0" err="1" smtClean="0"/>
              <a:t>продажів</a:t>
            </a:r>
            <a:r>
              <a:rPr lang="ru-RU" dirty="0" smtClean="0"/>
              <a:t>. </a:t>
            </a:r>
          </a:p>
          <a:p>
            <a:pPr algn="just"/>
            <a:r>
              <a:rPr lang="ru-RU" b="1" dirty="0" err="1" smtClean="0"/>
              <a:t>Просування</a:t>
            </a:r>
            <a:r>
              <a:rPr lang="ru-RU" b="1" dirty="0" smtClean="0"/>
              <a:t> </a:t>
            </a:r>
            <a:r>
              <a:rPr lang="ru-RU" b="1" dirty="0" err="1" smtClean="0"/>
              <a:t>продуктів</a:t>
            </a:r>
            <a:r>
              <a:rPr lang="ru-RU" b="1" dirty="0" smtClean="0"/>
              <a:t> через контент</a:t>
            </a:r>
            <a:r>
              <a:rPr lang="ru-RU" dirty="0" smtClean="0"/>
              <a:t>: контент, </a:t>
            </a:r>
            <a:r>
              <a:rPr lang="ru-RU" dirty="0" err="1" smtClean="0"/>
              <a:t>орієнтований</a:t>
            </a:r>
            <a:r>
              <a:rPr lang="ru-RU" dirty="0" smtClean="0"/>
              <a:t> на </a:t>
            </a:r>
            <a:r>
              <a:rPr lang="ru-RU" dirty="0" err="1" smtClean="0"/>
              <a:t>цінність</a:t>
            </a:r>
            <a:r>
              <a:rPr lang="ru-RU" dirty="0" smtClean="0"/>
              <a:t> для </a:t>
            </a:r>
            <a:r>
              <a:rPr lang="ru-RU" dirty="0" err="1" smtClean="0"/>
              <a:t>спо-живача</a:t>
            </a:r>
            <a:r>
              <a:rPr lang="ru-RU" dirty="0" smtClean="0"/>
              <a:t>,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позитивний</a:t>
            </a:r>
            <a:r>
              <a:rPr lang="ru-RU" dirty="0" smtClean="0"/>
              <a:t> </a:t>
            </a:r>
            <a:r>
              <a:rPr lang="ru-RU" dirty="0" err="1" smtClean="0"/>
              <a:t>імідж</a:t>
            </a:r>
            <a:r>
              <a:rPr lang="ru-RU" dirty="0" smtClean="0"/>
              <a:t> бренду та </a:t>
            </a:r>
            <a:r>
              <a:rPr lang="ru-RU" dirty="0" err="1" smtClean="0"/>
              <a:t>підвищувати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залученості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відеоогляди</a:t>
            </a:r>
            <a:r>
              <a:rPr lang="ru-RU" dirty="0" smtClean="0"/>
              <a:t>, </a:t>
            </a:r>
            <a:r>
              <a:rPr lang="ru-RU" dirty="0" err="1" smtClean="0"/>
              <a:t>поради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продукту та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є </a:t>
            </a:r>
            <a:r>
              <a:rPr lang="ru-RU" dirty="0" err="1" smtClean="0"/>
              <a:t>ефективними</a:t>
            </a:r>
            <a:r>
              <a:rPr lang="ru-RU" dirty="0" smtClean="0"/>
              <a:t> способами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інтересу</a:t>
            </a:r>
            <a:r>
              <a:rPr lang="ru-RU" dirty="0" smtClean="0"/>
              <a:t> до продукту та </a:t>
            </a:r>
            <a:r>
              <a:rPr lang="ru-RU" dirty="0" err="1" smtClean="0"/>
              <a:t>мотивації</a:t>
            </a:r>
            <a:r>
              <a:rPr lang="ru-RU" dirty="0" smtClean="0"/>
              <a:t> до покупки.</a:t>
            </a:r>
          </a:p>
          <a:p>
            <a:pPr algn="just"/>
            <a:r>
              <a:rPr lang="ru-RU" b="1" dirty="0" err="1" smtClean="0"/>
              <a:t>Інтерактивні</a:t>
            </a:r>
            <a:r>
              <a:rPr lang="ru-RU" b="1" dirty="0" smtClean="0"/>
              <a:t> </a:t>
            </a:r>
            <a:r>
              <a:rPr lang="ru-RU" b="1" dirty="0" err="1" smtClean="0"/>
              <a:t>продажі</a:t>
            </a:r>
            <a:r>
              <a:rPr lang="ru-RU" dirty="0" smtClean="0"/>
              <a:t>: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прямих</a:t>
            </a:r>
            <a:r>
              <a:rPr lang="ru-RU" dirty="0" smtClean="0"/>
              <a:t> </a:t>
            </a:r>
            <a:r>
              <a:rPr lang="ru-RU" dirty="0" err="1" smtClean="0"/>
              <a:t>продажів</a:t>
            </a:r>
            <a:r>
              <a:rPr lang="ru-RU" dirty="0" smtClean="0"/>
              <a:t> через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«</a:t>
            </a:r>
            <a:r>
              <a:rPr lang="ru-RU" dirty="0" err="1" smtClean="0"/>
              <a:t>купити</a:t>
            </a:r>
            <a:r>
              <a:rPr lang="ru-RU" dirty="0" smtClean="0"/>
              <a:t> зараз» в </a:t>
            </a:r>
            <a:r>
              <a:rPr lang="en-US" dirty="0" smtClean="0"/>
              <a:t>Instagram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Facebook Shops, </a:t>
            </a:r>
            <a:r>
              <a:rPr lang="ru-RU" dirty="0" err="1" smtClean="0"/>
              <a:t>спрощують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купівлі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err="1" smtClean="0"/>
              <a:t>Програми</a:t>
            </a:r>
            <a:r>
              <a:rPr lang="ru-RU" b="1" dirty="0" smtClean="0"/>
              <a:t> </a:t>
            </a:r>
            <a:r>
              <a:rPr lang="ru-RU" b="1" dirty="0" err="1" smtClean="0"/>
              <a:t>лояльності</a:t>
            </a:r>
            <a:r>
              <a:rPr lang="ru-RU" b="1" dirty="0" smtClean="0"/>
              <a:t> та </a:t>
            </a:r>
            <a:r>
              <a:rPr lang="ru-RU" b="1" dirty="0" err="1" smtClean="0"/>
              <a:t>акції</a:t>
            </a:r>
            <a:r>
              <a:rPr lang="ru-RU" dirty="0" smtClean="0"/>
              <a:t>: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 для </a:t>
            </a:r>
            <a:r>
              <a:rPr lang="ru-RU" dirty="0" err="1" smtClean="0"/>
              <a:t>анонсування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пропозицій</a:t>
            </a:r>
            <a:r>
              <a:rPr lang="ru-RU" dirty="0" smtClean="0"/>
              <a:t>, </a:t>
            </a:r>
            <a:r>
              <a:rPr lang="ru-RU" dirty="0" err="1" smtClean="0"/>
              <a:t>знижок</a:t>
            </a:r>
            <a:r>
              <a:rPr lang="ru-RU" dirty="0" smtClean="0"/>
              <a:t> та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лояльності</a:t>
            </a:r>
            <a:r>
              <a:rPr lang="ru-RU" dirty="0" smtClean="0"/>
              <a:t> </a:t>
            </a:r>
            <a:r>
              <a:rPr lang="ru-RU" dirty="0" err="1" smtClean="0"/>
              <a:t>стимулює</a:t>
            </a:r>
            <a:r>
              <a:rPr lang="ru-RU" dirty="0" smtClean="0"/>
              <a:t> </a:t>
            </a:r>
            <a:r>
              <a:rPr lang="ru-RU" dirty="0" err="1" smtClean="0"/>
              <a:t>повторні</a:t>
            </a:r>
            <a:r>
              <a:rPr lang="ru-RU" dirty="0" smtClean="0"/>
              <a:t> покупки та </a:t>
            </a:r>
            <a:r>
              <a:rPr lang="ru-RU" dirty="0" err="1" smtClean="0"/>
              <a:t>залучає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особливо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сезонних</a:t>
            </a:r>
            <a:r>
              <a:rPr lang="ru-RU" dirty="0" smtClean="0"/>
              <a:t> </a:t>
            </a:r>
            <a:r>
              <a:rPr lang="ru-RU" dirty="0" err="1" smtClean="0"/>
              <a:t>акцій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періоди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err="1" smtClean="0"/>
              <a:t>Аналіз</a:t>
            </a:r>
            <a:r>
              <a:rPr lang="ru-RU" b="1" dirty="0" smtClean="0"/>
              <a:t> </a:t>
            </a:r>
            <a:r>
              <a:rPr lang="ru-RU" b="1" dirty="0" err="1" smtClean="0"/>
              <a:t>даних</a:t>
            </a:r>
            <a:r>
              <a:rPr lang="ru-RU" b="1" dirty="0" smtClean="0"/>
              <a:t> та </a:t>
            </a:r>
            <a:r>
              <a:rPr lang="ru-RU" b="1" dirty="0" err="1" smtClean="0"/>
              <a:t>оптимізація</a:t>
            </a:r>
            <a:r>
              <a:rPr lang="ru-RU" b="1" dirty="0" smtClean="0"/>
              <a:t>: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широкий спектр </a:t>
            </a:r>
            <a:r>
              <a:rPr lang="ru-RU" dirty="0" err="1" smtClean="0"/>
              <a:t>інструментів</a:t>
            </a:r>
            <a:r>
              <a:rPr lang="ru-RU" dirty="0" smtClean="0"/>
              <a:t> для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r>
              <a:rPr lang="ru-RU" dirty="0" smtClean="0"/>
              <a:t> та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кампаній</a:t>
            </a:r>
            <a:r>
              <a:rPr lang="ru-RU" dirty="0" smtClean="0"/>
              <a:t>. </a:t>
            </a:r>
            <a:r>
              <a:rPr lang="ru-RU" dirty="0" err="1" smtClean="0"/>
              <a:t>Регулярний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виявляти</a:t>
            </a:r>
            <a:r>
              <a:rPr lang="ru-RU" dirty="0" smtClean="0"/>
              <a:t> </a:t>
            </a:r>
            <a:r>
              <a:rPr lang="ru-RU" dirty="0" err="1" smtClean="0"/>
              <a:t>сильні</a:t>
            </a:r>
            <a:r>
              <a:rPr lang="ru-RU" dirty="0" smtClean="0"/>
              <a:t> та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своєчасно</a:t>
            </a:r>
            <a:r>
              <a:rPr lang="ru-RU" dirty="0" smtClean="0"/>
              <a:t> </a:t>
            </a:r>
            <a:r>
              <a:rPr lang="ru-RU" dirty="0" err="1" smtClean="0"/>
              <a:t>вносити</a:t>
            </a:r>
            <a:r>
              <a:rPr lang="ru-RU" dirty="0" smtClean="0"/>
              <a:t> </a:t>
            </a:r>
            <a:r>
              <a:rPr lang="ru-RU" dirty="0" err="1" smtClean="0"/>
              <a:t>корективи</a:t>
            </a:r>
            <a:r>
              <a:rPr lang="ru-RU" dirty="0" smtClean="0"/>
              <a:t> та </a:t>
            </a:r>
            <a:r>
              <a:rPr lang="ru-RU" dirty="0" err="1" smtClean="0"/>
              <a:t>підвищувати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маркетингу.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575" t="35395" r="16130" b="35543"/>
          <a:stretch/>
        </p:blipFill>
        <p:spPr>
          <a:xfrm>
            <a:off x="654796" y="807396"/>
            <a:ext cx="10882407" cy="360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76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Серед</a:t>
            </a:r>
            <a:r>
              <a:rPr lang="ru-RU" sz="2800" dirty="0" smtClean="0"/>
              <a:t> </a:t>
            </a:r>
            <a:r>
              <a:rPr lang="ru-RU" sz="2800" dirty="0" err="1"/>
              <a:t>основних</a:t>
            </a:r>
            <a:r>
              <a:rPr lang="ru-RU" sz="2800" dirty="0"/>
              <a:t> перспектив </a:t>
            </a:r>
            <a:r>
              <a:rPr lang="ru-RU" sz="2800" dirty="0" err="1"/>
              <a:t>використання</a:t>
            </a:r>
            <a:r>
              <a:rPr lang="ru-RU" sz="2800" dirty="0"/>
              <a:t> маркетингу в </a:t>
            </a:r>
            <a:r>
              <a:rPr lang="ru-RU" sz="2800" dirty="0" err="1"/>
              <a:t>соціальних</a:t>
            </a:r>
            <a:r>
              <a:rPr lang="ru-RU" sz="2800" dirty="0"/>
              <a:t> мережах </a:t>
            </a:r>
            <a:r>
              <a:rPr lang="ru-RU" sz="2800" dirty="0" err="1"/>
              <a:t>варто</a:t>
            </a:r>
            <a:r>
              <a:rPr lang="ru-RU" sz="2800" dirty="0"/>
              <a:t> </a:t>
            </a:r>
            <a:r>
              <a:rPr lang="ru-RU" sz="2800" dirty="0" err="1"/>
              <a:t>виділити</a:t>
            </a:r>
            <a:r>
              <a:rPr lang="ru-RU" sz="2800" dirty="0"/>
              <a:t>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персоналізацію</a:t>
            </a:r>
            <a:r>
              <a:rPr lang="ru-RU" dirty="0" smtClean="0"/>
              <a:t> контенту: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цільовий</a:t>
            </a:r>
            <a:r>
              <a:rPr lang="ru-RU" dirty="0" smtClean="0"/>
              <a:t> контент,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резонує</a:t>
            </a:r>
            <a:r>
              <a:rPr lang="ru-RU" dirty="0" smtClean="0"/>
              <a:t> з </a:t>
            </a:r>
            <a:r>
              <a:rPr lang="ru-RU" dirty="0" err="1" smtClean="0"/>
              <a:t>аудиторією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аналітики</a:t>
            </a:r>
            <a:r>
              <a:rPr lang="ru-RU" dirty="0" smtClean="0"/>
              <a:t>: </a:t>
            </a:r>
            <a:r>
              <a:rPr lang="ru-RU" dirty="0" err="1" smtClean="0"/>
              <a:t>платформи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все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 для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кампаній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– </a:t>
            </a:r>
            <a:r>
              <a:rPr lang="ru-RU" dirty="0" err="1" smtClean="0"/>
              <a:t>інтерактивні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: </a:t>
            </a:r>
            <a:r>
              <a:rPr lang="ru-RU" dirty="0" err="1" smtClean="0"/>
              <a:t>відео</a:t>
            </a:r>
            <a:r>
              <a:rPr lang="ru-RU" dirty="0" smtClean="0"/>
              <a:t>, </a:t>
            </a:r>
            <a:r>
              <a:rPr lang="ru-RU" dirty="0" err="1" smtClean="0"/>
              <a:t>стріми</a:t>
            </a:r>
            <a:r>
              <a:rPr lang="ru-RU" dirty="0" smtClean="0"/>
              <a:t>, та </a:t>
            </a:r>
            <a:r>
              <a:rPr lang="en-US" dirty="0" smtClean="0"/>
              <a:t>AR-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залучаючий</a:t>
            </a:r>
            <a:r>
              <a:rPr lang="ru-RU" dirty="0" smtClean="0"/>
              <a:t> контент.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956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551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Маркетинг в соціальних мережах</vt:lpstr>
      <vt:lpstr>Маркетинг в соціальних мережах</vt:lpstr>
      <vt:lpstr>Маркетинг в соціальних мережах дозволяє брендам:</vt:lpstr>
      <vt:lpstr>Маркетинг у соціальних мережах підтри- мує лояльність до бренду за допомогою ключових стратегій:</vt:lpstr>
      <vt:lpstr>До основних способів використання маркетингу в соціальних мережах, які можуть призвести до значного збільшення обсягів збуту продукції пропонуємо відносити наступні</vt:lpstr>
      <vt:lpstr>Презентация PowerPoint</vt:lpstr>
      <vt:lpstr>Серед основних перспектив використання маркетингу в соціальних мережах варто виділити: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7</cp:revision>
  <dcterms:created xsi:type="dcterms:W3CDTF">2025-01-24T11:22:29Z</dcterms:created>
  <dcterms:modified xsi:type="dcterms:W3CDTF">2025-01-25T11:07:12Z</dcterms:modified>
</cp:coreProperties>
</file>