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 id="260" r:id="rId8"/>
    <p:sldId id="261" r:id="rId9"/>
    <p:sldId id="263" r:id="rId10"/>
    <p:sldId id="264" r:id="rId11"/>
    <p:sldId id="265" r:id="rId12"/>
  </p:sldIdLst>
  <p:sldSz cx="14630400" cy="8229600"/>
  <p:notesSz cx="8229600" cy="14630400"/>
  <p:embeddedFontLst>
    <p:embeddedFont>
      <p:font typeface="MuseoModerno Medium" pitchFamily="34" charset="0"/>
      <p:regular r:id="rId16"/>
    </p:embeddedFont>
    <p:embeddedFont>
      <p:font typeface="MuseoModerno Medium" pitchFamily="34" charset="-122"/>
      <p:regular r:id="rId17"/>
    </p:embeddedFont>
    <p:embeddedFont>
      <p:font typeface="MuseoModerno Medium" pitchFamily="34" charset="-120"/>
      <p:regular r:id="rId18"/>
    </p:embeddedFont>
    <p:embeddedFont>
      <p:font typeface="Calibri" panose="020F0502020204030204" charset="0"/>
      <p:regular r:id="rId19"/>
      <p:bold r:id="rId20"/>
      <p:italic r:id="rId21"/>
      <p:boldItalic r:id="rId22"/>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font" Target="fonts/font7.fntdata"/><Relationship Id="rId21" Type="http://schemas.openxmlformats.org/officeDocument/2006/relationships/font" Target="fonts/font6.fntdata"/><Relationship Id="rId20" Type="http://schemas.openxmlformats.org/officeDocument/2006/relationships/font" Target="fonts/font5.fntdata"/><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0738C"/>
          </a:solidFill>
        </p:spPr>
      </p:sp>
      <p:sp>
        <p:nvSpPr>
          <p:cNvPr id="3" name="Shape 1"/>
          <p:cNvSpPr/>
          <p:nvPr/>
        </p:nvSpPr>
        <p:spPr>
          <a:xfrm>
            <a:off x="0" y="0"/>
            <a:ext cx="14630400" cy="8229600"/>
          </a:xfrm>
          <a:prstGeom prst="rect">
            <a:avLst/>
          </a:prstGeom>
          <a:solidFill>
            <a:srgbClr val="FFFCF5"/>
          </a:solidFill>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829753"/>
            <a:ext cx="7556421" cy="2126337"/>
          </a:xfrm>
          <a:prstGeom prst="rect">
            <a:avLst/>
          </a:prstGeom>
          <a:noFill/>
        </p:spPr>
        <p:txBody>
          <a:bodyPr wrap="squar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Принципи менеджменту спеціальної та інклюзивної освіти</a:t>
            </a:r>
            <a:endParaRPr lang="en-US" sz="4450" dirty="0"/>
          </a:p>
        </p:txBody>
      </p:sp>
      <p:sp>
        <p:nvSpPr>
          <p:cNvPr id="4" name="Text 1"/>
          <p:cNvSpPr/>
          <p:nvPr/>
        </p:nvSpPr>
        <p:spPr>
          <a:xfrm>
            <a:off x="6280190" y="4296251"/>
            <a:ext cx="7556421" cy="1451610"/>
          </a:xfrm>
          <a:prstGeom prst="rect">
            <a:avLst/>
          </a:prstGeom>
          <a:noFill/>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Ця презентація розкриває ключові аспекти менеджменту в контексті спеціальної та інклюзивної освіти. Ми розглянемо основні елементи, принципи, цілі та ресурси, необхідні для ефективного управління інклюзивним освітнім середовищем.</a:t>
            </a:r>
            <a:endParaRPr lang="en-US" sz="1750" dirty="0"/>
          </a:p>
        </p:txBody>
      </p:sp>
      <p:sp>
        <p:nvSpPr>
          <p:cNvPr id="5" name="Shape 2"/>
          <p:cNvSpPr/>
          <p:nvPr/>
        </p:nvSpPr>
        <p:spPr>
          <a:xfrm>
            <a:off x="6280190" y="6019919"/>
            <a:ext cx="362903" cy="362903"/>
          </a:xfrm>
          <a:prstGeom prst="roundRect">
            <a:avLst>
              <a:gd name="adj" fmla="val 25194296"/>
            </a:avLst>
          </a:prstGeom>
          <a:solidFill>
            <a:srgbClr val="810AE6"/>
          </a:solidFill>
          <a:ln w="7620">
            <a:solidFill>
              <a:srgbClr val="FFFFFF"/>
            </a:solidFill>
            <a:prstDash val="solid"/>
          </a:ln>
        </p:spPr>
      </p:sp>
      <p:sp>
        <p:nvSpPr>
          <p:cNvPr id="6" name="Text 3"/>
          <p:cNvSpPr/>
          <p:nvPr/>
        </p:nvSpPr>
        <p:spPr>
          <a:xfrm>
            <a:off x="6390680" y="6152555"/>
            <a:ext cx="141803" cy="97512"/>
          </a:xfrm>
          <a:prstGeom prst="rect">
            <a:avLst/>
          </a:prstGeom>
          <a:noFill/>
        </p:spPr>
        <p:txBody>
          <a:bodyPr wrap="none" lIns="0" tIns="0" rIns="0" bIns="0" rtlCol="0" anchor="t"/>
          <a:lstStyle/>
          <a:p>
            <a:pPr marL="0" indent="0" algn="ctr">
              <a:lnSpc>
                <a:spcPts val="750"/>
              </a:lnSpc>
              <a:buNone/>
            </a:pPr>
            <a:r>
              <a:rPr lang="en-US" sz="750" dirty="0">
                <a:solidFill>
                  <a:srgbClr val="FFFFFF"/>
                </a:solidFill>
                <a:latin typeface="Source Sans Pro Medium" pitchFamily="34" charset="0"/>
                <a:ea typeface="Source Sans Pro Medium" pitchFamily="34" charset="-122"/>
                <a:cs typeface="Source Sans Pro Medium" pitchFamily="34" charset="-120"/>
              </a:rPr>
              <a:t>MM</a:t>
            </a:r>
            <a:endParaRPr lang="en-US" sz="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2811899"/>
          </a:xfrm>
          <a:prstGeom prst="rect">
            <a:avLst/>
          </a:prstGeom>
        </p:spPr>
      </p:pic>
      <p:sp>
        <p:nvSpPr>
          <p:cNvPr id="3" name="Text 0"/>
          <p:cNvSpPr/>
          <p:nvPr/>
        </p:nvSpPr>
        <p:spPr>
          <a:xfrm>
            <a:off x="787241" y="3430429"/>
            <a:ext cx="11929348" cy="702826"/>
          </a:xfrm>
          <a:prstGeom prst="rect">
            <a:avLst/>
          </a:prstGeom>
          <a:noFill/>
        </p:spPr>
        <p:txBody>
          <a:bodyPr wrap="none" lIns="0" tIns="0" rIns="0" bIns="0" rtlCol="0" anchor="t"/>
          <a:lstStyle/>
          <a:p>
            <a:pPr marL="0" indent="0">
              <a:lnSpc>
                <a:spcPts val="5500"/>
              </a:lnSpc>
              <a:buNone/>
            </a:pPr>
            <a:r>
              <a:rPr lang="en-US" sz="4400" dirty="0">
                <a:solidFill>
                  <a:srgbClr val="124E73"/>
                </a:solidFill>
                <a:latin typeface="MuseoModerno Medium" pitchFamily="34" charset="0"/>
                <a:ea typeface="MuseoModerno Medium" pitchFamily="34" charset="-122"/>
                <a:cs typeface="MuseoModerno Medium" pitchFamily="34" charset="-120"/>
              </a:rPr>
              <a:t>Елементи менеджменту інклюзивної освіти</a:t>
            </a:r>
            <a:endParaRPr lang="en-US" sz="4400" dirty="0"/>
          </a:p>
        </p:txBody>
      </p:sp>
      <p:sp>
        <p:nvSpPr>
          <p:cNvPr id="4" name="Shape 1"/>
          <p:cNvSpPr/>
          <p:nvPr/>
        </p:nvSpPr>
        <p:spPr>
          <a:xfrm>
            <a:off x="787241" y="4723686"/>
            <a:ext cx="393621" cy="393621"/>
          </a:xfrm>
          <a:prstGeom prst="roundRect">
            <a:avLst>
              <a:gd name="adj" fmla="val 8572"/>
            </a:avLst>
          </a:prstGeom>
          <a:solidFill>
            <a:srgbClr val="F3EEE3"/>
          </a:solidFill>
        </p:spPr>
      </p:sp>
      <p:sp>
        <p:nvSpPr>
          <p:cNvPr id="5" name="Text 2"/>
          <p:cNvSpPr/>
          <p:nvPr/>
        </p:nvSpPr>
        <p:spPr>
          <a:xfrm>
            <a:off x="1405771" y="4723686"/>
            <a:ext cx="2811899" cy="351472"/>
          </a:xfrm>
          <a:prstGeom prst="rect">
            <a:avLst/>
          </a:prstGeom>
          <a:noFill/>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Принципи</a:t>
            </a:r>
            <a:endParaRPr lang="en-US" sz="2200" dirty="0"/>
          </a:p>
        </p:txBody>
      </p:sp>
      <p:sp>
        <p:nvSpPr>
          <p:cNvPr id="6" name="Text 3"/>
          <p:cNvSpPr/>
          <p:nvPr/>
        </p:nvSpPr>
        <p:spPr>
          <a:xfrm>
            <a:off x="1405771" y="5210056"/>
            <a:ext cx="5797034" cy="719614"/>
          </a:xfrm>
          <a:prstGeom prst="rect">
            <a:avLst/>
          </a:prstGeom>
          <a:noFill/>
        </p:spPr>
        <p:txBody>
          <a:bodyPr wrap="square" lIns="0" tIns="0" rIns="0" bIns="0"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Базуються на рівності, доступності, індивідуалізації та підтримці</a:t>
            </a:r>
            <a:endParaRPr lang="en-US" sz="1750" dirty="0"/>
          </a:p>
        </p:txBody>
      </p:sp>
      <p:sp>
        <p:nvSpPr>
          <p:cNvPr id="7" name="Shape 4"/>
          <p:cNvSpPr/>
          <p:nvPr/>
        </p:nvSpPr>
        <p:spPr>
          <a:xfrm>
            <a:off x="7427714" y="4723686"/>
            <a:ext cx="393621" cy="393621"/>
          </a:xfrm>
          <a:prstGeom prst="roundRect">
            <a:avLst>
              <a:gd name="adj" fmla="val 8572"/>
            </a:avLst>
          </a:prstGeom>
          <a:solidFill>
            <a:srgbClr val="F3EEE3"/>
          </a:solidFill>
        </p:spPr>
      </p:sp>
      <p:sp>
        <p:nvSpPr>
          <p:cNvPr id="8" name="Text 5"/>
          <p:cNvSpPr/>
          <p:nvPr/>
        </p:nvSpPr>
        <p:spPr>
          <a:xfrm>
            <a:off x="8046244" y="4723686"/>
            <a:ext cx="2811899" cy="351472"/>
          </a:xfrm>
          <a:prstGeom prst="rect">
            <a:avLst/>
          </a:prstGeom>
          <a:noFill/>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Цілі</a:t>
            </a:r>
            <a:endParaRPr lang="en-US" sz="2200" dirty="0"/>
          </a:p>
        </p:txBody>
      </p:sp>
      <p:sp>
        <p:nvSpPr>
          <p:cNvPr id="9" name="Text 6"/>
          <p:cNvSpPr/>
          <p:nvPr/>
        </p:nvSpPr>
        <p:spPr>
          <a:xfrm>
            <a:off x="8046244" y="5210056"/>
            <a:ext cx="5797034" cy="359807"/>
          </a:xfrm>
          <a:prstGeom prst="rect">
            <a:avLst/>
          </a:prstGeom>
          <a:noFill/>
        </p:spPr>
        <p:txBody>
          <a:bodyPr wrap="none" lIns="0" tIns="0" rIns="0" bIns="0"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Стратегічні та тактичні напрямки розвитку</a:t>
            </a:r>
            <a:endParaRPr lang="en-US" sz="1750" dirty="0"/>
          </a:p>
        </p:txBody>
      </p:sp>
      <p:sp>
        <p:nvSpPr>
          <p:cNvPr id="10" name="Shape 7"/>
          <p:cNvSpPr/>
          <p:nvPr/>
        </p:nvSpPr>
        <p:spPr>
          <a:xfrm>
            <a:off x="787241" y="6407587"/>
            <a:ext cx="393621" cy="393621"/>
          </a:xfrm>
          <a:prstGeom prst="roundRect">
            <a:avLst>
              <a:gd name="adj" fmla="val 8572"/>
            </a:avLst>
          </a:prstGeom>
          <a:solidFill>
            <a:srgbClr val="F3EEE3"/>
          </a:solidFill>
        </p:spPr>
      </p:sp>
      <p:sp>
        <p:nvSpPr>
          <p:cNvPr id="11" name="Text 8"/>
          <p:cNvSpPr/>
          <p:nvPr/>
        </p:nvSpPr>
        <p:spPr>
          <a:xfrm>
            <a:off x="1405771" y="6407587"/>
            <a:ext cx="2811899" cy="351472"/>
          </a:xfrm>
          <a:prstGeom prst="rect">
            <a:avLst/>
          </a:prstGeom>
          <a:noFill/>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Процеси</a:t>
            </a:r>
            <a:endParaRPr lang="en-US" sz="2200" dirty="0"/>
          </a:p>
        </p:txBody>
      </p:sp>
      <p:sp>
        <p:nvSpPr>
          <p:cNvPr id="12" name="Text 9"/>
          <p:cNvSpPr/>
          <p:nvPr/>
        </p:nvSpPr>
        <p:spPr>
          <a:xfrm>
            <a:off x="1405771" y="6893957"/>
            <a:ext cx="5797034" cy="719614"/>
          </a:xfrm>
          <a:prstGeom prst="rect">
            <a:avLst/>
          </a:prstGeom>
          <a:noFill/>
        </p:spPr>
        <p:txBody>
          <a:bodyPr wrap="square" lIns="0" tIns="0" rIns="0" bIns="0"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Планування, організація, реалізація та оцінка освітніх програм</a:t>
            </a:r>
            <a:endParaRPr lang="en-US" sz="1750" dirty="0"/>
          </a:p>
        </p:txBody>
      </p:sp>
      <p:sp>
        <p:nvSpPr>
          <p:cNvPr id="13" name="Shape 10"/>
          <p:cNvSpPr/>
          <p:nvPr/>
        </p:nvSpPr>
        <p:spPr>
          <a:xfrm>
            <a:off x="7427714" y="6407587"/>
            <a:ext cx="393621" cy="393621"/>
          </a:xfrm>
          <a:prstGeom prst="roundRect">
            <a:avLst>
              <a:gd name="adj" fmla="val 8572"/>
            </a:avLst>
          </a:prstGeom>
          <a:solidFill>
            <a:srgbClr val="F3EEE3"/>
          </a:solidFill>
        </p:spPr>
      </p:sp>
      <p:sp>
        <p:nvSpPr>
          <p:cNvPr id="14" name="Text 11"/>
          <p:cNvSpPr/>
          <p:nvPr/>
        </p:nvSpPr>
        <p:spPr>
          <a:xfrm>
            <a:off x="8046244" y="6407587"/>
            <a:ext cx="2811899" cy="351472"/>
          </a:xfrm>
          <a:prstGeom prst="rect">
            <a:avLst/>
          </a:prstGeom>
          <a:noFill/>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Ресурси</a:t>
            </a:r>
            <a:endParaRPr lang="en-US" sz="2200" dirty="0"/>
          </a:p>
        </p:txBody>
      </p:sp>
      <p:sp>
        <p:nvSpPr>
          <p:cNvPr id="15" name="Text 12"/>
          <p:cNvSpPr/>
          <p:nvPr/>
        </p:nvSpPr>
        <p:spPr>
          <a:xfrm>
            <a:off x="8046244" y="6893957"/>
            <a:ext cx="5797034" cy="719614"/>
          </a:xfrm>
          <a:prstGeom prst="rect">
            <a:avLst/>
          </a:prstGeom>
          <a:noFill/>
        </p:spPr>
        <p:txBody>
          <a:bodyPr wrap="square" lIns="0" tIns="0" rIns="0" bIns="0" rtlCol="0" anchor="t"/>
          <a:lstStyle/>
          <a:p>
            <a:pPr marL="0" indent="0">
              <a:lnSpc>
                <a:spcPts val="2800"/>
              </a:lnSpc>
              <a:buNone/>
            </a:pPr>
            <a:r>
              <a:rPr lang="en-US" sz="1750" dirty="0">
                <a:solidFill>
                  <a:srgbClr val="2B4150"/>
                </a:solidFill>
                <a:latin typeface="Source Sans Pro" pitchFamily="34" charset="0"/>
                <a:ea typeface="Source Sans Pro" pitchFamily="34" charset="-122"/>
                <a:cs typeface="Source Sans Pro" pitchFamily="34" charset="-120"/>
              </a:rPr>
              <a:t>Інституційні, інформаційні, людські, фінансові, матеріальні</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735330"/>
            <a:ext cx="7556421" cy="2126337"/>
          </a:xfrm>
          <a:prstGeom prst="rect">
            <a:avLst/>
          </a:prstGeom>
          <a:noFill/>
        </p:spPr>
        <p:txBody>
          <a:bodyPr wrap="squar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Принципи менеджменту спеціальної та інклюзивної освіти</a:t>
            </a:r>
            <a:endParaRPr lang="en-US" sz="4450" dirty="0"/>
          </a:p>
        </p:txBody>
      </p:sp>
      <p:sp>
        <p:nvSpPr>
          <p:cNvPr id="4" name="Shape 1"/>
          <p:cNvSpPr/>
          <p:nvPr/>
        </p:nvSpPr>
        <p:spPr>
          <a:xfrm>
            <a:off x="6280190" y="3201829"/>
            <a:ext cx="3664863" cy="2395657"/>
          </a:xfrm>
          <a:prstGeom prst="roundRect">
            <a:avLst>
              <a:gd name="adj" fmla="val 1420"/>
            </a:avLst>
          </a:prstGeom>
          <a:solidFill>
            <a:srgbClr val="F3EEE3"/>
          </a:solidFill>
        </p:spPr>
      </p:sp>
      <p:sp>
        <p:nvSpPr>
          <p:cNvPr id="5" name="Text 2"/>
          <p:cNvSpPr/>
          <p:nvPr/>
        </p:nvSpPr>
        <p:spPr>
          <a:xfrm>
            <a:off x="6507004" y="3428643"/>
            <a:ext cx="2920841" cy="354330"/>
          </a:xfrm>
          <a:prstGeom prst="rect">
            <a:avLst/>
          </a:prstGeom>
          <a:noFill/>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Рівність і доступність</a:t>
            </a:r>
            <a:endParaRPr lang="en-US" sz="2200" dirty="0"/>
          </a:p>
        </p:txBody>
      </p:sp>
      <p:sp>
        <p:nvSpPr>
          <p:cNvPr id="6" name="Text 3"/>
          <p:cNvSpPr/>
          <p:nvPr/>
        </p:nvSpPr>
        <p:spPr>
          <a:xfrm>
            <a:off x="6507004" y="3919061"/>
            <a:ext cx="3211235" cy="1451610"/>
          </a:xfrm>
          <a:prstGeom prst="rect">
            <a:avLst/>
          </a:prstGeom>
          <a:noFill/>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Забезпечення рівного доступу до освіти для всіх дітей, незалежно від їхніх особливих потреб</a:t>
            </a:r>
            <a:endParaRPr lang="en-US" sz="1750" dirty="0"/>
          </a:p>
        </p:txBody>
      </p:sp>
      <p:sp>
        <p:nvSpPr>
          <p:cNvPr id="7" name="Shape 4"/>
          <p:cNvSpPr/>
          <p:nvPr/>
        </p:nvSpPr>
        <p:spPr>
          <a:xfrm>
            <a:off x="10171867" y="3201829"/>
            <a:ext cx="3664863" cy="2395657"/>
          </a:xfrm>
          <a:prstGeom prst="roundRect">
            <a:avLst>
              <a:gd name="adj" fmla="val 1420"/>
            </a:avLst>
          </a:prstGeom>
          <a:solidFill>
            <a:srgbClr val="F3EEE3"/>
          </a:solidFill>
        </p:spPr>
      </p:sp>
      <p:sp>
        <p:nvSpPr>
          <p:cNvPr id="8" name="Text 5"/>
          <p:cNvSpPr/>
          <p:nvPr/>
        </p:nvSpPr>
        <p:spPr>
          <a:xfrm>
            <a:off x="10398681" y="3428643"/>
            <a:ext cx="2835235" cy="354330"/>
          </a:xfrm>
          <a:prstGeom prst="rect">
            <a:avLst/>
          </a:prstGeom>
          <a:noFill/>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Індивідуалізація</a:t>
            </a:r>
            <a:endParaRPr lang="en-US" sz="2200" dirty="0"/>
          </a:p>
        </p:txBody>
      </p:sp>
      <p:sp>
        <p:nvSpPr>
          <p:cNvPr id="9" name="Text 6"/>
          <p:cNvSpPr/>
          <p:nvPr/>
        </p:nvSpPr>
        <p:spPr>
          <a:xfrm>
            <a:off x="10398681" y="3919061"/>
            <a:ext cx="3211235" cy="1088708"/>
          </a:xfrm>
          <a:prstGeom prst="rect">
            <a:avLst/>
          </a:prstGeom>
          <a:noFill/>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Адаптація навчальних програм та методик до індивідуальних потреб кожної дитини</a:t>
            </a:r>
            <a:endParaRPr lang="en-US" sz="1750" dirty="0"/>
          </a:p>
        </p:txBody>
      </p:sp>
      <p:sp>
        <p:nvSpPr>
          <p:cNvPr id="10" name="Shape 7"/>
          <p:cNvSpPr/>
          <p:nvPr/>
        </p:nvSpPr>
        <p:spPr>
          <a:xfrm>
            <a:off x="6280190" y="5824299"/>
            <a:ext cx="7556421" cy="1669852"/>
          </a:xfrm>
          <a:prstGeom prst="roundRect">
            <a:avLst>
              <a:gd name="adj" fmla="val 2038"/>
            </a:avLst>
          </a:prstGeom>
          <a:solidFill>
            <a:srgbClr val="F3EEE3"/>
          </a:solidFill>
        </p:spPr>
      </p:sp>
      <p:sp>
        <p:nvSpPr>
          <p:cNvPr id="11" name="Text 8"/>
          <p:cNvSpPr/>
          <p:nvPr/>
        </p:nvSpPr>
        <p:spPr>
          <a:xfrm>
            <a:off x="6507004" y="6051113"/>
            <a:ext cx="2835235" cy="354330"/>
          </a:xfrm>
          <a:prstGeom prst="rect">
            <a:avLst/>
          </a:prstGeom>
          <a:noFill/>
        </p:spPr>
        <p:txBody>
          <a:bodyPr wrap="none" lIns="0" tIns="0" rIns="0" bIns="0" rtlCol="0" anchor="t"/>
          <a:lstStyle/>
          <a:p>
            <a:pPr marL="0" indent="0">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Партнерство</a:t>
            </a:r>
            <a:endParaRPr lang="en-US" sz="2200" dirty="0"/>
          </a:p>
        </p:txBody>
      </p:sp>
      <p:sp>
        <p:nvSpPr>
          <p:cNvPr id="12" name="Text 9"/>
          <p:cNvSpPr/>
          <p:nvPr/>
        </p:nvSpPr>
        <p:spPr>
          <a:xfrm>
            <a:off x="6507004" y="6541532"/>
            <a:ext cx="7102793" cy="725805"/>
          </a:xfrm>
          <a:prstGeom prst="rect">
            <a:avLst/>
          </a:prstGeom>
          <a:noFill/>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Співпраця між різними учасниками освітнього процесу, включаючи педагогів, батьків, спеціалістів та громаду</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2"/>
          <p:cNvSpPr/>
          <p:nvPr/>
        </p:nvSpPr>
        <p:spPr>
          <a:xfrm>
            <a:off x="7070765" y="1164868"/>
            <a:ext cx="3978116" cy="1451610"/>
          </a:xfrm>
          <a:prstGeom prst="rect">
            <a:avLst/>
          </a:prstGeom>
          <a:noFill/>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Інтеграція дітей з особливими освітніми потребами в загальноосвітнє середовище для соціалізації та розвитку</a:t>
            </a:r>
            <a:endParaRPr lang="en-US" sz="1750" dirty="0"/>
          </a:p>
        </p:txBody>
      </p:sp>
      <p:sp>
        <p:nvSpPr>
          <p:cNvPr id="5" name="Text 3"/>
          <p:cNvSpPr/>
          <p:nvPr/>
        </p:nvSpPr>
        <p:spPr>
          <a:xfrm>
            <a:off x="5332928" y="3634264"/>
            <a:ext cx="2835235" cy="354330"/>
          </a:xfrm>
          <a:prstGeom prst="rect">
            <a:avLst/>
          </a:prstGeom>
          <a:noFill/>
        </p:spPr>
        <p:txBody>
          <a:bodyPr wrap="none" lIns="0" tIns="0" rIns="0" bIns="0" rtlCol="0" anchor="t"/>
          <a:lstStyle/>
          <a:p>
            <a:pPr marL="0" indent="0">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Підтримка</a:t>
            </a:r>
            <a:endParaRPr lang="en-US" sz="2200" dirty="0"/>
          </a:p>
        </p:txBody>
      </p:sp>
      <p:sp>
        <p:nvSpPr>
          <p:cNvPr id="6" name="Text 4"/>
          <p:cNvSpPr/>
          <p:nvPr/>
        </p:nvSpPr>
        <p:spPr>
          <a:xfrm>
            <a:off x="5332928" y="4215408"/>
            <a:ext cx="3978116" cy="1088708"/>
          </a:xfrm>
          <a:prstGeom prst="rect">
            <a:avLst/>
          </a:prstGeom>
          <a:noFill/>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Надання необхідної підтримки педагогам та учням через ресурси, консультації та навчальні програми</a:t>
            </a:r>
            <a:endParaRPr lang="en-US" sz="1750" dirty="0"/>
          </a:p>
        </p:txBody>
      </p:sp>
      <p:sp>
        <p:nvSpPr>
          <p:cNvPr id="7" name="Text 5"/>
          <p:cNvSpPr/>
          <p:nvPr/>
        </p:nvSpPr>
        <p:spPr>
          <a:xfrm>
            <a:off x="9872067" y="3634264"/>
            <a:ext cx="2861667" cy="354330"/>
          </a:xfrm>
          <a:prstGeom prst="rect">
            <a:avLst/>
          </a:prstGeom>
          <a:noFill/>
        </p:spPr>
        <p:txBody>
          <a:bodyPr wrap="none" lIns="0" tIns="0" rIns="0" bIns="0" rtlCol="0" anchor="t"/>
          <a:lstStyle/>
          <a:p>
            <a:pPr marL="0" indent="0">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Оцінка ефективності</a:t>
            </a:r>
            <a:endParaRPr lang="en-US" sz="2200" dirty="0"/>
          </a:p>
        </p:txBody>
      </p:sp>
      <p:sp>
        <p:nvSpPr>
          <p:cNvPr id="8" name="Text 6"/>
          <p:cNvSpPr/>
          <p:nvPr/>
        </p:nvSpPr>
        <p:spPr>
          <a:xfrm>
            <a:off x="9872067" y="4215408"/>
            <a:ext cx="3978116" cy="1088708"/>
          </a:xfrm>
          <a:prstGeom prst="rect">
            <a:avLst/>
          </a:prstGeom>
          <a:noFill/>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Регулярна оцінка результатів навчання та розвитку дітей з ООП для корекції навчальних планів і політик</a:t>
            </a:r>
            <a:endParaRPr lang="en-US" sz="1750" dirty="0"/>
          </a:p>
        </p:txBody>
      </p:sp>
      <p:sp>
        <p:nvSpPr>
          <p:cNvPr id="9" name="Text 1"/>
          <p:cNvSpPr/>
          <p:nvPr/>
        </p:nvSpPr>
        <p:spPr>
          <a:xfrm>
            <a:off x="8074700" y="610394"/>
            <a:ext cx="2835235" cy="354330"/>
          </a:xfrm>
          <a:prstGeom prst="rect">
            <a:avLst/>
          </a:prstGeom>
          <a:noFill/>
        </p:spPr>
        <p:txBody>
          <a:bodyPr wrap="none" lIns="0" tIns="0" rIns="0" bIns="0" rtlCol="0" anchor="t"/>
          <a:p>
            <a:pPr marL="0" indent="0">
              <a:lnSpc>
                <a:spcPts val="2750"/>
              </a:lnSpc>
              <a:buNone/>
            </a:pPr>
            <a:r>
              <a:rPr lang="en-US" sz="2200" dirty="0">
                <a:solidFill>
                  <a:srgbClr val="124E73"/>
                </a:solidFill>
                <a:latin typeface="MuseoModerno Medium" pitchFamily="34" charset="0"/>
                <a:ea typeface="MuseoModerno Medium" pitchFamily="34" charset="-122"/>
                <a:cs typeface="MuseoModerno Medium" pitchFamily="34" charset="-120"/>
              </a:rPr>
              <a:t>Інтеграція</a:t>
            </a:r>
            <a:endParaRPr lang="en-US" sz="2200" dirty="0"/>
          </a:p>
        </p:txBody>
      </p:sp>
      <p:pic>
        <p:nvPicPr>
          <p:cNvPr id="10" name="Image 0" descr="preencoded.png"/>
          <p:cNvPicPr>
            <a:picLocks noChangeAspect="1"/>
          </p:cNvPicPr>
          <p:nvPr/>
        </p:nvPicPr>
        <p:blipFill>
          <a:blip r:embed="rId1"/>
          <a:stretch>
            <a:fillRect/>
          </a:stretch>
        </p:blipFill>
        <p:spPr>
          <a:xfrm>
            <a:off x="0" y="0"/>
            <a:ext cx="4955540" cy="8229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73073" y="608290"/>
            <a:ext cx="7597854" cy="1380411"/>
          </a:xfrm>
          <a:prstGeom prst="rect">
            <a:avLst/>
          </a:prstGeom>
          <a:noFill/>
        </p:spPr>
        <p:txBody>
          <a:bodyPr wrap="square" lIns="0" tIns="0" rIns="0" bIns="0" rtlCol="0" anchor="t"/>
          <a:lstStyle/>
          <a:p>
            <a:pPr marL="0" indent="0">
              <a:lnSpc>
                <a:spcPts val="5400"/>
              </a:lnSpc>
              <a:buNone/>
            </a:pPr>
            <a:r>
              <a:rPr lang="en-US" sz="4300" dirty="0">
                <a:solidFill>
                  <a:srgbClr val="124E73"/>
                </a:solidFill>
                <a:latin typeface="MuseoModerno Medium" pitchFamily="34" charset="0"/>
                <a:ea typeface="MuseoModerno Medium" pitchFamily="34" charset="-122"/>
                <a:cs typeface="MuseoModerno Medium" pitchFamily="34" charset="-120"/>
              </a:rPr>
              <a:t>Цілі менеджменту інклюзивної освіти</a:t>
            </a:r>
            <a:endParaRPr lang="en-US" sz="4300" dirty="0"/>
          </a:p>
        </p:txBody>
      </p:sp>
      <p:pic>
        <p:nvPicPr>
          <p:cNvPr id="4" name="Image 1" descr="preencoded.png"/>
          <p:cNvPicPr>
            <a:picLocks noChangeAspect="1"/>
          </p:cNvPicPr>
          <p:nvPr/>
        </p:nvPicPr>
        <p:blipFill>
          <a:blip r:embed="rId2"/>
          <a:stretch>
            <a:fillRect/>
          </a:stretch>
        </p:blipFill>
        <p:spPr>
          <a:xfrm>
            <a:off x="773073" y="2319933"/>
            <a:ext cx="1104424" cy="1767126"/>
          </a:xfrm>
          <a:prstGeom prst="rect">
            <a:avLst/>
          </a:prstGeom>
        </p:spPr>
      </p:pic>
      <p:sp>
        <p:nvSpPr>
          <p:cNvPr id="5" name="Text 1"/>
          <p:cNvSpPr/>
          <p:nvPr/>
        </p:nvSpPr>
        <p:spPr>
          <a:xfrm>
            <a:off x="2208728" y="2540794"/>
            <a:ext cx="2761178" cy="345043"/>
          </a:xfrm>
          <a:prstGeom prst="rect">
            <a:avLst/>
          </a:prstGeom>
          <a:noFill/>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Стратегічні цілі</a:t>
            </a:r>
            <a:endParaRPr lang="en-US" sz="2150" dirty="0"/>
          </a:p>
        </p:txBody>
      </p:sp>
      <p:sp>
        <p:nvSpPr>
          <p:cNvPr id="6" name="Text 2"/>
          <p:cNvSpPr/>
          <p:nvPr/>
        </p:nvSpPr>
        <p:spPr>
          <a:xfrm>
            <a:off x="2208728" y="3018353"/>
            <a:ext cx="6162199" cy="353378"/>
          </a:xfrm>
          <a:prstGeom prst="rect">
            <a:avLst/>
          </a:prstGeom>
          <a:noFill/>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Розвиток інклюзивних практик у всіх закладах освіти</a:t>
            </a:r>
            <a:endParaRPr lang="en-US" sz="1700" dirty="0"/>
          </a:p>
        </p:txBody>
      </p:sp>
      <p:pic>
        <p:nvPicPr>
          <p:cNvPr id="7" name="Image 2" descr="preencoded.png"/>
          <p:cNvPicPr>
            <a:picLocks noChangeAspect="1"/>
          </p:cNvPicPr>
          <p:nvPr/>
        </p:nvPicPr>
        <p:blipFill>
          <a:blip r:embed="rId3"/>
          <a:stretch>
            <a:fillRect/>
          </a:stretch>
        </p:blipFill>
        <p:spPr>
          <a:xfrm>
            <a:off x="773073" y="4087058"/>
            <a:ext cx="1104424" cy="1767126"/>
          </a:xfrm>
          <a:prstGeom prst="rect">
            <a:avLst/>
          </a:prstGeom>
        </p:spPr>
      </p:pic>
      <p:sp>
        <p:nvSpPr>
          <p:cNvPr id="8" name="Text 3"/>
          <p:cNvSpPr/>
          <p:nvPr/>
        </p:nvSpPr>
        <p:spPr>
          <a:xfrm>
            <a:off x="2208728" y="4307919"/>
            <a:ext cx="2761178" cy="345043"/>
          </a:xfrm>
          <a:prstGeom prst="rect">
            <a:avLst/>
          </a:prstGeom>
          <a:noFill/>
        </p:spPr>
        <p:txBody>
          <a:bodyPr wrap="none" lIns="0" tIns="0" rIns="0" bIns="0" rtlCol="0" anchor="t"/>
          <a:lstStyle/>
          <a:p>
            <a:pPr marL="0" indent="0" algn="l">
              <a:lnSpc>
                <a:spcPts val="2700"/>
              </a:lnSpc>
              <a:buNone/>
            </a:pPr>
            <a:r>
              <a:rPr lang="en-US" sz="2150" dirty="0">
                <a:solidFill>
                  <a:srgbClr val="2B4150"/>
                </a:solidFill>
                <a:latin typeface="MuseoModerno Medium" pitchFamily="34" charset="0"/>
                <a:ea typeface="MuseoModerno Medium" pitchFamily="34" charset="-122"/>
                <a:cs typeface="MuseoModerno Medium" pitchFamily="34" charset="-120"/>
              </a:rPr>
              <a:t>Тактичні цілі</a:t>
            </a:r>
            <a:endParaRPr lang="en-US" sz="2150" dirty="0"/>
          </a:p>
        </p:txBody>
      </p:sp>
      <p:sp>
        <p:nvSpPr>
          <p:cNvPr id="9" name="Text 4"/>
          <p:cNvSpPr/>
          <p:nvPr/>
        </p:nvSpPr>
        <p:spPr>
          <a:xfrm>
            <a:off x="2208728" y="4785479"/>
            <a:ext cx="6162199" cy="353378"/>
          </a:xfrm>
          <a:prstGeom prst="rect">
            <a:avLst/>
          </a:prstGeom>
          <a:noFill/>
        </p:spPr>
        <p:txBody>
          <a:bodyPr wrap="none" lIns="0" tIns="0" rIns="0" bIns="0" rtlCol="0" anchor="t"/>
          <a:lstStyle/>
          <a:p>
            <a:pPr marL="0" indent="0" algn="l">
              <a:lnSpc>
                <a:spcPts val="2750"/>
              </a:lnSpc>
              <a:buNone/>
            </a:pPr>
            <a:r>
              <a:rPr lang="en-US" sz="1700" dirty="0">
                <a:solidFill>
                  <a:srgbClr val="2B4150"/>
                </a:solidFill>
                <a:latin typeface="Source Sans Pro" pitchFamily="34" charset="0"/>
                <a:ea typeface="Source Sans Pro" pitchFamily="34" charset="-122"/>
                <a:cs typeface="Source Sans Pro" pitchFamily="34" charset="-120"/>
              </a:rPr>
              <a:t>Організація тренінгів для педагогів</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885706"/>
            <a:ext cx="7556421" cy="1417558"/>
          </a:xfrm>
          <a:prstGeom prst="rect">
            <a:avLst/>
          </a:prstGeom>
          <a:noFill/>
        </p:spPr>
        <p:txBody>
          <a:bodyPr wrap="squar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Види ресурсів в інклюзивній освіті</a:t>
            </a:r>
            <a:endParaRPr lang="en-US" sz="4450" dirty="0"/>
          </a:p>
        </p:txBody>
      </p:sp>
      <p:pic>
        <p:nvPicPr>
          <p:cNvPr id="4" name="Image 1" descr="preencoded.png"/>
          <p:cNvPicPr>
            <a:picLocks noChangeAspect="1"/>
          </p:cNvPicPr>
          <p:nvPr/>
        </p:nvPicPr>
        <p:blipFill>
          <a:blip r:embed="rId2"/>
          <a:stretch>
            <a:fillRect/>
          </a:stretch>
        </p:blipFill>
        <p:spPr>
          <a:xfrm>
            <a:off x="6280190" y="2643426"/>
            <a:ext cx="566976" cy="566976"/>
          </a:xfrm>
          <a:prstGeom prst="rect">
            <a:avLst/>
          </a:prstGeom>
        </p:spPr>
      </p:pic>
      <p:sp>
        <p:nvSpPr>
          <p:cNvPr id="5" name="Text 1"/>
          <p:cNvSpPr/>
          <p:nvPr/>
        </p:nvSpPr>
        <p:spPr>
          <a:xfrm>
            <a:off x="6280190" y="3437215"/>
            <a:ext cx="2835235" cy="354330"/>
          </a:xfrm>
          <a:prstGeom prst="rect">
            <a:avLst/>
          </a:prstGeom>
          <a:noFill/>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Інституційні</a:t>
            </a:r>
            <a:endParaRPr lang="en-US" sz="2200" dirty="0"/>
          </a:p>
        </p:txBody>
      </p:sp>
      <p:sp>
        <p:nvSpPr>
          <p:cNvPr id="6" name="Text 2"/>
          <p:cNvSpPr/>
          <p:nvPr/>
        </p:nvSpPr>
        <p:spPr>
          <a:xfrm>
            <a:off x="6280190" y="3927634"/>
            <a:ext cx="3608070" cy="725805"/>
          </a:xfrm>
          <a:prstGeom prst="rect">
            <a:avLst/>
          </a:prstGeom>
          <a:noFill/>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Заклади загальної середньої освіти, спеціальні школи</a:t>
            </a:r>
            <a:endParaRPr lang="en-US" sz="1750" dirty="0"/>
          </a:p>
        </p:txBody>
      </p:sp>
      <p:pic>
        <p:nvPicPr>
          <p:cNvPr id="7" name="Image 2" descr="preencoded.png"/>
          <p:cNvPicPr>
            <a:picLocks noChangeAspect="1"/>
          </p:cNvPicPr>
          <p:nvPr/>
        </p:nvPicPr>
        <p:blipFill>
          <a:blip r:embed="rId3"/>
          <a:stretch>
            <a:fillRect/>
          </a:stretch>
        </p:blipFill>
        <p:spPr>
          <a:xfrm>
            <a:off x="10228421" y="2643426"/>
            <a:ext cx="566976" cy="566976"/>
          </a:xfrm>
          <a:prstGeom prst="rect">
            <a:avLst/>
          </a:prstGeom>
        </p:spPr>
      </p:pic>
      <p:sp>
        <p:nvSpPr>
          <p:cNvPr id="8" name="Text 3"/>
          <p:cNvSpPr/>
          <p:nvPr/>
        </p:nvSpPr>
        <p:spPr>
          <a:xfrm>
            <a:off x="10228421" y="3437215"/>
            <a:ext cx="2835235" cy="354330"/>
          </a:xfrm>
          <a:prstGeom prst="rect">
            <a:avLst/>
          </a:prstGeom>
          <a:noFill/>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Інформаційні</a:t>
            </a:r>
            <a:endParaRPr lang="en-US" sz="2200" dirty="0"/>
          </a:p>
        </p:txBody>
      </p:sp>
      <p:sp>
        <p:nvSpPr>
          <p:cNvPr id="9" name="Text 4"/>
          <p:cNvSpPr/>
          <p:nvPr/>
        </p:nvSpPr>
        <p:spPr>
          <a:xfrm>
            <a:off x="10228421" y="3927634"/>
            <a:ext cx="3608189" cy="725805"/>
          </a:xfrm>
          <a:prstGeom prst="rect">
            <a:avLst/>
          </a:prstGeom>
          <a:noFill/>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Навчальні матеріали, методичні рекомендації</a:t>
            </a:r>
            <a:endParaRPr lang="en-US" sz="1750" dirty="0"/>
          </a:p>
        </p:txBody>
      </p:sp>
      <p:pic>
        <p:nvPicPr>
          <p:cNvPr id="10" name="Image 3" descr="preencoded.png"/>
          <p:cNvPicPr>
            <a:picLocks noChangeAspect="1"/>
          </p:cNvPicPr>
          <p:nvPr/>
        </p:nvPicPr>
        <p:blipFill>
          <a:blip r:embed="rId4"/>
          <a:stretch>
            <a:fillRect/>
          </a:stretch>
        </p:blipFill>
        <p:spPr>
          <a:xfrm>
            <a:off x="6280190" y="5333881"/>
            <a:ext cx="566976" cy="566976"/>
          </a:xfrm>
          <a:prstGeom prst="rect">
            <a:avLst/>
          </a:prstGeom>
        </p:spPr>
      </p:pic>
      <p:sp>
        <p:nvSpPr>
          <p:cNvPr id="11" name="Text 5"/>
          <p:cNvSpPr/>
          <p:nvPr/>
        </p:nvSpPr>
        <p:spPr>
          <a:xfrm>
            <a:off x="6280190" y="6127671"/>
            <a:ext cx="2835235" cy="354330"/>
          </a:xfrm>
          <a:prstGeom prst="rect">
            <a:avLst/>
          </a:prstGeom>
          <a:noFill/>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Людські</a:t>
            </a:r>
            <a:endParaRPr lang="en-US" sz="2200" dirty="0"/>
          </a:p>
        </p:txBody>
      </p:sp>
      <p:sp>
        <p:nvSpPr>
          <p:cNvPr id="12" name="Text 6"/>
          <p:cNvSpPr/>
          <p:nvPr/>
        </p:nvSpPr>
        <p:spPr>
          <a:xfrm>
            <a:off x="6280190" y="6618089"/>
            <a:ext cx="3608070" cy="725805"/>
          </a:xfrm>
          <a:prstGeom prst="rect">
            <a:avLst/>
          </a:prstGeom>
          <a:noFill/>
        </p:spPr>
        <p:txBody>
          <a:bodyPr wrap="squar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Вчителі, асистенти вчителів, психологи</a:t>
            </a:r>
            <a:endParaRPr lang="en-US" sz="1750" dirty="0"/>
          </a:p>
        </p:txBody>
      </p:sp>
      <p:pic>
        <p:nvPicPr>
          <p:cNvPr id="13" name="Image 4" descr="preencoded.png"/>
          <p:cNvPicPr>
            <a:picLocks noChangeAspect="1"/>
          </p:cNvPicPr>
          <p:nvPr/>
        </p:nvPicPr>
        <p:blipFill>
          <a:blip r:embed="rId5"/>
          <a:stretch>
            <a:fillRect/>
          </a:stretch>
        </p:blipFill>
        <p:spPr>
          <a:xfrm>
            <a:off x="10228421" y="5333881"/>
            <a:ext cx="566976" cy="566976"/>
          </a:xfrm>
          <a:prstGeom prst="rect">
            <a:avLst/>
          </a:prstGeom>
        </p:spPr>
      </p:pic>
      <p:sp>
        <p:nvSpPr>
          <p:cNvPr id="14" name="Text 7"/>
          <p:cNvSpPr/>
          <p:nvPr/>
        </p:nvSpPr>
        <p:spPr>
          <a:xfrm>
            <a:off x="10228421" y="6127671"/>
            <a:ext cx="2835235" cy="354330"/>
          </a:xfrm>
          <a:prstGeom prst="rect">
            <a:avLst/>
          </a:prstGeom>
          <a:noFill/>
        </p:spPr>
        <p:txBody>
          <a:bodyPr wrap="none" lIns="0" tIns="0" rIns="0" bIns="0" rtlCol="0" anchor="t"/>
          <a:lstStyle/>
          <a:p>
            <a:pPr marL="0" indent="0" algn="l">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Фінансові</a:t>
            </a:r>
            <a:endParaRPr lang="en-US" sz="2200" dirty="0"/>
          </a:p>
        </p:txBody>
      </p:sp>
      <p:sp>
        <p:nvSpPr>
          <p:cNvPr id="15" name="Text 8"/>
          <p:cNvSpPr/>
          <p:nvPr/>
        </p:nvSpPr>
        <p:spPr>
          <a:xfrm>
            <a:off x="10228421" y="6618089"/>
            <a:ext cx="3608189" cy="362903"/>
          </a:xfrm>
          <a:prstGeom prst="rect">
            <a:avLst/>
          </a:prstGeom>
          <a:noFill/>
        </p:spPr>
        <p:txBody>
          <a:bodyPr wrap="none" lIns="0" tIns="0" rIns="0" bIns="0" rtlCol="0" anchor="t"/>
          <a:lstStyle/>
          <a:p>
            <a:pPr marL="0" indent="0" algn="l">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Державне фінансування, гранти</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3472815"/>
            <a:ext cx="13042821" cy="1417558"/>
          </a:xfrm>
          <a:prstGeom prst="rect">
            <a:avLst/>
          </a:prstGeom>
          <a:noFill/>
        </p:spPr>
        <p:txBody>
          <a:bodyPr wrap="squar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Результати впровадження інклюзії в школ</a:t>
            </a:r>
            <a:r>
              <a:rPr lang="uk-UA" sz="4450" dirty="0">
                <a:solidFill>
                  <a:srgbClr val="124E73"/>
                </a:solidFill>
                <a:latin typeface="MuseoModerno Medium" pitchFamily="34" charset="0"/>
                <a:ea typeface="MuseoModerno Medium" pitchFamily="34" charset="-122"/>
                <a:cs typeface="MuseoModerno Medium" pitchFamily="34" charset="-120"/>
              </a:rPr>
              <a:t>ах</a:t>
            </a:r>
            <a:endParaRPr lang="uk-UA" altLang="en-US" sz="4450" dirty="0">
              <a:solidFill>
                <a:srgbClr val="124E73"/>
              </a:solidFill>
              <a:latin typeface="MuseoModerno Medium" pitchFamily="34" charset="0"/>
              <a:ea typeface="MuseoModerno Medium" pitchFamily="34" charset="-122"/>
              <a:cs typeface="MuseoModerno Medium" pitchFamily="34" charset="-120"/>
            </a:endParaRPr>
          </a:p>
        </p:txBody>
      </p:sp>
      <p:sp>
        <p:nvSpPr>
          <p:cNvPr id="4" name="Text 1"/>
          <p:cNvSpPr/>
          <p:nvPr/>
        </p:nvSpPr>
        <p:spPr>
          <a:xfrm>
            <a:off x="793790" y="5343882"/>
            <a:ext cx="4120753" cy="748427"/>
          </a:xfrm>
          <a:prstGeom prst="rect">
            <a:avLst/>
          </a:prstGeom>
          <a:noFill/>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a:t>
            </a:r>
            <a:endParaRPr lang="en-US" sz="5850" dirty="0"/>
          </a:p>
        </p:txBody>
      </p:sp>
      <p:sp>
        <p:nvSpPr>
          <p:cNvPr id="5" name="Text 2"/>
          <p:cNvSpPr/>
          <p:nvPr/>
        </p:nvSpPr>
        <p:spPr>
          <a:xfrm>
            <a:off x="1404818" y="6375678"/>
            <a:ext cx="2898696" cy="354330"/>
          </a:xfrm>
          <a:prstGeom prst="rect">
            <a:avLst/>
          </a:prstGeom>
          <a:noFill/>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Соціальна інтеграція</a:t>
            </a:r>
            <a:endParaRPr lang="en-US" sz="2200" dirty="0"/>
          </a:p>
        </p:txBody>
      </p:sp>
      <p:sp>
        <p:nvSpPr>
          <p:cNvPr id="6" name="Text 3"/>
          <p:cNvSpPr/>
          <p:nvPr/>
        </p:nvSpPr>
        <p:spPr>
          <a:xfrm>
            <a:off x="793790" y="6866096"/>
            <a:ext cx="4120753" cy="725805"/>
          </a:xfrm>
          <a:prstGeom prst="rect">
            <a:avLst/>
          </a:prstGeom>
          <a:noFill/>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Покращення соціальної інтеграції дітей з ООП</a:t>
            </a:r>
            <a:endParaRPr lang="en-US" sz="1750" dirty="0"/>
          </a:p>
        </p:txBody>
      </p:sp>
      <p:sp>
        <p:nvSpPr>
          <p:cNvPr id="7" name="Text 4"/>
          <p:cNvSpPr/>
          <p:nvPr/>
        </p:nvSpPr>
        <p:spPr>
          <a:xfrm>
            <a:off x="5254704" y="5343882"/>
            <a:ext cx="4120872" cy="748427"/>
          </a:xfrm>
          <a:prstGeom prst="rect">
            <a:avLst/>
          </a:prstGeom>
          <a:noFill/>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a:t>
            </a:r>
            <a:endParaRPr lang="en-US" sz="5850" dirty="0"/>
          </a:p>
        </p:txBody>
      </p:sp>
      <p:sp>
        <p:nvSpPr>
          <p:cNvPr id="8" name="Text 5"/>
          <p:cNvSpPr/>
          <p:nvPr/>
        </p:nvSpPr>
        <p:spPr>
          <a:xfrm>
            <a:off x="5897523" y="6375678"/>
            <a:ext cx="2835235" cy="354330"/>
          </a:xfrm>
          <a:prstGeom prst="rect">
            <a:avLst/>
          </a:prstGeom>
          <a:noFill/>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Успішність</a:t>
            </a:r>
            <a:endParaRPr lang="en-US" sz="2200" dirty="0"/>
          </a:p>
        </p:txBody>
      </p:sp>
      <p:sp>
        <p:nvSpPr>
          <p:cNvPr id="9" name="Text 6"/>
          <p:cNvSpPr/>
          <p:nvPr/>
        </p:nvSpPr>
        <p:spPr>
          <a:xfrm>
            <a:off x="5254704" y="6866096"/>
            <a:ext cx="4120872" cy="725805"/>
          </a:xfrm>
          <a:prstGeom prst="rect">
            <a:avLst/>
          </a:prstGeom>
          <a:noFill/>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Підвищення успішності учнів з особливими освітніми потребами</a:t>
            </a:r>
            <a:endParaRPr lang="en-US" sz="1750" dirty="0"/>
          </a:p>
        </p:txBody>
      </p:sp>
      <p:sp>
        <p:nvSpPr>
          <p:cNvPr id="10" name="Text 7"/>
          <p:cNvSpPr/>
          <p:nvPr/>
        </p:nvSpPr>
        <p:spPr>
          <a:xfrm>
            <a:off x="9715738" y="5343882"/>
            <a:ext cx="4120753" cy="748427"/>
          </a:xfrm>
          <a:prstGeom prst="rect">
            <a:avLst/>
          </a:prstGeom>
          <a:noFill/>
        </p:spPr>
        <p:txBody>
          <a:bodyPr wrap="none" lIns="0" tIns="0" rIns="0" bIns="0" rtlCol="0" anchor="t"/>
          <a:lstStyle/>
          <a:p>
            <a:pPr marL="0" indent="0" algn="ctr">
              <a:lnSpc>
                <a:spcPts val="5850"/>
              </a:lnSpc>
              <a:buNone/>
            </a:pPr>
            <a:r>
              <a:rPr lang="en-US" sz="5850" dirty="0">
                <a:solidFill>
                  <a:srgbClr val="2B4150"/>
                </a:solidFill>
                <a:latin typeface="MuseoModerno Medium" pitchFamily="34" charset="0"/>
                <a:ea typeface="MuseoModerno Medium" pitchFamily="34" charset="-122"/>
                <a:cs typeface="MuseoModerno Medium" pitchFamily="34" charset="-120"/>
              </a:rPr>
              <a:t>↑</a:t>
            </a:r>
            <a:endParaRPr lang="en-US" sz="5850" dirty="0"/>
          </a:p>
        </p:txBody>
      </p:sp>
      <p:sp>
        <p:nvSpPr>
          <p:cNvPr id="11" name="Text 8"/>
          <p:cNvSpPr/>
          <p:nvPr/>
        </p:nvSpPr>
        <p:spPr>
          <a:xfrm>
            <a:off x="10358438" y="6375678"/>
            <a:ext cx="2835235" cy="354330"/>
          </a:xfrm>
          <a:prstGeom prst="rect">
            <a:avLst/>
          </a:prstGeom>
          <a:noFill/>
        </p:spPr>
        <p:txBody>
          <a:bodyPr wrap="none" lIns="0" tIns="0" rIns="0" bIns="0" rtlCol="0" anchor="t"/>
          <a:lstStyle/>
          <a:p>
            <a:pPr marL="0" indent="0" algn="ctr">
              <a:lnSpc>
                <a:spcPts val="2750"/>
              </a:lnSpc>
              <a:buNone/>
            </a:pPr>
            <a:r>
              <a:rPr lang="en-US" sz="2200" dirty="0">
                <a:solidFill>
                  <a:srgbClr val="2B4150"/>
                </a:solidFill>
                <a:latin typeface="MuseoModerno Medium" pitchFamily="34" charset="0"/>
                <a:ea typeface="MuseoModerno Medium" pitchFamily="34" charset="-122"/>
                <a:cs typeface="MuseoModerno Medium" pitchFamily="34" charset="-120"/>
              </a:rPr>
              <a:t>Задоволеність</a:t>
            </a:r>
            <a:endParaRPr lang="en-US" sz="2200" dirty="0"/>
          </a:p>
        </p:txBody>
      </p:sp>
      <p:sp>
        <p:nvSpPr>
          <p:cNvPr id="12" name="Text 9"/>
          <p:cNvSpPr/>
          <p:nvPr/>
        </p:nvSpPr>
        <p:spPr>
          <a:xfrm>
            <a:off x="9715738" y="6866096"/>
            <a:ext cx="4120753" cy="725805"/>
          </a:xfrm>
          <a:prstGeom prst="rect">
            <a:avLst/>
          </a:prstGeom>
          <a:noFill/>
        </p:spPr>
        <p:txBody>
          <a:bodyPr wrap="square" lIns="0" tIns="0" rIns="0" bIns="0" rtlCol="0" anchor="t"/>
          <a:lstStyle/>
          <a:p>
            <a:pPr marL="0" indent="0" algn="ctr">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Зростання задоволеності від навчання серед учнів та батьків</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1154" y="519827"/>
            <a:ext cx="13308092" cy="1180624"/>
          </a:xfrm>
          <a:prstGeom prst="rect">
            <a:avLst/>
          </a:prstGeom>
          <a:noFill/>
        </p:spPr>
        <p:txBody>
          <a:bodyPr wrap="square" lIns="0" tIns="0" rIns="0" bIns="0" rtlCol="0" anchor="t"/>
          <a:lstStyle/>
          <a:p>
            <a:pPr marL="0" indent="0">
              <a:lnSpc>
                <a:spcPts val="4600"/>
              </a:lnSpc>
              <a:buNone/>
            </a:pPr>
            <a:r>
              <a:rPr lang="en-US" sz="3700" dirty="0">
                <a:solidFill>
                  <a:srgbClr val="124E73"/>
                </a:solidFill>
                <a:latin typeface="MuseoModerno Medium" pitchFamily="34" charset="0"/>
                <a:ea typeface="MuseoModerno Medium" pitchFamily="34" charset="-122"/>
                <a:cs typeface="MuseoModerno Medium" pitchFamily="34" charset="-120"/>
              </a:rPr>
              <a:t>Кейс: Запорізький навчально-реабілітаційний центр-інтернат №1</a:t>
            </a:r>
            <a:endParaRPr lang="en-US" sz="3700" dirty="0"/>
          </a:p>
        </p:txBody>
      </p:sp>
      <p:pic>
        <p:nvPicPr>
          <p:cNvPr id="3" name="Image 0" descr="preencoded.png"/>
          <p:cNvPicPr>
            <a:picLocks noChangeAspect="1"/>
          </p:cNvPicPr>
          <p:nvPr/>
        </p:nvPicPr>
        <p:blipFill>
          <a:blip r:embed="rId1"/>
          <a:stretch>
            <a:fillRect/>
          </a:stretch>
        </p:blipFill>
        <p:spPr>
          <a:xfrm>
            <a:off x="3329345" y="2078236"/>
            <a:ext cx="1317427" cy="1088588"/>
          </a:xfrm>
          <a:prstGeom prst="rect">
            <a:avLst/>
          </a:prstGeom>
        </p:spPr>
      </p:pic>
      <p:sp>
        <p:nvSpPr>
          <p:cNvPr id="4" name="Text 1"/>
          <p:cNvSpPr/>
          <p:nvPr/>
        </p:nvSpPr>
        <p:spPr>
          <a:xfrm>
            <a:off x="3932515" y="2568416"/>
            <a:ext cx="110847" cy="377904"/>
          </a:xfrm>
          <a:prstGeom prst="rect">
            <a:avLst/>
          </a:prstGeom>
          <a:noFill/>
        </p:spPr>
        <p:txBody>
          <a:bodyPr wrap="none" lIns="0" tIns="0" rIns="0" bIns="0" rtlCol="0" anchor="t"/>
          <a:lstStyle/>
          <a:p>
            <a:pPr marL="0" indent="0" algn="ctr">
              <a:lnSpc>
                <a:spcPts val="2950"/>
              </a:lnSpc>
              <a:buNone/>
            </a:pPr>
            <a:r>
              <a:rPr lang="en-US" sz="1850" dirty="0">
                <a:solidFill>
                  <a:srgbClr val="2B4150"/>
                </a:solidFill>
                <a:latin typeface="MuseoModerno Medium" pitchFamily="34" charset="0"/>
                <a:ea typeface="MuseoModerno Medium" pitchFamily="34" charset="-122"/>
                <a:cs typeface="MuseoModerno Medium" pitchFamily="34" charset="-120"/>
              </a:rPr>
              <a:t>1</a:t>
            </a:r>
            <a:endParaRPr lang="en-US" sz="1850" dirty="0"/>
          </a:p>
        </p:txBody>
      </p:sp>
      <p:sp>
        <p:nvSpPr>
          <p:cNvPr id="5" name="Text 2"/>
          <p:cNvSpPr/>
          <p:nvPr/>
        </p:nvSpPr>
        <p:spPr>
          <a:xfrm>
            <a:off x="4835604" y="2267069"/>
            <a:ext cx="2361605" cy="295275"/>
          </a:xfrm>
          <a:prstGeom prst="rect">
            <a:avLst/>
          </a:prstGeom>
          <a:noFill/>
        </p:spPr>
        <p:txBody>
          <a:bodyPr wrap="none" lIns="0" tIns="0" rIns="0" bIns="0" rtlCol="0" anchor="t"/>
          <a:lstStyle/>
          <a:p>
            <a:pPr marL="0" indent="0" algn="l">
              <a:lnSpc>
                <a:spcPts val="2300"/>
              </a:lnSpc>
              <a:buNone/>
            </a:pPr>
            <a:r>
              <a:rPr lang="en-US" sz="1850" dirty="0">
                <a:solidFill>
                  <a:srgbClr val="2B4150"/>
                </a:solidFill>
                <a:latin typeface="MuseoModerno Medium" pitchFamily="34" charset="0"/>
                <a:ea typeface="MuseoModerno Medium" pitchFamily="34" charset="-122"/>
                <a:cs typeface="MuseoModerno Medium" pitchFamily="34" charset="-120"/>
              </a:rPr>
              <a:t>Оцінка потреб</a:t>
            </a:r>
            <a:endParaRPr lang="en-US" sz="1850" dirty="0"/>
          </a:p>
        </p:txBody>
      </p:sp>
      <p:sp>
        <p:nvSpPr>
          <p:cNvPr id="6" name="Text 3"/>
          <p:cNvSpPr/>
          <p:nvPr/>
        </p:nvSpPr>
        <p:spPr>
          <a:xfrm>
            <a:off x="4835604" y="2675692"/>
            <a:ext cx="5860613" cy="302300"/>
          </a:xfrm>
          <a:prstGeom prst="rect">
            <a:avLst/>
          </a:prstGeom>
          <a:noFill/>
        </p:spPr>
        <p:txBody>
          <a:bodyPr wrap="none" lIns="0" tIns="0" rIns="0" bIns="0" rtlCol="0" anchor="t"/>
          <a:lstStyle/>
          <a:p>
            <a:pPr marL="0" indent="0" algn="l">
              <a:lnSpc>
                <a:spcPts val="2350"/>
              </a:lnSpc>
              <a:buNone/>
            </a:pPr>
            <a:r>
              <a:rPr lang="en-US" sz="1450" dirty="0">
                <a:solidFill>
                  <a:srgbClr val="2B4150"/>
                </a:solidFill>
                <a:latin typeface="Source Sans Pro" pitchFamily="34" charset="0"/>
                <a:ea typeface="Source Sans Pro" pitchFamily="34" charset="-122"/>
                <a:cs typeface="Source Sans Pro" pitchFamily="34" charset="-120"/>
              </a:rPr>
              <a:t>Всебічна оцінка фізичного, когнітивного та емоційного розвитку дітей</a:t>
            </a:r>
            <a:endParaRPr lang="en-US" sz="1450" dirty="0"/>
          </a:p>
        </p:txBody>
      </p:sp>
      <p:sp>
        <p:nvSpPr>
          <p:cNvPr id="7" name="Shape 4"/>
          <p:cNvSpPr/>
          <p:nvPr/>
        </p:nvSpPr>
        <p:spPr>
          <a:xfrm>
            <a:off x="4693920" y="3180874"/>
            <a:ext cx="9228177" cy="11430"/>
          </a:xfrm>
          <a:prstGeom prst="roundRect">
            <a:avLst>
              <a:gd name="adj" fmla="val 247942"/>
            </a:avLst>
          </a:prstGeom>
          <a:solidFill>
            <a:srgbClr val="D9D4C9"/>
          </a:solidFill>
        </p:spPr>
      </p:sp>
      <p:pic>
        <p:nvPicPr>
          <p:cNvPr id="8" name="Image 1" descr="preencoded.png"/>
          <p:cNvPicPr>
            <a:picLocks noChangeAspect="1"/>
          </p:cNvPicPr>
          <p:nvPr/>
        </p:nvPicPr>
        <p:blipFill>
          <a:blip r:embed="rId2"/>
          <a:stretch>
            <a:fillRect/>
          </a:stretch>
        </p:blipFill>
        <p:spPr>
          <a:xfrm>
            <a:off x="2670572" y="3213973"/>
            <a:ext cx="2634972" cy="1088588"/>
          </a:xfrm>
          <a:prstGeom prst="rect">
            <a:avLst/>
          </a:prstGeom>
        </p:spPr>
      </p:pic>
      <p:sp>
        <p:nvSpPr>
          <p:cNvPr id="9" name="Text 5"/>
          <p:cNvSpPr/>
          <p:nvPr/>
        </p:nvSpPr>
        <p:spPr>
          <a:xfrm>
            <a:off x="3922276" y="3569256"/>
            <a:ext cx="131326" cy="377904"/>
          </a:xfrm>
          <a:prstGeom prst="rect">
            <a:avLst/>
          </a:prstGeom>
          <a:noFill/>
        </p:spPr>
        <p:txBody>
          <a:bodyPr wrap="none" lIns="0" tIns="0" rIns="0" bIns="0" rtlCol="0" anchor="t"/>
          <a:lstStyle/>
          <a:p>
            <a:pPr marL="0" indent="0" algn="ctr">
              <a:lnSpc>
                <a:spcPts val="2950"/>
              </a:lnSpc>
              <a:buNone/>
            </a:pPr>
            <a:r>
              <a:rPr lang="en-US" sz="1850" dirty="0">
                <a:solidFill>
                  <a:srgbClr val="2B4150"/>
                </a:solidFill>
                <a:latin typeface="MuseoModerno Medium" pitchFamily="34" charset="0"/>
                <a:ea typeface="MuseoModerno Medium" pitchFamily="34" charset="-122"/>
                <a:cs typeface="MuseoModerno Medium" pitchFamily="34" charset="-120"/>
              </a:rPr>
              <a:t>2</a:t>
            </a:r>
            <a:endParaRPr lang="en-US" sz="1850" dirty="0"/>
          </a:p>
        </p:txBody>
      </p:sp>
      <p:sp>
        <p:nvSpPr>
          <p:cNvPr id="10" name="Text 6"/>
          <p:cNvSpPr/>
          <p:nvPr/>
        </p:nvSpPr>
        <p:spPr>
          <a:xfrm>
            <a:off x="5494377" y="3402806"/>
            <a:ext cx="2660333" cy="295275"/>
          </a:xfrm>
          <a:prstGeom prst="rect">
            <a:avLst/>
          </a:prstGeom>
          <a:noFill/>
        </p:spPr>
        <p:txBody>
          <a:bodyPr wrap="none" lIns="0" tIns="0" rIns="0" bIns="0" rtlCol="0" anchor="t"/>
          <a:lstStyle/>
          <a:p>
            <a:pPr marL="0" indent="0" algn="l">
              <a:lnSpc>
                <a:spcPts val="2300"/>
              </a:lnSpc>
              <a:buNone/>
            </a:pPr>
            <a:r>
              <a:rPr lang="en-US" sz="1850" dirty="0">
                <a:solidFill>
                  <a:srgbClr val="2B4150"/>
                </a:solidFill>
                <a:latin typeface="MuseoModerno Medium" pitchFamily="34" charset="0"/>
                <a:ea typeface="MuseoModerno Medium" pitchFamily="34" charset="-122"/>
                <a:cs typeface="MuseoModerno Medium" pitchFamily="34" charset="-120"/>
              </a:rPr>
              <a:t>Підготовка спеціалістів</a:t>
            </a:r>
            <a:endParaRPr lang="en-US" sz="1850" dirty="0"/>
          </a:p>
        </p:txBody>
      </p:sp>
      <p:sp>
        <p:nvSpPr>
          <p:cNvPr id="11" name="Text 7"/>
          <p:cNvSpPr/>
          <p:nvPr/>
        </p:nvSpPr>
        <p:spPr>
          <a:xfrm>
            <a:off x="5494377" y="3811429"/>
            <a:ext cx="3613547" cy="302300"/>
          </a:xfrm>
          <a:prstGeom prst="rect">
            <a:avLst/>
          </a:prstGeom>
          <a:noFill/>
        </p:spPr>
        <p:txBody>
          <a:bodyPr wrap="none" lIns="0" tIns="0" rIns="0" bIns="0" rtlCol="0" anchor="t"/>
          <a:lstStyle/>
          <a:p>
            <a:pPr marL="0" indent="0" algn="l">
              <a:lnSpc>
                <a:spcPts val="2350"/>
              </a:lnSpc>
              <a:buNone/>
            </a:pPr>
            <a:r>
              <a:rPr lang="en-US" sz="1450" dirty="0">
                <a:solidFill>
                  <a:srgbClr val="2B4150"/>
                </a:solidFill>
                <a:latin typeface="Source Sans Pro" pitchFamily="34" charset="0"/>
                <a:ea typeface="Source Sans Pro" pitchFamily="34" charset="-122"/>
                <a:cs typeface="Source Sans Pro" pitchFamily="34" charset="-120"/>
              </a:rPr>
              <a:t>Регулярні тренінги з нових методик роботи</a:t>
            </a:r>
            <a:endParaRPr lang="en-US" sz="1450" dirty="0"/>
          </a:p>
        </p:txBody>
      </p:sp>
      <p:sp>
        <p:nvSpPr>
          <p:cNvPr id="12" name="Shape 8"/>
          <p:cNvSpPr/>
          <p:nvPr/>
        </p:nvSpPr>
        <p:spPr>
          <a:xfrm>
            <a:off x="5352693" y="4316611"/>
            <a:ext cx="8569404" cy="11430"/>
          </a:xfrm>
          <a:prstGeom prst="roundRect">
            <a:avLst>
              <a:gd name="adj" fmla="val 247942"/>
            </a:avLst>
          </a:prstGeom>
          <a:solidFill>
            <a:srgbClr val="D9D4C9"/>
          </a:solidFill>
        </p:spPr>
      </p:sp>
      <p:pic>
        <p:nvPicPr>
          <p:cNvPr id="13" name="Image 2" descr="preencoded.png"/>
          <p:cNvPicPr>
            <a:picLocks noChangeAspect="1"/>
          </p:cNvPicPr>
          <p:nvPr/>
        </p:nvPicPr>
        <p:blipFill>
          <a:blip r:embed="rId3"/>
          <a:stretch>
            <a:fillRect/>
          </a:stretch>
        </p:blipFill>
        <p:spPr>
          <a:xfrm>
            <a:off x="2011918" y="4349710"/>
            <a:ext cx="3952399" cy="1088588"/>
          </a:xfrm>
          <a:prstGeom prst="rect">
            <a:avLst/>
          </a:prstGeom>
        </p:spPr>
      </p:pic>
      <p:sp>
        <p:nvSpPr>
          <p:cNvPr id="14" name="Text 9"/>
          <p:cNvSpPr/>
          <p:nvPr/>
        </p:nvSpPr>
        <p:spPr>
          <a:xfrm>
            <a:off x="3921681" y="4704993"/>
            <a:ext cx="132755" cy="377904"/>
          </a:xfrm>
          <a:prstGeom prst="rect">
            <a:avLst/>
          </a:prstGeom>
          <a:noFill/>
        </p:spPr>
        <p:txBody>
          <a:bodyPr wrap="none" lIns="0" tIns="0" rIns="0" bIns="0" rtlCol="0" anchor="t"/>
          <a:lstStyle/>
          <a:p>
            <a:pPr marL="0" indent="0" algn="ctr">
              <a:lnSpc>
                <a:spcPts val="2950"/>
              </a:lnSpc>
              <a:buNone/>
            </a:pPr>
            <a:r>
              <a:rPr lang="en-US" sz="1850" dirty="0">
                <a:solidFill>
                  <a:srgbClr val="2B4150"/>
                </a:solidFill>
                <a:latin typeface="MuseoModerno Medium" pitchFamily="34" charset="0"/>
                <a:ea typeface="MuseoModerno Medium" pitchFamily="34" charset="-122"/>
                <a:cs typeface="MuseoModerno Medium" pitchFamily="34" charset="-120"/>
              </a:rPr>
              <a:t>3</a:t>
            </a:r>
            <a:endParaRPr lang="en-US" sz="1850" dirty="0"/>
          </a:p>
        </p:txBody>
      </p:sp>
      <p:sp>
        <p:nvSpPr>
          <p:cNvPr id="15" name="Text 10"/>
          <p:cNvSpPr/>
          <p:nvPr/>
        </p:nvSpPr>
        <p:spPr>
          <a:xfrm>
            <a:off x="6153150" y="4538543"/>
            <a:ext cx="2735818" cy="295275"/>
          </a:xfrm>
          <a:prstGeom prst="rect">
            <a:avLst/>
          </a:prstGeom>
          <a:noFill/>
        </p:spPr>
        <p:txBody>
          <a:bodyPr wrap="none" lIns="0" tIns="0" rIns="0" bIns="0" rtlCol="0" anchor="t"/>
          <a:lstStyle/>
          <a:p>
            <a:pPr marL="0" indent="0" algn="l">
              <a:lnSpc>
                <a:spcPts val="2300"/>
              </a:lnSpc>
              <a:buNone/>
            </a:pPr>
            <a:r>
              <a:rPr lang="en-US" sz="1850" dirty="0">
                <a:solidFill>
                  <a:srgbClr val="2B4150"/>
                </a:solidFill>
                <a:latin typeface="MuseoModerno Medium" pitchFamily="34" charset="0"/>
                <a:ea typeface="MuseoModerno Medium" pitchFamily="34" charset="-122"/>
                <a:cs typeface="MuseoModerno Medium" pitchFamily="34" charset="-120"/>
              </a:rPr>
              <a:t>Створення середовища</a:t>
            </a:r>
            <a:endParaRPr lang="en-US" sz="1850" dirty="0"/>
          </a:p>
        </p:txBody>
      </p:sp>
      <p:sp>
        <p:nvSpPr>
          <p:cNvPr id="16" name="Text 11"/>
          <p:cNvSpPr/>
          <p:nvPr/>
        </p:nvSpPr>
        <p:spPr>
          <a:xfrm>
            <a:off x="6153150" y="4947166"/>
            <a:ext cx="4415552" cy="302300"/>
          </a:xfrm>
          <a:prstGeom prst="rect">
            <a:avLst/>
          </a:prstGeom>
          <a:noFill/>
        </p:spPr>
        <p:txBody>
          <a:bodyPr wrap="none" lIns="0" tIns="0" rIns="0" bIns="0" rtlCol="0" anchor="t"/>
          <a:lstStyle/>
          <a:p>
            <a:pPr marL="0" indent="0" algn="l">
              <a:lnSpc>
                <a:spcPts val="2350"/>
              </a:lnSpc>
              <a:buNone/>
            </a:pPr>
            <a:r>
              <a:rPr lang="en-US" sz="1450" dirty="0">
                <a:solidFill>
                  <a:srgbClr val="2B4150"/>
                </a:solidFill>
                <a:latin typeface="Source Sans Pro" pitchFamily="34" charset="0"/>
                <a:ea typeface="Source Sans Pro" pitchFamily="34" charset="-122"/>
                <a:cs typeface="Source Sans Pro" pitchFamily="34" charset="-120"/>
              </a:rPr>
              <a:t>Спеціально обладнані класи та терапевтичні кімнати</a:t>
            </a:r>
            <a:endParaRPr lang="en-US" sz="1450" dirty="0"/>
          </a:p>
        </p:txBody>
      </p:sp>
      <p:sp>
        <p:nvSpPr>
          <p:cNvPr id="17" name="Shape 12"/>
          <p:cNvSpPr/>
          <p:nvPr/>
        </p:nvSpPr>
        <p:spPr>
          <a:xfrm>
            <a:off x="6011466" y="5452348"/>
            <a:ext cx="7910632" cy="11430"/>
          </a:xfrm>
          <a:prstGeom prst="roundRect">
            <a:avLst>
              <a:gd name="adj" fmla="val 247942"/>
            </a:avLst>
          </a:prstGeom>
          <a:solidFill>
            <a:srgbClr val="D9D4C9"/>
          </a:solidFill>
        </p:spPr>
      </p:sp>
      <p:pic>
        <p:nvPicPr>
          <p:cNvPr id="18" name="Image 3" descr="preencoded.png"/>
          <p:cNvPicPr>
            <a:picLocks noChangeAspect="1"/>
          </p:cNvPicPr>
          <p:nvPr/>
        </p:nvPicPr>
        <p:blipFill>
          <a:blip r:embed="rId4"/>
          <a:stretch>
            <a:fillRect/>
          </a:stretch>
        </p:blipFill>
        <p:spPr>
          <a:xfrm>
            <a:off x="1353145" y="5485448"/>
            <a:ext cx="5269944" cy="1088588"/>
          </a:xfrm>
          <a:prstGeom prst="rect">
            <a:avLst/>
          </a:prstGeom>
        </p:spPr>
      </p:pic>
      <p:sp>
        <p:nvSpPr>
          <p:cNvPr id="19" name="Text 13"/>
          <p:cNvSpPr/>
          <p:nvPr/>
        </p:nvSpPr>
        <p:spPr>
          <a:xfrm>
            <a:off x="3912037" y="5840730"/>
            <a:ext cx="152162" cy="377904"/>
          </a:xfrm>
          <a:prstGeom prst="rect">
            <a:avLst/>
          </a:prstGeom>
          <a:noFill/>
        </p:spPr>
        <p:txBody>
          <a:bodyPr wrap="none" lIns="0" tIns="0" rIns="0" bIns="0" rtlCol="0" anchor="t"/>
          <a:lstStyle/>
          <a:p>
            <a:pPr marL="0" indent="0" algn="ctr">
              <a:lnSpc>
                <a:spcPts val="2950"/>
              </a:lnSpc>
              <a:buNone/>
            </a:pPr>
            <a:r>
              <a:rPr lang="en-US" sz="1850" dirty="0">
                <a:solidFill>
                  <a:srgbClr val="2B4150"/>
                </a:solidFill>
                <a:latin typeface="MuseoModerno Medium" pitchFamily="34" charset="0"/>
                <a:ea typeface="MuseoModerno Medium" pitchFamily="34" charset="-122"/>
                <a:cs typeface="MuseoModerno Medium" pitchFamily="34" charset="-120"/>
              </a:rPr>
              <a:t>4</a:t>
            </a:r>
            <a:endParaRPr lang="en-US" sz="1850" dirty="0"/>
          </a:p>
        </p:txBody>
      </p:sp>
      <p:sp>
        <p:nvSpPr>
          <p:cNvPr id="20" name="Text 14"/>
          <p:cNvSpPr/>
          <p:nvPr/>
        </p:nvSpPr>
        <p:spPr>
          <a:xfrm>
            <a:off x="6811923" y="5674281"/>
            <a:ext cx="2528649" cy="295275"/>
          </a:xfrm>
          <a:prstGeom prst="rect">
            <a:avLst/>
          </a:prstGeom>
          <a:noFill/>
        </p:spPr>
        <p:txBody>
          <a:bodyPr wrap="none" lIns="0" tIns="0" rIns="0" bIns="0" rtlCol="0" anchor="t"/>
          <a:lstStyle/>
          <a:p>
            <a:pPr marL="0" indent="0" algn="l">
              <a:lnSpc>
                <a:spcPts val="2300"/>
              </a:lnSpc>
              <a:buNone/>
            </a:pPr>
            <a:r>
              <a:rPr lang="en-US" sz="1850" dirty="0">
                <a:solidFill>
                  <a:srgbClr val="2B4150"/>
                </a:solidFill>
                <a:latin typeface="MuseoModerno Medium" pitchFamily="34" charset="0"/>
                <a:ea typeface="MuseoModerno Medium" pitchFamily="34" charset="-122"/>
                <a:cs typeface="MuseoModerno Medium" pitchFamily="34" charset="-120"/>
              </a:rPr>
              <a:t>Співпраця з батьками</a:t>
            </a:r>
            <a:endParaRPr lang="en-US" sz="1850" dirty="0"/>
          </a:p>
        </p:txBody>
      </p:sp>
      <p:sp>
        <p:nvSpPr>
          <p:cNvPr id="21" name="Text 15"/>
          <p:cNvSpPr/>
          <p:nvPr/>
        </p:nvSpPr>
        <p:spPr>
          <a:xfrm>
            <a:off x="6811923" y="6082903"/>
            <a:ext cx="3050024" cy="302300"/>
          </a:xfrm>
          <a:prstGeom prst="rect">
            <a:avLst/>
          </a:prstGeom>
          <a:noFill/>
        </p:spPr>
        <p:txBody>
          <a:bodyPr wrap="none" lIns="0" tIns="0" rIns="0" bIns="0" rtlCol="0" anchor="t"/>
          <a:lstStyle/>
          <a:p>
            <a:pPr marL="0" indent="0" algn="l">
              <a:lnSpc>
                <a:spcPts val="2350"/>
              </a:lnSpc>
              <a:buNone/>
            </a:pPr>
            <a:r>
              <a:rPr lang="en-US" sz="1450" dirty="0">
                <a:solidFill>
                  <a:srgbClr val="2B4150"/>
                </a:solidFill>
                <a:latin typeface="Source Sans Pro" pitchFamily="34" charset="0"/>
                <a:ea typeface="Source Sans Pro" pitchFamily="34" charset="-122"/>
                <a:cs typeface="Source Sans Pro" pitchFamily="34" charset="-120"/>
              </a:rPr>
              <a:t>Семінари та консультації для батьків</a:t>
            </a:r>
            <a:endParaRPr lang="en-US" sz="1450" dirty="0"/>
          </a:p>
        </p:txBody>
      </p:sp>
      <p:sp>
        <p:nvSpPr>
          <p:cNvPr id="22" name="Shape 16"/>
          <p:cNvSpPr/>
          <p:nvPr/>
        </p:nvSpPr>
        <p:spPr>
          <a:xfrm>
            <a:off x="6670238" y="6588085"/>
            <a:ext cx="7251859" cy="11430"/>
          </a:xfrm>
          <a:prstGeom prst="roundRect">
            <a:avLst>
              <a:gd name="adj" fmla="val 247942"/>
            </a:avLst>
          </a:prstGeom>
          <a:solidFill>
            <a:srgbClr val="D9D4C9"/>
          </a:solidFill>
        </p:spPr>
      </p:sp>
      <p:pic>
        <p:nvPicPr>
          <p:cNvPr id="23" name="Image 4" descr="preencoded.png"/>
          <p:cNvPicPr>
            <a:picLocks noChangeAspect="1"/>
          </p:cNvPicPr>
          <p:nvPr/>
        </p:nvPicPr>
        <p:blipFill>
          <a:blip r:embed="rId5"/>
          <a:stretch>
            <a:fillRect/>
          </a:stretch>
        </p:blipFill>
        <p:spPr>
          <a:xfrm>
            <a:off x="694373" y="6621185"/>
            <a:ext cx="6587490" cy="1088588"/>
          </a:xfrm>
          <a:prstGeom prst="rect">
            <a:avLst/>
          </a:prstGeom>
        </p:spPr>
      </p:pic>
      <p:sp>
        <p:nvSpPr>
          <p:cNvPr id="24" name="Text 17"/>
          <p:cNvSpPr/>
          <p:nvPr/>
        </p:nvSpPr>
        <p:spPr>
          <a:xfrm>
            <a:off x="3922633" y="6976467"/>
            <a:ext cx="130850" cy="377904"/>
          </a:xfrm>
          <a:prstGeom prst="rect">
            <a:avLst/>
          </a:prstGeom>
          <a:noFill/>
        </p:spPr>
        <p:txBody>
          <a:bodyPr wrap="none" lIns="0" tIns="0" rIns="0" bIns="0" rtlCol="0" anchor="t"/>
          <a:lstStyle/>
          <a:p>
            <a:pPr marL="0" indent="0" algn="ctr">
              <a:lnSpc>
                <a:spcPts val="2950"/>
              </a:lnSpc>
              <a:buNone/>
            </a:pPr>
            <a:r>
              <a:rPr lang="en-US" sz="1850" dirty="0">
                <a:solidFill>
                  <a:srgbClr val="2B4150"/>
                </a:solidFill>
                <a:latin typeface="MuseoModerno Medium" pitchFamily="34" charset="0"/>
                <a:ea typeface="MuseoModerno Medium" pitchFamily="34" charset="-122"/>
                <a:cs typeface="MuseoModerno Medium" pitchFamily="34" charset="-120"/>
              </a:rPr>
              <a:t>5</a:t>
            </a:r>
            <a:endParaRPr lang="en-US" sz="1850" dirty="0"/>
          </a:p>
        </p:txBody>
      </p:sp>
      <p:sp>
        <p:nvSpPr>
          <p:cNvPr id="25" name="Text 18"/>
          <p:cNvSpPr/>
          <p:nvPr/>
        </p:nvSpPr>
        <p:spPr>
          <a:xfrm>
            <a:off x="7470696" y="6810018"/>
            <a:ext cx="2361605" cy="295275"/>
          </a:xfrm>
          <a:prstGeom prst="rect">
            <a:avLst/>
          </a:prstGeom>
          <a:noFill/>
        </p:spPr>
        <p:txBody>
          <a:bodyPr wrap="none" lIns="0" tIns="0" rIns="0" bIns="0" rtlCol="0" anchor="t"/>
          <a:lstStyle/>
          <a:p>
            <a:pPr marL="0" indent="0" algn="l">
              <a:lnSpc>
                <a:spcPts val="2300"/>
              </a:lnSpc>
              <a:buNone/>
            </a:pPr>
            <a:r>
              <a:rPr lang="en-US" sz="1850" dirty="0">
                <a:solidFill>
                  <a:srgbClr val="2B4150"/>
                </a:solidFill>
                <a:latin typeface="MuseoModerno Medium" pitchFamily="34" charset="0"/>
                <a:ea typeface="MuseoModerno Medium" pitchFamily="34" charset="-122"/>
                <a:cs typeface="MuseoModerno Medium" pitchFamily="34" charset="-120"/>
              </a:rPr>
              <a:t>Моніторинг і оцінка</a:t>
            </a:r>
            <a:endParaRPr lang="en-US" sz="1850" dirty="0"/>
          </a:p>
        </p:txBody>
      </p:sp>
      <p:sp>
        <p:nvSpPr>
          <p:cNvPr id="26" name="Text 19"/>
          <p:cNvSpPr/>
          <p:nvPr/>
        </p:nvSpPr>
        <p:spPr>
          <a:xfrm>
            <a:off x="7470696" y="7218640"/>
            <a:ext cx="3244453" cy="302300"/>
          </a:xfrm>
          <a:prstGeom prst="rect">
            <a:avLst/>
          </a:prstGeom>
          <a:noFill/>
        </p:spPr>
        <p:txBody>
          <a:bodyPr wrap="none" lIns="0" tIns="0" rIns="0" bIns="0" rtlCol="0" anchor="t"/>
          <a:lstStyle/>
          <a:p>
            <a:pPr marL="0" indent="0" algn="l">
              <a:lnSpc>
                <a:spcPts val="2350"/>
              </a:lnSpc>
              <a:buNone/>
            </a:pPr>
            <a:r>
              <a:rPr lang="en-US" sz="1450" dirty="0">
                <a:solidFill>
                  <a:srgbClr val="2B4150"/>
                </a:solidFill>
                <a:latin typeface="Source Sans Pro" pitchFamily="34" charset="0"/>
                <a:ea typeface="Source Sans Pro" pitchFamily="34" charset="-122"/>
                <a:cs typeface="Source Sans Pro" pitchFamily="34" charset="-120"/>
              </a:rPr>
              <a:t>Регулярний моніторинг прогресу дітей</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1"/>
          <a:stretch>
            <a:fillRect/>
          </a:stretch>
        </p:blipFill>
        <p:spPr>
          <a:xfrm>
            <a:off x="0" y="0"/>
            <a:ext cx="14630400" cy="2835235"/>
          </a:xfrm>
          <a:prstGeom prst="rect">
            <a:avLst/>
          </a:prstGeom>
        </p:spPr>
      </p:pic>
      <p:sp>
        <p:nvSpPr>
          <p:cNvPr id="3" name="Text 0"/>
          <p:cNvSpPr/>
          <p:nvPr/>
        </p:nvSpPr>
        <p:spPr>
          <a:xfrm>
            <a:off x="793790" y="4282083"/>
            <a:ext cx="5670590" cy="708779"/>
          </a:xfrm>
          <a:prstGeom prst="rect">
            <a:avLst/>
          </a:prstGeom>
          <a:noFill/>
        </p:spPr>
        <p:txBody>
          <a:bodyPr wrap="none" lIns="0" tIns="0" rIns="0" bIns="0" rtlCol="0" anchor="t"/>
          <a:lstStyle/>
          <a:p>
            <a:pPr marL="0" indent="0">
              <a:lnSpc>
                <a:spcPts val="5550"/>
              </a:lnSpc>
              <a:buNone/>
            </a:pPr>
            <a:r>
              <a:rPr lang="en-US" sz="4450" dirty="0">
                <a:solidFill>
                  <a:srgbClr val="124E73"/>
                </a:solidFill>
                <a:latin typeface="MuseoModerno Medium" pitchFamily="34" charset="0"/>
                <a:ea typeface="MuseoModerno Medium" pitchFamily="34" charset="-122"/>
                <a:cs typeface="MuseoModerno Medium" pitchFamily="34" charset="-120"/>
              </a:rPr>
              <a:t>Висновки</a:t>
            </a:r>
            <a:endParaRPr lang="en-US" sz="4450" dirty="0"/>
          </a:p>
        </p:txBody>
      </p:sp>
      <p:sp>
        <p:nvSpPr>
          <p:cNvPr id="4" name="Text 1"/>
          <p:cNvSpPr/>
          <p:nvPr/>
        </p:nvSpPr>
        <p:spPr>
          <a:xfrm>
            <a:off x="793790" y="5331023"/>
            <a:ext cx="13042821" cy="1451610"/>
          </a:xfrm>
          <a:prstGeom prst="rect">
            <a:avLst/>
          </a:prstGeom>
          <a:noFill/>
        </p:spPr>
        <p:txBody>
          <a:bodyPr wrap="square" lIns="0" tIns="0" rIns="0" bIns="0" rtlCol="0" anchor="t"/>
          <a:lstStyle/>
          <a:p>
            <a:pPr marL="0" indent="0">
              <a:lnSpc>
                <a:spcPts val="2850"/>
              </a:lnSpc>
              <a:buNone/>
            </a:pPr>
            <a:r>
              <a:rPr lang="en-US" sz="1750" dirty="0">
                <a:solidFill>
                  <a:srgbClr val="2B4150"/>
                </a:solidFill>
                <a:latin typeface="Source Sans Pro" pitchFamily="34" charset="0"/>
                <a:ea typeface="Source Sans Pro" pitchFamily="34" charset="-122"/>
                <a:cs typeface="Source Sans Pro" pitchFamily="34" charset="-120"/>
              </a:rPr>
              <a:t>Ефективний менеджмент спеціальної та інклюзивної освіти вимагає комплексного підходу, який враховує різноманітні потреби учнів, забезпечує підготовку педагогів та створює сприятливе освітнє середовище. Успішні кейси демонструють, що правильно організований процес може значно покращити соціальну інтеграцію та академічні досягнення дітей з особливими освітніми потребами.</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2706</Words>
  <Application>WPS Presentation</Application>
  <PresentationFormat>On-screen Show (16:9)</PresentationFormat>
  <Paragraphs>134</Paragraphs>
  <Slides>9</Slides>
  <Notes>10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9</vt:i4>
      </vt:variant>
    </vt:vector>
  </HeadingPairs>
  <TitlesOfParts>
    <vt:vector size="30" baseType="lpstr">
      <vt:lpstr>Arial</vt:lpstr>
      <vt:lpstr>SimSun</vt:lpstr>
      <vt:lpstr>Wingdings</vt:lpstr>
      <vt:lpstr>MuseoModerno Medium</vt:lpstr>
      <vt:lpstr>MuseoModerno Medium</vt:lpstr>
      <vt:lpstr>MuseoModerno Medium</vt:lpstr>
      <vt:lpstr>Source Sans Pro</vt:lpstr>
      <vt:lpstr>Source Sans Pro</vt:lpstr>
      <vt:lpstr>Source Sans Pro</vt:lpstr>
      <vt:lpstr>Source Sans Pro Medium</vt:lpstr>
      <vt:lpstr>Source Sans Pro Medium</vt:lpstr>
      <vt:lpstr>Source Sans Pro Medium</vt:lpstr>
      <vt:lpstr>Source Sans Pro Bold</vt:lpstr>
      <vt:lpstr>Source Sans Pro Bold</vt:lpstr>
      <vt:lpstr>Source Sans Pro Bold</vt:lpstr>
      <vt:lpstr>Calibri</vt:lpstr>
      <vt:lpstr>Segoe Print</vt:lpstr>
      <vt:lpstr>Microsoft YaHei</vt:lpstr>
      <vt:lpstr>Arial Unicode MS</vt:lpstr>
      <vt:lpstr>MingLiU-ExtB</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PptxGenJS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creator>PptxGenJS</dc:creator>
  <dc:subject>PptxGenJS Presentation</dc:subject>
  <cp:lastModifiedBy>Марія Гладиш</cp:lastModifiedBy>
  <cp:revision>3</cp:revision>
  <dcterms:created xsi:type="dcterms:W3CDTF">2025-01-27T21:12:00Z</dcterms:created>
  <dcterms:modified xsi:type="dcterms:W3CDTF">2025-01-27T21:17:10Z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F65F483ACC6841D1893F6D5D3258DE55_12</vt:lpwstr>
  </property>
  <property fmtid="{D5CDD505-2E9C-101B-9397-08002B2CF9AE}" pid="3" name="KSOProductBuildVer">
    <vt:lpwstr>1049-12.2.0.19821</vt:lpwstr>
  </property>
</Properties>
</file>