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91"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93" r:id="rId27"/>
    <p:sldId id="295" r:id="rId28"/>
    <p:sldId id="280" r:id="rId29"/>
    <p:sldId id="281" r:id="rId30"/>
    <p:sldId id="296" r:id="rId31"/>
    <p:sldId id="282" r:id="rId32"/>
    <p:sldId id="283" r:id="rId33"/>
    <p:sldId id="284" r:id="rId34"/>
    <p:sldId id="285" r:id="rId35"/>
    <p:sldId id="286" r:id="rId36"/>
    <p:sldId id="287" r:id="rId37"/>
    <p:sldId id="288" r:id="rId38"/>
    <p:sldId id="289" r:id="rId39"/>
    <p:sldId id="290" r:id="rId40"/>
    <p:sldId id="292"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8" d="100"/>
          <a:sy n="78" d="100"/>
        </p:scale>
        <p:origin x="-114" y="-6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910080" y="359898"/>
            <a:ext cx="987552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20" name="Нижний колонтитул 19"/>
          <p:cNvSpPr>
            <a:spLocks noGrp="1"/>
          </p:cNvSpPr>
          <p:nvPr>
            <p:ph type="ftr" sz="quarter" idx="11"/>
          </p:nvPr>
        </p:nvSpPr>
        <p:spPr/>
        <p:txBody>
          <a:bodyPr/>
          <a:lstStyle>
            <a:extLst/>
          </a:lstStyle>
          <a:p>
            <a:endParaRPr lang="en-US" dirty="0"/>
          </a:p>
        </p:txBody>
      </p:sp>
      <p:sp>
        <p:nvSpPr>
          <p:cNvPr id="10" name="Номер слайда 9"/>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8" name="Овал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44000" y="274640"/>
            <a:ext cx="24384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524000" y="274641"/>
            <a:ext cx="7416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5" name="Нижний колонтитул 4"/>
          <p:cNvSpPr>
            <a:spLocks noGrp="1"/>
          </p:cNvSpPr>
          <p:nvPr>
            <p:ph type="ftr" sz="quarter" idx="11"/>
          </p:nvPr>
        </p:nvSpPr>
        <p:spPr/>
        <p:txBody>
          <a:bodyPr/>
          <a:lstStyle>
            <a:extLst/>
          </a:lstStyle>
          <a:p>
            <a:endParaRPr lang="en-US" dirty="0"/>
          </a:p>
        </p:txBody>
      </p:sp>
      <p:sp>
        <p:nvSpPr>
          <p:cNvPr id="6" name="Номер слайда 5"/>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10" name="Прямоугольник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4144" y="274320"/>
            <a:ext cx="999744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8" name="Нижний колонтитул 7"/>
          <p:cNvSpPr>
            <a:spLocks noGrp="1"/>
          </p:cNvSpPr>
          <p:nvPr>
            <p:ph type="ftr" sz="quarter" idx="11"/>
          </p:nvPr>
        </p:nvSpPr>
        <p:spPr/>
        <p:txBody>
          <a:bodyPr/>
          <a:lstStyle>
            <a:extLst/>
          </a:lstStyle>
          <a:p>
            <a:endParaRPr lang="en-US" dirty="0"/>
          </a:p>
        </p:txBody>
      </p:sp>
      <p:sp>
        <p:nvSpPr>
          <p:cNvPr id="9" name="Номер слайда 8"/>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14144" y="274320"/>
            <a:ext cx="999744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4" name="Нижний колонтитул 3"/>
          <p:cNvSpPr>
            <a:spLocks noGrp="1"/>
          </p:cNvSpPr>
          <p:nvPr>
            <p:ph type="ftr" sz="quarter" idx="11"/>
          </p:nvPr>
        </p:nvSpPr>
        <p:spPr/>
        <p:txBody>
          <a:bodyPr/>
          <a:lstStyle>
            <a:extLst/>
          </a:lstStyle>
          <a:p>
            <a:endParaRPr lang="en-US" dirty="0"/>
          </a:p>
        </p:txBody>
      </p:sp>
      <p:sp>
        <p:nvSpPr>
          <p:cNvPr id="5" name="Номер слайда 4"/>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3" name="Нижний колонтитул 2"/>
          <p:cNvSpPr>
            <a:spLocks noGrp="1"/>
          </p:cNvSpPr>
          <p:nvPr>
            <p:ph type="ftr" sz="quarter" idx="11"/>
          </p:nvPr>
        </p:nvSpPr>
        <p:spPr/>
        <p:txBody>
          <a:bodyPr/>
          <a:lstStyle>
            <a:extLst/>
          </a:lstStyle>
          <a:p>
            <a:endParaRPr lang="en-US" dirty="0"/>
          </a:p>
        </p:txBody>
      </p:sp>
      <p:sp>
        <p:nvSpPr>
          <p:cNvPr id="4" name="Номер слайда 3"/>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6" name="Прямоугольник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61BEF0D-F0BB-DE4B-95CE-6DB70DBA9567}" type="datetimeFigureOut">
              <a:rPr lang="en-US" smtClean="0"/>
              <a:pPr/>
              <a:t>1/29/2025</a:t>
            </a:fld>
            <a:endParaRPr lang="en-US" dirty="0"/>
          </a:p>
        </p:txBody>
      </p:sp>
      <p:sp>
        <p:nvSpPr>
          <p:cNvPr id="6" name="Нижний колонтитул 5"/>
          <p:cNvSpPr>
            <a:spLocks noGrp="1"/>
          </p:cNvSpPr>
          <p:nvPr>
            <p:ph type="ftr" sz="quarter" idx="11"/>
          </p:nvPr>
        </p:nvSpPr>
        <p:spPr/>
        <p:txBody>
          <a:bodyPr/>
          <a:lstStyle>
            <a:extLst/>
          </a:lstStyle>
          <a:p>
            <a:endParaRPr lang="en-US" dirty="0"/>
          </a:p>
        </p:txBody>
      </p:sp>
      <p:sp>
        <p:nvSpPr>
          <p:cNvPr id="7" name="Номер слайда 6"/>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8" name="Прямоугольник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914144" y="274638"/>
            <a:ext cx="999744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61BEF0D-F0BB-DE4B-95CE-6DB70DBA9567}" type="datetimeFigureOut">
              <a:rPr lang="en-US" smtClean="0"/>
              <a:pPr/>
              <a:t>1/29/2025</a:t>
            </a:fld>
            <a:endParaRPr lang="en-US" dirty="0"/>
          </a:p>
        </p:txBody>
      </p:sp>
      <p:sp>
        <p:nvSpPr>
          <p:cNvPr id="10" name="Нижний колонтитул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Номер слайда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7F1E4F-1CFF-5643-939E-217C01CDF565}" type="slidenum">
              <a:rPr lang="en-US" smtClean="0"/>
              <a:pPr/>
              <a:t>‹#›</a:t>
            </a:fld>
            <a:endParaRPr lang="en-US" dirty="0"/>
          </a:p>
        </p:txBody>
      </p:sp>
      <p:sp>
        <p:nvSpPr>
          <p:cNvPr id="15" name="Прямоугольник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F83BBDA-4ACB-4638-8D41-2808D7AEC3FE}"/>
              </a:ext>
            </a:extLst>
          </p:cNvPr>
          <p:cNvSpPr>
            <a:spLocks noGrp="1"/>
          </p:cNvSpPr>
          <p:nvPr>
            <p:ph type="ctrTitle"/>
          </p:nvPr>
        </p:nvSpPr>
        <p:spPr>
          <a:xfrm>
            <a:off x="1138518" y="511985"/>
            <a:ext cx="10451913" cy="2421464"/>
          </a:xfrm>
        </p:spPr>
        <p:txBody>
          <a:bodyPr/>
          <a:lstStyle/>
          <a:p>
            <a:r>
              <a:rPr lang="ru-RU" dirty="0" err="1"/>
              <a:t>Історія</a:t>
            </a:r>
            <a:r>
              <a:rPr lang="ru-RU" dirty="0"/>
              <a:t> </a:t>
            </a:r>
            <a:r>
              <a:rPr lang="ru-RU" dirty="0" err="1"/>
              <a:t>становлення</a:t>
            </a:r>
            <a:r>
              <a:rPr lang="ru-RU" dirty="0"/>
              <a:t> та </a:t>
            </a:r>
            <a:r>
              <a:rPr lang="ru-RU" dirty="0" err="1"/>
              <a:t>розвитку</a:t>
            </a:r>
            <a:r>
              <a:rPr lang="ru-RU" dirty="0"/>
              <a:t> </a:t>
            </a:r>
            <a:r>
              <a:rPr lang="ru-RU" dirty="0" err="1"/>
              <a:t>масової</a:t>
            </a:r>
            <a:r>
              <a:rPr lang="ru-RU" dirty="0"/>
              <a:t> </a:t>
            </a:r>
            <a:r>
              <a:rPr lang="ru-RU" dirty="0" err="1"/>
              <a:t>комунікації</a:t>
            </a:r>
            <a:endParaRPr lang="uk-UA" dirty="0"/>
          </a:p>
        </p:txBody>
      </p:sp>
      <p:sp>
        <p:nvSpPr>
          <p:cNvPr id="3" name="Підзаголовок 2">
            <a:extLst>
              <a:ext uri="{FF2B5EF4-FFF2-40B4-BE49-F238E27FC236}">
                <a16:creationId xmlns:a16="http://schemas.microsoft.com/office/drawing/2014/main" xmlns="" id="{A2EAE8DA-8E7C-4F65-87E4-26ECEB6246CB}"/>
              </a:ext>
            </a:extLst>
          </p:cNvPr>
          <p:cNvSpPr>
            <a:spLocks noGrp="1"/>
          </p:cNvSpPr>
          <p:nvPr>
            <p:ph type="subTitle" idx="1"/>
          </p:nvPr>
        </p:nvSpPr>
        <p:spPr>
          <a:xfrm>
            <a:off x="3173507" y="3810001"/>
            <a:ext cx="8479678" cy="2680446"/>
          </a:xfrm>
        </p:spPr>
        <p:txBody>
          <a:bodyPr>
            <a:normAutofit fontScale="77500" lnSpcReduction="20000"/>
          </a:bodyPr>
          <a:lstStyle/>
          <a:p>
            <a:pPr algn="l"/>
            <a:r>
              <a:rPr lang="uk-UA" dirty="0"/>
              <a:t>1. Дописемний етап </a:t>
            </a:r>
            <a:r>
              <a:rPr lang="uk-UA" dirty="0" err="1"/>
              <a:t>доіндустріального</a:t>
            </a:r>
            <a:r>
              <a:rPr lang="uk-UA" dirty="0"/>
              <a:t> періоду розвитку масової комунікації </a:t>
            </a:r>
          </a:p>
          <a:p>
            <a:pPr algn="l"/>
            <a:r>
              <a:rPr lang="uk-UA" dirty="0"/>
              <a:t>2. Писемний етап </a:t>
            </a:r>
            <a:r>
              <a:rPr lang="uk-UA" dirty="0" err="1"/>
              <a:t>доіндустріального</a:t>
            </a:r>
            <a:r>
              <a:rPr lang="uk-UA" dirty="0"/>
              <a:t> періоду розвитку масової комунікації.</a:t>
            </a:r>
          </a:p>
          <a:p>
            <a:pPr algn="l"/>
            <a:r>
              <a:rPr lang="uk-UA" dirty="0"/>
              <a:t>3. Друкарський етап індустріального періоду розвитку масової комунікації.</a:t>
            </a:r>
          </a:p>
          <a:p>
            <a:pPr algn="l"/>
            <a:r>
              <a:rPr lang="uk-UA" dirty="0"/>
              <a:t>4. Аудіовізуальний етап індустріального періоду розвитку масової комунікації.</a:t>
            </a:r>
          </a:p>
          <a:p>
            <a:pPr algn="l"/>
            <a:r>
              <a:rPr lang="uk-UA" dirty="0"/>
              <a:t>5. Новітній період розвитку масового спілкування.</a:t>
            </a:r>
          </a:p>
          <a:p>
            <a:pPr algn="l"/>
            <a:r>
              <a:rPr lang="uk-UA" dirty="0"/>
              <a:t>6. Історія вивчення масових комунікацій</a:t>
            </a:r>
          </a:p>
          <a:p>
            <a:endParaRPr lang="uk-UA" dirty="0"/>
          </a:p>
        </p:txBody>
      </p:sp>
    </p:spTree>
    <p:extLst>
      <p:ext uri="{BB962C8B-B14F-4D97-AF65-F5344CB8AC3E}">
        <p14:creationId xmlns:p14="http://schemas.microsoft.com/office/powerpoint/2010/main" val="3611848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69D8D6B-5833-4612-A4DF-487284717336}"/>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7991569D-0D77-4921-AD2D-50DD18001D5B}"/>
              </a:ext>
            </a:extLst>
          </p:cNvPr>
          <p:cNvSpPr>
            <a:spLocks noGrp="1"/>
          </p:cNvSpPr>
          <p:nvPr>
            <p:ph idx="1"/>
          </p:nvPr>
        </p:nvSpPr>
        <p:spPr/>
        <p:txBody>
          <a:bodyPr/>
          <a:lstStyle/>
          <a:p>
            <a:r>
              <a:rPr lang="ru-RU" dirty="0"/>
              <a:t>Перше, </a:t>
            </a:r>
            <a:r>
              <a:rPr lang="ru-RU" dirty="0" err="1"/>
              <a:t>початкове</a:t>
            </a:r>
            <a:r>
              <a:rPr lang="ru-RU" dirty="0"/>
              <a:t> </a:t>
            </a:r>
            <a:r>
              <a:rPr lang="ru-RU" dirty="0" err="1"/>
              <a:t>відчуження</a:t>
            </a:r>
            <a:r>
              <a:rPr lang="ru-RU" dirty="0"/>
              <a:t> </a:t>
            </a:r>
            <a:r>
              <a:rPr lang="ru-RU" dirty="0" err="1"/>
              <a:t>твору</a:t>
            </a:r>
            <a:r>
              <a:rPr lang="ru-RU" dirty="0"/>
              <a:t> </a:t>
            </a:r>
            <a:r>
              <a:rPr lang="ru-RU" dirty="0" err="1"/>
              <a:t>від</a:t>
            </a:r>
            <a:r>
              <a:rPr lang="ru-RU" dirty="0"/>
              <a:t> автора стало </a:t>
            </a:r>
            <a:r>
              <a:rPr lang="ru-RU" dirty="0" err="1"/>
              <a:t>тією</a:t>
            </a:r>
            <a:r>
              <a:rPr lang="ru-RU" dirty="0"/>
              <a:t> </a:t>
            </a:r>
            <a:r>
              <a:rPr lang="ru-RU" dirty="0" err="1"/>
              <a:t>обов'язковою</a:t>
            </a:r>
            <a:r>
              <a:rPr lang="ru-RU" dirty="0"/>
              <a:t> </a:t>
            </a:r>
            <a:r>
              <a:rPr lang="ru-RU" dirty="0" err="1"/>
              <a:t>умовою</a:t>
            </a:r>
            <a:r>
              <a:rPr lang="ru-RU" dirty="0"/>
              <a:t>, за </a:t>
            </a:r>
            <a:r>
              <a:rPr lang="ru-RU" dirty="0" err="1"/>
              <a:t>якої</a:t>
            </a:r>
            <a:r>
              <a:rPr lang="ru-RU" dirty="0"/>
              <a:t> в </a:t>
            </a:r>
            <a:r>
              <a:rPr lang="ru-RU" dirty="0" err="1"/>
              <a:t>історії</a:t>
            </a:r>
            <a:r>
              <a:rPr lang="ru-RU" dirty="0"/>
              <a:t> </a:t>
            </a:r>
            <a:r>
              <a:rPr lang="ru-RU" dirty="0" err="1"/>
              <a:t>людства</a:t>
            </a:r>
            <a:r>
              <a:rPr lang="ru-RU" dirty="0"/>
              <a:t> </a:t>
            </a:r>
            <a:r>
              <a:rPr lang="ru-RU" dirty="0" err="1"/>
              <a:t>почався</a:t>
            </a:r>
            <a:r>
              <a:rPr lang="ru-RU" dirty="0"/>
              <a:t> </a:t>
            </a:r>
            <a:r>
              <a:rPr lang="ru-RU" dirty="0" err="1"/>
              <a:t>загальний</a:t>
            </a:r>
            <a:r>
              <a:rPr lang="ru-RU" dirty="0"/>
              <a:t> </a:t>
            </a:r>
            <a:r>
              <a:rPr lang="ru-RU" dirty="0" err="1"/>
              <a:t>процес</a:t>
            </a:r>
            <a:r>
              <a:rPr lang="ru-RU" dirty="0"/>
              <a:t> </a:t>
            </a:r>
            <a:r>
              <a:rPr lang="ru-RU" dirty="0" err="1"/>
              <a:t>виникнення</a:t>
            </a:r>
            <a:r>
              <a:rPr lang="ru-RU" dirty="0"/>
              <a:t> </a:t>
            </a:r>
            <a:r>
              <a:rPr lang="ru-RU" dirty="0" err="1"/>
              <a:t>свідомого</a:t>
            </a:r>
            <a:r>
              <a:rPr lang="ru-RU" dirty="0"/>
              <a:t> авторства, а </a:t>
            </a:r>
            <a:r>
              <a:rPr lang="ru-RU" dirty="0" err="1"/>
              <a:t>також</a:t>
            </a:r>
            <a:r>
              <a:rPr lang="ru-RU" dirty="0"/>
              <a:t> </a:t>
            </a:r>
            <a:r>
              <a:rPr lang="ru-RU" dirty="0" err="1"/>
              <a:t>професіонального</a:t>
            </a:r>
            <a:r>
              <a:rPr lang="ru-RU" dirty="0"/>
              <a:t> </a:t>
            </a:r>
            <a:r>
              <a:rPr lang="ru-RU" dirty="0" err="1"/>
              <a:t>мовлення</a:t>
            </a:r>
            <a:r>
              <a:rPr lang="ru-RU" dirty="0"/>
              <a:t> та </a:t>
            </a:r>
            <a:r>
              <a:rPr lang="ru-RU" dirty="0" err="1"/>
              <a:t>спілкування</a:t>
            </a:r>
            <a:r>
              <a:rPr lang="ru-RU" dirty="0"/>
              <a:t>, коли текст, </a:t>
            </a:r>
            <a:r>
              <a:rPr lang="ru-RU" dirty="0" err="1"/>
              <a:t>створений</a:t>
            </a:r>
            <a:r>
              <a:rPr lang="ru-RU" dirty="0"/>
              <a:t> автором, </a:t>
            </a:r>
            <a:r>
              <a:rPr lang="ru-RU" dirty="0" err="1"/>
              <a:t>аналізувався</a:t>
            </a:r>
            <a:r>
              <a:rPr lang="ru-RU" dirty="0"/>
              <a:t> й </a:t>
            </a:r>
            <a:r>
              <a:rPr lang="ru-RU" dirty="0" err="1"/>
              <a:t>правився</a:t>
            </a:r>
            <a:r>
              <a:rPr lang="ru-RU" dirty="0"/>
              <a:t> (</a:t>
            </a:r>
            <a:r>
              <a:rPr lang="ru-RU" dirty="0" err="1"/>
              <a:t>редагувався</a:t>
            </a:r>
            <a:r>
              <a:rPr lang="ru-RU" dirty="0"/>
              <a:t>) </a:t>
            </a:r>
            <a:r>
              <a:rPr lang="ru-RU" dirty="0" err="1"/>
              <a:t>протягом</a:t>
            </a:r>
            <a:r>
              <a:rPr lang="ru-RU" dirty="0"/>
              <a:t> </a:t>
            </a:r>
            <a:r>
              <a:rPr lang="ru-RU" dirty="0" err="1"/>
              <a:t>певного</a:t>
            </a:r>
            <a:r>
              <a:rPr lang="ru-RU" dirty="0"/>
              <a:t> часу самим же автором </a:t>
            </a:r>
            <a:r>
              <a:rPr lang="ru-RU" dirty="0" err="1"/>
              <a:t>або</a:t>
            </a:r>
            <a:r>
              <a:rPr lang="ru-RU" dirty="0"/>
              <a:t> </a:t>
            </a:r>
            <a:r>
              <a:rPr lang="ru-RU" dirty="0" err="1"/>
              <a:t>іншими</a:t>
            </a:r>
            <a:r>
              <a:rPr lang="ru-RU" dirty="0"/>
              <a:t> людьми, </a:t>
            </a:r>
            <a:r>
              <a:rPr lang="ru-RU" dirty="0" err="1"/>
              <a:t>що</a:t>
            </a:r>
            <a:r>
              <a:rPr lang="ru-RU" dirty="0"/>
              <a:t> </a:t>
            </a:r>
            <a:r>
              <a:rPr lang="ru-RU" dirty="0" err="1"/>
              <a:t>були</a:t>
            </a:r>
            <a:r>
              <a:rPr lang="ru-RU" dirty="0"/>
              <a:t> </a:t>
            </a:r>
            <a:r>
              <a:rPr lang="ru-RU" dirty="0" err="1"/>
              <a:t>фахівцями</a:t>
            </a:r>
            <a:r>
              <a:rPr lang="ru-RU" dirty="0"/>
              <a:t> слова, </a:t>
            </a:r>
            <a:r>
              <a:rPr lang="ru-RU" dirty="0" err="1"/>
              <a:t>зналися</a:t>
            </a:r>
            <a:r>
              <a:rPr lang="ru-RU" dirty="0"/>
              <a:t> на законах </a:t>
            </a:r>
            <a:r>
              <a:rPr lang="ru-RU" dirty="0" err="1"/>
              <a:t>мовлення</a:t>
            </a:r>
            <a:r>
              <a:rPr lang="ru-RU" dirty="0"/>
              <a:t> та </a:t>
            </a:r>
            <a:r>
              <a:rPr lang="ru-RU" dirty="0" err="1"/>
              <a:t>спілкування</a:t>
            </a:r>
            <a:r>
              <a:rPr lang="ru-RU" dirty="0"/>
              <a:t>.</a:t>
            </a:r>
            <a:endParaRPr lang="uk-UA" dirty="0"/>
          </a:p>
        </p:txBody>
      </p:sp>
    </p:spTree>
    <p:extLst>
      <p:ext uri="{BB962C8B-B14F-4D97-AF65-F5344CB8AC3E}">
        <p14:creationId xmlns:p14="http://schemas.microsoft.com/office/powerpoint/2010/main" val="217544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F1B97C9-E3D4-4FE3-A2BE-CC710D9FCFAB}"/>
              </a:ext>
            </a:extLst>
          </p:cNvPr>
          <p:cNvSpPr>
            <a:spLocks noGrp="1"/>
          </p:cNvSpPr>
          <p:nvPr>
            <p:ph type="title"/>
          </p:nvPr>
        </p:nvSpPr>
        <p:spPr/>
        <p:txBody>
          <a:bodyPr/>
          <a:lstStyle/>
          <a:p>
            <a:pPr algn="ctr"/>
            <a:r>
              <a:rPr lang="uk-UA" dirty="0"/>
              <a:t>Друкарський етап індустріального періоду</a:t>
            </a:r>
          </a:p>
        </p:txBody>
      </p:sp>
      <p:sp>
        <p:nvSpPr>
          <p:cNvPr id="3" name="Місце для вмісту 2">
            <a:extLst>
              <a:ext uri="{FF2B5EF4-FFF2-40B4-BE49-F238E27FC236}">
                <a16:creationId xmlns:a16="http://schemas.microsoft.com/office/drawing/2014/main" xmlns="" id="{FC417172-A884-4C34-B320-BBF9B352913D}"/>
              </a:ext>
            </a:extLst>
          </p:cNvPr>
          <p:cNvSpPr>
            <a:spLocks noGrp="1"/>
          </p:cNvSpPr>
          <p:nvPr>
            <p:ph idx="1"/>
          </p:nvPr>
        </p:nvSpPr>
        <p:spPr/>
        <p:txBody>
          <a:bodyPr>
            <a:normAutofit/>
          </a:bodyPr>
          <a:lstStyle/>
          <a:p>
            <a:pPr algn="just"/>
            <a:r>
              <a:rPr lang="uk-UA" dirty="0"/>
              <a:t>Факт виникнення письма не можна вважати абсолютним початком свідомого авторства, професіонального мовлення й спілкування. Перехід від несвідомого до свідомого авторства — це ціла епоха в історії людської свідомості. У той же час перехід від усної мови до писемної, тобто введення писемності,— це подія, яка відбувалася в порівняно короткий термін. </a:t>
            </a:r>
          </a:p>
          <a:p>
            <a:pPr algn="just"/>
            <a:r>
              <a:rPr lang="uk-UA" dirty="0"/>
              <a:t>Несвідоме авторство можливе і в писемній традиції, воно широко представлене навіть у середньовіковій літературі (ті, хто писав «саги про ісландців», вважали, що саги — це правда, а не плід їхньої художньої фантазії). </a:t>
            </a:r>
          </a:p>
        </p:txBody>
      </p:sp>
    </p:spTree>
    <p:extLst>
      <p:ext uri="{BB962C8B-B14F-4D97-AF65-F5344CB8AC3E}">
        <p14:creationId xmlns:p14="http://schemas.microsoft.com/office/powerpoint/2010/main" val="2962320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638FE20-198D-424F-8EBC-131D19335A8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974A17D6-7CD1-46B1-8C0C-9E3CE1E41E66}"/>
              </a:ext>
            </a:extLst>
          </p:cNvPr>
          <p:cNvSpPr>
            <a:spLocks noGrp="1"/>
          </p:cNvSpPr>
          <p:nvPr>
            <p:ph idx="1"/>
          </p:nvPr>
        </p:nvSpPr>
        <p:spPr/>
        <p:txBody>
          <a:bodyPr/>
          <a:lstStyle/>
          <a:p>
            <a:pPr algn="just"/>
            <a:r>
              <a:rPr lang="uk-UA" dirty="0"/>
              <a:t>При несвідомому авторстві в писемній мові авторський внесок приблизно таким же чином не відрізняється від записування чи переписування, як в усній мові він не відрізняється від виконання. </a:t>
            </a:r>
          </a:p>
          <a:p>
            <a:pPr algn="just"/>
            <a:r>
              <a:rPr lang="uk-UA" dirty="0"/>
              <a:t>Це саме можна сказати і про «Слово о полку Ігоревім», і про «Повість полум’яних літ». Переписувачі текстів цих творів певно що не усвідомлювали себе авторами, і зміни, внесені ними у тексти, не є насправді авторськими чи редакторськими. Вони лише прообраз авторства чи редагування. Ці зміни є несвідомим відтворенням світобачення переписувача.</a:t>
            </a:r>
          </a:p>
        </p:txBody>
      </p:sp>
    </p:spTree>
    <p:extLst>
      <p:ext uri="{BB962C8B-B14F-4D97-AF65-F5344CB8AC3E}">
        <p14:creationId xmlns:p14="http://schemas.microsoft.com/office/powerpoint/2010/main" val="1056007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C460210-2837-48D9-9AD0-91AB2E1ED586}"/>
              </a:ext>
            </a:extLst>
          </p:cNvPr>
          <p:cNvSpPr>
            <a:spLocks noGrp="1"/>
          </p:cNvSpPr>
          <p:nvPr>
            <p:ph type="title"/>
          </p:nvPr>
        </p:nvSpPr>
        <p:spPr/>
        <p:txBody>
          <a:bodyPr/>
          <a:lstStyle/>
          <a:p>
            <a:pPr algn="ctr"/>
            <a:r>
              <a:rPr lang="uk-UA" dirty="0"/>
              <a:t>виникнення друкарства</a:t>
            </a:r>
          </a:p>
        </p:txBody>
      </p:sp>
      <p:sp>
        <p:nvSpPr>
          <p:cNvPr id="3" name="Місце для вмісту 2">
            <a:extLst>
              <a:ext uri="{FF2B5EF4-FFF2-40B4-BE49-F238E27FC236}">
                <a16:creationId xmlns:a16="http://schemas.microsoft.com/office/drawing/2014/main" xmlns="" id="{CA8317F6-16D6-4500-B5B9-2316D57E609C}"/>
              </a:ext>
            </a:extLst>
          </p:cNvPr>
          <p:cNvSpPr>
            <a:spLocks noGrp="1"/>
          </p:cNvSpPr>
          <p:nvPr>
            <p:ph idx="1"/>
          </p:nvPr>
        </p:nvSpPr>
        <p:spPr/>
        <p:txBody>
          <a:bodyPr/>
          <a:lstStyle/>
          <a:p>
            <a:pPr algn="just"/>
            <a:r>
              <a:rPr lang="uk-UA" dirty="0"/>
              <a:t>Другим важливим фактом у розвитку свідомого авторства й професіональної масової комунікації було виникнення друкарства. Це друге відчуження твору від мовця, яке уможливило розвиток професіональної </a:t>
            </a:r>
            <a:r>
              <a:rPr lang="uk-UA" dirty="0" err="1"/>
              <a:t>мовної</a:t>
            </a:r>
            <a:r>
              <a:rPr lang="uk-UA" dirty="0"/>
              <a:t> діяльності за умови остаточного відриву тексту твору від автора, його обробки й удосконалення сторонньою людиною. </a:t>
            </a:r>
          </a:p>
          <a:p>
            <a:pPr algn="just"/>
            <a:r>
              <a:rPr lang="uk-UA" dirty="0"/>
              <a:t>Саме друкарство було поштовхом до виникнення великих інформаційних індустрій, де процеси мовлення набували відносної самостійності й виробничого осмислення. Виникала й необхідність в осмисленні </a:t>
            </a:r>
            <a:r>
              <a:rPr lang="uk-UA" dirty="0" err="1"/>
              <a:t>текстотворчих</a:t>
            </a:r>
            <a:r>
              <a:rPr lang="uk-UA" dirty="0"/>
              <a:t> процесів, залученні автора до переробки власного твору, що в свою чергу формувало в автора поняття про себе як автора твору.</a:t>
            </a:r>
          </a:p>
        </p:txBody>
      </p:sp>
    </p:spTree>
    <p:extLst>
      <p:ext uri="{BB962C8B-B14F-4D97-AF65-F5344CB8AC3E}">
        <p14:creationId xmlns:p14="http://schemas.microsoft.com/office/powerpoint/2010/main" val="1880801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572B8F1-2598-472A-9B00-0D105A98B9F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3C6E289A-29D2-4F24-8866-6224B28BEDD1}"/>
              </a:ext>
            </a:extLst>
          </p:cNvPr>
          <p:cNvSpPr>
            <a:spLocks noGrp="1"/>
          </p:cNvSpPr>
          <p:nvPr>
            <p:ph idx="1"/>
          </p:nvPr>
        </p:nvSpPr>
        <p:spPr/>
        <p:txBody>
          <a:bodyPr/>
          <a:lstStyle/>
          <a:p>
            <a:pPr algn="just"/>
            <a:r>
              <a:rPr lang="uk-UA" dirty="0"/>
              <a:t>Виникнення свідомого авторства й відчуження твору від автора — це не тільки філогенетичні явища, вони притаманні й людській онтології, зокрема характеризують перехід від звичайного до професіонального мовлення. Той мовець, який не усвідомлює власних процесів мовлення, а значить і не усвідомлює </a:t>
            </a:r>
            <a:r>
              <a:rPr lang="uk-UA" dirty="0" err="1"/>
              <a:t>мовної</a:t>
            </a:r>
            <a:r>
              <a:rPr lang="uk-UA" dirty="0"/>
              <a:t> діяльності як явища,— не може бути, зокрема, професійним </a:t>
            </a:r>
            <a:r>
              <a:rPr lang="uk-UA" dirty="0" err="1"/>
              <a:t>комунікантом</a:t>
            </a:r>
            <a:r>
              <a:rPr lang="uk-UA" dirty="0"/>
              <a:t>, бо він не здатен здійснювати свідомий контроль ні за власним, ні за чужим твором, не може керувати ні власними, ні чужими процесами мовлення та спілкування. Такі люди говорять легко, переконливо, красиво, але їхнє мовлення є природним компонентом поведінки, вони не відокремлюють свого «я» від твору, не усвідомлюють твору як відносно самостійного об’єкта існування. Друкований етап пов’язується з </a:t>
            </a:r>
            <a:r>
              <a:rPr lang="uk-UA" i="1" dirty="0">
                <a:solidFill>
                  <a:srgbClr val="FFFF00"/>
                </a:solidFill>
              </a:rPr>
              <a:t>першою індустріальною революцією</a:t>
            </a:r>
            <a:r>
              <a:rPr lang="uk-UA" dirty="0"/>
              <a:t>, з виникненням, зокрема, друку і становленням професіонального масового спілкування за допомогою </a:t>
            </a:r>
            <a:r>
              <a:rPr lang="uk-UA" i="1" dirty="0">
                <a:solidFill>
                  <a:srgbClr val="FFFF00"/>
                </a:solidFill>
              </a:rPr>
              <a:t>друкованих текстів</a:t>
            </a:r>
            <a:r>
              <a:rPr lang="uk-UA" dirty="0"/>
              <a:t>.</a:t>
            </a:r>
          </a:p>
        </p:txBody>
      </p:sp>
    </p:spTree>
    <p:extLst>
      <p:ext uri="{BB962C8B-B14F-4D97-AF65-F5344CB8AC3E}">
        <p14:creationId xmlns:p14="http://schemas.microsoft.com/office/powerpoint/2010/main" val="592271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9C8B2F2-1BA6-48B4-9824-6737FF423105}"/>
              </a:ext>
            </a:extLst>
          </p:cNvPr>
          <p:cNvSpPr>
            <a:spLocks noGrp="1"/>
          </p:cNvSpPr>
          <p:nvPr>
            <p:ph type="title"/>
          </p:nvPr>
        </p:nvSpPr>
        <p:spPr/>
        <p:txBody>
          <a:bodyPr/>
          <a:lstStyle/>
          <a:p>
            <a:pPr algn="ctr"/>
            <a:r>
              <a:rPr lang="uk-UA" sz="3200" dirty="0"/>
              <a:t>Аудіовізуальний етап індустріального періоду</a:t>
            </a:r>
            <a:endParaRPr lang="uk-UA" dirty="0"/>
          </a:p>
        </p:txBody>
      </p:sp>
      <p:sp>
        <p:nvSpPr>
          <p:cNvPr id="3" name="Місце для вмісту 2">
            <a:extLst>
              <a:ext uri="{FF2B5EF4-FFF2-40B4-BE49-F238E27FC236}">
                <a16:creationId xmlns:a16="http://schemas.microsoft.com/office/drawing/2014/main" xmlns="" id="{64A98DBC-6948-4342-AF15-378354061638}"/>
              </a:ext>
            </a:extLst>
          </p:cNvPr>
          <p:cNvSpPr>
            <a:spLocks noGrp="1"/>
          </p:cNvSpPr>
          <p:nvPr>
            <p:ph idx="1"/>
          </p:nvPr>
        </p:nvSpPr>
        <p:spPr/>
        <p:txBody>
          <a:bodyPr/>
          <a:lstStyle/>
          <a:p>
            <a:pPr algn="just"/>
            <a:r>
              <a:rPr lang="uk-UA" dirty="0"/>
              <a:t>Аудіовізуальний етап масової комунікації посилив процеси </a:t>
            </a:r>
            <a:r>
              <a:rPr lang="uk-UA" dirty="0" err="1"/>
              <a:t>комунікування</a:t>
            </a:r>
            <a:r>
              <a:rPr lang="uk-UA" dirty="0"/>
              <a:t>. Він з’явився завдяки </a:t>
            </a:r>
            <a:r>
              <a:rPr lang="uk-UA" i="1" dirty="0">
                <a:solidFill>
                  <a:srgbClr val="FFFF00"/>
                </a:solidFill>
              </a:rPr>
              <a:t>другій індустріальній революції</a:t>
            </a:r>
            <a:r>
              <a:rPr lang="uk-UA" dirty="0"/>
              <a:t>, коли моделі поведінки почали отримуватися людьми через масове поширення зразків поведінки радіо- і телеканалами до того, як люди навчалися писати й читати. </a:t>
            </a:r>
          </a:p>
          <a:p>
            <a:pPr algn="just"/>
            <a:r>
              <a:rPr lang="uk-UA" dirty="0"/>
              <a:t>Аудіовізуальні засоби стали потужним арсеналом індустріалізації масового спілкування, виникнення технологій управління масами та людиною. Для цього періоду характерна </a:t>
            </a:r>
            <a:r>
              <a:rPr lang="uk-UA" i="1" dirty="0">
                <a:solidFill>
                  <a:srgbClr val="FFFF00"/>
                </a:solidFill>
              </a:rPr>
              <a:t>нерівність між професійними </a:t>
            </a:r>
            <a:r>
              <a:rPr lang="uk-UA" i="1" dirty="0" err="1">
                <a:solidFill>
                  <a:srgbClr val="FFFF00"/>
                </a:solidFill>
              </a:rPr>
              <a:t>комунікантами</a:t>
            </a:r>
            <a:r>
              <a:rPr lang="uk-UA" i="1" dirty="0">
                <a:solidFill>
                  <a:srgbClr val="FFFF00"/>
                </a:solidFill>
              </a:rPr>
              <a:t> та </a:t>
            </a:r>
            <a:r>
              <a:rPr lang="uk-UA" i="1" dirty="0" err="1">
                <a:solidFill>
                  <a:srgbClr val="FFFF00"/>
                </a:solidFill>
              </a:rPr>
              <a:t>комунікатами</a:t>
            </a:r>
            <a:r>
              <a:rPr lang="uk-UA" dirty="0"/>
              <a:t>, яка виникла в результаті обмеженого доступу людей до засобів масового спілкування, переважання монологічного типу мовлення й неможливості людей бути активними учасниками спілкування. Маса формується за лідерства медіа у суспільстві, живучості ідеї довіри до них.</a:t>
            </a:r>
          </a:p>
        </p:txBody>
      </p:sp>
    </p:spTree>
    <p:extLst>
      <p:ext uri="{BB962C8B-B14F-4D97-AF65-F5344CB8AC3E}">
        <p14:creationId xmlns:p14="http://schemas.microsoft.com/office/powerpoint/2010/main" val="613678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24AD637-466E-4716-8EFC-96BFDBD5A650}"/>
              </a:ext>
            </a:extLst>
          </p:cNvPr>
          <p:cNvSpPr>
            <a:spLocks noGrp="1"/>
          </p:cNvSpPr>
          <p:nvPr>
            <p:ph type="title"/>
          </p:nvPr>
        </p:nvSpPr>
        <p:spPr/>
        <p:txBody>
          <a:bodyPr/>
          <a:lstStyle/>
          <a:p>
            <a:pPr algn="ctr"/>
            <a:r>
              <a:rPr lang="uk-UA" dirty="0"/>
              <a:t>природні суспільні утворення </a:t>
            </a:r>
          </a:p>
        </p:txBody>
      </p:sp>
      <p:sp>
        <p:nvSpPr>
          <p:cNvPr id="3" name="Місце для вмісту 2">
            <a:extLst>
              <a:ext uri="{FF2B5EF4-FFF2-40B4-BE49-F238E27FC236}">
                <a16:creationId xmlns:a16="http://schemas.microsoft.com/office/drawing/2014/main" xmlns="" id="{007AD033-55A6-4E3B-86AE-BFA25E768EFC}"/>
              </a:ext>
            </a:extLst>
          </p:cNvPr>
          <p:cNvSpPr>
            <a:spLocks noGrp="1"/>
          </p:cNvSpPr>
          <p:nvPr>
            <p:ph idx="1"/>
          </p:nvPr>
        </p:nvSpPr>
        <p:spPr/>
        <p:txBody>
          <a:bodyPr/>
          <a:lstStyle/>
          <a:p>
            <a:pPr marL="0" indent="0" algn="just">
              <a:buNone/>
            </a:pPr>
            <a:r>
              <a:rPr lang="uk-UA" dirty="0"/>
              <a:t>Абсолютній сваволі медіа в цей період протиставляються природні суспільні утворення у вигляді:</a:t>
            </a:r>
          </a:p>
          <a:p>
            <a:pPr algn="just"/>
            <a:r>
              <a:rPr lang="uk-UA" dirty="0"/>
              <a:t>зібраних </a:t>
            </a:r>
            <a:r>
              <a:rPr lang="uk-UA" dirty="0" err="1"/>
              <a:t>публік</a:t>
            </a:r>
            <a:r>
              <a:rPr lang="uk-UA" dirty="0"/>
              <a:t>, для яких властиве зародження процесів саморегуляції, тобто формування громадської думки, </a:t>
            </a:r>
          </a:p>
          <a:p>
            <a:pPr algn="just"/>
            <a:r>
              <a:rPr lang="uk-UA" dirty="0"/>
              <a:t>громадських рухів, організацій тощо.</a:t>
            </a:r>
          </a:p>
        </p:txBody>
      </p:sp>
    </p:spTree>
    <p:extLst>
      <p:ext uri="{BB962C8B-B14F-4D97-AF65-F5344CB8AC3E}">
        <p14:creationId xmlns:p14="http://schemas.microsoft.com/office/powerpoint/2010/main" val="2795815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4D55F68-CAD6-4289-8C44-192C55E1838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ED67245B-F7DA-4992-82E6-64E1FCF47C2F}"/>
              </a:ext>
            </a:extLst>
          </p:cNvPr>
          <p:cNvSpPr>
            <a:spLocks noGrp="1"/>
          </p:cNvSpPr>
          <p:nvPr>
            <p:ph idx="1"/>
          </p:nvPr>
        </p:nvSpPr>
        <p:spPr/>
        <p:txBody>
          <a:bodyPr/>
          <a:lstStyle/>
          <a:p>
            <a:pPr algn="just"/>
            <a:r>
              <a:rPr lang="uk-UA" dirty="0"/>
              <a:t>Радіо й телебачення в індустріальний період володіє великою сугестивною та маніпулятивною силою, що миттєво поширюється в часі й просторі на аудиторію. </a:t>
            </a:r>
          </a:p>
          <a:p>
            <a:pPr algn="just"/>
            <a:r>
              <a:rPr lang="uk-UA" dirty="0"/>
              <a:t>На відміну від друку аудіовізуальні засоби миттєво реагують на події, мають більші виражальні реалістичні можливості імітації живого спілкування, не вимагають особливих затрат часу збоку </a:t>
            </a:r>
            <a:r>
              <a:rPr lang="uk-UA" dirty="0" err="1"/>
              <a:t>комунікатів</a:t>
            </a:r>
            <a:r>
              <a:rPr lang="uk-UA" dirty="0"/>
              <a:t> на сприймання, через що викликають більшу довіру аудиторії. </a:t>
            </a:r>
          </a:p>
          <a:p>
            <a:pPr algn="just"/>
            <a:r>
              <a:rPr lang="uk-UA" dirty="0"/>
              <a:t>Тому в історії розвитку масового спілкування радіо й телебачення відіграло вирішальну роль у формуванні </a:t>
            </a:r>
            <a:r>
              <a:rPr lang="uk-UA" dirty="0" err="1"/>
              <a:t>публік</a:t>
            </a:r>
            <a:r>
              <a:rPr lang="uk-UA" dirty="0"/>
              <a:t> як різновиду великих мас. Воно стало </a:t>
            </a:r>
            <a:r>
              <a:rPr lang="uk-UA" dirty="0" err="1"/>
              <a:t>передднем</a:t>
            </a:r>
            <a:r>
              <a:rPr lang="uk-UA" dirty="0"/>
              <a:t> формування інформаційного суспільства.</a:t>
            </a:r>
          </a:p>
        </p:txBody>
      </p:sp>
    </p:spTree>
    <p:extLst>
      <p:ext uri="{BB962C8B-B14F-4D97-AF65-F5344CB8AC3E}">
        <p14:creationId xmlns:p14="http://schemas.microsoft.com/office/powerpoint/2010/main" val="28595796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1475650-E9F7-4589-92EE-CB3D2439E197}"/>
              </a:ext>
            </a:extLst>
          </p:cNvPr>
          <p:cNvSpPr>
            <a:spLocks noGrp="1"/>
          </p:cNvSpPr>
          <p:nvPr>
            <p:ph type="title"/>
          </p:nvPr>
        </p:nvSpPr>
        <p:spPr/>
        <p:txBody>
          <a:bodyPr/>
          <a:lstStyle/>
          <a:p>
            <a:pPr algn="ctr"/>
            <a:r>
              <a:rPr lang="uk-UA" sz="3200" dirty="0"/>
              <a:t>Новітній період розвитку масового спілкування</a:t>
            </a:r>
            <a:endParaRPr lang="uk-UA" dirty="0"/>
          </a:p>
        </p:txBody>
      </p:sp>
      <p:sp>
        <p:nvSpPr>
          <p:cNvPr id="3" name="Місце для вмісту 2">
            <a:extLst>
              <a:ext uri="{FF2B5EF4-FFF2-40B4-BE49-F238E27FC236}">
                <a16:creationId xmlns:a16="http://schemas.microsoft.com/office/drawing/2014/main" xmlns="" id="{45327C37-2570-4C1D-B59C-0E62E7824E99}"/>
              </a:ext>
            </a:extLst>
          </p:cNvPr>
          <p:cNvSpPr>
            <a:spLocks noGrp="1"/>
          </p:cNvSpPr>
          <p:nvPr>
            <p:ph idx="1"/>
          </p:nvPr>
        </p:nvSpPr>
        <p:spPr/>
        <p:txBody>
          <a:bodyPr/>
          <a:lstStyle/>
          <a:p>
            <a:pPr algn="just"/>
            <a:r>
              <a:rPr lang="uk-UA" dirty="0"/>
              <a:t>З переходом на етап </a:t>
            </a:r>
            <a:r>
              <a:rPr lang="uk-UA" dirty="0" err="1"/>
              <a:t>електронномедійний</a:t>
            </a:r>
            <a:r>
              <a:rPr lang="uk-UA" dirty="0"/>
              <a:t> і з виникненням електронних мереж, наприклад Інтернету, сфера комунікації зазнала процесу глобалізації, що стало причиною виникнення віртуальної масової комунікації — такого виду спілкування, коли кожен учасник спілкування з великою кількістю людей має </a:t>
            </a:r>
            <a:r>
              <a:rPr lang="uk-UA" i="1" dirty="0">
                <a:solidFill>
                  <a:srgbClr val="FFFF00"/>
                </a:solidFill>
              </a:rPr>
              <a:t>однакові можливості впливу на масу</a:t>
            </a:r>
            <a:r>
              <a:rPr lang="uk-UA" dirty="0"/>
              <a:t>, він може швидко міняти свої ролі: то бути </a:t>
            </a:r>
            <a:r>
              <a:rPr lang="uk-UA" dirty="0" err="1"/>
              <a:t>комунікантом</a:t>
            </a:r>
            <a:r>
              <a:rPr lang="uk-UA" dirty="0"/>
              <a:t>, то бути </a:t>
            </a:r>
            <a:r>
              <a:rPr lang="uk-UA" dirty="0" err="1"/>
              <a:t>комунікатом</a:t>
            </a:r>
            <a:r>
              <a:rPr lang="uk-UA" dirty="0"/>
              <a:t>; коли весь світ стає ніби єдиним так званим </a:t>
            </a:r>
            <a:r>
              <a:rPr lang="uk-UA" i="1" dirty="0">
                <a:solidFill>
                  <a:srgbClr val="FFFF00"/>
                </a:solidFill>
              </a:rPr>
              <a:t>«глобальним селом»</a:t>
            </a:r>
            <a:r>
              <a:rPr lang="uk-UA" dirty="0"/>
              <a:t>, що перебуває на «спільному майдані», може одночасно існувати у стані спілкування, яке втрачає дискретність (розірваність, розпорошеність) у просторі й часі (весь світ тут, на екрані, і зараз).</a:t>
            </a:r>
          </a:p>
        </p:txBody>
      </p:sp>
    </p:spTree>
    <p:extLst>
      <p:ext uri="{BB962C8B-B14F-4D97-AF65-F5344CB8AC3E}">
        <p14:creationId xmlns:p14="http://schemas.microsoft.com/office/powerpoint/2010/main" val="51683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B351A7B-35B8-4C21-9E47-76E717EB8284}"/>
              </a:ext>
            </a:extLst>
          </p:cNvPr>
          <p:cNvSpPr>
            <a:spLocks noGrp="1"/>
          </p:cNvSpPr>
          <p:nvPr>
            <p:ph type="title"/>
          </p:nvPr>
        </p:nvSpPr>
        <p:spPr/>
        <p:txBody>
          <a:bodyPr/>
          <a:lstStyle/>
          <a:p>
            <a:pPr algn="ctr"/>
            <a:r>
              <a:rPr lang="uk-UA" dirty="0"/>
              <a:t>Віртуальна комунікація</a:t>
            </a:r>
          </a:p>
        </p:txBody>
      </p:sp>
      <p:sp>
        <p:nvSpPr>
          <p:cNvPr id="3" name="Місце для вмісту 2">
            <a:extLst>
              <a:ext uri="{FF2B5EF4-FFF2-40B4-BE49-F238E27FC236}">
                <a16:creationId xmlns:a16="http://schemas.microsoft.com/office/drawing/2014/main" xmlns="" id="{7A14C76B-93DE-404F-AFE0-BB980A78319A}"/>
              </a:ext>
            </a:extLst>
          </p:cNvPr>
          <p:cNvSpPr>
            <a:spLocks noGrp="1"/>
          </p:cNvSpPr>
          <p:nvPr>
            <p:ph idx="1"/>
          </p:nvPr>
        </p:nvSpPr>
        <p:spPr/>
        <p:txBody>
          <a:bodyPr/>
          <a:lstStyle/>
          <a:p>
            <a:pPr algn="just"/>
            <a:r>
              <a:rPr lang="uk-UA" dirty="0"/>
              <a:t>Сфера масового </a:t>
            </a:r>
            <a:r>
              <a:rPr lang="uk-UA" dirty="0" err="1"/>
              <a:t>комунікування</a:t>
            </a:r>
            <a:r>
              <a:rPr lang="uk-UA" dirty="0"/>
              <a:t> як спілкування з масами починає співіснувати й інтегруватися зі сферою спілкування в середині маси. </a:t>
            </a:r>
          </a:p>
          <a:p>
            <a:pPr algn="just"/>
            <a:r>
              <a:rPr lang="uk-UA" dirty="0"/>
              <a:t>Цей, новітній, етап повторює праісторичний процес формування стихійних мас, але вже на вищому технологічному рівні. </a:t>
            </a:r>
          </a:p>
          <a:p>
            <a:pPr algn="just"/>
            <a:r>
              <a:rPr lang="uk-UA" dirty="0"/>
              <a:t>Віртуальна комунікація полегшує проблему нерівноправності у масовій комунікації, яка виникла між професійними </a:t>
            </a:r>
            <a:r>
              <a:rPr lang="uk-UA" dirty="0" err="1"/>
              <a:t>комунікантами</a:t>
            </a:r>
            <a:r>
              <a:rPr lang="uk-UA" dirty="0"/>
              <a:t> та </a:t>
            </a:r>
            <a:r>
              <a:rPr lang="uk-UA" dirty="0" err="1"/>
              <a:t>комунікатами</a:t>
            </a:r>
            <a:r>
              <a:rPr lang="uk-UA" dirty="0"/>
              <a:t>, між елітою та масою: останні завжди залежні від професіоналів спілкування і не можуть їм звично протидіяти, як того вимагає природний, зокрема міжособистісний, процес спілкування. У віртуальній комунікації всі рівноправні (хіба що окрім менеджерів систем глобального спілкування — адміністраторів мереж та їхніх власників) і всі можуть бути «господарями» віртуального </a:t>
            </a:r>
            <a:r>
              <a:rPr lang="uk-UA" dirty="0" err="1"/>
              <a:t>полілогічного</a:t>
            </a:r>
            <a:r>
              <a:rPr lang="uk-UA" dirty="0"/>
              <a:t> середовища спілкування.</a:t>
            </a:r>
          </a:p>
        </p:txBody>
      </p:sp>
    </p:spTree>
    <p:extLst>
      <p:ext uri="{BB962C8B-B14F-4D97-AF65-F5344CB8AC3E}">
        <p14:creationId xmlns:p14="http://schemas.microsoft.com/office/powerpoint/2010/main" val="327926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16437C2-3DDF-4071-A74F-F3D586D3AAF4}"/>
              </a:ext>
            </a:extLst>
          </p:cNvPr>
          <p:cNvSpPr>
            <a:spLocks noGrp="1"/>
          </p:cNvSpPr>
          <p:nvPr>
            <p:ph type="title"/>
          </p:nvPr>
        </p:nvSpPr>
        <p:spPr/>
        <p:txBody>
          <a:bodyPr/>
          <a:lstStyle/>
          <a:p>
            <a:pPr algn="ctr"/>
            <a:r>
              <a:rPr lang="uk-UA" dirty="0"/>
              <a:t>Етапи</a:t>
            </a:r>
          </a:p>
        </p:txBody>
      </p:sp>
      <p:sp>
        <p:nvSpPr>
          <p:cNvPr id="3" name="Місце для вмісту 2">
            <a:extLst>
              <a:ext uri="{FF2B5EF4-FFF2-40B4-BE49-F238E27FC236}">
                <a16:creationId xmlns:a16="http://schemas.microsoft.com/office/drawing/2014/main" xmlns="" id="{F24B4ECF-8024-421A-B458-345621D44F83}"/>
              </a:ext>
            </a:extLst>
          </p:cNvPr>
          <p:cNvSpPr>
            <a:spLocks noGrp="1"/>
          </p:cNvSpPr>
          <p:nvPr>
            <p:ph idx="1"/>
          </p:nvPr>
        </p:nvSpPr>
        <p:spPr/>
        <p:txBody>
          <a:bodyPr/>
          <a:lstStyle/>
          <a:p>
            <a:pPr marL="0" indent="0">
              <a:buNone/>
            </a:pPr>
            <a:r>
              <a:rPr lang="uk-UA" dirty="0"/>
              <a:t>Етапи: </a:t>
            </a:r>
          </a:p>
          <a:p>
            <a:pPr marL="0" indent="0">
              <a:buNone/>
            </a:pPr>
            <a:r>
              <a:rPr lang="uk-UA" dirty="0"/>
              <a:t>1. </a:t>
            </a:r>
            <a:r>
              <a:rPr lang="uk-UA" dirty="0" err="1"/>
              <a:t>Доіндустріальний</a:t>
            </a:r>
            <a:r>
              <a:rPr lang="uk-UA" dirty="0"/>
              <a:t> період</a:t>
            </a:r>
          </a:p>
          <a:p>
            <a:r>
              <a:rPr lang="uk-UA" dirty="0"/>
              <a:t>дописемний </a:t>
            </a:r>
            <a:r>
              <a:rPr lang="uk-UA" dirty="0" err="1"/>
              <a:t>доіндустріального</a:t>
            </a:r>
            <a:r>
              <a:rPr lang="uk-UA" dirty="0"/>
              <a:t> періоду,</a:t>
            </a:r>
          </a:p>
          <a:p>
            <a:r>
              <a:rPr lang="uk-UA" dirty="0"/>
              <a:t>писемний </a:t>
            </a:r>
            <a:r>
              <a:rPr lang="uk-UA" dirty="0" err="1"/>
              <a:t>доіндустріального</a:t>
            </a:r>
            <a:r>
              <a:rPr lang="uk-UA" dirty="0"/>
              <a:t> періоду;</a:t>
            </a:r>
          </a:p>
          <a:p>
            <a:pPr marL="0" indent="0">
              <a:buNone/>
            </a:pPr>
            <a:r>
              <a:rPr lang="uk-UA" dirty="0"/>
              <a:t>2.  індустріальний період </a:t>
            </a:r>
          </a:p>
          <a:p>
            <a:r>
              <a:rPr lang="uk-UA" dirty="0"/>
              <a:t>друкований етап,</a:t>
            </a:r>
          </a:p>
          <a:p>
            <a:r>
              <a:rPr lang="uk-UA" dirty="0"/>
              <a:t>аудіовізуальний.</a:t>
            </a:r>
          </a:p>
        </p:txBody>
      </p:sp>
    </p:spTree>
    <p:extLst>
      <p:ext uri="{BB962C8B-B14F-4D97-AF65-F5344CB8AC3E}">
        <p14:creationId xmlns:p14="http://schemas.microsoft.com/office/powerpoint/2010/main" val="3641708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1643283-9D7F-4207-8C08-0120CCE4B73F}"/>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D4BB409F-343A-43EA-8FBA-CA786F1AD62B}"/>
              </a:ext>
            </a:extLst>
          </p:cNvPr>
          <p:cNvSpPr>
            <a:spLocks noGrp="1"/>
          </p:cNvSpPr>
          <p:nvPr>
            <p:ph idx="1"/>
          </p:nvPr>
        </p:nvSpPr>
        <p:spPr/>
        <p:txBody>
          <a:bodyPr>
            <a:normAutofit/>
          </a:bodyPr>
          <a:lstStyle/>
          <a:p>
            <a:r>
              <a:rPr lang="uk-UA" sz="2000" dirty="0"/>
              <a:t>У віртуальній комунікації процеси </a:t>
            </a:r>
            <a:r>
              <a:rPr lang="uk-UA" sz="2000" dirty="0" err="1"/>
              <a:t>масифікації</a:t>
            </a:r>
            <a:r>
              <a:rPr lang="uk-UA" sz="2000" dirty="0"/>
              <a:t>, формування </a:t>
            </a:r>
            <a:r>
              <a:rPr lang="uk-UA" sz="2000" dirty="0" err="1"/>
              <a:t>публік</a:t>
            </a:r>
            <a:r>
              <a:rPr lang="uk-UA" sz="2000" dirty="0"/>
              <a:t>, а також «віртуальних натовпів» є результатом </a:t>
            </a:r>
            <a:r>
              <a:rPr lang="uk-UA" sz="2000" b="1" dirty="0">
                <a:solidFill>
                  <a:srgbClr val="FFFF00"/>
                </a:solidFill>
              </a:rPr>
              <a:t>добровільної участі </a:t>
            </a:r>
            <a:r>
              <a:rPr lang="uk-UA" sz="2000" dirty="0"/>
              <a:t>кожного в цих процесах: «похід» у натовп перетворюється у такий собі «добровільний похід на плаху».</a:t>
            </a:r>
          </a:p>
        </p:txBody>
      </p:sp>
    </p:spTree>
    <p:extLst>
      <p:ext uri="{BB962C8B-B14F-4D97-AF65-F5344CB8AC3E}">
        <p14:creationId xmlns:p14="http://schemas.microsoft.com/office/powerpoint/2010/main" val="3995606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85A53A-2BD0-4BC8-BF5E-4B2B97B0EF94}"/>
              </a:ext>
            </a:extLst>
          </p:cNvPr>
          <p:cNvSpPr>
            <a:spLocks noGrp="1"/>
          </p:cNvSpPr>
          <p:nvPr>
            <p:ph type="title"/>
          </p:nvPr>
        </p:nvSpPr>
        <p:spPr/>
        <p:txBody>
          <a:bodyPr/>
          <a:lstStyle/>
          <a:p>
            <a:pPr algn="ctr"/>
            <a:r>
              <a:rPr lang="uk-UA" dirty="0"/>
              <a:t>Віртуальна масова комунікація</a:t>
            </a:r>
          </a:p>
        </p:txBody>
      </p:sp>
      <p:sp>
        <p:nvSpPr>
          <p:cNvPr id="3" name="Місце для вмісту 2">
            <a:extLst>
              <a:ext uri="{FF2B5EF4-FFF2-40B4-BE49-F238E27FC236}">
                <a16:creationId xmlns:a16="http://schemas.microsoft.com/office/drawing/2014/main" xmlns="" id="{19241ACB-846E-4C76-86FF-ED08D7604992}"/>
              </a:ext>
            </a:extLst>
          </p:cNvPr>
          <p:cNvSpPr>
            <a:spLocks noGrp="1"/>
          </p:cNvSpPr>
          <p:nvPr>
            <p:ph idx="1"/>
          </p:nvPr>
        </p:nvSpPr>
        <p:spPr/>
        <p:txBody>
          <a:bodyPr>
            <a:normAutofit lnSpcReduction="10000"/>
          </a:bodyPr>
          <a:lstStyle/>
          <a:p>
            <a:pPr algn="just"/>
            <a:r>
              <a:rPr lang="uk-UA" b="1" dirty="0">
                <a:solidFill>
                  <a:srgbClr val="FFFF00"/>
                </a:solidFill>
              </a:rPr>
              <a:t>Віртуальна масова комунікація </a:t>
            </a:r>
            <a:r>
              <a:rPr lang="uk-UA" dirty="0"/>
              <a:t>— це вже інформаційний період розвитку спілкування, в якому більш вирішальними для поведінки людини стають процеси рефлексії, саморегуляції, наслідування та зараження. Проте питання про управління в системах спілкування й «адміністрування поведінки людей» не знімається, воно просто переходить на рівень тонких гуманітарних технологій, пов’язаних з керуванням масами та особистістю в демократичних, вільних системах. </a:t>
            </a:r>
          </a:p>
          <a:p>
            <a:pPr algn="just"/>
            <a:r>
              <a:rPr lang="uk-UA" dirty="0"/>
              <a:t>Якщо для індустріального періоду властиві технології, що базуються на ідеї довіри до </a:t>
            </a:r>
            <a:r>
              <a:rPr lang="uk-UA" dirty="0" err="1"/>
              <a:t>комуніканта</a:t>
            </a:r>
            <a:r>
              <a:rPr lang="uk-UA" dirty="0"/>
              <a:t> та ідеї його лідерства у процесах спілкування, то за віртуальної комунікації живою є «ідея співучасті у </a:t>
            </a:r>
            <a:r>
              <a:rPr lang="uk-UA" dirty="0" err="1"/>
              <a:t>міфотворенні</a:t>
            </a:r>
            <a:r>
              <a:rPr lang="uk-UA" dirty="0"/>
              <a:t>»: кожна людина з власної волі стає учасником розмови й ніби очолює масу. Маса саморегулюється за рахунок участі більшості, що робить її відносно самодостатньою, через те за віртуальної комунікації більш розтягненим у часі й помітним є процес бродіння настроїв і визрівання громадської думки, немає категоричності у прийнятті рішень, переважають дискусія, полеміка, обговорення тощо</a:t>
            </a:r>
          </a:p>
        </p:txBody>
      </p:sp>
    </p:spTree>
    <p:extLst>
      <p:ext uri="{BB962C8B-B14F-4D97-AF65-F5344CB8AC3E}">
        <p14:creationId xmlns:p14="http://schemas.microsoft.com/office/powerpoint/2010/main" val="35182060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399015-7768-4A00-AF95-F798691CF930}"/>
              </a:ext>
            </a:extLst>
          </p:cNvPr>
          <p:cNvSpPr>
            <a:spLocks noGrp="1"/>
          </p:cNvSpPr>
          <p:nvPr>
            <p:ph type="title"/>
          </p:nvPr>
        </p:nvSpPr>
        <p:spPr/>
        <p:txBody>
          <a:bodyPr/>
          <a:lstStyle/>
          <a:p>
            <a:pPr algn="ctr"/>
            <a:r>
              <a:rPr lang="ru-RU" dirty="0" err="1"/>
              <a:t>Чи</a:t>
            </a:r>
            <a:r>
              <a:rPr lang="ru-RU" dirty="0"/>
              <a:t> </a:t>
            </a:r>
            <a:r>
              <a:rPr lang="ru-RU" dirty="0" err="1"/>
              <a:t>може</a:t>
            </a:r>
            <a:r>
              <a:rPr lang="ru-RU" dirty="0"/>
              <a:t> </a:t>
            </a:r>
            <a:r>
              <a:rPr lang="ru-RU" dirty="0" err="1"/>
              <a:t>віртуальна</a:t>
            </a:r>
            <a:r>
              <a:rPr lang="ru-RU" dirty="0"/>
              <a:t> </a:t>
            </a:r>
            <a:r>
              <a:rPr lang="ru-RU" dirty="0" err="1"/>
              <a:t>масова</a:t>
            </a:r>
            <a:r>
              <a:rPr lang="ru-RU" dirty="0"/>
              <a:t> </a:t>
            </a:r>
            <a:r>
              <a:rPr lang="ru-RU" dirty="0" err="1"/>
              <a:t>комунікація</a:t>
            </a:r>
            <a:r>
              <a:rPr lang="ru-RU" dirty="0"/>
              <a:t> </a:t>
            </a:r>
            <a:r>
              <a:rPr lang="ru-RU" dirty="0" err="1"/>
              <a:t>перетворитися</a:t>
            </a:r>
            <a:r>
              <a:rPr lang="ru-RU" dirty="0"/>
              <a:t> в </a:t>
            </a:r>
            <a:r>
              <a:rPr lang="ru-RU" dirty="0" err="1"/>
              <a:t>немасову</a:t>
            </a:r>
            <a:r>
              <a:rPr lang="ru-RU" dirty="0"/>
              <a:t>? </a:t>
            </a:r>
            <a:endParaRPr lang="uk-UA" dirty="0"/>
          </a:p>
        </p:txBody>
      </p:sp>
      <p:sp>
        <p:nvSpPr>
          <p:cNvPr id="3" name="Місце для вмісту 2">
            <a:extLst>
              <a:ext uri="{FF2B5EF4-FFF2-40B4-BE49-F238E27FC236}">
                <a16:creationId xmlns:a16="http://schemas.microsoft.com/office/drawing/2014/main" xmlns="" id="{7A288318-5800-4131-BF75-28A5C93B36C9}"/>
              </a:ext>
            </a:extLst>
          </p:cNvPr>
          <p:cNvSpPr>
            <a:spLocks noGrp="1"/>
          </p:cNvSpPr>
          <p:nvPr>
            <p:ph idx="1"/>
          </p:nvPr>
        </p:nvSpPr>
        <p:spPr/>
        <p:txBody>
          <a:bodyPr>
            <a:normAutofit/>
          </a:bodyPr>
          <a:lstStyle/>
          <a:p>
            <a:pPr algn="just"/>
            <a:r>
              <a:rPr lang="uk-UA" dirty="0"/>
              <a:t>Віртуальна комунікація знову стає непрофесійною масовою комунікацією, коли всі є в середовищі Інтернету журналістами, політиками, агітаторами, пропагандистами тощо. Проте слід очікувати, що професіональна масова комунікація буде активно інтегруватися у віртуальну; уже виникають інтернет-газети, інтернет-радіо і т. п. Вони перестануть бути засобами масового спілкування тільки тоді, коли стануть абсолютно відкритими й доступними для «перехожих» в інтернеті, коли кожен зможе впливати на політику інтернет-медіа, бути їхніми авторами й редакторами. </a:t>
            </a:r>
          </a:p>
        </p:txBody>
      </p:sp>
    </p:spTree>
    <p:extLst>
      <p:ext uri="{BB962C8B-B14F-4D97-AF65-F5344CB8AC3E}">
        <p14:creationId xmlns:p14="http://schemas.microsoft.com/office/powerpoint/2010/main" val="2700440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53171DA-1882-418C-B9C1-B625475DD7C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134D4755-DBB9-4258-99CA-9E18C12A0BD5}"/>
              </a:ext>
            </a:extLst>
          </p:cNvPr>
          <p:cNvSpPr>
            <a:spLocks noGrp="1"/>
          </p:cNvSpPr>
          <p:nvPr>
            <p:ph idx="1"/>
          </p:nvPr>
        </p:nvSpPr>
        <p:spPr/>
        <p:txBody>
          <a:bodyPr/>
          <a:lstStyle/>
          <a:p>
            <a:r>
              <a:rPr lang="uk-UA" dirty="0"/>
              <a:t>Однак, зважаючи на «масову природу» суспільства, повне зникнення «масового» неможливе, бо це призведе до зникнення суспільства як явища масового в своїй основі. Тому цілком ймовірне виникнення глобального керування суспільствами (народами, націями, об’єднаннями народів) як єдиною масою. Глобальне керування здійснюватиме панівна нація або окремі люди, що володітимуть необмеженими фінансами, новітніми технологічними засобами та секретними технологіями впливу</a:t>
            </a:r>
          </a:p>
        </p:txBody>
      </p:sp>
    </p:spTree>
    <p:extLst>
      <p:ext uri="{BB962C8B-B14F-4D97-AF65-F5344CB8AC3E}">
        <p14:creationId xmlns:p14="http://schemas.microsoft.com/office/powerpoint/2010/main" val="2256469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573A25E-6280-4628-AB49-E1FFA0E31D4C}"/>
              </a:ext>
            </a:extLst>
          </p:cNvPr>
          <p:cNvSpPr>
            <a:spLocks noGrp="1"/>
          </p:cNvSpPr>
          <p:nvPr>
            <p:ph type="title"/>
          </p:nvPr>
        </p:nvSpPr>
        <p:spPr/>
        <p:txBody>
          <a:bodyPr/>
          <a:lstStyle/>
          <a:p>
            <a:pPr algn="ctr"/>
            <a:r>
              <a:rPr lang="uk-UA" dirty="0"/>
              <a:t>Історія вивчення масових комунікацій</a:t>
            </a:r>
          </a:p>
        </p:txBody>
      </p:sp>
      <p:sp>
        <p:nvSpPr>
          <p:cNvPr id="3" name="Місце для вмісту 2">
            <a:extLst>
              <a:ext uri="{FF2B5EF4-FFF2-40B4-BE49-F238E27FC236}">
                <a16:creationId xmlns:a16="http://schemas.microsoft.com/office/drawing/2014/main" xmlns="" id="{99126AB6-0CE2-4C51-91A3-9E0F49A12EF5}"/>
              </a:ext>
            </a:extLst>
          </p:cNvPr>
          <p:cNvSpPr>
            <a:spLocks noGrp="1"/>
          </p:cNvSpPr>
          <p:nvPr>
            <p:ph idx="1"/>
          </p:nvPr>
        </p:nvSpPr>
        <p:spPr/>
        <p:txBody>
          <a:bodyPr>
            <a:normAutofit fontScale="92500" lnSpcReduction="10000"/>
          </a:bodyPr>
          <a:lstStyle/>
          <a:p>
            <a:pPr algn="just"/>
            <a:r>
              <a:rPr lang="uk-UA" dirty="0"/>
              <a:t>Системне вивчення медійних впливів розпочинається  лише в ХХ ст. Із запровадженням у найбільших університетах США магістерських науково-дослідних програм із вивчення масової комунікації нова дисципліна почала швидко  розвиватися й диференціюватися. Сучасні дослідники розробляють такі напрями в галузі </a:t>
            </a:r>
            <a:r>
              <a:rPr lang="uk-UA" dirty="0" err="1"/>
              <a:t>медіавпливів</a:t>
            </a:r>
            <a:r>
              <a:rPr lang="uk-UA" dirty="0"/>
              <a:t>: </a:t>
            </a:r>
          </a:p>
          <a:p>
            <a:pPr algn="just"/>
            <a:r>
              <a:rPr lang="uk-UA" dirty="0"/>
              <a:t>переконання аудиторії,</a:t>
            </a:r>
          </a:p>
          <a:p>
            <a:pPr algn="just"/>
            <a:r>
              <a:rPr lang="uk-UA" dirty="0"/>
              <a:t>вплив </a:t>
            </a:r>
            <a:r>
              <a:rPr lang="uk-UA" dirty="0" err="1"/>
              <a:t>медіанасильства</a:t>
            </a:r>
            <a:r>
              <a:rPr lang="uk-UA" dirty="0"/>
              <a:t> і порнографії,</a:t>
            </a:r>
          </a:p>
          <a:p>
            <a:pPr algn="just"/>
            <a:r>
              <a:rPr lang="uk-UA" dirty="0"/>
              <a:t>переляк як реакція на масову інформацію,</a:t>
            </a:r>
          </a:p>
          <a:p>
            <a:pPr algn="just"/>
            <a:r>
              <a:rPr lang="uk-UA" dirty="0"/>
              <a:t>вплив підбору повідомлень на уявлення аудиторії про їхню важливість, </a:t>
            </a:r>
          </a:p>
          <a:p>
            <a:pPr algn="just"/>
            <a:r>
              <a:rPr lang="uk-UA" dirty="0"/>
              <a:t>нові медійні технології,</a:t>
            </a:r>
          </a:p>
          <a:p>
            <a:pPr algn="just"/>
            <a:r>
              <a:rPr lang="uk-UA" dirty="0"/>
              <a:t>використання ЗМК для задоволення індивідуальних потреб, </a:t>
            </a:r>
          </a:p>
          <a:p>
            <a:r>
              <a:rPr lang="uk-UA" dirty="0" err="1"/>
              <a:t>ормування</a:t>
            </a:r>
            <a:r>
              <a:rPr lang="uk-UA" dirty="0"/>
              <a:t> світосприйняття під впливом засобів масової комунікації.</a:t>
            </a:r>
          </a:p>
        </p:txBody>
      </p:sp>
    </p:spTree>
    <p:extLst>
      <p:ext uri="{BB962C8B-B14F-4D97-AF65-F5344CB8AC3E}">
        <p14:creationId xmlns:p14="http://schemas.microsoft.com/office/powerpoint/2010/main" val="4254960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67227D4-7240-46EA-9475-0334D38E6387}"/>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17F5B9C0-CF66-4BFE-87C4-4ECA33821294}"/>
              </a:ext>
            </a:extLst>
          </p:cNvPr>
          <p:cNvSpPr>
            <a:spLocks noGrp="1"/>
          </p:cNvSpPr>
          <p:nvPr>
            <p:ph idx="1"/>
          </p:nvPr>
        </p:nvSpPr>
        <p:spPr/>
        <p:txBody>
          <a:bodyPr>
            <a:normAutofit/>
          </a:bodyPr>
          <a:lstStyle/>
          <a:p>
            <a:pPr algn="just"/>
            <a:r>
              <a:rPr lang="uk-UA" dirty="0"/>
              <a:t>Перші дослідження з’являються під час Першої світової війни у зв’язку із стурбованістю щодо впливів ворожої пропаганди та розвитком реклами і </a:t>
            </a:r>
            <a:r>
              <a:rPr lang="de-DE" dirty="0"/>
              <a:t>PR </a:t>
            </a:r>
            <a:r>
              <a:rPr lang="uk-UA" dirty="0"/>
              <a:t>у повоєнні роки. Спочатку вчені-соціологи вважали, що аудиторія зазнає потужного впливу медіа. Широка громадськість поділяла цю точку зору. Владу медіа над аудиторією порівнювали з кулями чи наркотиками, що зумовило відповідні назви теорії «шприца» або «кулі», яка пояснювала впливи ЗМК. </a:t>
            </a:r>
          </a:p>
          <a:p>
            <a:pPr algn="just"/>
            <a:r>
              <a:rPr lang="uk-UA" dirty="0"/>
              <a:t>Сюди зараховуються праці В. </a:t>
            </a:r>
            <a:r>
              <a:rPr lang="uk-UA" dirty="0" err="1"/>
              <a:t>Ліпмана</a:t>
            </a:r>
            <a:r>
              <a:rPr lang="uk-UA" dirty="0"/>
              <a:t> «Громадська думка» (1922), Л. </a:t>
            </a:r>
            <a:r>
              <a:rPr lang="uk-UA" dirty="0" err="1"/>
              <a:t>Лассвелла</a:t>
            </a:r>
            <a:r>
              <a:rPr lang="uk-UA" dirty="0"/>
              <a:t> «Методи пропаганди у світовій війні» (1927). </a:t>
            </a:r>
          </a:p>
          <a:p>
            <a:pPr algn="just"/>
            <a:r>
              <a:rPr lang="uk-UA" dirty="0"/>
              <a:t>Теорія «кулі» була реакцією на виникнення суспільства ізольованих індивідів, беззахисного перед медійними впливами в умовах урбанізації та індустріалізації. Вона залишалася актуальною до кінця Великої депресії. У 1937 р. було створено Інститут аналізу пропаганди. Багато хто боявся, що той же А. Гітлер може домогтися впливів у США через власну пропаганду в американських медіа.</a:t>
            </a:r>
          </a:p>
        </p:txBody>
      </p:sp>
    </p:spTree>
    <p:extLst>
      <p:ext uri="{BB962C8B-B14F-4D97-AF65-F5344CB8AC3E}">
        <p14:creationId xmlns:p14="http://schemas.microsoft.com/office/powerpoint/2010/main" val="23838146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FA98A5-8775-4C07-A0BC-77A06C4B20FD}"/>
              </a:ext>
            </a:extLst>
          </p:cNvPr>
          <p:cNvSpPr>
            <a:spLocks noGrp="1"/>
          </p:cNvSpPr>
          <p:nvPr>
            <p:ph type="title"/>
          </p:nvPr>
        </p:nvSpPr>
        <p:spPr/>
        <p:txBody>
          <a:bodyPr/>
          <a:lstStyle/>
          <a:p>
            <a:pPr algn="ctr"/>
            <a:r>
              <a:rPr lang="uk-UA" dirty="0"/>
              <a:t>Вальтер Беньямін</a:t>
            </a:r>
          </a:p>
        </p:txBody>
      </p:sp>
      <p:sp>
        <p:nvSpPr>
          <p:cNvPr id="3" name="Місце для вмісту 2">
            <a:extLst>
              <a:ext uri="{FF2B5EF4-FFF2-40B4-BE49-F238E27FC236}">
                <a16:creationId xmlns:a16="http://schemas.microsoft.com/office/drawing/2014/main" xmlns="" id="{D1020E89-54D8-453A-A28D-E18969C293E0}"/>
              </a:ext>
            </a:extLst>
          </p:cNvPr>
          <p:cNvSpPr>
            <a:spLocks noGrp="1"/>
          </p:cNvSpPr>
          <p:nvPr>
            <p:ph idx="1"/>
          </p:nvPr>
        </p:nvSpPr>
        <p:spPr/>
        <p:txBody>
          <a:bodyPr>
            <a:normAutofit/>
          </a:bodyPr>
          <a:lstStyle/>
          <a:p>
            <a:pPr algn="just"/>
            <a:r>
              <a:rPr lang="uk-UA" dirty="0"/>
              <a:t>-  німецький філософ та культуролог, у своїй роботі "Твір мистецтва в епоху його технічної відтворюваності" (1936) глибоко аналізує вплив нових технологій на сферу мистецтва.</a:t>
            </a:r>
          </a:p>
          <a:p>
            <a:pPr marL="0" indent="0" algn="just">
              <a:buNone/>
            </a:pPr>
            <a:r>
              <a:rPr lang="uk-UA" dirty="0"/>
              <a:t>Беньямін стверджує, що:</a:t>
            </a:r>
          </a:p>
          <a:p>
            <a:pPr algn="just"/>
            <a:r>
              <a:rPr lang="uk-UA" dirty="0"/>
              <a:t>Механічне відтворення (тиражування) творів мистецтва знищує їхню ауру.</a:t>
            </a:r>
          </a:p>
          <a:p>
            <a:pPr algn="just"/>
            <a:r>
              <a:rPr lang="uk-UA" dirty="0"/>
              <a:t>Аура - це унікальна, неповторна сутність твору мистецтва, яка визначається його автентичністю, походженням та історією.</a:t>
            </a:r>
          </a:p>
          <a:p>
            <a:pPr algn="just"/>
            <a:r>
              <a:rPr lang="uk-UA" dirty="0"/>
              <a:t>Копія твору мистецтва не володіє аурою, вона лише відображає оригінал.</a:t>
            </a:r>
          </a:p>
          <a:p>
            <a:pPr algn="just"/>
            <a:r>
              <a:rPr lang="uk-UA" dirty="0"/>
              <a:t>Тиражування творів мистецтва демократизує мистецтво, роблячи його доступним для ширших мас.</a:t>
            </a:r>
          </a:p>
          <a:p>
            <a:pPr algn="just"/>
            <a:r>
              <a:rPr lang="uk-UA" dirty="0"/>
              <a:t>Водночас, тиражування може призвести до девальвації мистецтва, перетворюючи його на товар.</a:t>
            </a:r>
          </a:p>
        </p:txBody>
      </p:sp>
    </p:spTree>
    <p:extLst>
      <p:ext uri="{BB962C8B-B14F-4D97-AF65-F5344CB8AC3E}">
        <p14:creationId xmlns:p14="http://schemas.microsoft.com/office/powerpoint/2010/main" val="26079351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901A0D9-0479-45EE-8CCE-03730B7CDD9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8A9C0A53-9C7F-404D-8090-E43665E9FCB1}"/>
              </a:ext>
            </a:extLst>
          </p:cNvPr>
          <p:cNvSpPr>
            <a:spLocks noGrp="1"/>
          </p:cNvSpPr>
          <p:nvPr>
            <p:ph idx="1"/>
          </p:nvPr>
        </p:nvSpPr>
        <p:spPr/>
        <p:txBody>
          <a:bodyPr>
            <a:normAutofit fontScale="92500" lnSpcReduction="10000"/>
          </a:bodyPr>
          <a:lstStyle/>
          <a:p>
            <a:r>
              <a:rPr lang="uk-UA" dirty="0"/>
              <a:t>Беньямін також зазначає, що:</a:t>
            </a:r>
          </a:p>
          <a:p>
            <a:endParaRPr lang="uk-UA" dirty="0"/>
          </a:p>
          <a:p>
            <a:r>
              <a:rPr lang="uk-UA" dirty="0"/>
              <a:t>В епоху технічної відтворюваності змінюється роль мистецтва.</a:t>
            </a:r>
          </a:p>
          <a:p>
            <a:r>
              <a:rPr lang="uk-UA" dirty="0"/>
              <a:t>Мистецтво більше не сакральне, воно стає частиною масової культури.</a:t>
            </a:r>
          </a:p>
          <a:p>
            <a:r>
              <a:rPr lang="uk-UA" dirty="0"/>
              <a:t>Нові форми мистецтва, такі як фотографія та кіно, відображають зміни, що відбуваються в суспільстві.</a:t>
            </a:r>
          </a:p>
          <a:p>
            <a:r>
              <a:rPr lang="uk-UA" dirty="0"/>
              <a:t>Беньямін не дає однозначної оцінки впливу тиражування на мистецтво.</a:t>
            </a:r>
          </a:p>
          <a:p>
            <a:endParaRPr lang="uk-UA" dirty="0"/>
          </a:p>
          <a:p>
            <a:r>
              <a:rPr lang="uk-UA" dirty="0"/>
              <a:t>В цілому, Беньямін вважає, що тиражування творів мистецтва є неминучим наслідком розвитку технологій.</a:t>
            </a:r>
          </a:p>
          <a:p>
            <a:r>
              <a:rPr lang="uk-UA" dirty="0"/>
              <a:t>Він закликає до переосмислення ролі мистецтва в епоху технічної відтворюваності.</a:t>
            </a:r>
          </a:p>
        </p:txBody>
      </p:sp>
    </p:spTree>
    <p:extLst>
      <p:ext uri="{BB962C8B-B14F-4D97-AF65-F5344CB8AC3E}">
        <p14:creationId xmlns:p14="http://schemas.microsoft.com/office/powerpoint/2010/main" val="314981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50E45F5-1DC4-49EE-8947-87520AAFA65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DB106D74-2DD4-4E1C-8C08-5ED770008A4C}"/>
              </a:ext>
            </a:extLst>
          </p:cNvPr>
          <p:cNvSpPr>
            <a:spLocks noGrp="1"/>
          </p:cNvSpPr>
          <p:nvPr>
            <p:ph idx="1"/>
          </p:nvPr>
        </p:nvSpPr>
        <p:spPr/>
        <p:txBody>
          <a:bodyPr>
            <a:normAutofit/>
          </a:bodyPr>
          <a:lstStyle/>
          <a:p>
            <a:pPr algn="just"/>
            <a:r>
              <a:rPr lang="uk-UA" dirty="0"/>
              <a:t>Концепцію суспільства ізольованих індивідів, що на них впливають всемогутні медіа, змінила доктрина індивідів –  членів соціальних груп, спілкування в яких обмежує вплив  масової інформації. Дослідження співробітника військового департаменту США К. </a:t>
            </a:r>
            <a:r>
              <a:rPr lang="uk-UA" dirty="0" err="1"/>
              <a:t>Говленда</a:t>
            </a:r>
            <a:r>
              <a:rPr lang="uk-UA" dirty="0"/>
              <a:t> та П. </a:t>
            </a:r>
            <a:r>
              <a:rPr lang="uk-UA" dirty="0" err="1"/>
              <a:t>Лазарсфельда</a:t>
            </a:r>
            <a:r>
              <a:rPr lang="uk-UA" dirty="0"/>
              <a:t> з бюро прикладних досліджень Колумбійського університету засвідчили, що вплив медіа на індивідуальних споживачів масової інформації обмежений. </a:t>
            </a:r>
          </a:p>
          <a:p>
            <a:pPr algn="just"/>
            <a:r>
              <a:rPr lang="uk-UA" dirty="0"/>
              <a:t>Ця модель дістала назву «модель обмеженого впливу». У 1942–1945 рр. К. </a:t>
            </a:r>
            <a:r>
              <a:rPr lang="uk-UA" dirty="0" err="1"/>
              <a:t>Говленд</a:t>
            </a:r>
            <a:r>
              <a:rPr lang="uk-UA" dirty="0"/>
              <a:t> та його колеги під час контрольованих експериментів вивчали зміни мотивації солдатів, котрим показували навчальні чи пропагандистські фільми. Дослідження засвідчили, що перегляд подібних  фільмів не збільшував мотивацію солдатів.</a:t>
            </a:r>
          </a:p>
        </p:txBody>
      </p:sp>
    </p:spTree>
    <p:extLst>
      <p:ext uri="{BB962C8B-B14F-4D97-AF65-F5344CB8AC3E}">
        <p14:creationId xmlns:p14="http://schemas.microsoft.com/office/powerpoint/2010/main" val="31481325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D012E97-C7AE-46FC-8EF6-617A552B3732}"/>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09D4762F-F377-41F4-A9CB-5C8838F3668A}"/>
              </a:ext>
            </a:extLst>
          </p:cNvPr>
          <p:cNvSpPr>
            <a:spLocks noGrp="1"/>
          </p:cNvSpPr>
          <p:nvPr>
            <p:ph idx="1"/>
          </p:nvPr>
        </p:nvSpPr>
        <p:spPr/>
        <p:txBody>
          <a:bodyPr/>
          <a:lstStyle/>
          <a:p>
            <a:pPr algn="just"/>
            <a:r>
              <a:rPr lang="uk-UA" dirty="0"/>
              <a:t>Під час виборчої президентської кампанії 1940 р. П. </a:t>
            </a:r>
            <a:r>
              <a:rPr lang="uk-UA" dirty="0" err="1"/>
              <a:t>Лазарсфельд</a:t>
            </a:r>
            <a:r>
              <a:rPr lang="uk-UA" dirty="0"/>
              <a:t>, Б. </a:t>
            </a:r>
            <a:r>
              <a:rPr lang="uk-UA" dirty="0" err="1"/>
              <a:t>Берельсон</a:t>
            </a:r>
            <a:r>
              <a:rPr lang="uk-UA" dirty="0"/>
              <a:t> і Г. Ґоде вивчали чинники, що визначали точку зору виборців у дільниці Ері, штат Огайо. Вони з’ясували, що міжособистісні контакти набагато сильніше впливали, ніж медіа. Інформація, яку спочатку оприлюднювали ЗМК, потім через впливових громадян, т. зв. лідерів громадської думки, передавалася іншим людям. Цей процес було названо двоступеневим потоком комунікації. У 1960 р. виходить монографія </a:t>
            </a:r>
            <a:r>
              <a:rPr lang="uk-UA" dirty="0" err="1">
                <a:solidFill>
                  <a:srgbClr val="FFFF00"/>
                </a:solidFill>
              </a:rPr>
              <a:t>Дж</a:t>
            </a:r>
            <a:r>
              <a:rPr lang="uk-UA" dirty="0">
                <a:solidFill>
                  <a:srgbClr val="FFFF00"/>
                </a:solidFill>
              </a:rPr>
              <a:t>. </a:t>
            </a:r>
            <a:r>
              <a:rPr lang="uk-UA" dirty="0" err="1">
                <a:solidFill>
                  <a:srgbClr val="FFFF00"/>
                </a:solidFill>
              </a:rPr>
              <a:t>Клаппера</a:t>
            </a:r>
            <a:r>
              <a:rPr lang="uk-UA" dirty="0">
                <a:solidFill>
                  <a:srgbClr val="FFFF00"/>
                </a:solidFill>
              </a:rPr>
              <a:t> «Вплив масової комунікації»</a:t>
            </a:r>
            <a:r>
              <a:rPr lang="uk-UA" dirty="0"/>
              <a:t>. Ця класична праця являє собою огляд кількох сотень наукових праць із проблем медійних впливів. Висновок – ЗМК чинять обмежений вплив.</a:t>
            </a:r>
          </a:p>
        </p:txBody>
      </p:sp>
    </p:spTree>
    <p:extLst>
      <p:ext uri="{BB962C8B-B14F-4D97-AF65-F5344CB8AC3E}">
        <p14:creationId xmlns:p14="http://schemas.microsoft.com/office/powerpoint/2010/main" val="4211340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094FEBA-327F-4A8C-A64A-5313414AF213}"/>
              </a:ext>
            </a:extLst>
          </p:cNvPr>
          <p:cNvSpPr>
            <a:spLocks noGrp="1"/>
          </p:cNvSpPr>
          <p:nvPr>
            <p:ph type="title"/>
          </p:nvPr>
        </p:nvSpPr>
        <p:spPr/>
        <p:txBody>
          <a:bodyPr/>
          <a:lstStyle/>
          <a:p>
            <a:pPr algn="ctr"/>
            <a:r>
              <a:rPr lang="uk-UA" sz="3200" dirty="0"/>
              <a:t>Дописемний етап </a:t>
            </a:r>
            <a:r>
              <a:rPr lang="uk-UA" sz="3200" dirty="0" err="1"/>
              <a:t>доіндустріального</a:t>
            </a:r>
            <a:r>
              <a:rPr lang="uk-UA" sz="3200" dirty="0"/>
              <a:t> періоду</a:t>
            </a:r>
            <a:endParaRPr lang="uk-UA" dirty="0"/>
          </a:p>
        </p:txBody>
      </p:sp>
      <p:sp>
        <p:nvSpPr>
          <p:cNvPr id="3" name="Місце для вмісту 2">
            <a:extLst>
              <a:ext uri="{FF2B5EF4-FFF2-40B4-BE49-F238E27FC236}">
                <a16:creationId xmlns:a16="http://schemas.microsoft.com/office/drawing/2014/main" xmlns="" id="{E43A3D0F-C83A-49E5-98E2-346D1079D118}"/>
              </a:ext>
            </a:extLst>
          </p:cNvPr>
          <p:cNvSpPr>
            <a:spLocks noGrp="1"/>
          </p:cNvSpPr>
          <p:nvPr>
            <p:ph idx="1"/>
          </p:nvPr>
        </p:nvSpPr>
        <p:spPr/>
        <p:txBody>
          <a:bodyPr/>
          <a:lstStyle/>
          <a:p>
            <a:pPr algn="just"/>
            <a:r>
              <a:rPr lang="uk-UA" dirty="0"/>
              <a:t>Цей етап комунікації характеризується такою організацією процесу спілкування, який може бути виражено формулою: </a:t>
            </a:r>
            <a:r>
              <a:rPr lang="uk-UA" b="1" i="1" dirty="0">
                <a:solidFill>
                  <a:srgbClr val="FFFF00"/>
                </a:solidFill>
              </a:rPr>
              <a:t>спілкування «обличчям до обличчя»</a:t>
            </a:r>
            <a:r>
              <a:rPr lang="uk-UA" dirty="0"/>
              <a:t>. </a:t>
            </a:r>
          </a:p>
          <a:p>
            <a:pPr algn="just"/>
            <a:r>
              <a:rPr lang="uk-UA" dirty="0"/>
              <a:t>Цей процес спілкування був властивий </a:t>
            </a:r>
            <a:r>
              <a:rPr lang="uk-UA" i="1" dirty="0">
                <a:solidFill>
                  <a:srgbClr val="FFFF00"/>
                </a:solidFill>
              </a:rPr>
              <a:t>усій спільноті </a:t>
            </a:r>
            <a:r>
              <a:rPr lang="uk-UA" dirty="0"/>
              <a:t>і мав вигляд переважно міжособистісної, </a:t>
            </a:r>
            <a:r>
              <a:rPr lang="uk-UA" dirty="0" err="1"/>
              <a:t>інтерперсональної</a:t>
            </a:r>
            <a:r>
              <a:rPr lang="uk-UA" dirty="0"/>
              <a:t> комунікації, що відбувалася у формі діалогу або монологу.</a:t>
            </a:r>
          </a:p>
          <a:p>
            <a:pPr algn="just"/>
            <a:r>
              <a:rPr lang="uk-UA" dirty="0"/>
              <a:t> Масове спілкування вже існувало. Стихійні маси у вигляді натовпів, юрб, майданів, видовищних аудиторій, зібраної публіки, перед якими виступали «лідери думок», висунуті самою ж громадою.</a:t>
            </a:r>
          </a:p>
        </p:txBody>
      </p:sp>
    </p:spTree>
    <p:extLst>
      <p:ext uri="{BB962C8B-B14F-4D97-AF65-F5344CB8AC3E}">
        <p14:creationId xmlns:p14="http://schemas.microsoft.com/office/powerpoint/2010/main" val="21467635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5B84345-3F09-4442-8020-63C6BF92ECE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5BE74593-D368-4F64-8039-E80ECA73EFFB}"/>
              </a:ext>
            </a:extLst>
          </p:cNvPr>
          <p:cNvSpPr>
            <a:spLocks noGrp="1"/>
          </p:cNvSpPr>
          <p:nvPr>
            <p:ph idx="1"/>
          </p:nvPr>
        </p:nvSpPr>
        <p:spPr/>
        <p:txBody>
          <a:bodyPr/>
          <a:lstStyle/>
          <a:p>
            <a:pPr algn="just"/>
            <a:r>
              <a:rPr lang="uk-UA" dirty="0"/>
              <a:t>Наприкінці сорокових - п'ятдесятих роках ХХ століття переважали два підходи до вивчення комунікації. Перший - </a:t>
            </a:r>
            <a:r>
              <a:rPr lang="uk-UA" dirty="0" err="1"/>
              <a:t>раціоналістський</a:t>
            </a:r>
            <a:r>
              <a:rPr lang="uk-UA" dirty="0"/>
              <a:t> підхід базувався на концепції технологічного детермінізму. Такий підхід надає засобам масової інформації роль єдиного стимулу і джерела соціального розвитку. Інформація розглядається розширено як основа культури та всіх культурних цінностей. Другий - </a:t>
            </a:r>
            <a:r>
              <a:rPr lang="uk-UA" dirty="0" err="1"/>
              <a:t>ірраціоналістичний</a:t>
            </a:r>
            <a:r>
              <a:rPr lang="uk-UA" dirty="0"/>
              <a:t> підхід представлений розуміючою соціологією, в основі якої лежить концепція взаєморозуміння, тобто розуміння людиною іншої людини. Тут розглядаються дії, що ставлять собі за мету комунікацію (свідомо використовують знаки - </a:t>
            </a:r>
            <a:r>
              <a:rPr lang="uk-UA" dirty="0" err="1"/>
              <a:t>Шюц</a:t>
            </a:r>
            <a:r>
              <a:rPr lang="uk-UA" dirty="0"/>
              <a:t>), і ті, що не мають такої мети.</a:t>
            </a:r>
          </a:p>
          <a:p>
            <a:endParaRPr lang="uk-UA" dirty="0"/>
          </a:p>
        </p:txBody>
      </p:sp>
    </p:spTree>
    <p:extLst>
      <p:ext uri="{BB962C8B-B14F-4D97-AF65-F5344CB8AC3E}">
        <p14:creationId xmlns:p14="http://schemas.microsoft.com/office/powerpoint/2010/main" val="4028978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48AF9FE-500F-4142-A174-0636A217C32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6C467595-D2AB-4F2D-9FC9-D9703F6C5D78}"/>
              </a:ext>
            </a:extLst>
          </p:cNvPr>
          <p:cNvSpPr>
            <a:spLocks noGrp="1"/>
          </p:cNvSpPr>
          <p:nvPr>
            <p:ph idx="1"/>
          </p:nvPr>
        </p:nvSpPr>
        <p:spPr/>
        <p:txBody>
          <a:bodyPr/>
          <a:lstStyle/>
          <a:p>
            <a:pPr algn="just"/>
            <a:r>
              <a:rPr lang="uk-UA" dirty="0"/>
              <a:t>Наступний етап історії </a:t>
            </a:r>
            <a:r>
              <a:rPr lang="uk-UA" dirty="0" err="1"/>
              <a:t>медіадосліджень</a:t>
            </a:r>
            <a:r>
              <a:rPr lang="uk-UA" dirty="0"/>
              <a:t> </a:t>
            </a:r>
            <a:r>
              <a:rPr lang="uk-UA" dirty="0" err="1"/>
              <a:t>Дж</a:t>
            </a:r>
            <a:r>
              <a:rPr lang="uk-UA" dirty="0"/>
              <a:t>. </a:t>
            </a:r>
            <a:r>
              <a:rPr lang="uk-UA" dirty="0" err="1"/>
              <a:t>Брайант</a:t>
            </a:r>
            <a:r>
              <a:rPr lang="uk-UA" dirty="0"/>
              <a:t> і С. </a:t>
            </a:r>
            <a:r>
              <a:rPr lang="uk-UA" dirty="0" err="1"/>
              <a:t>Томпсон</a:t>
            </a:r>
            <a:r>
              <a:rPr lang="uk-UA" dirty="0"/>
              <a:t> пов’язують із домінуванням моделі «помірного впливу». </a:t>
            </a:r>
            <a:r>
              <a:rPr lang="uk-UA" dirty="0">
                <a:solidFill>
                  <a:srgbClr val="FFFF00"/>
                </a:solidFill>
              </a:rPr>
              <a:t>М. Мак-</a:t>
            </a:r>
            <a:r>
              <a:rPr lang="uk-UA" dirty="0" err="1">
                <a:solidFill>
                  <a:srgbClr val="FFFF00"/>
                </a:solidFill>
              </a:rPr>
              <a:t>Люен</a:t>
            </a:r>
            <a:r>
              <a:rPr lang="uk-UA" dirty="0">
                <a:solidFill>
                  <a:srgbClr val="FFFF00"/>
                </a:solidFill>
              </a:rPr>
              <a:t> </a:t>
            </a:r>
            <a:r>
              <a:rPr lang="uk-UA" dirty="0"/>
              <a:t>у своїй книжці </a:t>
            </a:r>
            <a:r>
              <a:rPr lang="uk-UA" dirty="0">
                <a:solidFill>
                  <a:srgbClr val="FFFF00"/>
                </a:solidFill>
              </a:rPr>
              <a:t>«Розуміння мас-медіа» </a:t>
            </a:r>
            <a:r>
              <a:rPr lang="uk-UA" dirty="0"/>
              <a:t>запропонував новий погляд на масову комунікацію. Він вважав, що вплив медіа визначається не змістом інформації, а засобом її подавання як таким. Іншими словами, вплив здійснюється на самому фундаментальному рівні, змінюючи моделі сприйняття і мислення.</a:t>
            </a:r>
          </a:p>
        </p:txBody>
      </p:sp>
    </p:spTree>
    <p:extLst>
      <p:ext uri="{BB962C8B-B14F-4D97-AF65-F5344CB8AC3E}">
        <p14:creationId xmlns:p14="http://schemas.microsoft.com/office/powerpoint/2010/main" val="413308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1250473-FC39-483B-B153-B034B8B89944}"/>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AFB028CC-41AA-47EB-A45F-489DAB2146DB}"/>
              </a:ext>
            </a:extLst>
          </p:cNvPr>
          <p:cNvSpPr>
            <a:spLocks noGrp="1"/>
          </p:cNvSpPr>
          <p:nvPr>
            <p:ph idx="1"/>
          </p:nvPr>
        </p:nvSpPr>
        <p:spPr/>
        <p:txBody>
          <a:bodyPr/>
          <a:lstStyle/>
          <a:p>
            <a:pPr algn="just"/>
            <a:r>
              <a:rPr lang="uk-UA" dirty="0"/>
              <a:t>Дослідження П. </a:t>
            </a:r>
            <a:r>
              <a:rPr lang="uk-UA" dirty="0" err="1"/>
              <a:t>Тиченора</a:t>
            </a:r>
            <a:r>
              <a:rPr lang="uk-UA" dirty="0"/>
              <a:t>, Г. </a:t>
            </a:r>
            <a:r>
              <a:rPr lang="uk-UA" dirty="0" err="1"/>
              <a:t>Донаг’ю</a:t>
            </a:r>
            <a:r>
              <a:rPr lang="uk-UA" dirty="0"/>
              <a:t> та К. Олієна 1970 р. постулювали </a:t>
            </a:r>
            <a:r>
              <a:rPr lang="uk-UA" dirty="0">
                <a:solidFill>
                  <a:srgbClr val="FFFF00"/>
                </a:solidFill>
              </a:rPr>
              <a:t>«гіпотезу розриву у знаннях»</a:t>
            </a:r>
            <a:r>
              <a:rPr lang="uk-UA" dirty="0"/>
              <a:t>, згідно з якою зі збільшенням притоку інформації у соціальну систему групи населення з вищим соціально-економічним статусом зазвичай одержують цю інформацію швидше, ніж групи з нижчим соціально-економічним статусом, так що розрив у знаннях між цими групами має тенденцію радше до збільшення, ніж до зниження.</a:t>
            </a:r>
          </a:p>
        </p:txBody>
      </p:sp>
    </p:spTree>
    <p:extLst>
      <p:ext uri="{BB962C8B-B14F-4D97-AF65-F5344CB8AC3E}">
        <p14:creationId xmlns:p14="http://schemas.microsoft.com/office/powerpoint/2010/main" val="998131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EB378E2-589C-4BFA-8110-08316722961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CA9D2E3D-05B6-4A72-9454-CAF8B8933BD6}"/>
              </a:ext>
            </a:extLst>
          </p:cNvPr>
          <p:cNvSpPr>
            <a:spLocks noGrp="1"/>
          </p:cNvSpPr>
          <p:nvPr>
            <p:ph idx="1"/>
          </p:nvPr>
        </p:nvSpPr>
        <p:spPr/>
        <p:txBody>
          <a:bodyPr>
            <a:normAutofit fontScale="92500" lnSpcReduction="10000"/>
          </a:bodyPr>
          <a:lstStyle/>
          <a:p>
            <a:pPr algn="just"/>
            <a:r>
              <a:rPr lang="uk-UA" dirty="0"/>
              <a:t>У доповіді міністра охорони здоров’я США 1971 р. повідомлялося, що існує причинно-наслідковий зв’язок між переглядом телепередач, які включають сцени насильства, та пізнішою агресивною поведінкою, але будь-який такий причинний зв’язок поширюється тільки на деяких дітей (тих, хто має схильність до агресії) та має вплив лише у певному середовищі. </a:t>
            </a:r>
            <a:r>
              <a:rPr lang="uk-UA" dirty="0">
                <a:solidFill>
                  <a:srgbClr val="FFFF00"/>
                </a:solidFill>
              </a:rPr>
              <a:t>М. Мак-</a:t>
            </a:r>
            <a:r>
              <a:rPr lang="uk-UA" dirty="0" err="1">
                <a:solidFill>
                  <a:srgbClr val="FFFF00"/>
                </a:solidFill>
              </a:rPr>
              <a:t>Комбс</a:t>
            </a:r>
            <a:r>
              <a:rPr lang="uk-UA" dirty="0">
                <a:solidFill>
                  <a:srgbClr val="FFFF00"/>
                </a:solidFill>
              </a:rPr>
              <a:t> і Д. Шоу </a:t>
            </a:r>
            <a:r>
              <a:rPr lang="uk-UA" dirty="0"/>
              <a:t>1972р. провели перше дослідження в рамках гіпотези підбору повідомлень. Гіпотеза постулює, що підбір тематики для випусків новин впливає на уявлення аудиторії про важливість подій</a:t>
            </a:r>
          </a:p>
        </p:txBody>
      </p:sp>
    </p:spTree>
    <p:extLst>
      <p:ext uri="{BB962C8B-B14F-4D97-AF65-F5344CB8AC3E}">
        <p14:creationId xmlns:p14="http://schemas.microsoft.com/office/powerpoint/2010/main" val="2893213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D54F01-7ACB-487E-B85A-70D8D781519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73398D24-143A-4D03-B7B8-067C8F9D8CA8}"/>
              </a:ext>
            </a:extLst>
          </p:cNvPr>
          <p:cNvSpPr>
            <a:spLocks noGrp="1"/>
          </p:cNvSpPr>
          <p:nvPr>
            <p:ph idx="1"/>
          </p:nvPr>
        </p:nvSpPr>
        <p:spPr/>
        <p:txBody>
          <a:bodyPr>
            <a:normAutofit fontScale="85000" lnSpcReduction="10000"/>
          </a:bodyPr>
          <a:lstStyle/>
          <a:p>
            <a:pPr algn="just"/>
            <a:r>
              <a:rPr lang="uk-UA" dirty="0">
                <a:solidFill>
                  <a:srgbClr val="FFFF00"/>
                </a:solidFill>
              </a:rPr>
              <a:t>Теорія спіралі мовчання </a:t>
            </a:r>
            <a:r>
              <a:rPr lang="uk-UA" dirty="0"/>
              <a:t>виникає 1973 р. Згідно з </a:t>
            </a:r>
            <a:r>
              <a:rPr lang="uk-UA" dirty="0">
                <a:solidFill>
                  <a:srgbClr val="FFFF00"/>
                </a:solidFill>
              </a:rPr>
              <a:t>Е. </a:t>
            </a:r>
            <a:r>
              <a:rPr lang="uk-UA" dirty="0" err="1">
                <a:solidFill>
                  <a:srgbClr val="FFFF00"/>
                </a:solidFill>
              </a:rPr>
              <a:t>Ноель-Нойман</a:t>
            </a:r>
            <a:r>
              <a:rPr lang="uk-UA" dirty="0"/>
              <a:t>, люди намагаються приховувати свої переконання, якщо вони суперечать поглядам більшості (теорія доволі сильних медійних впливів). ЗМК тут виступають інструментом формування панівної громадської думки. 1976 р. – поява </a:t>
            </a:r>
            <a:r>
              <a:rPr lang="uk-UA" dirty="0">
                <a:solidFill>
                  <a:srgbClr val="FFFF00"/>
                </a:solidFill>
              </a:rPr>
              <a:t>теорії залежності С. </a:t>
            </a:r>
            <a:r>
              <a:rPr lang="uk-UA" dirty="0" err="1">
                <a:solidFill>
                  <a:srgbClr val="FFFF00"/>
                </a:solidFill>
              </a:rPr>
              <a:t>Болл-Рокеша</a:t>
            </a:r>
            <a:r>
              <a:rPr lang="uk-UA" dirty="0">
                <a:solidFill>
                  <a:srgbClr val="FFFF00"/>
                </a:solidFill>
              </a:rPr>
              <a:t> та М. Де </a:t>
            </a:r>
            <a:r>
              <a:rPr lang="uk-UA" dirty="0" err="1">
                <a:solidFill>
                  <a:srgbClr val="FFFF00"/>
                </a:solidFill>
              </a:rPr>
              <a:t>Флера</a:t>
            </a:r>
            <a:r>
              <a:rPr lang="uk-UA" dirty="0"/>
              <a:t>, яка наголошує зв’язок між суспільною системою, медіа та аудиторією. Вона стверджує, що ступінь залежності аудиторії від ЗМК визначається індивідуальними відмінностями адресатів, масштабом соціальних конфліктів, а також кількістю й централізацією інформаційних функцій, які виконують мас-медіа.</a:t>
            </a:r>
          </a:p>
        </p:txBody>
      </p:sp>
    </p:spTree>
    <p:extLst>
      <p:ext uri="{BB962C8B-B14F-4D97-AF65-F5344CB8AC3E}">
        <p14:creationId xmlns:p14="http://schemas.microsoft.com/office/powerpoint/2010/main" val="27429406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C4D3AD-96D1-4C07-BE93-74E9E16CFA1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B03AB896-1E3E-4759-B64A-67E488D9C014}"/>
              </a:ext>
            </a:extLst>
          </p:cNvPr>
          <p:cNvSpPr>
            <a:spLocks noGrp="1"/>
          </p:cNvSpPr>
          <p:nvPr>
            <p:ph idx="1"/>
          </p:nvPr>
        </p:nvSpPr>
        <p:spPr/>
        <p:txBody>
          <a:bodyPr>
            <a:normAutofit fontScale="77500" lnSpcReduction="20000"/>
          </a:bodyPr>
          <a:lstStyle/>
          <a:p>
            <a:pPr algn="just"/>
            <a:r>
              <a:rPr lang="uk-UA" dirty="0"/>
              <a:t>Після 1960-х рр., зауважують </a:t>
            </a:r>
            <a:r>
              <a:rPr lang="uk-UA" dirty="0" err="1"/>
              <a:t>Дж</a:t>
            </a:r>
            <a:r>
              <a:rPr lang="uk-UA" dirty="0"/>
              <a:t>. </a:t>
            </a:r>
            <a:r>
              <a:rPr lang="uk-UA" dirty="0" err="1"/>
              <a:t>Брайант</a:t>
            </a:r>
            <a:r>
              <a:rPr lang="uk-UA" dirty="0"/>
              <a:t> і С. </a:t>
            </a:r>
            <a:r>
              <a:rPr lang="uk-UA" dirty="0" err="1"/>
              <a:t>Томпсон</a:t>
            </a:r>
            <a:r>
              <a:rPr lang="uk-UA" dirty="0"/>
              <a:t>, деякі нові теорії та наукові відкриття не вписувались у парадигму обмеженого впливу. Тому історію було відредаговано таким чином, щоб включити нові наукові праці, які свідчили про можливість як обмежених, так і сильних </a:t>
            </a:r>
            <a:r>
              <a:rPr lang="uk-UA" dirty="0" err="1"/>
              <a:t>медіавпливів</a:t>
            </a:r>
            <a:r>
              <a:rPr lang="uk-UA" dirty="0"/>
              <a:t>. Тобто мова велася також про модель сильного впливу. Зокрема у доповіді Національного інституту психічного здоров’я США 1983 р. було зроблено огляд наукових досліджень з проблем телевізійного насильства і виявлено очевидний зв’язок між переглядом сцен насильства та наступними проявами агресії у дітей і підлітків. Фундаментальне дослідження С. </a:t>
            </a:r>
            <a:r>
              <a:rPr lang="uk-UA" dirty="0" err="1"/>
              <a:t>Болл-Рокеша</a:t>
            </a:r>
            <a:r>
              <a:rPr lang="uk-UA" dirty="0"/>
              <a:t>, М. </a:t>
            </a:r>
            <a:r>
              <a:rPr lang="uk-UA" dirty="0" err="1"/>
              <a:t>Рокеша</a:t>
            </a:r>
            <a:r>
              <a:rPr lang="uk-UA" dirty="0"/>
              <a:t> і </a:t>
            </a:r>
            <a:r>
              <a:rPr lang="uk-UA" dirty="0" err="1"/>
              <a:t>Дж</a:t>
            </a:r>
            <a:r>
              <a:rPr lang="uk-UA" dirty="0"/>
              <a:t>. Грубе про головні американські життєві цінності (1984 р.) засвідчило, що люди переглядають свої цінності, переконання та моделі поведінки, якщо в них виявляються недоречності.</a:t>
            </a:r>
          </a:p>
        </p:txBody>
      </p:sp>
    </p:spTree>
    <p:extLst>
      <p:ext uri="{BB962C8B-B14F-4D97-AF65-F5344CB8AC3E}">
        <p14:creationId xmlns:p14="http://schemas.microsoft.com/office/powerpoint/2010/main" val="3098056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4A683440-4019-43FA-8611-3973B446AEF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74132DC6-1805-4FC9-85CC-707E61E30343}"/>
              </a:ext>
            </a:extLst>
          </p:cNvPr>
          <p:cNvSpPr>
            <a:spLocks noGrp="1"/>
          </p:cNvSpPr>
          <p:nvPr>
            <p:ph idx="1"/>
          </p:nvPr>
        </p:nvSpPr>
        <p:spPr/>
        <p:txBody>
          <a:bodyPr>
            <a:normAutofit fontScale="92500" lnSpcReduction="20000"/>
          </a:bodyPr>
          <a:lstStyle/>
          <a:p>
            <a:r>
              <a:rPr lang="uk-UA" dirty="0"/>
              <a:t>Проглядає деяка неузгодженість у «традиційній історії» вивчення масових комунікацій. Не маючи єдиних стандартів, дослідники </a:t>
            </a:r>
            <a:r>
              <a:rPr lang="uk-UA" dirty="0" err="1"/>
              <a:t>медіавпливів</a:t>
            </a:r>
            <a:r>
              <a:rPr lang="uk-UA" dirty="0"/>
              <a:t> часто робили висновки якісного характеру про їхню силу. За цією логікою, </a:t>
            </a:r>
            <a:r>
              <a:rPr lang="uk-UA" i="1" dirty="0">
                <a:solidFill>
                  <a:srgbClr val="FFFF00"/>
                </a:solidFill>
              </a:rPr>
              <a:t>одночасно можуть існувати різні види </a:t>
            </a:r>
            <a:r>
              <a:rPr lang="uk-UA" i="1" dirty="0" err="1">
                <a:solidFill>
                  <a:srgbClr val="FFFF00"/>
                </a:solidFill>
              </a:rPr>
              <a:t>медіавпливів</a:t>
            </a:r>
            <a:r>
              <a:rPr lang="uk-UA" i="1" dirty="0">
                <a:solidFill>
                  <a:srgbClr val="FFFF00"/>
                </a:solidFill>
              </a:rPr>
              <a:t>, рівень яких змінюється від обмеженого до досить сильного</a:t>
            </a:r>
            <a:r>
              <a:rPr lang="uk-UA" dirty="0"/>
              <a:t>, що, звичайно, не може бути прийнятним. Тому були запропоновані окремі уточнення у вигляді «</a:t>
            </a:r>
            <a:r>
              <a:rPr lang="uk-UA" dirty="0">
                <a:solidFill>
                  <a:srgbClr val="FFFF00"/>
                </a:solidFill>
              </a:rPr>
              <a:t>нетрадиційної</a:t>
            </a:r>
            <a:r>
              <a:rPr lang="uk-UA" dirty="0"/>
              <a:t>» версії. Новий сценарій ґрунтується на головних наукових дослідженнях, що від самого початку надавали переконливі докази вагомого впливу медіа на аудиторію.</a:t>
            </a:r>
          </a:p>
        </p:txBody>
      </p:sp>
    </p:spTree>
    <p:extLst>
      <p:ext uri="{BB962C8B-B14F-4D97-AF65-F5344CB8AC3E}">
        <p14:creationId xmlns:p14="http://schemas.microsoft.com/office/powerpoint/2010/main" val="26315807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0BB9C50-BBB6-4E69-BE55-8A32FEB8152C}"/>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187631BA-F9DF-4BFF-9D4E-CACC41745FE4}"/>
              </a:ext>
            </a:extLst>
          </p:cNvPr>
          <p:cNvSpPr>
            <a:spLocks noGrp="1"/>
          </p:cNvSpPr>
          <p:nvPr>
            <p:ph idx="1"/>
          </p:nvPr>
        </p:nvSpPr>
        <p:spPr/>
        <p:txBody>
          <a:bodyPr>
            <a:normAutofit fontScale="85000" lnSpcReduction="10000"/>
          </a:bodyPr>
          <a:lstStyle/>
          <a:p>
            <a:pPr algn="just"/>
            <a:r>
              <a:rPr lang="uk-UA" dirty="0" err="1"/>
              <a:t>Медіавпливи</a:t>
            </a:r>
            <a:r>
              <a:rPr lang="uk-UA" dirty="0"/>
              <a:t> можуть мати різний характер, але з урахуванням відповідних об’єктивних чинників. Вони можуть бути </a:t>
            </a:r>
          </a:p>
          <a:p>
            <a:pPr algn="just"/>
            <a:r>
              <a:rPr lang="uk-UA" dirty="0"/>
              <a:t>когнітивними (такими, що впливають на мислення і навчання), </a:t>
            </a:r>
          </a:p>
          <a:p>
            <a:pPr algn="just"/>
            <a:r>
              <a:rPr lang="uk-UA" dirty="0"/>
              <a:t>поведінковими </a:t>
            </a:r>
          </a:p>
          <a:p>
            <a:pPr algn="just"/>
            <a:r>
              <a:rPr lang="uk-UA" dirty="0"/>
              <a:t>афективними (емоційними). </a:t>
            </a:r>
          </a:p>
          <a:p>
            <a:pPr algn="just"/>
            <a:r>
              <a:rPr lang="uk-UA" dirty="0"/>
              <a:t>Також прямими та опосередкованими, короткочасними, тривалими чи уповільненими, ізольованими та загальними. Слід враховувати психологічні чинники, вплив середовища і характеристики соціальних груп, що керують сприйняттям масової інформації та реакцією на неї.</a:t>
            </a:r>
          </a:p>
          <a:p>
            <a:endParaRPr lang="uk-UA" dirty="0"/>
          </a:p>
        </p:txBody>
      </p:sp>
    </p:spTree>
    <p:extLst>
      <p:ext uri="{BB962C8B-B14F-4D97-AF65-F5344CB8AC3E}">
        <p14:creationId xmlns:p14="http://schemas.microsoft.com/office/powerpoint/2010/main" val="216333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633F818-652D-479F-B8F7-134B0A9A543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8807604B-A5F4-42CB-B9BC-2A224D99668D}"/>
              </a:ext>
            </a:extLst>
          </p:cNvPr>
          <p:cNvSpPr>
            <a:spLocks noGrp="1"/>
          </p:cNvSpPr>
          <p:nvPr>
            <p:ph idx="1"/>
          </p:nvPr>
        </p:nvSpPr>
        <p:spPr/>
        <p:txBody>
          <a:bodyPr>
            <a:normAutofit fontScale="85000" lnSpcReduction="20000"/>
          </a:bodyPr>
          <a:lstStyle/>
          <a:p>
            <a:pPr algn="just"/>
            <a:r>
              <a:rPr lang="uk-UA" dirty="0"/>
              <a:t>У своїй версії </a:t>
            </a:r>
            <a:r>
              <a:rPr lang="uk-UA" dirty="0" err="1"/>
              <a:t>Дж</a:t>
            </a:r>
            <a:r>
              <a:rPr lang="uk-UA" dirty="0"/>
              <a:t>. </a:t>
            </a:r>
            <a:r>
              <a:rPr lang="uk-UA" dirty="0" err="1"/>
              <a:t>Брайант</a:t>
            </a:r>
            <a:r>
              <a:rPr lang="uk-UA" dirty="0"/>
              <a:t> і С. </a:t>
            </a:r>
            <a:r>
              <a:rPr lang="uk-UA" dirty="0" err="1"/>
              <a:t>Томпсон</a:t>
            </a:r>
            <a:r>
              <a:rPr lang="uk-UA" dirty="0"/>
              <a:t> поглиблюють розуміння досягнень окремих класиків медійних досліджень. </a:t>
            </a:r>
          </a:p>
          <a:p>
            <a:pPr algn="just"/>
            <a:r>
              <a:rPr lang="uk-UA" dirty="0"/>
              <a:t>Вони наводять п’ять головних заслуг Г. </a:t>
            </a:r>
            <a:r>
              <a:rPr lang="uk-UA" dirty="0" err="1"/>
              <a:t>Лассвелла</a:t>
            </a:r>
            <a:r>
              <a:rPr lang="uk-UA" dirty="0"/>
              <a:t>: </a:t>
            </a:r>
          </a:p>
          <a:p>
            <a:pPr marL="0" indent="0" algn="just">
              <a:buNone/>
            </a:pPr>
            <a:r>
              <a:rPr lang="uk-UA" dirty="0"/>
              <a:t>1. Розробив модель «п’яти запитань». </a:t>
            </a:r>
          </a:p>
          <a:p>
            <a:pPr marL="0" indent="0" algn="just">
              <a:buNone/>
            </a:pPr>
            <a:r>
              <a:rPr lang="uk-UA" dirty="0"/>
              <a:t>2. Був піонером контент-аналізу. </a:t>
            </a:r>
          </a:p>
          <a:p>
            <a:pPr marL="0" indent="0" algn="just">
              <a:buNone/>
            </a:pPr>
            <a:r>
              <a:rPr lang="uk-UA" dirty="0"/>
              <a:t>3. Його робота з вивчення політичної та воєнної пропаганди – надзвичайно важливий приклад ранніх досліджень масової комунікації. Аналіз пропаганди став частиною </a:t>
            </a:r>
            <a:r>
              <a:rPr lang="uk-UA" dirty="0" err="1"/>
              <a:t>медіадосліджень</a:t>
            </a:r>
            <a:r>
              <a:rPr lang="uk-UA" dirty="0"/>
              <a:t>. </a:t>
            </a:r>
          </a:p>
          <a:p>
            <a:pPr marL="0" indent="0" algn="just">
              <a:buNone/>
            </a:pPr>
            <a:r>
              <a:rPr lang="uk-UA" dirty="0"/>
              <a:t>4. Поєднав теорію З. </a:t>
            </a:r>
            <a:r>
              <a:rPr lang="uk-UA" dirty="0" err="1"/>
              <a:t>Фройда</a:t>
            </a:r>
            <a:r>
              <a:rPr lang="uk-UA" dirty="0"/>
              <a:t> з політичним аналізом, зокрема у психоаналітичному дослідженні політичних лідерів. </a:t>
            </a:r>
          </a:p>
          <a:p>
            <a:pPr marL="0" indent="0" algn="just">
              <a:buNone/>
            </a:pPr>
            <a:r>
              <a:rPr lang="uk-UA" dirty="0"/>
              <a:t>5. Сприяв створенню політичних наук, міждисциплінарному рухові з інтеграції соціальних наук з діями державної влади. </a:t>
            </a:r>
          </a:p>
        </p:txBody>
      </p:sp>
    </p:spTree>
    <p:extLst>
      <p:ext uri="{BB962C8B-B14F-4D97-AF65-F5344CB8AC3E}">
        <p14:creationId xmlns:p14="http://schemas.microsoft.com/office/powerpoint/2010/main" val="1135209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F387563-BE41-4D3F-8113-12A9140346F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347C6B1C-C97B-4958-B6FA-D48CCF84482C}"/>
              </a:ext>
            </a:extLst>
          </p:cNvPr>
          <p:cNvSpPr>
            <a:spLocks noGrp="1"/>
          </p:cNvSpPr>
          <p:nvPr>
            <p:ph idx="1"/>
          </p:nvPr>
        </p:nvSpPr>
        <p:spPr/>
        <p:txBody>
          <a:bodyPr>
            <a:normAutofit fontScale="85000" lnSpcReduction="10000"/>
          </a:bodyPr>
          <a:lstStyle/>
          <a:p>
            <a:pPr algn="just"/>
            <a:r>
              <a:rPr lang="uk-UA" dirty="0"/>
              <a:t>У 1970-х рр. з’являються психологічні теорії, які мають велике значення для розуміння </a:t>
            </a:r>
            <a:r>
              <a:rPr lang="uk-UA" dirty="0" err="1"/>
              <a:t>медіавпливів</a:t>
            </a:r>
            <a:r>
              <a:rPr lang="uk-UA" dirty="0"/>
              <a:t>. Серед них – </a:t>
            </a:r>
            <a:r>
              <a:rPr lang="uk-UA" dirty="0">
                <a:solidFill>
                  <a:srgbClr val="FFFF00"/>
                </a:solidFill>
              </a:rPr>
              <a:t>теорія соціального навчання </a:t>
            </a:r>
            <a:r>
              <a:rPr lang="uk-UA" dirty="0"/>
              <a:t>(соціально-когнітивна) А. Бандура. У 1990-х рр. – його ж теорія морального розмежування. Замість того, щоб зосереджуватися передусім на ролі впливу масової комунікації у змінах поглядів і переконань, відтепер учені почали досліджувати головно складніші реакції поведінки, зміни у когнітивних моделях, а також уплив медіа на навчання і знання. Теорія соціального навчання пояснює, як телеглядачі навчаються запозичених із медіа моделей поведінки й імітують їх на підставі своєї схильності до чинників зовнішнього середовища та когнітивних настанов</a:t>
            </a:r>
          </a:p>
        </p:txBody>
      </p:sp>
    </p:spTree>
    <p:extLst>
      <p:ext uri="{BB962C8B-B14F-4D97-AF65-F5344CB8AC3E}">
        <p14:creationId xmlns:p14="http://schemas.microsoft.com/office/powerpoint/2010/main" val="4260222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DD78609-9E39-4D18-9B2A-F3FD4FCAA8C3}"/>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BB179FA2-74EA-4D45-89D5-3DB33EDD10D5}"/>
              </a:ext>
            </a:extLst>
          </p:cNvPr>
          <p:cNvSpPr>
            <a:spLocks noGrp="1"/>
          </p:cNvSpPr>
          <p:nvPr>
            <p:ph idx="1"/>
          </p:nvPr>
        </p:nvSpPr>
        <p:spPr/>
        <p:txBody>
          <a:bodyPr/>
          <a:lstStyle/>
          <a:p>
            <a:pPr algn="just"/>
            <a:r>
              <a:rPr lang="uk-UA" dirty="0"/>
              <a:t>Першим зовнішнім фактором, який змінив характер спілкування в </a:t>
            </a:r>
            <a:r>
              <a:rPr lang="uk-UA" dirty="0" err="1"/>
              <a:t>доіндустріальний</a:t>
            </a:r>
            <a:r>
              <a:rPr lang="uk-UA" dirty="0"/>
              <a:t> період, стало виникнення письма. </a:t>
            </a:r>
          </a:p>
          <a:p>
            <a:pPr algn="just"/>
            <a:r>
              <a:rPr lang="uk-UA" dirty="0"/>
              <a:t>Дописемне, або усне, спілкування було єдино можливим видом комунікації на ранніх етапах розвитку людства. На дописемному етапі переважала </a:t>
            </a:r>
            <a:r>
              <a:rPr lang="uk-UA" i="1" dirty="0">
                <a:solidFill>
                  <a:srgbClr val="FFFF00"/>
                </a:solidFill>
              </a:rPr>
              <a:t>міжособистісна й групова комунікація</a:t>
            </a:r>
            <a:r>
              <a:rPr lang="uk-UA" dirty="0"/>
              <a:t>. Вона мала характер безпосереднього діалогічного міжособистісного спілкування або спілкування з малою групою. До того ж масове спілкування не мало характеру професійного, воно було невід’ємним складником природної поведінки людей.</a:t>
            </a:r>
          </a:p>
        </p:txBody>
      </p:sp>
    </p:spTree>
    <p:extLst>
      <p:ext uri="{BB962C8B-B14F-4D97-AF65-F5344CB8AC3E}">
        <p14:creationId xmlns:p14="http://schemas.microsoft.com/office/powerpoint/2010/main" val="36300077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F822455-E807-42F7-8A8F-A91EC4DA598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A9ACF6A5-25EE-4561-B549-3B24AC5540CA}"/>
              </a:ext>
            </a:extLst>
          </p:cNvPr>
          <p:cNvSpPr>
            <a:spLocks noGrp="1"/>
          </p:cNvSpPr>
          <p:nvPr>
            <p:ph idx="1"/>
          </p:nvPr>
        </p:nvSpPr>
        <p:spPr/>
        <p:txBody>
          <a:bodyPr/>
          <a:lstStyle/>
          <a:p>
            <a:endParaRPr lang="uk-UA"/>
          </a:p>
        </p:txBody>
      </p:sp>
    </p:spTree>
    <p:extLst>
      <p:ext uri="{BB962C8B-B14F-4D97-AF65-F5344CB8AC3E}">
        <p14:creationId xmlns:p14="http://schemas.microsoft.com/office/powerpoint/2010/main" val="361716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3DC18FF-6025-47C3-BA08-D42ABAD56D4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646C6E6B-D9A7-4D0A-A55A-BA66DDB379C0}"/>
              </a:ext>
            </a:extLst>
          </p:cNvPr>
          <p:cNvSpPr>
            <a:spLocks noGrp="1"/>
          </p:cNvSpPr>
          <p:nvPr>
            <p:ph idx="1"/>
          </p:nvPr>
        </p:nvSpPr>
        <p:spPr/>
        <p:txBody>
          <a:bodyPr/>
          <a:lstStyle/>
          <a:p>
            <a:r>
              <a:rPr lang="uk-UA" dirty="0"/>
              <a:t>Агора – прообраз сучасних </a:t>
            </a:r>
            <a:r>
              <a:rPr lang="uk-UA" dirty="0" err="1"/>
              <a:t>масмедіа</a:t>
            </a:r>
            <a:r>
              <a:rPr lang="uk-UA" dirty="0"/>
              <a:t>; народні збори на міській площі в Стародавній Греції, що виконували суспільно-політичні, торгові, культурні, видовищні функції. Агора являла собою динамічний простір безперервних змін, оскільки там проходили комунікаційні процеси в усьому їх різноманітті. Там відбувалась комунікація, обмін речами, звідси і зростала торгівельна зона, ринок, обмін ідеями, видовищний простір.</a:t>
            </a:r>
          </a:p>
        </p:txBody>
      </p:sp>
    </p:spTree>
    <p:extLst>
      <p:ext uri="{BB962C8B-B14F-4D97-AF65-F5344CB8AC3E}">
        <p14:creationId xmlns:p14="http://schemas.microsoft.com/office/powerpoint/2010/main" val="177961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7CC2E48-33B2-4C72-AE5B-B8504E4B6C2B}"/>
              </a:ext>
            </a:extLst>
          </p:cNvPr>
          <p:cNvSpPr>
            <a:spLocks noGrp="1"/>
          </p:cNvSpPr>
          <p:nvPr>
            <p:ph type="title"/>
          </p:nvPr>
        </p:nvSpPr>
        <p:spPr/>
        <p:txBody>
          <a:bodyPr/>
          <a:lstStyle/>
          <a:p>
            <a:pPr algn="ctr"/>
            <a:r>
              <a:rPr lang="uk-UA" dirty="0"/>
              <a:t>Писемний етап </a:t>
            </a:r>
            <a:r>
              <a:rPr lang="uk-UA" dirty="0" err="1"/>
              <a:t>доіндустріального</a:t>
            </a:r>
            <a:r>
              <a:rPr lang="uk-UA" dirty="0"/>
              <a:t> періоду</a:t>
            </a:r>
          </a:p>
        </p:txBody>
      </p:sp>
      <p:sp>
        <p:nvSpPr>
          <p:cNvPr id="3" name="Місце для вмісту 2">
            <a:extLst>
              <a:ext uri="{FF2B5EF4-FFF2-40B4-BE49-F238E27FC236}">
                <a16:creationId xmlns:a16="http://schemas.microsoft.com/office/drawing/2014/main" xmlns="" id="{8A9AD5AC-0514-4815-8BD5-F79280699606}"/>
              </a:ext>
            </a:extLst>
          </p:cNvPr>
          <p:cNvSpPr>
            <a:spLocks noGrp="1"/>
          </p:cNvSpPr>
          <p:nvPr>
            <p:ph idx="1"/>
          </p:nvPr>
        </p:nvSpPr>
        <p:spPr/>
        <p:txBody>
          <a:bodyPr/>
          <a:lstStyle/>
          <a:p>
            <a:pPr algn="just"/>
            <a:r>
              <a:rPr lang="uk-UA" dirty="0"/>
              <a:t>Цей етап </a:t>
            </a:r>
            <a:r>
              <a:rPr lang="uk-UA" dirty="0" err="1"/>
              <a:t>доіндустріальної</a:t>
            </a:r>
            <a:r>
              <a:rPr lang="uk-UA" dirty="0"/>
              <a:t> комунікації ускладнив її процес, зробив його </a:t>
            </a:r>
            <a:r>
              <a:rPr lang="uk-UA" b="1" i="1" dirty="0">
                <a:solidFill>
                  <a:srgbClr val="FFFF00"/>
                </a:solidFill>
              </a:rPr>
              <a:t>опосередкованим</a:t>
            </a:r>
            <a:r>
              <a:rPr lang="uk-UA" dirty="0"/>
              <a:t>, дискретним у просторі й часі, стимулював розвиток такого виду масового спілкування, як публічне — утворення </a:t>
            </a:r>
            <a:r>
              <a:rPr lang="uk-UA" dirty="0" err="1"/>
              <a:t>публік</a:t>
            </a:r>
            <a:r>
              <a:rPr lang="uk-UA" dirty="0"/>
              <a:t>, різновидів спільнот, розсіяних у просторі, але об’єднаних </a:t>
            </a:r>
            <a:r>
              <a:rPr lang="uk-UA" dirty="0" err="1"/>
              <a:t>інтелектуально</a:t>
            </a:r>
            <a:r>
              <a:rPr lang="uk-UA" dirty="0"/>
              <a:t> на основі писаних текстів.</a:t>
            </a:r>
          </a:p>
          <a:p>
            <a:pPr algn="just"/>
            <a:r>
              <a:rPr lang="uk-UA" dirty="0"/>
              <a:t> Запровадження письма стало причиною виникнення </a:t>
            </a:r>
            <a:r>
              <a:rPr lang="uk-UA" i="1" dirty="0">
                <a:solidFill>
                  <a:srgbClr val="FFFF00"/>
                </a:solidFill>
              </a:rPr>
              <a:t>свідомого</a:t>
            </a:r>
            <a:r>
              <a:rPr lang="uk-UA" dirty="0"/>
              <a:t> </a:t>
            </a:r>
            <a:r>
              <a:rPr lang="uk-UA" i="1" dirty="0">
                <a:solidFill>
                  <a:srgbClr val="FFFF00"/>
                </a:solidFill>
              </a:rPr>
              <a:t>авторства</a:t>
            </a:r>
            <a:r>
              <a:rPr lang="uk-UA" dirty="0"/>
              <a:t> — явища епохального в історії людства. Свідоме авторство було початком виникнення професіонального мовлення і формування елітарного прошарку професійних мовців (авторів), здатних керувати спільнотами. </a:t>
            </a:r>
          </a:p>
          <a:p>
            <a:pPr algn="just"/>
            <a:r>
              <a:rPr lang="uk-UA" dirty="0"/>
              <a:t>З виникненням письма закладаються основи </a:t>
            </a:r>
            <a:r>
              <a:rPr lang="uk-UA" i="1" dirty="0">
                <a:solidFill>
                  <a:srgbClr val="FFFF00"/>
                </a:solidFill>
              </a:rPr>
              <a:t>професіонального</a:t>
            </a:r>
            <a:r>
              <a:rPr lang="uk-UA" dirty="0"/>
              <a:t> масового спілкування.</a:t>
            </a:r>
          </a:p>
        </p:txBody>
      </p:sp>
    </p:spTree>
    <p:extLst>
      <p:ext uri="{BB962C8B-B14F-4D97-AF65-F5344CB8AC3E}">
        <p14:creationId xmlns:p14="http://schemas.microsoft.com/office/powerpoint/2010/main" val="2314501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859E8A5-A778-4860-9F52-02AE73B4C456}"/>
              </a:ext>
            </a:extLst>
          </p:cNvPr>
          <p:cNvSpPr>
            <a:spLocks noGrp="1"/>
          </p:cNvSpPr>
          <p:nvPr>
            <p:ph type="title"/>
          </p:nvPr>
        </p:nvSpPr>
        <p:spPr/>
        <p:txBody>
          <a:bodyPr/>
          <a:lstStyle/>
          <a:p>
            <a:pPr algn="ctr"/>
            <a:r>
              <a:rPr lang="ru-RU" dirty="0" err="1"/>
              <a:t>Свідоме</a:t>
            </a:r>
            <a:r>
              <a:rPr lang="ru-RU" dirty="0"/>
              <a:t> та </a:t>
            </a:r>
            <a:r>
              <a:rPr lang="ru-RU" dirty="0" err="1"/>
              <a:t>несвідоме</a:t>
            </a:r>
            <a:r>
              <a:rPr lang="ru-RU" dirty="0"/>
              <a:t> авторство</a:t>
            </a:r>
            <a:endParaRPr lang="uk-UA" dirty="0"/>
          </a:p>
        </p:txBody>
      </p:sp>
      <p:sp>
        <p:nvSpPr>
          <p:cNvPr id="3" name="Місце для вмісту 2">
            <a:extLst>
              <a:ext uri="{FF2B5EF4-FFF2-40B4-BE49-F238E27FC236}">
                <a16:creationId xmlns:a16="http://schemas.microsoft.com/office/drawing/2014/main" xmlns="" id="{094B6279-C7F5-4ED2-8333-BF09A483CA3F}"/>
              </a:ext>
            </a:extLst>
          </p:cNvPr>
          <p:cNvSpPr>
            <a:spLocks noGrp="1"/>
          </p:cNvSpPr>
          <p:nvPr>
            <p:ph idx="1"/>
          </p:nvPr>
        </p:nvSpPr>
        <p:spPr/>
        <p:txBody>
          <a:bodyPr/>
          <a:lstStyle/>
          <a:p>
            <a:pPr algn="just"/>
            <a:r>
              <a:rPr lang="uk-UA" i="1" dirty="0">
                <a:solidFill>
                  <a:srgbClr val="FFFF00"/>
                </a:solidFill>
              </a:rPr>
              <a:t>Свідоме авторство </a:t>
            </a:r>
            <a:r>
              <a:rPr lang="uk-UA" dirty="0"/>
              <a:t>— це більша свобода творчості, більші творчі можливості, більша незалежність від традиції. </a:t>
            </a:r>
          </a:p>
          <a:p>
            <a:pPr algn="just"/>
            <a:r>
              <a:rPr lang="uk-UA" i="1" dirty="0">
                <a:solidFill>
                  <a:srgbClr val="FFFF00"/>
                </a:solidFill>
              </a:rPr>
              <a:t>Несвідоме авторство </a:t>
            </a:r>
            <a:r>
              <a:rPr lang="uk-UA" dirty="0"/>
              <a:t>— це таке авторство, при якому внесок окремої людини, через </a:t>
            </a:r>
            <a:r>
              <a:rPr lang="uk-UA" dirty="0" err="1"/>
              <a:t>неусвідомлення</a:t>
            </a:r>
            <a:r>
              <a:rPr lang="uk-UA" dirty="0"/>
              <a:t> цього внеску, як правило, не підлягає визначенню. Зникнення несвідомого авторства тягло за собою зникнення певних уявлень про людську особистість, її </a:t>
            </a:r>
            <a:r>
              <a:rPr lang="uk-UA" dirty="0" err="1"/>
              <a:t>невиділеність</a:t>
            </a:r>
            <a:r>
              <a:rPr lang="uk-UA" dirty="0"/>
              <a:t> із колективу, її єдність із природою. </a:t>
            </a:r>
          </a:p>
          <a:p>
            <a:pPr marL="0" indent="0" algn="just">
              <a:buNone/>
            </a:pPr>
            <a:r>
              <a:rPr lang="uk-UA" dirty="0"/>
              <a:t>При свідомому авторстві існує наче дві правди: </a:t>
            </a:r>
          </a:p>
          <a:p>
            <a:pPr algn="just"/>
            <a:r>
              <a:rPr lang="uk-UA" i="1" dirty="0">
                <a:solidFill>
                  <a:srgbClr val="FFFF00"/>
                </a:solidFill>
              </a:rPr>
              <a:t>історична правда</a:t>
            </a:r>
            <a:r>
              <a:rPr lang="uk-UA" dirty="0"/>
              <a:t>, тобто правда в прямому розумінні слова, але вона — не мистецтво;</a:t>
            </a:r>
          </a:p>
          <a:p>
            <a:pPr algn="just"/>
            <a:r>
              <a:rPr lang="uk-UA" i="1" dirty="0">
                <a:solidFill>
                  <a:srgbClr val="FFFF00"/>
                </a:solidFill>
              </a:rPr>
              <a:t>художня правда</a:t>
            </a:r>
            <a:r>
              <a:rPr lang="uk-UA" dirty="0"/>
              <a:t>, тобто мистецтво, але вона — не правда в прямому розумінні слова, а вимисел.</a:t>
            </a:r>
          </a:p>
          <a:p>
            <a:pPr algn="just"/>
            <a:r>
              <a:rPr lang="uk-UA" dirty="0"/>
              <a:t>При несвідомому авторстві правда єдина — </a:t>
            </a:r>
            <a:r>
              <a:rPr lang="uk-UA" u="sng" dirty="0">
                <a:solidFill>
                  <a:srgbClr val="FFFF00"/>
                </a:solidFill>
              </a:rPr>
              <a:t>історична</a:t>
            </a:r>
            <a:r>
              <a:rPr lang="uk-UA" dirty="0"/>
              <a:t>. </a:t>
            </a:r>
          </a:p>
        </p:txBody>
      </p:sp>
    </p:spTree>
    <p:extLst>
      <p:ext uri="{BB962C8B-B14F-4D97-AF65-F5344CB8AC3E}">
        <p14:creationId xmlns:p14="http://schemas.microsoft.com/office/powerpoint/2010/main" val="1349283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6516088-E3B1-4BB2-8307-AFD1A65E093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xmlns="" id="{494F874C-04E1-45A8-B64D-75A95AB7AE48}"/>
              </a:ext>
            </a:extLst>
          </p:cNvPr>
          <p:cNvSpPr>
            <a:spLocks noGrp="1"/>
          </p:cNvSpPr>
          <p:nvPr>
            <p:ph idx="1"/>
          </p:nvPr>
        </p:nvSpPr>
        <p:spPr/>
        <p:txBody>
          <a:bodyPr/>
          <a:lstStyle/>
          <a:p>
            <a:pPr algn="ctr"/>
            <a:r>
              <a:rPr lang="uk-UA" i="1" dirty="0"/>
              <a:t>Еволюційний перехід від несвідомого до свідомого авторства ділить історію розвитку мовлення на два великі періоди в становленні цивілізації — мовлення, яке не відокремлюється мовцем від свого "я", і мовлення, що усвідомлюється мовцем, контролюється й регулюється ним. Стосовно спілкування цей перехід означає виникнення професійних мовців як </a:t>
            </a:r>
            <a:r>
              <a:rPr lang="uk-UA" i="1" dirty="0" err="1"/>
              <a:t>комунікантів</a:t>
            </a:r>
            <a:r>
              <a:rPr lang="uk-UA" i="1" dirty="0"/>
              <a:t>, здатних усвідомлювати своє мовлення й акт спілкування і керувати ними</a:t>
            </a:r>
            <a:r>
              <a:rPr lang="uk-UA" dirty="0"/>
              <a:t>.</a:t>
            </a:r>
          </a:p>
        </p:txBody>
      </p:sp>
    </p:spTree>
    <p:extLst>
      <p:ext uri="{BB962C8B-B14F-4D97-AF65-F5344CB8AC3E}">
        <p14:creationId xmlns:p14="http://schemas.microsoft.com/office/powerpoint/2010/main" val="337191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7911B49-1935-4100-9EF2-B90A6557FB85}"/>
              </a:ext>
            </a:extLst>
          </p:cNvPr>
          <p:cNvSpPr>
            <a:spLocks noGrp="1"/>
          </p:cNvSpPr>
          <p:nvPr>
            <p:ph type="title"/>
          </p:nvPr>
        </p:nvSpPr>
        <p:spPr/>
        <p:txBody>
          <a:bodyPr>
            <a:normAutofit/>
          </a:bodyPr>
          <a:lstStyle/>
          <a:p>
            <a:pPr algn="ctr"/>
            <a:r>
              <a:rPr lang="uk-UA" sz="3200" dirty="0"/>
              <a:t>Перехід від несвідомого до свідомого авторства</a:t>
            </a:r>
          </a:p>
        </p:txBody>
      </p:sp>
      <p:sp>
        <p:nvSpPr>
          <p:cNvPr id="3" name="Місце для вмісту 2">
            <a:extLst>
              <a:ext uri="{FF2B5EF4-FFF2-40B4-BE49-F238E27FC236}">
                <a16:creationId xmlns:a16="http://schemas.microsoft.com/office/drawing/2014/main" xmlns="" id="{0D887735-0BFA-4E9B-9661-88E74A7D0DB6}"/>
              </a:ext>
            </a:extLst>
          </p:cNvPr>
          <p:cNvSpPr>
            <a:spLocks noGrp="1"/>
          </p:cNvSpPr>
          <p:nvPr>
            <p:ph idx="1"/>
          </p:nvPr>
        </p:nvSpPr>
        <p:spPr/>
        <p:txBody>
          <a:bodyPr/>
          <a:lstStyle/>
          <a:p>
            <a:pPr algn="just"/>
            <a:r>
              <a:rPr lang="uk-UA" dirty="0"/>
              <a:t>Перехід від несвідомого до свідомого авторства не є стрибкоподібним. Для виникнення свідомого авторства як загальнолюдського явища мав бути поштовх, що змінив би психологію людей. Таким зовнішнім до психіки людини поштовхом було </a:t>
            </a:r>
            <a:r>
              <a:rPr lang="uk-UA" dirty="0">
                <a:solidFill>
                  <a:srgbClr val="FFFF00"/>
                </a:solidFill>
              </a:rPr>
              <a:t>виникнення писемності</a:t>
            </a:r>
            <a:r>
              <a:rPr lang="uk-UA" dirty="0"/>
              <a:t>. Письмо лягло в основу першого відчуження твору від мовця й усвідомлення свого авторства, а значить і виникнення професіонального мовлення й професійних мовців, які здатні виступати професійними </a:t>
            </a:r>
            <a:r>
              <a:rPr lang="uk-UA" dirty="0" err="1"/>
              <a:t>комунікантами</a:t>
            </a:r>
            <a:r>
              <a:rPr lang="uk-UA" dirty="0"/>
              <a:t> і впливати на великі групи людей</a:t>
            </a:r>
          </a:p>
        </p:txBody>
      </p:sp>
    </p:spTree>
    <p:extLst>
      <p:ext uri="{BB962C8B-B14F-4D97-AF65-F5344CB8AC3E}">
        <p14:creationId xmlns:p14="http://schemas.microsoft.com/office/powerpoint/2010/main" val="28442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179</TotalTime>
  <Words>3564</Words>
  <Application>Microsoft Office PowerPoint</Application>
  <PresentationFormat>Произвольный</PresentationFormat>
  <Paragraphs>121</Paragraphs>
  <Slides>40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Солнцестояние</vt:lpstr>
      <vt:lpstr>Історія становлення та розвитку масової комунікації</vt:lpstr>
      <vt:lpstr>Етапи</vt:lpstr>
      <vt:lpstr>Дописемний етап доіндустріального періоду</vt:lpstr>
      <vt:lpstr>Презентация PowerPoint</vt:lpstr>
      <vt:lpstr>Презентация PowerPoint</vt:lpstr>
      <vt:lpstr>Писемний етап доіндустріального періоду</vt:lpstr>
      <vt:lpstr>Свідоме та несвідоме авторство</vt:lpstr>
      <vt:lpstr>Презентация PowerPoint</vt:lpstr>
      <vt:lpstr>Перехід від несвідомого до свідомого авторства</vt:lpstr>
      <vt:lpstr>Презентация PowerPoint</vt:lpstr>
      <vt:lpstr>Друкарський етап індустріального періоду</vt:lpstr>
      <vt:lpstr>Презентация PowerPoint</vt:lpstr>
      <vt:lpstr>виникнення друкарства</vt:lpstr>
      <vt:lpstr>Презентация PowerPoint</vt:lpstr>
      <vt:lpstr>Аудіовізуальний етап індустріального періоду</vt:lpstr>
      <vt:lpstr>природні суспільні утворення </vt:lpstr>
      <vt:lpstr>Презентация PowerPoint</vt:lpstr>
      <vt:lpstr>Новітній період розвитку масового спілкування</vt:lpstr>
      <vt:lpstr>Віртуальна комунікація</vt:lpstr>
      <vt:lpstr>Презентация PowerPoint</vt:lpstr>
      <vt:lpstr>Віртуальна масова комунікація</vt:lpstr>
      <vt:lpstr>Чи може віртуальна масова комунікація перетворитися в немасову? </vt:lpstr>
      <vt:lpstr>Презентация PowerPoint</vt:lpstr>
      <vt:lpstr>Історія вивчення масових комунікацій</vt:lpstr>
      <vt:lpstr>Презентация PowerPoint</vt:lpstr>
      <vt:lpstr>Вальтер Беньямін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Історія становлення та розвитку масової комунікації</dc:title>
  <dc:creator>Слюсар Вадим Миколайович</dc:creator>
  <cp:lastModifiedBy>Sky</cp:lastModifiedBy>
  <cp:revision>9</cp:revision>
  <dcterms:created xsi:type="dcterms:W3CDTF">2024-02-22T19:13:43Z</dcterms:created>
  <dcterms:modified xsi:type="dcterms:W3CDTF">2025-01-29T09:29:52Z</dcterms:modified>
</cp:coreProperties>
</file>