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61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82" autoAdjust="0"/>
    <p:restoredTop sz="94660"/>
  </p:normalViewPr>
  <p:slideViewPr>
    <p:cSldViewPr>
      <p:cViewPr varScale="1">
        <p:scale>
          <a:sx n="79" d="100"/>
          <a:sy n="79" d="100"/>
        </p:scale>
        <p:origin x="-19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ru-RU" sz="4800" i="1" dirty="0" smtClean="0"/>
              <a:t>ТЕРАПЕВТИЧНІ </a:t>
            </a:r>
            <a:r>
              <a:rPr lang="ru-RU" sz="4800" i="1" dirty="0"/>
              <a:t>ВПРАВИ. </a:t>
            </a:r>
            <a:endParaRPr lang="en-US" sz="4800" i="1" dirty="0" smtClean="0"/>
          </a:p>
          <a:p>
            <a:pPr marL="0" indent="0" algn="ctr">
              <a:buNone/>
            </a:pPr>
            <a:r>
              <a:rPr lang="ru-RU" sz="4800" i="1" dirty="0" smtClean="0"/>
              <a:t>ОСНОВНІ </a:t>
            </a:r>
            <a:r>
              <a:rPr lang="ru-RU" sz="4800" i="1" dirty="0"/>
              <a:t>ПОНЯТТЯ</a:t>
            </a:r>
          </a:p>
        </p:txBody>
      </p:sp>
    </p:spTree>
    <p:extLst>
      <p:ext uri="{BB962C8B-B14F-4D97-AF65-F5344CB8AC3E}">
        <p14:creationId xmlns:p14="http://schemas.microsoft.com/office/powerpoint/2010/main" val="1055173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err="1"/>
              <a:t>Загальні</a:t>
            </a:r>
            <a:r>
              <a:rPr lang="ru-RU" sz="3200" dirty="0"/>
              <a:t> </a:t>
            </a:r>
            <a:r>
              <a:rPr lang="ru-RU" sz="3200" dirty="0" err="1"/>
              <a:t>вимоги</a:t>
            </a:r>
            <a:r>
              <a:rPr lang="ru-RU" sz="3200" dirty="0"/>
              <a:t> до методики </a:t>
            </a:r>
            <a:r>
              <a:rPr lang="ru-RU" sz="3200" dirty="0" err="1"/>
              <a:t>проведення</a:t>
            </a:r>
            <a:r>
              <a:rPr lang="ru-RU" sz="3200" dirty="0"/>
              <a:t> занять з </a:t>
            </a:r>
            <a:r>
              <a:rPr lang="ru-RU" sz="3200" dirty="0" err="1"/>
              <a:t>терапевтичних</a:t>
            </a:r>
            <a:r>
              <a:rPr lang="ru-RU" sz="3200" dirty="0"/>
              <a:t> </a:t>
            </a:r>
            <a:r>
              <a:rPr lang="ru-RU" sz="3200" dirty="0" err="1" smtClean="0"/>
              <a:t>вправ</a:t>
            </a:r>
            <a:r>
              <a:rPr lang="uk-UA" sz="3200" dirty="0"/>
              <a:t>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Методика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завданнями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ставляться</a:t>
            </a:r>
            <a:r>
              <a:rPr lang="ru-RU" dirty="0"/>
              <a:t> перед </a:t>
            </a:r>
            <a:r>
              <a:rPr lang="ru-RU" dirty="0" err="1"/>
              <a:t>фізичною</a:t>
            </a:r>
            <a:r>
              <a:rPr lang="ru-RU" dirty="0"/>
              <a:t> </a:t>
            </a:r>
            <a:r>
              <a:rPr lang="ru-RU" dirty="0" err="1"/>
              <a:t>терапією</a:t>
            </a:r>
            <a:r>
              <a:rPr lang="ru-RU" dirty="0"/>
              <a:t> та </a:t>
            </a:r>
            <a:r>
              <a:rPr lang="ru-RU" dirty="0" err="1"/>
              <a:t>засобами</a:t>
            </a:r>
            <a:r>
              <a:rPr lang="ru-RU" dirty="0"/>
              <a:t> і формами,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добираються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на </a:t>
            </a:r>
            <a:r>
              <a:rPr lang="ru-RU" dirty="0" err="1"/>
              <a:t>етапах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Методика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видозмінюватись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стану хворого, </a:t>
            </a:r>
            <a:r>
              <a:rPr lang="ru-RU" dirty="0" err="1"/>
              <a:t>перебігу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, </a:t>
            </a:r>
            <a:r>
              <a:rPr lang="ru-RU" dirty="0" err="1"/>
              <a:t>рухового</a:t>
            </a:r>
            <a:r>
              <a:rPr lang="ru-RU" dirty="0"/>
              <a:t> режиму,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реакцій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 на </a:t>
            </a:r>
            <a:r>
              <a:rPr lang="ru-RU" dirty="0" err="1"/>
              <a:t>фізичне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збільшується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 </a:t>
            </a:r>
            <a:r>
              <a:rPr lang="ru-RU" dirty="0"/>
              <a:t>Величина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характеру,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вправ</a:t>
            </a:r>
            <a:r>
              <a:rPr lang="ru-RU" dirty="0"/>
              <a:t> і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повторень</a:t>
            </a:r>
            <a:r>
              <a:rPr lang="ru-RU" dirty="0"/>
              <a:t>, </a:t>
            </a:r>
            <a:r>
              <a:rPr lang="ru-RU" dirty="0" err="1"/>
              <a:t>вихідних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, темпу, ритму, </a:t>
            </a:r>
            <a:r>
              <a:rPr lang="ru-RU" dirty="0" err="1"/>
              <a:t>амплітуди</a:t>
            </a:r>
            <a:r>
              <a:rPr lang="ru-RU" dirty="0"/>
              <a:t> </a:t>
            </a:r>
            <a:r>
              <a:rPr lang="ru-RU" dirty="0" err="1"/>
              <a:t>рухів</a:t>
            </a:r>
            <a:r>
              <a:rPr lang="ru-RU" dirty="0"/>
              <a:t>, </a:t>
            </a:r>
            <a:r>
              <a:rPr lang="ru-RU" dirty="0" err="1"/>
              <a:t>складності</a:t>
            </a:r>
            <a:r>
              <a:rPr lang="ru-RU" dirty="0"/>
              <a:t> і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силових</a:t>
            </a:r>
            <a:r>
              <a:rPr lang="ru-RU" dirty="0"/>
              <a:t> </a:t>
            </a:r>
            <a:r>
              <a:rPr lang="ru-RU" dirty="0" err="1"/>
              <a:t>напружень</a:t>
            </a:r>
            <a:r>
              <a:rPr lang="ru-RU" dirty="0"/>
              <a:t>, </a:t>
            </a:r>
            <a:r>
              <a:rPr lang="ru-RU" dirty="0" err="1"/>
              <a:t>інтенсивності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вправ</a:t>
            </a:r>
            <a:r>
              <a:rPr lang="ru-RU" dirty="0"/>
              <a:t>, </a:t>
            </a:r>
            <a:r>
              <a:rPr lang="ru-RU" dirty="0" err="1"/>
              <a:t>щільності</a:t>
            </a:r>
            <a:r>
              <a:rPr lang="ru-RU" dirty="0"/>
              <a:t> і </a:t>
            </a:r>
            <a:r>
              <a:rPr lang="ru-RU" dirty="0" err="1"/>
              <a:t>тривалості</a:t>
            </a:r>
            <a:r>
              <a:rPr lang="ru-RU" dirty="0"/>
              <a:t> занять, </a:t>
            </a:r>
            <a:r>
              <a:rPr lang="ru-RU" dirty="0" err="1" smtClean="0"/>
              <a:t>емоційного</a:t>
            </a:r>
            <a:r>
              <a:rPr lang="ru-RU" dirty="0" smtClean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966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512168"/>
          </a:xfrm>
        </p:spPr>
        <p:txBody>
          <a:bodyPr>
            <a:noAutofit/>
          </a:bodyPr>
          <a:lstStyle/>
          <a:p>
            <a:r>
              <a:rPr lang="ru-RU" sz="3600" dirty="0" err="1"/>
              <a:t>Застосовуючи</a:t>
            </a:r>
            <a:r>
              <a:rPr lang="ru-RU" sz="3600" dirty="0"/>
              <a:t> </a:t>
            </a:r>
            <a:r>
              <a:rPr lang="ru-RU" sz="3600" dirty="0" err="1"/>
              <a:t>терапевтичні</a:t>
            </a:r>
            <a:r>
              <a:rPr lang="ru-RU" sz="3600" dirty="0"/>
              <a:t> </a:t>
            </a:r>
            <a:r>
              <a:rPr lang="ru-RU" sz="3600" dirty="0" err="1"/>
              <a:t>вправи</a:t>
            </a:r>
            <a:r>
              <a:rPr lang="ru-RU" sz="3600" dirty="0"/>
              <a:t>, </a:t>
            </a:r>
            <a:r>
              <a:rPr lang="ru-RU" sz="3600" dirty="0" err="1"/>
              <a:t>необхідно</a:t>
            </a:r>
            <a:r>
              <a:rPr lang="ru-RU" sz="3600" dirty="0"/>
              <a:t> </a:t>
            </a:r>
            <a:r>
              <a:rPr lang="ru-RU" sz="3600" dirty="0" err="1"/>
              <a:t>дотримуватись</a:t>
            </a:r>
            <a:r>
              <a:rPr lang="ru-RU" sz="3600" dirty="0"/>
              <a:t> </a:t>
            </a:r>
            <a:r>
              <a:rPr lang="ru-RU" sz="3600" dirty="0" err="1"/>
              <a:t>основних</a:t>
            </a:r>
            <a:r>
              <a:rPr lang="ru-RU" sz="3600" dirty="0"/>
              <a:t> </a:t>
            </a:r>
            <a:r>
              <a:rPr lang="ru-RU" sz="3600" dirty="0" err="1"/>
              <a:t>дидактичних</a:t>
            </a:r>
            <a:r>
              <a:rPr lang="ru-RU" sz="3600" dirty="0"/>
              <a:t> </a:t>
            </a:r>
            <a:r>
              <a:rPr lang="ru-RU" sz="3600" dirty="0" err="1"/>
              <a:t>принципів</a:t>
            </a:r>
            <a:r>
              <a:rPr lang="ru-RU" sz="36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/>
          </a:p>
          <a:p>
            <a:r>
              <a:rPr lang="ru-RU" b="1" dirty="0" err="1" smtClean="0"/>
              <a:t>свідомість</a:t>
            </a:r>
            <a:r>
              <a:rPr lang="ru-RU" b="1" dirty="0" smtClean="0"/>
              <a:t> </a:t>
            </a:r>
            <a:r>
              <a:rPr lang="ru-RU" b="1" dirty="0"/>
              <a:t>і </a:t>
            </a:r>
            <a:r>
              <a:rPr lang="ru-RU" b="1" dirty="0" err="1"/>
              <a:t>активність</a:t>
            </a:r>
            <a:r>
              <a:rPr lang="ru-RU" b="1" dirty="0"/>
              <a:t>, </a:t>
            </a:r>
            <a:endParaRPr lang="ru-RU" b="1" dirty="0" smtClean="0"/>
          </a:p>
          <a:p>
            <a:r>
              <a:rPr lang="ru-RU" b="1" dirty="0" err="1" smtClean="0"/>
              <a:t>наочність</a:t>
            </a:r>
            <a:r>
              <a:rPr lang="ru-RU" b="1" dirty="0"/>
              <a:t>, </a:t>
            </a:r>
            <a:endParaRPr lang="ru-RU" b="1" dirty="0" smtClean="0"/>
          </a:p>
          <a:p>
            <a:r>
              <a:rPr lang="ru-RU" b="1" dirty="0" err="1" smtClean="0"/>
              <a:t>доступність</a:t>
            </a:r>
            <a:r>
              <a:rPr lang="ru-RU" b="1" dirty="0" smtClean="0"/>
              <a:t> </a:t>
            </a:r>
            <a:r>
              <a:rPr lang="ru-RU" b="1" dirty="0"/>
              <a:t>і </a:t>
            </a:r>
            <a:r>
              <a:rPr lang="ru-RU" b="1" dirty="0" err="1"/>
              <a:t>індивідуальність</a:t>
            </a:r>
            <a:r>
              <a:rPr lang="ru-RU" b="1" dirty="0"/>
              <a:t>, </a:t>
            </a:r>
            <a:endParaRPr lang="ru-RU" b="1" dirty="0" smtClean="0"/>
          </a:p>
          <a:p>
            <a:r>
              <a:rPr lang="ru-RU" b="1" dirty="0" err="1" smtClean="0"/>
              <a:t>систематичність</a:t>
            </a:r>
            <a:r>
              <a:rPr lang="ru-RU" b="1" dirty="0" smtClean="0"/>
              <a:t> </a:t>
            </a:r>
            <a:r>
              <a:rPr lang="ru-RU" b="1" dirty="0"/>
              <a:t>і </a:t>
            </a:r>
            <a:r>
              <a:rPr lang="ru-RU" b="1" dirty="0" err="1"/>
              <a:t>поступовість</a:t>
            </a:r>
            <a:r>
              <a:rPr lang="ru-RU" b="1" dirty="0"/>
              <a:t> </a:t>
            </a:r>
            <a:r>
              <a:rPr lang="ru-RU" b="1" dirty="0" err="1"/>
              <a:t>підвищення</a:t>
            </a:r>
            <a:r>
              <a:rPr lang="ru-RU" b="1" dirty="0"/>
              <a:t> </a:t>
            </a:r>
            <a:r>
              <a:rPr lang="ru-RU" b="1" dirty="0" err="1" smtClean="0"/>
              <a:t>вимог</a:t>
            </a:r>
            <a:r>
              <a:rPr lang="ru-RU" dirty="0" smtClean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81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459432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Особливо </a:t>
            </a:r>
            <a:r>
              <a:rPr lang="ru-RU" dirty="0" err="1" smtClean="0"/>
              <a:t>ретельно</a:t>
            </a:r>
            <a:r>
              <a:rPr lang="ru-RU" dirty="0" smtClean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дотримуватись</a:t>
            </a:r>
            <a:r>
              <a:rPr lang="ru-RU" dirty="0"/>
              <a:t> принципу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м'язовими</a:t>
            </a:r>
            <a:r>
              <a:rPr lang="ru-RU" dirty="0"/>
              <a:t> </a:t>
            </a:r>
            <a:r>
              <a:rPr lang="ru-RU" dirty="0" err="1"/>
              <a:t>групами</a:t>
            </a:r>
            <a:r>
              <a:rPr lang="ru-RU" dirty="0"/>
              <a:t>, </a:t>
            </a:r>
            <a:r>
              <a:rPr lang="ru-RU" dirty="0" err="1"/>
              <a:t>чергувати</a:t>
            </a:r>
            <a:r>
              <a:rPr lang="ru-RU" dirty="0"/>
              <a:t> </a:t>
            </a:r>
            <a:r>
              <a:rPr lang="ru-RU" dirty="0" err="1"/>
              <a:t>напруження</a:t>
            </a:r>
            <a:r>
              <a:rPr lang="ru-RU" dirty="0"/>
              <a:t> з </a:t>
            </a:r>
            <a:r>
              <a:rPr lang="ru-RU" dirty="0" err="1"/>
              <a:t>розслабленням</a:t>
            </a:r>
            <a:r>
              <a:rPr lang="ru-RU" dirty="0"/>
              <a:t> </a:t>
            </a:r>
            <a:r>
              <a:rPr lang="ru-RU" dirty="0" err="1"/>
              <a:t>м'язів</a:t>
            </a:r>
            <a:r>
              <a:rPr lang="ru-RU" dirty="0"/>
              <a:t> і </a:t>
            </a:r>
            <a:r>
              <a:rPr lang="ru-RU" dirty="0" err="1"/>
              <a:t>поєднувати</a:t>
            </a:r>
            <a:r>
              <a:rPr lang="ru-RU" dirty="0"/>
              <a:t> </a:t>
            </a:r>
            <a:r>
              <a:rPr lang="ru-RU" dirty="0" err="1"/>
              <a:t>рухи</a:t>
            </a:r>
            <a:r>
              <a:rPr lang="ru-RU" dirty="0"/>
              <a:t> з фазами </a:t>
            </a:r>
            <a:r>
              <a:rPr lang="ru-RU" dirty="0" err="1"/>
              <a:t>дихання</a:t>
            </a:r>
            <a:r>
              <a:rPr lang="ru-RU" dirty="0"/>
              <a:t>. При </a:t>
            </a:r>
            <a:r>
              <a:rPr lang="ru-RU" dirty="0" err="1"/>
              <a:t>диханні</a:t>
            </a:r>
            <a:r>
              <a:rPr lang="ru-RU" dirty="0"/>
              <a:t> </a:t>
            </a:r>
            <a:r>
              <a:rPr lang="ru-RU" dirty="0" err="1"/>
              <a:t>звертають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на те,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вдих</a:t>
            </a:r>
            <a:r>
              <a:rPr lang="ru-RU" dirty="0"/>
              <a:t> </a:t>
            </a:r>
            <a:r>
              <a:rPr lang="ru-RU" dirty="0" err="1"/>
              <a:t>відповідав</a:t>
            </a:r>
            <a:r>
              <a:rPr lang="ru-RU" dirty="0"/>
              <a:t> </a:t>
            </a:r>
            <a:r>
              <a:rPr lang="ru-RU" dirty="0" err="1"/>
              <a:t>випрямленню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прогинанню</a:t>
            </a:r>
            <a:r>
              <a:rPr lang="ru-RU" dirty="0"/>
              <a:t> </a:t>
            </a:r>
            <a:r>
              <a:rPr lang="ru-RU" dirty="0" err="1"/>
              <a:t>тулуба</a:t>
            </a:r>
            <a:r>
              <a:rPr lang="ru-RU" dirty="0"/>
              <a:t>, </a:t>
            </a:r>
            <a:r>
              <a:rPr lang="ru-RU" dirty="0" err="1"/>
              <a:t>розведенню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підняттю</a:t>
            </a:r>
            <a:r>
              <a:rPr lang="ru-RU" dirty="0"/>
              <a:t> рук і моменту </a:t>
            </a:r>
            <a:r>
              <a:rPr lang="ru-RU" dirty="0" err="1"/>
              <a:t>найменшого</a:t>
            </a:r>
            <a:r>
              <a:rPr lang="ru-RU" dirty="0"/>
              <a:t> </a:t>
            </a:r>
            <a:r>
              <a:rPr lang="ru-RU" dirty="0" err="1"/>
              <a:t>зусилля</a:t>
            </a:r>
            <a:r>
              <a:rPr lang="ru-RU" dirty="0"/>
              <a:t> у </a:t>
            </a:r>
            <a:r>
              <a:rPr lang="ru-RU" dirty="0" err="1"/>
              <a:t>вправі</a:t>
            </a:r>
            <a:r>
              <a:rPr lang="ru-RU" dirty="0"/>
              <a:t>, а </a:t>
            </a:r>
            <a:r>
              <a:rPr lang="ru-RU" dirty="0" err="1"/>
              <a:t>видих</a:t>
            </a:r>
            <a:r>
              <a:rPr lang="ru-RU" dirty="0"/>
              <a:t> </a:t>
            </a:r>
            <a:r>
              <a:rPr lang="ru-RU" dirty="0" smtClean="0"/>
              <a:t>— </a:t>
            </a:r>
            <a:r>
              <a:rPr lang="ru-RU" dirty="0" err="1"/>
              <a:t>згинанню</a:t>
            </a:r>
            <a:r>
              <a:rPr lang="ru-RU" dirty="0"/>
              <a:t> </a:t>
            </a:r>
            <a:r>
              <a:rPr lang="ru-RU" dirty="0" err="1"/>
              <a:t>тулуба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ніг</a:t>
            </a:r>
            <a:r>
              <a:rPr lang="ru-RU" dirty="0"/>
              <a:t>, </a:t>
            </a:r>
            <a:r>
              <a:rPr lang="ru-RU" dirty="0" err="1"/>
              <a:t>зведенню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/>
              <a:t>опусканню</a:t>
            </a:r>
            <a:r>
              <a:rPr lang="ru-RU" dirty="0"/>
              <a:t> рук і моменту </a:t>
            </a:r>
            <a:r>
              <a:rPr lang="ru-RU" dirty="0" err="1"/>
              <a:t>найбільшого</a:t>
            </a:r>
            <a:r>
              <a:rPr lang="ru-RU" dirty="0"/>
              <a:t> </a:t>
            </a:r>
            <a:r>
              <a:rPr lang="ru-RU" dirty="0" err="1"/>
              <a:t>зусилля</a:t>
            </a:r>
            <a:r>
              <a:rPr lang="ru-RU" dirty="0"/>
              <a:t> у </a:t>
            </a:r>
            <a:r>
              <a:rPr lang="ru-RU" dirty="0" err="1"/>
              <a:t>вправі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944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503040"/>
          </a:xfrm>
        </p:spPr>
        <p:txBody>
          <a:bodyPr>
            <a:noAutofit/>
          </a:bodyPr>
          <a:lstStyle/>
          <a:p>
            <a:r>
              <a:rPr lang="ru-RU" sz="2400" dirty="0"/>
              <a:t>Методика </a:t>
            </a:r>
            <a:r>
              <a:rPr lang="ru-RU" sz="2400" dirty="0" err="1"/>
              <a:t>передбачає</a:t>
            </a:r>
            <a:r>
              <a:rPr lang="ru-RU" sz="2400" dirty="0"/>
              <a:t> </a:t>
            </a:r>
            <a:r>
              <a:rPr lang="ru-RU" sz="2400" dirty="0" err="1"/>
              <a:t>застосування</a:t>
            </a:r>
            <a:r>
              <a:rPr lang="ru-RU" sz="2400" dirty="0"/>
              <a:t> </a:t>
            </a:r>
            <a:r>
              <a:rPr lang="ru-RU" sz="2400" dirty="0" err="1"/>
              <a:t>вправ</a:t>
            </a:r>
            <a:r>
              <a:rPr lang="ru-RU" sz="2400" dirty="0"/>
              <a:t> </a:t>
            </a:r>
            <a:r>
              <a:rPr lang="ru-RU" sz="2400" b="1" dirty="0" err="1"/>
              <a:t>малої</a:t>
            </a:r>
            <a:r>
              <a:rPr lang="ru-RU" sz="2400" b="1" dirty="0"/>
              <a:t>, </a:t>
            </a:r>
            <a:r>
              <a:rPr lang="ru-RU" sz="2400" b="1" dirty="0" err="1"/>
              <a:t>помірної</a:t>
            </a:r>
            <a:r>
              <a:rPr lang="ru-RU" sz="2400" b="1" dirty="0"/>
              <a:t>, </a:t>
            </a:r>
            <a:r>
              <a:rPr lang="ru-RU" sz="2400" b="1" dirty="0" err="1"/>
              <a:t>великої</a:t>
            </a:r>
            <a:r>
              <a:rPr lang="ru-RU" sz="2400" b="1" dirty="0"/>
              <a:t> і </a:t>
            </a:r>
            <a:r>
              <a:rPr lang="ru-RU" sz="2400" b="1" dirty="0" err="1"/>
              <a:t>максимальної</a:t>
            </a:r>
            <a:r>
              <a:rPr lang="ru-RU" sz="2400" b="1" dirty="0"/>
              <a:t> </a:t>
            </a:r>
            <a:r>
              <a:rPr lang="ru-RU" sz="2400" b="1" dirty="0" err="1"/>
              <a:t>інтенсивності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залежить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рухового</a:t>
            </a:r>
            <a:r>
              <a:rPr lang="ru-RU" sz="2400" dirty="0"/>
              <a:t> режиму, </a:t>
            </a:r>
            <a:r>
              <a:rPr lang="ru-RU" sz="2400" dirty="0" err="1"/>
              <a:t>періоду</a:t>
            </a:r>
            <a:r>
              <a:rPr lang="ru-RU" sz="2400" dirty="0"/>
              <a:t> </a:t>
            </a:r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терапевтичних</a:t>
            </a:r>
            <a:r>
              <a:rPr lang="ru-RU" sz="2400" dirty="0"/>
              <a:t> </a:t>
            </a:r>
            <a:r>
              <a:rPr lang="ru-RU" sz="2400" dirty="0" err="1"/>
              <a:t>вправ</a:t>
            </a:r>
            <a:r>
              <a:rPr lang="ru-RU" sz="2400" dirty="0"/>
              <a:t> на </a:t>
            </a:r>
            <a:r>
              <a:rPr lang="ru-RU" sz="2400" dirty="0" err="1"/>
              <a:t>етапах</a:t>
            </a:r>
            <a:r>
              <a:rPr lang="ru-RU" sz="2400" dirty="0"/>
              <a:t> </a:t>
            </a:r>
            <a:r>
              <a:rPr lang="ru-RU" sz="2400" dirty="0" err="1" smtClean="0"/>
              <a:t>реабілітації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896544"/>
          </a:xfrm>
        </p:spPr>
        <p:txBody>
          <a:bodyPr>
            <a:normAutofit fontScale="92500" lnSpcReduction="10000"/>
          </a:bodyPr>
          <a:lstStyle/>
          <a:p>
            <a:pPr algn="just"/>
            <a:endParaRPr lang="ru-RU" sz="2000" dirty="0" smtClean="0"/>
          </a:p>
          <a:p>
            <a:pPr algn="just"/>
            <a:r>
              <a:rPr lang="ru-RU" sz="2700" dirty="0" smtClean="0"/>
              <a:t>До </a:t>
            </a:r>
            <a:r>
              <a:rPr lang="ru-RU" sz="2700" b="1" dirty="0" err="1"/>
              <a:t>вправ</a:t>
            </a:r>
            <a:r>
              <a:rPr lang="ru-RU" sz="2700" b="1" dirty="0"/>
              <a:t> </a:t>
            </a:r>
            <a:r>
              <a:rPr lang="ru-RU" sz="2700" b="1" dirty="0" err="1"/>
              <a:t>малої</a:t>
            </a:r>
            <a:r>
              <a:rPr lang="ru-RU" sz="2700" b="1" dirty="0"/>
              <a:t> </a:t>
            </a:r>
            <a:r>
              <a:rPr lang="ru-RU" sz="2700" b="1" dirty="0" err="1"/>
              <a:t>інтенсивності</a:t>
            </a:r>
            <a:r>
              <a:rPr lang="ru-RU" sz="2700" b="1" dirty="0"/>
              <a:t> </a:t>
            </a:r>
            <a:r>
              <a:rPr lang="ru-RU" sz="2700" dirty="0" err="1"/>
              <a:t>відносять</a:t>
            </a:r>
            <a:r>
              <a:rPr lang="ru-RU" sz="2700" dirty="0"/>
              <a:t> </a:t>
            </a:r>
            <a:r>
              <a:rPr lang="ru-RU" sz="2700" dirty="0" err="1"/>
              <a:t>рухи</a:t>
            </a:r>
            <a:r>
              <a:rPr lang="ru-RU" sz="2700" dirty="0"/>
              <a:t> невеликих </a:t>
            </a:r>
            <a:r>
              <a:rPr lang="ru-RU" sz="2700" dirty="0" err="1"/>
              <a:t>м'язових</a:t>
            </a:r>
            <a:r>
              <a:rPr lang="ru-RU" sz="2700" dirty="0"/>
              <a:t> </a:t>
            </a:r>
            <a:r>
              <a:rPr lang="ru-RU" sz="2700" dirty="0" err="1"/>
              <a:t>груп</a:t>
            </a:r>
            <a:r>
              <a:rPr lang="ru-RU" sz="2700" dirty="0"/>
              <a:t>, </a:t>
            </a:r>
            <a:r>
              <a:rPr lang="ru-RU" sz="2700" dirty="0" err="1"/>
              <a:t>що</a:t>
            </a:r>
            <a:r>
              <a:rPr lang="ru-RU" sz="2700" dirty="0"/>
              <a:t> </a:t>
            </a:r>
            <a:r>
              <a:rPr lang="ru-RU" sz="2700" dirty="0" err="1"/>
              <a:t>виконуються</a:t>
            </a:r>
            <a:r>
              <a:rPr lang="ru-RU" sz="2700" dirty="0"/>
              <a:t> </a:t>
            </a:r>
            <a:r>
              <a:rPr lang="ru-RU" sz="2700" dirty="0" err="1"/>
              <a:t>переважно</a:t>
            </a:r>
            <a:r>
              <a:rPr lang="ru-RU" sz="2700" dirty="0"/>
              <a:t> у </a:t>
            </a:r>
            <a:r>
              <a:rPr lang="ru-RU" sz="2700" dirty="0" err="1"/>
              <a:t>повільному</a:t>
            </a:r>
            <a:r>
              <a:rPr lang="ru-RU" sz="2700" dirty="0"/>
              <a:t> </a:t>
            </a:r>
            <a:r>
              <a:rPr lang="ru-RU" sz="2700" dirty="0" err="1"/>
              <a:t>темпі</a:t>
            </a:r>
            <a:r>
              <a:rPr lang="ru-RU" sz="2700" dirty="0"/>
              <a:t>, </a:t>
            </a:r>
            <a:r>
              <a:rPr lang="ru-RU" sz="2700" dirty="0" err="1"/>
              <a:t>статичні</a:t>
            </a:r>
            <a:r>
              <a:rPr lang="ru-RU" sz="2700" dirty="0"/>
              <a:t> </a:t>
            </a:r>
            <a:r>
              <a:rPr lang="ru-RU" sz="2700" dirty="0" err="1"/>
              <a:t>дихальні</a:t>
            </a:r>
            <a:r>
              <a:rPr lang="ru-RU" sz="2700" dirty="0"/>
              <a:t> </a:t>
            </a:r>
            <a:r>
              <a:rPr lang="ru-RU" sz="2700" dirty="0" err="1"/>
              <a:t>вправи</a:t>
            </a:r>
            <a:r>
              <a:rPr lang="ru-RU" sz="2700" dirty="0"/>
              <a:t> і </a:t>
            </a:r>
            <a:r>
              <a:rPr lang="ru-RU" sz="2700" dirty="0" err="1"/>
              <a:t>вправи</a:t>
            </a:r>
            <a:r>
              <a:rPr lang="ru-RU" sz="2700" dirty="0"/>
              <a:t> на </a:t>
            </a:r>
            <a:r>
              <a:rPr lang="ru-RU" sz="2700" dirty="0" err="1"/>
              <a:t>розслаблення</a:t>
            </a:r>
            <a:r>
              <a:rPr lang="ru-RU" sz="2700" dirty="0"/>
              <a:t> </a:t>
            </a:r>
            <a:r>
              <a:rPr lang="ru-RU" sz="2700" dirty="0" err="1"/>
              <a:t>м'язів</a:t>
            </a:r>
            <a:r>
              <a:rPr lang="ru-RU" sz="2700" dirty="0"/>
              <a:t>. </a:t>
            </a:r>
            <a:r>
              <a:rPr lang="ru-RU" sz="2700" dirty="0" err="1"/>
              <a:t>Фізіологічні</a:t>
            </a:r>
            <a:r>
              <a:rPr lang="ru-RU" sz="2700" dirty="0"/>
              <a:t> </a:t>
            </a:r>
            <a:r>
              <a:rPr lang="ru-RU" sz="2700" dirty="0" err="1"/>
              <a:t>зрушення</a:t>
            </a:r>
            <a:r>
              <a:rPr lang="ru-RU" sz="2700" dirty="0"/>
              <a:t> при </a:t>
            </a:r>
            <a:r>
              <a:rPr lang="ru-RU" sz="2700" dirty="0" err="1"/>
              <a:t>виконанні</a:t>
            </a:r>
            <a:r>
              <a:rPr lang="ru-RU" sz="2700" dirty="0"/>
              <a:t> </a:t>
            </a:r>
            <a:r>
              <a:rPr lang="ru-RU" sz="2700" dirty="0" err="1"/>
              <a:t>цих</a:t>
            </a:r>
            <a:r>
              <a:rPr lang="ru-RU" sz="2700" dirty="0"/>
              <a:t> </a:t>
            </a:r>
            <a:r>
              <a:rPr lang="ru-RU" sz="2700" dirty="0" err="1"/>
              <a:t>вправ</a:t>
            </a:r>
            <a:r>
              <a:rPr lang="ru-RU" sz="2700" dirty="0"/>
              <a:t> </a:t>
            </a:r>
            <a:r>
              <a:rPr lang="ru-RU" sz="2700" dirty="0" err="1" smtClean="0"/>
              <a:t>незначні</a:t>
            </a:r>
            <a:r>
              <a:rPr lang="ru-RU" sz="2700" dirty="0" smtClean="0"/>
              <a:t>;</a:t>
            </a:r>
          </a:p>
          <a:p>
            <a:pPr algn="just"/>
            <a:r>
              <a:rPr lang="ru-RU" sz="2700" dirty="0"/>
              <a:t>У </a:t>
            </a:r>
            <a:r>
              <a:rPr lang="ru-RU" sz="2700" b="1" dirty="0" err="1"/>
              <a:t>вправах</a:t>
            </a:r>
            <a:r>
              <a:rPr lang="ru-RU" sz="2700" b="1" dirty="0"/>
              <a:t> </a:t>
            </a:r>
            <a:r>
              <a:rPr lang="ru-RU" sz="2700" b="1" dirty="0" err="1"/>
              <a:t>помірної</a:t>
            </a:r>
            <a:r>
              <a:rPr lang="ru-RU" sz="2700" b="1" dirty="0"/>
              <a:t> </a:t>
            </a:r>
            <a:r>
              <a:rPr lang="ru-RU" sz="2700" b="1" dirty="0" err="1"/>
              <a:t>інтенсивності</a:t>
            </a:r>
            <a:r>
              <a:rPr lang="ru-RU" sz="2700" b="1" dirty="0"/>
              <a:t> </a:t>
            </a:r>
            <a:r>
              <a:rPr lang="ru-RU" sz="2700" dirty="0" err="1"/>
              <a:t>залучають</a:t>
            </a:r>
            <a:r>
              <a:rPr lang="ru-RU" sz="2700" dirty="0"/>
              <a:t> до </a:t>
            </a:r>
            <a:r>
              <a:rPr lang="ru-RU" sz="2700" dirty="0" err="1"/>
              <a:t>роботи</a:t>
            </a:r>
            <a:r>
              <a:rPr lang="ru-RU" sz="2700" dirty="0"/>
              <a:t> </a:t>
            </a:r>
            <a:r>
              <a:rPr lang="ru-RU" sz="2700" dirty="0" err="1"/>
              <a:t>середні</a:t>
            </a:r>
            <a:r>
              <a:rPr lang="ru-RU" sz="2700" dirty="0"/>
              <a:t> і </a:t>
            </a:r>
            <a:r>
              <a:rPr lang="ru-RU" sz="2700" dirty="0" err="1"/>
              <a:t>великі</a:t>
            </a:r>
            <a:r>
              <a:rPr lang="ru-RU" sz="2700" dirty="0"/>
              <a:t> </a:t>
            </a:r>
            <a:r>
              <a:rPr lang="ru-RU" sz="2700" dirty="0" err="1"/>
              <a:t>м'язові</a:t>
            </a:r>
            <a:r>
              <a:rPr lang="ru-RU" sz="2700" dirty="0"/>
              <a:t> </a:t>
            </a:r>
            <a:r>
              <a:rPr lang="ru-RU" sz="2700" dirty="0" err="1"/>
              <a:t>групи</a:t>
            </a:r>
            <a:r>
              <a:rPr lang="ru-RU" sz="2700" dirty="0"/>
              <a:t> </a:t>
            </a:r>
            <a:r>
              <a:rPr lang="ru-RU" sz="2700" dirty="0" err="1"/>
              <a:t>кінцівок</a:t>
            </a:r>
            <a:r>
              <a:rPr lang="ru-RU" sz="2700" dirty="0"/>
              <a:t>, </a:t>
            </a:r>
            <a:r>
              <a:rPr lang="ru-RU" sz="2700" dirty="0" err="1"/>
              <a:t>тулуба</a:t>
            </a:r>
            <a:r>
              <a:rPr lang="ru-RU" sz="2700" dirty="0"/>
              <a:t>, </a:t>
            </a:r>
            <a:r>
              <a:rPr lang="ru-RU" sz="2700" dirty="0" err="1"/>
              <a:t>застосовують</a:t>
            </a:r>
            <a:r>
              <a:rPr lang="ru-RU" sz="2700" dirty="0"/>
              <a:t> </a:t>
            </a:r>
            <a:r>
              <a:rPr lang="ru-RU" sz="2700" dirty="0" err="1"/>
              <a:t>динамічні</a:t>
            </a:r>
            <a:r>
              <a:rPr lang="ru-RU" sz="2700" dirty="0"/>
              <a:t> </a:t>
            </a:r>
            <a:r>
              <a:rPr lang="ru-RU" sz="2700" dirty="0" err="1"/>
              <a:t>дихальні</a:t>
            </a:r>
            <a:r>
              <a:rPr lang="ru-RU" sz="2700" dirty="0"/>
              <a:t> </a:t>
            </a:r>
            <a:r>
              <a:rPr lang="ru-RU" sz="2700" dirty="0" err="1"/>
              <a:t>вправи</a:t>
            </a:r>
            <a:r>
              <a:rPr lang="ru-RU" sz="2700" dirty="0"/>
              <a:t>, ходьбу в </a:t>
            </a:r>
            <a:r>
              <a:rPr lang="ru-RU" sz="2700" dirty="0" err="1"/>
              <a:t>повільному</a:t>
            </a:r>
            <a:r>
              <a:rPr lang="ru-RU" sz="2700" dirty="0"/>
              <a:t> і </a:t>
            </a:r>
            <a:r>
              <a:rPr lang="ru-RU" sz="2700" dirty="0" err="1"/>
              <a:t>середньому</a:t>
            </a:r>
            <a:r>
              <a:rPr lang="ru-RU" sz="2700" dirty="0"/>
              <a:t> </a:t>
            </a:r>
            <a:r>
              <a:rPr lang="ru-RU" sz="2700" dirty="0" err="1"/>
              <a:t>темпі</a:t>
            </a:r>
            <a:r>
              <a:rPr lang="ru-RU" sz="2700" dirty="0"/>
              <a:t>, </a:t>
            </a:r>
            <a:r>
              <a:rPr lang="ru-RU" sz="2700" dirty="0" err="1"/>
              <a:t>малорухливі</a:t>
            </a:r>
            <a:r>
              <a:rPr lang="ru-RU" sz="2700" dirty="0"/>
              <a:t> </a:t>
            </a:r>
            <a:r>
              <a:rPr lang="ru-RU" sz="2700" dirty="0" err="1"/>
              <a:t>ігри</a:t>
            </a:r>
            <a:r>
              <a:rPr lang="ru-RU" sz="2700" dirty="0"/>
              <a:t>. При </a:t>
            </a:r>
            <a:r>
              <a:rPr lang="ru-RU" sz="2700" dirty="0" err="1"/>
              <a:t>цьому</a:t>
            </a:r>
            <a:r>
              <a:rPr lang="ru-RU" sz="2700" dirty="0"/>
              <a:t> </a:t>
            </a:r>
            <a:r>
              <a:rPr lang="ru-RU" sz="2700" dirty="0" err="1"/>
              <a:t>фізіологічні</a:t>
            </a:r>
            <a:r>
              <a:rPr lang="ru-RU" sz="2700" dirty="0"/>
              <a:t> </a:t>
            </a:r>
            <a:r>
              <a:rPr lang="ru-RU" sz="2700" dirty="0" err="1"/>
              <a:t>параметри</a:t>
            </a:r>
            <a:r>
              <a:rPr lang="ru-RU" sz="2700" dirty="0"/>
              <a:t> </a:t>
            </a:r>
            <a:r>
              <a:rPr lang="ru-RU" sz="2700" dirty="0" err="1"/>
              <a:t>серцево-судинної</a:t>
            </a:r>
            <a:r>
              <a:rPr lang="ru-RU" sz="2700" dirty="0"/>
              <a:t> та </a:t>
            </a:r>
            <a:r>
              <a:rPr lang="ru-RU" sz="2700" dirty="0" err="1"/>
              <a:t>дихальної</a:t>
            </a:r>
            <a:r>
              <a:rPr lang="ru-RU" sz="2700" dirty="0"/>
              <a:t> систем </a:t>
            </a:r>
            <a:r>
              <a:rPr lang="ru-RU" sz="2700" dirty="0" err="1"/>
              <a:t>відновлюються</a:t>
            </a:r>
            <a:r>
              <a:rPr lang="ru-RU" sz="2700" dirty="0"/>
              <a:t> до стану </a:t>
            </a:r>
            <a:r>
              <a:rPr lang="ru-RU" sz="2700" dirty="0" err="1"/>
              <a:t>норми</a:t>
            </a:r>
            <a:r>
              <a:rPr lang="ru-RU" sz="2700" dirty="0"/>
              <a:t> через 5-7 </a:t>
            </a:r>
            <a:r>
              <a:rPr lang="ru-RU" sz="2700" dirty="0" err="1" smtClean="0"/>
              <a:t>хв</a:t>
            </a:r>
            <a:r>
              <a:rPr lang="ru-RU" sz="2700" dirty="0" smtClean="0"/>
              <a:t>;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5286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/>
              <a:t>Вправи</a:t>
            </a:r>
            <a:r>
              <a:rPr lang="ru-RU" dirty="0"/>
              <a:t> </a:t>
            </a:r>
            <a:r>
              <a:rPr lang="ru-RU" b="1" dirty="0" err="1"/>
              <a:t>великої</a:t>
            </a:r>
            <a:r>
              <a:rPr lang="ru-RU" b="1" dirty="0"/>
              <a:t> </a:t>
            </a:r>
            <a:r>
              <a:rPr lang="ru-RU" b="1" dirty="0" err="1"/>
              <a:t>інтенсивності</a:t>
            </a:r>
            <a:r>
              <a:rPr lang="ru-RU" b="1" dirty="0"/>
              <a:t> </a:t>
            </a:r>
            <a:r>
              <a:rPr lang="ru-RU" dirty="0" err="1"/>
              <a:t>змушують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</a:t>
            </a:r>
            <a:r>
              <a:rPr lang="ru-RU" dirty="0" err="1"/>
              <a:t>велику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м'язових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і </a:t>
            </a:r>
            <a:r>
              <a:rPr lang="ru-RU" dirty="0" err="1"/>
              <a:t>виконуються</a:t>
            </a:r>
            <a:r>
              <a:rPr lang="ru-RU" dirty="0"/>
              <a:t> вони у </a:t>
            </a:r>
            <a:r>
              <a:rPr lang="ru-RU" dirty="0" err="1"/>
              <a:t>середньому</a:t>
            </a:r>
            <a:r>
              <a:rPr lang="ru-RU" dirty="0"/>
              <a:t> і </a:t>
            </a:r>
            <a:r>
              <a:rPr lang="ru-RU" dirty="0" err="1"/>
              <a:t>швидкому</a:t>
            </a:r>
            <a:r>
              <a:rPr lang="ru-RU" dirty="0"/>
              <a:t> </a:t>
            </a:r>
            <a:r>
              <a:rPr lang="ru-RU" dirty="0" err="1"/>
              <a:t>темпі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, в першу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гімнастичні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 на </a:t>
            </a:r>
            <a:r>
              <a:rPr lang="ru-RU" dirty="0" err="1"/>
              <a:t>приладах</a:t>
            </a:r>
            <a:r>
              <a:rPr lang="ru-RU" dirty="0"/>
              <a:t>, з </a:t>
            </a:r>
            <a:r>
              <a:rPr lang="ru-RU" dirty="0" err="1"/>
              <a:t>набивними</a:t>
            </a:r>
            <a:r>
              <a:rPr lang="ru-RU" dirty="0"/>
              <a:t> мячами, </a:t>
            </a:r>
            <a:r>
              <a:rPr lang="ru-RU" dirty="0" err="1"/>
              <a:t>швидка</a:t>
            </a:r>
            <a:r>
              <a:rPr lang="ru-RU" dirty="0"/>
              <a:t> ходьба, </a:t>
            </a:r>
            <a:r>
              <a:rPr lang="ru-RU" dirty="0" err="1"/>
              <a:t>біг</a:t>
            </a:r>
            <a:r>
              <a:rPr lang="ru-RU" dirty="0"/>
              <a:t>, </a:t>
            </a:r>
            <a:r>
              <a:rPr lang="ru-RU" dirty="0" err="1"/>
              <a:t>рухові</a:t>
            </a:r>
            <a:r>
              <a:rPr lang="ru-RU" dirty="0"/>
              <a:t> і </a:t>
            </a:r>
            <a:r>
              <a:rPr lang="ru-RU" dirty="0" err="1"/>
              <a:t>спортивні</a:t>
            </a:r>
            <a:r>
              <a:rPr lang="ru-RU" dirty="0"/>
              <a:t> </a:t>
            </a:r>
            <a:r>
              <a:rPr lang="ru-RU" dirty="0" err="1"/>
              <a:t>Ігри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вправ</a:t>
            </a:r>
            <a:r>
              <a:rPr lang="ru-RU" dirty="0"/>
              <a:t> </a:t>
            </a:r>
            <a:r>
              <a:rPr lang="ru-RU" dirty="0" err="1"/>
              <a:t>тривалість</a:t>
            </a:r>
            <a:r>
              <a:rPr lang="ru-RU" dirty="0"/>
              <a:t> </a:t>
            </a:r>
            <a:r>
              <a:rPr lang="ru-RU" dirty="0" err="1"/>
              <a:t>відновного</a:t>
            </a:r>
            <a:r>
              <a:rPr lang="ru-RU" dirty="0"/>
              <a:t> </a:t>
            </a:r>
            <a:r>
              <a:rPr lang="ru-RU" dirty="0" err="1"/>
              <a:t>періоду</a:t>
            </a:r>
            <a:r>
              <a:rPr lang="ru-RU" dirty="0"/>
              <a:t> у </a:t>
            </a:r>
            <a:r>
              <a:rPr lang="ru-RU" dirty="0" err="1"/>
              <a:t>показниках</a:t>
            </a:r>
            <a:r>
              <a:rPr lang="ru-RU" dirty="0"/>
              <a:t> ЧСС, </a:t>
            </a:r>
            <a:r>
              <a:rPr lang="ru-RU" dirty="0" err="1"/>
              <a:t>артеріального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, </a:t>
            </a:r>
            <a:r>
              <a:rPr lang="ru-RU" dirty="0" err="1"/>
              <a:t>легеневої</a:t>
            </a:r>
            <a:r>
              <a:rPr lang="ru-RU" dirty="0"/>
              <a:t> </a:t>
            </a:r>
            <a:r>
              <a:rPr lang="ru-RU" dirty="0" err="1"/>
              <a:t>вентиляції</a:t>
            </a:r>
            <a:r>
              <a:rPr lang="ru-RU" dirty="0"/>
              <a:t> становить </a:t>
            </a:r>
            <a:r>
              <a:rPr lang="ru-RU" dirty="0" err="1"/>
              <a:t>понад</a:t>
            </a:r>
            <a:r>
              <a:rPr lang="ru-RU" dirty="0"/>
              <a:t> 10 </a:t>
            </a:r>
            <a:r>
              <a:rPr lang="ru-RU" dirty="0" err="1" smtClean="0"/>
              <a:t>хв</a:t>
            </a:r>
            <a:r>
              <a:rPr lang="ru-RU" sz="2400" dirty="0" smtClean="0"/>
              <a:t>;</a:t>
            </a:r>
          </a:p>
          <a:p>
            <a:pPr algn="just"/>
            <a:r>
              <a:rPr lang="ru-RU" dirty="0" err="1"/>
              <a:t>Вправи</a:t>
            </a:r>
            <a:r>
              <a:rPr lang="ru-RU" dirty="0"/>
              <a:t> </a:t>
            </a:r>
            <a:r>
              <a:rPr lang="ru-RU" b="1" dirty="0" err="1"/>
              <a:t>максимальної</a:t>
            </a:r>
            <a:r>
              <a:rPr lang="ru-RU" b="1" dirty="0"/>
              <a:t> </a:t>
            </a:r>
            <a:r>
              <a:rPr lang="ru-RU" b="1" dirty="0" err="1"/>
              <a:t>інтенсивності</a:t>
            </a:r>
            <a:r>
              <a:rPr lang="ru-RU" b="1" dirty="0"/>
              <a:t> </a:t>
            </a:r>
            <a:r>
              <a:rPr lang="ru-RU" dirty="0" err="1"/>
              <a:t>характеризуються</a:t>
            </a:r>
            <a:r>
              <a:rPr lang="ru-RU" dirty="0"/>
              <a:t> </a:t>
            </a:r>
            <a:r>
              <a:rPr lang="ru-RU" dirty="0" err="1"/>
              <a:t>одночасною</a:t>
            </a:r>
            <a:r>
              <a:rPr lang="ru-RU" dirty="0"/>
              <a:t> </a:t>
            </a:r>
            <a:r>
              <a:rPr lang="ru-RU" dirty="0" err="1" smtClean="0"/>
              <a:t>роботою</a:t>
            </a:r>
            <a:r>
              <a:rPr lang="ru-RU" dirty="0" smtClean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м'язів</a:t>
            </a:r>
            <a:r>
              <a:rPr lang="ru-RU" dirty="0"/>
              <a:t>, яка </a:t>
            </a:r>
            <a:r>
              <a:rPr lang="ru-RU" dirty="0" err="1"/>
              <a:t>виконується</a:t>
            </a:r>
            <a:r>
              <a:rPr lang="ru-RU" dirty="0"/>
              <a:t> у </a:t>
            </a:r>
            <a:r>
              <a:rPr lang="ru-RU" dirty="0" err="1"/>
              <a:t>швидкому</a:t>
            </a:r>
            <a:r>
              <a:rPr lang="ru-RU" dirty="0"/>
              <a:t> </a:t>
            </a:r>
            <a:r>
              <a:rPr lang="ru-RU" dirty="0" err="1"/>
              <a:t>темпі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істотні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у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серцево-судинної</a:t>
            </a:r>
            <a:r>
              <a:rPr lang="ru-RU" dirty="0"/>
              <a:t> і </a:t>
            </a:r>
            <a:r>
              <a:rPr lang="ru-RU" dirty="0" err="1"/>
              <a:t>дихальної</a:t>
            </a:r>
            <a:r>
              <a:rPr lang="ru-RU" dirty="0"/>
              <a:t> систем,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 smtClean="0"/>
              <a:t>речовин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у </a:t>
            </a:r>
            <a:r>
              <a:rPr lang="ru-RU" dirty="0" err="1"/>
              <a:t>реабілітації</a:t>
            </a:r>
            <a:r>
              <a:rPr lang="ru-RU" dirty="0"/>
              <a:t> </a:t>
            </a:r>
            <a:r>
              <a:rPr lang="ru-RU" dirty="0" err="1"/>
              <a:t>спортсменів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332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Механізми</a:t>
            </a:r>
            <a:r>
              <a:rPr lang="ru-RU" dirty="0"/>
              <a:t> </a:t>
            </a:r>
            <a:r>
              <a:rPr lang="ru-RU" dirty="0" err="1"/>
              <a:t>лікувальної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вправ</a:t>
            </a:r>
            <a:r>
              <a:rPr lang="ru-RU" dirty="0"/>
              <a:t> на </a:t>
            </a:r>
            <a:r>
              <a:rPr lang="ru-RU" dirty="0" err="1"/>
              <a:t>організм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/>
              <a:t>Лікувальна</a:t>
            </a:r>
            <a:r>
              <a:rPr lang="ru-RU" sz="2800" dirty="0"/>
              <a:t> </a:t>
            </a:r>
            <a:r>
              <a:rPr lang="ru-RU" sz="2800" dirty="0" err="1"/>
              <a:t>дія</a:t>
            </a:r>
            <a:r>
              <a:rPr lang="ru-RU" sz="2800" dirty="0"/>
              <a:t> </a:t>
            </a:r>
            <a:r>
              <a:rPr lang="ru-RU" sz="2800" dirty="0" err="1"/>
              <a:t>фізичних</a:t>
            </a:r>
            <a:r>
              <a:rPr lang="ru-RU" sz="2800" dirty="0"/>
              <a:t> </a:t>
            </a:r>
            <a:r>
              <a:rPr lang="ru-RU" sz="2800" dirty="0" err="1"/>
              <a:t>вправ</a:t>
            </a:r>
            <a:r>
              <a:rPr lang="ru-RU" sz="2800" dirty="0"/>
              <a:t> </a:t>
            </a:r>
            <a:r>
              <a:rPr lang="ru-RU" sz="2800" dirty="0" err="1"/>
              <a:t>проявляється</a:t>
            </a:r>
            <a:r>
              <a:rPr lang="ru-RU" sz="2800" dirty="0"/>
              <a:t> у </a:t>
            </a:r>
            <a:r>
              <a:rPr lang="ru-RU" sz="2800" dirty="0" err="1"/>
              <a:t>складних</a:t>
            </a:r>
            <a:r>
              <a:rPr lang="ru-RU" sz="2800" dirty="0"/>
              <a:t> </a:t>
            </a:r>
            <a:r>
              <a:rPr lang="ru-RU" sz="2800" dirty="0" err="1"/>
              <a:t>психічних</a:t>
            </a:r>
            <a:r>
              <a:rPr lang="ru-RU" sz="2800" dirty="0"/>
              <a:t>, </a:t>
            </a:r>
            <a:r>
              <a:rPr lang="ru-RU" sz="2800" dirty="0" err="1"/>
              <a:t>фізіологічних</a:t>
            </a:r>
            <a:r>
              <a:rPr lang="ru-RU" sz="2800" dirty="0"/>
              <a:t> і </a:t>
            </a:r>
            <a:r>
              <a:rPr lang="ru-RU" sz="2800" dirty="0" err="1"/>
              <a:t>біологічних</a:t>
            </a:r>
            <a:r>
              <a:rPr lang="ru-RU" sz="2800" dirty="0"/>
              <a:t> </a:t>
            </a:r>
            <a:r>
              <a:rPr lang="ru-RU" sz="2800" dirty="0" err="1"/>
              <a:t>процесах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відбуваються</a:t>
            </a:r>
            <a:r>
              <a:rPr lang="ru-RU" sz="2800" dirty="0"/>
              <a:t> в </a:t>
            </a:r>
            <a:r>
              <a:rPr lang="ru-RU" sz="2800" dirty="0" err="1"/>
              <a:t>організмі</a:t>
            </a:r>
            <a:r>
              <a:rPr lang="ru-RU" sz="2800" dirty="0"/>
              <a:t> </a:t>
            </a:r>
            <a:r>
              <a:rPr lang="ru-RU" sz="2800" dirty="0" err="1"/>
              <a:t>під</a:t>
            </a:r>
            <a:r>
              <a:rPr lang="ru-RU" sz="2800" dirty="0"/>
              <a:t> час </a:t>
            </a:r>
            <a:r>
              <a:rPr lang="ru-RU" sz="2800" dirty="0" err="1" smtClean="0"/>
              <a:t>реабілітаційних</a:t>
            </a:r>
            <a:r>
              <a:rPr lang="ru-RU" sz="2800" dirty="0" smtClean="0"/>
              <a:t> занять. </a:t>
            </a:r>
            <a:r>
              <a:rPr lang="ru-RU" sz="2800" dirty="0" err="1"/>
              <a:t>Сучасний</a:t>
            </a:r>
            <a:r>
              <a:rPr lang="ru-RU" sz="2800" dirty="0"/>
              <a:t> </a:t>
            </a:r>
            <a:r>
              <a:rPr lang="ru-RU" sz="2800" dirty="0" err="1"/>
              <a:t>погляд</a:t>
            </a:r>
            <a:r>
              <a:rPr lang="ru-RU" sz="2800" dirty="0"/>
              <a:t> на </a:t>
            </a:r>
            <a:r>
              <a:rPr lang="ru-RU" sz="2800" dirty="0" err="1"/>
              <a:t>лікувальну</a:t>
            </a:r>
            <a:r>
              <a:rPr lang="ru-RU" sz="2800" dirty="0"/>
              <a:t> </a:t>
            </a:r>
            <a:r>
              <a:rPr lang="ru-RU" sz="2800" dirty="0" err="1"/>
              <a:t>дію</a:t>
            </a:r>
            <a:r>
              <a:rPr lang="ru-RU" sz="2800" dirty="0"/>
              <a:t> </a:t>
            </a:r>
            <a:r>
              <a:rPr lang="ru-RU" sz="2800" dirty="0" err="1"/>
              <a:t>фізичних</a:t>
            </a:r>
            <a:r>
              <a:rPr lang="ru-RU" sz="2800" dirty="0"/>
              <a:t> </a:t>
            </a:r>
            <a:r>
              <a:rPr lang="ru-RU" sz="2800" dirty="0" err="1"/>
              <a:t>вправ</a:t>
            </a:r>
            <a:r>
              <a:rPr lang="ru-RU" sz="2800" dirty="0"/>
              <a:t> </a:t>
            </a:r>
            <a:r>
              <a:rPr lang="ru-RU" sz="2800" dirty="0" err="1"/>
              <a:t>розроблений</a:t>
            </a:r>
            <a:r>
              <a:rPr lang="ru-RU" sz="2800" dirty="0"/>
              <a:t> </a:t>
            </a:r>
            <a:r>
              <a:rPr lang="ru-RU" sz="2800" dirty="0" err="1"/>
              <a:t>професором</a:t>
            </a:r>
            <a:r>
              <a:rPr lang="ru-RU" sz="2800" dirty="0"/>
              <a:t> </a:t>
            </a:r>
            <a:r>
              <a:rPr lang="ru-RU" sz="2800" dirty="0" smtClean="0"/>
              <a:t> В.К</a:t>
            </a:r>
            <a:r>
              <a:rPr lang="ru-RU" sz="2800" dirty="0"/>
              <a:t>. </a:t>
            </a:r>
            <a:r>
              <a:rPr lang="ru-RU" sz="2800" dirty="0" err="1"/>
              <a:t>Добровольським</a:t>
            </a:r>
            <a:r>
              <a:rPr lang="ru-RU" sz="2800" dirty="0"/>
              <a:t>. </a:t>
            </a:r>
            <a:r>
              <a:rPr lang="ru-RU" sz="2800" dirty="0" err="1"/>
              <a:t>Він</a:t>
            </a:r>
            <a:r>
              <a:rPr lang="ru-RU" sz="2800" dirty="0"/>
              <a:t> говорить про </a:t>
            </a:r>
            <a:r>
              <a:rPr lang="ru-RU" sz="2800" dirty="0" err="1"/>
              <a:t>існування</a:t>
            </a:r>
            <a:r>
              <a:rPr lang="ru-RU" sz="2800" dirty="0"/>
              <a:t> </a:t>
            </a:r>
            <a:r>
              <a:rPr lang="ru-RU" sz="2800" dirty="0" err="1"/>
              <a:t>чотирьох</a:t>
            </a:r>
            <a:r>
              <a:rPr lang="ru-RU" sz="2800" dirty="0"/>
              <a:t> </a:t>
            </a:r>
            <a:r>
              <a:rPr lang="ru-RU" sz="2800" dirty="0" err="1"/>
              <a:t>основних</a:t>
            </a:r>
            <a:r>
              <a:rPr lang="ru-RU" sz="2800" dirty="0"/>
              <a:t> </a:t>
            </a:r>
            <a:r>
              <a:rPr lang="ru-RU" sz="2800" dirty="0" err="1"/>
              <a:t>механізмів</a:t>
            </a:r>
            <a:r>
              <a:rPr lang="ru-RU" sz="2800" dirty="0"/>
              <a:t>: </a:t>
            </a:r>
            <a:r>
              <a:rPr lang="ru-RU" sz="2800" dirty="0" err="1"/>
              <a:t>тонізуючого</a:t>
            </a:r>
            <a:r>
              <a:rPr lang="ru-RU" sz="2800" dirty="0"/>
              <a:t> </a:t>
            </a:r>
            <a:r>
              <a:rPr lang="ru-RU" sz="2800" dirty="0" err="1"/>
              <a:t>впливу</a:t>
            </a:r>
            <a:r>
              <a:rPr lang="ru-RU" sz="2800" dirty="0"/>
              <a:t>, </a:t>
            </a:r>
            <a:r>
              <a:rPr lang="ru-RU" sz="2800" dirty="0" err="1"/>
              <a:t>трофічної</a:t>
            </a:r>
            <a:r>
              <a:rPr lang="ru-RU" sz="2800" dirty="0"/>
              <a:t> </a:t>
            </a:r>
            <a:r>
              <a:rPr lang="ru-RU" sz="2800" dirty="0" err="1"/>
              <a:t>дії</a:t>
            </a:r>
            <a:r>
              <a:rPr lang="ru-RU" sz="2800" dirty="0"/>
              <a:t>, </a:t>
            </a:r>
            <a:r>
              <a:rPr lang="ru-RU" sz="2800" dirty="0" err="1"/>
              <a:t>формування</a:t>
            </a:r>
            <a:r>
              <a:rPr lang="ru-RU" sz="2800" dirty="0"/>
              <a:t> </a:t>
            </a:r>
            <a:r>
              <a:rPr lang="ru-RU" sz="2800" dirty="0" err="1"/>
              <a:t>компенсації</a:t>
            </a:r>
            <a:r>
              <a:rPr lang="ru-RU" sz="2800" dirty="0"/>
              <a:t> і </a:t>
            </a:r>
            <a:r>
              <a:rPr lang="ru-RU" sz="2800" dirty="0" err="1"/>
              <a:t>нормалізації</a:t>
            </a:r>
            <a:r>
              <a:rPr lang="ru-RU" sz="2800" dirty="0"/>
              <a:t> </a:t>
            </a:r>
            <a:r>
              <a:rPr lang="ru-RU" sz="2800" dirty="0" err="1"/>
              <a:t>функцій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768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315416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229600" cy="604867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b="1" dirty="0" err="1"/>
              <a:t>тонізуючого</a:t>
            </a:r>
            <a:r>
              <a:rPr lang="ru-RU" b="1" dirty="0"/>
              <a:t> </a:t>
            </a:r>
            <a:r>
              <a:rPr lang="ru-RU" b="1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вправ</a:t>
            </a:r>
            <a:r>
              <a:rPr lang="ru-RU" dirty="0"/>
              <a:t> </a:t>
            </a:r>
            <a:r>
              <a:rPr lang="ru-RU" dirty="0" err="1"/>
              <a:t>виявляються</a:t>
            </a:r>
            <a:r>
              <a:rPr lang="ru-RU" dirty="0"/>
              <a:t> в </a:t>
            </a:r>
            <a:r>
              <a:rPr lang="ru-RU" dirty="0" err="1"/>
              <a:t>активізації</a:t>
            </a:r>
            <a:r>
              <a:rPr lang="ru-RU" dirty="0"/>
              <a:t> моторно-</a:t>
            </a:r>
            <a:r>
              <a:rPr lang="ru-RU" dirty="0" err="1"/>
              <a:t>вісцеральних</a:t>
            </a:r>
            <a:r>
              <a:rPr lang="ru-RU" dirty="0"/>
              <a:t> </a:t>
            </a:r>
            <a:r>
              <a:rPr lang="ru-RU" dirty="0" err="1"/>
              <a:t>рефлексів</a:t>
            </a:r>
            <a:r>
              <a:rPr lang="ru-RU" dirty="0"/>
              <a:t>. </a:t>
            </a:r>
            <a:r>
              <a:rPr lang="ru-RU" dirty="0" err="1"/>
              <a:t>Руховий</a:t>
            </a:r>
            <a:r>
              <a:rPr lang="ru-RU" dirty="0"/>
              <a:t> (</a:t>
            </a:r>
            <a:r>
              <a:rPr lang="ru-RU" dirty="0" err="1"/>
              <a:t>моторний</a:t>
            </a:r>
            <a:r>
              <a:rPr lang="ru-RU" dirty="0"/>
              <a:t>) </a:t>
            </a:r>
            <a:r>
              <a:rPr lang="ru-RU" dirty="0" err="1"/>
              <a:t>аналізатор</a:t>
            </a:r>
            <a:r>
              <a:rPr lang="ru-RU" dirty="0"/>
              <a:t> 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рецепторним</a:t>
            </a:r>
            <a:r>
              <a:rPr lang="ru-RU" dirty="0"/>
              <a:t> </a:t>
            </a:r>
            <a:r>
              <a:rPr lang="ru-RU" dirty="0" err="1"/>
              <a:t>апаратом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у </a:t>
            </a:r>
            <a:r>
              <a:rPr lang="ru-RU" dirty="0" err="1"/>
              <a:t>м’язах</a:t>
            </a:r>
            <a:r>
              <a:rPr lang="ru-RU" dirty="0"/>
              <a:t>, </a:t>
            </a:r>
            <a:r>
              <a:rPr lang="ru-RU" dirty="0" err="1"/>
              <a:t>зв’язках</a:t>
            </a:r>
            <a:r>
              <a:rPr lang="ru-RU" dirty="0"/>
              <a:t>, </a:t>
            </a:r>
            <a:r>
              <a:rPr lang="ru-RU" dirty="0" err="1"/>
              <a:t>сухожиллях</a:t>
            </a:r>
            <a:r>
              <a:rPr lang="ru-RU" dirty="0"/>
              <a:t> і </a:t>
            </a:r>
            <a:r>
              <a:rPr lang="ru-RU" dirty="0" err="1"/>
              <a:t>суглобних</a:t>
            </a:r>
            <a:r>
              <a:rPr lang="ru-RU" dirty="0"/>
              <a:t> </a:t>
            </a:r>
            <a:r>
              <a:rPr lang="ru-RU" dirty="0" err="1"/>
              <a:t>поверхнях</a:t>
            </a:r>
            <a:r>
              <a:rPr lang="ru-RU" dirty="0"/>
              <a:t>, </a:t>
            </a:r>
            <a:r>
              <a:rPr lang="ru-RU" dirty="0" err="1"/>
              <a:t>бере</a:t>
            </a:r>
            <a:r>
              <a:rPr lang="ru-RU" dirty="0"/>
              <a:t> участь у </a:t>
            </a:r>
            <a:r>
              <a:rPr lang="ru-RU" dirty="0" err="1"/>
              <a:t>створенні</a:t>
            </a:r>
            <a:r>
              <a:rPr lang="ru-RU" dirty="0"/>
              <a:t> і </a:t>
            </a:r>
            <a:r>
              <a:rPr lang="ru-RU" dirty="0" err="1"/>
              <a:t>регуляції</a:t>
            </a:r>
            <a:r>
              <a:rPr lang="ru-RU" dirty="0"/>
              <a:t> тонусу </a:t>
            </a:r>
            <a:r>
              <a:rPr lang="ru-RU" dirty="0" err="1"/>
              <a:t>мускулатури</a:t>
            </a:r>
            <a:r>
              <a:rPr lang="ru-RU" dirty="0"/>
              <a:t> </a:t>
            </a:r>
            <a:r>
              <a:rPr lang="ru-RU" dirty="0" err="1"/>
              <a:t>кістяка</a:t>
            </a:r>
            <a:r>
              <a:rPr lang="ru-RU" dirty="0"/>
              <a:t>,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координацію</a:t>
            </a:r>
            <a:r>
              <a:rPr lang="ru-RU" dirty="0"/>
              <a:t> </a:t>
            </a:r>
            <a:r>
              <a:rPr lang="ru-RU" dirty="0" err="1"/>
              <a:t>рухів</a:t>
            </a:r>
            <a:r>
              <a:rPr lang="ru-RU" dirty="0"/>
              <a:t>, статику і </a:t>
            </a:r>
            <a:r>
              <a:rPr lang="ru-RU" dirty="0" err="1"/>
              <a:t>динаміку</a:t>
            </a:r>
            <a:r>
              <a:rPr lang="ru-RU" dirty="0"/>
              <a:t> </a:t>
            </a:r>
            <a:r>
              <a:rPr lang="ru-RU" dirty="0" err="1"/>
              <a:t>людського</a:t>
            </a:r>
            <a:r>
              <a:rPr lang="ru-RU" dirty="0"/>
              <a:t> </a:t>
            </a:r>
            <a:r>
              <a:rPr lang="ru-RU" dirty="0" err="1"/>
              <a:t>тіла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пропріоцепції</a:t>
            </a:r>
            <a:r>
              <a:rPr lang="ru-RU" dirty="0"/>
              <a:t> не </a:t>
            </a:r>
            <a:r>
              <a:rPr lang="ru-RU" dirty="0" err="1"/>
              <a:t>обмежується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м’язовою</a:t>
            </a:r>
            <a:r>
              <a:rPr lang="ru-RU" dirty="0"/>
              <a:t> системою. </a:t>
            </a:r>
            <a:r>
              <a:rPr lang="ru-RU" dirty="0" err="1"/>
              <a:t>Руховий</a:t>
            </a:r>
            <a:r>
              <a:rPr lang="ru-RU" dirty="0"/>
              <a:t> </a:t>
            </a:r>
            <a:r>
              <a:rPr lang="ru-RU" dirty="0" err="1"/>
              <a:t>аналізатор</a:t>
            </a:r>
            <a:r>
              <a:rPr lang="ru-RU" dirty="0"/>
              <a:t> є </a:t>
            </a:r>
            <a:r>
              <a:rPr lang="ru-RU" dirty="0" err="1"/>
              <a:t>могутнім</a:t>
            </a:r>
            <a:r>
              <a:rPr lang="ru-RU" dirty="0"/>
              <a:t> регулятором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яка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механізмом</a:t>
            </a:r>
            <a:r>
              <a:rPr lang="ru-RU" dirty="0"/>
              <a:t> моторно-</a:t>
            </a:r>
            <a:r>
              <a:rPr lang="ru-RU" dirty="0" err="1"/>
              <a:t>вісцеральних</a:t>
            </a:r>
            <a:r>
              <a:rPr lang="ru-RU" dirty="0"/>
              <a:t> </a:t>
            </a:r>
            <a:r>
              <a:rPr lang="ru-RU" dirty="0" err="1"/>
              <a:t>рефлексів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У </a:t>
            </a:r>
            <a:r>
              <a:rPr lang="ru-RU" dirty="0" err="1"/>
              <a:t>нормі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стану 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/>
              <a:t>аналізатора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, </a:t>
            </a:r>
            <a:r>
              <a:rPr lang="ru-RU" dirty="0" err="1"/>
              <a:t>залежить</a:t>
            </a:r>
            <a:r>
              <a:rPr lang="ru-RU" dirty="0"/>
              <a:t> і </a:t>
            </a:r>
            <a:r>
              <a:rPr lang="ru-RU" dirty="0" err="1"/>
              <a:t>життєдіяльність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. </a:t>
            </a:r>
            <a:r>
              <a:rPr lang="ru-RU" dirty="0" err="1" smtClean="0"/>
              <a:t>Використовуючи</a:t>
            </a:r>
            <a:r>
              <a:rPr lang="ru-RU" dirty="0" smtClean="0"/>
              <a:t> </a:t>
            </a:r>
            <a:r>
              <a:rPr lang="ru-RU" dirty="0" err="1"/>
              <a:t>механізми</a:t>
            </a:r>
            <a:r>
              <a:rPr lang="ru-RU" dirty="0"/>
              <a:t> моторно-</a:t>
            </a:r>
            <a:r>
              <a:rPr lang="ru-RU" dirty="0" err="1"/>
              <a:t>вісцеральних</a:t>
            </a:r>
            <a:r>
              <a:rPr lang="ru-RU" dirty="0"/>
              <a:t> </a:t>
            </a:r>
            <a:r>
              <a:rPr lang="ru-RU" dirty="0" err="1"/>
              <a:t>рефлексів</a:t>
            </a:r>
            <a:r>
              <a:rPr lang="ru-RU" dirty="0"/>
              <a:t>, шляхом </a:t>
            </a:r>
            <a:r>
              <a:rPr lang="ru-RU" dirty="0" err="1"/>
              <a:t>спрямованої</a:t>
            </a:r>
            <a:r>
              <a:rPr lang="ru-RU" dirty="0"/>
              <a:t> </a:t>
            </a:r>
            <a:r>
              <a:rPr lang="ru-RU" dirty="0" err="1"/>
              <a:t>довільної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рухової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досягають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мимовільними</a:t>
            </a:r>
            <a:r>
              <a:rPr lang="ru-RU" dirty="0"/>
              <a:t> </a:t>
            </a:r>
            <a:r>
              <a:rPr lang="ru-RU" dirty="0" err="1"/>
              <a:t>вегетативними</a:t>
            </a:r>
            <a:r>
              <a:rPr lang="ru-RU" dirty="0"/>
              <a:t> </a:t>
            </a:r>
            <a:r>
              <a:rPr lang="ru-RU" dirty="0" err="1"/>
              <a:t>реакціями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Відповідно</a:t>
            </a:r>
            <a:r>
              <a:rPr lang="ru-RU" dirty="0" smtClean="0"/>
              <a:t> </a:t>
            </a:r>
            <a:r>
              <a:rPr lang="ru-RU" dirty="0" err="1"/>
              <a:t>підібрані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вибірково</a:t>
            </a:r>
            <a:r>
              <a:rPr lang="ru-RU" dirty="0"/>
              <a:t> </a:t>
            </a:r>
            <a:r>
              <a:rPr lang="ru-RU" dirty="0" err="1"/>
              <a:t>підвищувати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вегетативні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активізації</a:t>
            </a:r>
            <a:r>
              <a:rPr lang="ru-RU" dirty="0"/>
              <a:t> ЦНС.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в </a:t>
            </a:r>
            <a:r>
              <a:rPr lang="ru-RU" dirty="0" err="1"/>
              <a:t>корі</a:t>
            </a:r>
            <a:r>
              <a:rPr lang="ru-RU" dirty="0"/>
              <a:t> великого </a:t>
            </a:r>
            <a:r>
              <a:rPr lang="ru-RU" dirty="0" err="1"/>
              <a:t>мозку</a:t>
            </a:r>
            <a:r>
              <a:rPr lang="ru-RU" dirty="0"/>
              <a:t> рефлекторно </a:t>
            </a:r>
            <a:r>
              <a:rPr lang="ru-RU" dirty="0" err="1"/>
              <a:t>стимулює</a:t>
            </a:r>
            <a:r>
              <a:rPr lang="ru-RU" dirty="0"/>
              <a:t> </a:t>
            </a:r>
            <a:r>
              <a:rPr lang="ru-RU" dirty="0" err="1"/>
              <a:t>вегетативні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, </a:t>
            </a:r>
            <a:r>
              <a:rPr lang="ru-RU" dirty="0" err="1"/>
              <a:t>підвищуючи</a:t>
            </a:r>
            <a:r>
              <a:rPr lang="ru-RU" dirty="0"/>
              <a:t> </a:t>
            </a:r>
            <a:r>
              <a:rPr lang="ru-RU" dirty="0" err="1"/>
              <a:t>біологічну</a:t>
            </a:r>
            <a:r>
              <a:rPr lang="ru-RU" dirty="0"/>
              <a:t> </a:t>
            </a:r>
            <a:r>
              <a:rPr lang="ru-RU" dirty="0" err="1"/>
              <a:t>стійкість</a:t>
            </a:r>
            <a:r>
              <a:rPr lang="ru-RU" dirty="0"/>
              <a:t> і </a:t>
            </a:r>
            <a:r>
              <a:rPr lang="ru-RU" dirty="0" err="1"/>
              <a:t>опірність</a:t>
            </a:r>
            <a:r>
              <a:rPr lang="ru-RU" dirty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830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571500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b="1" dirty="0" err="1"/>
              <a:t>трофічної</a:t>
            </a:r>
            <a:r>
              <a:rPr lang="ru-RU" b="1" dirty="0"/>
              <a:t> </a:t>
            </a:r>
            <a:r>
              <a:rPr lang="ru-RU" b="1" dirty="0" err="1"/>
              <a:t>дії</a:t>
            </a:r>
            <a:r>
              <a:rPr lang="ru-RU" b="1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вправ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тісно</a:t>
            </a:r>
            <a:r>
              <a:rPr lang="ru-RU" dirty="0"/>
              <a:t> </a:t>
            </a:r>
            <a:r>
              <a:rPr lang="ru-RU" dirty="0" err="1"/>
              <a:t>пов’язані</a:t>
            </a:r>
            <a:r>
              <a:rPr lang="ru-RU" dirty="0"/>
              <a:t> з моторно-</a:t>
            </a:r>
            <a:r>
              <a:rPr lang="ru-RU" dirty="0" err="1"/>
              <a:t>вісцеральними</a:t>
            </a:r>
            <a:r>
              <a:rPr lang="ru-RU" dirty="0"/>
              <a:t> рефлексами. </a:t>
            </a:r>
            <a:r>
              <a:rPr lang="ru-RU" dirty="0" err="1"/>
              <a:t>Пропріоцептивні</a:t>
            </a:r>
            <a:r>
              <a:rPr lang="ru-RU" dirty="0"/>
              <a:t> </a:t>
            </a:r>
            <a:r>
              <a:rPr lang="ru-RU" dirty="0" err="1"/>
              <a:t>імпульси</a:t>
            </a:r>
            <a:r>
              <a:rPr lang="ru-RU" dirty="0"/>
              <a:t> </a:t>
            </a:r>
            <a:r>
              <a:rPr lang="ru-RU" dirty="0" err="1"/>
              <a:t>змінюють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ЦНС.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проявляється</a:t>
            </a:r>
            <a:r>
              <a:rPr lang="ru-RU" dirty="0"/>
              <a:t> 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трофічному</a:t>
            </a:r>
            <a:r>
              <a:rPr lang="ru-RU" dirty="0"/>
              <a:t> </a:t>
            </a:r>
            <a:r>
              <a:rPr lang="ru-RU" dirty="0" err="1"/>
              <a:t>впливі</a:t>
            </a:r>
            <a:r>
              <a:rPr lang="ru-RU" dirty="0"/>
              <a:t> на мускулатуру і </a:t>
            </a:r>
            <a:r>
              <a:rPr lang="ru-RU" dirty="0" err="1"/>
              <a:t>внутрішні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. </a:t>
            </a:r>
            <a:r>
              <a:rPr lang="ru-RU" dirty="0" err="1"/>
              <a:t>М’язова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обмінні</a:t>
            </a:r>
            <a:r>
              <a:rPr lang="ru-RU" dirty="0"/>
              <a:t> і </a:t>
            </a:r>
            <a:r>
              <a:rPr lang="ru-RU" dirty="0" err="1"/>
              <a:t>пластичні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забезпечуючи</a:t>
            </a:r>
            <a:r>
              <a:rPr lang="ru-RU" dirty="0"/>
              <a:t>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структурою і формою </a:t>
            </a:r>
            <a:r>
              <a:rPr lang="ru-RU" dirty="0" err="1"/>
              <a:t>органів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функцією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err="1" smtClean="0"/>
              <a:t>Встановлено</a:t>
            </a:r>
            <a:r>
              <a:rPr lang="ru-RU" dirty="0" smtClean="0"/>
              <a:t> </a:t>
            </a:r>
            <a:r>
              <a:rPr lang="ru-RU" dirty="0" err="1"/>
              <a:t>пряму</a:t>
            </a:r>
            <a:r>
              <a:rPr lang="ru-RU" dirty="0"/>
              <a:t> </a:t>
            </a:r>
            <a:r>
              <a:rPr lang="ru-RU" dirty="0" err="1"/>
              <a:t>залежність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рухової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й </a:t>
            </a:r>
            <a:r>
              <a:rPr lang="ru-RU" dirty="0" err="1"/>
              <a:t>інтенсивністю</a:t>
            </a:r>
            <a:r>
              <a:rPr lang="ru-RU" dirty="0"/>
              <a:t> рефлекторно-</a:t>
            </a:r>
            <a:r>
              <a:rPr lang="ru-RU" dirty="0" err="1"/>
              <a:t>трофічних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в </a:t>
            </a:r>
            <a:r>
              <a:rPr lang="ru-RU" dirty="0" err="1"/>
              <a:t>організмі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Високий</a:t>
            </a:r>
            <a:r>
              <a:rPr lang="ru-RU" dirty="0" smtClean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трофічного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пропріоцепції</a:t>
            </a:r>
            <a:r>
              <a:rPr lang="ru-RU" dirty="0"/>
              <a:t> на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і на </a:t>
            </a:r>
            <a:r>
              <a:rPr lang="ru-RU" dirty="0" err="1"/>
              <a:t>клітини</a:t>
            </a:r>
            <a:r>
              <a:rPr lang="ru-RU" dirty="0"/>
              <a:t> ЦНС,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оптимальний</a:t>
            </a:r>
            <a:r>
              <a:rPr lang="ru-RU" dirty="0"/>
              <a:t> фон для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 </a:t>
            </a:r>
            <a:r>
              <a:rPr lang="ru-RU" dirty="0" err="1" smtClean="0"/>
              <a:t>одужання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828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387424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61662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b="1" dirty="0" err="1"/>
              <a:t>функціональних</a:t>
            </a:r>
            <a:r>
              <a:rPr lang="ru-RU" b="1" dirty="0"/>
              <a:t> </a:t>
            </a:r>
            <a:r>
              <a:rPr lang="ru-RU" b="1" dirty="0" err="1"/>
              <a:t>компенсацій</a:t>
            </a:r>
            <a:r>
              <a:rPr lang="ru-RU" b="1" dirty="0"/>
              <a:t> </a:t>
            </a:r>
            <a:r>
              <a:rPr lang="ru-RU" dirty="0"/>
              <a:t>лежать в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пристосування</a:t>
            </a:r>
            <a:r>
              <a:rPr lang="ru-RU" dirty="0"/>
              <a:t> хворого до </a:t>
            </a:r>
            <a:r>
              <a:rPr lang="ru-RU" dirty="0" err="1"/>
              <a:t>існування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патології</a:t>
            </a:r>
            <a:r>
              <a:rPr lang="ru-RU" dirty="0"/>
              <a:t>. </a:t>
            </a:r>
            <a:r>
              <a:rPr lang="ru-RU" dirty="0" err="1"/>
              <a:t>Компенсація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зрівноважування</a:t>
            </a:r>
            <a:r>
              <a:rPr lang="ru-RU" dirty="0"/>
              <a:t> і </a:t>
            </a:r>
            <a:r>
              <a:rPr lang="ru-RU" dirty="0" err="1"/>
              <a:t>вирівнювання</a:t>
            </a:r>
            <a:r>
              <a:rPr lang="ru-RU" dirty="0"/>
              <a:t> </a:t>
            </a:r>
            <a:r>
              <a:rPr lang="ru-RU" dirty="0" err="1"/>
              <a:t>хворобливих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розпочалися</a:t>
            </a:r>
            <a:r>
              <a:rPr lang="ru-RU" dirty="0"/>
              <a:t> в </a:t>
            </a:r>
            <a:r>
              <a:rPr lang="ru-RU" dirty="0" err="1"/>
              <a:t>організмі</a:t>
            </a:r>
            <a:r>
              <a:rPr lang="ru-RU" dirty="0"/>
              <a:t>, </a:t>
            </a:r>
            <a:r>
              <a:rPr lang="ru-RU" dirty="0" err="1"/>
              <a:t>відбувається</a:t>
            </a:r>
            <a:r>
              <a:rPr lang="ru-RU" dirty="0"/>
              <a:t> шляхом </a:t>
            </a:r>
            <a:r>
              <a:rPr lang="ru-RU" dirty="0" err="1"/>
              <a:t>включення</a:t>
            </a:r>
            <a:r>
              <a:rPr lang="ru-RU" dirty="0"/>
              <a:t> ряду </a:t>
            </a:r>
            <a:r>
              <a:rPr lang="ru-RU" dirty="0" err="1"/>
              <a:t>захисно-пристосувальних</a:t>
            </a:r>
            <a:r>
              <a:rPr lang="ru-RU" dirty="0"/>
              <a:t> </a:t>
            </a:r>
            <a:r>
              <a:rPr lang="ru-RU" dirty="0" err="1"/>
              <a:t>реакцій</a:t>
            </a:r>
            <a:r>
              <a:rPr lang="ru-RU" dirty="0"/>
              <a:t>, </a:t>
            </a:r>
            <a:r>
              <a:rPr lang="ru-RU" dirty="0" err="1"/>
              <a:t>націлених</a:t>
            </a:r>
            <a:r>
              <a:rPr lang="ru-RU" dirty="0"/>
              <a:t> на 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заміщення</a:t>
            </a:r>
            <a:r>
              <a:rPr lang="ru-RU" dirty="0"/>
              <a:t> </a:t>
            </a:r>
            <a:r>
              <a:rPr lang="ru-RU" dirty="0" err="1"/>
              <a:t>ушкоджень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включення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реакцій</a:t>
            </a:r>
            <a:r>
              <a:rPr lang="ru-RU" dirty="0"/>
              <a:t> і </a:t>
            </a:r>
            <a:r>
              <a:rPr lang="ru-RU" dirty="0" err="1"/>
              <a:t>механізмів</a:t>
            </a:r>
            <a:r>
              <a:rPr lang="ru-RU" dirty="0"/>
              <a:t> </a:t>
            </a:r>
            <a:r>
              <a:rPr lang="ru-RU" dirty="0" err="1"/>
              <a:t>виявиться</a:t>
            </a:r>
            <a:r>
              <a:rPr lang="ru-RU" dirty="0"/>
              <a:t> </a:t>
            </a:r>
            <a:r>
              <a:rPr lang="ru-RU" dirty="0" err="1"/>
              <a:t>недостатнім</a:t>
            </a:r>
            <a:r>
              <a:rPr lang="ru-RU" dirty="0"/>
              <a:t>, </a:t>
            </a:r>
            <a:r>
              <a:rPr lang="ru-RU" dirty="0" err="1"/>
              <a:t>настає</a:t>
            </a:r>
            <a:r>
              <a:rPr lang="ru-RU" dirty="0"/>
              <a:t> </a:t>
            </a:r>
            <a:r>
              <a:rPr lang="ru-RU" dirty="0" err="1"/>
              <a:t>особливий</a:t>
            </a:r>
            <a:r>
              <a:rPr lang="ru-RU" dirty="0"/>
              <a:t> стан — </a:t>
            </a:r>
            <a:r>
              <a:rPr lang="ru-RU" dirty="0" err="1"/>
              <a:t>декомпенсація</a:t>
            </a:r>
            <a:r>
              <a:rPr lang="ru-RU" dirty="0"/>
              <a:t>.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повно</a:t>
            </a:r>
            <a:r>
              <a:rPr lang="ru-RU" dirty="0"/>
              <a:t> </a:t>
            </a:r>
            <a:r>
              <a:rPr lang="ru-RU" dirty="0" err="1"/>
              <a:t>закономірності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компенсацій</a:t>
            </a:r>
            <a:r>
              <a:rPr lang="ru-RU" dirty="0"/>
              <a:t> </a:t>
            </a:r>
            <a:r>
              <a:rPr lang="ru-RU" dirty="0" err="1"/>
              <a:t>обґрунтовані</a:t>
            </a:r>
            <a:r>
              <a:rPr lang="ru-RU" dirty="0"/>
              <a:t> в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функціональних</a:t>
            </a:r>
            <a:r>
              <a:rPr lang="ru-RU" dirty="0"/>
              <a:t> систем </a:t>
            </a:r>
            <a:r>
              <a:rPr lang="ru-RU" dirty="0" err="1"/>
              <a:t>академіка</a:t>
            </a:r>
            <a:r>
              <a:rPr lang="ru-RU" dirty="0"/>
              <a:t> П.К. </a:t>
            </a:r>
            <a:r>
              <a:rPr lang="ru-RU" dirty="0" err="1"/>
              <a:t>Анохіна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Реабілітація</a:t>
            </a:r>
            <a:r>
              <a:rPr lang="ru-RU" dirty="0" smtClean="0"/>
              <a:t> </a:t>
            </a:r>
            <a:r>
              <a:rPr lang="ru-RU" dirty="0"/>
              <a:t>є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засобом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функціональних</a:t>
            </a:r>
            <a:r>
              <a:rPr lang="ru-RU" dirty="0"/>
              <a:t> і </a:t>
            </a:r>
            <a:r>
              <a:rPr lang="ru-RU" dirty="0" err="1"/>
              <a:t>компенсаторних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, але й </a:t>
            </a:r>
            <a:r>
              <a:rPr lang="ru-RU" dirty="0" err="1"/>
              <a:t>біологічним</a:t>
            </a:r>
            <a:r>
              <a:rPr lang="ru-RU" dirty="0"/>
              <a:t> стимулятором </a:t>
            </a:r>
            <a:r>
              <a:rPr lang="ru-RU" dirty="0" err="1"/>
              <a:t>регулюючих</a:t>
            </a:r>
            <a:r>
              <a:rPr lang="ru-RU" dirty="0"/>
              <a:t> систем,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підтримують</a:t>
            </a:r>
            <a:r>
              <a:rPr lang="ru-RU" dirty="0"/>
              <a:t> і </a:t>
            </a:r>
            <a:r>
              <a:rPr lang="ru-RU" dirty="0" err="1"/>
              <a:t>вирівнюють</a:t>
            </a:r>
            <a:r>
              <a:rPr lang="ru-RU" dirty="0"/>
              <a:t> гомеостаз.</a:t>
            </a:r>
          </a:p>
        </p:txBody>
      </p:sp>
    </p:spTree>
    <p:extLst>
      <p:ext uri="{BB962C8B-B14F-4D97-AF65-F5344CB8AC3E}">
        <p14:creationId xmlns:p14="http://schemas.microsoft.com/office/powerpoint/2010/main" val="365174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33887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0"/>
            <a:ext cx="8229600" cy="553407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b="1" dirty="0" err="1"/>
              <a:t>нормалізації</a:t>
            </a:r>
            <a:r>
              <a:rPr lang="ru-RU" b="1" dirty="0"/>
              <a:t> </a:t>
            </a:r>
            <a:r>
              <a:rPr lang="ru-RU" b="1" dirty="0" err="1"/>
              <a:t>функцій</a:t>
            </a:r>
            <a:r>
              <a:rPr lang="ru-RU" b="1" dirty="0"/>
              <a:t> </a:t>
            </a:r>
            <a:r>
              <a:rPr lang="ru-RU" dirty="0"/>
              <a:t>є </a:t>
            </a:r>
            <a:r>
              <a:rPr lang="ru-RU" dirty="0" err="1"/>
              <a:t>провідними</a:t>
            </a:r>
            <a:r>
              <a:rPr lang="ru-RU" dirty="0"/>
              <a:t> в </a:t>
            </a:r>
            <a:r>
              <a:rPr lang="ru-RU" dirty="0" err="1"/>
              <a:t>забезпеченні</a:t>
            </a:r>
            <a:r>
              <a:rPr lang="ru-RU" dirty="0"/>
              <a:t>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і </a:t>
            </a:r>
            <a:r>
              <a:rPr lang="ru-RU" dirty="0" err="1"/>
              <a:t>працездатності</a:t>
            </a:r>
            <a:r>
              <a:rPr lang="ru-RU" dirty="0"/>
              <a:t> </a:t>
            </a:r>
            <a:r>
              <a:rPr lang="ru-RU" dirty="0" err="1"/>
              <a:t>хворих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err="1" smtClean="0"/>
              <a:t>Засоби</a:t>
            </a:r>
            <a:r>
              <a:rPr lang="ru-RU" dirty="0" smtClean="0"/>
              <a:t> </a:t>
            </a:r>
            <a:r>
              <a:rPr lang="uk-UA" dirty="0" err="1" smtClean="0"/>
              <a:t>реабілтації</a:t>
            </a:r>
            <a:r>
              <a:rPr lang="ru-RU" dirty="0" smtClean="0"/>
              <a:t>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розглядаються</a:t>
            </a:r>
            <a:r>
              <a:rPr lang="ru-RU" dirty="0"/>
              <a:t> як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дійові</a:t>
            </a:r>
            <a:r>
              <a:rPr lang="ru-RU" dirty="0"/>
              <a:t> </a:t>
            </a:r>
            <a:r>
              <a:rPr lang="ru-RU" dirty="0" err="1"/>
              <a:t>компоненти</a:t>
            </a:r>
            <a:r>
              <a:rPr lang="ru-RU" dirty="0"/>
              <a:t> </a:t>
            </a:r>
            <a:r>
              <a:rPr lang="ru-RU" dirty="0" err="1"/>
              <a:t>медичної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r>
              <a:rPr lang="ru-RU" dirty="0"/>
              <a:t>. </a:t>
            </a:r>
            <a:r>
              <a:rPr lang="ru-RU" dirty="0" err="1"/>
              <a:t>Відновлення</a:t>
            </a:r>
            <a:r>
              <a:rPr lang="ru-RU" dirty="0"/>
              <a:t> і </a:t>
            </a:r>
            <a:r>
              <a:rPr lang="ru-RU" dirty="0" err="1"/>
              <a:t>нормалізація</a:t>
            </a:r>
            <a:r>
              <a:rPr lang="ru-RU" dirty="0"/>
              <a:t> </a:t>
            </a:r>
            <a:r>
              <a:rPr lang="ru-RU" dirty="0" err="1"/>
              <a:t>порушених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є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ефективними</a:t>
            </a:r>
            <a:r>
              <a:rPr lang="ru-RU" dirty="0"/>
              <a:t>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активних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.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систематичне</a:t>
            </a:r>
            <a:r>
              <a:rPr lang="ru-RU" dirty="0"/>
              <a:t> </a:t>
            </a:r>
            <a:r>
              <a:rPr lang="ru-RU" dirty="0" err="1"/>
              <a:t>тренування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перебудові</a:t>
            </a:r>
            <a:r>
              <a:rPr lang="ru-RU" dirty="0"/>
              <a:t> </a:t>
            </a:r>
            <a:r>
              <a:rPr lang="ru-RU" dirty="0" err="1"/>
              <a:t>патологічної</a:t>
            </a:r>
            <a:r>
              <a:rPr lang="ru-RU" dirty="0"/>
              <a:t> </a:t>
            </a:r>
            <a:r>
              <a:rPr lang="ru-RU" dirty="0" err="1"/>
              <a:t>домінанти</a:t>
            </a:r>
            <a:r>
              <a:rPr lang="ru-RU" dirty="0"/>
              <a:t> </a:t>
            </a:r>
            <a:r>
              <a:rPr lang="ru-RU" dirty="0" err="1"/>
              <a:t>інтероцепції</a:t>
            </a:r>
            <a:r>
              <a:rPr lang="ru-RU" dirty="0"/>
              <a:t> (</a:t>
            </a:r>
            <a:r>
              <a:rPr lang="ru-RU" dirty="0" err="1"/>
              <a:t>вегетатики</a:t>
            </a:r>
            <a:r>
              <a:rPr lang="ru-RU" dirty="0"/>
              <a:t>) </a:t>
            </a:r>
            <a:r>
              <a:rPr lang="ru-RU" dirty="0" err="1"/>
              <a:t>вбік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пропріоцепції</a:t>
            </a:r>
            <a:r>
              <a:rPr lang="ru-RU" dirty="0"/>
              <a:t>. З </a:t>
            </a:r>
            <a:r>
              <a:rPr lang="ru-RU" dirty="0" err="1"/>
              <a:t>відновленням</a:t>
            </a:r>
            <a:r>
              <a:rPr lang="ru-RU" dirty="0"/>
              <a:t> </a:t>
            </a:r>
            <a:r>
              <a:rPr lang="ru-RU" dirty="0" err="1"/>
              <a:t>рухової</a:t>
            </a:r>
            <a:r>
              <a:rPr lang="ru-RU" dirty="0"/>
              <a:t> </a:t>
            </a:r>
            <a:r>
              <a:rPr lang="ru-RU" dirty="0" err="1"/>
              <a:t>домінанти</a:t>
            </a:r>
            <a:r>
              <a:rPr lang="ru-RU" dirty="0"/>
              <a:t> </a:t>
            </a:r>
            <a:r>
              <a:rPr lang="ru-RU" dirty="0" err="1"/>
              <a:t>нормалізуються</a:t>
            </a:r>
            <a:r>
              <a:rPr lang="ru-RU" dirty="0"/>
              <a:t> і </a:t>
            </a:r>
            <a:r>
              <a:rPr lang="ru-RU" dirty="0" err="1"/>
              <a:t>вегетативні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: </a:t>
            </a:r>
            <a:r>
              <a:rPr lang="ru-RU" dirty="0" err="1"/>
              <a:t>знижується</a:t>
            </a:r>
            <a:r>
              <a:rPr lang="ru-RU" dirty="0"/>
              <a:t> частота </a:t>
            </a:r>
            <a:r>
              <a:rPr lang="ru-RU" dirty="0" err="1"/>
              <a:t>серцебиття</a:t>
            </a:r>
            <a:r>
              <a:rPr lang="ru-RU" dirty="0"/>
              <a:t> при </a:t>
            </a:r>
            <a:r>
              <a:rPr lang="ru-RU" dirty="0" err="1"/>
              <a:t>тахікардії</a:t>
            </a:r>
            <a:r>
              <a:rPr lang="ru-RU" dirty="0"/>
              <a:t>, </a:t>
            </a:r>
            <a:r>
              <a:rPr lang="ru-RU" dirty="0" err="1"/>
              <a:t>знижується</a:t>
            </a:r>
            <a:r>
              <a:rPr lang="ru-RU" dirty="0"/>
              <a:t> </a:t>
            </a:r>
            <a:r>
              <a:rPr lang="ru-RU" dirty="0" err="1"/>
              <a:t>артеріальний</a:t>
            </a:r>
            <a:r>
              <a:rPr lang="ru-RU" dirty="0"/>
              <a:t> </a:t>
            </a:r>
            <a:r>
              <a:rPr lang="ru-RU" dirty="0" err="1"/>
              <a:t>тиск</a:t>
            </a:r>
            <a:r>
              <a:rPr lang="ru-RU" dirty="0"/>
              <a:t>, </a:t>
            </a:r>
            <a:r>
              <a:rPr lang="ru-RU" dirty="0" err="1"/>
              <a:t>нормалізується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 і т.д.</a:t>
            </a:r>
          </a:p>
        </p:txBody>
      </p:sp>
    </p:spTree>
    <p:extLst>
      <p:ext uri="{BB962C8B-B14F-4D97-AF65-F5344CB8AC3E}">
        <p14:creationId xmlns:p14="http://schemas.microsoft.com/office/powerpoint/2010/main" val="230463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048672"/>
          </a:xfrm>
        </p:spPr>
        <p:txBody>
          <a:bodyPr/>
          <a:lstStyle/>
          <a:p>
            <a:pPr algn="just"/>
            <a:r>
              <a:rPr lang="ru-RU" dirty="0" smtClean="0"/>
              <a:t>З </a:t>
            </a:r>
            <a:r>
              <a:rPr lang="ru-RU" dirty="0"/>
              <a:t>великого арсеналу </a:t>
            </a:r>
            <a:r>
              <a:rPr lang="ru-RU" dirty="0" err="1"/>
              <a:t>засобів</a:t>
            </a:r>
            <a:r>
              <a:rPr lang="ru-RU" dirty="0"/>
              <a:t> та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терапії</a:t>
            </a:r>
            <a:r>
              <a:rPr lang="ru-RU" dirty="0"/>
              <a:t>, </a:t>
            </a:r>
            <a:r>
              <a:rPr lang="ru-RU" b="1" dirty="0" err="1"/>
              <a:t>терапевтичні</a:t>
            </a:r>
            <a:r>
              <a:rPr lang="ru-RU" b="1" dirty="0"/>
              <a:t> </a:t>
            </a:r>
            <a:r>
              <a:rPr lang="ru-RU" b="1" dirty="0" err="1"/>
              <a:t>вправи</a:t>
            </a:r>
            <a:r>
              <a:rPr lang="ru-RU" b="1" dirty="0"/>
              <a:t> </a:t>
            </a:r>
            <a:r>
              <a:rPr lang="ru-RU" dirty="0" err="1"/>
              <a:t>займають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з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smtClean="0"/>
              <a:t>ролей,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покращення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 </a:t>
            </a:r>
            <a:r>
              <a:rPr lang="ru-RU" dirty="0" err="1"/>
              <a:t>функцію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для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 smtClean="0"/>
              <a:t>дисфункції</a:t>
            </a:r>
            <a:endParaRPr lang="ru-RU" dirty="0" smtClean="0"/>
          </a:p>
          <a:p>
            <a:pPr algn="just"/>
            <a:endParaRPr lang="ru-RU" dirty="0"/>
          </a:p>
        </p:txBody>
      </p:sp>
      <p:pic>
        <p:nvPicPr>
          <p:cNvPr id="4" name="Объект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429000"/>
            <a:ext cx="3799850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76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819472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48680"/>
            <a:ext cx="4896544" cy="5577483"/>
          </a:xfrm>
        </p:spPr>
      </p:pic>
    </p:spTree>
    <p:extLst>
      <p:ext uri="{BB962C8B-B14F-4D97-AF65-F5344CB8AC3E}">
        <p14:creationId xmlns:p14="http://schemas.microsoft.com/office/powerpoint/2010/main" val="296406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494" y="-315416"/>
            <a:ext cx="8229600" cy="1143000"/>
          </a:xfrm>
        </p:spPr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052736"/>
            <a:ext cx="3744416" cy="5400600"/>
          </a:xfrm>
        </p:spPr>
      </p:pic>
    </p:spTree>
    <p:extLst>
      <p:ext uri="{BB962C8B-B14F-4D97-AF65-F5344CB8AC3E}">
        <p14:creationId xmlns:p14="http://schemas.microsoft.com/office/powerpoint/2010/main" val="320890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 для самостійної роботи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1. </a:t>
            </a:r>
            <a:r>
              <a:rPr lang="uk-UA" sz="2600" dirty="0"/>
              <a:t>Ефективність застосування лікувального масажу при порушенні діяльності опорно-рухового </a:t>
            </a:r>
            <a:r>
              <a:rPr lang="uk-UA" sz="2600" dirty="0" smtClean="0"/>
              <a:t>апарату</a:t>
            </a:r>
          </a:p>
          <a:p>
            <a:pPr algn="just"/>
            <a:r>
              <a:rPr lang="uk-UA" sz="2600" dirty="0" smtClean="0"/>
              <a:t>2.Ефективність </a:t>
            </a:r>
            <a:r>
              <a:rPr lang="uk-UA" sz="2600" dirty="0"/>
              <a:t>застосування фізіотерапії при порушенні діяльності опорно-рухового </a:t>
            </a:r>
            <a:r>
              <a:rPr lang="uk-UA" sz="2600" dirty="0" smtClean="0"/>
              <a:t>апарату</a:t>
            </a:r>
          </a:p>
          <a:p>
            <a:pPr algn="just"/>
            <a:r>
              <a:rPr lang="uk-UA" sz="2600" dirty="0" smtClean="0"/>
              <a:t>3.Ефективність </a:t>
            </a:r>
            <a:r>
              <a:rPr lang="uk-UA" sz="2600" dirty="0"/>
              <a:t>застосування </a:t>
            </a:r>
            <a:r>
              <a:rPr lang="uk-UA" sz="2600" dirty="0" smtClean="0"/>
              <a:t>механотерапії </a:t>
            </a:r>
            <a:r>
              <a:rPr lang="uk-UA" sz="2600" dirty="0"/>
              <a:t>при порушенні діяльності опорно-рухового </a:t>
            </a:r>
            <a:r>
              <a:rPr lang="uk-UA" sz="2600" dirty="0" smtClean="0"/>
              <a:t>апарату</a:t>
            </a:r>
          </a:p>
          <a:p>
            <a:pPr algn="just"/>
            <a:r>
              <a:rPr lang="uk-UA" sz="2600" dirty="0" smtClean="0"/>
              <a:t>4.Ефективність </a:t>
            </a:r>
            <a:r>
              <a:rPr lang="uk-UA" sz="2600" dirty="0"/>
              <a:t>застосування </a:t>
            </a:r>
            <a:r>
              <a:rPr lang="uk-UA" sz="2600" dirty="0" err="1" smtClean="0"/>
              <a:t>працетерапії</a:t>
            </a:r>
            <a:r>
              <a:rPr lang="uk-UA" sz="2600" dirty="0" smtClean="0"/>
              <a:t> </a:t>
            </a:r>
            <a:r>
              <a:rPr lang="uk-UA" sz="2600" dirty="0"/>
              <a:t>при порушенні діяльності опорно-рухового </a:t>
            </a:r>
            <a:r>
              <a:rPr lang="uk-UA" sz="2600" dirty="0" smtClean="0"/>
              <a:t>апарату</a:t>
            </a:r>
          </a:p>
          <a:p>
            <a:pPr algn="just"/>
            <a:endParaRPr lang="uk-UA" dirty="0" smtClean="0"/>
          </a:p>
          <a:p>
            <a:endParaRPr lang="uk-UA" dirty="0"/>
          </a:p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6903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748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Терапевтичні Вправи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 smtClean="0"/>
              <a:t>	Для того щоб, зрозуміти, що таке терапевтичні вправи, потрібно зрозуміти, що називається фізичними вправами!?</a:t>
            </a:r>
          </a:p>
          <a:p>
            <a:pPr algn="just"/>
            <a:r>
              <a:rPr lang="uk-UA" b="1" dirty="0" smtClean="0"/>
              <a:t>Фізичні вправи </a:t>
            </a:r>
            <a:r>
              <a:rPr lang="uk-UA" dirty="0" smtClean="0"/>
              <a:t>– лише ті рухові дії, які спрямовані на вирішення завдань фізичного виховання і підпорядковані його закономірностям. </a:t>
            </a:r>
          </a:p>
          <a:p>
            <a:pPr algn="r"/>
            <a:r>
              <a:rPr lang="uk-UA" dirty="0" smtClean="0"/>
              <a:t>Шиян, 2008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56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СЛОВО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35556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	</a:t>
            </a:r>
            <a:r>
              <a:rPr lang="uk-UA" sz="4000" dirty="0" smtClean="0"/>
              <a:t>«</a:t>
            </a:r>
            <a:r>
              <a:rPr lang="uk-UA" sz="4000" b="1" dirty="0" smtClean="0"/>
              <a:t>фізична</a:t>
            </a:r>
            <a:r>
              <a:rPr lang="uk-UA" sz="4000" dirty="0" smtClean="0"/>
              <a:t>» 		</a:t>
            </a:r>
            <a:r>
              <a:rPr lang="uk-UA" sz="4000" b="1" dirty="0" smtClean="0"/>
              <a:t>«вправа»</a:t>
            </a:r>
          </a:p>
          <a:p>
            <a:pPr marL="0" indent="0">
              <a:spcBef>
                <a:spcPts val="0"/>
              </a:spcBef>
              <a:buNone/>
            </a:pPr>
            <a:endParaRPr lang="uk-UA" sz="24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400" dirty="0"/>
          </a:p>
          <a:p>
            <a:pPr marL="0" indent="0">
              <a:spcBef>
                <a:spcPts val="0"/>
              </a:spcBef>
              <a:buNone/>
            </a:pPr>
            <a:endParaRPr lang="uk-UA" sz="24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4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148064" y="980728"/>
            <a:ext cx="457200" cy="3748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3203848" y="898360"/>
            <a:ext cx="36004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109568"/>
              </p:ext>
            </p:extLst>
          </p:nvPr>
        </p:nvGraphicFramePr>
        <p:xfrm>
          <a:off x="899592" y="2060848"/>
          <a:ext cx="7536668" cy="417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3864260"/>
              </a:tblGrid>
              <a:tr h="4176464"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0"/>
                        </a:spcBef>
                        <a:buNone/>
                      </a:pPr>
                      <a:endParaRPr lang="uk-UA" sz="1800" dirty="0" smtClean="0"/>
                    </a:p>
                    <a:p>
                      <a:pPr marL="0" indent="0" algn="ctr">
                        <a:spcBef>
                          <a:spcPts val="0"/>
                        </a:spcBef>
                        <a:buNone/>
                      </a:pPr>
                      <a:endParaRPr lang="uk-UA" sz="1800" dirty="0" smtClean="0"/>
                    </a:p>
                    <a:p>
                      <a:pPr marL="0" indent="0" algn="ctr">
                        <a:spcBef>
                          <a:spcPts val="0"/>
                        </a:spcBef>
                        <a:buNone/>
                      </a:pPr>
                      <a:r>
                        <a:rPr lang="uk-UA" sz="1800" dirty="0" smtClean="0"/>
                        <a:t>віддзеркалює характер </a:t>
                      </a:r>
                    </a:p>
                    <a:p>
                      <a:pPr marL="0" indent="0" algn="ctr">
                        <a:spcBef>
                          <a:spcPts val="0"/>
                        </a:spcBef>
                        <a:buNone/>
                      </a:pPr>
                      <a:r>
                        <a:rPr lang="uk-UA" sz="1800" dirty="0" smtClean="0"/>
                        <a:t>виконуваної роботи </a:t>
                      </a:r>
                    </a:p>
                    <a:p>
                      <a:pPr marL="0" indent="0" algn="ctr">
                        <a:spcBef>
                          <a:spcPts val="0"/>
                        </a:spcBef>
                        <a:buNone/>
                      </a:pPr>
                      <a:r>
                        <a:rPr lang="uk-UA" sz="1800" dirty="0" smtClean="0"/>
                        <a:t>(відрізняється наприклад, від розумової), що зовнішньо проявляється у вигляді переміщень тіла людини і його частин у просторі та часі</a:t>
                      </a:r>
                    </a:p>
                    <a:p>
                      <a:pPr marL="0" indent="0" algn="ctr">
                        <a:spcBef>
                          <a:spcPts val="0"/>
                        </a:spcBef>
                        <a:buNone/>
                      </a:pPr>
                      <a:r>
                        <a:rPr lang="uk-UA" baseline="0" dirty="0" smtClean="0"/>
                        <a:t>(Шиян, 2008)</a:t>
                      </a:r>
                      <a:endParaRPr lang="ru-RU" sz="18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 smtClean="0"/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uk-UA" dirty="0" smtClean="0"/>
                        <a:t>означає спрямовану повторюваність дії з</a:t>
                      </a:r>
                      <a:r>
                        <a:rPr lang="uk-UA" baseline="0" dirty="0" smtClean="0"/>
                        <a:t> метою впливу на фізичні і психічні властивості людини та вдосконалення якості  її виконання (Шиян, 2008);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endParaRPr lang="uk-UA" baseline="0" dirty="0" smtClean="0"/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uk-UA" baseline="0" dirty="0" smtClean="0"/>
                        <a:t>це діяльність, яка підсилює або підтримує фізичну форму і загальне здоров'я та оздоровлення (</a:t>
                      </a:r>
                      <a:r>
                        <a:rPr lang="en-US" baseline="0" dirty="0" smtClean="0"/>
                        <a:t>Fritz</a:t>
                      </a:r>
                      <a:r>
                        <a:rPr lang="uk-UA" baseline="0" dirty="0" smtClean="0"/>
                        <a:t>,</a:t>
                      </a:r>
                      <a:r>
                        <a:rPr lang="en-US" baseline="0" dirty="0" smtClean="0"/>
                        <a:t> 2013</a:t>
                      </a:r>
                      <a:r>
                        <a:rPr lang="uk-UA" baseline="0" dirty="0" smtClean="0"/>
                        <a:t>).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915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dirty="0" err="1" smtClean="0"/>
              <a:t>Терапевтичні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-</a:t>
            </a:r>
            <a:r>
              <a:rPr lang="ru-RU" dirty="0" err="1"/>
              <a:t>Терапевтичні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систематичне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запланованих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рухів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призначених</a:t>
            </a:r>
            <a:r>
              <a:rPr lang="ru-RU" dirty="0"/>
              <a:t>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/>
              <a:t> </a:t>
            </a:r>
            <a:r>
              <a:rPr lang="ru-RU" smtClean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пацієнту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клієнту</a:t>
            </a:r>
            <a:r>
              <a:rPr lang="ru-RU" dirty="0"/>
              <a:t> </a:t>
            </a:r>
            <a:r>
              <a:rPr lang="ru-RU" dirty="0" err="1"/>
              <a:t>усунути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запобігти</a:t>
            </a:r>
            <a:r>
              <a:rPr lang="ru-RU" dirty="0"/>
              <a:t> </a:t>
            </a:r>
            <a:r>
              <a:rPr lang="ru-RU" dirty="0" err="1"/>
              <a:t>порушенням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та структур </a:t>
            </a:r>
            <a:r>
              <a:rPr lang="ru-RU" dirty="0" err="1"/>
              <a:t>тіла</a:t>
            </a:r>
            <a:r>
              <a:rPr lang="ru-RU" dirty="0"/>
              <a:t>, </a:t>
            </a:r>
            <a:r>
              <a:rPr lang="ru-RU" dirty="0" err="1"/>
              <a:t>посилити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та участь, </a:t>
            </a:r>
            <a:r>
              <a:rPr lang="ru-RU" dirty="0" err="1"/>
              <a:t>знизити</a:t>
            </a:r>
            <a:r>
              <a:rPr lang="ru-RU" dirty="0"/>
              <a:t> </a:t>
            </a:r>
            <a:r>
              <a:rPr lang="ru-RU" dirty="0" err="1"/>
              <a:t>ризик</a:t>
            </a:r>
            <a:r>
              <a:rPr lang="ru-RU" dirty="0"/>
              <a:t>, </a:t>
            </a:r>
            <a:r>
              <a:rPr lang="ru-RU" dirty="0" err="1"/>
              <a:t>оптимізувати</a:t>
            </a:r>
            <a:r>
              <a:rPr lang="ru-RU" dirty="0"/>
              <a:t> </a:t>
            </a:r>
            <a:r>
              <a:rPr lang="ru-RU" dirty="0" err="1"/>
              <a:t>загальний</a:t>
            </a:r>
            <a:r>
              <a:rPr lang="ru-RU" dirty="0"/>
              <a:t> стан </a:t>
            </a:r>
            <a:r>
              <a:rPr lang="ru-RU" dirty="0" err="1"/>
              <a:t>здоров'я</a:t>
            </a:r>
            <a:r>
              <a:rPr lang="ru-RU" dirty="0"/>
              <a:t> та </a:t>
            </a:r>
            <a:r>
              <a:rPr lang="ru-RU" dirty="0" err="1"/>
              <a:t>покращити</a:t>
            </a:r>
            <a:r>
              <a:rPr lang="ru-RU" dirty="0"/>
              <a:t> </a:t>
            </a:r>
            <a:r>
              <a:rPr lang="ru-RU" dirty="0" err="1"/>
              <a:t>фізичну</a:t>
            </a:r>
            <a:r>
              <a:rPr lang="ru-RU" dirty="0"/>
              <a:t> форму та </a:t>
            </a:r>
            <a:r>
              <a:rPr lang="ru-RU" dirty="0" err="1"/>
              <a:t>самопочуття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1338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Терапевтичні</a:t>
            </a:r>
            <a:r>
              <a:rPr lang="ru-RU" dirty="0"/>
              <a:t> </a:t>
            </a:r>
            <a:r>
              <a:rPr lang="ru-RU" dirty="0" err="1" smtClean="0"/>
              <a:t>Вправи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аеробні</a:t>
            </a:r>
            <a:r>
              <a:rPr lang="ru-RU" dirty="0"/>
              <a:t> та на </a:t>
            </a:r>
            <a:r>
              <a:rPr lang="ru-RU" dirty="0" err="1"/>
              <a:t>витривалість</a:t>
            </a:r>
            <a:r>
              <a:rPr lang="ru-RU" dirty="0"/>
              <a:t>, </a:t>
            </a:r>
            <a:r>
              <a:rPr lang="ru-RU" dirty="0" err="1"/>
              <a:t>кондиціонування</a:t>
            </a:r>
            <a:r>
              <a:rPr lang="ru-RU" dirty="0"/>
              <a:t> та </a:t>
            </a:r>
            <a:r>
              <a:rPr lang="ru-RU" dirty="0" err="1"/>
              <a:t>відновлення</a:t>
            </a:r>
            <a:r>
              <a:rPr lang="ru-RU" dirty="0"/>
              <a:t>; </a:t>
            </a:r>
            <a:r>
              <a:rPr lang="ru-RU" dirty="0" err="1"/>
              <a:t>тренування</a:t>
            </a:r>
            <a:r>
              <a:rPr lang="ru-RU" dirty="0"/>
              <a:t> </a:t>
            </a:r>
            <a:r>
              <a:rPr lang="ru-RU" dirty="0" err="1"/>
              <a:t>спритності</a:t>
            </a:r>
            <a:r>
              <a:rPr lang="ru-RU" dirty="0"/>
              <a:t>;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механіки</a:t>
            </a:r>
            <a:r>
              <a:rPr lang="ru-RU" dirty="0"/>
              <a:t> </a:t>
            </a:r>
            <a:r>
              <a:rPr lang="ru-RU" dirty="0" err="1"/>
              <a:t>тіла</a:t>
            </a:r>
            <a:r>
              <a:rPr lang="ru-RU" dirty="0"/>
              <a:t>; </a:t>
            </a:r>
            <a:r>
              <a:rPr lang="ru-RU" dirty="0" err="1"/>
              <a:t>дихальні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; </a:t>
            </a:r>
            <a:r>
              <a:rPr lang="ru-RU" dirty="0" err="1"/>
              <a:t>координаційні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; </a:t>
            </a:r>
            <a:r>
              <a:rPr lang="ru-RU" dirty="0" err="1"/>
              <a:t>навчально-тренувальна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; </a:t>
            </a:r>
            <a:r>
              <a:rPr lang="ru-RU" dirty="0" err="1"/>
              <a:t>подовження</a:t>
            </a:r>
            <a:r>
              <a:rPr lang="ru-RU" dirty="0"/>
              <a:t> </a:t>
            </a:r>
            <a:r>
              <a:rPr lang="ru-RU" dirty="0" err="1"/>
              <a:t>м’язів</a:t>
            </a:r>
            <a:r>
              <a:rPr lang="ru-RU" dirty="0"/>
              <a:t>; </a:t>
            </a:r>
            <a:r>
              <a:rPr lang="ru-RU" dirty="0" err="1" smtClean="0"/>
              <a:t>навчання</a:t>
            </a:r>
            <a:r>
              <a:rPr lang="ru-RU" dirty="0" smtClean="0"/>
              <a:t> </a:t>
            </a:r>
            <a:r>
              <a:rPr lang="ru-RU" dirty="0" err="1"/>
              <a:t>нейромоторних</a:t>
            </a:r>
            <a:r>
              <a:rPr lang="ru-RU" dirty="0"/>
              <a:t> </a:t>
            </a:r>
            <a:r>
              <a:rPr lang="ru-RU" dirty="0" err="1"/>
              <a:t>розробок</a:t>
            </a:r>
            <a:r>
              <a:rPr lang="ru-RU" dirty="0"/>
              <a:t>; </a:t>
            </a:r>
            <a:r>
              <a:rPr lang="ru-RU" dirty="0" err="1"/>
              <a:t>нервово-м’язове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перенавчання</a:t>
            </a:r>
            <a:r>
              <a:rPr lang="ru-RU" dirty="0"/>
              <a:t>; </a:t>
            </a:r>
            <a:r>
              <a:rPr lang="ru-RU" dirty="0" err="1"/>
              <a:t>перцептивний</a:t>
            </a:r>
            <a:r>
              <a:rPr lang="ru-RU" dirty="0"/>
              <a:t> </a:t>
            </a:r>
            <a:r>
              <a:rPr lang="ru-RU" dirty="0" err="1"/>
              <a:t>тренінг</a:t>
            </a:r>
            <a:r>
              <a:rPr lang="ru-RU" dirty="0"/>
              <a:t>; </a:t>
            </a:r>
            <a:r>
              <a:rPr lang="ru-RU" dirty="0" err="1"/>
              <a:t>діапазон</a:t>
            </a:r>
            <a:r>
              <a:rPr lang="ru-RU" dirty="0"/>
              <a:t> </a:t>
            </a:r>
            <a:r>
              <a:rPr lang="ru-RU" dirty="0" err="1"/>
              <a:t>вправ</a:t>
            </a:r>
            <a:r>
              <a:rPr lang="ru-RU" dirty="0"/>
              <a:t> на </a:t>
            </a:r>
            <a:r>
              <a:rPr lang="ru-RU" dirty="0" err="1"/>
              <a:t>рух</a:t>
            </a:r>
            <a:r>
              <a:rPr lang="ru-RU" dirty="0"/>
              <a:t> і </a:t>
            </a:r>
            <a:r>
              <a:rPr lang="ru-RU" dirty="0" err="1"/>
              <a:t>розтягнення</a:t>
            </a:r>
            <a:r>
              <a:rPr lang="ru-RU" dirty="0"/>
              <a:t> </a:t>
            </a:r>
            <a:r>
              <a:rPr lang="ru-RU" dirty="0" err="1"/>
              <a:t>м’яких</a:t>
            </a:r>
            <a:r>
              <a:rPr lang="ru-RU" dirty="0"/>
              <a:t> тканин; </a:t>
            </a:r>
            <a:r>
              <a:rPr lang="ru-RU" dirty="0" err="1"/>
              <a:t>релаксаційні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; і </a:t>
            </a:r>
            <a:r>
              <a:rPr lang="ru-RU" dirty="0" err="1"/>
              <a:t>вправи</a:t>
            </a:r>
            <a:r>
              <a:rPr lang="ru-RU" dirty="0"/>
              <a:t> на силу, силу та </a:t>
            </a:r>
            <a:r>
              <a:rPr lang="ru-RU" dirty="0" err="1" smtClean="0"/>
              <a:t>витривалість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46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28945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 smtClean="0"/>
              <a:t>	</a:t>
            </a:r>
          </a:p>
          <a:p>
            <a:pPr marL="0" indent="0" algn="just">
              <a:buNone/>
            </a:pPr>
            <a:r>
              <a:rPr lang="uk-UA" dirty="0"/>
              <a:t>	</a:t>
            </a:r>
            <a:r>
              <a:rPr lang="uk-UA" dirty="0" smtClean="0"/>
              <a:t>Згідно результатів реабілітаційного обстеження, діагнозу та прогнозу, фізичні терапевти індивідуально підбирають та застосовують у програмі фізичної терапії</a:t>
            </a:r>
          </a:p>
          <a:p>
            <a:pPr marL="0" indent="0" algn="just">
              <a:buNone/>
            </a:pPr>
            <a:r>
              <a:rPr lang="uk-UA" dirty="0" smtClean="0"/>
              <a:t>	Терапевтичні вправи змушують пацієнта / клієнта бути активним учасником, а не пасивним реципієнтом у процесі реабілітації, роблять його незалежним і найкраще сприяють відновленню втрачених рухових функцій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653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976664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 smtClean="0"/>
              <a:t>	Можливість самостійно функціонувати вдома, на робочому місці, в межах громади або під час дозвілля залежить від соціальних, психологічних та рухових функцій.</a:t>
            </a:r>
          </a:p>
          <a:p>
            <a:pPr marL="0" indent="0" algn="just">
              <a:buNone/>
            </a:pPr>
            <a:r>
              <a:rPr lang="uk-UA" dirty="0"/>
              <a:t>	</a:t>
            </a:r>
            <a:r>
              <a:rPr lang="uk-UA" b="1" dirty="0" smtClean="0"/>
              <a:t>Рухова функція </a:t>
            </a:r>
            <a:r>
              <a:rPr lang="uk-UA" dirty="0" smtClean="0"/>
              <a:t>складається з властивостей, що характеризують окремі якісні сторони рухових можливостей – </a:t>
            </a:r>
            <a:r>
              <a:rPr lang="uk-UA" b="1" dirty="0" smtClean="0"/>
              <a:t>фізичні якості</a:t>
            </a:r>
          </a:p>
          <a:p>
            <a:pPr marL="0" indent="0" algn="just">
              <a:buNone/>
            </a:pPr>
            <a:r>
              <a:rPr lang="uk-UA" b="1" dirty="0"/>
              <a:t>	</a:t>
            </a:r>
            <a:r>
              <a:rPr lang="uk-UA" dirty="0" smtClean="0"/>
              <a:t>Згідно розподілу фізичних якостей розроблена класифікація терапевтичних вправ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0477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Терапевтичні Вправи включають: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Вправи на амплітуду руху (активну, активно-пасивну, пасивну);</a:t>
            </a:r>
          </a:p>
          <a:p>
            <a:r>
              <a:rPr lang="uk-UA" dirty="0" smtClean="0"/>
              <a:t>Вправи на гнучкість;</a:t>
            </a:r>
          </a:p>
          <a:p>
            <a:r>
              <a:rPr lang="uk-UA" dirty="0" smtClean="0"/>
              <a:t>Вправи на силу;</a:t>
            </a:r>
          </a:p>
          <a:p>
            <a:r>
              <a:rPr lang="uk-UA" dirty="0" smtClean="0"/>
              <a:t>Вправи на </a:t>
            </a:r>
            <a:r>
              <a:rPr lang="uk-UA" dirty="0" err="1" smtClean="0"/>
              <a:t>пропріорецепцію</a:t>
            </a:r>
            <a:r>
              <a:rPr lang="uk-UA" dirty="0" smtClean="0"/>
              <a:t> та </a:t>
            </a:r>
            <a:r>
              <a:rPr lang="uk-UA" dirty="0" err="1" smtClean="0"/>
              <a:t>нейром</a:t>
            </a:r>
            <a:r>
              <a:rPr lang="en-US" dirty="0" smtClean="0"/>
              <a:t>’</a:t>
            </a:r>
            <a:r>
              <a:rPr lang="uk-UA" dirty="0" err="1" smtClean="0"/>
              <a:t>язевий</a:t>
            </a:r>
            <a:r>
              <a:rPr lang="uk-UA" dirty="0" smtClean="0"/>
              <a:t> контроль;</a:t>
            </a:r>
          </a:p>
          <a:p>
            <a:r>
              <a:rPr lang="uk-UA" dirty="0" smtClean="0"/>
              <a:t>Вправи на функціональну активність.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704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612</Words>
  <Application>Microsoft Office PowerPoint</Application>
  <PresentationFormat>Экран (4:3)</PresentationFormat>
  <Paragraphs>73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Презентация PowerPoint</vt:lpstr>
      <vt:lpstr>Презентация PowerPoint</vt:lpstr>
      <vt:lpstr>Терапевтичні Вправи</vt:lpstr>
      <vt:lpstr>СЛОВО </vt:lpstr>
      <vt:lpstr>Терапевтичні Вправи </vt:lpstr>
      <vt:lpstr>Терапевтичні Вправи </vt:lpstr>
      <vt:lpstr>Презентация PowerPoint</vt:lpstr>
      <vt:lpstr>Презентация PowerPoint</vt:lpstr>
      <vt:lpstr>Терапевтичні Вправи включають:</vt:lpstr>
      <vt:lpstr>Загальні вимоги до методики проведення занять з терапевтичних вправ:</vt:lpstr>
      <vt:lpstr>Застосовуючи терапевтичні вправи, необхідно дотримуватись основних дидактичних принципів </vt:lpstr>
      <vt:lpstr>Презентация PowerPoint</vt:lpstr>
      <vt:lpstr>Методика передбачає застосування вправ малої, помірної, великої і максимальної інтенсивності, що залежить від рухового режиму, періоду використання терапевтичних вправ на етапах реабілітації</vt:lpstr>
      <vt:lpstr>Презентация PowerPoint</vt:lpstr>
      <vt:lpstr>Механізми лікувальної дії фізичних вправ на організм людини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Завдання для самостійної роботи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Клініко-фізіологічне обґрунтування застосування засобів фізичної реабілітації при порушені діяльності ОРА</dc:title>
  <cp:lastModifiedBy>Admin</cp:lastModifiedBy>
  <cp:revision>29</cp:revision>
  <dcterms:modified xsi:type="dcterms:W3CDTF">2021-02-20T17:38:43Z</dcterms:modified>
</cp:coreProperties>
</file>