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 snapToGrid="0"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059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844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3767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017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900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30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2706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049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2916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601F57-9D9C-4A32-A07B-4C11122A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E024D7-3675-4C4A-9DF1-4F93B4F8C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E75596-CCDE-44E6-82F1-7E84A09CD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250F0C-4320-4681-874E-E7E44013D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B8768E-3FB4-42EC-8B98-14E8A2255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090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352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18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402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804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79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709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586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083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14A77D-ACEE-4DF0-AFBA-FB26AF13FE5A}" type="datetimeFigureOut">
              <a:rPr lang="ru-UA" smtClean="0"/>
              <a:t>11.11.2024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E989448-417A-4B35-96C7-9E3EE3586F7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410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8AE465-6FF4-4FF4-8822-B147D34A6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2"/>
            <a:ext cx="9941169" cy="2957269"/>
          </a:xfrm>
        </p:spPr>
        <p:txBody>
          <a:bodyPr/>
          <a:lstStyle/>
          <a:p>
            <a:r>
              <a:rPr lang="uk-UA" dirty="0"/>
              <a:t>ФІЗИЧНА ТЕРАПІЯ ПРИ ВТРАТІ СИЛОВИХ ЯКОСТЕЙ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329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90E514-6EEA-4BBD-828A-1B014705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0"/>
            <a:ext cx="10515600" cy="60491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Тренування м'язів з оцінкою 1 та 2 бали за ММТ</a:t>
            </a:r>
            <a:endParaRPr lang="ru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4BC5A7-8233-4458-B4E5-B05ECCA38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7792"/>
            <a:ext cx="10978662" cy="588732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2800" i="1" dirty="0"/>
              <a:t>Силу м'язів з оцінкою 1 та 2 бали за ММТ тренують за допомогою методів ізометричних зусиль та ексцентричного напруження</a:t>
            </a:r>
          </a:p>
          <a:p>
            <a:pPr algn="just"/>
            <a:r>
              <a:rPr lang="uk-UA" i="1" dirty="0"/>
              <a:t>Ізометричне напруження виконують у такий спосіб:</a:t>
            </a:r>
          </a:p>
          <a:p>
            <a:pPr algn="just">
              <a:buFontTx/>
              <a:buChar char="-"/>
            </a:pPr>
            <a:r>
              <a:rPr lang="uk-UA" sz="2400" i="1" dirty="0"/>
              <a:t>Вихідне положення пацієнта – зручне і стабільне, лежачи або сидячи;</a:t>
            </a:r>
          </a:p>
          <a:p>
            <a:pPr algn="just">
              <a:buFontTx/>
              <a:buChar char="-"/>
            </a:pPr>
            <a:r>
              <a:rPr lang="uk-UA" sz="2400" i="1" dirty="0"/>
              <a:t>Кінцівка відкрита і повністю перебуває на опорі – столі або ліжку; для підтримування використовують підставки та валочки;</a:t>
            </a:r>
          </a:p>
          <a:p>
            <a:pPr algn="just">
              <a:buFontTx/>
              <a:buChar char="-"/>
            </a:pPr>
            <a:r>
              <a:rPr lang="uk-UA" sz="2400" i="1" dirty="0"/>
              <a:t>Уражений суглоб перебуває в нещільно укладеному положенні або в середині наявної амплітуди;</a:t>
            </a:r>
          </a:p>
          <a:p>
            <a:pPr algn="just">
              <a:buFontTx/>
              <a:buChar char="-"/>
            </a:pPr>
            <a:r>
              <a:rPr lang="uk-UA" sz="2400" i="1" dirty="0"/>
              <a:t>Дистальний сегмент ураженого суглоба повинен мати теоретичну можливість рухатися проти дії гравітації (догори); орієнтація осі суглоба – горизонтальна;</a:t>
            </a:r>
          </a:p>
          <a:p>
            <a:pPr algn="just">
              <a:buFontTx/>
              <a:buChar char="-"/>
            </a:pPr>
            <a:r>
              <a:rPr lang="uk-UA" sz="2400" i="1" dirty="0"/>
              <a:t>Пацієнт отримує завдання намагатися виконати рух в ураженому суглобі; він плавно нарощує зусилля до максимального тривалістю близько 5 секунд та розслабляє м'яз; </a:t>
            </a:r>
          </a:p>
          <a:p>
            <a:pPr algn="just">
              <a:buFontTx/>
              <a:buChar char="-"/>
            </a:pPr>
            <a:r>
              <a:rPr lang="uk-UA" sz="2400" i="1" dirty="0"/>
              <a:t>Відбувається ізометричне напруження, оскільки м'яз є занадто слабким для виконання концентричного руху;</a:t>
            </a:r>
          </a:p>
          <a:p>
            <a:pPr marL="0" indent="0" algn="just">
              <a:buNone/>
            </a:pPr>
            <a:endParaRPr lang="uk-UA" sz="2400" i="1" dirty="0"/>
          </a:p>
          <a:p>
            <a:pPr algn="just">
              <a:buFontTx/>
              <a:buChar char="-"/>
            </a:pPr>
            <a:endParaRPr lang="uk-UA" sz="2400" i="1" dirty="0"/>
          </a:p>
          <a:p>
            <a:pPr marL="0" indent="0" algn="just">
              <a:buNone/>
            </a:pPr>
            <a:endParaRPr lang="ru-UA" i="1" dirty="0"/>
          </a:p>
        </p:txBody>
      </p:sp>
    </p:spTree>
    <p:extLst>
      <p:ext uri="{BB962C8B-B14F-4D97-AF65-F5344CB8AC3E}">
        <p14:creationId xmlns:p14="http://schemas.microsoft.com/office/powerpoint/2010/main" val="106562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CCFD8A-C4FA-49C8-B98A-219434141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59" y="336884"/>
            <a:ext cx="11285620" cy="5840079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uk-UA" dirty="0"/>
              <a:t>Зусилля повторюють після кілька секундної паузи;</a:t>
            </a:r>
          </a:p>
          <a:p>
            <a:pPr algn="just">
              <a:buFontTx/>
              <a:buChar char="-"/>
            </a:pPr>
            <a:r>
              <a:rPr lang="uk-UA" dirty="0"/>
              <a:t>Кількість напружень – до втоми, кількість серій – за самопочуття пацієнта;</a:t>
            </a:r>
          </a:p>
          <a:p>
            <a:pPr algn="just">
              <a:buFontTx/>
              <a:buChar char="-"/>
            </a:pPr>
            <a:r>
              <a:rPr lang="uk-UA" dirty="0"/>
              <a:t>Ознакою втоми є зменшення швидкості зміни тонусу та зниження тонусу напруження;</a:t>
            </a:r>
          </a:p>
          <a:p>
            <a:pPr algn="just">
              <a:buFontTx/>
              <a:buChar char="-"/>
            </a:pPr>
            <a:r>
              <a:rPr lang="uk-UA" dirty="0"/>
              <a:t>Одну руку фізичний терапевт розміщує під дистальною частиною сегмента; у момент напруження він повинен відчути зниження тиску на долоню;</a:t>
            </a:r>
          </a:p>
          <a:p>
            <a:pPr algn="just">
              <a:buFontTx/>
              <a:buChar char="-"/>
            </a:pPr>
            <a:r>
              <a:rPr lang="uk-UA" dirty="0"/>
              <a:t>Іншою рукою фізичний терапевт обов'язково пальпує активний м'яз, контролює зміну тонусу та керує діями пацієнта;</a:t>
            </a:r>
          </a:p>
          <a:p>
            <a:pPr algn="just">
              <a:buFontTx/>
              <a:buChar char="-"/>
            </a:pPr>
            <a:r>
              <a:rPr lang="uk-UA" dirty="0"/>
              <a:t>У зв'язку з порушенням </a:t>
            </a:r>
            <a:r>
              <a:rPr lang="uk-UA" dirty="0" err="1"/>
              <a:t>пропріцепції</a:t>
            </a:r>
            <a:r>
              <a:rPr lang="uk-UA" dirty="0"/>
              <a:t> для полегшення виконання вправи фізичний терапевт може періодично легенько постукувати по м'язі у момент напруження;</a:t>
            </a:r>
          </a:p>
          <a:p>
            <a:pPr algn="just">
              <a:buFontTx/>
              <a:buChar char="-"/>
            </a:pPr>
            <a:r>
              <a:rPr lang="uk-UA" dirty="0"/>
              <a:t>Пацієнт повинен повністю розслабляти м'яз перед кожним  напруженням;</a:t>
            </a:r>
          </a:p>
          <a:p>
            <a:pPr algn="just">
              <a:buFontTx/>
              <a:buChar char="-"/>
            </a:pPr>
            <a:r>
              <a:rPr lang="uk-UA" dirty="0"/>
              <a:t>Виконання ізометричного напруження спочатку моделюють на неураженій стороні.</a:t>
            </a:r>
          </a:p>
          <a:p>
            <a:pPr algn="just"/>
            <a:r>
              <a:rPr lang="uk-UA" dirty="0"/>
              <a:t>Метод ізометричного напруження застосовують до моменту досягнення м'язом сили 2+бали, коли розпочинається рух з протидією гравітації. Після збільшення сили до оцінки 3 і 3 + превалюють динамічні вправи.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53789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C0635D-8C90-4FEE-9D58-4C5F839F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537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Ексцентричне напруження виконують у такий спосіб</a:t>
            </a:r>
            <a:endParaRPr lang="ru-U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FBC7C7-537A-4E5A-A686-F710F67EF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85" y="950496"/>
            <a:ext cx="11165304" cy="5226467"/>
          </a:xfrm>
        </p:spPr>
        <p:txBody>
          <a:bodyPr>
            <a:normAutofit fontScale="77500" lnSpcReduction="20000"/>
          </a:bodyPr>
          <a:lstStyle/>
          <a:p>
            <a:pPr algn="just">
              <a:buFontTx/>
              <a:buChar char="-"/>
            </a:pPr>
            <a:r>
              <a:rPr lang="uk-UA" sz="2400" dirty="0"/>
              <a:t>Вихідне положення пацієнта – зручне і стабільне, лежачи або сидячи; кінцівка відкрита;</a:t>
            </a:r>
          </a:p>
          <a:p>
            <a:pPr algn="just">
              <a:buFontTx/>
              <a:buChar char="-"/>
            </a:pPr>
            <a:r>
              <a:rPr lang="uk-UA" sz="2400" dirty="0"/>
              <a:t>Проксимальний сегмент перебуває на опорі – столі або ліжку; для підтримання можна використати підставки та валочки;</a:t>
            </a:r>
          </a:p>
          <a:p>
            <a:pPr algn="just">
              <a:buFontTx/>
              <a:buChar char="-"/>
            </a:pPr>
            <a:r>
              <a:rPr lang="uk-UA" sz="2400" dirty="0"/>
              <a:t>Дистальний сегмент ураженого суглоба повинен мати можливість рухатися за дією гравітації (донизу); орієнтація осі суглоба – горизонтальна;</a:t>
            </a:r>
          </a:p>
          <a:p>
            <a:pPr algn="just">
              <a:buFontTx/>
              <a:buChar char="-"/>
            </a:pPr>
            <a:r>
              <a:rPr lang="uk-UA" sz="2400" dirty="0"/>
              <a:t>Фізичний терапевт однією рукою піднімає дистальний сегмент до такого кута в ураженому суглобі, щоб тренований м'яз мав найменшу довжину, а проксимальний сегмент залишився на опорі;</a:t>
            </a:r>
          </a:p>
          <a:p>
            <a:pPr algn="just">
              <a:buFontTx/>
              <a:buChar char="-"/>
            </a:pPr>
            <a:r>
              <a:rPr lang="uk-UA" sz="2400" dirty="0"/>
              <a:t>Пацієнт отримує завдання втримати дистальний сегмент у верхньому положенні;</a:t>
            </a:r>
          </a:p>
          <a:p>
            <a:pPr algn="just">
              <a:buFontTx/>
              <a:buChar char="-"/>
            </a:pPr>
            <a:r>
              <a:rPr lang="uk-UA" sz="2400" dirty="0"/>
              <a:t>За командою пацієнт максимально сильно напружує м'яз, після чого фізичний терапевт зменшує підтримку сегмента знизу за дистальну частину настільки, щоб він почав повільно опускатися;</a:t>
            </a:r>
          </a:p>
          <a:p>
            <a:pPr algn="just">
              <a:buFontTx/>
              <a:buChar char="-"/>
            </a:pPr>
            <a:endParaRPr lang="uk-UA" sz="2800" dirty="0"/>
          </a:p>
          <a:p>
            <a:pPr algn="just">
              <a:buFontTx/>
              <a:buChar char="-"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76326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DBA7EE5-C70A-47C7-8BE4-84871EA8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26" y="300789"/>
            <a:ext cx="11550316" cy="5876174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uk-UA" sz="2200" dirty="0"/>
              <a:t>Напруження з ізометричного переходить в ексцентричне, оскільки м'яз є занадто слабким для утримання вихідного положення;</a:t>
            </a:r>
          </a:p>
          <a:p>
            <a:pPr algn="just">
              <a:buFontTx/>
              <a:buChar char="-"/>
            </a:pPr>
            <a:r>
              <a:rPr lang="uk-UA" sz="2200" dirty="0"/>
              <a:t>Іншою рукою фізичний терапевт пальпує тонус м'яза, який протидіє опусканню;</a:t>
            </a:r>
          </a:p>
          <a:p>
            <a:pPr algn="just">
              <a:buFontTx/>
              <a:buChar char="-"/>
            </a:pPr>
            <a:r>
              <a:rPr lang="uk-UA" sz="2200" dirty="0"/>
              <a:t>Швидкість опускання регулюється силою підтримки так, щоб досягнути максимального зростання тонусу; при надмірній швидкості тонус різко зменшується;</a:t>
            </a:r>
          </a:p>
          <a:p>
            <a:pPr algn="just">
              <a:buFontTx/>
              <a:buChar char="-"/>
            </a:pPr>
            <a:r>
              <a:rPr lang="uk-UA" sz="2200" dirty="0"/>
              <a:t>Фізичному терапевтові важливо підтримувати зоровий контакт з пацієнтом; це допомагає за мімікою додатково оцінювати вольове зусилля та контролювати правильність дихання; </a:t>
            </a:r>
          </a:p>
          <a:p>
            <a:pPr algn="just">
              <a:buFontTx/>
              <a:buChar char="-"/>
            </a:pPr>
            <a:r>
              <a:rPr lang="uk-UA" sz="2200" dirty="0"/>
              <a:t>Вправу повторюють після відпочинку на кілька секунд у крайньому нижньому положенні;</a:t>
            </a:r>
          </a:p>
          <a:p>
            <a:pPr algn="just">
              <a:buFontTx/>
              <a:buChar char="-"/>
            </a:pPr>
            <a:r>
              <a:rPr lang="uk-UA" sz="2200" dirty="0"/>
              <a:t>Кількість напружень – до втоми, бажано 5-10 разів, кількість серій – за самопочуття пацієнта;</a:t>
            </a:r>
          </a:p>
          <a:p>
            <a:pPr algn="just">
              <a:buFontTx/>
              <a:buChar char="-"/>
            </a:pPr>
            <a:r>
              <a:rPr lang="uk-UA" sz="2200" dirty="0"/>
              <a:t>Ознакою втоми є зниження сили/тонусу напруження та нездатність пацієнта сповільнювати швидкість опускання сегмента;</a:t>
            </a:r>
          </a:p>
          <a:p>
            <a:pPr algn="just">
              <a:buFontTx/>
              <a:buChar char="-"/>
            </a:pPr>
            <a:r>
              <a:rPr lang="uk-UA" sz="2200" dirty="0"/>
              <a:t>У зв'язку з порушенням пропріоцепції для полегшення виконання вправи фізичний терапевт може періодично легенько постукувати по м'язі в момент напруження;</a:t>
            </a:r>
          </a:p>
          <a:p>
            <a:pPr algn="just">
              <a:buFontTx/>
              <a:buChar char="-"/>
            </a:pPr>
            <a:r>
              <a:rPr lang="uk-UA" sz="2200" dirty="0"/>
              <a:t>Виконання вправи спочатку моделюють на неураженій стороні.</a:t>
            </a:r>
          </a:p>
          <a:p>
            <a:pPr algn="just">
              <a:buFontTx/>
              <a:buChar char="-"/>
            </a:pPr>
            <a:endParaRPr lang="uk-UA" sz="2000" dirty="0"/>
          </a:p>
          <a:p>
            <a:pPr algn="just">
              <a:buFontTx/>
              <a:buChar char="-"/>
            </a:pPr>
            <a:endParaRPr lang="uk-UA" sz="2400" dirty="0"/>
          </a:p>
          <a:p>
            <a:pPr algn="just">
              <a:buFontTx/>
              <a:buChar char="-"/>
            </a:pPr>
            <a:endParaRPr lang="uk-UA" sz="2400" dirty="0"/>
          </a:p>
          <a:p>
            <a:pPr>
              <a:buFontTx/>
              <a:buChar char="-"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1712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75B5F3-8FA9-432D-8B60-AE54D006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333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Тренування м'язів з оцінкою 3 бали за ММТ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CBC88B-7AB7-4D45-876F-033784CB2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8464"/>
            <a:ext cx="11109158" cy="5238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Для тренування сили м'язів з оцінкою 3 бали за ММТ застосовують концентричне та ексцентричне напруження, які виконують за допомогою методу повторних неграничних зусиль. Він передбачає багаторазове подолання неграничного зовнішнього опору до значної втоми або до відмови.</a:t>
            </a:r>
          </a:p>
          <a:p>
            <a:pPr marL="0" indent="0" algn="just">
              <a:buNone/>
            </a:pPr>
            <a:r>
              <a:rPr lang="uk-UA" dirty="0"/>
              <a:t>Ексцентричне напруження виконують як при тренуванні сили з оцінкою 2 бали. Відмінність полягає у тому, що замість підтримування сегмента фізичний терапевт спрямовує зусилля у протилежному напрямку й перпендикулярно до сегмента. Інколи виникає потреба в одній серії переходити від протидії до допомоги. Повторень від 5-20. За одне заняття виконується до 5 серій з перервами відпочинку до 5 хвилин.</a:t>
            </a:r>
          </a:p>
        </p:txBody>
      </p:sp>
    </p:spTree>
    <p:extLst>
      <p:ext uri="{BB962C8B-B14F-4D97-AF65-F5344CB8AC3E}">
        <p14:creationId xmlns:p14="http://schemas.microsoft.com/office/powerpoint/2010/main" val="1542226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840F3C-C6E9-46F9-9645-D4AF3EDDA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05" y="168442"/>
            <a:ext cx="10836442" cy="1022683"/>
          </a:xfrm>
        </p:spPr>
        <p:txBody>
          <a:bodyPr>
            <a:noAutofit/>
          </a:bodyPr>
          <a:lstStyle/>
          <a:p>
            <a:pPr algn="just"/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Досягнення рівня сили 2+, 3 –і 3бали дає змогу тренувати м'язи концентричним напруженням, виконуючи рухи з допомогою проти гравітації у такий спосіб:</a:t>
            </a:r>
            <a:r>
              <a:rPr lang="ru-UA" sz="2400" dirty="0"/>
              <a:t/>
            </a:r>
            <a:br>
              <a:rPr lang="ru-UA" sz="2400" dirty="0"/>
            </a:br>
            <a:endParaRPr lang="ru-UA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5DEB6F-65F0-4005-82C3-A7929EFF6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357" y="950494"/>
            <a:ext cx="11101137" cy="573906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uk-UA" sz="2400" dirty="0"/>
              <a:t>Вихідне положення вибирають так, як для ексцентричного напруження;</a:t>
            </a:r>
          </a:p>
          <a:p>
            <a:pPr algn="just">
              <a:buFontTx/>
              <a:buChar char="-"/>
            </a:pPr>
            <a:r>
              <a:rPr lang="uk-UA" sz="2400" dirty="0"/>
              <a:t>Фізичний терапевт однією рукою підтримує сегмент знизу за дистальну частину та допомагає пацієнтові виконати рух повної амплітуди проти гравітації;</a:t>
            </a:r>
          </a:p>
          <a:p>
            <a:pPr algn="just">
              <a:buFontTx/>
              <a:buChar char="-"/>
            </a:pPr>
            <a:r>
              <a:rPr lang="uk-UA" sz="2400" dirty="0"/>
              <a:t>Величина допомоги не повинна перевищувати вагу сегмента; </a:t>
            </a:r>
          </a:p>
          <a:p>
            <a:pPr algn="just">
              <a:buFontTx/>
              <a:buChar char="-"/>
            </a:pPr>
            <a:r>
              <a:rPr lang="uk-UA" sz="2400" dirty="0"/>
              <a:t>Іншою рукою фізичний терапевт пальпує тонус м'яза - агоніста;</a:t>
            </a:r>
          </a:p>
          <a:p>
            <a:pPr algn="just">
              <a:buFontTx/>
              <a:buChar char="-"/>
            </a:pPr>
            <a:r>
              <a:rPr lang="uk-UA" sz="2400" dirty="0"/>
              <a:t>Після досягнення верхньої точки амплітуди допомогу припиняють;</a:t>
            </a:r>
          </a:p>
          <a:p>
            <a:pPr algn="just">
              <a:buFontTx/>
              <a:buChar char="-"/>
            </a:pPr>
            <a:r>
              <a:rPr lang="uk-UA" sz="2400" dirty="0"/>
              <a:t>Пацієнт повинен самостійно повільно опустити сегмент, виконуючи концентричне напруження;</a:t>
            </a:r>
          </a:p>
          <a:p>
            <a:pPr algn="just">
              <a:buFontTx/>
              <a:buChar char="-"/>
            </a:pPr>
            <a:r>
              <a:rPr lang="uk-UA" sz="2400" dirty="0"/>
              <a:t>Вправу повторюють після відпочинку на кілька секунд у крайньому нижньому положенні;</a:t>
            </a:r>
          </a:p>
          <a:p>
            <a:pPr algn="just">
              <a:buFontTx/>
              <a:buChar char="-"/>
            </a:pPr>
            <a:r>
              <a:rPr lang="uk-UA" sz="2400" dirty="0"/>
              <a:t>Кількість повторень – до втоми, від 5 до 20 і більше; кількість серій – до 5 з перервами відпочинку до 5 хвилин;</a:t>
            </a:r>
          </a:p>
          <a:p>
            <a:pPr algn="just">
              <a:buFontTx/>
              <a:buChar char="-"/>
            </a:pPr>
            <a:r>
              <a:rPr lang="uk-UA" sz="2400" dirty="0"/>
              <a:t>Ознакою втоми є зниженням  сили/тонусу напруження та нездатність пацієнта сповільнювати швидкість опускання сегмента.</a:t>
            </a:r>
          </a:p>
          <a:p>
            <a:pPr algn="just">
              <a:buFontTx/>
              <a:buChar char="-"/>
            </a:pPr>
            <a:endParaRPr lang="uk-UA" sz="2400" dirty="0"/>
          </a:p>
          <a:p>
            <a:pPr>
              <a:buFontTx/>
              <a:buChar char="-"/>
            </a:pPr>
            <a:endParaRPr lang="uk-UA" sz="2400" dirty="0"/>
          </a:p>
          <a:p>
            <a:pPr>
              <a:buFontTx/>
              <a:buChar char="-"/>
            </a:pP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3500202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A27494-53EA-4849-A5F2-FD6E8479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68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Тренування м'язів з оцінкою 4 бали за ММТ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019946-E02B-4F78-BDA7-42C1A09DD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132764"/>
            <a:ext cx="11027391" cy="5186149"/>
          </a:xfrm>
        </p:spPr>
        <p:txBody>
          <a:bodyPr/>
          <a:lstStyle/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Для тренування м'язів з оцінкою 4 бали необхідно застосувати обтяження, такі як гантелі, вага тіла, пружинні еспандери, гумові джгути, протидія іншої особи, блоки в системах підвісної терапії, штанга, тренажери.</a:t>
            </a:r>
          </a:p>
          <a:p>
            <a:pPr marL="0" indent="0" algn="just">
              <a:buNone/>
            </a:pPr>
            <a:r>
              <a:rPr lang="uk-UA" dirty="0"/>
              <a:t>Для відновлення м'язового компонента за допомогою методу повторних неграничних зусиль використовують обтяження 70-80% від максимального, що відповідає 8-12 повторенням до «відмови». Виконують 3 серії по 8-10 повторень з інтервалом 3 хвилини. Якщо пацієнт працює «до відмови», то час відпочинку слід збільшити. 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0771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F20C0A-1018-4DBD-A282-B105613B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821"/>
          </a:xfrm>
        </p:spPr>
        <p:txBody>
          <a:bodyPr>
            <a:normAutofit/>
          </a:bodyPr>
          <a:lstStyle/>
          <a:p>
            <a:pPr algn="just"/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тренування м'язів із силою 4 бали застосовують ексцентричні вправи з протидією фізичного терапевта.</a:t>
            </a:r>
            <a:endParaRPr lang="ru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791AC1-7C5A-4B21-B941-2603B1F1D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4526"/>
            <a:ext cx="10515600" cy="5112438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uk-UA" sz="2400" dirty="0"/>
              <a:t>Пацієнт займає вихідне положення для ММТ вибраного м'яза;</a:t>
            </a:r>
          </a:p>
          <a:p>
            <a:pPr algn="just">
              <a:buFontTx/>
              <a:buChar char="-"/>
            </a:pPr>
            <a:r>
              <a:rPr lang="uk-UA" sz="2400" dirty="0"/>
              <a:t>Для мінімізації довжини м'яза дистальний сегмент переводять у положення, у якому завершується концентричний рух при ММТ;</a:t>
            </a:r>
          </a:p>
          <a:p>
            <a:pPr algn="just">
              <a:buFontTx/>
              <a:buChar char="-"/>
            </a:pPr>
            <a:r>
              <a:rPr lang="uk-UA" sz="2400" dirty="0"/>
              <a:t>Фізичний терапевт також займає положення для ММТ і готується виконати рух сегментом пацієнта для видовження м'яза;</a:t>
            </a:r>
          </a:p>
          <a:p>
            <a:pPr algn="just">
              <a:buFontTx/>
              <a:buChar char="-"/>
            </a:pPr>
            <a:r>
              <a:rPr lang="uk-UA" sz="2400" dirty="0"/>
              <a:t>Пацієнт отримує вказівку протидіяти зусиллю фізичного терапевта з великим або максимальним зусиллям і напружує м'яз; </a:t>
            </a:r>
          </a:p>
          <a:p>
            <a:pPr algn="just">
              <a:buFontTx/>
              <a:buChar char="-"/>
            </a:pPr>
            <a:r>
              <a:rPr lang="uk-UA" sz="2400" dirty="0"/>
              <a:t>Фізичний терапевт плавно нарощує зусилля та повільно виконує рух, спрямований на видовження тренованого м'яза, а пацієнт йому протидіє;</a:t>
            </a:r>
          </a:p>
          <a:p>
            <a:pPr algn="just">
              <a:buFontTx/>
              <a:buChar char="-"/>
            </a:pPr>
            <a:r>
              <a:rPr lang="uk-UA" sz="2400" dirty="0"/>
              <a:t>Упродовж виконання руху фізичний терапевт повинен дуже точно та швидко пристосувати власні зусилля до сили протидії пацієнта, щоб добитися </a:t>
            </a:r>
            <a:r>
              <a:rPr lang="uk-UA" sz="2400" dirty="0" err="1"/>
              <a:t>ізокінетичного</a:t>
            </a:r>
            <a:r>
              <a:rPr lang="uk-UA" sz="2400" dirty="0"/>
              <a:t> ексцентричного напруження;</a:t>
            </a:r>
          </a:p>
          <a:p>
            <a:pPr marL="0" indent="0" algn="just">
              <a:buNone/>
            </a:pPr>
            <a:endParaRPr lang="uk-UA" sz="2400" dirty="0"/>
          </a:p>
          <a:p>
            <a:pPr algn="just">
              <a:buFontTx/>
              <a:buChar char="-"/>
            </a:pPr>
            <a:endParaRPr lang="uk-UA" sz="2400" dirty="0"/>
          </a:p>
          <a:p>
            <a:pPr algn="just">
              <a:buFontTx/>
              <a:buChar char="-"/>
            </a:pPr>
            <a:endParaRPr lang="uk-UA" dirty="0"/>
          </a:p>
          <a:p>
            <a:pPr>
              <a:buFontTx/>
              <a:buChar char="-"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45227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E128FC-605C-4C47-8D57-ED877CCF4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72" y="545910"/>
            <a:ext cx="10876128" cy="563105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uk-UA" dirty="0"/>
              <a:t>Необхідно стежити за правильністю виконання і в разі потреби рух припиняти;</a:t>
            </a:r>
          </a:p>
          <a:p>
            <a:pPr algn="just">
              <a:buFontTx/>
              <a:buChar char="-"/>
            </a:pPr>
            <a:r>
              <a:rPr lang="uk-UA" dirty="0"/>
              <a:t>Рух повинен відбуватися лише в одному сегменті у визначеній площині; не можна допускати компенсаторних та обманних рухів, описаних у процедурі ММТ;</a:t>
            </a:r>
          </a:p>
          <a:p>
            <a:pPr algn="just">
              <a:buFontTx/>
              <a:buChar char="-"/>
            </a:pPr>
            <a:r>
              <a:rPr lang="uk-UA" dirty="0"/>
              <a:t>У кінці амплітуди швидкість руху зменшують, пацієнт отримує вказівку плавно розслабити м'яз і виконати рух у протилежному напрямку.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77566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80842E3-6234-4390-8F57-9E161F824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57" t="16407" r="7570" b="5031"/>
          <a:stretch/>
        </p:blipFill>
        <p:spPr>
          <a:xfrm>
            <a:off x="1060175" y="728871"/>
            <a:ext cx="10151164" cy="5499652"/>
          </a:xfrm>
        </p:spPr>
      </p:pic>
    </p:spTree>
    <p:extLst>
      <p:ext uri="{BB962C8B-B14F-4D97-AF65-F5344CB8AC3E}">
        <p14:creationId xmlns:p14="http://schemas.microsoft.com/office/powerpoint/2010/main" val="348457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EC28F9-9D93-4567-AA1B-C3D0A3BA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900"/>
          </a:xfrm>
        </p:spPr>
        <p:txBody>
          <a:bodyPr/>
          <a:lstStyle/>
          <a:p>
            <a:pPr algn="ctr"/>
            <a:r>
              <a:rPr lang="uk-UA" dirty="0"/>
              <a:t>МЕТА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00FDAD-F1B4-4303-8C21-9E612C32A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1252026"/>
            <a:ext cx="11704319" cy="4924937"/>
          </a:xfrm>
        </p:spPr>
        <p:txBody>
          <a:bodyPr/>
          <a:lstStyle/>
          <a:p>
            <a:pPr algn="just"/>
            <a:r>
              <a:rPr lang="uk-UA" dirty="0"/>
              <a:t>Фізична терапія при втраті силових якостей спрямована на якнайшвидше відновлення силового компонента рухових функцій.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Повернути силові якості пацієнта до рівня, який був до травми або початку захворювання. Здебільшого цей рівень вважають нормою. При однобічному порушенні орієнтиром може бути неуражена сторона.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Слабкість м'язів належить до найпоширеніших порушень діяльності ОРА.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4363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1A0B08-14B3-48FB-BDB4-8BCE86A2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103"/>
          </a:xfrm>
        </p:spPr>
        <p:txBody>
          <a:bodyPr/>
          <a:lstStyle/>
          <a:p>
            <a:pPr algn="ctr"/>
            <a:r>
              <a:rPr lang="uk-UA" dirty="0"/>
              <a:t>Основні симптоми та скарги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57743A-B7BB-460D-AD6C-CDCE2EAD4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2" y="1294228"/>
            <a:ext cx="10875498" cy="4882735"/>
          </a:xfrm>
        </p:spPr>
        <p:txBody>
          <a:bodyPr/>
          <a:lstStyle/>
          <a:p>
            <a:pPr algn="just"/>
            <a:r>
              <a:rPr lang="uk-UA" dirty="0"/>
              <a:t>Труднощі з виконанням рухової активності, пов'язаної із проявами сили, наприклад: піднімання та перенесення вантажу, ходьба по сходам, присідання.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Обмеження рухливості та біль у плечовому суглобі</a:t>
            </a:r>
          </a:p>
          <a:p>
            <a:pPr algn="just"/>
            <a:r>
              <a:rPr lang="uk-UA" dirty="0"/>
              <a:t>Кульгання при збільшенні швидкості або тривалості ходьби рівною поверхнею.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3748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6AAB24-F200-4D9B-8D3E-D31902CD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884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Оцінка м'язової сили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7F6FA6-A5C9-4822-AE0F-9FD834D93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1010"/>
            <a:ext cx="10515600" cy="5135953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r>
              <a:rPr lang="uk-UA" dirty="0"/>
              <a:t>Метод мануального м'язового тестування (ММТ</a:t>
            </a:r>
            <a:r>
              <a:rPr lang="uk-UA" dirty="0" smtClean="0"/>
              <a:t>)</a:t>
            </a:r>
          </a:p>
          <a:p>
            <a:r>
              <a:rPr lang="uk-UA" dirty="0" smtClean="0"/>
              <a:t>Тест ізометричним напруженням м</a:t>
            </a:r>
            <a:r>
              <a:rPr lang="en-US" smtClean="0"/>
              <a:t>’</a:t>
            </a:r>
            <a:r>
              <a:rPr lang="uk-UA" smtClean="0"/>
              <a:t>язів</a:t>
            </a:r>
            <a:endParaRPr lang="uk-UA" dirty="0"/>
          </a:p>
          <a:p>
            <a:r>
              <a:rPr lang="uk-UA" dirty="0"/>
              <a:t>Метод динамометрії</a:t>
            </a:r>
          </a:p>
          <a:p>
            <a:r>
              <a:rPr lang="uk-UA" dirty="0"/>
              <a:t>Кількість повторень до відмови зі стандартним субмаксимальним навантаженням. Порівнюють уражену та неуражену сторони.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6584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73C36F-9096-40AF-93EE-323624B05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Причини зменшення сили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5EB82D-8363-4582-8463-57B27AECC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Зменшення навантаження на м'яз: гіподинамія, іммобілізація, контрактура</a:t>
            </a:r>
          </a:p>
          <a:p>
            <a:pPr algn="just"/>
            <a:r>
              <a:rPr lang="uk-UA" dirty="0"/>
              <a:t>Біомеханічні чинники: втрата площі фізіологічного поперечника м'яза, ампутації, пластика м'язів та сухожиль</a:t>
            </a:r>
          </a:p>
          <a:p>
            <a:pPr algn="just"/>
            <a:r>
              <a:rPr lang="uk-UA" dirty="0"/>
              <a:t>Запальні процеси у скорочувальних структурах </a:t>
            </a:r>
          </a:p>
          <a:p>
            <a:pPr algn="just"/>
            <a:r>
              <a:rPr lang="uk-UA" dirty="0"/>
              <a:t>Неврологічні порушення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9218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F56A49-F40E-4C2D-8DBF-71B2E65F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Алгоритм формування технології відновлення сили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18DDFC-CC91-4C9F-A686-76427007C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FC363AE9-7BF1-4260-809E-4406D191F2AC}"/>
              </a:ext>
            </a:extLst>
          </p:cNvPr>
          <p:cNvSpPr/>
          <p:nvPr/>
        </p:nvSpPr>
        <p:spPr>
          <a:xfrm>
            <a:off x="1448972" y="1825625"/>
            <a:ext cx="9523828" cy="3857723"/>
          </a:xfrm>
          <a:prstGeom prst="rightArrow">
            <a:avLst>
              <a:gd name="adj1" fmla="val 50000"/>
              <a:gd name="adj2" fmla="val 4709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xmlns="" id="{88DF8D31-33CA-4B54-BE80-076DE8BAD340}"/>
              </a:ext>
            </a:extLst>
          </p:cNvPr>
          <p:cNvSpPr/>
          <p:nvPr/>
        </p:nvSpPr>
        <p:spPr>
          <a:xfrm>
            <a:off x="9226062" y="2594433"/>
            <a:ext cx="2221523" cy="2335236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Технологія відновлення сили</a:t>
            </a:r>
            <a:endParaRPr lang="ru-UA" dirty="0"/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xmlns="" id="{7404D372-1881-4905-9EA3-FA8519356279}"/>
              </a:ext>
            </a:extLst>
          </p:cNvPr>
          <p:cNvSpPr/>
          <p:nvPr/>
        </p:nvSpPr>
        <p:spPr>
          <a:xfrm>
            <a:off x="977703" y="3058667"/>
            <a:ext cx="1661160" cy="1406769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Визначення пошкоджених скорочувальних структур</a:t>
            </a:r>
            <a:endParaRPr lang="ru-UA" sz="1600" dirty="0"/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xmlns="" id="{01FEBFFC-5DFA-413F-9D4E-42EB6D704B97}"/>
              </a:ext>
            </a:extLst>
          </p:cNvPr>
          <p:cNvSpPr/>
          <p:nvPr/>
        </p:nvSpPr>
        <p:spPr>
          <a:xfrm>
            <a:off x="3339904" y="3058668"/>
            <a:ext cx="1509932" cy="140676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Визначення причин зменшення сили</a:t>
            </a:r>
            <a:endParaRPr lang="ru-UA" dirty="0"/>
          </a:p>
        </p:txBody>
      </p:sp>
      <p:sp>
        <p:nvSpPr>
          <p:cNvPr id="8" name="Блок-схема: процесс 7">
            <a:extLst>
              <a:ext uri="{FF2B5EF4-FFF2-40B4-BE49-F238E27FC236}">
                <a16:creationId xmlns:a16="http://schemas.microsoft.com/office/drawing/2014/main" xmlns="" id="{C3F7DD44-D35F-428D-9DA4-3A2363AF1851}"/>
              </a:ext>
            </a:extLst>
          </p:cNvPr>
          <p:cNvSpPr/>
          <p:nvPr/>
        </p:nvSpPr>
        <p:spPr>
          <a:xfrm>
            <a:off x="5493432" y="3058667"/>
            <a:ext cx="1509932" cy="140676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Корекція звичайної рухової активності</a:t>
            </a:r>
            <a:endParaRPr lang="ru-UA" dirty="0"/>
          </a:p>
        </p:txBody>
      </p:sp>
      <p:sp>
        <p:nvSpPr>
          <p:cNvPr id="9" name="Блок-схема: процесс 8">
            <a:extLst>
              <a:ext uri="{FF2B5EF4-FFF2-40B4-BE49-F238E27FC236}">
                <a16:creationId xmlns:a16="http://schemas.microsoft.com/office/drawing/2014/main" xmlns="" id="{976E72AF-C88F-48EC-884E-233D06E1599C}"/>
              </a:ext>
            </a:extLst>
          </p:cNvPr>
          <p:cNvSpPr/>
          <p:nvPr/>
        </p:nvSpPr>
        <p:spPr>
          <a:xfrm>
            <a:off x="7527972" y="3058667"/>
            <a:ext cx="1509932" cy="1406768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Вибір засобів, методів та форм втручання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653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0856B2-302A-46E5-BD9C-F71CFFC1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13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Паралельному зростанню рівня звичайної рухової активності та силових якостей сприяють наступні терапевтичні заходи: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D24438-0FCE-4B77-A1A8-1811ABDC2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5237"/>
            <a:ext cx="10515600" cy="3841726"/>
          </a:xfrm>
        </p:spPr>
        <p:txBody>
          <a:bodyPr/>
          <a:lstStyle/>
          <a:p>
            <a:r>
              <a:rPr lang="uk-UA" dirty="0"/>
              <a:t>Зменшення болю у структурах ОРА</a:t>
            </a:r>
          </a:p>
          <a:p>
            <a:r>
              <a:rPr lang="uk-UA" dirty="0"/>
              <a:t>Поліпшення рухливості суглобів: відновлення амплітуди руху, зменшення скутості</a:t>
            </a:r>
          </a:p>
          <a:p>
            <a:r>
              <a:rPr lang="uk-UA" dirty="0"/>
              <a:t>Функціональну тренування: тренування основних рухових функцій</a:t>
            </a:r>
          </a:p>
          <a:p>
            <a:r>
              <a:rPr lang="uk-UA" dirty="0"/>
              <a:t>Використання допоміжних технічних засобів: паличок, милиць, візків, </a:t>
            </a:r>
            <a:r>
              <a:rPr lang="uk-UA" dirty="0" err="1"/>
              <a:t>ортезів</a:t>
            </a:r>
            <a:r>
              <a:rPr lang="uk-UA" dirty="0"/>
              <a:t>, фіксаторів.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6417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9E782D-3304-4E9E-AE66-5B8F1398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6"/>
            <a:ext cx="11352628" cy="760290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Відновлення силових якостей у фізичній терапії під впливом рухової активності</a:t>
            </a:r>
            <a:endParaRPr lang="ru-UA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A0F8B2-7335-4FB1-BEF9-03A57E2D1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364566"/>
            <a:ext cx="11352628" cy="4812397"/>
          </a:xfrm>
        </p:spPr>
        <p:txBody>
          <a:bodyPr/>
          <a:lstStyle/>
          <a:p>
            <a:endParaRPr lang="ru-UA" dirty="0"/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xmlns="" id="{E9F0BC1F-8EB7-4716-B004-0693307FD02B}"/>
              </a:ext>
            </a:extLst>
          </p:cNvPr>
          <p:cNvSpPr/>
          <p:nvPr/>
        </p:nvSpPr>
        <p:spPr>
          <a:xfrm>
            <a:off x="4614203" y="4009292"/>
            <a:ext cx="2440744" cy="2167671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Відновлення силових якостей</a:t>
            </a:r>
            <a:endParaRPr lang="ru-UA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FAB93C45-B1D0-4D35-B0C6-731D866EFAF6}"/>
              </a:ext>
            </a:extLst>
          </p:cNvPr>
          <p:cNvSpPr/>
          <p:nvPr/>
        </p:nvSpPr>
        <p:spPr>
          <a:xfrm rot="19004401">
            <a:off x="3750597" y="3842580"/>
            <a:ext cx="787791" cy="99354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9575F56C-8E38-476F-99D6-FB11A3ED42E6}"/>
              </a:ext>
            </a:extLst>
          </p:cNvPr>
          <p:cNvSpPr/>
          <p:nvPr/>
        </p:nvSpPr>
        <p:spPr>
          <a:xfrm>
            <a:off x="5428105" y="2848708"/>
            <a:ext cx="787791" cy="104100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xmlns="" id="{5868208B-9B1F-4C10-AD8F-FCDCDC8FE6B9}"/>
              </a:ext>
            </a:extLst>
          </p:cNvPr>
          <p:cNvSpPr/>
          <p:nvPr/>
        </p:nvSpPr>
        <p:spPr>
          <a:xfrm rot="2986225">
            <a:off x="7136482" y="3783737"/>
            <a:ext cx="868054" cy="1094959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AE328594-C708-4A73-944F-CD80CDEDB3F3}"/>
              </a:ext>
            </a:extLst>
          </p:cNvPr>
          <p:cNvSpPr/>
          <p:nvPr/>
        </p:nvSpPr>
        <p:spPr>
          <a:xfrm rot="19207353">
            <a:off x="2055773" y="2786562"/>
            <a:ext cx="2313207" cy="12634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Переміщення тіла і предметів при самообслуговуванні</a:t>
            </a:r>
            <a:endParaRPr lang="ru-UA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F26CAB44-DC71-46FD-8240-DB5D1E0F33ED}"/>
              </a:ext>
            </a:extLst>
          </p:cNvPr>
          <p:cNvSpPr/>
          <p:nvPr/>
        </p:nvSpPr>
        <p:spPr>
          <a:xfrm>
            <a:off x="4771789" y="1695158"/>
            <a:ext cx="2283157" cy="10410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Терапевтичні вправи силового спрямування</a:t>
            </a:r>
            <a:endParaRPr lang="ru-UA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E0CB4C1C-DF52-41F5-8547-230B6613E2BA}"/>
              </a:ext>
            </a:extLst>
          </p:cNvPr>
          <p:cNvSpPr/>
          <p:nvPr/>
        </p:nvSpPr>
        <p:spPr>
          <a:xfrm rot="3002560">
            <a:off x="7608964" y="2958342"/>
            <a:ext cx="2083429" cy="11465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Фізична праця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41918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CBD331C-28D6-4949-8E7F-3AEBDF9AB5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221" y="376241"/>
            <a:ext cx="8024883" cy="6481759"/>
          </a:xfrm>
        </p:spPr>
      </p:pic>
    </p:spTree>
    <p:extLst>
      <p:ext uri="{BB962C8B-B14F-4D97-AF65-F5344CB8AC3E}">
        <p14:creationId xmlns:p14="http://schemas.microsoft.com/office/powerpoint/2010/main" val="78175361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290</TotalTime>
  <Words>1348</Words>
  <Application>Microsoft Office PowerPoint</Application>
  <PresentationFormat>Произвольный</PresentationFormat>
  <Paragraphs>108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Капля</vt:lpstr>
      <vt:lpstr>ФІЗИЧНА ТЕРАПІЯ ПРИ ВТРАТІ СИЛОВИХ ЯКОСТЕЙ</vt:lpstr>
      <vt:lpstr>МЕТА</vt:lpstr>
      <vt:lpstr>Основні симптоми та скарги </vt:lpstr>
      <vt:lpstr>Оцінка м'язової сили</vt:lpstr>
      <vt:lpstr>Причини зменшення сили</vt:lpstr>
      <vt:lpstr>Алгоритм формування технології відновлення сили</vt:lpstr>
      <vt:lpstr>Паралельному зростанню рівня звичайної рухової активності та силових якостей сприяють наступні терапевтичні заходи:</vt:lpstr>
      <vt:lpstr>Відновлення силових якостей у фізичній терапії під впливом рухової активності</vt:lpstr>
      <vt:lpstr>Презентация PowerPoint</vt:lpstr>
      <vt:lpstr>Тренування м'язів з оцінкою 1 та 2 бали за ММТ</vt:lpstr>
      <vt:lpstr>Презентация PowerPoint</vt:lpstr>
      <vt:lpstr>Ексцентричне напруження виконують у такий спосіб</vt:lpstr>
      <vt:lpstr>Презентация PowerPoint</vt:lpstr>
      <vt:lpstr>Тренування м'язів з оцінкою 3 бали за ММТ</vt:lpstr>
      <vt:lpstr>Досягнення рівня сили 2+, 3 –і 3бали дає змогу тренувати м'язи концентричним напруженням, виконуючи рухи з допомогою проти гравітації у такий спосіб: </vt:lpstr>
      <vt:lpstr>Тренування м'язів з оцінкою 4 бали за ММТ</vt:lpstr>
      <vt:lpstr>Для тренування м'язів із силою 4 бали застосовують ексцентричні вправи з протидією фізичного терапевта.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Бессарабова</dc:creator>
  <cp:lastModifiedBy>Elena V</cp:lastModifiedBy>
  <cp:revision>39</cp:revision>
  <dcterms:created xsi:type="dcterms:W3CDTF">2023-02-11T18:02:56Z</dcterms:created>
  <dcterms:modified xsi:type="dcterms:W3CDTF">2024-11-11T19:05:49Z</dcterms:modified>
</cp:coreProperties>
</file>