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Now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64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svg"/><Relationship Id="rId7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4964" y="-2597707"/>
            <a:ext cx="6012827" cy="5553666"/>
          </a:xfrm>
          <a:custGeom>
            <a:avLst/>
            <a:gdLst/>
            <a:ahLst/>
            <a:cxnLst/>
            <a:rect l="l" t="t" r="r" b="b"/>
            <a:pathLst>
              <a:path w="6012827" h="5553666">
                <a:moveTo>
                  <a:pt x="0" y="0"/>
                </a:moveTo>
                <a:lnTo>
                  <a:pt x="6012827" y="0"/>
                </a:lnTo>
                <a:lnTo>
                  <a:pt x="6012827" y="5553666"/>
                </a:lnTo>
                <a:lnTo>
                  <a:pt x="0" y="5553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951098" y="-2122255"/>
            <a:ext cx="6098110" cy="5632436"/>
          </a:xfrm>
          <a:custGeom>
            <a:avLst/>
            <a:gdLst/>
            <a:ahLst/>
            <a:cxnLst/>
            <a:rect l="l" t="t" r="r" b="b"/>
            <a:pathLst>
              <a:path w="6098110" h="5632436">
                <a:moveTo>
                  <a:pt x="0" y="0"/>
                </a:moveTo>
                <a:lnTo>
                  <a:pt x="6098110" y="0"/>
                </a:lnTo>
                <a:lnTo>
                  <a:pt x="6098110" y="5632436"/>
                </a:lnTo>
                <a:lnTo>
                  <a:pt x="0" y="56324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330016" y="3459509"/>
            <a:ext cx="9242163" cy="4060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54"/>
              </a:lnSpc>
            </a:pPr>
            <a:r>
              <a:rPr lang="en-US" sz="6085" spc="176">
                <a:solidFill>
                  <a:srgbClr val="042B60"/>
                </a:solidFill>
                <a:latin typeface="Now"/>
              </a:rPr>
              <a:t>ФІЗИЧНА ТЕРАПІЯ </a:t>
            </a:r>
          </a:p>
          <a:p>
            <a:pPr algn="ctr">
              <a:lnSpc>
                <a:spcPts val="10954"/>
              </a:lnSpc>
            </a:pPr>
            <a:r>
              <a:rPr lang="en-US" sz="6085" spc="176">
                <a:solidFill>
                  <a:srgbClr val="042B60"/>
                </a:solidFill>
                <a:latin typeface="Now"/>
              </a:rPr>
              <a:t>ПРИ БОЛЬОВОМУ СИНДРОМІ</a:t>
            </a:r>
          </a:p>
        </p:txBody>
      </p:sp>
      <p:sp>
        <p:nvSpPr>
          <p:cNvPr id="5" name="Freeform 5"/>
          <p:cNvSpPr/>
          <p:nvPr/>
        </p:nvSpPr>
        <p:spPr>
          <a:xfrm>
            <a:off x="-665839" y="3510181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200000">
            <a:off x="-901352" y="2476544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8" y="0"/>
                </a:lnTo>
                <a:lnTo>
                  <a:pt x="6325038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200000">
            <a:off x="13847170" y="6326321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182115" y="6583461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6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78853" y="-586367"/>
            <a:ext cx="3247095" cy="2999135"/>
          </a:xfrm>
          <a:custGeom>
            <a:avLst/>
            <a:gdLst/>
            <a:ahLst/>
            <a:cxnLst/>
            <a:rect l="l" t="t" r="r" b="b"/>
            <a:pathLst>
              <a:path w="3247095" h="2999135">
                <a:moveTo>
                  <a:pt x="0" y="0"/>
                </a:moveTo>
                <a:lnTo>
                  <a:pt x="3247095" y="0"/>
                </a:lnTo>
                <a:lnTo>
                  <a:pt x="3247095" y="2999135"/>
                </a:lnTo>
                <a:lnTo>
                  <a:pt x="0" y="2999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200000">
            <a:off x="2383379" y="-504678"/>
            <a:ext cx="3320308" cy="3066757"/>
          </a:xfrm>
          <a:custGeom>
            <a:avLst/>
            <a:gdLst/>
            <a:ahLst/>
            <a:cxnLst/>
            <a:rect l="l" t="t" r="r" b="b"/>
            <a:pathLst>
              <a:path w="3320308" h="3066757">
                <a:moveTo>
                  <a:pt x="0" y="0"/>
                </a:moveTo>
                <a:lnTo>
                  <a:pt x="3320307" y="0"/>
                </a:lnTo>
                <a:lnTo>
                  <a:pt x="3320307" y="3066756"/>
                </a:lnTo>
                <a:lnTo>
                  <a:pt x="0" y="30667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69108" y="-480062"/>
            <a:ext cx="1184466" cy="1094015"/>
          </a:xfrm>
          <a:custGeom>
            <a:avLst/>
            <a:gdLst/>
            <a:ahLst/>
            <a:cxnLst/>
            <a:rect l="l" t="t" r="r" b="b"/>
            <a:pathLst>
              <a:path w="1184466" h="1094015">
                <a:moveTo>
                  <a:pt x="0" y="0"/>
                </a:moveTo>
                <a:lnTo>
                  <a:pt x="1184466" y="0"/>
                </a:lnTo>
                <a:lnTo>
                  <a:pt x="1184466" y="1094016"/>
                </a:lnTo>
                <a:lnTo>
                  <a:pt x="0" y="10940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200000">
            <a:off x="797804" y="-450264"/>
            <a:ext cx="1211172" cy="1118682"/>
          </a:xfrm>
          <a:custGeom>
            <a:avLst/>
            <a:gdLst/>
            <a:ahLst/>
            <a:cxnLst/>
            <a:rect l="l" t="t" r="r" b="b"/>
            <a:pathLst>
              <a:path w="1211172" h="1118682">
                <a:moveTo>
                  <a:pt x="0" y="0"/>
                </a:moveTo>
                <a:lnTo>
                  <a:pt x="1211171" y="0"/>
                </a:lnTo>
                <a:lnTo>
                  <a:pt x="1211171" y="1118683"/>
                </a:lnTo>
                <a:lnTo>
                  <a:pt x="0" y="11186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12145" y="5172342"/>
            <a:ext cx="6026465" cy="5566263"/>
          </a:xfrm>
          <a:custGeom>
            <a:avLst/>
            <a:gdLst/>
            <a:ahLst/>
            <a:cxnLst/>
            <a:rect l="l" t="t" r="r" b="b"/>
            <a:pathLst>
              <a:path w="6026465" h="5566263">
                <a:moveTo>
                  <a:pt x="0" y="0"/>
                </a:moveTo>
                <a:lnTo>
                  <a:pt x="6026466" y="0"/>
                </a:lnTo>
                <a:lnTo>
                  <a:pt x="6026466" y="5566263"/>
                </a:lnTo>
                <a:lnTo>
                  <a:pt x="0" y="55662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200000">
            <a:off x="1349353" y="5323952"/>
            <a:ext cx="6162345" cy="5691766"/>
          </a:xfrm>
          <a:custGeom>
            <a:avLst/>
            <a:gdLst/>
            <a:ahLst/>
            <a:cxnLst/>
            <a:rect l="l" t="t" r="r" b="b"/>
            <a:pathLst>
              <a:path w="6162345" h="5691766">
                <a:moveTo>
                  <a:pt x="0" y="0"/>
                </a:moveTo>
                <a:lnTo>
                  <a:pt x="6162345" y="0"/>
                </a:lnTo>
                <a:lnTo>
                  <a:pt x="6162345" y="5691765"/>
                </a:lnTo>
                <a:lnTo>
                  <a:pt x="0" y="56917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461066" y="5369639"/>
            <a:ext cx="2198316" cy="2030444"/>
          </a:xfrm>
          <a:custGeom>
            <a:avLst/>
            <a:gdLst/>
            <a:ahLst/>
            <a:cxnLst/>
            <a:rect l="l" t="t" r="r" b="b"/>
            <a:pathLst>
              <a:path w="2198316" h="2030444">
                <a:moveTo>
                  <a:pt x="0" y="0"/>
                </a:moveTo>
                <a:lnTo>
                  <a:pt x="2198315" y="0"/>
                </a:lnTo>
                <a:lnTo>
                  <a:pt x="2198315" y="2030445"/>
                </a:lnTo>
                <a:lnTo>
                  <a:pt x="0" y="2030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200000">
            <a:off x="-1593405" y="5424943"/>
            <a:ext cx="2247882" cy="2076225"/>
          </a:xfrm>
          <a:custGeom>
            <a:avLst/>
            <a:gdLst/>
            <a:ahLst/>
            <a:cxnLst/>
            <a:rect l="l" t="t" r="r" b="b"/>
            <a:pathLst>
              <a:path w="2247882" h="2076225">
                <a:moveTo>
                  <a:pt x="0" y="0"/>
                </a:moveTo>
                <a:lnTo>
                  <a:pt x="2247882" y="0"/>
                </a:lnTo>
                <a:lnTo>
                  <a:pt x="2247882" y="2076225"/>
                </a:lnTo>
                <a:lnTo>
                  <a:pt x="0" y="20762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930870" y="3992309"/>
            <a:ext cx="9062192" cy="2235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01"/>
              </a:lnSpc>
              <a:spcBef>
                <a:spcPct val="0"/>
              </a:spcBef>
            </a:pPr>
            <a:r>
              <a:rPr lang="en-US" sz="6900" spc="200">
                <a:solidFill>
                  <a:srgbClr val="000000"/>
                </a:solidFill>
                <a:latin typeface="Now"/>
              </a:rPr>
              <a:t>Постізометрична релаксація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00152" y="1152038"/>
            <a:ext cx="3247095" cy="2999135"/>
          </a:xfrm>
          <a:custGeom>
            <a:avLst/>
            <a:gdLst/>
            <a:ahLst/>
            <a:cxnLst/>
            <a:rect l="l" t="t" r="r" b="b"/>
            <a:pathLst>
              <a:path w="3247095" h="2999135">
                <a:moveTo>
                  <a:pt x="0" y="0"/>
                </a:moveTo>
                <a:lnTo>
                  <a:pt x="3247095" y="0"/>
                </a:lnTo>
                <a:lnTo>
                  <a:pt x="3247095" y="2999135"/>
                </a:lnTo>
                <a:lnTo>
                  <a:pt x="0" y="2999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200000">
            <a:off x="4504677" y="1233726"/>
            <a:ext cx="3320308" cy="3066757"/>
          </a:xfrm>
          <a:custGeom>
            <a:avLst/>
            <a:gdLst/>
            <a:ahLst/>
            <a:cxnLst/>
            <a:rect l="l" t="t" r="r" b="b"/>
            <a:pathLst>
              <a:path w="3320308" h="3066757">
                <a:moveTo>
                  <a:pt x="0" y="0"/>
                </a:moveTo>
                <a:lnTo>
                  <a:pt x="3320308" y="0"/>
                </a:lnTo>
                <a:lnTo>
                  <a:pt x="3320308" y="3066757"/>
                </a:lnTo>
                <a:lnTo>
                  <a:pt x="0" y="30667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200000">
            <a:off x="-1501751" y="3719842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8" y="0"/>
                </a:lnTo>
                <a:lnTo>
                  <a:pt x="6325038" y="5842034"/>
                </a:lnTo>
                <a:lnTo>
                  <a:pt x="0" y="584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575346" y="3153334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1" y="0"/>
                </a:lnTo>
                <a:lnTo>
                  <a:pt x="6185571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990406" y="1258343"/>
            <a:ext cx="1184466" cy="1094015"/>
          </a:xfrm>
          <a:custGeom>
            <a:avLst/>
            <a:gdLst/>
            <a:ahLst/>
            <a:cxnLst/>
            <a:rect l="l" t="t" r="r" b="b"/>
            <a:pathLst>
              <a:path w="1184466" h="1094015">
                <a:moveTo>
                  <a:pt x="0" y="0"/>
                </a:moveTo>
                <a:lnTo>
                  <a:pt x="1184466" y="0"/>
                </a:lnTo>
                <a:lnTo>
                  <a:pt x="1184466" y="1094015"/>
                </a:lnTo>
                <a:lnTo>
                  <a:pt x="0" y="1094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200000">
            <a:off x="2919102" y="1288141"/>
            <a:ext cx="1211172" cy="1118682"/>
          </a:xfrm>
          <a:custGeom>
            <a:avLst/>
            <a:gdLst/>
            <a:ahLst/>
            <a:cxnLst/>
            <a:rect l="l" t="t" r="r" b="b"/>
            <a:pathLst>
              <a:path w="1211172" h="1118682">
                <a:moveTo>
                  <a:pt x="0" y="0"/>
                </a:moveTo>
                <a:lnTo>
                  <a:pt x="1211172" y="0"/>
                </a:lnTo>
                <a:lnTo>
                  <a:pt x="1211172" y="1118682"/>
                </a:lnTo>
                <a:lnTo>
                  <a:pt x="0" y="11186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322852" y="4492100"/>
            <a:ext cx="8399090" cy="1236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14"/>
              </a:lnSpc>
            </a:pPr>
            <a:r>
              <a:rPr lang="en-US" sz="7685" spc="222">
                <a:solidFill>
                  <a:srgbClr val="042B60"/>
                </a:solidFill>
                <a:latin typeface="Now"/>
              </a:rPr>
              <a:t>МІОТЕРАПІЯ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200000">
            <a:off x="13847170" y="6326321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182115" y="6583461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200000">
            <a:off x="4398971" y="-2921017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4"/>
                </a:lnTo>
                <a:lnTo>
                  <a:pt x="0" y="584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733915" y="-2663877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1" y="0"/>
                </a:lnTo>
                <a:lnTo>
                  <a:pt x="6185571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60768" y="2851207"/>
            <a:ext cx="940638" cy="714885"/>
          </a:xfrm>
          <a:custGeom>
            <a:avLst/>
            <a:gdLst/>
            <a:ahLst/>
            <a:cxnLst/>
            <a:rect l="l" t="t" r="r" b="b"/>
            <a:pathLst>
              <a:path w="940638" h="714885">
                <a:moveTo>
                  <a:pt x="0" y="0"/>
                </a:moveTo>
                <a:lnTo>
                  <a:pt x="940638" y="0"/>
                </a:lnTo>
                <a:lnTo>
                  <a:pt x="940638" y="714885"/>
                </a:lnTo>
                <a:lnTo>
                  <a:pt x="0" y="7148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4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856011" y="3141975"/>
            <a:ext cx="9862399" cy="1236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14"/>
              </a:lnSpc>
            </a:pPr>
            <a:r>
              <a:rPr lang="en-US" sz="7685" spc="222">
                <a:solidFill>
                  <a:srgbClr val="042B60"/>
                </a:solidFill>
                <a:latin typeface="Now"/>
              </a:rPr>
              <a:t>Пасивні рухи</a:t>
            </a:r>
          </a:p>
        </p:txBody>
      </p:sp>
      <p:sp>
        <p:nvSpPr>
          <p:cNvPr id="8" name="Freeform 8"/>
          <p:cNvSpPr/>
          <p:nvPr/>
        </p:nvSpPr>
        <p:spPr>
          <a:xfrm flipH="1" flipV="1">
            <a:off x="8846572" y="8294728"/>
            <a:ext cx="940638" cy="714885"/>
          </a:xfrm>
          <a:custGeom>
            <a:avLst/>
            <a:gdLst/>
            <a:ahLst/>
            <a:cxnLst/>
            <a:rect l="l" t="t" r="r" b="b"/>
            <a:pathLst>
              <a:path w="940638" h="714885">
                <a:moveTo>
                  <a:pt x="940638" y="714885"/>
                </a:moveTo>
                <a:lnTo>
                  <a:pt x="0" y="714885"/>
                </a:lnTo>
                <a:lnTo>
                  <a:pt x="0" y="0"/>
                </a:lnTo>
                <a:lnTo>
                  <a:pt x="940638" y="0"/>
                </a:lnTo>
                <a:lnTo>
                  <a:pt x="940638" y="714885"/>
                </a:lnTo>
                <a:close/>
              </a:path>
            </a:pathLst>
          </a:custGeom>
          <a:blipFill>
            <a:blip r:embed="rId8">
              <a:alphaModFix amt="69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98587" y="5086350"/>
            <a:ext cx="14565054" cy="960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21"/>
              </a:lnSpc>
            </a:pPr>
            <a:r>
              <a:rPr lang="en-US" sz="5985" spc="173">
                <a:solidFill>
                  <a:srgbClr val="042B60"/>
                </a:solidFill>
                <a:latin typeface="Now"/>
              </a:rPr>
              <a:t>Нефізіологічні рухи (суглобова гра)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204867" y="7476561"/>
            <a:ext cx="14565054" cy="862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47"/>
              </a:lnSpc>
            </a:pPr>
            <a:r>
              <a:rPr lang="en-US" sz="5386" spc="156">
                <a:solidFill>
                  <a:srgbClr val="042B60"/>
                </a:solidFill>
                <a:latin typeface="Now"/>
              </a:rPr>
              <a:t>Фізіологічні рухи (терапевтивні вправи)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4964" y="-2597707"/>
            <a:ext cx="6012827" cy="5553666"/>
          </a:xfrm>
          <a:custGeom>
            <a:avLst/>
            <a:gdLst/>
            <a:ahLst/>
            <a:cxnLst/>
            <a:rect l="l" t="t" r="r" b="b"/>
            <a:pathLst>
              <a:path w="6012827" h="5553666">
                <a:moveTo>
                  <a:pt x="0" y="0"/>
                </a:moveTo>
                <a:lnTo>
                  <a:pt x="6012827" y="0"/>
                </a:lnTo>
                <a:lnTo>
                  <a:pt x="6012827" y="5553666"/>
                </a:lnTo>
                <a:lnTo>
                  <a:pt x="0" y="5553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951098" y="-2122255"/>
            <a:ext cx="6098110" cy="5632436"/>
          </a:xfrm>
          <a:custGeom>
            <a:avLst/>
            <a:gdLst/>
            <a:ahLst/>
            <a:cxnLst/>
            <a:rect l="l" t="t" r="r" b="b"/>
            <a:pathLst>
              <a:path w="6098110" h="5632436">
                <a:moveTo>
                  <a:pt x="0" y="0"/>
                </a:moveTo>
                <a:lnTo>
                  <a:pt x="6098110" y="0"/>
                </a:lnTo>
                <a:lnTo>
                  <a:pt x="6098110" y="5632436"/>
                </a:lnTo>
                <a:lnTo>
                  <a:pt x="0" y="56324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944562" y="3307164"/>
            <a:ext cx="10652959" cy="5110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834"/>
              </a:lnSpc>
            </a:pPr>
            <a:r>
              <a:rPr lang="en-US" sz="7685" spc="222">
                <a:solidFill>
                  <a:srgbClr val="042B60"/>
                </a:solidFill>
                <a:latin typeface="Now"/>
              </a:rPr>
              <a:t>АКТИВНІ ТЕРАПЕВТИЧНІ ВПРАВИ</a:t>
            </a:r>
          </a:p>
        </p:txBody>
      </p:sp>
      <p:sp>
        <p:nvSpPr>
          <p:cNvPr id="5" name="Freeform 5"/>
          <p:cNvSpPr/>
          <p:nvPr/>
        </p:nvSpPr>
        <p:spPr>
          <a:xfrm>
            <a:off x="-665839" y="3510181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200000">
            <a:off x="-901352" y="2476544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8" y="0"/>
                </a:lnTo>
                <a:lnTo>
                  <a:pt x="6325038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200000">
            <a:off x="13847170" y="6326321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182115" y="6583461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6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4964" y="-2597707"/>
            <a:ext cx="6012827" cy="5553666"/>
          </a:xfrm>
          <a:custGeom>
            <a:avLst/>
            <a:gdLst/>
            <a:ahLst/>
            <a:cxnLst/>
            <a:rect l="l" t="t" r="r" b="b"/>
            <a:pathLst>
              <a:path w="6012827" h="5553666">
                <a:moveTo>
                  <a:pt x="0" y="0"/>
                </a:moveTo>
                <a:lnTo>
                  <a:pt x="6012827" y="0"/>
                </a:lnTo>
                <a:lnTo>
                  <a:pt x="6012827" y="5553666"/>
                </a:lnTo>
                <a:lnTo>
                  <a:pt x="0" y="5553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02998" y="341089"/>
            <a:ext cx="14971902" cy="9623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54"/>
              </a:lnSpc>
            </a:pPr>
            <a:r>
              <a:rPr lang="en-US" sz="6085" spc="176">
                <a:solidFill>
                  <a:srgbClr val="042B60"/>
                </a:solidFill>
                <a:latin typeface="Now"/>
              </a:rPr>
              <a:t>БІЛЬ - ЦЕ ФІЗІОЛОГІЧНИЙ МЕХАНІЗМ, ЩО СИГНАЛІЗУЄ ПРО НАЯВНІСТЬ ПРОБЛЕМ В ОРГАНІЗМІ</a:t>
            </a:r>
          </a:p>
          <a:p>
            <a:pPr marL="1313965" lvl="1" indent="-656982" algn="ctr">
              <a:lnSpc>
                <a:spcPts val="10954"/>
              </a:lnSpc>
              <a:buFont typeface="Arial"/>
              <a:buChar char="•"/>
            </a:pPr>
            <a:r>
              <a:rPr lang="en-US" sz="6085" spc="176">
                <a:solidFill>
                  <a:srgbClr val="042B60"/>
                </a:solidFill>
                <a:latin typeface="Now"/>
              </a:rPr>
              <a:t>ГОСТРИЙ</a:t>
            </a:r>
          </a:p>
          <a:p>
            <a:pPr marL="1313965" lvl="1" indent="-656982" algn="ctr">
              <a:lnSpc>
                <a:spcPts val="10954"/>
              </a:lnSpc>
              <a:buFont typeface="Arial"/>
              <a:buChar char="•"/>
            </a:pPr>
            <a:r>
              <a:rPr lang="en-US" sz="6085" spc="176">
                <a:solidFill>
                  <a:srgbClr val="042B60"/>
                </a:solidFill>
                <a:latin typeface="Now"/>
              </a:rPr>
              <a:t>ХРОНІЧНИЙ</a:t>
            </a:r>
          </a:p>
          <a:p>
            <a:pPr algn="ctr">
              <a:lnSpc>
                <a:spcPts val="10954"/>
              </a:lnSpc>
            </a:pPr>
            <a:endParaRPr lang="en-US" sz="6085" spc="176">
              <a:solidFill>
                <a:srgbClr val="042B60"/>
              </a:solidFill>
              <a:latin typeface="Now"/>
            </a:endParaRPr>
          </a:p>
          <a:p>
            <a:pPr algn="ctr">
              <a:lnSpc>
                <a:spcPts val="10954"/>
              </a:lnSpc>
            </a:pPr>
            <a:endParaRPr lang="en-US" sz="6085" spc="176">
              <a:solidFill>
                <a:srgbClr val="042B60"/>
              </a:solidFill>
              <a:latin typeface="Now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665839" y="3510181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200000">
            <a:off x="-901352" y="2476544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8" y="0"/>
                </a:lnTo>
                <a:lnTo>
                  <a:pt x="6325038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200000">
            <a:off x="13847170" y="6326321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182115" y="6583461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4964" y="-2597707"/>
            <a:ext cx="6012827" cy="5553666"/>
          </a:xfrm>
          <a:custGeom>
            <a:avLst/>
            <a:gdLst/>
            <a:ahLst/>
            <a:cxnLst/>
            <a:rect l="l" t="t" r="r" b="b"/>
            <a:pathLst>
              <a:path w="6012827" h="5553666">
                <a:moveTo>
                  <a:pt x="0" y="0"/>
                </a:moveTo>
                <a:lnTo>
                  <a:pt x="6012827" y="0"/>
                </a:lnTo>
                <a:lnTo>
                  <a:pt x="6012827" y="5553666"/>
                </a:lnTo>
                <a:lnTo>
                  <a:pt x="0" y="5553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02998" y="341089"/>
            <a:ext cx="14971902" cy="9752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13965" lvl="1" indent="-656982" algn="ctr">
              <a:lnSpc>
                <a:spcPts val="10954"/>
              </a:lnSpc>
              <a:buFont typeface="Arial"/>
              <a:buChar char="•"/>
            </a:pPr>
            <a:endParaRPr lang="uk-UA" sz="6085" spc="176" dirty="0">
              <a:solidFill>
                <a:srgbClr val="042B60"/>
              </a:solidFill>
              <a:latin typeface="Now"/>
            </a:endParaRPr>
          </a:p>
          <a:p>
            <a:pPr marL="1313965" lvl="1" indent="-656982" algn="ctr">
              <a:lnSpc>
                <a:spcPts val="10954"/>
              </a:lnSpc>
              <a:buFont typeface="Arial"/>
              <a:buChar char="•"/>
            </a:pPr>
            <a:r>
              <a:rPr lang="en-US" sz="6085" spc="176" dirty="0">
                <a:solidFill>
                  <a:srgbClr val="042B60"/>
                </a:solidFill>
                <a:latin typeface="Now"/>
              </a:rPr>
              <a:t>ВАШ</a:t>
            </a:r>
          </a:p>
          <a:p>
            <a:pPr marL="1313965" lvl="1" indent="-656982" algn="ctr">
              <a:lnSpc>
                <a:spcPts val="10954"/>
              </a:lnSpc>
              <a:buFont typeface="Arial"/>
              <a:buChar char="•"/>
            </a:pPr>
            <a:r>
              <a:rPr lang="en-US" sz="6085" spc="176" dirty="0">
                <a:solidFill>
                  <a:srgbClr val="042B60"/>
                </a:solidFill>
                <a:latin typeface="Now"/>
              </a:rPr>
              <a:t>ОПИТУВАЛЬНИК </a:t>
            </a:r>
            <a:endParaRPr lang="uk-UA" sz="6085" spc="176" dirty="0">
              <a:solidFill>
                <a:srgbClr val="042B60"/>
              </a:solidFill>
              <a:latin typeface="Now"/>
            </a:endParaRPr>
          </a:p>
          <a:p>
            <a:pPr marL="656983" lvl="1" algn="ctr">
              <a:lnSpc>
                <a:spcPts val="10954"/>
              </a:lnSpc>
            </a:pPr>
            <a:r>
              <a:rPr lang="en-US" sz="6085" spc="176" dirty="0">
                <a:solidFill>
                  <a:srgbClr val="042B60"/>
                </a:solidFill>
                <a:latin typeface="Now"/>
              </a:rPr>
              <a:t>БОЛЮ МАК-ГІЛЛА</a:t>
            </a:r>
          </a:p>
          <a:p>
            <a:pPr marL="1313965" lvl="1" indent="-656982" algn="ctr">
              <a:lnSpc>
                <a:spcPts val="10954"/>
              </a:lnSpc>
              <a:buFont typeface="Arial"/>
              <a:buChar char="•"/>
            </a:pPr>
            <a:endParaRPr lang="en-US" sz="6085" spc="176" dirty="0">
              <a:solidFill>
                <a:srgbClr val="042B60"/>
              </a:solidFill>
              <a:latin typeface="Now"/>
            </a:endParaRPr>
          </a:p>
          <a:p>
            <a:pPr algn="ctr">
              <a:lnSpc>
                <a:spcPts val="10954"/>
              </a:lnSpc>
            </a:pPr>
            <a:endParaRPr lang="en-US" sz="6085" spc="176" dirty="0">
              <a:solidFill>
                <a:srgbClr val="042B60"/>
              </a:solidFill>
              <a:latin typeface="Now"/>
            </a:endParaRPr>
          </a:p>
          <a:p>
            <a:pPr algn="ctr">
              <a:lnSpc>
                <a:spcPts val="10954"/>
              </a:lnSpc>
            </a:pPr>
            <a:endParaRPr lang="en-US" sz="6085" spc="176" dirty="0">
              <a:solidFill>
                <a:srgbClr val="042B60"/>
              </a:solidFill>
              <a:latin typeface="Now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665839" y="3510181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200000">
            <a:off x="-1077248" y="2126991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8" y="0"/>
                </a:lnTo>
                <a:lnTo>
                  <a:pt x="6325038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200000">
            <a:off x="13847170" y="6326321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182115" y="6583461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60342" y="2481481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200000">
            <a:off x="-1095855" y="2137953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8" y="0"/>
                </a:lnTo>
                <a:lnTo>
                  <a:pt x="6325038" y="5842034"/>
                </a:lnTo>
                <a:lnTo>
                  <a:pt x="0" y="58420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936264" y="3727676"/>
            <a:ext cx="4241335" cy="261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47"/>
              </a:lnSpc>
            </a:pPr>
            <a:r>
              <a:rPr lang="en-US" sz="5386" spc="156">
                <a:solidFill>
                  <a:srgbClr val="042B60"/>
                </a:solidFill>
                <a:latin typeface="Now"/>
              </a:rPr>
              <a:t>МЕТА ФІЗИЧНОЇ ТЕРАПІЇ</a:t>
            </a:r>
          </a:p>
        </p:txBody>
      </p:sp>
      <p:sp>
        <p:nvSpPr>
          <p:cNvPr id="5" name="Freeform 5"/>
          <p:cNvSpPr/>
          <p:nvPr/>
        </p:nvSpPr>
        <p:spPr>
          <a:xfrm rot="7200000">
            <a:off x="9844493" y="4587347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200000">
            <a:off x="10034993" y="4763687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6"/>
                </a:lnTo>
                <a:lnTo>
                  <a:pt x="0" y="7596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1402513" y="2878024"/>
            <a:ext cx="4607193" cy="1435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10"/>
              </a:lnSpc>
            </a:pPr>
            <a:r>
              <a:rPr lang="en-US" sz="4427" spc="128">
                <a:solidFill>
                  <a:srgbClr val="042B60"/>
                </a:solidFill>
                <a:latin typeface="Now"/>
              </a:rPr>
              <a:t>зменьшення </a:t>
            </a:r>
          </a:p>
          <a:p>
            <a:pPr>
              <a:lnSpc>
                <a:spcPts val="5710"/>
              </a:lnSpc>
            </a:pPr>
            <a:r>
              <a:rPr lang="en-US" sz="4427" spc="128">
                <a:solidFill>
                  <a:srgbClr val="042B60"/>
                </a:solidFill>
                <a:latin typeface="Now"/>
              </a:rPr>
              <a:t>та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02513" y="4383031"/>
            <a:ext cx="6194339" cy="2883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10"/>
              </a:lnSpc>
            </a:pPr>
            <a:r>
              <a:rPr lang="en-US" sz="4427" spc="128">
                <a:solidFill>
                  <a:srgbClr val="042B60"/>
                </a:solidFill>
                <a:latin typeface="Now"/>
              </a:rPr>
              <a:t>ліквідація болю у стані спокою та під час рухової активності</a:t>
            </a:r>
          </a:p>
        </p:txBody>
      </p:sp>
      <p:sp>
        <p:nvSpPr>
          <p:cNvPr id="9" name="Freeform 9"/>
          <p:cNvSpPr/>
          <p:nvPr/>
        </p:nvSpPr>
        <p:spPr>
          <a:xfrm rot="7200000">
            <a:off x="9844493" y="2633445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7200000">
            <a:off x="10034993" y="2823945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4964" y="-2597707"/>
            <a:ext cx="6012827" cy="5553666"/>
          </a:xfrm>
          <a:custGeom>
            <a:avLst/>
            <a:gdLst/>
            <a:ahLst/>
            <a:cxnLst/>
            <a:rect l="l" t="t" r="r" b="b"/>
            <a:pathLst>
              <a:path w="6012827" h="5553666">
                <a:moveTo>
                  <a:pt x="0" y="0"/>
                </a:moveTo>
                <a:lnTo>
                  <a:pt x="6012827" y="0"/>
                </a:lnTo>
                <a:lnTo>
                  <a:pt x="6012827" y="5553666"/>
                </a:lnTo>
                <a:lnTo>
                  <a:pt x="0" y="5553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951098" y="-2122255"/>
            <a:ext cx="6098110" cy="5632436"/>
          </a:xfrm>
          <a:custGeom>
            <a:avLst/>
            <a:gdLst/>
            <a:ahLst/>
            <a:cxnLst/>
            <a:rect l="l" t="t" r="r" b="b"/>
            <a:pathLst>
              <a:path w="6098110" h="5632436">
                <a:moveTo>
                  <a:pt x="0" y="0"/>
                </a:moveTo>
                <a:lnTo>
                  <a:pt x="6098110" y="0"/>
                </a:lnTo>
                <a:lnTo>
                  <a:pt x="6098110" y="5632436"/>
                </a:lnTo>
                <a:lnTo>
                  <a:pt x="0" y="56324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519732" y="4113434"/>
            <a:ext cx="9239535" cy="1610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834"/>
              </a:lnSpc>
            </a:pPr>
            <a:r>
              <a:rPr lang="uk-UA" sz="7685" spc="222" dirty="0">
                <a:solidFill>
                  <a:srgbClr val="042B60"/>
                </a:solidFill>
                <a:latin typeface="Now"/>
              </a:rPr>
              <a:t>ПОЛЕГШЕННЯ БОЛЮ</a:t>
            </a:r>
            <a:endParaRPr lang="en-US" sz="7685" spc="222" dirty="0">
              <a:solidFill>
                <a:srgbClr val="042B60"/>
              </a:solidFill>
              <a:latin typeface="Now"/>
            </a:endParaRPr>
          </a:p>
        </p:txBody>
      </p:sp>
      <p:sp>
        <p:nvSpPr>
          <p:cNvPr id="5" name="Freeform 5"/>
          <p:cNvSpPr/>
          <p:nvPr/>
        </p:nvSpPr>
        <p:spPr>
          <a:xfrm rot="7200000">
            <a:off x="-901352" y="2476544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8" y="0"/>
                </a:lnTo>
                <a:lnTo>
                  <a:pt x="6325038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65839" y="3510181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200000">
            <a:off x="13847170" y="6326321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329758" y="5789888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1" y="0"/>
                </a:lnTo>
                <a:lnTo>
                  <a:pt x="6185571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6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0" y="5792524"/>
            <a:ext cx="6009088" cy="662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4"/>
              </a:lnSpc>
            </a:pPr>
            <a:r>
              <a:rPr lang="en-US" sz="3186" spc="92">
                <a:solidFill>
                  <a:srgbClr val="042B60"/>
                </a:solidFill>
                <a:latin typeface="Now"/>
              </a:rPr>
              <a:t>ЗАСОБИ ТА МЕТОДИ ФТ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506241" y="7900867"/>
            <a:ext cx="6009088" cy="1506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74"/>
              </a:lnSpc>
            </a:pPr>
            <a:r>
              <a:rPr lang="en-US" sz="3486" spc="101">
                <a:solidFill>
                  <a:srgbClr val="042B60"/>
                </a:solidFill>
                <a:latin typeface="Now"/>
              </a:rPr>
              <a:t>КОРЕКЦІЯ РУХОВОЇ АКТИВНОСТІ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000601" y="205209"/>
            <a:ext cx="6009088" cy="1466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4"/>
              </a:lnSpc>
            </a:pPr>
            <a:r>
              <a:rPr lang="en-US" sz="3386" spc="98">
                <a:solidFill>
                  <a:srgbClr val="042B60"/>
                </a:solidFill>
                <a:latin typeface="Now"/>
              </a:rPr>
              <a:t>МЕДИКАМЕНТОЗНА ТЕРАПІЯ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1237364" y="8776125"/>
            <a:ext cx="8648008" cy="907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62"/>
              </a:lnSpc>
            </a:pPr>
            <a:r>
              <a:rPr lang="en-US" sz="5630" spc="163">
                <a:solidFill>
                  <a:srgbClr val="042B60"/>
                </a:solidFill>
                <a:latin typeface="Now"/>
              </a:rPr>
              <a:t>Фізіотерапія</a:t>
            </a:r>
          </a:p>
        </p:txBody>
      </p:sp>
      <p:sp>
        <p:nvSpPr>
          <p:cNvPr id="3" name="Freeform 3"/>
          <p:cNvSpPr/>
          <p:nvPr/>
        </p:nvSpPr>
        <p:spPr>
          <a:xfrm>
            <a:off x="13865777" y="-1787518"/>
            <a:ext cx="6098110" cy="5632436"/>
          </a:xfrm>
          <a:custGeom>
            <a:avLst/>
            <a:gdLst/>
            <a:ahLst/>
            <a:cxnLst/>
            <a:rect l="l" t="t" r="r" b="b"/>
            <a:pathLst>
              <a:path w="6098110" h="5632436">
                <a:moveTo>
                  <a:pt x="0" y="0"/>
                </a:moveTo>
                <a:lnTo>
                  <a:pt x="6098111" y="0"/>
                </a:lnTo>
                <a:lnTo>
                  <a:pt x="6098111" y="5632436"/>
                </a:lnTo>
                <a:lnTo>
                  <a:pt x="0" y="56324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677561" y="-1174701"/>
            <a:ext cx="6012827" cy="5553666"/>
          </a:xfrm>
          <a:custGeom>
            <a:avLst/>
            <a:gdLst/>
            <a:ahLst/>
            <a:cxnLst/>
            <a:rect l="l" t="t" r="r" b="b"/>
            <a:pathLst>
              <a:path w="6012827" h="5553666">
                <a:moveTo>
                  <a:pt x="0" y="0"/>
                </a:moveTo>
                <a:lnTo>
                  <a:pt x="6012827" y="0"/>
                </a:lnTo>
                <a:lnTo>
                  <a:pt x="6012827" y="5553666"/>
                </a:lnTo>
                <a:lnTo>
                  <a:pt x="0" y="5553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48889" y="789830"/>
            <a:ext cx="7319802" cy="7483069"/>
          </a:xfrm>
          <a:custGeom>
            <a:avLst/>
            <a:gdLst/>
            <a:ahLst/>
            <a:cxnLst/>
            <a:rect l="l" t="t" r="r" b="b"/>
            <a:pathLst>
              <a:path w="7319802" h="7483069">
                <a:moveTo>
                  <a:pt x="0" y="0"/>
                </a:moveTo>
                <a:lnTo>
                  <a:pt x="7319802" y="0"/>
                </a:lnTo>
                <a:lnTo>
                  <a:pt x="7319802" y="7483069"/>
                </a:lnTo>
                <a:lnTo>
                  <a:pt x="0" y="74830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967869" y="5014630"/>
            <a:ext cx="8648008" cy="907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62"/>
              </a:lnSpc>
            </a:pPr>
            <a:r>
              <a:rPr lang="en-US" sz="5630" spc="163">
                <a:solidFill>
                  <a:srgbClr val="042B60"/>
                </a:solidFill>
                <a:latin typeface="Now"/>
              </a:rPr>
              <a:t>Засоби та методи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744686" y="7847875"/>
            <a:ext cx="8648008" cy="907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62"/>
              </a:lnSpc>
            </a:pPr>
            <a:r>
              <a:rPr lang="en-US" sz="5630" spc="163">
                <a:solidFill>
                  <a:srgbClr val="042B60"/>
                </a:solidFill>
                <a:latin typeface="Now"/>
              </a:rPr>
              <a:t>Кріотерапія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-1237364" y="6921625"/>
            <a:ext cx="8648008" cy="907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62"/>
              </a:lnSpc>
            </a:pPr>
            <a:r>
              <a:rPr lang="en-US" sz="5630" spc="163">
                <a:solidFill>
                  <a:srgbClr val="042B60"/>
                </a:solidFill>
                <a:latin typeface="Now"/>
              </a:rPr>
              <a:t>Масаж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411107" y="5439654"/>
            <a:ext cx="8648008" cy="907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62"/>
              </a:lnSpc>
            </a:pPr>
            <a:r>
              <a:rPr lang="en-US" sz="5630" spc="163">
                <a:solidFill>
                  <a:srgbClr val="042B60"/>
                </a:solidFill>
                <a:latin typeface="Now"/>
              </a:rPr>
              <a:t>ПІР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-1237364" y="4321815"/>
            <a:ext cx="8648008" cy="907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62"/>
              </a:lnSpc>
            </a:pPr>
            <a:r>
              <a:rPr lang="en-US" sz="5630" spc="163">
                <a:solidFill>
                  <a:srgbClr val="042B60"/>
                </a:solidFill>
                <a:latin typeface="Now"/>
              </a:rPr>
              <a:t>Міотерапія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86640" y="2937719"/>
            <a:ext cx="8648008" cy="907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62"/>
              </a:lnSpc>
            </a:pPr>
            <a:r>
              <a:rPr lang="en-US" sz="5630" spc="163">
                <a:solidFill>
                  <a:srgbClr val="042B60"/>
                </a:solidFill>
                <a:latin typeface="Now"/>
              </a:rPr>
              <a:t>Пасивні ТВ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0" y="1469542"/>
            <a:ext cx="8648008" cy="907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62"/>
              </a:lnSpc>
            </a:pPr>
            <a:r>
              <a:rPr lang="en-US" sz="5630" spc="163">
                <a:solidFill>
                  <a:srgbClr val="042B60"/>
                </a:solidFill>
                <a:latin typeface="Now"/>
              </a:rPr>
              <a:t>Активні ТВ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60342" y="2481481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200000">
            <a:off x="-1095855" y="2137953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8" y="0"/>
                </a:lnTo>
                <a:lnTo>
                  <a:pt x="6325038" y="5842034"/>
                </a:lnTo>
                <a:lnTo>
                  <a:pt x="0" y="58420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4058040"/>
            <a:ext cx="8018038" cy="1236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14"/>
              </a:lnSpc>
            </a:pPr>
            <a:r>
              <a:rPr lang="en-US" sz="7685" spc="222">
                <a:solidFill>
                  <a:srgbClr val="042B60"/>
                </a:solidFill>
                <a:latin typeface="Now"/>
              </a:rPr>
              <a:t>ФІЗІОТЕРАПІЯ</a:t>
            </a:r>
          </a:p>
        </p:txBody>
      </p:sp>
      <p:sp>
        <p:nvSpPr>
          <p:cNvPr id="5" name="Freeform 5"/>
          <p:cNvSpPr/>
          <p:nvPr/>
        </p:nvSpPr>
        <p:spPr>
          <a:xfrm rot="7200000">
            <a:off x="9267320" y="3510451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200000">
            <a:off x="9170058" y="1996927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200000">
            <a:off x="9170058" y="6745000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200000">
            <a:off x="9267320" y="7011545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640711" y="681502"/>
            <a:ext cx="7143169" cy="907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58"/>
              </a:lnSpc>
            </a:pPr>
            <a:r>
              <a:rPr lang="en-US" sz="5627" spc="163">
                <a:solidFill>
                  <a:srgbClr val="042B60"/>
                </a:solidFill>
                <a:latin typeface="Now"/>
              </a:rPr>
              <a:t>Електрофорез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640711" y="3217482"/>
            <a:ext cx="5561324" cy="907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58"/>
              </a:lnSpc>
            </a:pPr>
            <a:r>
              <a:rPr lang="en-US" sz="5627" spc="163">
                <a:solidFill>
                  <a:srgbClr val="042B60"/>
                </a:solidFill>
                <a:latin typeface="Now"/>
              </a:rPr>
              <a:t>Індуктотермія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640711" y="6981938"/>
            <a:ext cx="7647289" cy="790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84"/>
              </a:lnSpc>
            </a:pPr>
            <a:r>
              <a:rPr lang="en-US" sz="5027" spc="145">
                <a:solidFill>
                  <a:srgbClr val="042B60"/>
                </a:solidFill>
                <a:latin typeface="Now"/>
              </a:rPr>
              <a:t>Ампліпульстерапія</a:t>
            </a:r>
          </a:p>
        </p:txBody>
      </p:sp>
      <p:sp>
        <p:nvSpPr>
          <p:cNvPr id="12" name="Freeform 12"/>
          <p:cNvSpPr/>
          <p:nvPr/>
        </p:nvSpPr>
        <p:spPr>
          <a:xfrm rot="7200000">
            <a:off x="9267320" y="783880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7200000">
            <a:off x="9170058" y="657218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7200000">
            <a:off x="9267320" y="8332457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0640711" y="1948299"/>
            <a:ext cx="6114469" cy="907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58"/>
              </a:lnSpc>
            </a:pPr>
            <a:r>
              <a:rPr lang="en-US" sz="5627" spc="163">
                <a:solidFill>
                  <a:srgbClr val="042B60"/>
                </a:solidFill>
                <a:latin typeface="Now"/>
              </a:rPr>
              <a:t>Магнітотерапія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640711" y="4791556"/>
            <a:ext cx="6084053" cy="1609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84"/>
              </a:lnSpc>
            </a:pPr>
            <a:r>
              <a:rPr lang="en-US" sz="5027" spc="145">
                <a:solidFill>
                  <a:srgbClr val="042B60"/>
                </a:solidFill>
                <a:latin typeface="Now"/>
              </a:rPr>
              <a:t>Діадинамічні струми</a:t>
            </a:r>
          </a:p>
        </p:txBody>
      </p:sp>
      <p:sp>
        <p:nvSpPr>
          <p:cNvPr id="17" name="Freeform 17"/>
          <p:cNvSpPr/>
          <p:nvPr/>
        </p:nvSpPr>
        <p:spPr>
          <a:xfrm rot="7200000">
            <a:off x="9267320" y="5129065"/>
            <a:ext cx="822431" cy="759627"/>
          </a:xfrm>
          <a:custGeom>
            <a:avLst/>
            <a:gdLst/>
            <a:ahLst/>
            <a:cxnLst/>
            <a:rect l="l" t="t" r="r" b="b"/>
            <a:pathLst>
              <a:path w="822431" h="759627">
                <a:moveTo>
                  <a:pt x="0" y="0"/>
                </a:moveTo>
                <a:lnTo>
                  <a:pt x="822431" y="0"/>
                </a:lnTo>
                <a:lnTo>
                  <a:pt x="822431" y="759627"/>
                </a:lnTo>
                <a:lnTo>
                  <a:pt x="0" y="7596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0640711" y="8147074"/>
            <a:ext cx="7647289" cy="168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42"/>
              </a:lnSpc>
            </a:pPr>
            <a:r>
              <a:rPr lang="en-US" sz="5227" spc="151">
                <a:solidFill>
                  <a:srgbClr val="042B60"/>
                </a:solidFill>
                <a:latin typeface="Now"/>
              </a:rPr>
              <a:t>Ударно-хвильова терапія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78853" y="-586367"/>
            <a:ext cx="3247095" cy="2999135"/>
          </a:xfrm>
          <a:custGeom>
            <a:avLst/>
            <a:gdLst/>
            <a:ahLst/>
            <a:cxnLst/>
            <a:rect l="l" t="t" r="r" b="b"/>
            <a:pathLst>
              <a:path w="3247095" h="2999135">
                <a:moveTo>
                  <a:pt x="0" y="0"/>
                </a:moveTo>
                <a:lnTo>
                  <a:pt x="3247095" y="0"/>
                </a:lnTo>
                <a:lnTo>
                  <a:pt x="3247095" y="2999135"/>
                </a:lnTo>
                <a:lnTo>
                  <a:pt x="0" y="2999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200000">
            <a:off x="2383379" y="-504678"/>
            <a:ext cx="3320308" cy="3066757"/>
          </a:xfrm>
          <a:custGeom>
            <a:avLst/>
            <a:gdLst/>
            <a:ahLst/>
            <a:cxnLst/>
            <a:rect l="l" t="t" r="r" b="b"/>
            <a:pathLst>
              <a:path w="3320308" h="3066757">
                <a:moveTo>
                  <a:pt x="0" y="0"/>
                </a:moveTo>
                <a:lnTo>
                  <a:pt x="3320307" y="0"/>
                </a:lnTo>
                <a:lnTo>
                  <a:pt x="3320307" y="3066756"/>
                </a:lnTo>
                <a:lnTo>
                  <a:pt x="0" y="30667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69108" y="-480062"/>
            <a:ext cx="1184466" cy="1094015"/>
          </a:xfrm>
          <a:custGeom>
            <a:avLst/>
            <a:gdLst/>
            <a:ahLst/>
            <a:cxnLst/>
            <a:rect l="l" t="t" r="r" b="b"/>
            <a:pathLst>
              <a:path w="1184466" h="1094015">
                <a:moveTo>
                  <a:pt x="0" y="0"/>
                </a:moveTo>
                <a:lnTo>
                  <a:pt x="1184466" y="0"/>
                </a:lnTo>
                <a:lnTo>
                  <a:pt x="1184466" y="1094016"/>
                </a:lnTo>
                <a:lnTo>
                  <a:pt x="0" y="10940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200000">
            <a:off x="797804" y="-450264"/>
            <a:ext cx="1211172" cy="1118682"/>
          </a:xfrm>
          <a:custGeom>
            <a:avLst/>
            <a:gdLst/>
            <a:ahLst/>
            <a:cxnLst/>
            <a:rect l="l" t="t" r="r" b="b"/>
            <a:pathLst>
              <a:path w="1211172" h="1118682">
                <a:moveTo>
                  <a:pt x="0" y="0"/>
                </a:moveTo>
                <a:lnTo>
                  <a:pt x="1211171" y="0"/>
                </a:lnTo>
                <a:lnTo>
                  <a:pt x="1211171" y="1118683"/>
                </a:lnTo>
                <a:lnTo>
                  <a:pt x="0" y="11186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12145" y="5172342"/>
            <a:ext cx="6026465" cy="5566263"/>
          </a:xfrm>
          <a:custGeom>
            <a:avLst/>
            <a:gdLst/>
            <a:ahLst/>
            <a:cxnLst/>
            <a:rect l="l" t="t" r="r" b="b"/>
            <a:pathLst>
              <a:path w="6026465" h="5566263">
                <a:moveTo>
                  <a:pt x="0" y="0"/>
                </a:moveTo>
                <a:lnTo>
                  <a:pt x="6026466" y="0"/>
                </a:lnTo>
                <a:lnTo>
                  <a:pt x="6026466" y="5566263"/>
                </a:lnTo>
                <a:lnTo>
                  <a:pt x="0" y="55662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200000">
            <a:off x="1349353" y="5323952"/>
            <a:ext cx="6162345" cy="5691766"/>
          </a:xfrm>
          <a:custGeom>
            <a:avLst/>
            <a:gdLst/>
            <a:ahLst/>
            <a:cxnLst/>
            <a:rect l="l" t="t" r="r" b="b"/>
            <a:pathLst>
              <a:path w="6162345" h="5691766">
                <a:moveTo>
                  <a:pt x="0" y="0"/>
                </a:moveTo>
                <a:lnTo>
                  <a:pt x="6162345" y="0"/>
                </a:lnTo>
                <a:lnTo>
                  <a:pt x="6162345" y="5691765"/>
                </a:lnTo>
                <a:lnTo>
                  <a:pt x="0" y="56917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461066" y="5369639"/>
            <a:ext cx="2198316" cy="2030444"/>
          </a:xfrm>
          <a:custGeom>
            <a:avLst/>
            <a:gdLst/>
            <a:ahLst/>
            <a:cxnLst/>
            <a:rect l="l" t="t" r="r" b="b"/>
            <a:pathLst>
              <a:path w="2198316" h="2030444">
                <a:moveTo>
                  <a:pt x="0" y="0"/>
                </a:moveTo>
                <a:lnTo>
                  <a:pt x="2198315" y="0"/>
                </a:lnTo>
                <a:lnTo>
                  <a:pt x="2198315" y="2030445"/>
                </a:lnTo>
                <a:lnTo>
                  <a:pt x="0" y="2030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200000">
            <a:off x="-1593405" y="5424943"/>
            <a:ext cx="2247882" cy="2076225"/>
          </a:xfrm>
          <a:custGeom>
            <a:avLst/>
            <a:gdLst/>
            <a:ahLst/>
            <a:cxnLst/>
            <a:rect l="l" t="t" r="r" b="b"/>
            <a:pathLst>
              <a:path w="2247882" h="2076225">
                <a:moveTo>
                  <a:pt x="0" y="0"/>
                </a:moveTo>
                <a:lnTo>
                  <a:pt x="2247882" y="0"/>
                </a:lnTo>
                <a:lnTo>
                  <a:pt x="2247882" y="2076225"/>
                </a:lnTo>
                <a:lnTo>
                  <a:pt x="0" y="20762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876592" y="1979448"/>
            <a:ext cx="7475046" cy="3359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01"/>
              </a:lnSpc>
            </a:pPr>
            <a:r>
              <a:rPr lang="en-US" sz="6900" spc="200">
                <a:solidFill>
                  <a:srgbClr val="000000"/>
                </a:solidFill>
                <a:latin typeface="Now"/>
              </a:rPr>
              <a:t>Кріотерапія -</a:t>
            </a:r>
          </a:p>
          <a:p>
            <a:pPr algn="ctr">
              <a:lnSpc>
                <a:spcPts val="8901"/>
              </a:lnSpc>
              <a:spcBef>
                <a:spcPct val="0"/>
              </a:spcBef>
            </a:pPr>
            <a:r>
              <a:rPr lang="en-US" sz="6900" spc="200">
                <a:solidFill>
                  <a:srgbClr val="000000"/>
                </a:solidFill>
                <a:latin typeface="Now"/>
              </a:rPr>
              <a:t>лікування холодом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4964" y="-2597707"/>
            <a:ext cx="6012827" cy="5553666"/>
          </a:xfrm>
          <a:custGeom>
            <a:avLst/>
            <a:gdLst/>
            <a:ahLst/>
            <a:cxnLst/>
            <a:rect l="l" t="t" r="r" b="b"/>
            <a:pathLst>
              <a:path w="6012827" h="5553666">
                <a:moveTo>
                  <a:pt x="0" y="0"/>
                </a:moveTo>
                <a:lnTo>
                  <a:pt x="6012827" y="0"/>
                </a:lnTo>
                <a:lnTo>
                  <a:pt x="6012827" y="5553666"/>
                </a:lnTo>
                <a:lnTo>
                  <a:pt x="0" y="5553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951098" y="-2122255"/>
            <a:ext cx="6098110" cy="5632436"/>
          </a:xfrm>
          <a:custGeom>
            <a:avLst/>
            <a:gdLst/>
            <a:ahLst/>
            <a:cxnLst/>
            <a:rect l="l" t="t" r="r" b="b"/>
            <a:pathLst>
              <a:path w="6098110" h="5632436">
                <a:moveTo>
                  <a:pt x="0" y="0"/>
                </a:moveTo>
                <a:lnTo>
                  <a:pt x="6098110" y="0"/>
                </a:lnTo>
                <a:lnTo>
                  <a:pt x="6098110" y="5632436"/>
                </a:lnTo>
                <a:lnTo>
                  <a:pt x="0" y="56324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173027" y="4368416"/>
            <a:ext cx="6009088" cy="1605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834"/>
              </a:lnSpc>
            </a:pPr>
            <a:r>
              <a:rPr lang="en-US" sz="7685" spc="222">
                <a:solidFill>
                  <a:srgbClr val="042B60"/>
                </a:solidFill>
                <a:latin typeface="Now"/>
              </a:rPr>
              <a:t>МАСАЖ</a:t>
            </a:r>
          </a:p>
        </p:txBody>
      </p:sp>
      <p:sp>
        <p:nvSpPr>
          <p:cNvPr id="5" name="Freeform 5"/>
          <p:cNvSpPr/>
          <p:nvPr/>
        </p:nvSpPr>
        <p:spPr>
          <a:xfrm>
            <a:off x="-665839" y="3510181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200000">
            <a:off x="-901352" y="2476544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8" y="0"/>
                </a:lnTo>
                <a:lnTo>
                  <a:pt x="6325038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200000">
            <a:off x="13847170" y="6326321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182115" y="6583461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6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96</Words>
  <Application>Microsoft Office PowerPoint</Application>
  <PresentationFormat>Произвольный</PresentationFormat>
  <Paragraphs>42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Now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Minimalist Presentation</dc:title>
  <cp:lastModifiedBy>Елена Бессарабова</cp:lastModifiedBy>
  <cp:revision>2</cp:revision>
  <dcterms:created xsi:type="dcterms:W3CDTF">2006-08-16T00:00:00Z</dcterms:created>
  <dcterms:modified xsi:type="dcterms:W3CDTF">2023-11-01T10:44:05Z</dcterms:modified>
  <dc:identifier>DAFPOuS2zag</dc:identifier>
</cp:coreProperties>
</file>