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sldIdLst>
    <p:sldId id="256" r:id="rId2"/>
    <p:sldId id="259" r:id="rId3"/>
    <p:sldId id="258" r:id="rId4"/>
    <p:sldId id="269" r:id="rId5"/>
    <p:sldId id="260" r:id="rId6"/>
    <p:sldId id="263" r:id="rId7"/>
    <p:sldId id="262" r:id="rId8"/>
    <p:sldId id="261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1944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841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61839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7888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64290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65291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62100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12212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301974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178AE2-3317-4B6D-9A7B-801C2B7F1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5EEF5F-BCC8-42EF-8963-554AF355C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3A0518-3040-4191-BC60-AB6B512A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087F69-B273-483C-9EBD-DF76F340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08E9EA-4DA6-4564-98AB-249A22E7A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4682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0245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2233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875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7846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3578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16441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9715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3888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7114829-FFBC-4D19-8EDE-13D8A8F33086}" type="datetimeFigureOut">
              <a:rPr lang="ru-UA" smtClean="0"/>
              <a:t>29.11.2023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9B4D6A1-97A8-4045-B113-836DEA328D9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8042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  <p:sldLayoutId id="2147483845" r:id="rId14"/>
    <p:sldLayoutId id="2147483846" r:id="rId15"/>
    <p:sldLayoutId id="2147483847" r:id="rId16"/>
    <p:sldLayoutId id="2147483848" r:id="rId17"/>
    <p:sldLayoutId id="214748384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A1DE90-B11D-4E79-AC6E-09992A7A4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560986"/>
          </a:xfrm>
        </p:spPr>
        <p:txBody>
          <a:bodyPr>
            <a:normAutofit/>
          </a:bodyPr>
          <a:lstStyle/>
          <a:p>
            <a:r>
              <a:rPr lang="uk-UA" sz="6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ОСТЕОПОРОЗ</a:t>
            </a:r>
            <a:br>
              <a:rPr lang="uk-UA" sz="6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/>
              <a:t>Причини і </a:t>
            </a:r>
            <a:r>
              <a:rPr lang="uk-UA" sz="4000" dirty="0"/>
              <a:t>фактори ризику, симптоми, діагностика, лікування, профілактика</a:t>
            </a:r>
            <a:br>
              <a:rPr lang="ru-RU" sz="2000" b="1" i="0" dirty="0">
                <a:solidFill>
                  <a:srgbClr val="777777"/>
                </a:solidFill>
                <a:effectLst/>
                <a:latin typeface="Roboto"/>
              </a:rPr>
            </a:br>
            <a:endParaRPr lang="ru-UA" sz="6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93001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РЕНТГЕНОВСКАЯ ДЕНСИТОМЕТРИЯ ЧТО ЭТО ТАКОЕ?">
            <a:extLst>
              <a:ext uri="{FF2B5EF4-FFF2-40B4-BE49-F238E27FC236}">
                <a16:creationId xmlns:a16="http://schemas.microsoft.com/office/drawing/2014/main" id="{16E5A409-1AB4-49FC-B9D9-6438093A8AF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653" y="1112806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Денситометрія ультразвукова, комп'ютерна та рентгенологічна">
            <a:extLst>
              <a:ext uri="{FF2B5EF4-FFF2-40B4-BE49-F238E27FC236}">
                <a16:creationId xmlns:a16="http://schemas.microsoft.com/office/drawing/2014/main" id="{E9477982-E306-41B8-A1F5-AC2E908D6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185" y="763599"/>
            <a:ext cx="3629317" cy="229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Что такое денситометрия и как ее проводят | Здравствуй">
            <a:extLst>
              <a:ext uri="{FF2B5EF4-FFF2-40B4-BE49-F238E27FC236}">
                <a16:creationId xmlns:a16="http://schemas.microsoft.com/office/drawing/2014/main" id="{17725C2B-578B-40F2-BF7E-42AF5E26B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3429000"/>
            <a:ext cx="8572500" cy="29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0735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B4D930-E49B-41EF-B1D1-AAD936439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8978"/>
            <a:ext cx="10515600" cy="56272"/>
          </a:xfrm>
        </p:spPr>
        <p:txBody>
          <a:bodyPr>
            <a:normAutofit fontScale="90000"/>
          </a:bodyPr>
          <a:lstStyle/>
          <a:p>
            <a:r>
              <a:rPr lang="uk-UA" dirty="0"/>
              <a:t>Класифікація остеопорозу за ступенем тяжкості</a:t>
            </a:r>
            <a:br>
              <a:rPr lang="ru-RU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56B373-6F81-4FC4-99E5-5EC4170C2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5250"/>
            <a:ext cx="10515600" cy="5817625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uk-UA" sz="3400" dirty="0"/>
              <a:t>Виділяють наступні стадії остеопорозу:</a:t>
            </a:r>
          </a:p>
          <a:p>
            <a:pPr algn="just"/>
            <a:r>
              <a:rPr lang="uk-UA" sz="3400" b="1" i="1" dirty="0"/>
              <a:t>Остеопороз 1 ступеня</a:t>
            </a:r>
            <a:r>
              <a:rPr lang="uk-UA" sz="3400" dirty="0"/>
              <a:t>. Не має видимих проявів, характеризується некритичним зменшенням щільності кісткової тканини, що можна виявити тільки при спеціальній діагностиці.</a:t>
            </a:r>
          </a:p>
          <a:p>
            <a:pPr algn="just"/>
            <a:r>
              <a:rPr lang="uk-UA" sz="3400" b="1" i="1" dirty="0"/>
              <a:t>Остеопороз 2 ступеня</a:t>
            </a:r>
            <a:r>
              <a:rPr lang="uk-UA" sz="3400" dirty="0"/>
              <a:t>. Характеризується значним зменшенням кісткової щільності, що призводить до підвищеного ризику переломів. При рентгенографії хребта виявляють поодинокі деформації хребців в різних відділах (найчастіше в грудному) хребта, підвищену вертикальну смугастість губчастої речовини хребців. При остеопорозі 2 ступеня може бути присутнім біль в </a:t>
            </a:r>
            <a:r>
              <a:rPr lang="uk-UA" sz="3400" dirty="0" err="1"/>
              <a:t>міжлопатковій</a:t>
            </a:r>
            <a:r>
              <a:rPr lang="uk-UA" sz="3400" dirty="0"/>
              <a:t> області та / або поперековому відділі хребта. Вночі, під час сну можуть виникати судоми в литкових м'язах.</a:t>
            </a:r>
          </a:p>
          <a:p>
            <a:pPr algn="just"/>
            <a:r>
              <a:rPr lang="uk-UA" sz="3400" b="1" i="1" dirty="0"/>
              <a:t>Остеопороз 3 ступеня</a:t>
            </a:r>
            <a:r>
              <a:rPr lang="uk-UA" sz="3400" dirty="0"/>
              <a:t>. Відзначається виражене зниження кісткової щільності. При рентгенографії виявляють значні деформації в хребті, хребці можуть набувати більш сплюснуту, увігнуту форму («риб'ячі хребці»), знижується їхня висота, що призводить до зменшення росту пацієнта, утворення у нього горба. Людина як правило відчуває біль у хребті, найчастіше страждає </a:t>
            </a:r>
            <a:r>
              <a:rPr lang="uk-UA" sz="3400" dirty="0" err="1"/>
              <a:t>попереково</a:t>
            </a:r>
            <a:r>
              <a:rPr lang="uk-UA" sz="3400" dirty="0"/>
              <a:t>-крижовий відділ. Існує загроза перелому хребців, а також шийки стегна і кісток зап'ястя.</a:t>
            </a:r>
          </a:p>
          <a:p>
            <a:pPr algn="just"/>
            <a:r>
              <a:rPr lang="uk-UA" sz="3400" b="1" i="1" dirty="0"/>
              <a:t>Остеопороз 4 ступеня</a:t>
            </a:r>
            <a:r>
              <a:rPr lang="uk-UA" sz="3400" dirty="0"/>
              <a:t>. Вкрай виражена </a:t>
            </a:r>
            <a:r>
              <a:rPr lang="uk-UA" sz="3400" dirty="0" err="1"/>
              <a:t>демінералізація</a:t>
            </a:r>
            <a:r>
              <a:rPr lang="uk-UA" sz="3400" dirty="0"/>
              <a:t> кісткової тканини. На рентгенограмі кістки виглядають надмірно прозорими через сильну втрату кісткової маси. Збільшується кількість клиноподібних хребців. В результаті зниження висоти хребців зріст людини може зменшитися на 10 см і більше. Збільшується ймовірність перелому навіть від невеликого тиску на кістку. Людині стає важко ходити і обслуговувати себе.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47237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Як працює Закон Вольфа? – RehabPrime">
            <a:extLst>
              <a:ext uri="{FF2B5EF4-FFF2-40B4-BE49-F238E27FC236}">
                <a16:creationId xmlns:a16="http://schemas.microsoft.com/office/drawing/2014/main" id="{F724A368-2654-44A8-A5D1-6F938827EEE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511" y="745588"/>
            <a:ext cx="9762978" cy="562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07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67B9C8-2EC0-4114-B024-E0BEAD63F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365125"/>
            <a:ext cx="11493305" cy="1325563"/>
          </a:xfrm>
        </p:spPr>
        <p:txBody>
          <a:bodyPr>
            <a:normAutofit/>
          </a:bodyPr>
          <a:lstStyle/>
          <a:p>
            <a:pPr algn="just"/>
            <a:r>
              <a:rPr lang="uk-UA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Закон Вольфа стверджує, що </a:t>
            </a:r>
            <a:r>
              <a:rPr lang="uk-UA" sz="24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кістки та м'які тканини будуть реагувати на фізичні дії, що застосовуються до них, змушуючи їх перебудовуватись по лінії сил стискання</a:t>
            </a:r>
            <a:endParaRPr lang="uk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30A3B4-E2AB-4971-861D-910BE7A1F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589648"/>
            <a:ext cx="11394831" cy="507843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2000" dirty="0"/>
              <a:t>Зростання сили, що діє на кістку призводить до деформації, згідно такої властивості тканини, як пружність. При збільшенні навантаження на кістку, вона з часом перебудовується і стає міцнішою, і буде здатною протистояти більшому стресу.</a:t>
            </a:r>
          </a:p>
          <a:p>
            <a:pPr marL="0" indent="0" algn="just">
              <a:buNone/>
            </a:pPr>
            <a:r>
              <a:rPr lang="uk-UA" sz="2000" dirty="0"/>
              <a:t>Отже:</a:t>
            </a:r>
          </a:p>
          <a:p>
            <a:pPr algn="just"/>
            <a:r>
              <a:rPr lang="uk-UA" sz="2000" dirty="0"/>
              <a:t>механічне навантаження на кістку супроводжується адаптивними змінами у внутрішній архітектурі та зовнішній формі;</a:t>
            </a:r>
          </a:p>
          <a:p>
            <a:pPr algn="just"/>
            <a:r>
              <a:rPr lang="uk-UA" sz="2000" dirty="0"/>
              <a:t>збільшення навантаження на кістку, призводить до її перебудови і вона стає міцнішою;</a:t>
            </a:r>
          </a:p>
          <a:p>
            <a:pPr algn="just"/>
            <a:r>
              <a:rPr lang="uk-UA" sz="2000" dirty="0"/>
              <a:t>якщо навантаження на кістку зменшується, кістка стане менш щільною і слабкою;</a:t>
            </a:r>
          </a:p>
          <a:p>
            <a:pPr algn="just"/>
            <a:r>
              <a:rPr lang="uk-UA" sz="2000" dirty="0"/>
              <a:t>обсяг та інтенсивність механічного навантаження на кістку залежить від термінів та стадії загоєння;</a:t>
            </a:r>
          </a:p>
          <a:p>
            <a:pPr algn="just"/>
            <a:r>
              <a:rPr lang="uk-UA" sz="2000" dirty="0"/>
              <a:t>Фізичний терапевт повинен знати терміни і стадію процесу загоєння,  і усвідомлювати, що надмірно агресивна дія може перешкоджати цьому процесу;</a:t>
            </a:r>
          </a:p>
          <a:p>
            <a:pPr algn="just"/>
            <a:r>
              <a:rPr lang="uk-UA" sz="2000" dirty="0"/>
              <a:t>Важливо, щоб пошкоджені структури піддавалися впливу поступово збільшуючи навантаження протягом </a:t>
            </a:r>
            <a:r>
              <a:rPr lang="uk-UA" sz="2000"/>
              <a:t>реабілітаційного процесу.</a:t>
            </a:r>
            <a:endParaRPr lang="uk-UA" sz="2000" dirty="0"/>
          </a:p>
          <a:p>
            <a:pPr algn="just"/>
            <a:endParaRPr lang="uk-UA" sz="2400" dirty="0"/>
          </a:p>
          <a:p>
            <a:pPr algn="just"/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258306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1D5AE4-5914-4832-8196-188344DC4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ОСТЕОПОРОЗ</a:t>
            </a:r>
            <a:endParaRPr lang="ru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3309F3-AE4B-498B-8A39-C0300AC8B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algn="just"/>
            <a:endParaRPr lang="uk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системне, прогресуюче захворювання скелета, що супроводжується зниженням кісткової маси і порушенням </a:t>
            </a:r>
            <a:r>
              <a:rPr lang="uk-UA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мікроархітектоніки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кісткової тканини, що </a:t>
            </a:r>
            <a:r>
              <a:rPr lang="uk-UA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призводе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підвищення крихкості кістки і появі переломів при мінімальних ушкодженнях</a:t>
            </a:r>
          </a:p>
          <a:p>
            <a:pPr algn="just"/>
            <a:endParaRPr lang="uk-UA" dirty="0"/>
          </a:p>
          <a:p>
            <a:pPr algn="just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26995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⚕ Лікування та профілактика остеопорозу ➡【Київ】">
            <a:extLst>
              <a:ext uri="{FF2B5EF4-FFF2-40B4-BE49-F238E27FC236}">
                <a16:creationId xmlns:a16="http://schemas.microsoft.com/office/drawing/2014/main" id="{1E8181E7-59F8-4C39-A03A-9C4A69BCD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2" y="1166812"/>
            <a:ext cx="875347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983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3FF882F-7E61-4702-A728-02F75918D5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673" y="1252024"/>
            <a:ext cx="4862327" cy="3854547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B3E8A57-745F-418A-95EF-7B057E882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743" y="516987"/>
            <a:ext cx="4368019" cy="58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499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AA18B7-83CF-46FD-8973-8214F8A82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3170"/>
          </a:xfrm>
        </p:spPr>
        <p:txBody>
          <a:bodyPr/>
          <a:lstStyle/>
          <a:p>
            <a:pPr algn="ctr"/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Фактори ризику</a:t>
            </a:r>
            <a:endParaRPr lang="ru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08D9A5-4475-419D-9DB6-D20D6FB02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482"/>
            <a:ext cx="10515600" cy="5353391"/>
          </a:xfrm>
        </p:spPr>
        <p:txBody>
          <a:bodyPr>
            <a:normAutofit fontScale="85000" lnSpcReduction="20000"/>
          </a:bodyPr>
          <a:lstStyle/>
          <a:p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група - генетичні та індивідуальні фактори ризику.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Генетичний фактор і сімейний анамнез.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Біла або монголоїдна раса.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Низькорослість і мала маса тіла.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Літній і старечий вік.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Жіноча стать.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Тривалість грудного вигодовування більше 6-8 місяців.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Велика кількість вагітностей.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3840529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193B298-E055-4C97-89AB-F515AD2EC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3" y="464234"/>
            <a:ext cx="11746522" cy="5712729"/>
          </a:xfrm>
        </p:spPr>
        <p:txBody>
          <a:bodyPr>
            <a:normAutofit fontScale="85000" lnSpcReduction="10000"/>
          </a:bodyPr>
          <a:lstStyle/>
          <a:p>
            <a:r>
              <a:rPr lang="uk-UA" sz="4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ІI група - фактори ризику, пов'язані зі способом життя.</a:t>
            </a:r>
            <a:endParaRPr lang="ru-UA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Малорухливий спосіб життя. </a:t>
            </a:r>
            <a:endParaRPr lang="ru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Куріння.</a:t>
            </a: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Зловживання алкоголем.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32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Підвищене вживання кави.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ІIІ група - фактори ризику, пов'язані з харчуванням.</a:t>
            </a: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Недостатнє надходження кальцію з їжею.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32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Підвищене вживання з їжею жирів і харчової клітковини.</a:t>
            </a:r>
            <a:endParaRPr lang="ru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061665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CC5587B-3A64-4830-BF3F-83D49E1F8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031"/>
            <a:ext cx="10515600" cy="575493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Вторинний остеопороз</a:t>
            </a:r>
          </a:p>
          <a:p>
            <a:pPr algn="l"/>
            <a:r>
              <a:rPr lang="uk-UA" dirty="0"/>
              <a:t>Викликаний соматичними захворюваннями: ендокринні порушення;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dirty="0"/>
              <a:t>порушення кровотворення;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dirty="0"/>
              <a:t>генетичні порушення;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dirty="0"/>
              <a:t>прийом лікарських препаратів;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dirty="0"/>
              <a:t>захворювання нирок;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dirty="0"/>
              <a:t>порушення травлення і захворювання шлунково-кишкового тракту;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dirty="0"/>
              <a:t>інші.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63160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ED24C-4B22-47B9-A49F-F45083BBC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5546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Види остеопорозу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F0E7AC-7014-47DA-87C6-C3DF56DAC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70672"/>
            <a:ext cx="11006797" cy="5641143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uk-UA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Первинний остеопороз</a:t>
            </a:r>
          </a:p>
          <a:p>
            <a:pPr marL="0" indent="0" algn="l">
              <a:buNone/>
            </a:pPr>
            <a:r>
              <a:rPr lang="ru-RU" sz="3600" i="1" dirty="0" err="1"/>
              <a:t>Інволютивний</a:t>
            </a:r>
            <a:r>
              <a:rPr lang="ru-RU" sz="3600" i="1" dirty="0"/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600" dirty="0"/>
              <a:t>(</a:t>
            </a:r>
            <a:r>
              <a:rPr lang="en-US" sz="3600" dirty="0"/>
              <a:t>I </a:t>
            </a:r>
            <a:r>
              <a:rPr lang="ru-RU" sz="3600" dirty="0"/>
              <a:t>типу) </a:t>
            </a:r>
            <a:r>
              <a:rPr lang="uk-UA" sz="3600" dirty="0" err="1"/>
              <a:t>постменопаузальний</a:t>
            </a:r>
            <a:r>
              <a:rPr lang="uk-UA" sz="3600" dirty="0"/>
              <a:t> - розвивається у жінок в </a:t>
            </a:r>
            <a:r>
              <a:rPr lang="uk-UA" sz="3600" dirty="0" err="1"/>
              <a:t>постменопаузі</a:t>
            </a:r>
            <a:r>
              <a:rPr lang="uk-UA" sz="3600" dirty="0"/>
              <a:t> (50-65 років), цей процес пов'язаний зі зниженням рівня статевих гормонів (</a:t>
            </a:r>
            <a:r>
              <a:rPr lang="uk-UA" sz="3600" dirty="0" err="1"/>
              <a:t>естрогенів</a:t>
            </a:r>
            <a:r>
              <a:rPr lang="uk-UA" sz="3600" dirty="0"/>
              <a:t>). Згідно з цим переважна локалізація переломів - це тіла хребців і дистальний </a:t>
            </a:r>
            <a:r>
              <a:rPr lang="uk-UA" sz="3600" dirty="0" err="1"/>
              <a:t>епіметафіза</a:t>
            </a:r>
            <a:r>
              <a:rPr lang="uk-UA" sz="3600" dirty="0"/>
              <a:t> променевої кістки (перелом </a:t>
            </a:r>
            <a:r>
              <a:rPr lang="uk-UA" sz="3600" dirty="0" err="1"/>
              <a:t>променя</a:t>
            </a:r>
            <a:r>
              <a:rPr lang="uk-UA" sz="3600" dirty="0"/>
              <a:t>, перелом </a:t>
            </a:r>
            <a:r>
              <a:rPr lang="uk-UA" sz="3600" dirty="0" err="1"/>
              <a:t>променя</a:t>
            </a:r>
            <a:r>
              <a:rPr lang="uk-UA" sz="3600" dirty="0"/>
              <a:t> в типовому місці</a:t>
            </a:r>
            <a:r>
              <a:rPr lang="ru-RU" sz="3600" dirty="0"/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600" dirty="0"/>
              <a:t>(</a:t>
            </a:r>
            <a:r>
              <a:rPr lang="en-US" sz="3600" dirty="0"/>
              <a:t>II </a:t>
            </a:r>
            <a:r>
              <a:rPr lang="ru-RU" sz="3600" dirty="0"/>
              <a:t>типу) </a:t>
            </a:r>
            <a:r>
              <a:rPr lang="uk-UA" sz="3600" dirty="0" err="1"/>
              <a:t>сенільний</a:t>
            </a:r>
            <a:r>
              <a:rPr lang="uk-UA" sz="3600" dirty="0"/>
              <a:t> - розвивається у жінок і чоловіків старше 75 років. Найчастіше переломи виникають в таких зонах, як шийка стегнової кістки і проксимальних відділах плечової кістки</a:t>
            </a:r>
            <a:r>
              <a:rPr lang="ru-RU" sz="3600" dirty="0"/>
              <a:t>.</a:t>
            </a:r>
          </a:p>
          <a:p>
            <a:pPr marL="0" indent="0" algn="l">
              <a:buNone/>
            </a:pPr>
            <a:r>
              <a:rPr lang="uk-UA" sz="3600" i="1" dirty="0" err="1"/>
              <a:t>Ідіопатичний</a:t>
            </a:r>
            <a:r>
              <a:rPr lang="uk-UA" sz="3600" i="1" dirty="0"/>
              <a:t>:</a:t>
            </a:r>
          </a:p>
          <a:p>
            <a:pPr algn="just"/>
            <a:r>
              <a:rPr lang="uk-UA" sz="3600" dirty="0"/>
              <a:t>ювенільний виникає переважно у дітей і людей молодого віку до 15 років. Ця форма досить рідкісна, часто її пов'язують з пубертатний віком. У більшості випадків самостійно проходить і вимагає тільки ортопедичної корекції</a:t>
            </a:r>
          </a:p>
          <a:p>
            <a:pPr algn="just"/>
            <a:r>
              <a:rPr lang="uk-UA" sz="3600" dirty="0"/>
              <a:t>середньому віці (дорослих). Даний діагноз можна ставити тільки після проведення ретельного обстеження і відсутності достовірних і переконливих даних </a:t>
            </a:r>
          </a:p>
          <a:p>
            <a:pPr marL="0" indent="0" algn="just">
              <a:buNone/>
            </a:pPr>
            <a:endParaRPr lang="ru-RU" sz="3100" dirty="0"/>
          </a:p>
          <a:p>
            <a:pPr algn="l">
              <a:buFont typeface="Arial" panose="020B0604020202020204" pitchFamily="34" charset="0"/>
              <a:buChar char="•"/>
            </a:pPr>
            <a:endParaRPr lang="ru-RU" sz="31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45480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BAEA20-B1A9-4369-967B-58BB4405C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31520"/>
            <a:ext cx="11006797" cy="588029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ДІАГНОСТИКА ОСТЕОПОРОЗУ</a:t>
            </a:r>
          </a:p>
          <a:p>
            <a:pPr algn="just"/>
            <a:r>
              <a:rPr lang="uk-UA" dirty="0"/>
              <a:t>Дослідження на остеопороз направлено на виявлення змін в щільності кісткової тканини. Діагностика включає в себе проведення наступних аналізів на остеопороз: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рентгенографія (хребта, кісток черепа, кистей рук і тазу в двох проекціях дозволяє виявити деформації хребців і зміни прозорості кісток);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денситометрія кісток (використовується для визначення щільності кісткової тканини);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комп'ютерна томографія (допомагає побачити стан кісток, а також м'яких тканин, нервових корінців, спинного мозку);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/>
              <a:t>МРТ (</a:t>
            </a:r>
            <a:r>
              <a:rPr lang="uk-UA" dirty="0"/>
              <a:t>дозволяє вивчити кісткову структуру хребта в цілому і пошарово відображає стан м'яких тканин</a:t>
            </a:r>
            <a:r>
              <a:rPr lang="ru-RU" dirty="0"/>
              <a:t>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аналіз крові (загальний кальцій, іонізований кальцій, неорганічний фосфор, </a:t>
            </a:r>
            <a:r>
              <a:rPr lang="uk-UA" dirty="0" err="1"/>
              <a:t>остеокальцин</a:t>
            </a:r>
            <a:r>
              <a:rPr lang="ru-RU" dirty="0"/>
              <a:t>, паратгормон, </a:t>
            </a:r>
            <a:r>
              <a:rPr lang="ru-RU" dirty="0" err="1"/>
              <a:t>вітамін</a:t>
            </a:r>
            <a:r>
              <a:rPr lang="ru-RU" dirty="0"/>
              <a:t> Д, </a:t>
            </a:r>
            <a:r>
              <a:rPr lang="ru-RU" dirty="0" err="1"/>
              <a:t>лужна</a:t>
            </a:r>
            <a:r>
              <a:rPr lang="ru-RU" dirty="0"/>
              <a:t> фосфатаза, </a:t>
            </a:r>
            <a:r>
              <a:rPr lang="el-GR" dirty="0"/>
              <a:t>β-</a:t>
            </a:r>
            <a:r>
              <a:rPr lang="ru-RU" dirty="0"/>
              <a:t>С</a:t>
            </a:r>
            <a:r>
              <a:rPr lang="en-US" dirty="0" err="1"/>
              <a:t>rossLaps</a:t>
            </a:r>
            <a:r>
              <a:rPr lang="en-US" dirty="0"/>
              <a:t>, </a:t>
            </a:r>
            <a:r>
              <a:rPr lang="ru-RU" dirty="0"/>
              <a:t>ДПІД -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маркери</a:t>
            </a:r>
            <a:r>
              <a:rPr lang="ru-RU" dirty="0"/>
              <a:t> остеопорозу).</a:t>
            </a:r>
          </a:p>
          <a:p>
            <a:pPr algn="just"/>
            <a:r>
              <a:rPr lang="uk-UA" dirty="0"/>
              <a:t>Денситометрія - золотий стандарт в діагностиці остеопорозу</a:t>
            </a:r>
          </a:p>
          <a:p>
            <a:pPr marL="0" indent="0" algn="just">
              <a:buNone/>
            </a:pPr>
            <a:r>
              <a:rPr lang="uk-UA" dirty="0"/>
              <a:t>Ультразвукова і рентгенівська денситометрія (подвійна енергетична рентгенівська </a:t>
            </a:r>
            <a:r>
              <a:rPr lang="uk-UA" dirty="0" err="1"/>
              <a:t>абсорбціометрія</a:t>
            </a:r>
            <a:r>
              <a:rPr lang="uk-UA" dirty="0"/>
              <a:t> </a:t>
            </a:r>
            <a:r>
              <a:rPr lang="ru-RU" dirty="0"/>
              <a:t>(</a:t>
            </a:r>
            <a:r>
              <a:rPr lang="en-US" dirty="0"/>
              <a:t>DXA) </a:t>
            </a:r>
            <a:r>
              <a:rPr lang="uk-UA" dirty="0"/>
              <a:t>денситометрія найточніша на сьогодні</a:t>
            </a:r>
            <a:r>
              <a:rPr lang="ru-RU" dirty="0" err="1"/>
              <a:t>шній</a:t>
            </a:r>
            <a:r>
              <a:rPr lang="ru-RU" dirty="0"/>
              <a:t> день </a:t>
            </a:r>
            <a:r>
              <a:rPr lang="uk-UA" dirty="0"/>
              <a:t>діагностична не </a:t>
            </a:r>
            <a:r>
              <a:rPr lang="uk-UA" dirty="0" err="1"/>
              <a:t>інвазивні</a:t>
            </a:r>
            <a:r>
              <a:rPr lang="uk-UA" dirty="0"/>
              <a:t> методика виявлення остеопорозу на будь-яких стадіях.</a:t>
            </a:r>
          </a:p>
          <a:p>
            <a:pPr marL="0" indent="0" algn="ctr">
              <a:buNone/>
            </a:pPr>
            <a:endParaRPr lang="ru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703611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323</TotalTime>
  <Words>875</Words>
  <Application>Microsoft Office PowerPoint</Application>
  <PresentationFormat>Широкоэкранный</PresentationFormat>
  <Paragraphs>63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Arial</vt:lpstr>
      <vt:lpstr>Roboto</vt:lpstr>
      <vt:lpstr>Times New Roman</vt:lpstr>
      <vt:lpstr>Tw Cen MT</vt:lpstr>
      <vt:lpstr>Капля</vt:lpstr>
      <vt:lpstr>ОСТЕОПОРОЗ Причини і фактори ризику, симптоми, діагностика, лікування, профілактика </vt:lpstr>
      <vt:lpstr>ОСТЕОПОРОЗ</vt:lpstr>
      <vt:lpstr>Презентация PowerPoint</vt:lpstr>
      <vt:lpstr>Презентация PowerPoint</vt:lpstr>
      <vt:lpstr>Фактори ризику</vt:lpstr>
      <vt:lpstr>Презентация PowerPoint</vt:lpstr>
      <vt:lpstr>Презентация PowerPoint</vt:lpstr>
      <vt:lpstr>Види остеопорозу</vt:lpstr>
      <vt:lpstr>Презентация PowerPoint</vt:lpstr>
      <vt:lpstr>Презентация PowerPoint</vt:lpstr>
      <vt:lpstr>Класифікація остеопорозу за ступенем тяжкості </vt:lpstr>
      <vt:lpstr>Презентация PowerPoint</vt:lpstr>
      <vt:lpstr>Закон Вольфа стверджує, що кістки та м'які тканини будуть реагувати на фізичні дії, що застосовуються до них, змушуючи їх перебудовуватись по лінії сил стискання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ОСТЕОПОРОЗ Причини і фактори ризику, симптоми, діагностика, лікування, профілактика </dc:title>
  <dc:creator>Елена Бессарабова</dc:creator>
  <cp:lastModifiedBy>Елена Бессарабова</cp:lastModifiedBy>
  <cp:revision>24</cp:revision>
  <dcterms:created xsi:type="dcterms:W3CDTF">2023-02-10T18:41:10Z</dcterms:created>
  <dcterms:modified xsi:type="dcterms:W3CDTF">2023-11-29T12:13:40Z</dcterms:modified>
</cp:coreProperties>
</file>