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8"/>
  </p:notesMasterIdLst>
  <p:sldIdLst>
    <p:sldId id="256" r:id="rId2"/>
    <p:sldId id="272" r:id="rId3"/>
    <p:sldId id="257" r:id="rId4"/>
    <p:sldId id="259" r:id="rId5"/>
    <p:sldId id="261"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9" autoAdjust="0"/>
    <p:restoredTop sz="94660"/>
  </p:normalViewPr>
  <p:slideViewPr>
    <p:cSldViewPr>
      <p:cViewPr varScale="1">
        <p:scale>
          <a:sx n="84" d="100"/>
          <a:sy n="84" d="100"/>
        </p:scale>
        <p:origin x="1243"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12E681-0B4C-4809-BCC1-A8CF70DD415A}" type="doc">
      <dgm:prSet loTypeId="urn:microsoft.com/office/officeart/2009/3/layout/IncreasingArrowsProcess" loCatId="process" qsTypeId="urn:microsoft.com/office/officeart/2005/8/quickstyle/3d2#1" qsCatId="3D" csTypeId="urn:microsoft.com/office/officeart/2005/8/colors/accent1_2#1" csCatId="accent1" phldr="1"/>
      <dgm:spPr/>
      <dgm:t>
        <a:bodyPr/>
        <a:lstStyle/>
        <a:p>
          <a:endParaRPr lang="uk-UA"/>
        </a:p>
      </dgm:t>
    </dgm:pt>
    <dgm:pt modelId="{9E91D9ED-6148-4B7A-AFB3-43FA63082610}">
      <dgm:prSet phldrT="[Текст]" custT="1"/>
      <dgm:spPr>
        <a:solidFill>
          <a:srgbClr val="92D050"/>
        </a:solidFill>
      </dgm:spPr>
      <dgm:t>
        <a:bodyPr anchor="ctr"/>
        <a:lstStyle/>
        <a:p>
          <a:pPr algn="l"/>
          <a:r>
            <a:rPr lang="uk-UA" sz="1600" dirty="0" smtClean="0"/>
            <a:t>     </a:t>
          </a:r>
          <a:r>
            <a:rPr lang="uk-UA" sz="1600" b="1" dirty="0" smtClean="0">
              <a:solidFill>
                <a:schemeClr val="tx1"/>
              </a:solidFill>
              <a:latin typeface="Comic Sans MS" panose="030F0702030302020204" pitchFamily="66" charset="0"/>
            </a:rPr>
            <a:t>Обсяг кредитів</a:t>
          </a:r>
          <a:endParaRPr lang="uk-UA" sz="1600" b="1" dirty="0">
            <a:solidFill>
              <a:schemeClr val="tx1"/>
            </a:solidFill>
            <a:latin typeface="Comic Sans MS" panose="030F0702030302020204" pitchFamily="66" charset="0"/>
          </a:endParaRPr>
        </a:p>
      </dgm:t>
    </dgm:pt>
    <dgm:pt modelId="{BE372108-0EA2-41D2-ABDC-DDAE8B260639}" type="parTrans" cxnId="{E340038C-4F9B-4CB8-9569-63B6520830F1}">
      <dgm:prSet/>
      <dgm:spPr/>
      <dgm:t>
        <a:bodyPr/>
        <a:lstStyle/>
        <a:p>
          <a:endParaRPr lang="uk-UA"/>
        </a:p>
      </dgm:t>
    </dgm:pt>
    <dgm:pt modelId="{1ED2F36D-9250-4C18-9B61-B16B6219E823}" type="sibTrans" cxnId="{E340038C-4F9B-4CB8-9569-63B6520830F1}">
      <dgm:prSet/>
      <dgm:spPr/>
      <dgm:t>
        <a:bodyPr/>
        <a:lstStyle/>
        <a:p>
          <a:endParaRPr lang="uk-UA"/>
        </a:p>
      </dgm:t>
    </dgm:pt>
    <dgm:pt modelId="{F767F4E9-5B8F-4D59-87FF-193C8200BA2D}">
      <dgm:prSet phldrT="[Текст]" custT="1"/>
      <dgm:spPr>
        <a:solidFill>
          <a:srgbClr val="92D050"/>
        </a:solidFill>
        <a:ln>
          <a:solidFill>
            <a:srgbClr val="92D050"/>
          </a:solidFill>
        </a:ln>
      </dgm:spPr>
      <dgm:t>
        <a:bodyPr anchor="ctr"/>
        <a:lstStyle/>
        <a:p>
          <a:pPr algn="l"/>
          <a:r>
            <a:rPr lang="uk-UA" sz="1600" dirty="0" smtClean="0"/>
            <a:t>    </a:t>
          </a:r>
          <a:r>
            <a:rPr lang="uk-UA" sz="1600" b="1" dirty="0" smtClean="0">
              <a:solidFill>
                <a:schemeClr val="tx1"/>
              </a:solidFill>
              <a:latin typeface="Comic Sans MS" panose="030F0702030302020204" pitchFamily="66" charset="0"/>
            </a:rPr>
            <a:t>Період навчання </a:t>
          </a:r>
          <a:endParaRPr lang="uk-UA" sz="1600" b="1" dirty="0">
            <a:solidFill>
              <a:schemeClr val="tx1"/>
            </a:solidFill>
            <a:latin typeface="Comic Sans MS" panose="030F0702030302020204" pitchFamily="66" charset="0"/>
          </a:endParaRPr>
        </a:p>
      </dgm:t>
    </dgm:pt>
    <dgm:pt modelId="{6F4A5A4A-8F10-452E-9684-6F3EA51D5611}" type="parTrans" cxnId="{36B5424D-C42A-426F-9C75-50807BB414E7}">
      <dgm:prSet/>
      <dgm:spPr/>
      <dgm:t>
        <a:bodyPr/>
        <a:lstStyle/>
        <a:p>
          <a:endParaRPr lang="uk-UA"/>
        </a:p>
      </dgm:t>
    </dgm:pt>
    <dgm:pt modelId="{8ECB7CB8-56F7-4878-AA80-F50C26CA56AD}" type="sibTrans" cxnId="{36B5424D-C42A-426F-9C75-50807BB414E7}">
      <dgm:prSet/>
      <dgm:spPr/>
      <dgm:t>
        <a:bodyPr/>
        <a:lstStyle/>
        <a:p>
          <a:endParaRPr lang="uk-UA"/>
        </a:p>
      </dgm:t>
    </dgm:pt>
    <dgm:pt modelId="{E49599BD-43D7-4E86-BA94-BB002D42BE65}">
      <dgm:prSet phldrT="[Текст]" custT="1"/>
      <dgm:spPr>
        <a:solidFill>
          <a:srgbClr val="92D050"/>
        </a:solidFill>
        <a:ln>
          <a:solidFill>
            <a:srgbClr val="92D050"/>
          </a:solidFill>
        </a:ln>
      </dgm:spPr>
      <dgm:t>
        <a:bodyPr anchor="ctr"/>
        <a:lstStyle/>
        <a:p>
          <a:pPr algn="l"/>
          <a:r>
            <a:rPr lang="uk-UA" sz="1600" dirty="0" smtClean="0"/>
            <a:t>   </a:t>
          </a:r>
          <a:r>
            <a:rPr lang="uk-UA" sz="1600" b="1" dirty="0" smtClean="0">
              <a:solidFill>
                <a:schemeClr val="tx1"/>
              </a:solidFill>
              <a:latin typeface="Comic Sans MS" panose="030F0702030302020204" pitchFamily="66" charset="0"/>
            </a:rPr>
            <a:t>Підсумкова форма </a:t>
          </a:r>
          <a:endParaRPr lang="uk-UA" sz="1600" b="1" dirty="0">
            <a:solidFill>
              <a:schemeClr val="tx1"/>
            </a:solidFill>
            <a:latin typeface="Comic Sans MS" panose="030F0702030302020204" pitchFamily="66" charset="0"/>
          </a:endParaRPr>
        </a:p>
      </dgm:t>
    </dgm:pt>
    <dgm:pt modelId="{27E1DEB2-6300-40F1-9764-026356E43D30}" type="parTrans" cxnId="{4E4E1263-D412-48E6-8AAF-63F9430B8511}">
      <dgm:prSet/>
      <dgm:spPr/>
      <dgm:t>
        <a:bodyPr/>
        <a:lstStyle/>
        <a:p>
          <a:endParaRPr lang="uk-UA"/>
        </a:p>
      </dgm:t>
    </dgm:pt>
    <dgm:pt modelId="{23E23DB2-AAE0-4ED7-BB20-80EC2FDCFE18}" type="sibTrans" cxnId="{4E4E1263-D412-48E6-8AAF-63F9430B8511}">
      <dgm:prSet/>
      <dgm:spPr/>
      <dgm:t>
        <a:bodyPr/>
        <a:lstStyle/>
        <a:p>
          <a:endParaRPr lang="uk-UA"/>
        </a:p>
      </dgm:t>
    </dgm:pt>
    <dgm:pt modelId="{C0497797-4E88-4AB9-8331-72495637DF5B}" type="pres">
      <dgm:prSet presAssocID="{4812E681-0B4C-4809-BCC1-A8CF70DD415A}" presName="Name0" presStyleCnt="0">
        <dgm:presLayoutVars>
          <dgm:chMax val="5"/>
          <dgm:chPref val="5"/>
          <dgm:dir/>
          <dgm:animLvl val="lvl"/>
        </dgm:presLayoutVars>
      </dgm:prSet>
      <dgm:spPr/>
      <dgm:t>
        <a:bodyPr/>
        <a:lstStyle/>
        <a:p>
          <a:endParaRPr lang="uk-UA"/>
        </a:p>
      </dgm:t>
    </dgm:pt>
    <dgm:pt modelId="{02873E05-8889-4C7E-9180-BD5E7BAF5EDB}" type="pres">
      <dgm:prSet presAssocID="{9E91D9ED-6148-4B7A-AFB3-43FA63082610}" presName="parentText1" presStyleLbl="node1" presStyleIdx="0" presStyleCnt="3" custLinFactNeighborX="292" custLinFactNeighborY="33955">
        <dgm:presLayoutVars>
          <dgm:chMax/>
          <dgm:chPref val="3"/>
          <dgm:bulletEnabled val="1"/>
        </dgm:presLayoutVars>
      </dgm:prSet>
      <dgm:spPr/>
      <dgm:t>
        <a:bodyPr/>
        <a:lstStyle/>
        <a:p>
          <a:endParaRPr lang="uk-UA"/>
        </a:p>
      </dgm:t>
    </dgm:pt>
    <dgm:pt modelId="{583987F5-C1D2-412F-8A34-21675E8BBC2A}" type="pres">
      <dgm:prSet presAssocID="{F767F4E9-5B8F-4D59-87FF-193C8200BA2D}" presName="parentText2" presStyleLbl="node1" presStyleIdx="1" presStyleCnt="3" custScaleX="97495" custScaleY="122888" custLinFactNeighborX="465" custLinFactNeighborY="-55427">
        <dgm:presLayoutVars>
          <dgm:chMax/>
          <dgm:chPref val="3"/>
          <dgm:bulletEnabled val="1"/>
        </dgm:presLayoutVars>
      </dgm:prSet>
      <dgm:spPr/>
      <dgm:t>
        <a:bodyPr/>
        <a:lstStyle/>
        <a:p>
          <a:endParaRPr lang="uk-UA"/>
        </a:p>
      </dgm:t>
    </dgm:pt>
    <dgm:pt modelId="{06F640C2-EC36-4665-AC17-E63F293E42A7}" type="pres">
      <dgm:prSet presAssocID="{E49599BD-43D7-4E86-BA94-BB002D42BE65}" presName="parentText3" presStyleLbl="node1" presStyleIdx="2" presStyleCnt="3" custLinFactY="-69850" custLinFactNeighborX="-1997" custLinFactNeighborY="-100000">
        <dgm:presLayoutVars>
          <dgm:chMax/>
          <dgm:chPref val="3"/>
          <dgm:bulletEnabled val="1"/>
        </dgm:presLayoutVars>
      </dgm:prSet>
      <dgm:spPr/>
      <dgm:t>
        <a:bodyPr/>
        <a:lstStyle/>
        <a:p>
          <a:endParaRPr lang="uk-UA"/>
        </a:p>
      </dgm:t>
    </dgm:pt>
  </dgm:ptLst>
  <dgm:cxnLst>
    <dgm:cxn modelId="{36B5424D-C42A-426F-9C75-50807BB414E7}" srcId="{4812E681-0B4C-4809-BCC1-A8CF70DD415A}" destId="{F767F4E9-5B8F-4D59-87FF-193C8200BA2D}" srcOrd="1" destOrd="0" parTransId="{6F4A5A4A-8F10-452E-9684-6F3EA51D5611}" sibTransId="{8ECB7CB8-56F7-4878-AA80-F50C26CA56AD}"/>
    <dgm:cxn modelId="{E340038C-4F9B-4CB8-9569-63B6520830F1}" srcId="{4812E681-0B4C-4809-BCC1-A8CF70DD415A}" destId="{9E91D9ED-6148-4B7A-AFB3-43FA63082610}" srcOrd="0" destOrd="0" parTransId="{BE372108-0EA2-41D2-ABDC-DDAE8B260639}" sibTransId="{1ED2F36D-9250-4C18-9B61-B16B6219E823}"/>
    <dgm:cxn modelId="{6E525DE2-4799-4376-BDAE-8F43493BAF8B}" type="presOf" srcId="{4812E681-0B4C-4809-BCC1-A8CF70DD415A}" destId="{C0497797-4E88-4AB9-8331-72495637DF5B}" srcOrd="0" destOrd="0" presId="urn:microsoft.com/office/officeart/2009/3/layout/IncreasingArrowsProcess"/>
    <dgm:cxn modelId="{CCA1C083-4B53-4F07-B1FA-A6513CEF6AFE}" type="presOf" srcId="{E49599BD-43D7-4E86-BA94-BB002D42BE65}" destId="{06F640C2-EC36-4665-AC17-E63F293E42A7}" srcOrd="0" destOrd="0" presId="urn:microsoft.com/office/officeart/2009/3/layout/IncreasingArrowsProcess"/>
    <dgm:cxn modelId="{9604EE78-2F23-40BB-AA27-5BD2B0D4648D}" type="presOf" srcId="{9E91D9ED-6148-4B7A-AFB3-43FA63082610}" destId="{02873E05-8889-4C7E-9180-BD5E7BAF5EDB}" srcOrd="0" destOrd="0" presId="urn:microsoft.com/office/officeart/2009/3/layout/IncreasingArrowsProcess"/>
    <dgm:cxn modelId="{FFC3EF00-3586-48D8-AC83-09C08C6AF99F}" type="presOf" srcId="{F767F4E9-5B8F-4D59-87FF-193C8200BA2D}" destId="{583987F5-C1D2-412F-8A34-21675E8BBC2A}" srcOrd="0" destOrd="0" presId="urn:microsoft.com/office/officeart/2009/3/layout/IncreasingArrowsProcess"/>
    <dgm:cxn modelId="{4E4E1263-D412-48E6-8AAF-63F9430B8511}" srcId="{4812E681-0B4C-4809-BCC1-A8CF70DD415A}" destId="{E49599BD-43D7-4E86-BA94-BB002D42BE65}" srcOrd="2" destOrd="0" parTransId="{27E1DEB2-6300-40F1-9764-026356E43D30}" sibTransId="{23E23DB2-AAE0-4ED7-BB20-80EC2FDCFE18}"/>
    <dgm:cxn modelId="{B6D78539-8B61-4BBE-9DB6-46B20114F419}" type="presParOf" srcId="{C0497797-4E88-4AB9-8331-72495637DF5B}" destId="{02873E05-8889-4C7E-9180-BD5E7BAF5EDB}" srcOrd="0" destOrd="0" presId="urn:microsoft.com/office/officeart/2009/3/layout/IncreasingArrowsProcess"/>
    <dgm:cxn modelId="{657C3717-EF2C-42C7-BFC2-567CA3E1A82C}" type="presParOf" srcId="{C0497797-4E88-4AB9-8331-72495637DF5B}" destId="{583987F5-C1D2-412F-8A34-21675E8BBC2A}" srcOrd="1" destOrd="0" presId="urn:microsoft.com/office/officeart/2009/3/layout/IncreasingArrowsProcess"/>
    <dgm:cxn modelId="{0DEF88CC-D50C-467E-B4EC-926DB153452B}" type="presParOf" srcId="{C0497797-4E88-4AB9-8331-72495637DF5B}" destId="{06F640C2-EC36-4665-AC17-E63F293E42A7}" srcOrd="2"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73E05-8889-4C7E-9180-BD5E7BAF5EDB}">
      <dsp:nvSpPr>
        <dsp:cNvPr id="0" name=""/>
        <dsp:cNvSpPr/>
      </dsp:nvSpPr>
      <dsp:spPr>
        <a:xfrm>
          <a:off x="0" y="1466828"/>
          <a:ext cx="8640960" cy="1258453"/>
        </a:xfrm>
        <a:prstGeom prst="rightArrow">
          <a:avLst>
            <a:gd name="adj1" fmla="val 50000"/>
            <a:gd name="adj2" fmla="val 50000"/>
          </a:avLst>
        </a:prstGeom>
        <a:solidFill>
          <a:srgbClr val="92D050"/>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254000" bIns="199779" numCol="1" spcCol="1270" anchor="ctr" anchorCtr="0">
          <a:noAutofit/>
        </a:bodyPr>
        <a:lstStyle/>
        <a:p>
          <a:pPr lvl="0" algn="l" defTabSz="711200">
            <a:lnSpc>
              <a:spcPct val="90000"/>
            </a:lnSpc>
            <a:spcBef>
              <a:spcPct val="0"/>
            </a:spcBef>
            <a:spcAft>
              <a:spcPct val="35000"/>
            </a:spcAft>
          </a:pPr>
          <a:r>
            <a:rPr lang="uk-UA" sz="1600" kern="1200" dirty="0" smtClean="0"/>
            <a:t>     </a:t>
          </a:r>
          <a:r>
            <a:rPr lang="uk-UA" sz="1600" b="1" kern="1200" dirty="0" smtClean="0">
              <a:solidFill>
                <a:schemeClr val="tx1"/>
              </a:solidFill>
              <a:latin typeface="Comic Sans MS" panose="030F0702030302020204" pitchFamily="66" charset="0"/>
            </a:rPr>
            <a:t>Обсяг кредитів</a:t>
          </a:r>
          <a:endParaRPr lang="uk-UA" sz="1600" b="1" kern="1200" dirty="0">
            <a:solidFill>
              <a:schemeClr val="tx1"/>
            </a:solidFill>
            <a:latin typeface="Comic Sans MS" panose="030F0702030302020204" pitchFamily="66" charset="0"/>
          </a:endParaRPr>
        </a:p>
      </dsp:txBody>
      <dsp:txXfrm>
        <a:off x="0" y="1781441"/>
        <a:ext cx="8326347" cy="629227"/>
      </dsp:txXfrm>
    </dsp:sp>
    <dsp:sp modelId="{583987F5-C1D2-412F-8A34-21675E8BBC2A}">
      <dsp:nvSpPr>
        <dsp:cNvPr id="0" name=""/>
        <dsp:cNvSpPr/>
      </dsp:nvSpPr>
      <dsp:spPr>
        <a:xfrm>
          <a:off x="2764114" y="617465"/>
          <a:ext cx="5829756" cy="1546488"/>
        </a:xfrm>
        <a:prstGeom prst="rightArrow">
          <a:avLst>
            <a:gd name="adj1" fmla="val 50000"/>
            <a:gd name="adj2" fmla="val 50000"/>
          </a:avLst>
        </a:prstGeom>
        <a:solidFill>
          <a:srgbClr val="92D050"/>
        </a:solidFill>
        <a:ln>
          <a:solidFill>
            <a:srgbClr val="92D050"/>
          </a:solid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254000" bIns="199779" numCol="1" spcCol="1270" anchor="ctr" anchorCtr="0">
          <a:noAutofit/>
        </a:bodyPr>
        <a:lstStyle/>
        <a:p>
          <a:pPr lvl="0" algn="l" defTabSz="711200">
            <a:lnSpc>
              <a:spcPct val="90000"/>
            </a:lnSpc>
            <a:spcBef>
              <a:spcPct val="0"/>
            </a:spcBef>
            <a:spcAft>
              <a:spcPct val="35000"/>
            </a:spcAft>
          </a:pPr>
          <a:r>
            <a:rPr lang="uk-UA" sz="1600" kern="1200" dirty="0" smtClean="0"/>
            <a:t>    </a:t>
          </a:r>
          <a:r>
            <a:rPr lang="uk-UA" sz="1600" b="1" kern="1200" dirty="0" smtClean="0">
              <a:solidFill>
                <a:schemeClr val="tx1"/>
              </a:solidFill>
              <a:latin typeface="Comic Sans MS" panose="030F0702030302020204" pitchFamily="66" charset="0"/>
            </a:rPr>
            <a:t>Період навчання </a:t>
          </a:r>
          <a:endParaRPr lang="uk-UA" sz="1600" b="1" kern="1200" dirty="0">
            <a:solidFill>
              <a:schemeClr val="tx1"/>
            </a:solidFill>
            <a:latin typeface="Comic Sans MS" panose="030F0702030302020204" pitchFamily="66" charset="0"/>
          </a:endParaRPr>
        </a:p>
      </dsp:txBody>
      <dsp:txXfrm>
        <a:off x="2764114" y="1004087"/>
        <a:ext cx="5443134" cy="773244"/>
      </dsp:txXfrm>
    </dsp:sp>
    <dsp:sp modelId="{06F640C2-EC36-4665-AC17-E63F293E42A7}">
      <dsp:nvSpPr>
        <dsp:cNvPr id="0" name=""/>
        <dsp:cNvSpPr/>
      </dsp:nvSpPr>
      <dsp:spPr>
        <a:xfrm>
          <a:off x="5256568" y="0"/>
          <a:ext cx="3318128" cy="1258453"/>
        </a:xfrm>
        <a:prstGeom prst="rightArrow">
          <a:avLst>
            <a:gd name="adj1" fmla="val 50000"/>
            <a:gd name="adj2" fmla="val 50000"/>
          </a:avLst>
        </a:prstGeom>
        <a:solidFill>
          <a:srgbClr val="92D050"/>
        </a:solidFill>
        <a:ln>
          <a:solidFill>
            <a:srgbClr val="92D050"/>
          </a:solid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254000" bIns="199779" numCol="1" spcCol="1270" anchor="ctr" anchorCtr="0">
          <a:noAutofit/>
        </a:bodyPr>
        <a:lstStyle/>
        <a:p>
          <a:pPr lvl="0" algn="l" defTabSz="711200">
            <a:lnSpc>
              <a:spcPct val="90000"/>
            </a:lnSpc>
            <a:spcBef>
              <a:spcPct val="0"/>
            </a:spcBef>
            <a:spcAft>
              <a:spcPct val="35000"/>
            </a:spcAft>
          </a:pPr>
          <a:r>
            <a:rPr lang="uk-UA" sz="1600" kern="1200" dirty="0" smtClean="0"/>
            <a:t>   </a:t>
          </a:r>
          <a:r>
            <a:rPr lang="uk-UA" sz="1600" b="1" kern="1200" dirty="0" smtClean="0">
              <a:solidFill>
                <a:schemeClr val="tx1"/>
              </a:solidFill>
              <a:latin typeface="Comic Sans MS" panose="030F0702030302020204" pitchFamily="66" charset="0"/>
            </a:rPr>
            <a:t>Підсумкова форма </a:t>
          </a:r>
          <a:endParaRPr lang="uk-UA" sz="1600" b="1" kern="1200" dirty="0">
            <a:solidFill>
              <a:schemeClr val="tx1"/>
            </a:solidFill>
            <a:latin typeface="Comic Sans MS" panose="030F0702030302020204" pitchFamily="66" charset="0"/>
          </a:endParaRPr>
        </a:p>
      </dsp:txBody>
      <dsp:txXfrm>
        <a:off x="5256568" y="314613"/>
        <a:ext cx="3003515" cy="629227"/>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784870F-BA22-4106-A51C-7D945E796543}" type="datetimeFigureOut">
              <a:rPr lang="uk-UA"/>
              <a:pPr>
                <a:defRPr/>
              </a:pPr>
              <a:t>08.04.2025</a:t>
            </a:fld>
            <a:endParaRPr lang="uk-UA"/>
          </a:p>
        </p:txBody>
      </p:sp>
      <p:sp>
        <p:nvSpPr>
          <p:cNvPr id="4" name="Місце для зображення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uk-UA" noProof="0"/>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uk-UA" noProof="0"/>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25A3F74-5EC5-4B08-A484-6EF739CE67B0}" type="slidenum">
              <a:rPr lang="uk-UA"/>
              <a:pPr>
                <a:defRPr/>
              </a:pPr>
              <a:t>‹#›</a:t>
            </a:fld>
            <a:endParaRPr lang="uk-UA"/>
          </a:p>
        </p:txBody>
      </p:sp>
    </p:spTree>
    <p:extLst>
      <p:ext uri="{BB962C8B-B14F-4D97-AF65-F5344CB8AC3E}">
        <p14:creationId xmlns:p14="http://schemas.microsoft.com/office/powerpoint/2010/main" val="2886619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Місце для зображення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uk-UA" smtClean="0"/>
          </a:p>
        </p:txBody>
      </p:sp>
      <p:sp>
        <p:nvSpPr>
          <p:cNvPr id="17411"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pPr>
            <a:fld id="{B0CA3E9B-FC46-43A3-8012-9D10EE82A42E}" type="slidenum">
              <a:rPr lang="uk-UA" altLang="uk-UA">
                <a:latin typeface="Calibri" pitchFamily="34" charset="0"/>
              </a:rPr>
              <a:pPr fontAlgn="base">
                <a:spcBef>
                  <a:spcPct val="0"/>
                </a:spcBef>
                <a:spcAft>
                  <a:spcPct val="0"/>
                </a:spcAft>
              </a:pPr>
              <a:t>4</a:t>
            </a:fld>
            <a:endParaRPr lang="uk-UA" altLang="uk-UA">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Місце для зображення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uk-UA" smtClean="0"/>
          </a:p>
        </p:txBody>
      </p:sp>
      <p:sp>
        <p:nvSpPr>
          <p:cNvPr id="19459"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pPr>
            <a:fld id="{A80C24E7-C5E7-43D9-8D97-8198B3E34448}" type="slidenum">
              <a:rPr lang="uk-UA" altLang="uk-UA">
                <a:latin typeface="Calibri" pitchFamily="34" charset="0"/>
              </a:rPr>
              <a:pPr fontAlgn="base">
                <a:spcBef>
                  <a:spcPct val="0"/>
                </a:spcBef>
                <a:spcAft>
                  <a:spcPct val="0"/>
                </a:spcAft>
              </a:pPr>
              <a:t>5</a:t>
            </a:fld>
            <a:endParaRPr lang="uk-UA" altLang="uk-UA">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15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1512350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335254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360521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11"/>
          </p:nvPr>
        </p:nvSpPr>
        <p:spPr/>
        <p:txBody>
          <a:bodyPr/>
          <a:lstStyle/>
          <a:p>
            <a:pPr>
              <a:defRPr/>
            </a:pPr>
            <a:endParaRPr lang="uk-UA"/>
          </a:p>
        </p:txBody>
      </p:sp>
      <p:sp>
        <p:nvSpPr>
          <p:cNvPr id="6" name="Slide Number Placeholder 5"/>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38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6" name="Footer Placeholder 5"/>
          <p:cNvSpPr>
            <a:spLocks noGrp="1"/>
          </p:cNvSpPr>
          <p:nvPr>
            <p:ph type="ftr" sz="quarter" idx="11"/>
          </p:nvPr>
        </p:nvSpPr>
        <p:spPr/>
        <p:txBody>
          <a:bodyPr/>
          <a:lstStyle/>
          <a:p>
            <a:pPr>
              <a:defRPr/>
            </a:pPr>
            <a:endParaRPr lang="uk-UA"/>
          </a:p>
        </p:txBody>
      </p:sp>
      <p:sp>
        <p:nvSpPr>
          <p:cNvPr id="7" name="Slide Number Placeholder 6"/>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3583946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2960" y="2582334"/>
            <a:ext cx="370332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440" y="2582334"/>
            <a:ext cx="370332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8" name="Footer Placeholder 7"/>
          <p:cNvSpPr>
            <a:spLocks noGrp="1"/>
          </p:cNvSpPr>
          <p:nvPr>
            <p:ph type="ftr" sz="quarter" idx="11"/>
          </p:nvPr>
        </p:nvSpPr>
        <p:spPr/>
        <p:txBody>
          <a:bodyPr/>
          <a:lstStyle/>
          <a:p>
            <a:pPr>
              <a:defRPr/>
            </a:pPr>
            <a:endParaRPr lang="uk-UA"/>
          </a:p>
        </p:txBody>
      </p:sp>
      <p:sp>
        <p:nvSpPr>
          <p:cNvPr id="9" name="Slide Number Placeholder 8"/>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4138642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4" name="Footer Placeholder 3"/>
          <p:cNvSpPr>
            <a:spLocks noGrp="1"/>
          </p:cNvSpPr>
          <p:nvPr>
            <p:ph type="ftr" sz="quarter" idx="11"/>
          </p:nvPr>
        </p:nvSpPr>
        <p:spPr/>
        <p:txBody>
          <a:bodyPr/>
          <a:lstStyle/>
          <a:p>
            <a:pPr>
              <a:defRPr/>
            </a:pPr>
            <a:endParaRPr lang="uk-UA"/>
          </a:p>
        </p:txBody>
      </p:sp>
      <p:sp>
        <p:nvSpPr>
          <p:cNvPr id="5" name="Slide Number Placeholder 4"/>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202177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uk-UA"/>
          </a:p>
        </p:txBody>
      </p:sp>
      <p:sp>
        <p:nvSpPr>
          <p:cNvPr id="9" name="Slide Number Placeholder 8"/>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92886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19F13DC8-12BF-4E07-A694-6F2A1D643327}" type="datetimeFigureOut">
              <a:rPr lang="uk-UA" smtClean="0"/>
              <a:pPr>
                <a:defRPr/>
              </a:pPr>
              <a:t>08.04.2025</a:t>
            </a:fld>
            <a:endParaRPr lang="uk-UA"/>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85659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9F13DC8-12BF-4E07-A694-6F2A1D643327}" type="datetimeFigureOut">
              <a:rPr lang="uk-UA" smtClean="0"/>
              <a:pPr>
                <a:defRPr/>
              </a:pPr>
              <a:t>08.04.2025</a:t>
            </a:fld>
            <a:endParaRPr lang="uk-UA"/>
          </a:p>
        </p:txBody>
      </p:sp>
      <p:sp>
        <p:nvSpPr>
          <p:cNvPr id="6" name="Footer Placeholder 5"/>
          <p:cNvSpPr>
            <a:spLocks noGrp="1"/>
          </p:cNvSpPr>
          <p:nvPr>
            <p:ph type="ftr" sz="quarter" idx="11"/>
          </p:nvPr>
        </p:nvSpPr>
        <p:spPr/>
        <p:txBody>
          <a:bodyPr/>
          <a:lstStyle/>
          <a:p>
            <a:pPr>
              <a:defRPr/>
            </a:pPr>
            <a:endParaRPr lang="uk-UA"/>
          </a:p>
        </p:txBody>
      </p:sp>
      <p:sp>
        <p:nvSpPr>
          <p:cNvPr id="7" name="Slide Number Placeholder 6"/>
          <p:cNvSpPr>
            <a:spLocks noGrp="1"/>
          </p:cNvSpPr>
          <p:nvPr>
            <p:ph type="sldNum" sz="quarter" idx="12"/>
          </p:nvPr>
        </p:nvSpPr>
        <p:spPr/>
        <p:txBody>
          <a:bodyPr/>
          <a:lstStyle/>
          <a:p>
            <a:pPr>
              <a:defRPr/>
            </a:pPr>
            <a:fld id="{F10AA110-9666-4147-88C3-3419A9F65303}" type="slidenum">
              <a:rPr lang="uk-UA" smtClean="0"/>
              <a:pPr>
                <a:defRPr/>
              </a:pPr>
              <a:t>‹#›</a:t>
            </a:fld>
            <a:endParaRPr lang="uk-UA"/>
          </a:p>
        </p:txBody>
      </p:sp>
    </p:spTree>
    <p:extLst>
      <p:ext uri="{BB962C8B-B14F-4D97-AF65-F5344CB8AC3E}">
        <p14:creationId xmlns:p14="http://schemas.microsoft.com/office/powerpoint/2010/main" val="223525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19F13DC8-12BF-4E07-A694-6F2A1D643327}" type="datetimeFigureOut">
              <a:rPr lang="uk-UA" smtClean="0"/>
              <a:pPr>
                <a:defRPr/>
              </a:pPr>
              <a:t>08.04.2025</a:t>
            </a:fld>
            <a:endParaRPr lang="uk-UA"/>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uk-UA"/>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F10AA110-9666-4147-88C3-3419A9F65303}" type="slidenum">
              <a:rPr lang="uk-UA" smtClean="0"/>
              <a:pPr>
                <a:defRPr/>
              </a:pPr>
              <a:t>‹#›</a:t>
            </a:fld>
            <a:endParaRPr lang="uk-UA"/>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46470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611560" y="4293096"/>
            <a:ext cx="7138461" cy="1028750"/>
          </a:xfrm>
          <a:prstGeom prst="rect">
            <a:avLst/>
          </a:prstGeom>
        </p:spPr>
      </p:pic>
      <p:pic>
        <p:nvPicPr>
          <p:cNvPr id="9" name="Рисунок 8"/>
          <p:cNvPicPr>
            <a:picLocks noChangeAspect="1"/>
          </p:cNvPicPr>
          <p:nvPr/>
        </p:nvPicPr>
        <p:blipFill>
          <a:blip r:embed="rId3"/>
          <a:stretch>
            <a:fillRect/>
          </a:stretch>
        </p:blipFill>
        <p:spPr>
          <a:xfrm>
            <a:off x="0" y="0"/>
            <a:ext cx="4081239" cy="2924888"/>
          </a:xfrm>
          <a:prstGeom prst="rect">
            <a:avLst/>
          </a:prstGeom>
        </p:spPr>
      </p:pic>
      <p:sp>
        <p:nvSpPr>
          <p:cNvPr id="5" name="Прямоугольник 4"/>
          <p:cNvSpPr/>
          <p:nvPr/>
        </p:nvSpPr>
        <p:spPr>
          <a:xfrm>
            <a:off x="467544" y="2636912"/>
            <a:ext cx="8208912" cy="1061829"/>
          </a:xfrm>
          <a:prstGeom prst="rect">
            <a:avLst/>
          </a:prstGeom>
        </p:spPr>
        <p:txBody>
          <a:bodyPr wrap="square">
            <a:spAutoFit/>
          </a:bodyPr>
          <a:lstStyle/>
          <a:p>
            <a:pPr algn="ctr">
              <a:spcBef>
                <a:spcPts val="600"/>
              </a:spcBef>
            </a:pPr>
            <a:r>
              <a:rPr lang="uk-UA" dirty="0" smtClean="0">
                <a:solidFill>
                  <a:srgbClr val="C00000"/>
                </a:solidFill>
                <a:latin typeface="Comic Sans MS" panose="030F0702030302020204" pitchFamily="66" charset="0"/>
              </a:rPr>
              <a:t>Дисципліна </a:t>
            </a:r>
          </a:p>
          <a:p>
            <a:pPr algn="ctr">
              <a:spcBef>
                <a:spcPts val="600"/>
              </a:spcBef>
            </a:pPr>
            <a:r>
              <a:rPr lang="uk-UA" sz="2000" b="1" cap="all" dirty="0" smtClean="0">
                <a:solidFill>
                  <a:srgbClr val="C00000"/>
                </a:solidFill>
                <a:latin typeface="Comic Sans MS" panose="030F0702030302020204" pitchFamily="66" charset="0"/>
              </a:rPr>
              <a:t>Фінансовий аналіз </a:t>
            </a:r>
            <a:r>
              <a:rPr lang="uk-UA" sz="2000" b="1" cap="all" dirty="0" smtClean="0">
                <a:solidFill>
                  <a:srgbClr val="C00000"/>
                </a:solidFill>
                <a:latin typeface="Comic Sans MS" panose="030F0702030302020204" pitchFamily="66" charset="0"/>
              </a:rPr>
              <a:t>Бюджетних </a:t>
            </a:r>
            <a:r>
              <a:rPr lang="uk-UA" sz="2000" b="1" cap="all" dirty="0" smtClean="0">
                <a:solidFill>
                  <a:srgbClr val="C00000"/>
                </a:solidFill>
                <a:latin typeface="Comic Sans MS" panose="030F0702030302020204" pitchFamily="66" charset="0"/>
              </a:rPr>
              <a:t>та </a:t>
            </a:r>
            <a:r>
              <a:rPr lang="uk-UA" sz="2000" b="1" cap="all" dirty="0" smtClean="0">
                <a:solidFill>
                  <a:srgbClr val="C00000"/>
                </a:solidFill>
                <a:latin typeface="Comic Sans MS" panose="030F0702030302020204" pitchFamily="66" charset="0"/>
              </a:rPr>
              <a:t>підприємницьких структур</a:t>
            </a:r>
            <a:endParaRPr lang="uk-UA" sz="2000" b="1" cap="all" dirty="0">
              <a:solidFill>
                <a:srgbClr val="C00000"/>
              </a:solidFill>
              <a:latin typeface="Comic Sans MS" panose="030F0702030302020204" pitchFamily="66" charset="0"/>
            </a:endParaRPr>
          </a:p>
        </p:txBody>
      </p:sp>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a:stretch>
            <a:fillRect/>
          </a:stretch>
        </p:blipFill>
        <p:spPr>
          <a:xfrm>
            <a:off x="5780415" y="215041"/>
            <a:ext cx="3363585" cy="2410569"/>
          </a:xfrm>
          <a:prstGeom prst="rect">
            <a:avLst/>
          </a:prstGeom>
        </p:spPr>
      </p:pic>
      <p:sp>
        <p:nvSpPr>
          <p:cNvPr id="3" name="Прямоугольник 2"/>
          <p:cNvSpPr/>
          <p:nvPr/>
        </p:nvSpPr>
        <p:spPr>
          <a:xfrm>
            <a:off x="539552" y="404664"/>
            <a:ext cx="5760640" cy="2031325"/>
          </a:xfrm>
          <a:prstGeom prst="rect">
            <a:avLst/>
          </a:prstGeom>
        </p:spPr>
        <p:txBody>
          <a:bodyPr wrap="square">
            <a:spAutoFit/>
          </a:bodyPr>
          <a:lstStyle/>
          <a:p>
            <a:pPr algn="just"/>
            <a:r>
              <a:rPr lang="uk-UA" dirty="0">
                <a:solidFill>
                  <a:srgbClr val="C00000"/>
                </a:solidFill>
                <a:latin typeface="Comic Sans MS" panose="030F0702030302020204" pitchFamily="66" charset="0"/>
              </a:rPr>
              <a:t>Фінансовий аналіз </a:t>
            </a:r>
            <a:r>
              <a:rPr lang="uk-UA" dirty="0">
                <a:latin typeface="Comic Sans MS" panose="030F0702030302020204" pitchFamily="66" charset="0"/>
              </a:rPr>
              <a:t>– це процес оцінки фінансового стану та результативності діяльності як державних установ, так і підприємств. </a:t>
            </a:r>
            <a:endParaRPr lang="uk-UA" dirty="0" smtClean="0">
              <a:latin typeface="Comic Sans MS" panose="030F0702030302020204" pitchFamily="66" charset="0"/>
            </a:endParaRPr>
          </a:p>
          <a:p>
            <a:pPr algn="just"/>
            <a:endParaRPr lang="uk-UA" dirty="0">
              <a:latin typeface="Comic Sans MS" panose="030F0702030302020204" pitchFamily="66" charset="0"/>
            </a:endParaRPr>
          </a:p>
          <a:p>
            <a:pPr algn="just"/>
            <a:r>
              <a:rPr lang="uk-UA" dirty="0" smtClean="0">
                <a:latin typeface="Comic Sans MS" panose="030F0702030302020204" pitchFamily="66" charset="0"/>
              </a:rPr>
              <a:t>Він </a:t>
            </a:r>
            <a:r>
              <a:rPr lang="uk-UA" dirty="0">
                <a:latin typeface="Comic Sans MS" panose="030F0702030302020204" pitchFamily="66" charset="0"/>
              </a:rPr>
              <a:t>включає аналіз доходів, витрат, активів, зобов'язань та фінансових показників для прийняття ефективних управлінських рішень.</a:t>
            </a:r>
          </a:p>
        </p:txBody>
      </p:sp>
      <p:pic>
        <p:nvPicPr>
          <p:cNvPr id="1028" name="Picture 4" descr="Предмет Фінансовий аналі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789040"/>
            <a:ext cx="2432839" cy="1737743"/>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659638" y="2651774"/>
            <a:ext cx="6241554" cy="3693319"/>
          </a:xfrm>
          <a:prstGeom prst="rect">
            <a:avLst/>
          </a:prstGeom>
        </p:spPr>
        <p:txBody>
          <a:bodyPr wrap="square">
            <a:spAutoFit/>
          </a:bodyPr>
          <a:lstStyle/>
          <a:p>
            <a:pPr indent="361950" algn="just"/>
            <a:r>
              <a:rPr lang="uk-UA" dirty="0">
                <a:latin typeface="Comic Sans MS" panose="030F0702030302020204" pitchFamily="66" charset="0"/>
              </a:rPr>
              <a:t>У </a:t>
            </a:r>
            <a:r>
              <a:rPr lang="uk-UA" dirty="0">
                <a:solidFill>
                  <a:srgbClr val="C00000"/>
                </a:solidFill>
                <a:latin typeface="Comic Sans MS" panose="030F0702030302020204" pitchFamily="66" charset="0"/>
              </a:rPr>
              <a:t>державному секторі </a:t>
            </a:r>
            <a:r>
              <a:rPr lang="uk-UA" dirty="0">
                <a:latin typeface="Comic Sans MS" panose="030F0702030302020204" pitchFamily="66" charset="0"/>
              </a:rPr>
              <a:t>фінансовий аналіз допомагає контролювати використання бюджетних коштів, оцінювати ефективність державних програм та забезпечувати фінансову стабільність країни. Він дозволяє урядам визначати економічну політику, розподіляти ресурси та знижувати фінансові ризики</a:t>
            </a:r>
            <a:r>
              <a:rPr lang="uk-UA" dirty="0" smtClean="0">
                <a:latin typeface="Comic Sans MS" panose="030F0702030302020204" pitchFamily="66" charset="0"/>
              </a:rPr>
              <a:t>.</a:t>
            </a:r>
          </a:p>
          <a:p>
            <a:pPr indent="361950" algn="just"/>
            <a:r>
              <a:rPr lang="uk-UA" dirty="0" smtClean="0">
                <a:latin typeface="Comic Sans MS" panose="030F0702030302020204" pitchFamily="66" charset="0"/>
              </a:rPr>
              <a:t>У </a:t>
            </a:r>
            <a:r>
              <a:rPr lang="uk-UA" dirty="0">
                <a:solidFill>
                  <a:srgbClr val="C00000"/>
                </a:solidFill>
                <a:latin typeface="Comic Sans MS" panose="030F0702030302020204" pitchFamily="66" charset="0"/>
              </a:rPr>
              <a:t>підприємництві</a:t>
            </a:r>
            <a:r>
              <a:rPr lang="uk-UA" dirty="0">
                <a:latin typeface="Comic Sans MS" panose="030F0702030302020204" pitchFamily="66" charset="0"/>
              </a:rPr>
              <a:t> фінансовий аналіз використовується для оцінки фінансового стану компаній, прийняття стратегічних рішень, залучення інвестицій та підвищення прибутковості. Він дозволяє бізнесу виявляти слабкі місця, прогнозувати фінансові ризики та визначати шляхи покращення ефективності діяльності.</a:t>
            </a:r>
          </a:p>
        </p:txBody>
      </p:sp>
    </p:spTree>
    <p:extLst>
      <p:ext uri="{BB962C8B-B14F-4D97-AF65-F5344CB8AC3E}">
        <p14:creationId xmlns:p14="http://schemas.microsoft.com/office/powerpoint/2010/main" val="3640380603"/>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4115847640"/>
              </p:ext>
            </p:extLst>
          </p:nvPr>
        </p:nvGraphicFramePr>
        <p:xfrm>
          <a:off x="286363" y="2682251"/>
          <a:ext cx="8640960"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Прямоугольник 1"/>
          <p:cNvSpPr/>
          <p:nvPr/>
        </p:nvSpPr>
        <p:spPr>
          <a:xfrm>
            <a:off x="467544" y="3212976"/>
            <a:ext cx="1752253" cy="117956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a:solidFill>
                  <a:srgbClr val="C00000"/>
                </a:solidFill>
              </a:rPr>
              <a:t>3</a:t>
            </a:r>
          </a:p>
        </p:txBody>
      </p:sp>
      <p:sp>
        <p:nvSpPr>
          <p:cNvPr id="5" name="Прямоугольник 4"/>
          <p:cNvSpPr/>
          <p:nvPr/>
        </p:nvSpPr>
        <p:spPr>
          <a:xfrm>
            <a:off x="3419872" y="2492896"/>
            <a:ext cx="1728192" cy="1152128"/>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dirty="0" smtClean="0">
                <a:solidFill>
                  <a:srgbClr val="C00000"/>
                </a:solidFill>
              </a:rPr>
              <a:t>8</a:t>
            </a:r>
          </a:p>
          <a:p>
            <a:pPr algn="ctr"/>
            <a:r>
              <a:rPr lang="uk-UA" sz="1600" b="1" dirty="0" smtClean="0">
                <a:solidFill>
                  <a:srgbClr val="C00000"/>
                </a:solidFill>
                <a:latin typeface="Comic Sans MS" panose="030F0702030302020204" pitchFamily="66" charset="0"/>
              </a:rPr>
              <a:t>семестр</a:t>
            </a:r>
            <a:endParaRPr lang="uk-UA" sz="1600" b="1" dirty="0">
              <a:solidFill>
                <a:srgbClr val="C00000"/>
              </a:solidFill>
              <a:latin typeface="Comic Sans MS" panose="030F0702030302020204" pitchFamily="66" charset="0"/>
            </a:endParaRPr>
          </a:p>
        </p:txBody>
      </p:sp>
      <p:sp>
        <p:nvSpPr>
          <p:cNvPr id="7" name="Прямоугольник 6"/>
          <p:cNvSpPr/>
          <p:nvPr/>
        </p:nvSpPr>
        <p:spPr>
          <a:xfrm>
            <a:off x="5830157" y="2311549"/>
            <a:ext cx="1728192" cy="650726"/>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b="1" dirty="0" smtClean="0">
                <a:solidFill>
                  <a:srgbClr val="C00000"/>
                </a:solidFill>
                <a:latin typeface="Comic Sans MS" panose="030F0702030302020204" pitchFamily="66" charset="0"/>
              </a:rPr>
              <a:t>Іспит</a:t>
            </a:r>
            <a:endParaRPr lang="uk-UA" sz="1600" b="1" dirty="0">
              <a:solidFill>
                <a:srgbClr val="C00000"/>
              </a:solidFill>
              <a:latin typeface="Comic Sans MS" panose="030F0702030302020204" pitchFamily="66" charset="0"/>
            </a:endParaRPr>
          </a:p>
        </p:txBody>
      </p:sp>
      <p:sp>
        <p:nvSpPr>
          <p:cNvPr id="8" name="Прямоугольник 7"/>
          <p:cNvSpPr/>
          <p:nvPr/>
        </p:nvSpPr>
        <p:spPr>
          <a:xfrm>
            <a:off x="434440" y="1768052"/>
            <a:ext cx="2688357" cy="117956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1600" b="1" dirty="0" smtClean="0">
                <a:solidFill>
                  <a:srgbClr val="C00000"/>
                </a:solidFill>
              </a:rPr>
              <a:t>Лекційні заняття -16 год.</a:t>
            </a:r>
          </a:p>
          <a:p>
            <a:r>
              <a:rPr lang="uk-UA" sz="1600" b="1" dirty="0" smtClean="0">
                <a:solidFill>
                  <a:srgbClr val="C00000"/>
                </a:solidFill>
              </a:rPr>
              <a:t>Практичні заняття – 34 год</a:t>
            </a:r>
            <a:r>
              <a:rPr lang="uk-UA" sz="1600" b="1" dirty="0" smtClean="0">
                <a:solidFill>
                  <a:schemeClr val="tx1"/>
                </a:solidFill>
              </a:rPr>
              <a:t>.</a:t>
            </a:r>
            <a:endParaRPr lang="uk-UA" sz="1600" b="1" dirty="0">
              <a:solidFill>
                <a:schemeClr val="tx1"/>
              </a:solidFill>
            </a:endParaRPr>
          </a:p>
        </p:txBody>
      </p:sp>
      <p:pic>
        <p:nvPicPr>
          <p:cNvPr id="3" name="Рисунок 2"/>
          <p:cNvPicPr>
            <a:picLocks noChangeAspect="1"/>
          </p:cNvPicPr>
          <p:nvPr/>
        </p:nvPicPr>
        <p:blipFill>
          <a:blip r:embed="rId7"/>
          <a:stretch>
            <a:fillRect/>
          </a:stretch>
        </p:blipFill>
        <p:spPr>
          <a:xfrm>
            <a:off x="6156176" y="0"/>
            <a:ext cx="2804347" cy="199809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graphicEl>
                                              <a:dgm id="{02873E05-8889-4C7E-9180-BD5E7BAF5EDB}"/>
                                            </p:graphicEl>
                                          </p:spTgt>
                                        </p:tgtEl>
                                        <p:attrNameLst>
                                          <p:attrName>style.visibility</p:attrName>
                                        </p:attrNameLst>
                                      </p:cBhvr>
                                      <p:to>
                                        <p:strVal val="visible"/>
                                      </p:to>
                                    </p:set>
                                    <p:animEffect transition="in" filter="barn(inVertical)">
                                      <p:cBhvr>
                                        <p:cTn id="7" dur="500"/>
                                        <p:tgtEl>
                                          <p:spTgt spid="4">
                                            <p:graphicEl>
                                              <a:dgm id="{02873E05-8889-4C7E-9180-BD5E7BAF5ED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graphicEl>
                                              <a:dgm id="{583987F5-C1D2-412F-8A34-21675E8BBC2A}"/>
                                            </p:graphicEl>
                                          </p:spTgt>
                                        </p:tgtEl>
                                        <p:attrNameLst>
                                          <p:attrName>style.visibility</p:attrName>
                                        </p:attrNameLst>
                                      </p:cBhvr>
                                      <p:to>
                                        <p:strVal val="visible"/>
                                      </p:to>
                                    </p:set>
                                    <p:animEffect transition="in" filter="barn(inVertical)">
                                      <p:cBhvr>
                                        <p:cTn id="12" dur="500"/>
                                        <p:tgtEl>
                                          <p:spTgt spid="4">
                                            <p:graphicEl>
                                              <a:dgm id="{583987F5-C1D2-412F-8A34-21675E8BBC2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graphicEl>
                                              <a:dgm id="{06F640C2-EC36-4665-AC17-E63F293E42A7}"/>
                                            </p:graphicEl>
                                          </p:spTgt>
                                        </p:tgtEl>
                                        <p:attrNameLst>
                                          <p:attrName>style.visibility</p:attrName>
                                        </p:attrNameLst>
                                      </p:cBhvr>
                                      <p:to>
                                        <p:strVal val="visible"/>
                                      </p:to>
                                    </p:set>
                                    <p:animEffect transition="in" filter="barn(inVertical)">
                                      <p:cBhvr>
                                        <p:cTn id="17" dur="500"/>
                                        <p:tgtEl>
                                          <p:spTgt spid="4">
                                            <p:graphicEl>
                                              <a:dgm id="{06F640C2-EC36-4665-AC17-E63F293E42A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Таблиця 6"/>
          <p:cNvGraphicFramePr>
            <a:graphicFrameLocks noGrp="1"/>
          </p:cNvGraphicFramePr>
          <p:nvPr>
            <p:extLst>
              <p:ext uri="{D42A27DB-BD31-4B8C-83A1-F6EECF244321}">
                <p14:modId xmlns:p14="http://schemas.microsoft.com/office/powerpoint/2010/main" val="474815135"/>
              </p:ext>
            </p:extLst>
          </p:nvPr>
        </p:nvGraphicFramePr>
        <p:xfrm>
          <a:off x="4109644" y="188640"/>
          <a:ext cx="4680012" cy="6339840"/>
        </p:xfrm>
        <a:graphic>
          <a:graphicData uri="http://schemas.openxmlformats.org/drawingml/2006/table">
            <a:tbl>
              <a:tblPr firstRow="1" firstCol="1" lastRow="1" lastCol="1" bandRow="1" bandCol="1">
                <a:tableStyleId>{5940675A-B579-460E-94D1-54222C63F5DA}</a:tableStyleId>
              </a:tblPr>
              <a:tblGrid>
                <a:gridCol w="4680012">
                  <a:extLst>
                    <a:ext uri="{9D8B030D-6E8A-4147-A177-3AD203B41FA5}">
                      <a16:colId xmlns:a16="http://schemas.microsoft.com/office/drawing/2014/main" val="20000"/>
                    </a:ext>
                  </a:extLst>
                </a:gridCol>
              </a:tblGrid>
              <a:tr h="4176464">
                <a:tc>
                  <a:txBody>
                    <a:bodyPr/>
                    <a:lstStyle/>
                    <a:p>
                      <a:pPr marL="0" indent="265113" algn="just"/>
                      <a:r>
                        <a:rPr lang="uk-UA" sz="1600" kern="1200" dirty="0" smtClean="0">
                          <a:solidFill>
                            <a:schemeClr val="tx1"/>
                          </a:solidFill>
                          <a:effectLst/>
                          <a:latin typeface="Comic Sans MS" panose="030F0702030302020204" pitchFamily="66" charset="0"/>
                          <a:ea typeface="+mn-ea"/>
                          <a:cs typeface="+mn-cs"/>
                        </a:rPr>
                        <a:t>Дисципліна направлена на формування здатності оцінювати фінансовий стан та ефективність діяльності підприємницьких структур і бюджетних установ шляхом застосування сучасних методів фінансового аналізу. В</a:t>
                      </a:r>
                    </a:p>
                    <a:p>
                      <a:pPr marL="0" indent="265113" algn="just"/>
                      <a:r>
                        <a:rPr lang="uk-UA" sz="1600" kern="1200" dirty="0" smtClean="0">
                          <a:solidFill>
                            <a:schemeClr val="tx1"/>
                          </a:solidFill>
                          <a:effectLst/>
                          <a:latin typeface="Comic Sans MS" panose="030F0702030302020204" pitchFamily="66" charset="0"/>
                          <a:ea typeface="+mn-ea"/>
                          <a:cs typeface="+mn-cs"/>
                        </a:rPr>
                        <a:t>Вона сприяє розвитку навичок аналітичного обґрунтування управлінських рішень у сфері фінансово-економічної діяльності як в державному, так і в приватному секторах. </a:t>
                      </a:r>
                    </a:p>
                    <a:p>
                      <a:pPr marL="0" indent="265113" algn="just"/>
                      <a:r>
                        <a:rPr lang="uk-UA" sz="1600" kern="1200" dirty="0" smtClean="0">
                          <a:solidFill>
                            <a:schemeClr val="tx1"/>
                          </a:solidFill>
                          <a:effectLst/>
                          <a:latin typeface="Comic Sans MS" panose="030F0702030302020204" pitchFamily="66" charset="0"/>
                          <a:ea typeface="+mn-ea"/>
                          <a:cs typeface="+mn-cs"/>
                        </a:rPr>
                        <a:t>Студенти оволодівають методикою проведення фінансового аналізу за основними напрямами, зокрема для оцінки фінансової стабільності, ефективності використання ресурсів, досягнення стратегічних цілей та забезпечення результативності діяльності як підприємств, так і бюджетних структур. </a:t>
                      </a:r>
                    </a:p>
                    <a:p>
                      <a:pPr marL="0" indent="265113" algn="just"/>
                      <a:r>
                        <a:rPr lang="uk-UA" sz="1600" kern="1200" dirty="0" smtClean="0">
                          <a:solidFill>
                            <a:schemeClr val="tx1"/>
                          </a:solidFill>
                          <a:effectLst/>
                          <a:latin typeface="Comic Sans MS" panose="030F0702030302020204" pitchFamily="66" charset="0"/>
                          <a:ea typeface="+mn-ea"/>
                          <a:cs typeface="+mn-cs"/>
                        </a:rPr>
                        <a:t>Крім того, дисципліна сприяє формуванню вміння застосовувати системний підхід до оцінки фінансового стану бюджетних та підприємницьких структур з урахуванням їх специфіки, діяльності та функціонування в умовах ринкової економіки та державного управління.</a:t>
                      </a:r>
                      <a:endParaRPr lang="uk-UA" sz="1600" kern="1200" dirty="0">
                        <a:solidFill>
                          <a:schemeClr val="tx1"/>
                        </a:solidFill>
                        <a:effectLst/>
                        <a:latin typeface="Comic Sans MS" panose="030F0702030302020204" pitchFamily="66" charset="0"/>
                        <a:ea typeface="+mn-ea"/>
                        <a:cs typeface="+mn-cs"/>
                      </a:endParaRPr>
                    </a:p>
                  </a:txBody>
                  <a:tcPr marL="68580" marR="68580" marT="0" marB="0">
                    <a:solidFill>
                      <a:srgbClr val="92D050"/>
                    </a:solidFill>
                  </a:tcPr>
                </a:tc>
                <a:extLst>
                  <a:ext uri="{0D108BD9-81ED-4DB2-BD59-A6C34878D82A}">
                    <a16:rowId xmlns:a16="http://schemas.microsoft.com/office/drawing/2014/main" val="10000"/>
                  </a:ext>
                </a:extLst>
              </a:tr>
            </a:tbl>
          </a:graphicData>
        </a:graphic>
      </p:graphicFrame>
      <p:sp>
        <p:nvSpPr>
          <p:cNvPr id="4" name="Выноска со стрелкой вниз 3"/>
          <p:cNvSpPr/>
          <p:nvPr/>
        </p:nvSpPr>
        <p:spPr>
          <a:xfrm>
            <a:off x="539552" y="332656"/>
            <a:ext cx="3312368" cy="1152128"/>
          </a:xfrm>
          <a:prstGeom prst="downArrow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b="1" dirty="0">
                <a:solidFill>
                  <a:srgbClr val="C00000"/>
                </a:solidFill>
                <a:latin typeface="Comic Sans MS" panose="030F0702030302020204" pitchFamily="66" charset="0"/>
              </a:rPr>
              <a:t>Мета дисципліни</a:t>
            </a:r>
          </a:p>
        </p:txBody>
      </p:sp>
      <p:sp>
        <p:nvSpPr>
          <p:cNvPr id="8" name="Блок-схема: память с посл. доступом 7"/>
          <p:cNvSpPr/>
          <p:nvPr/>
        </p:nvSpPr>
        <p:spPr>
          <a:xfrm>
            <a:off x="287524" y="1484784"/>
            <a:ext cx="3816424" cy="3240360"/>
          </a:xfrm>
          <a:prstGeom prst="flowChartMagneticTap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sz="1600" dirty="0" smtClean="0">
              <a:latin typeface="Comic Sans MS" panose="030F0702030302020204" pitchFamily="66" charset="0"/>
            </a:endParaRPr>
          </a:p>
          <a:p>
            <a:pPr algn="ctr"/>
            <a:r>
              <a:rPr lang="uk-UA" sz="1600" dirty="0" smtClean="0">
                <a:solidFill>
                  <a:schemeClr val="tx1"/>
                </a:solidFill>
                <a:latin typeface="Comic Sans MS" panose="030F0702030302020204" pitchFamily="66" charset="0"/>
              </a:rPr>
              <a:t>набуття </a:t>
            </a:r>
            <a:r>
              <a:rPr lang="uk-UA" sz="1600" dirty="0">
                <a:solidFill>
                  <a:schemeClr val="tx1"/>
                </a:solidFill>
                <a:latin typeface="Comic Sans MS" panose="030F0702030302020204" pitchFamily="66" charset="0"/>
              </a:rPr>
              <a:t>здобувачами теоретичних знань та практичних компетентностей у сфері </a:t>
            </a:r>
            <a:r>
              <a:rPr lang="uk-UA" dirty="0">
                <a:solidFill>
                  <a:schemeClr val="tx1"/>
                </a:solidFill>
                <a:latin typeface="Comic Sans MS" panose="030F0702030302020204" pitchFamily="66" charset="0"/>
              </a:rPr>
              <a:t>фінансового</a:t>
            </a:r>
            <a:r>
              <a:rPr lang="uk-UA" sz="1600" dirty="0">
                <a:solidFill>
                  <a:schemeClr val="tx1"/>
                </a:solidFill>
                <a:latin typeface="Comic Sans MS" panose="030F0702030302020204" pitchFamily="66" charset="0"/>
              </a:rPr>
              <a:t> аналізу, орієнтованого на оцінку фінансового стану та результативності діяльності, ефективності використання ресурсів та досягнення стратегічних цілей. </a:t>
            </a:r>
          </a:p>
          <a:p>
            <a:pPr algn="ctr"/>
            <a:endParaRPr lang="uk-UA" sz="1200" b="1" dirty="0">
              <a:solidFill>
                <a:schemeClr val="accent1">
                  <a:lumMod val="20000"/>
                  <a:lumOff val="80000"/>
                </a:schemeClr>
              </a:solidFill>
            </a:endParaRPr>
          </a:p>
        </p:txBody>
      </p:sp>
      <p:pic>
        <p:nvPicPr>
          <p:cNvPr id="9" name="Picture 4" descr="Предмет Фінансовий аналі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941168"/>
            <a:ext cx="2432839" cy="17377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кутник 3"/>
          <p:cNvSpPr/>
          <p:nvPr/>
        </p:nvSpPr>
        <p:spPr>
          <a:xfrm>
            <a:off x="1907704" y="260648"/>
            <a:ext cx="6078027" cy="369332"/>
          </a:xfrm>
          <a:prstGeom prst="rect">
            <a:avLst/>
          </a:prstGeom>
          <a:noFill/>
          <a:ln>
            <a:noFill/>
          </a:ln>
        </p:spPr>
        <p:txBody>
          <a:bodyPr wrap="square">
            <a:spAutoFit/>
          </a:bodyPr>
          <a:lstStyle/>
          <a:p>
            <a:pPr algn="ctr" fontAlgn="auto">
              <a:spcBef>
                <a:spcPts val="0"/>
              </a:spcBef>
              <a:spcAft>
                <a:spcPts val="0"/>
              </a:spcAft>
              <a:defRPr/>
            </a:pPr>
            <a:r>
              <a:rPr lang="uk-UA"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Comic Sans MS" panose="030F0702030302020204" pitchFamily="66" charset="0"/>
              </a:rPr>
              <a:t>Зміст навчальної дисципліни </a:t>
            </a:r>
            <a:endParaRPr lang="uk-UA" b="1"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Comic Sans MS" panose="030F0702030302020204" pitchFamily="66" charset="0"/>
            </a:endParaRPr>
          </a:p>
        </p:txBody>
      </p:sp>
      <p:sp>
        <p:nvSpPr>
          <p:cNvPr id="2" name="Прямоугольник 1"/>
          <p:cNvSpPr/>
          <p:nvPr/>
        </p:nvSpPr>
        <p:spPr>
          <a:xfrm>
            <a:off x="543000" y="692696"/>
            <a:ext cx="8352928" cy="646331"/>
          </a:xfrm>
          <a:prstGeom prst="rect">
            <a:avLst/>
          </a:prstGeom>
        </p:spPr>
        <p:txBody>
          <a:bodyPr wrap="square">
            <a:spAutoFit/>
          </a:bodyPr>
          <a:lstStyle/>
          <a:p>
            <a:r>
              <a:rPr lang="uk-UA" b="1" dirty="0" smtClean="0">
                <a:solidFill>
                  <a:srgbClr val="C00000"/>
                </a:solidFill>
                <a:latin typeface="Comic Sans MS" panose="030F0702030302020204" pitchFamily="66" charset="0"/>
              </a:rPr>
              <a:t>Змістовий модуль 1: </a:t>
            </a:r>
            <a:r>
              <a:rPr lang="uk-UA" dirty="0" smtClean="0">
                <a:solidFill>
                  <a:srgbClr val="002060"/>
                </a:solidFill>
                <a:latin typeface="Comic Sans MS" panose="030F0702030302020204" pitchFamily="66" charset="0"/>
              </a:rPr>
              <a:t>Теоретичні основи та інформаційне забезпечення фінансового аналізу бюджетних та підприємницьких структур </a:t>
            </a:r>
            <a:endParaRPr lang="uk-UA" dirty="0">
              <a:solidFill>
                <a:srgbClr val="002060"/>
              </a:solidFill>
              <a:latin typeface="Comic Sans MS" panose="030F0702030302020204" pitchFamily="66" charset="0"/>
            </a:endParaRPr>
          </a:p>
        </p:txBody>
      </p:sp>
      <p:sp>
        <p:nvSpPr>
          <p:cNvPr id="3" name="Прямоугольник 2"/>
          <p:cNvSpPr/>
          <p:nvPr/>
        </p:nvSpPr>
        <p:spPr>
          <a:xfrm>
            <a:off x="520160" y="1401743"/>
            <a:ext cx="8280920" cy="4801314"/>
          </a:xfrm>
          <a:prstGeom prst="rect">
            <a:avLst/>
          </a:prstGeom>
        </p:spPr>
        <p:txBody>
          <a:bodyPr wrap="square">
            <a:spAutoFit/>
          </a:bodyPr>
          <a:lstStyle/>
          <a:p>
            <a:pPr algn="just"/>
            <a:r>
              <a:rPr lang="uk-UA" sz="1600" dirty="0" smtClean="0">
                <a:latin typeface="Comic Sans MS" panose="030F0702030302020204" pitchFamily="66" charset="0"/>
              </a:rPr>
              <a:t>Тема 1. Теоретичні основи фінансового аналізу бюджетних та підприємницьких структур.</a:t>
            </a:r>
          </a:p>
          <a:p>
            <a:pPr algn="just"/>
            <a:endParaRPr lang="uk-UA" sz="1600" dirty="0" smtClean="0">
              <a:latin typeface="Comic Sans MS" panose="030F0702030302020204" pitchFamily="66" charset="0"/>
            </a:endParaRPr>
          </a:p>
          <a:p>
            <a:pPr algn="just"/>
            <a:r>
              <a:rPr lang="ru-RU" b="1" dirty="0" err="1">
                <a:solidFill>
                  <a:srgbClr val="C00000"/>
                </a:solidFill>
                <a:latin typeface="Comic Sans MS" panose="030F0702030302020204" pitchFamily="66" charset="0"/>
              </a:rPr>
              <a:t>Змістовий</a:t>
            </a:r>
            <a:r>
              <a:rPr lang="ru-RU" b="1" dirty="0">
                <a:solidFill>
                  <a:srgbClr val="C00000"/>
                </a:solidFill>
                <a:latin typeface="Comic Sans MS" panose="030F0702030302020204" pitchFamily="66" charset="0"/>
              </a:rPr>
              <a:t> модуль 2</a:t>
            </a:r>
            <a:r>
              <a:rPr lang="ru-RU" dirty="0">
                <a:solidFill>
                  <a:srgbClr val="C00000"/>
                </a:solidFill>
                <a:latin typeface="Comic Sans MS" panose="030F0702030302020204" pitchFamily="66" charset="0"/>
              </a:rPr>
              <a:t>:</a:t>
            </a:r>
            <a:r>
              <a:rPr lang="ru-RU" dirty="0">
                <a:solidFill>
                  <a:srgbClr val="002060"/>
                </a:solidFill>
                <a:latin typeface="Comic Sans MS" panose="030F0702030302020204" pitchFamily="66" charset="0"/>
              </a:rPr>
              <a:t> </a:t>
            </a:r>
            <a:r>
              <a:rPr lang="uk-UA" dirty="0" smtClean="0">
                <a:solidFill>
                  <a:srgbClr val="002060"/>
                </a:solidFill>
                <a:latin typeface="Comic Sans MS" panose="030F0702030302020204" pitchFamily="66" charset="0"/>
              </a:rPr>
              <a:t>Фінансовий аналіз підприємницьких структур</a:t>
            </a:r>
          </a:p>
          <a:p>
            <a:pPr algn="just"/>
            <a:endParaRPr lang="uk-UA" sz="1600" dirty="0" smtClean="0">
              <a:latin typeface="Comic Sans MS" panose="030F0702030302020204" pitchFamily="66" charset="0"/>
            </a:endParaRPr>
          </a:p>
          <a:p>
            <a:pPr algn="just"/>
            <a:r>
              <a:rPr lang="uk-UA" sz="1600" dirty="0" smtClean="0">
                <a:latin typeface="Comic Sans MS" panose="030F0702030302020204" pitchFamily="66" charset="0"/>
              </a:rPr>
              <a:t>Тема 2. Аналіз фінансових ресурсів та їх розміщення в активах. </a:t>
            </a:r>
          </a:p>
          <a:p>
            <a:pPr algn="just"/>
            <a:r>
              <a:rPr lang="uk-UA" sz="1600" dirty="0" smtClean="0">
                <a:latin typeface="Comic Sans MS" panose="030F0702030302020204" pitchFamily="66" charset="0"/>
              </a:rPr>
              <a:t>Тема3. Аналіз грошових потоків та платоспроможності підприємницьких структур. </a:t>
            </a:r>
          </a:p>
          <a:p>
            <a:pPr algn="just"/>
            <a:r>
              <a:rPr lang="ru-RU" sz="1600" dirty="0" smtClean="0">
                <a:latin typeface="Comic Sans MS" panose="030F0702030302020204" pitchFamily="66" charset="0"/>
              </a:rPr>
              <a:t>Тема 4. </a:t>
            </a:r>
            <a:r>
              <a:rPr lang="ru-RU" sz="1600" dirty="0" err="1">
                <a:latin typeface="Comic Sans MS" panose="030F0702030302020204" pitchFamily="66" charset="0"/>
              </a:rPr>
              <a:t>Аналіз</a:t>
            </a:r>
            <a:r>
              <a:rPr lang="ru-RU" sz="1600" dirty="0">
                <a:latin typeface="Comic Sans MS" panose="030F0702030302020204" pitchFamily="66" charset="0"/>
              </a:rPr>
              <a:t> </a:t>
            </a:r>
            <a:r>
              <a:rPr lang="ru-RU" sz="1600" dirty="0" err="1">
                <a:latin typeface="Comic Sans MS" panose="030F0702030302020204" pitchFamily="66" charset="0"/>
              </a:rPr>
              <a:t>фінансової</a:t>
            </a:r>
            <a:r>
              <a:rPr lang="ru-RU" sz="1600" dirty="0">
                <a:latin typeface="Comic Sans MS" panose="030F0702030302020204" pitchFamily="66" charset="0"/>
              </a:rPr>
              <a:t> </a:t>
            </a:r>
            <a:r>
              <a:rPr lang="ru-RU" sz="1600" dirty="0" err="1">
                <a:latin typeface="Comic Sans MS" panose="030F0702030302020204" pitchFamily="66" charset="0"/>
              </a:rPr>
              <a:t>стійкості</a:t>
            </a:r>
            <a:r>
              <a:rPr lang="ru-RU" sz="1600" dirty="0">
                <a:latin typeface="Comic Sans MS" panose="030F0702030302020204" pitchFamily="66" charset="0"/>
              </a:rPr>
              <a:t> та </a:t>
            </a:r>
            <a:r>
              <a:rPr lang="ru-RU" sz="1600" dirty="0" err="1">
                <a:latin typeface="Comic Sans MS" panose="030F0702030302020204" pitchFamily="66" charset="0"/>
              </a:rPr>
              <a:t>кредитоспроможності</a:t>
            </a:r>
            <a:r>
              <a:rPr lang="ru-RU" sz="1600" dirty="0">
                <a:latin typeface="Comic Sans MS" panose="030F0702030302020204" pitchFamily="66" charset="0"/>
              </a:rPr>
              <a:t> </a:t>
            </a:r>
            <a:r>
              <a:rPr lang="ru-RU" sz="1600" dirty="0" err="1">
                <a:latin typeface="Comic Sans MS" panose="030F0702030302020204" pitchFamily="66" charset="0"/>
              </a:rPr>
              <a:t>підприємницьких</a:t>
            </a:r>
            <a:r>
              <a:rPr lang="ru-RU" sz="1600" dirty="0">
                <a:latin typeface="Comic Sans MS" panose="030F0702030302020204" pitchFamily="66" charset="0"/>
              </a:rPr>
              <a:t> структур. </a:t>
            </a:r>
          </a:p>
          <a:p>
            <a:pPr algn="just"/>
            <a:r>
              <a:rPr lang="ru-RU" sz="1600" dirty="0" smtClean="0">
                <a:latin typeface="Comic Sans MS" panose="030F0702030302020204" pitchFamily="66" charset="0"/>
              </a:rPr>
              <a:t>Тема</a:t>
            </a:r>
            <a:r>
              <a:rPr lang="uk-UA" sz="1600" dirty="0" smtClean="0">
                <a:latin typeface="Comic Sans MS" panose="030F0702030302020204" pitchFamily="66" charset="0"/>
              </a:rPr>
              <a:t> </a:t>
            </a:r>
            <a:r>
              <a:rPr lang="uk-UA" sz="1600" dirty="0">
                <a:latin typeface="Comic Sans MS" panose="030F0702030302020204" pitchFamily="66" charset="0"/>
              </a:rPr>
              <a:t>5. Аналіз ділової активності та інвестиційної </a:t>
            </a:r>
            <a:r>
              <a:rPr lang="uk-UA" sz="1600" dirty="0" smtClean="0">
                <a:latin typeface="Comic Sans MS" panose="030F0702030302020204" pitchFamily="66" charset="0"/>
              </a:rPr>
              <a:t>привабливості.</a:t>
            </a:r>
          </a:p>
          <a:p>
            <a:pPr algn="just"/>
            <a:r>
              <a:rPr lang="ru-RU" sz="1600" dirty="0" smtClean="0">
                <a:latin typeface="Comic Sans MS" panose="030F0702030302020204" pitchFamily="66" charset="0"/>
              </a:rPr>
              <a:t>Тема </a:t>
            </a:r>
            <a:r>
              <a:rPr lang="ru-RU" sz="1600" dirty="0">
                <a:latin typeface="Comic Sans MS" panose="030F0702030302020204" pitchFamily="66" charset="0"/>
              </a:rPr>
              <a:t>6. </a:t>
            </a:r>
            <a:r>
              <a:rPr lang="ru-RU" sz="1600" dirty="0" err="1">
                <a:latin typeface="Comic Sans MS" panose="030F0702030302020204" pitchFamily="66" charset="0"/>
              </a:rPr>
              <a:t>Аналіз</a:t>
            </a:r>
            <a:r>
              <a:rPr lang="ru-RU" sz="1600" dirty="0">
                <a:latin typeface="Comic Sans MS" panose="030F0702030302020204" pitchFamily="66" charset="0"/>
              </a:rPr>
              <a:t> </a:t>
            </a:r>
            <a:r>
              <a:rPr lang="ru-RU" sz="1600" dirty="0" err="1">
                <a:latin typeface="Comic Sans MS" panose="030F0702030302020204" pitchFamily="66" charset="0"/>
              </a:rPr>
              <a:t>ефективності</a:t>
            </a:r>
            <a:r>
              <a:rPr lang="ru-RU" sz="1600" dirty="0">
                <a:latin typeface="Comic Sans MS" panose="030F0702030302020204" pitchFamily="66" charset="0"/>
              </a:rPr>
              <a:t> </a:t>
            </a:r>
            <a:r>
              <a:rPr lang="ru-RU" sz="1600" dirty="0" err="1">
                <a:latin typeface="Comic Sans MS" panose="030F0702030302020204" pitchFamily="66" charset="0"/>
              </a:rPr>
              <a:t>діяльності</a:t>
            </a:r>
            <a:r>
              <a:rPr lang="ru-RU" sz="1600" dirty="0">
                <a:latin typeface="Comic Sans MS" panose="030F0702030302020204" pitchFamily="66" charset="0"/>
              </a:rPr>
              <a:t> підприємства</a:t>
            </a:r>
            <a:endParaRPr lang="uk-UA" sz="1600" dirty="0" smtClean="0">
              <a:latin typeface="Comic Sans MS" panose="030F0702030302020204" pitchFamily="66" charset="0"/>
            </a:endParaRPr>
          </a:p>
          <a:p>
            <a:pPr algn="just"/>
            <a:endParaRPr lang="ru-RU" sz="1600" dirty="0" smtClean="0">
              <a:latin typeface="Comic Sans MS" panose="030F0702030302020204" pitchFamily="66" charset="0"/>
            </a:endParaRPr>
          </a:p>
          <a:p>
            <a:pPr algn="just"/>
            <a:r>
              <a:rPr lang="ru-RU" sz="1600" b="1" dirty="0" err="1" smtClean="0">
                <a:solidFill>
                  <a:srgbClr val="C00000"/>
                </a:solidFill>
                <a:latin typeface="Comic Sans MS" panose="030F0702030302020204" pitchFamily="66" charset="0"/>
              </a:rPr>
              <a:t>Змістовий</a:t>
            </a:r>
            <a:r>
              <a:rPr lang="ru-RU" sz="1600" b="1" dirty="0" smtClean="0">
                <a:solidFill>
                  <a:srgbClr val="C00000"/>
                </a:solidFill>
                <a:latin typeface="Comic Sans MS" panose="030F0702030302020204" pitchFamily="66" charset="0"/>
              </a:rPr>
              <a:t> </a:t>
            </a:r>
            <a:r>
              <a:rPr lang="ru-RU" sz="1600" b="1" dirty="0">
                <a:solidFill>
                  <a:srgbClr val="C00000"/>
                </a:solidFill>
                <a:latin typeface="Comic Sans MS" panose="030F0702030302020204" pitchFamily="66" charset="0"/>
              </a:rPr>
              <a:t>модуль 3</a:t>
            </a:r>
            <a:r>
              <a:rPr lang="ru-RU" sz="1600" dirty="0">
                <a:latin typeface="Comic Sans MS" panose="030F0702030302020204" pitchFamily="66" charset="0"/>
              </a:rPr>
              <a:t>. </a:t>
            </a:r>
            <a:r>
              <a:rPr lang="ru-RU" sz="1600" dirty="0">
                <a:solidFill>
                  <a:srgbClr val="002060"/>
                </a:solidFill>
                <a:latin typeface="Comic Sans MS" panose="030F0702030302020204" pitchFamily="66" charset="0"/>
              </a:rPr>
              <a:t>Методика </a:t>
            </a:r>
            <a:r>
              <a:rPr lang="ru-RU" sz="1600" dirty="0" err="1">
                <a:solidFill>
                  <a:srgbClr val="002060"/>
                </a:solidFill>
                <a:latin typeface="Comic Sans MS" panose="030F0702030302020204" pitchFamily="66" charset="0"/>
              </a:rPr>
              <a:t>фінансового</a:t>
            </a:r>
            <a:r>
              <a:rPr lang="ru-RU" sz="1600" dirty="0">
                <a:solidFill>
                  <a:srgbClr val="002060"/>
                </a:solidFill>
                <a:latin typeface="Comic Sans MS" panose="030F0702030302020204" pitchFamily="66" charset="0"/>
              </a:rPr>
              <a:t> </a:t>
            </a:r>
            <a:r>
              <a:rPr lang="ru-RU" sz="1600" dirty="0" err="1">
                <a:solidFill>
                  <a:srgbClr val="002060"/>
                </a:solidFill>
                <a:latin typeface="Comic Sans MS" panose="030F0702030302020204" pitchFamily="66" charset="0"/>
              </a:rPr>
              <a:t>аналізу</a:t>
            </a:r>
            <a:r>
              <a:rPr lang="ru-RU" sz="1600" dirty="0">
                <a:solidFill>
                  <a:srgbClr val="002060"/>
                </a:solidFill>
                <a:latin typeface="Comic Sans MS" panose="030F0702030302020204" pitchFamily="66" charset="0"/>
              </a:rPr>
              <a:t> </a:t>
            </a:r>
            <a:r>
              <a:rPr lang="ru-RU" sz="1600" dirty="0" err="1">
                <a:solidFill>
                  <a:srgbClr val="002060"/>
                </a:solidFill>
                <a:latin typeface="Comic Sans MS" panose="030F0702030302020204" pitchFamily="66" charset="0"/>
              </a:rPr>
              <a:t>діяльності</a:t>
            </a:r>
            <a:r>
              <a:rPr lang="ru-RU" sz="1600" dirty="0">
                <a:solidFill>
                  <a:srgbClr val="002060"/>
                </a:solidFill>
                <a:latin typeface="Comic Sans MS" panose="030F0702030302020204" pitchFamily="66" charset="0"/>
              </a:rPr>
              <a:t> </a:t>
            </a:r>
            <a:r>
              <a:rPr lang="ru-RU" sz="1600" dirty="0" err="1">
                <a:solidFill>
                  <a:srgbClr val="002060"/>
                </a:solidFill>
                <a:latin typeface="Comic Sans MS" panose="030F0702030302020204" pitchFamily="66" charset="0"/>
              </a:rPr>
              <a:t>бюджетних</a:t>
            </a:r>
            <a:r>
              <a:rPr lang="ru-RU" sz="1600" dirty="0">
                <a:solidFill>
                  <a:srgbClr val="002060"/>
                </a:solidFill>
                <a:latin typeface="Comic Sans MS" panose="030F0702030302020204" pitchFamily="66" charset="0"/>
              </a:rPr>
              <a:t> структур</a:t>
            </a:r>
            <a:r>
              <a:rPr lang="ru-RU" sz="1600" dirty="0" smtClean="0">
                <a:solidFill>
                  <a:srgbClr val="002060"/>
                </a:solidFill>
                <a:latin typeface="Comic Sans MS" panose="030F0702030302020204" pitchFamily="66" charset="0"/>
              </a:rPr>
              <a:t>.</a:t>
            </a:r>
          </a:p>
          <a:p>
            <a:pPr algn="just"/>
            <a:endParaRPr lang="uk-UA" sz="1600" dirty="0" smtClean="0">
              <a:solidFill>
                <a:srgbClr val="002060"/>
              </a:solidFill>
              <a:latin typeface="Comic Sans MS" panose="030F0702030302020204" pitchFamily="66" charset="0"/>
            </a:endParaRPr>
          </a:p>
          <a:p>
            <a:pPr algn="just"/>
            <a:r>
              <a:rPr lang="uk-UA" sz="1600" dirty="0" smtClean="0">
                <a:latin typeface="Comic Sans MS" panose="030F0702030302020204" pitchFamily="66" charset="0"/>
              </a:rPr>
              <a:t>Тема 7</a:t>
            </a:r>
            <a:r>
              <a:rPr lang="uk-UA" sz="1600" dirty="0">
                <a:latin typeface="Comic Sans MS" panose="030F0702030302020204" pitchFamily="66" charset="0"/>
              </a:rPr>
              <a:t>. Аналіз джерел фінансування бюджетної установи та її майна</a:t>
            </a:r>
            <a:r>
              <a:rPr lang="uk-UA" sz="1600" dirty="0" smtClean="0">
                <a:latin typeface="Comic Sans MS" panose="030F0702030302020204" pitchFamily="66" charset="0"/>
              </a:rPr>
              <a:t>.</a:t>
            </a:r>
            <a:endParaRPr lang="uk-UA" sz="1600" dirty="0">
              <a:latin typeface="Comic Sans MS" panose="030F0702030302020204" pitchFamily="66" charset="0"/>
            </a:endParaRPr>
          </a:p>
          <a:p>
            <a:pPr algn="just"/>
            <a:r>
              <a:rPr lang="ru-RU" sz="1600" dirty="0" smtClean="0">
                <a:latin typeface="Comic Sans MS" panose="030F0702030302020204" pitchFamily="66" charset="0"/>
              </a:rPr>
              <a:t>Тема 8. </a:t>
            </a:r>
            <a:r>
              <a:rPr lang="ru-RU" sz="1600" dirty="0" err="1">
                <a:latin typeface="Comic Sans MS" panose="030F0702030302020204" pitchFamily="66" charset="0"/>
              </a:rPr>
              <a:t>Аналіз</a:t>
            </a:r>
            <a:r>
              <a:rPr lang="ru-RU" sz="1600" dirty="0">
                <a:latin typeface="Comic Sans MS" panose="030F0702030302020204" pitchFamily="66" charset="0"/>
              </a:rPr>
              <a:t> </a:t>
            </a:r>
            <a:r>
              <a:rPr lang="ru-RU" sz="1600" dirty="0" err="1">
                <a:latin typeface="Comic Sans MS" panose="030F0702030302020204" pitchFamily="66" charset="0"/>
              </a:rPr>
              <a:t>результатів</a:t>
            </a:r>
            <a:r>
              <a:rPr lang="ru-RU" sz="1600" dirty="0">
                <a:latin typeface="Comic Sans MS" panose="030F0702030302020204" pitchFamily="66" charset="0"/>
              </a:rPr>
              <a:t> </a:t>
            </a:r>
            <a:r>
              <a:rPr lang="ru-RU" sz="1600" dirty="0" err="1">
                <a:latin typeface="Comic Sans MS" panose="030F0702030302020204" pitchFamily="66" charset="0"/>
              </a:rPr>
              <a:t>виконання</a:t>
            </a:r>
            <a:r>
              <a:rPr lang="ru-RU" sz="1600" dirty="0">
                <a:latin typeface="Comic Sans MS" panose="030F0702030302020204" pitchFamily="66" charset="0"/>
              </a:rPr>
              <a:t> </a:t>
            </a:r>
            <a:r>
              <a:rPr lang="ru-RU" sz="1600" dirty="0" err="1">
                <a:latin typeface="Comic Sans MS" panose="030F0702030302020204" pitchFamily="66" charset="0"/>
              </a:rPr>
              <a:t>кошторису</a:t>
            </a:r>
            <a:r>
              <a:rPr lang="ru-RU" sz="1600" dirty="0">
                <a:latin typeface="Comic Sans MS" panose="030F0702030302020204" pitchFamily="66" charset="0"/>
              </a:rPr>
              <a:t> </a:t>
            </a:r>
            <a:r>
              <a:rPr lang="ru-RU" sz="1600" dirty="0" err="1">
                <a:latin typeface="Comic Sans MS" panose="030F0702030302020204" pitchFamily="66" charset="0"/>
              </a:rPr>
              <a:t>доходів</a:t>
            </a:r>
            <a:r>
              <a:rPr lang="ru-RU" sz="1600" dirty="0">
                <a:latin typeface="Comic Sans MS" panose="030F0702030302020204" pitchFamily="66" charset="0"/>
              </a:rPr>
              <a:t>, </a:t>
            </a:r>
            <a:r>
              <a:rPr lang="ru-RU" sz="1600" dirty="0" err="1">
                <a:latin typeface="Comic Sans MS" panose="030F0702030302020204" pitchFamily="66" charset="0"/>
              </a:rPr>
              <a:t>витрат</a:t>
            </a:r>
            <a:r>
              <a:rPr lang="ru-RU" sz="1600" dirty="0">
                <a:latin typeface="Comic Sans MS" panose="030F0702030302020204" pitchFamily="66" charset="0"/>
              </a:rPr>
              <a:t> та </a:t>
            </a:r>
            <a:r>
              <a:rPr lang="ru-RU" sz="1600" dirty="0" err="1">
                <a:latin typeface="Comic Sans MS" panose="030F0702030302020204" pitchFamily="66" charset="0"/>
              </a:rPr>
              <a:t>коефіцієнтний</a:t>
            </a:r>
            <a:r>
              <a:rPr lang="ru-RU" sz="1600" dirty="0">
                <a:latin typeface="Comic Sans MS" panose="030F0702030302020204" pitchFamily="66" charset="0"/>
              </a:rPr>
              <a:t> </a:t>
            </a:r>
            <a:r>
              <a:rPr lang="ru-RU" sz="1600" dirty="0" err="1">
                <a:latin typeface="Comic Sans MS" panose="030F0702030302020204" pitchFamily="66" charset="0"/>
              </a:rPr>
              <a:t>аналіз</a:t>
            </a:r>
            <a:r>
              <a:rPr lang="ru-RU" sz="1600" dirty="0">
                <a:latin typeface="Comic Sans MS" panose="030F0702030302020204" pitchFamily="66" charset="0"/>
              </a:rPr>
              <a:t> </a:t>
            </a:r>
            <a:r>
              <a:rPr lang="ru-RU" sz="1600" dirty="0" err="1">
                <a:latin typeface="Comic Sans MS" panose="030F0702030302020204" pitchFamily="66" charset="0"/>
              </a:rPr>
              <a:t>бюджетної</a:t>
            </a:r>
            <a:r>
              <a:rPr lang="ru-RU" sz="1600" dirty="0">
                <a:latin typeface="Comic Sans MS" panose="030F0702030302020204" pitchFamily="66" charset="0"/>
              </a:rPr>
              <a:t> установи.</a:t>
            </a:r>
            <a:endParaRPr lang="uk-UA" sz="16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06" y="2306780"/>
            <a:ext cx="2425970" cy="2274347"/>
          </a:xfrm>
          <a:prstGeom prst="rect">
            <a:avLst/>
          </a:prstGeom>
          <a:ln>
            <a:noFill/>
          </a:ln>
          <a:effectLst>
            <a:softEdge rad="112500"/>
          </a:effectLst>
        </p:spPr>
      </p:pic>
      <p:sp>
        <p:nvSpPr>
          <p:cNvPr id="2" name="Прямоугольник 1"/>
          <p:cNvSpPr/>
          <p:nvPr/>
        </p:nvSpPr>
        <p:spPr>
          <a:xfrm>
            <a:off x="971568" y="260648"/>
            <a:ext cx="7848872" cy="646331"/>
          </a:xfrm>
          <a:prstGeom prst="rect">
            <a:avLst/>
          </a:prstGeom>
        </p:spPr>
        <p:txBody>
          <a:bodyPr wrap="square">
            <a:spAutoFit/>
          </a:bodyPr>
          <a:lstStyle/>
          <a:p>
            <a:r>
              <a:rPr lang="uk-UA" dirty="0" smtClean="0">
                <a:latin typeface="Comic Sans MS" panose="030F0702030302020204" pitchFamily="66" charset="0"/>
              </a:rPr>
              <a:t>У процесі вивчення навчальної дисципліни формуються такі програмні компетентності:</a:t>
            </a:r>
            <a:endParaRPr lang="uk-UA" dirty="0">
              <a:latin typeface="Comic Sans MS" panose="030F0702030302020204" pitchFamily="66" charset="0"/>
            </a:endParaRPr>
          </a:p>
        </p:txBody>
      </p:sp>
      <p:sp>
        <p:nvSpPr>
          <p:cNvPr id="3" name="Прямоугольник 2"/>
          <p:cNvSpPr/>
          <p:nvPr/>
        </p:nvSpPr>
        <p:spPr>
          <a:xfrm>
            <a:off x="2843808" y="1124744"/>
            <a:ext cx="5832616" cy="4524315"/>
          </a:xfrm>
          <a:prstGeom prst="rect">
            <a:avLst/>
          </a:prstGeom>
        </p:spPr>
        <p:txBody>
          <a:bodyPr wrap="square">
            <a:spAutoFit/>
          </a:bodyPr>
          <a:lstStyle/>
          <a:p>
            <a:r>
              <a:rPr lang="uk-UA" b="1" dirty="0">
                <a:solidFill>
                  <a:srgbClr val="C00000"/>
                </a:solidFill>
                <a:latin typeface="Comic Sans MS" panose="030F0702030302020204" pitchFamily="66" charset="0"/>
              </a:rPr>
              <a:t>Загальні </a:t>
            </a:r>
            <a:r>
              <a:rPr lang="uk-UA" b="1" dirty="0" smtClean="0">
                <a:solidFill>
                  <a:srgbClr val="C00000"/>
                </a:solidFill>
                <a:latin typeface="Comic Sans MS" panose="030F0702030302020204" pitchFamily="66" charset="0"/>
              </a:rPr>
              <a:t>компетентності:</a:t>
            </a:r>
            <a:endParaRPr lang="uk-UA" b="1" dirty="0">
              <a:solidFill>
                <a:srgbClr val="C00000"/>
              </a:solidFill>
              <a:latin typeface="Comic Sans MS" panose="030F0702030302020204" pitchFamily="66" charset="0"/>
            </a:endParaRPr>
          </a:p>
          <a:p>
            <a:pPr marL="285750" indent="-285750" algn="just">
              <a:buFont typeface="Wingdings" panose="05000000000000000000" pitchFamily="2" charset="2"/>
              <a:buChar char="ü"/>
            </a:pPr>
            <a:r>
              <a:rPr lang="uk-UA" dirty="0" smtClean="0">
                <a:latin typeface="Comic Sans MS" panose="030F0702030302020204" pitchFamily="66" charset="0"/>
              </a:rPr>
              <a:t> </a:t>
            </a:r>
            <a:r>
              <a:rPr lang="uk-UA" dirty="0">
                <a:latin typeface="Comic Sans MS" panose="030F0702030302020204" pitchFamily="66" charset="0"/>
              </a:rPr>
              <a:t>Здатність до пошуку, оброблення та аналізу інформації з різних джерел.</a:t>
            </a:r>
          </a:p>
          <a:p>
            <a:pPr algn="just"/>
            <a:endParaRPr lang="uk-UA" dirty="0" smtClean="0">
              <a:latin typeface="Comic Sans MS" panose="030F0702030302020204" pitchFamily="66" charset="0"/>
            </a:endParaRPr>
          </a:p>
          <a:p>
            <a:r>
              <a:rPr lang="uk-UA" b="1" dirty="0" smtClean="0">
                <a:solidFill>
                  <a:srgbClr val="C00000"/>
                </a:solidFill>
                <a:latin typeface="Comic Sans MS" panose="030F0702030302020204" pitchFamily="66" charset="0"/>
              </a:rPr>
              <a:t>Спеціальні компетентності</a:t>
            </a:r>
            <a:r>
              <a:rPr lang="uk-UA" dirty="0" smtClean="0">
                <a:latin typeface="Comic Sans MS" panose="030F0702030302020204" pitchFamily="66" charset="0"/>
              </a:rPr>
              <a:t>:</a:t>
            </a:r>
            <a:endParaRPr lang="uk-UA" dirty="0">
              <a:latin typeface="Comic Sans MS" panose="030F0702030302020204" pitchFamily="66" charset="0"/>
            </a:endParaRPr>
          </a:p>
          <a:p>
            <a:pPr marL="285750" indent="-285750" algn="just">
              <a:buFont typeface="Wingdings" panose="05000000000000000000" pitchFamily="2" charset="2"/>
              <a:buChar char="ü"/>
            </a:pPr>
            <a:r>
              <a:rPr lang="uk-UA" dirty="0" smtClean="0">
                <a:latin typeface="Comic Sans MS" panose="030F0702030302020204" pitchFamily="66" charset="0"/>
              </a:rPr>
              <a:t>Здатність </a:t>
            </a:r>
            <a:r>
              <a:rPr lang="uk-UA" dirty="0">
                <a:latin typeface="Comic Sans MS" panose="030F0702030302020204" pitchFamily="66" charset="0"/>
              </a:rPr>
              <a:t>до діагностики стану фінансових систем (державні фінанси, у тому числі бюджетна та податкова системи, фінанси суб’єктів господарювання, фінанси домогосподарств, фінансові ринки, банківська система та страхування).</a:t>
            </a:r>
          </a:p>
          <a:p>
            <a:pPr marL="285750" indent="-285750" algn="just">
              <a:buFont typeface="Wingdings" panose="05000000000000000000" pitchFamily="2" charset="2"/>
              <a:buChar char="ü"/>
            </a:pPr>
            <a:r>
              <a:rPr lang="uk-UA" dirty="0" smtClean="0">
                <a:latin typeface="Comic Sans MS" panose="030F0702030302020204" pitchFamily="66" charset="0"/>
              </a:rPr>
              <a:t>Здатність </a:t>
            </a:r>
            <a:r>
              <a:rPr lang="uk-UA" dirty="0">
                <a:latin typeface="Comic Sans MS" panose="030F0702030302020204" pitchFamily="66" charset="0"/>
              </a:rPr>
              <a:t>застосовувати економіко-математичні методи та моделі для вирішення фінансових задач.</a:t>
            </a:r>
          </a:p>
          <a:p>
            <a:pPr marL="285750" indent="-285750" algn="just">
              <a:buFont typeface="Wingdings" panose="05000000000000000000" pitchFamily="2" charset="2"/>
              <a:buChar char="ü"/>
            </a:pPr>
            <a:r>
              <a:rPr lang="uk-UA" dirty="0" smtClean="0">
                <a:latin typeface="Comic Sans MS" panose="030F0702030302020204" pitchFamily="66" charset="0"/>
              </a:rPr>
              <a:t>Здатність </a:t>
            </a:r>
            <a:r>
              <a:rPr lang="uk-UA" dirty="0">
                <a:latin typeface="Comic Sans MS" panose="030F0702030302020204" pitchFamily="66" charset="0"/>
              </a:rPr>
              <a:t>визначати, обґрунтовувати та брати  відповідальність за професійні рішення.</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577</TotalTime>
  <Words>502</Words>
  <Application>Microsoft Office PowerPoint</Application>
  <PresentationFormat>Экран (4:3)</PresentationFormat>
  <Paragraphs>49</Paragraphs>
  <Slides>6</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Calibri</vt:lpstr>
      <vt:lpstr>Calibri Light</vt:lpstr>
      <vt:lpstr>Comic Sans MS</vt:lpstr>
      <vt:lpstr>Wingdings</vt:lpstr>
      <vt:lpstr>Ретро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Sara Yasmeen (Wipro Technologies)</dc:creator>
  <cp:lastModifiedBy>Пользователь</cp:lastModifiedBy>
  <cp:revision>73</cp:revision>
  <dcterms:created xsi:type="dcterms:W3CDTF">2010-02-23T11:30:32Z</dcterms:created>
  <dcterms:modified xsi:type="dcterms:W3CDTF">2025-04-08T20:34:52Z</dcterms:modified>
</cp:coreProperties>
</file>