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5" r:id="rId18"/>
    <p:sldId id="272" r:id="rId19"/>
    <p:sldId id="273" r:id="rId20"/>
    <p:sldId id="296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0" r:id="rId29"/>
    <p:sldId id="281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B329731-4EDD-4745-B41B-F1B16616B721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7F327E-FBCF-4CE5-9D24-A673808317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500306"/>
            <a:ext cx="8501122" cy="3929090"/>
          </a:xfrm>
        </p:spPr>
        <p:txBody>
          <a:bodyPr/>
          <a:lstStyle/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План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1</a:t>
            </a:r>
            <a:r>
              <a:rPr lang="ru-RU" sz="2400" i="1" dirty="0" smtClean="0">
                <a:solidFill>
                  <a:schemeClr val="tx1"/>
                </a:solidFill>
              </a:rPr>
              <a:t>.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Витоки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традиції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народної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фізичної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культури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lvl="0" algn="l"/>
            <a:r>
              <a:rPr lang="ru-RU" sz="2400" dirty="0" smtClean="0">
                <a:solidFill>
                  <a:schemeClr val="tx1"/>
                </a:solidFill>
              </a:rPr>
              <a:t>2.Фізична культура в </a:t>
            </a:r>
            <a:r>
              <a:rPr lang="ru-RU" sz="2400" dirty="0" err="1" smtClean="0">
                <a:solidFill>
                  <a:schemeClr val="tx1"/>
                </a:solidFill>
              </a:rPr>
              <a:t>період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Київської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Русі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lvl="0" algn="l"/>
            <a:r>
              <a:rPr lang="ru-RU" sz="2400" dirty="0" smtClean="0">
                <a:solidFill>
                  <a:schemeClr val="tx1"/>
                </a:solidFill>
              </a:rPr>
              <a:t>3.Фізична культура в </a:t>
            </a:r>
            <a:r>
              <a:rPr lang="ru-RU" sz="2400" dirty="0" err="1" smtClean="0">
                <a:solidFill>
                  <a:schemeClr val="tx1"/>
                </a:solidFill>
              </a:rPr>
              <a:t>період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козаччини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cap="small" dirty="0" err="1" smtClean="0">
                <a:solidFill>
                  <a:schemeClr val="tx1"/>
                </a:solidFill>
              </a:rPr>
              <a:t>Виникнення</a:t>
            </a:r>
            <a:r>
              <a:rPr lang="ru-RU" b="1" cap="small" dirty="0" smtClean="0">
                <a:solidFill>
                  <a:schemeClr val="tx1"/>
                </a:solidFill>
              </a:rPr>
              <a:t> </a:t>
            </a:r>
            <a:r>
              <a:rPr lang="ru-RU" b="1" cap="small" dirty="0" err="1" smtClean="0">
                <a:solidFill>
                  <a:schemeClr val="tx1"/>
                </a:solidFill>
              </a:rPr>
              <a:t>і</a:t>
            </a:r>
            <a:r>
              <a:rPr lang="ru-RU" b="1" cap="small" dirty="0" smtClean="0">
                <a:solidFill>
                  <a:schemeClr val="tx1"/>
                </a:solidFill>
              </a:rPr>
              <a:t> </a:t>
            </a:r>
            <a:r>
              <a:rPr lang="ru-RU" b="1" cap="small" dirty="0" err="1" smtClean="0">
                <a:solidFill>
                  <a:schemeClr val="tx1"/>
                </a:solidFill>
              </a:rPr>
              <a:t>традиції</a:t>
            </a:r>
            <a:r>
              <a:rPr lang="ru-RU" b="1" cap="small" dirty="0" smtClean="0">
                <a:solidFill>
                  <a:schemeClr val="tx1"/>
                </a:solidFill>
              </a:rPr>
              <a:t> </a:t>
            </a:r>
            <a:r>
              <a:rPr lang="ru-RU" b="1" cap="small" dirty="0" err="1" smtClean="0">
                <a:solidFill>
                  <a:schemeClr val="tx1"/>
                </a:solidFill>
              </a:rPr>
              <a:t>народної</a:t>
            </a:r>
            <a:r>
              <a:rPr lang="ru-RU" b="1" cap="small" dirty="0" smtClean="0">
                <a:solidFill>
                  <a:schemeClr val="tx1"/>
                </a:solidFill>
              </a:rPr>
              <a:t> </a:t>
            </a:r>
            <a:r>
              <a:rPr lang="ru-RU" b="1" cap="small" dirty="0" err="1" smtClean="0">
                <a:solidFill>
                  <a:schemeClr val="tx1"/>
                </a:solidFill>
              </a:rPr>
              <a:t>фізичної</a:t>
            </a:r>
            <a:r>
              <a:rPr lang="ru-RU" b="1" cap="small" dirty="0" smtClean="0">
                <a:solidFill>
                  <a:schemeClr val="tx1"/>
                </a:solidFill>
              </a:rPr>
              <a:t> </a:t>
            </a:r>
            <a:r>
              <a:rPr lang="ru-RU" b="1" cap="small" dirty="0" err="1" smtClean="0">
                <a:solidFill>
                  <a:schemeClr val="tx1"/>
                </a:solidFill>
              </a:rPr>
              <a:t>культури</a:t>
            </a:r>
            <a:r>
              <a:rPr lang="ru-RU" b="1" cap="small" dirty="0" smtClean="0">
                <a:solidFill>
                  <a:schemeClr val="tx1"/>
                </a:solidFill>
              </a:rPr>
              <a:t> в </a:t>
            </a:r>
            <a:r>
              <a:rPr lang="ru-RU" b="1" cap="small" dirty="0" err="1" smtClean="0">
                <a:solidFill>
                  <a:schemeClr val="tx1"/>
                </a:solidFill>
              </a:rPr>
              <a:t>Україні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15106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Весь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життєус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наших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пращурів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слов'ян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наскрізь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пройнятий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передбачав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максимальне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наближення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рухливих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іграх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танцях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змаганнях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вдосконалювала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відзначалась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змагальн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слугували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ритуали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побутово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релегійними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аграрними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календарями.</a:t>
            </a:r>
          </a:p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ІІобутово-релігійний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календар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цілісна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ідображав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набуті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народом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тисячоліть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регламентував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цикл,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відображений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започаткований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Трипільській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складався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Сонячні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фази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зимове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сонцестояння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(21-22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весняне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рівнодення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(21-24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наближення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весняних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літнє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сонцестояння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(21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близькість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врожаю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свято Купала та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обрядодійств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сил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(про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дощ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вегетаційної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врожай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/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Пошанування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предків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(тризна).</a:t>
            </a:r>
          </a:p>
          <a:p>
            <a:pPr lvl="1"/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Коляди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русалії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веснянки та свята на початку кожного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1510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Жодне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релігійне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свято не обходилось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системоутворчу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основу календарного року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вибудовувались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струнку систему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Вони проводились, як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правило,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ритуальних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дійств-ігрищ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них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околицях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охоплювала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поселень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багатоденних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брали участь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людей-«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волхвів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прошарок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обрядових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сила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уяві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хрещення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Волхви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вміли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пророкувати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вдосконалювати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бойове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волхвів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проходив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багаторічну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і,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досконало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володів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мистецтвом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07223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відводиться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циклічності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обрядово-аграрного календаря,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пройшли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Ґрунтуючись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віковічній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календар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невичерпним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збагачення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жодне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аграрних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святкувань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обходилось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забав,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розваг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установлених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духовного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Первісні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перш за все,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рекреаційну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забавну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релігійну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магічну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завороження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врожаю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найдавніших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відводиться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Головною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обрядовос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слов'ян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землеробів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розмаїття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обрядодійств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виділялись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зимові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весняні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14366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язичницьких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обрядодійств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перейшли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форму 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перетворились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дитячі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позначились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доказує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демократії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сформована система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побутово-релігійний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календар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витоки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губляться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исячоліттях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змінювались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епох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збереглось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Трипілля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незважаючи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гунни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печеніги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половціі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татари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турки, поляки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>
                <a:solidFill>
                  <a:schemeClr val="tx1"/>
                </a:solidFill>
              </a:rPr>
              <a:t>2.</a:t>
            </a:r>
            <a:r>
              <a:rPr lang="ru-RU" b="1" dirty="0" err="1" smtClean="0">
                <a:solidFill>
                  <a:schemeClr val="tx1"/>
                </a:solidFill>
              </a:rPr>
              <a:t>Фізична</a:t>
            </a:r>
            <a:r>
              <a:rPr lang="ru-RU" b="1" dirty="0" smtClean="0">
                <a:solidFill>
                  <a:schemeClr val="tx1"/>
                </a:solidFill>
              </a:rPr>
              <a:t> культура в </a:t>
            </a:r>
            <a:r>
              <a:rPr lang="ru-RU" b="1" dirty="0" err="1" smtClean="0">
                <a:solidFill>
                  <a:schemeClr val="tx1"/>
                </a:solidFill>
              </a:rPr>
              <a:t>період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Київської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Русі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214422"/>
            <a:ext cx="8503920" cy="521497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зберегли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самобутні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прищеплювались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Х-Х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століть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Київської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утворилось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державне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Київська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Русь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Тут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демократії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родових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збереглись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звичаї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продовжили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побутування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обряди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ритуали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склали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систему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працедіяльності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обов'язків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(H. А.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Деделюк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2004).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14290"/>
            <a:ext cx="850392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диференціація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покладена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три роки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хлопця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саджають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коня,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обряд назвали «постриги». Цей ритуал князь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трьохрічному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Новгороді-Сіверському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хлопчик переходить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материнського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чоловіків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(батька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старшини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роду);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грамоті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стрільбі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лука,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списом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арканом,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їзди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верхи;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12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хлопчик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напівдорослим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юнаком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хитрощі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17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юнак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дорослим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змужнілим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завершувалась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посвятою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621510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чином,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Володимир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Мономах в 13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ходив на Лани, Данило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Галицький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хлопчиком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мечем.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Первинними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ланками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народно-побутових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ві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йськово-фізичної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воїна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покладалася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батька,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чоловіків-членів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(старших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старшин роду.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передавалися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відводилась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старійшинам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найдосвідченішим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членам,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вчителям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підлітків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юнаків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юнаків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«домах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мужських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лісові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чоловічих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сою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«посвяти»,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приділялась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підготовленості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Temp\FineReader10\media\image25.jpeg"/>
          <p:cNvPicPr>
            <a:picLocks noGrp="1"/>
          </p:cNvPicPr>
          <p:nvPr>
            <p:ph sz="quarter" idx="1"/>
          </p:nvPr>
        </p:nvPicPr>
        <p:blipFill>
          <a:blip r:embed="rId2">
            <a:lum bright="-10000" contrast="-10000"/>
          </a:blip>
          <a:srcRect/>
          <a:stretch>
            <a:fillRect/>
          </a:stretch>
        </p:blipFill>
        <p:spPr bwMode="auto">
          <a:xfrm>
            <a:off x="428596" y="357166"/>
            <a:ext cx="828680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err="1" smtClean="0"/>
              <a:t>Організаційні</a:t>
            </a:r>
            <a:r>
              <a:rPr lang="ru-RU" b="1" dirty="0" smtClean="0"/>
              <a:t> </a:t>
            </a:r>
            <a:r>
              <a:rPr lang="ru-RU" b="1" dirty="0" err="1" smtClean="0"/>
              <a:t>форми</a:t>
            </a:r>
            <a:r>
              <a:rPr lang="ru-RU" b="1" dirty="0" smtClean="0"/>
              <a:t> </a:t>
            </a:r>
            <a:r>
              <a:rPr lang="ru-RU" b="1" dirty="0" err="1" smtClean="0"/>
              <a:t>військово-фізичної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підготовки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повноцінного</a:t>
            </a:r>
            <a:r>
              <a:rPr lang="ru-RU" dirty="0" smtClean="0"/>
              <a:t> народного </a:t>
            </a:r>
            <a:r>
              <a:rPr lang="ru-RU" dirty="0" err="1" smtClean="0"/>
              <a:t>ополчення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існувало</a:t>
            </a:r>
            <a:r>
              <a:rPr lang="ru-RU" dirty="0" smtClean="0"/>
              <a:t> так </a:t>
            </a:r>
            <a:r>
              <a:rPr lang="ru-RU" dirty="0" err="1" smtClean="0"/>
              <a:t>зване</a:t>
            </a:r>
            <a:r>
              <a:rPr lang="ru-RU" dirty="0" smtClean="0"/>
              <a:t> </a:t>
            </a:r>
            <a:r>
              <a:rPr lang="ru-RU" dirty="0" err="1" smtClean="0"/>
              <a:t>наставництво</a:t>
            </a:r>
            <a:r>
              <a:rPr lang="ru-RU" dirty="0" smtClean="0"/>
              <a:t> — </a:t>
            </a:r>
            <a:r>
              <a:rPr lang="ru-RU" dirty="0" err="1" smtClean="0"/>
              <a:t>приватні</a:t>
            </a:r>
            <a:r>
              <a:rPr lang="ru-RU" dirty="0" smtClean="0"/>
              <a:t> </a:t>
            </a:r>
            <a:r>
              <a:rPr lang="ru-RU" dirty="0" err="1" smtClean="0"/>
              <a:t>вчителі</a:t>
            </a:r>
            <a:r>
              <a:rPr lang="ru-RU" dirty="0" smtClean="0"/>
              <a:t>, </a:t>
            </a:r>
            <a:r>
              <a:rPr lang="ru-RU" dirty="0" err="1" smtClean="0"/>
              <a:t>спочатку</a:t>
            </a:r>
            <a:r>
              <a:rPr lang="ru-RU" dirty="0" smtClean="0"/>
              <a:t> в </a:t>
            </a:r>
            <a:r>
              <a:rPr lang="ru-RU" dirty="0" err="1" smtClean="0"/>
              <a:t>князівство</a:t>
            </a:r>
            <a:r>
              <a:rPr lang="ru-RU" dirty="0" smtClean="0"/>
              <a:t> — </a:t>
            </a:r>
            <a:r>
              <a:rPr lang="ru-RU" dirty="0" err="1" smtClean="0"/>
              <a:t>боярському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; 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верств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вмінням</a:t>
            </a:r>
            <a:r>
              <a:rPr lang="ru-RU" dirty="0" smtClean="0"/>
              <a:t> </a:t>
            </a:r>
            <a:r>
              <a:rPr lang="ru-RU" dirty="0" err="1" smtClean="0"/>
              <a:t>воїнів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видами </a:t>
            </a:r>
            <a:r>
              <a:rPr lang="ru-RU" dirty="0" err="1" smtClean="0"/>
              <a:t>зброї</a:t>
            </a:r>
            <a:r>
              <a:rPr lang="ru-RU" dirty="0" smtClean="0"/>
              <a:t>, </a:t>
            </a:r>
            <a:r>
              <a:rPr lang="uk-UA" dirty="0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— </a:t>
            </a:r>
            <a:r>
              <a:rPr lang="ru-RU" dirty="0" err="1" smtClean="0"/>
              <a:t>їзда</a:t>
            </a:r>
            <a:r>
              <a:rPr lang="ru-RU" dirty="0" smtClean="0"/>
              <a:t> верхи, </a:t>
            </a:r>
            <a:r>
              <a:rPr lang="ru-RU" dirty="0" err="1" smtClean="0"/>
              <a:t>веслування</a:t>
            </a:r>
            <a:r>
              <a:rPr lang="ru-RU" dirty="0" smtClean="0"/>
              <a:t>, </a:t>
            </a:r>
            <a:r>
              <a:rPr lang="ru-RU" dirty="0" err="1" smtClean="0"/>
              <a:t>боротьба</a:t>
            </a:r>
            <a:r>
              <a:rPr lang="ru-RU" dirty="0" smtClean="0"/>
              <a:t>, </a:t>
            </a:r>
            <a:r>
              <a:rPr lang="ru-RU" dirty="0" err="1" smtClean="0"/>
              <a:t>полювання</a:t>
            </a:r>
            <a:r>
              <a:rPr lang="ru-RU" dirty="0" smtClean="0"/>
              <a:t>. В </a:t>
            </a:r>
            <a:r>
              <a:rPr lang="ru-RU" dirty="0" err="1" smtClean="0"/>
              <a:t>середньовічній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стрільців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лука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фехтувальні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існували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та </a:t>
            </a:r>
            <a:r>
              <a:rPr lang="ru-RU" dirty="0" err="1" smtClean="0"/>
              <a:t>Новгороді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початку IX </a:t>
            </a:r>
            <a:r>
              <a:rPr lang="ru-RU" dirty="0" err="1" smtClean="0"/>
              <a:t>століття</a:t>
            </a:r>
            <a:r>
              <a:rPr lang="ru-RU" dirty="0" smtClean="0"/>
              <a:t> в </a:t>
            </a:r>
            <a:r>
              <a:rPr lang="ru-RU" dirty="0" err="1" smtClean="0"/>
              <a:t>Київській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зароджується</a:t>
            </a:r>
            <a:r>
              <a:rPr lang="ru-RU" dirty="0" smtClean="0"/>
              <a:t> </a:t>
            </a:r>
            <a:r>
              <a:rPr lang="ru-RU" dirty="0" err="1" smtClean="0"/>
              <a:t>професійна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uk-UA" dirty="0" smtClean="0"/>
              <a:t>о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«Дружина князя»,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складалась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: а)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знатні</a:t>
            </a:r>
            <a:r>
              <a:rPr lang="ru-RU" dirty="0" smtClean="0"/>
              <a:t>, </a:t>
            </a:r>
            <a:r>
              <a:rPr lang="ru-RU" dirty="0" err="1" smtClean="0"/>
              <a:t>досвідчені</a:t>
            </a:r>
            <a:r>
              <a:rPr lang="ru-RU" dirty="0" smtClean="0"/>
              <a:t> </a:t>
            </a:r>
            <a:r>
              <a:rPr lang="ru-RU" dirty="0" err="1" smtClean="0"/>
              <a:t>воїни</a:t>
            </a:r>
            <a:r>
              <a:rPr lang="ru-RU" dirty="0" smtClean="0"/>
              <a:t> — </a:t>
            </a:r>
            <a:r>
              <a:rPr lang="ru-RU" dirty="0" err="1" smtClean="0"/>
              <a:t>верхівка</a:t>
            </a:r>
            <a:r>
              <a:rPr lang="ru-RU" dirty="0" smtClean="0"/>
              <a:t> </a:t>
            </a:r>
            <a:r>
              <a:rPr lang="ru-RU" dirty="0" err="1" smtClean="0"/>
              <a:t>княжої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б) </a:t>
            </a:r>
            <a:r>
              <a:rPr lang="ru-RU" dirty="0" err="1" smtClean="0"/>
              <a:t>молоді</a:t>
            </a:r>
            <a:r>
              <a:rPr lang="ru-RU" dirty="0" smtClean="0"/>
              <a:t> вояки, «отроки» в)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воїни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аж до </a:t>
            </a:r>
            <a:r>
              <a:rPr lang="ru-RU" dirty="0" err="1" smtClean="0"/>
              <a:t>половини</a:t>
            </a:r>
            <a:r>
              <a:rPr lang="ru-RU" dirty="0" smtClean="0"/>
              <a:t> XI ст. </a:t>
            </a:r>
            <a:r>
              <a:rPr lang="ru-RU" dirty="0" err="1" smtClean="0"/>
              <a:t>були</a:t>
            </a:r>
            <a:r>
              <a:rPr lang="ru-RU" dirty="0" smtClean="0"/>
              <a:t> головною княжою силою.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14290"/>
            <a:ext cx="8503920" cy="6429420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княжій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дружині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спеціалізов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враховувала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цільове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озбро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воїна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загар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уван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вода),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предметами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лук, меч, праща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каміння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мотузки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аркани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відводилось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човни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ходьба,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лазіння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повзання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навкулачки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фехтування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(Є.Н. Приступа, Я. В. Типчак, Л. О.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Мазур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1997).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534400" cy="714380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</a:rPr>
              <a:t>1</a:t>
            </a:r>
            <a:r>
              <a:rPr lang="ru-RU" sz="3000" dirty="0" smtClean="0">
                <a:solidFill>
                  <a:schemeClr val="tx1"/>
                </a:solidFill>
              </a:rPr>
              <a:t>.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Витоки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8503920" cy="5214974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тисячоліть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умов,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припиняли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трипільці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кіммерійці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палеоліту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 форма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релігійних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первісного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жливу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відігравало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збиральництво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рибальство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Пономарьов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1970; Є. Приступа, 1995).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палеоліту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VIII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н.е.)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винайдено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лук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стріли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змінило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значить,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Засоби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військово-фізичної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підготовки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C:\Temp\FineReader10\media\image26.jpeg"/>
          <p:cNvPicPr>
            <a:picLocks noGrp="1"/>
          </p:cNvPicPr>
          <p:nvPr>
            <p:ph sz="quarter" idx="1"/>
          </p:nvPr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285720" y="1428736"/>
            <a:ext cx="857256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14290"/>
            <a:ext cx="8503920" cy="64294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IX-X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прикладна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реалізовувалась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таких формах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ігрища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лицарські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турніри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—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потіхи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походи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(IX- XIV ст.)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Безперервні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сусідами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конфлікти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русичів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посідало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військово-прикладній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зброєю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виїздка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ловити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муштрувати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дружині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князя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налічувалось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300-400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дружинників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чотирьохтисячне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війсь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потужною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досконалість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воїна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відігравала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надзвичайну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монастирях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церквах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активно роз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удо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Ярослава Мудрого.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культового, носили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оборонний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Київській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сформувалась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своєрідна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включала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княжому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закладах (церкви,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монастирі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айпоширенішими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дужання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ристалища);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походи.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судноплавство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Однодеревні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човни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Теслярство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рибальства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справ.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Крип'якевич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(1992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.), князь Святослав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болгарському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веслував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Дунай. Князь Олег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«ходили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греків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 на конях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кораблях...».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Молодь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стрільбі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лука в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ристалищах»,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поширеною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копа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м'яч-один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праобразів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футболу,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дорослих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 звана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сказати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двобій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роз'яреною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твариною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берегла факт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киянина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Кирила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Кожем'яку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котрий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захоплену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долонею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княжих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розповсюджені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дужання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ременях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навхрест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спас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70000" lnSpcReduction="2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Народна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пройшла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етапів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вдосконалювались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неписаними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правилами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заборонялось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шкідливим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борця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 «нечиста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», «не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лежачого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» то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що.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Першим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кроком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цивілізованому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перетворенні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навкулачки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ла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відмова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ударів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Дедалі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виховна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масових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ігрищ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впр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формували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спритність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витривалість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силу,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кмітливість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спри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ли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воїнів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ополчення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Неабияке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військово-фізичному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вихованні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Київській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приділялось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формуванню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морально-вольових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Мужність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русічів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цінувалось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усе.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Сповідувалось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доброчинство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найкращою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пра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вою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вважалось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захищати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нещасних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знедолених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В «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Паученії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Володимир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Мономаха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акумулювався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віковічний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педагогіки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фізичною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найістотнішою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рисою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нерозривна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гідності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духовного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багатства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досконалості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ритуал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пошанування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загиблого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воїна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родича (так звана тризна). До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входили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рухливі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980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Русь-Україна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прийняла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християнство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загальноруську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релігію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Церква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почала активно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боротися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«поганством»,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створене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тисячоліттями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язичництво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досконало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вірувань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повільно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відступало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натиском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православ'я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Християнство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змушене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пристосуватись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асимілювати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язичницькі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обряди,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вбираючи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прийняттям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християнства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традиційні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адаптуються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своєрідного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світогляду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склався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як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двоє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вір'я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», переходить в систему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християнських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свят. Так,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обряд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поклоніння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весні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переходить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Великодніх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свят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«веснянками»,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гаївками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», культом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язика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цокання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»)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Свято Купала стало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Івана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Купала»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(на честь святого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Іоана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Предтечі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культура 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Київської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продовжує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розвиватись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9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рунтуючись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багатовікових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традиціях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збагачуючись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запозиченнями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сусідів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переходячи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систему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військово-фізичної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котра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як струнка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завершена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система,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побудована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традиціях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народній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В той же час,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розвиваючись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власній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вона не мала замкнутого,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обмеженого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характеру.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античні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часи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надбання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сусідніх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народів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у 1150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князь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Ізяслав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святкуючи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перемогу,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провів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руські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ігрища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зразок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європейських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турнірів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Аналогічні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турніри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проводились 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Галичині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часи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князя Василька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6215106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Порівняльний аналіз дає підстави стверджувати, що фізична культура и Україні часів Київської Русі розвивалась за Європейською моделлю.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Але,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бираючи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сусідів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вона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ґрунтувалась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звичаях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зумовило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прогресивність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християнства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залишилась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важ­ливою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цілісної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етносу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практично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сферах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етнопеда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гоги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релігійних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святах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козаччини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214422"/>
            <a:ext cx="8503920" cy="535785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Внаслідок постійної боротьби українського народу проти татар  і турків, польських та литовських загарбників, а також втечі селян і міської бідноти з Галичини, Волині, Поділля, Полісся, Побужжя від фе­одального, національного і релігійного гніту виникло вільне озброєння населення — козацтво.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перших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Запорізька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безперервну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збройну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загарбниками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призвели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запорізьке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короткий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виробило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найефективніших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той час систему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(Антонович В., 1991).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половині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XVII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піднялось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Європейських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активною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наступальною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тактикою пер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феодальні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Запорізьку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піхоту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найкращою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уславилась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штурмами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фортець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своєрідною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тактикою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таборі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Кіннота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чисельною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відзначалась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майстерністю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запорізького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воїнства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селяни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Тому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поповнення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воїнств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народу.	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різноманітними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поширювались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винятку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Широке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навкулачки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міцного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батьківщини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відігравали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віковічні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відмітити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звичаї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особливо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юнаків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перш за все служил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Домінуючу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відіграва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духовної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тілесної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досконалості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уособленням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 образ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звитяжця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лицаря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героїчної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козака-запорожця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спричинив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100-відсоткового)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втілення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народу,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збагаченні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вдосконалень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запозичень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відігравали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існуючої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парубоцькі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громади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мандрівні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борці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вулиця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чумакування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ступень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родинно-шкільним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братських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типах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козаччини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створювались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кожному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пункті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заснуванням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церкві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1740- 1746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вільностей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Запорізької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866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Яворницький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1990; Є. Н. Приступа, 1995).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школах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безліч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звичаїв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цікаво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насичено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проходили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свята переходу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0"/>
            <a:ext cx="8503920" cy="6429396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допоміжних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вимага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звичок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координованих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витривалості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сприт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списом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сокирою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екстремальних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вимагало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цілеспрямованої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людей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специфічної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Суттєвий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наших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залишили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племена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трипільці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жили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Київщина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тисячоліттях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н.е.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хнє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високорозвиненим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тих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обізнані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мисливством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землеробством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рибальством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знали колесо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поява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пересування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волокуші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санчата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лижі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епоху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вдосконалюються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З'явились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кам'яні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сокири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довбані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танцю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До тих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поховального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обряду «Тризна»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пошанування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померлого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родича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загиб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воїна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Літописи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доносять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входили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дужання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рухливі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забави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(І.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Срезнєвський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1951; Є. Н. Приступа, В. С. Пилат, 1991; Я. Л. Кулик, С. 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Костюк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М. І. Петренко, 1997).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Поховальний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обряд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дійшов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наших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поминки,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змінивши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форму,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зберіг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традицію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носив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змагальний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характер,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входили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символічні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бойові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трипільців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спису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стрільба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луку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503920" cy="6241948"/>
          </a:xfrm>
        </p:spPr>
        <p:txBody>
          <a:bodyPr>
            <a:normAutofit fontScale="92500"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посідала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січова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школа, яка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існувала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церкві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святої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Покрови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берегині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Запорозької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Складалась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відділів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(С. 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О. 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Худолій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Г. В. Малка, 2003):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юнаків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готувались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паламарів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дияконів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там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дітей-сиріт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хрещеників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козацької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старшини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тощо-50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Молодики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свою управу,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отамана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кухаря,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користувались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привілеями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існувала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безпосереднім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проводом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козацької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старшини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керівником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ченців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вправами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володінню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вогнепальною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зброєю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застосовувались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їзди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холодною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зброєю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човном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стосувалась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молодиків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церковного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декількаразової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ряси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козацьку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зброю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свят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ставали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козацьких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6286544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січовій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органічно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поєднувалися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гарту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вій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сь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ковим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навчанням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приділялась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загальноосвітній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стороні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овки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лицарів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тут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семирічним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безкоштовним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юнаків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січовій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залежав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здібностей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духовної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науки.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Січові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старшинські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козацькі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своєрідним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військово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о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сві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тянським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навчально-виховним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закладом, де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реалізувалась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прогресивна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гармонійного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військово-фізичній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юнаки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домагались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гармонійного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здібностей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життєво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важливих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плаванні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бігу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їзді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верхи,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майстерного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відігравали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парубоцькі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громади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своєрідне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неодружених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юнаків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функція-організація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метою духовного, морального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парубоцьких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дівочі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підліткові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юнацькі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громади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копіювали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парубоцьких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Головною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вступу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громади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(16-18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громада брала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зріст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силу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товариша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придбати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хорошого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бійця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брались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розум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здібності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/>
              <a:t>Парубоцька</a:t>
            </a:r>
            <a:r>
              <a:rPr lang="ru-RU" dirty="0" smtClean="0"/>
              <a:t> громада </a:t>
            </a:r>
            <a:r>
              <a:rPr lang="ru-RU" dirty="0" err="1" smtClean="0"/>
              <a:t>здійснюва</a:t>
            </a:r>
            <a:r>
              <a:rPr lang="uk-UA" dirty="0" smtClean="0"/>
              <a:t>л</a:t>
            </a:r>
            <a:r>
              <a:rPr lang="ru-RU" dirty="0" smtClean="0"/>
              <a:t>а практично </a:t>
            </a:r>
            <a:r>
              <a:rPr lang="ru-RU" dirty="0" err="1" smtClean="0"/>
              <a:t>всі</a:t>
            </a:r>
            <a:r>
              <a:rPr lang="ru-RU" dirty="0" smtClean="0"/>
              <a:t> заходи по </a:t>
            </a:r>
            <a:r>
              <a:rPr lang="ru-RU" dirty="0" err="1" smtClean="0"/>
              <a:t>фізичному</a:t>
            </a:r>
            <a:r>
              <a:rPr lang="ru-RU" dirty="0" smtClean="0"/>
              <a:t> </a:t>
            </a:r>
            <a:r>
              <a:rPr lang="uk-UA" dirty="0" smtClean="0"/>
              <a:t>в</a:t>
            </a:r>
            <a:r>
              <a:rPr lang="ru-RU" dirty="0" err="1" smtClean="0"/>
              <a:t>досконаленню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народних</a:t>
            </a:r>
            <a:r>
              <a:rPr lang="ru-RU" dirty="0" smtClean="0"/>
              <a:t> свят та </a:t>
            </a:r>
            <a:r>
              <a:rPr lang="ru-RU" dirty="0" err="1" smtClean="0"/>
              <a:t>зібрань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широко </a:t>
            </a:r>
            <a:r>
              <a:rPr lang="ru-RU" dirty="0" err="1" smtClean="0"/>
              <a:t>застосовувались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рухливих</a:t>
            </a:r>
            <a:r>
              <a:rPr lang="ru-RU" dirty="0" smtClean="0"/>
              <a:t> </a:t>
            </a:r>
            <a:r>
              <a:rPr lang="ru-RU" dirty="0" err="1" smtClean="0"/>
              <a:t>ігор</a:t>
            </a:r>
            <a:r>
              <a:rPr lang="ru-RU" dirty="0" smtClean="0"/>
              <a:t>, </a:t>
            </a:r>
            <a:r>
              <a:rPr lang="ru-RU" dirty="0" err="1" smtClean="0"/>
              <a:t>різновиди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, </a:t>
            </a:r>
            <a:r>
              <a:rPr lang="ru-RU" dirty="0" err="1" smtClean="0"/>
              <a:t>танців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Особливо </a:t>
            </a:r>
            <a:r>
              <a:rPr lang="ru-RU" dirty="0" err="1" smtClean="0"/>
              <a:t>поширеними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перегони </a:t>
            </a:r>
            <a:r>
              <a:rPr lang="ru-RU" dirty="0" err="1" smtClean="0"/>
              <a:t>і</a:t>
            </a:r>
            <a:r>
              <a:rPr lang="ru-RU" dirty="0" smtClean="0"/>
              <a:t> скачки. </a:t>
            </a:r>
            <a:r>
              <a:rPr lang="ru-RU" dirty="0" err="1" smtClean="0"/>
              <a:t>Взимку</a:t>
            </a:r>
            <a:r>
              <a:rPr lang="ru-RU" dirty="0" smtClean="0"/>
              <a:t>,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перегонів</a:t>
            </a:r>
            <a:r>
              <a:rPr lang="ru-RU" dirty="0" smtClean="0"/>
              <a:t>, </a:t>
            </a:r>
            <a:r>
              <a:rPr lang="ru-RU" dirty="0" err="1" smtClean="0"/>
              <a:t>розповсюдженою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їзда</a:t>
            </a:r>
            <a:r>
              <a:rPr lang="ru-RU" dirty="0" smtClean="0"/>
              <a:t> на </a:t>
            </a:r>
            <a:r>
              <a:rPr lang="ru-RU" dirty="0" err="1" smtClean="0"/>
              <a:t>санчатах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запряженими</a:t>
            </a:r>
            <a:r>
              <a:rPr lang="ru-RU" dirty="0" smtClean="0"/>
              <a:t> собаками.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популярним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ковзання</a:t>
            </a:r>
            <a:r>
              <a:rPr lang="ru-RU" dirty="0" smtClean="0"/>
              <a:t> на </a:t>
            </a:r>
            <a:r>
              <a:rPr lang="ru-RU" dirty="0" err="1" smtClean="0"/>
              <a:t>льоду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довгі</a:t>
            </a:r>
            <a:r>
              <a:rPr lang="ru-RU" dirty="0" smtClean="0"/>
              <a:t> </a:t>
            </a:r>
            <a:r>
              <a:rPr lang="ru-RU" dirty="0" err="1" smtClean="0"/>
              <a:t>зимові</a:t>
            </a:r>
            <a:r>
              <a:rPr lang="ru-RU" dirty="0" smtClean="0"/>
              <a:t> </a:t>
            </a:r>
            <a:r>
              <a:rPr lang="ru-RU" dirty="0" err="1" smtClean="0"/>
              <a:t>вечори</a:t>
            </a:r>
            <a:r>
              <a:rPr lang="ru-RU" dirty="0" smtClean="0"/>
              <a:t> молодь </a:t>
            </a:r>
            <a:r>
              <a:rPr lang="ru-RU" dirty="0" err="1" smtClean="0"/>
              <a:t>грала</a:t>
            </a:r>
            <a:r>
              <a:rPr lang="ru-RU" dirty="0" smtClean="0"/>
              <a:t> в шахи,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княжих </a:t>
            </a:r>
            <a:r>
              <a:rPr lang="ru-RU" dirty="0" err="1" smtClean="0"/>
              <a:t>часів</a:t>
            </a:r>
            <a:r>
              <a:rPr lang="ru-RU" dirty="0" smtClean="0"/>
              <a:t>. У </a:t>
            </a:r>
            <a:r>
              <a:rPr lang="ru-RU" dirty="0" err="1" smtClean="0"/>
              <a:t>весінні</a:t>
            </a:r>
            <a:r>
              <a:rPr lang="ru-RU" dirty="0" smtClean="0"/>
              <a:t> та </a:t>
            </a:r>
            <a:r>
              <a:rPr lang="ru-RU" dirty="0" err="1" smtClean="0"/>
              <a:t>літні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поширеними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рухливі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м'ячем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«кулями».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займало</a:t>
            </a:r>
            <a:r>
              <a:rPr lang="ru-RU" dirty="0" smtClean="0"/>
              <a:t> </a:t>
            </a:r>
            <a:r>
              <a:rPr lang="ru-RU" dirty="0" err="1" smtClean="0"/>
              <a:t>полювання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572272"/>
          </a:xfrm>
        </p:spPr>
        <p:txBody>
          <a:bodyPr>
            <a:noAutofit/>
          </a:bodyPr>
          <a:lstStyle/>
          <a:p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Традиційною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формою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побутових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умо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ах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села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вулиця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вечорниці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досвітки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Музика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танці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— все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багатство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духовного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тілесного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виникало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там,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перш за все на 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вулиці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». 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Вулиця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своєрідною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формою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традиційних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розваг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Вона починалась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великодніх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свят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тривала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літо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аж до 14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Вулиця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збиралась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певному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призначеному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посеред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села, на зеленому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лузі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над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річкою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леваді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польових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молодь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збиралась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щовечора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а у «жнива» —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неділю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святкові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На 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вулиці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дівчата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виводили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хороводи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співали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танцювали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Хлопці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забавлялись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рухливими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іграми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боротьбо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ю.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Парубоцька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громада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влаштовувала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швидше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пробіжи</a:t>
            </a:r>
            <a:r>
              <a:rPr lang="uk-UA" sz="2100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пропливе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кине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перетягування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линви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ли в «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зайвий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Народна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культура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відігравала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прикладній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фесійній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людей до умов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тогочасної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трудової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(ковал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я,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тесля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поширене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козацьку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чумакування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вимагало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високого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психічної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чумаків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14290"/>
            <a:ext cx="8503920" cy="64294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колориту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 часу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ман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дрівні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борці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хлопці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ходили по селах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мірялись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силою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сіль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арубками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народно-побутових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віднести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воєнізовані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могли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тимчасовими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стихійними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повстань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(гайдамаки,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опришки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давнішній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 звана «школа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джур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неформальний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Школа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джур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наступницею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наставництва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приватні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вчителі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IX-XIV ст.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усіх формах організації (як народно-побутових, так і професіональних) були наявні характерні елементи народної педагогіки українців (відбір, підготовка, іспит-випробування, вдосконалення бойової майстерності у війську).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14290"/>
            <a:ext cx="8503920" cy="635798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добу козаччини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XVIII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ст.) існувала система засобів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військово-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фізичної підготовки молоді і дорослих, яка включала: ігри військового спрямування, військові танці (гопак, козак, метелиця га ін.), фізичні вправи з предметами (переважно різновиди холодної та вогнепальної зброї), фізичні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вправи із застосуванням засобів пересування (човен, кінь), змагальні фізичні вправи (бої навкулачки, різновиди боротьби —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гойдок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спас та протиборства, фехтування та ін.).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Суттєвим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компонентом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загартування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навкілля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вода).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найрозповсюдженіших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військово-прикладній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поєдинки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походи.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компонент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здорового,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міцного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зміцненню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Запорізької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безперервних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існув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Доступ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таких умов: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вільною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розмовляти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їнськ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сповідати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православну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пройти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один пункт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присягти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російському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царю.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Боплана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(1990),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ставали 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Молодь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проходила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сувору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школу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випробування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наголошено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десятник,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десяти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тов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аришів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наглядом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50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юнаків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відводились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веслувати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добре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маскуватись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свідченнями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претендент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мусив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проплис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ти  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пороги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пройти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семирічну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Справжнім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ставав той,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себе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зрілість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долати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негаразди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січового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14290"/>
            <a:ext cx="8503920" cy="6429420"/>
          </a:xfrm>
        </p:spPr>
        <p:txBody>
          <a:bodyPr>
            <a:noAutofit/>
          </a:bodyPr>
          <a:lstStyle/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Щовесни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влаштовувались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веслуванню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поперек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бурхливого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Дніпра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Перемагав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той,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фінішував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напроти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старту.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Частими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пірнання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за люлькою,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цінувалось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підняти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зубами.</a:t>
            </a:r>
          </a:p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Відмінну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підготовленість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демонстрували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козаки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морських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походів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проходили до 15 км моря за годину.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Запоріжжі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існував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культ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гармонійного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духовного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стверджувати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Запорізький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функціонувала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основу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складали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віковічні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звичаї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народу. Вона носила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характер.</a:t>
            </a:r>
          </a:p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Військово-фізична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запоріжців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виступала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як системно завершена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структура, яку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складали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компоненти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а)	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початковий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відбір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переважає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мораль­них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	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б)	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народний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здоровий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окресленими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народними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звичаями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водні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сон 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повітрі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поміркованість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пости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в)	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військово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герці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двобої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навкулачки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6286544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ігрові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змагальні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поєднувались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піснями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музикою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Пріоритетне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спеціальній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надавалось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цілеспрямованому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б)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вдосконаленню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плаванні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пірнанні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їзді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верхи;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володінню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пересування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човен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галера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Вінцем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відродження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бойового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«Гопака».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Освітянським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здобутком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Запорізької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принципу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гармонійного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помітно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січової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загальноосвітніми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предметами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приділялось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психо-фізичному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вдосконаленню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обґрунтувати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козаччини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намагався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педагог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Єпіфаній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Славинецькивд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тогочасної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прихильником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відстоював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книзі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«Гражданство обычаев детских»,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вміщала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порадами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вести себе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дома, у гостях,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приділено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книзі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м'ячем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городки,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стрибки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Славинецький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Як педагог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доцільні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недоцільні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доцільних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силу,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кмітливість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Недоцільними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кар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брехню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порожній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гонор, лукавство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вади.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503920" cy="65722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трипільських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поселень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ритуальні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забав,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переходу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бронзи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заліза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II тис. до н.е.)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племенні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союзи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рабовласницькі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чверті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н.е.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північне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Причорномор'я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заселили племена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кіммерійців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перший народ,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жив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знаходимо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грецьких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міфах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поемах Гомера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Одіссеї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Кіммерійці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собою.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Кубані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пониззі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осілий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напівкочовий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кочовий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Надзвичайно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розвиненим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конярство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численних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племенах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матріархальні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племена.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зароджувалась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знать,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загони.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стояли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царі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вожді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Войовничі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кіммерійці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добре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розвинену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заборонених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чомусь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лазіння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небезпечними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оригінальний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зроблена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підкреслювався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підростаючого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возз'єднання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(1654 р.)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зворотні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1709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скасовуються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Реакційна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царизму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ліквідацію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здобутків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особливо посилилось, коли у 1685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митрополит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Тедеон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 собою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зверхність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Московського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патріархату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епоха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парубоцьких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громад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осередків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причетних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Завершенням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званою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Руїною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запорожців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Кубань (1775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 Але,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незважаючи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утиски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польських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магнатів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московського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царизму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збагатив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обряди,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утвердженню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парубоцькі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Київщині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олтавщині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Чернігівщині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аж до 30-х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XX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нехтуючи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шовицькими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заборонами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14366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невдалі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призвели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самостійності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потрапили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розчинились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них.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ст. до н.е. створили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Дністра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Дону.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стояла орда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царських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проводом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деспотичних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царів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Племена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кочовиків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землеробів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пониззі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складу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входили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орачі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Дністром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Скіфське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хлібороби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торгівлю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грецькими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полісами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Причорномор'я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майстерно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володіли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луком, мечем,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списом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кинджалом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сокирами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ращами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15106"/>
          </a:xfrm>
        </p:spPr>
        <p:txBody>
          <a:bodyPr>
            <a:normAutofit fontScale="77500" lnSpcReduction="2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засвідчив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Геродот,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видатних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скіфських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воїнів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греки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запрошували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воїнів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стрільбі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лука.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заняттям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кочове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ско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арство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приділяли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розведенню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коней, тому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йшло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часи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відбувалась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Велика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грецька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колонізація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узбережжя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смуг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ричорномор'я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почалась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VIII ст. до н.е., яка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сприяла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поширенню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давньогрецьких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традицій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(в тому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 (С. А.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Семенов-Зусер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1940; О. О.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Гречанюк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2000).</a:t>
            </a:r>
          </a:p>
          <a:p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Еллінські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поліси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VII ст. до н.е.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Найбільшими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Ольвія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Миколаєва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), Херсонес (в межах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Севастополя),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Тіра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(в межах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Білгород-Дністровського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Боснорського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царства: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антікапей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(в межах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Керчі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Горгіпп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(в межах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Анапи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Танаїс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Ростовській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Довколишнє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оточення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давньогрецькі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сприяли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формуванню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своєрідної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невід'ємною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гімнастичне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та атлетика.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невід'ємною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причорноморських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Особливо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військово-фізичне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враховуючи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закладах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гімназіях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гімнастархи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педотриби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космети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посади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престижними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них обирались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найдостойніші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найдосвідченіші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північному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Причорномор'ї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проводились 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честь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олімпійських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героїв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Найвідомішими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честь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Ахілла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Ольвії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	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тисячоліть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розвиненим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Подніпров'я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Зарубинецька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(III ст. до н.е. — II ст. н.е.)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Черняхівська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(II—V ст. н.е.)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Обидві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Римської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 античного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614366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неоліту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бронзи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(2000-1500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н.е.)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індоєвропейської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відділились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балтослов'яни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1000 р.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н.е.від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відокремилась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протослов'янська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відтоді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розпочався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ep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осілих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поселень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слов'ян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теріальну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духовну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лад. Почала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роз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своєрідна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слов'ян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наш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Вісли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Дінця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виступа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народу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слов'яни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славіани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VI-VII ст. н. 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предки жили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Роди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племена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ріллю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ловецькі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стада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старшини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члени роду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Прошарок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старшин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пізньопалеолітичних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почали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створюватись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а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ними обирались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найдостойніші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принципом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претендентами.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мусили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найавторитетнішими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членами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племені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143668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семи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виховувала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и, 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відводилась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старій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шинам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найдосвідченішим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членам роду. Молодь проходила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спеціальну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громаді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засновану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елементах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проходило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рухливих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іграх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забавах,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змагальних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вправах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завершувався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ініціацією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— ритуалом посвяти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наступну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вікову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стан.</a:t>
            </a:r>
          </a:p>
          <a:p>
            <a:pPr>
              <a:buNone/>
            </a:pP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Ініціація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передбачала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обрядові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дійства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перехід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наступну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прийом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члени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обрядодійств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ініціації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у першу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виховний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передбачав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юнака,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(Є.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Приступа, В. С. Пилат, 1991; С. М.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Філь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О. М.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Худолій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Г. В. Малка, 2003):</a:t>
            </a:r>
          </a:p>
          <a:p>
            <a:pPr lvl="0"/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Тривалу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ізоляцію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зближення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дорослими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чоловіками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Тренування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витривалості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спритності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lvl="0"/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Оволодіння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технікою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Загартування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долати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негоди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харчові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суворі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моральні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випробування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дисциплінованості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безумовного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підпорядкування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старшим,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звичаїв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родової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моралі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197</TotalTime>
  <Words>5553</Words>
  <Application>Microsoft Office PowerPoint</Application>
  <PresentationFormat>Экран (4:3)</PresentationFormat>
  <Paragraphs>151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Официальная</vt:lpstr>
      <vt:lpstr> Виникнення і традиції народної фізичної культури в Україні</vt:lpstr>
      <vt:lpstr>1. Витоки і традиції народної фізичної культури.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 2.Фізична культура в період Київської Русі.</vt:lpstr>
      <vt:lpstr>Слайд 15</vt:lpstr>
      <vt:lpstr>Слайд 16</vt:lpstr>
      <vt:lpstr>Слайд 17</vt:lpstr>
      <vt:lpstr>Слайд 18</vt:lpstr>
      <vt:lpstr>Слайд 19</vt:lpstr>
      <vt:lpstr>Засоби військово-фізичної підготовки</vt:lpstr>
      <vt:lpstr>Слайд 21</vt:lpstr>
      <vt:lpstr>Слайд 22</vt:lpstr>
      <vt:lpstr>Слайд 23</vt:lpstr>
      <vt:lpstr>Слайд 24</vt:lpstr>
      <vt:lpstr>Слайд 25</vt:lpstr>
      <vt:lpstr>Слайд 26</vt:lpstr>
      <vt:lpstr>3.Фізична культура в період козаччини.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Виникнення і традиції народної фізичної культури в Україні</dc:title>
  <dc:creator>Анна</dc:creator>
  <cp:lastModifiedBy>Анна</cp:lastModifiedBy>
  <cp:revision>22</cp:revision>
  <dcterms:created xsi:type="dcterms:W3CDTF">2014-10-26T13:20:05Z</dcterms:created>
  <dcterms:modified xsi:type="dcterms:W3CDTF">2014-10-30T12:06:23Z</dcterms:modified>
</cp:coreProperties>
</file>