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8" r:id="rId30"/>
    <p:sldId id="289" r:id="rId31"/>
    <p:sldId id="290" r:id="rId32"/>
    <p:sldId id="284" r:id="rId33"/>
    <p:sldId id="285" r:id="rId34"/>
    <p:sldId id="286" r:id="rId35"/>
    <p:sldId id="287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75E274-13A5-4AA5-A739-716F87816380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AA1DD25-6D79-4366-ABD0-6CB61AB3DD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Фізичне виховання і змагання у феодальному суспільстві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58204" cy="6000792"/>
          </a:xfrm>
        </p:spPr>
        <p:txBody>
          <a:bodyPr/>
          <a:lstStyle/>
          <a:p>
            <a:r>
              <a:rPr lang="ru-RU" sz="2800" dirty="0" err="1" smtClean="0"/>
              <a:t>Слід</a:t>
            </a:r>
            <a:r>
              <a:rPr lang="ru-RU" sz="2800" dirty="0" smtClean="0"/>
              <a:t> </a:t>
            </a:r>
            <a:r>
              <a:rPr lang="ru-RU" sz="2800" dirty="0" err="1" smtClean="0"/>
              <a:t>враховувати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у </a:t>
            </a:r>
            <a:r>
              <a:rPr lang="ru-RU" sz="2800" dirty="0" err="1" smtClean="0"/>
              <a:t>період</a:t>
            </a:r>
            <a:r>
              <a:rPr lang="ru-RU" sz="2800" dirty="0" smtClean="0"/>
              <a:t> </a:t>
            </a:r>
            <a:r>
              <a:rPr lang="ru-RU" sz="2800" dirty="0" err="1" smtClean="0"/>
              <a:t>епідемій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населених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пунктів</a:t>
            </a:r>
            <a:r>
              <a:rPr lang="ru-RU" sz="2800" dirty="0" smtClean="0"/>
              <a:t> ставали буквально </a:t>
            </a:r>
            <a:r>
              <a:rPr lang="ru-RU" sz="2800" dirty="0" err="1" smtClean="0"/>
              <a:t>безлюдними</a:t>
            </a:r>
            <a:r>
              <a:rPr lang="ru-RU" sz="2800" dirty="0" smtClean="0"/>
              <a:t>. </a:t>
            </a:r>
            <a:r>
              <a:rPr lang="uk-UA" sz="2800" dirty="0" smtClean="0"/>
              <a:t>П</a:t>
            </a:r>
            <a:r>
              <a:rPr lang="ru-RU" sz="2800" dirty="0" err="1" smtClean="0"/>
              <a:t>рості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селяни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дбати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своє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здоров'я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займатись</a:t>
            </a:r>
            <a:r>
              <a:rPr lang="ru-RU" sz="2800" dirty="0" smtClean="0"/>
              <a:t> </a:t>
            </a:r>
            <a:r>
              <a:rPr lang="ru-RU" sz="2800" dirty="0" err="1" smtClean="0"/>
              <a:t>фі</a:t>
            </a:r>
            <a:r>
              <a:rPr lang="uk-UA" sz="2800" dirty="0" smtClean="0"/>
              <a:t>з</a:t>
            </a:r>
            <a:r>
              <a:rPr lang="ru-RU" sz="2800" dirty="0" err="1" smtClean="0"/>
              <a:t>ичним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підростаючого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покоління</a:t>
            </a:r>
            <a:r>
              <a:rPr lang="ru-RU" sz="2800" dirty="0" smtClean="0"/>
              <a:t>.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феодали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зуміли</a:t>
            </a:r>
            <a:r>
              <a:rPr lang="ru-RU" sz="2800" dirty="0" smtClean="0"/>
              <a:t> в ре</a:t>
            </a:r>
            <a:r>
              <a:rPr lang="uk-UA" sz="2800" dirty="0" err="1" smtClean="0"/>
              <a:t>шт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решт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створити</a:t>
            </a:r>
            <a:r>
              <a:rPr lang="ru-RU" sz="2800" dirty="0" smtClean="0"/>
              <a:t> для себе </a:t>
            </a:r>
            <a:r>
              <a:rPr lang="ru-RU" sz="2800" dirty="0" err="1" smtClean="0"/>
              <a:t>певну</a:t>
            </a:r>
            <a:r>
              <a:rPr lang="ru-RU" sz="2800" dirty="0" smtClean="0"/>
              <a:t> систему </a:t>
            </a:r>
            <a:r>
              <a:rPr lang="ru-RU" sz="2800" dirty="0" err="1" smtClean="0"/>
              <a:t>військово-фізичної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підготовки</a:t>
            </a:r>
            <a:r>
              <a:rPr lang="ru-RU" sz="2800" dirty="0" smtClean="0"/>
              <a:t>, то </a:t>
            </a:r>
            <a:r>
              <a:rPr lang="ru-RU" sz="2800" dirty="0" err="1" smtClean="0"/>
              <a:t>селяни</a:t>
            </a:r>
            <a:r>
              <a:rPr lang="ru-RU" sz="2800" dirty="0" smtClean="0"/>
              <a:t> не могли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зробити</a:t>
            </a:r>
            <a:r>
              <a:rPr lang="ru-RU" sz="2800" dirty="0" smtClean="0"/>
              <a:t> у силу </a:t>
            </a:r>
            <a:r>
              <a:rPr lang="ru-RU" sz="2800" dirty="0" err="1" smtClean="0"/>
              <a:t>свого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безправного</a:t>
            </a:r>
            <a:r>
              <a:rPr lang="ru-RU" sz="2800" dirty="0" smtClean="0"/>
              <a:t> становища. </a:t>
            </a:r>
            <a:r>
              <a:rPr lang="ru-RU" sz="2800" dirty="0" err="1" smtClean="0"/>
              <a:t>Фізичні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вправи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ігри</a:t>
            </a:r>
            <a:r>
              <a:rPr lang="ru-RU" sz="2800" dirty="0" smtClean="0"/>
              <a:t> селян,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пригнічували</a:t>
            </a:r>
            <a:r>
              <a:rPr lang="ru-RU" sz="2800" dirty="0" smtClean="0"/>
              <a:t>,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доволі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обмеженими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примтивними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складались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традиційних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вправ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286808" cy="6143668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Можна</a:t>
            </a:r>
            <a:r>
              <a:rPr lang="ru-RU" sz="3200" dirty="0" smtClean="0"/>
              <a:t> </a:t>
            </a:r>
            <a:r>
              <a:rPr lang="ru-RU" sz="3200" dirty="0" err="1" smtClean="0"/>
              <a:t>констатувати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в </a:t>
            </a:r>
            <a:r>
              <a:rPr lang="ru-RU" sz="3200" dirty="0" err="1" smtClean="0"/>
              <a:t>галузі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виховання</a:t>
            </a:r>
            <a:r>
              <a:rPr lang="ru-RU" sz="3200" dirty="0" smtClean="0"/>
              <a:t> у </a:t>
            </a:r>
            <a:r>
              <a:rPr lang="ru-RU" sz="3200" dirty="0" err="1" smtClean="0"/>
              <a:t>становищі</a:t>
            </a:r>
            <a:r>
              <a:rPr lang="ru-RU" sz="3200" dirty="0" smtClean="0"/>
              <a:t> трудящих </a:t>
            </a:r>
            <a:r>
              <a:rPr lang="ru-RU" sz="3200" dirty="0" err="1" smtClean="0"/>
              <a:t>мас</a:t>
            </a:r>
            <a:r>
              <a:rPr lang="ru-RU" sz="3200" dirty="0" smtClean="0"/>
              <a:t> у </a:t>
            </a:r>
            <a:r>
              <a:rPr lang="ru-RU" sz="3200" dirty="0" err="1" smtClean="0"/>
              <a:t>період</a:t>
            </a:r>
            <a:r>
              <a:rPr lang="ru-RU" sz="3200" dirty="0" smtClean="0"/>
              <a:t> </a:t>
            </a:r>
            <a:r>
              <a:rPr lang="ru-RU" sz="3200" dirty="0" err="1" smtClean="0"/>
              <a:t>рабовласницького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феодального ладу </a:t>
            </a:r>
            <a:r>
              <a:rPr lang="ru-RU" sz="3200" dirty="0" err="1" smtClean="0"/>
              <a:t>багато</a:t>
            </a:r>
            <a:r>
              <a:rPr lang="ru-RU" sz="3200" dirty="0" smtClean="0"/>
              <a:t> </a:t>
            </a:r>
            <a:r>
              <a:rPr lang="ru-RU" sz="3200" dirty="0" err="1" smtClean="0"/>
              <a:t>спільного</a:t>
            </a:r>
            <a:r>
              <a:rPr lang="ru-RU" sz="3200" dirty="0" smtClean="0"/>
              <a:t>. Але, як </a:t>
            </a:r>
            <a:r>
              <a:rPr lang="ru-RU" sz="3200" dirty="0" err="1" smtClean="0"/>
              <a:t>відомо</a:t>
            </a:r>
            <a:r>
              <a:rPr lang="ru-RU" sz="3200" dirty="0" smtClean="0"/>
              <a:t>, </a:t>
            </a:r>
            <a:r>
              <a:rPr lang="ru-RU" sz="3200" dirty="0" err="1" smtClean="0"/>
              <a:t>рівень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характеризується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багатьма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функціями</a:t>
            </a:r>
            <a:r>
              <a:rPr lang="ru-RU" sz="3200" dirty="0" smtClean="0"/>
              <a:t>. </a:t>
            </a:r>
            <a:r>
              <a:rPr lang="ru-RU" sz="3200" b="1" dirty="0" smtClean="0"/>
              <a:t>Другою по </a:t>
            </a:r>
            <a:r>
              <a:rPr lang="ru-RU" sz="3200" b="1" dirty="0" err="1" smtClean="0"/>
              <a:t>значущості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є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військова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функція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фізичної</a:t>
            </a:r>
            <a:r>
              <a:rPr lang="ru-RU" sz="3200" b="1" dirty="0" smtClean="0"/>
              <a:t> культур</a:t>
            </a:r>
            <a:r>
              <a:rPr lang="uk-UA" sz="3200" b="1" dirty="0" smtClean="0"/>
              <a:t>и.</a:t>
            </a:r>
            <a:endParaRPr lang="ru-RU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8186766" cy="5929354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феодалізму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експлуататорського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</a:t>
            </a:r>
            <a:r>
              <a:rPr lang="ru-RU" dirty="0" err="1" smtClean="0"/>
              <a:t>класом</a:t>
            </a:r>
            <a:r>
              <a:rPr lang="ru-RU" dirty="0" smtClean="0"/>
              <a:t> </a:t>
            </a:r>
            <a:r>
              <a:rPr lang="ru-RU" dirty="0" err="1" smtClean="0"/>
              <a:t>феодалів</a:t>
            </a:r>
            <a:r>
              <a:rPr lang="ru-RU" dirty="0" smtClean="0"/>
              <a:t>, </a:t>
            </a:r>
            <a:r>
              <a:rPr lang="ru-RU" dirty="0" err="1" smtClean="0"/>
              <a:t>якім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утримувати</a:t>
            </a:r>
            <a:r>
              <a:rPr lang="ru-RU" dirty="0" smtClean="0"/>
              <a:t> селян у </a:t>
            </a:r>
            <a:r>
              <a:rPr lang="ru-RU" dirty="0" err="1" smtClean="0"/>
              <a:t>покорі</a:t>
            </a:r>
            <a:r>
              <a:rPr lang="ru-RU" dirty="0" smtClean="0"/>
              <a:t>, </a:t>
            </a:r>
            <a:r>
              <a:rPr lang="ru-RU" dirty="0" err="1" smtClean="0"/>
              <a:t>приймати</a:t>
            </a:r>
            <a:r>
              <a:rPr lang="ru-RU" dirty="0" smtClean="0"/>
              <a:t> участь у </a:t>
            </a:r>
            <a:r>
              <a:rPr lang="ru-RU" dirty="0" err="1" smtClean="0"/>
              <a:t>багаточисельних</a:t>
            </a:r>
            <a:r>
              <a:rPr lang="ru-RU" dirty="0" smtClean="0"/>
              <a:t> </a:t>
            </a:r>
            <a:r>
              <a:rPr lang="ru-RU" dirty="0" err="1" smtClean="0"/>
              <a:t>війнах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невід'ємни</a:t>
            </a:r>
            <a:r>
              <a:rPr lang="ru-RU" dirty="0" smtClean="0"/>
              <a:t> атрибутом феодального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Здавалось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тут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феодалі</a:t>
            </a:r>
            <a:r>
              <a:rPr lang="uk-UA" dirty="0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рабовласників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реалізуватись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у феодальному </a:t>
            </a:r>
            <a:r>
              <a:rPr lang="ru-RU" dirty="0" err="1" smtClean="0"/>
              <a:t>суспільстві</a:t>
            </a:r>
            <a:r>
              <a:rPr lang="ru-RU" dirty="0" smtClean="0"/>
              <a:t> все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по-іншому</a:t>
            </a:r>
            <a:r>
              <a:rPr lang="ru-RU" dirty="0" smtClean="0"/>
              <a:t>.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бою </a:t>
            </a:r>
            <a:r>
              <a:rPr lang="ru-RU" dirty="0" err="1" smtClean="0"/>
              <a:t>порівняно</a:t>
            </a:r>
            <a:r>
              <a:rPr lang="ru-RU" dirty="0" smtClean="0"/>
              <a:t> невеликою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важкоозброєни</a:t>
            </a:r>
            <a:r>
              <a:rPr lang="uk-UA" dirty="0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лицарів</a:t>
            </a:r>
            <a:r>
              <a:rPr lang="ru-RU" dirty="0" smtClean="0"/>
              <a:t>, а селян </a:t>
            </a:r>
            <a:r>
              <a:rPr lang="ru-RU" dirty="0" err="1" smtClean="0"/>
              <a:t>надійніше</a:t>
            </a:r>
            <a:r>
              <a:rPr lang="ru-RU" dirty="0" smtClean="0"/>
              <a:t> </a:t>
            </a:r>
            <a:r>
              <a:rPr lang="ru-RU" dirty="0" err="1" smtClean="0"/>
              <a:t>тримає</a:t>
            </a:r>
            <a:r>
              <a:rPr lang="ru-RU" dirty="0" smtClean="0"/>
              <a:t> у </a:t>
            </a:r>
            <a:r>
              <a:rPr lang="ru-RU" dirty="0" err="1" smtClean="0"/>
              <a:t>покорі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стільки</a:t>
            </a:r>
            <a:r>
              <a:rPr lang="ru-RU" dirty="0" smtClean="0"/>
              <a:t> сила </a:t>
            </a:r>
            <a:r>
              <a:rPr lang="ru-RU" dirty="0" err="1" smtClean="0"/>
              <a:t>зброї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християнська</a:t>
            </a:r>
            <a:r>
              <a:rPr lang="ru-RU" dirty="0" smtClean="0"/>
              <a:t> </a:t>
            </a:r>
            <a:r>
              <a:rPr lang="ru-RU" dirty="0" err="1" smtClean="0"/>
              <a:t>церква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58204" cy="607223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Таким чином, </a:t>
            </a:r>
            <a:r>
              <a:rPr lang="ru-RU" sz="2800" dirty="0" err="1" smtClean="0"/>
              <a:t>феодали</a:t>
            </a:r>
            <a:r>
              <a:rPr lang="ru-RU" sz="2800" dirty="0" smtClean="0"/>
              <a:t> не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зацікавлені</a:t>
            </a:r>
            <a:r>
              <a:rPr lang="ru-RU" sz="2800" dirty="0" smtClean="0"/>
              <a:t> у </a:t>
            </a:r>
            <a:r>
              <a:rPr lang="ru-RU" sz="2800" dirty="0" err="1" smtClean="0"/>
              <a:t>своїй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військово-фізичній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підготовці</a:t>
            </a:r>
            <a:r>
              <a:rPr lang="ru-RU" sz="2800" dirty="0" smtClean="0"/>
              <a:t> так, як колись </a:t>
            </a:r>
            <a:r>
              <a:rPr lang="ru-RU" sz="2800" dirty="0" err="1" smtClean="0"/>
              <a:t>рабовласники</a:t>
            </a:r>
            <a:r>
              <a:rPr lang="ru-RU" sz="2800" dirty="0" smtClean="0"/>
              <a:t>, у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не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крім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сили</a:t>
            </a:r>
            <a:r>
              <a:rPr lang="ru-RU" sz="2800" dirty="0" smtClean="0"/>
              <a:t>, </a:t>
            </a:r>
            <a:r>
              <a:rPr lang="ru-RU" sz="2800" dirty="0" err="1" smtClean="0"/>
              <a:t>утримувати</a:t>
            </a:r>
            <a:r>
              <a:rPr lang="ru-RU" sz="2800" dirty="0" smtClean="0"/>
              <a:t> у </a:t>
            </a:r>
            <a:r>
              <a:rPr lang="ru-RU" sz="2800" dirty="0" err="1" smtClean="0"/>
              <a:t>покорі</a:t>
            </a:r>
            <a:r>
              <a:rPr lang="ru-RU" sz="2800" dirty="0" smtClean="0"/>
              <a:t> </a:t>
            </a:r>
            <a:r>
              <a:rPr lang="ru-RU" sz="2800" dirty="0" err="1" smtClean="0"/>
              <a:t>рабів</a:t>
            </a:r>
            <a:r>
              <a:rPr lang="ru-RU" sz="2800" dirty="0" smtClean="0"/>
              <a:t>, тому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кожен</a:t>
            </a:r>
            <a:r>
              <a:rPr lang="ru-RU" sz="2800" dirty="0" smtClean="0"/>
              <a:t> раб </a:t>
            </a:r>
            <a:r>
              <a:rPr lang="ru-RU" sz="2800" dirty="0" err="1" smtClean="0"/>
              <a:t>молився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своєму</a:t>
            </a:r>
            <a:r>
              <a:rPr lang="ru-RU" sz="2800" dirty="0" smtClean="0"/>
              <a:t> богу. В </a:t>
            </a:r>
            <a:r>
              <a:rPr lang="ru-RU" sz="2800" dirty="0" err="1" smtClean="0"/>
              <a:t>умовах</a:t>
            </a:r>
            <a:r>
              <a:rPr lang="ru-RU" sz="2800" dirty="0" smtClean="0"/>
              <a:t> </a:t>
            </a:r>
            <a:r>
              <a:rPr lang="ru-RU" sz="2800" dirty="0" err="1" smtClean="0"/>
              <a:t>феодалізму</a:t>
            </a:r>
            <a:r>
              <a:rPr lang="ru-RU" sz="2800" dirty="0" smtClean="0"/>
              <a:t> </a:t>
            </a:r>
            <a:r>
              <a:rPr lang="ru-RU" sz="2800" dirty="0" err="1" smtClean="0"/>
              <a:t>християнська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церква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землевласником</a:t>
            </a:r>
            <a:r>
              <a:rPr lang="ru-RU" sz="2800" dirty="0" smtClean="0"/>
              <a:t>, </a:t>
            </a:r>
            <a:r>
              <a:rPr lang="ru-RU" sz="2800" dirty="0" err="1" smtClean="0"/>
              <a:t>потерпіла</a:t>
            </a:r>
            <a:r>
              <a:rPr lang="ru-RU" sz="2800" dirty="0" smtClean="0"/>
              <a:t> </a:t>
            </a:r>
            <a:r>
              <a:rPr lang="ru-RU" sz="2800" dirty="0" err="1" smtClean="0"/>
              <a:t>поразку</a:t>
            </a:r>
            <a:r>
              <a:rPr lang="ru-RU" sz="2800" dirty="0" smtClean="0"/>
              <a:t> у </a:t>
            </a:r>
            <a:r>
              <a:rPr lang="ru-RU" sz="2800" dirty="0" err="1" smtClean="0"/>
              <a:t>боротьбі</a:t>
            </a:r>
            <a:r>
              <a:rPr lang="ru-RU" sz="2800" dirty="0" smtClean="0"/>
              <a:t> за </a:t>
            </a:r>
            <a:r>
              <a:rPr lang="ru-RU" sz="2800" dirty="0" err="1" smtClean="0"/>
              <a:t>політичну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владу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досягла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майже</a:t>
            </a:r>
            <a:r>
              <a:rPr lang="ru-RU" sz="2800" dirty="0" smtClean="0"/>
              <a:t> абсолютного </a:t>
            </a:r>
            <a:r>
              <a:rPr lang="ru-RU" sz="2800" dirty="0" err="1" smtClean="0"/>
              <a:t>панування</a:t>
            </a:r>
            <a:r>
              <a:rPr lang="ru-RU" sz="2800" dirty="0" smtClean="0"/>
              <a:t> у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сферах </a:t>
            </a:r>
            <a:r>
              <a:rPr lang="ru-RU" sz="2800" dirty="0" err="1" smtClean="0"/>
              <a:t>ідеології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. </a:t>
            </a:r>
            <a:r>
              <a:rPr lang="ru-RU" sz="2800" dirty="0" err="1" smtClean="0"/>
              <a:t>Історія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християнства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показує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церква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протязі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багатьох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сторіч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ворогом </a:t>
            </a:r>
            <a:r>
              <a:rPr lang="ru-RU" sz="2800" dirty="0" err="1" smtClean="0"/>
              <a:t>фізичної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. </a:t>
            </a:r>
            <a:r>
              <a:rPr lang="ru-RU" sz="2800" dirty="0" err="1" smtClean="0"/>
              <a:t>Церква</a:t>
            </a:r>
            <a:r>
              <a:rPr lang="ru-RU" sz="2800" dirty="0" smtClean="0"/>
              <a:t> </a:t>
            </a:r>
            <a:r>
              <a:rPr lang="ru-RU" sz="2800" dirty="0" err="1" smtClean="0"/>
              <a:t>жорстоко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розправлялась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тими</a:t>
            </a:r>
            <a:r>
              <a:rPr lang="ru-RU" sz="2800" dirty="0" smtClean="0"/>
              <a:t>, </a:t>
            </a:r>
            <a:r>
              <a:rPr lang="ru-RU" sz="2800" dirty="0" err="1" smtClean="0"/>
              <a:t>хто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порушував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заборони.</a:t>
            </a: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429684" cy="6286544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утвердженням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християнської</a:t>
            </a:r>
            <a:r>
              <a:rPr lang="ru-RU" sz="2800" dirty="0" smtClean="0"/>
              <a:t> церкви у </a:t>
            </a:r>
            <a:r>
              <a:rPr lang="ru-RU" sz="2800" dirty="0" err="1" smtClean="0"/>
              <a:t>відношенні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релігії</a:t>
            </a:r>
            <a:r>
              <a:rPr lang="ru-RU" sz="2800" dirty="0" smtClean="0"/>
              <a:t> до </a:t>
            </a:r>
            <a:r>
              <a:rPr lang="ru-RU" sz="2800" dirty="0" err="1" smtClean="0"/>
              <a:t>фізичного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настає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етап</a:t>
            </a:r>
            <a:r>
              <a:rPr lang="ru-RU" sz="2800" dirty="0" smtClean="0"/>
              <a:t>, </a:t>
            </a:r>
            <a:r>
              <a:rPr lang="ru-RU" sz="2800" dirty="0" err="1" smtClean="0"/>
              <a:t>обумовлений</a:t>
            </a:r>
            <a:r>
              <a:rPr lang="ru-RU" sz="2800" dirty="0" smtClean="0"/>
              <a:t>, перш за все, </a:t>
            </a:r>
            <a:r>
              <a:rPr lang="ru-RU" sz="2800" dirty="0" err="1" smtClean="0"/>
              <a:t>міркуваннями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політичного</a:t>
            </a:r>
            <a:r>
              <a:rPr lang="ru-RU" sz="2800" dirty="0" smtClean="0"/>
              <a:t> характеру. </a:t>
            </a:r>
            <a:r>
              <a:rPr lang="ru-RU" sz="2800" dirty="0" err="1" smtClean="0"/>
              <a:t>Церква</a:t>
            </a:r>
            <a:r>
              <a:rPr lang="ru-RU" sz="2800" dirty="0" smtClean="0"/>
              <a:t>, </a:t>
            </a:r>
            <a:r>
              <a:rPr lang="ru-RU" sz="2800" dirty="0" err="1" smtClean="0"/>
              <a:t>намагаючись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одноосібного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впливу</a:t>
            </a:r>
            <a:r>
              <a:rPr lang="ru-RU" sz="2800" dirty="0" smtClean="0"/>
              <a:t> на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сторони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народу, </a:t>
            </a:r>
            <a:r>
              <a:rPr lang="ru-RU" sz="2800" dirty="0" err="1" smtClean="0"/>
              <a:t>починає</a:t>
            </a:r>
            <a:r>
              <a:rPr lang="ru-RU" sz="2800" dirty="0" smtClean="0"/>
              <a:t> </a:t>
            </a:r>
            <a:r>
              <a:rPr lang="ru-RU" sz="2800" dirty="0" err="1" smtClean="0"/>
              <a:t>чинити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перепони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змаганням</a:t>
            </a:r>
            <a:r>
              <a:rPr lang="ru-RU" sz="2800" dirty="0" smtClean="0"/>
              <a:t>, </a:t>
            </a:r>
            <a:r>
              <a:rPr lang="ru-RU" sz="2800" dirty="0" err="1" smtClean="0"/>
              <a:t>заняттям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вправами</a:t>
            </a:r>
            <a:r>
              <a:rPr lang="ru-RU" sz="2800" dirty="0" smtClean="0"/>
              <a:t>. Вона </a:t>
            </a:r>
            <a:r>
              <a:rPr lang="ru-RU" sz="2800" dirty="0" err="1" smtClean="0"/>
              <a:t>висуває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ідеали</a:t>
            </a:r>
            <a:r>
              <a:rPr lang="ru-RU" sz="2800" dirty="0" smtClean="0"/>
              <a:t> аскетизму,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несумісні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пропагандою </a:t>
            </a:r>
            <a:r>
              <a:rPr lang="ru-RU" sz="2800" dirty="0" err="1" smtClean="0"/>
              <a:t>вдосконалення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тіла</a:t>
            </a:r>
            <a:r>
              <a:rPr lang="ru-RU" sz="2800" dirty="0" smtClean="0"/>
              <a:t>,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гармонійного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. Тому у </a:t>
            </a:r>
            <a:r>
              <a:rPr lang="ru-RU" sz="2800" dirty="0" err="1" smtClean="0"/>
              <a:t>кінці</a:t>
            </a:r>
            <a:r>
              <a:rPr lang="ru-RU" sz="2800" dirty="0" smtClean="0"/>
              <a:t> IV ст. наказом </a:t>
            </a:r>
            <a:r>
              <a:rPr lang="ru-RU" sz="2800" dirty="0" err="1" smtClean="0"/>
              <a:t>імператора</a:t>
            </a:r>
            <a:r>
              <a:rPr lang="ru-RU" sz="2800" dirty="0" smtClean="0"/>
              <a:t> </a:t>
            </a:r>
            <a:r>
              <a:rPr lang="ru-RU" sz="2800" dirty="0" err="1" smtClean="0"/>
              <a:t>Феодосія</a:t>
            </a:r>
            <a:r>
              <a:rPr lang="ru-RU" sz="2800" dirty="0" smtClean="0"/>
              <a:t> І,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розповсюджував</a:t>
            </a:r>
            <a:r>
              <a:rPr lang="ru-RU" sz="2800" dirty="0" smtClean="0"/>
              <a:t> </a:t>
            </a:r>
            <a:r>
              <a:rPr lang="ru-RU" sz="2800" dirty="0" err="1" smtClean="0"/>
              <a:t>християнство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примусовим</a:t>
            </a:r>
            <a:r>
              <a:rPr lang="ru-RU" sz="2800" dirty="0" smtClean="0"/>
              <a:t> шляхом,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заборонені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олімпійські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ігри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обряди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церемонії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ними </a:t>
            </a:r>
            <a:r>
              <a:rPr lang="ru-RU" sz="2800" dirty="0" err="1" smtClean="0"/>
              <a:t>пов'язані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/>
              <a:t>У той</a:t>
            </a:r>
            <a:r>
              <a:rPr lang="ru-RU" sz="2800" dirty="0" smtClean="0"/>
              <a:t> же час </a:t>
            </a:r>
            <a:r>
              <a:rPr lang="ru-RU" sz="2800" dirty="0" err="1" smtClean="0"/>
              <a:t>церква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ворогом науки, тому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smtClean="0"/>
              <a:t>свою </a:t>
            </a:r>
            <a:r>
              <a:rPr lang="ru-RU" sz="2800" dirty="0" err="1" smtClean="0"/>
              <a:t>владу</a:t>
            </a:r>
            <a:r>
              <a:rPr lang="ru-RU" sz="2800" dirty="0" smtClean="0"/>
              <a:t> вона могла </a:t>
            </a:r>
            <a:r>
              <a:rPr lang="ru-RU" sz="2800" dirty="0" err="1" smtClean="0"/>
              <a:t>утримувати</a:t>
            </a:r>
            <a:r>
              <a:rPr lang="ru-RU" sz="2800" dirty="0" smtClean="0"/>
              <a:t>, </a:t>
            </a:r>
            <a:r>
              <a:rPr lang="ru-RU" sz="2800" dirty="0" err="1" smtClean="0"/>
              <a:t>керуючи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неосвіченими</a:t>
            </a:r>
            <a:r>
              <a:rPr lang="ru-RU" sz="2800" dirty="0" smtClean="0"/>
              <a:t> людьми. В </a:t>
            </a:r>
            <a:r>
              <a:rPr lang="ru-RU" sz="2800" dirty="0" err="1" smtClean="0"/>
              <a:t>інтересах</a:t>
            </a:r>
            <a:r>
              <a:rPr lang="ru-RU" sz="2800" dirty="0" smtClean="0"/>
              <a:t> церкви </a:t>
            </a:r>
            <a:r>
              <a:rPr lang="ru-RU" sz="2800" dirty="0" err="1" smtClean="0"/>
              <a:t>утверджується</a:t>
            </a:r>
            <a:r>
              <a:rPr lang="ru-RU" sz="2800" dirty="0" smtClean="0"/>
              <a:t> схоластична система </a:t>
            </a:r>
            <a:r>
              <a:rPr lang="ru-RU" sz="2800" dirty="0" err="1" smtClean="0"/>
              <a:t>освіти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виховання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заснована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слі­пні</a:t>
            </a:r>
            <a:r>
              <a:rPr lang="ru-RU" sz="2800" dirty="0" smtClean="0"/>
              <a:t> </a:t>
            </a:r>
            <a:r>
              <a:rPr lang="ru-RU" sz="2800" dirty="0" err="1" smtClean="0"/>
              <a:t>мірі</a:t>
            </a:r>
            <a:r>
              <a:rPr lang="ru-RU" sz="2800" dirty="0" smtClean="0"/>
              <a:t> и </a:t>
            </a:r>
            <a:r>
              <a:rPr lang="ru-RU" sz="2800" dirty="0" err="1" smtClean="0"/>
              <a:t>авторитети</a:t>
            </a:r>
            <a:r>
              <a:rPr lang="ru-RU" sz="2800" dirty="0" smtClean="0"/>
              <a:t>.</a:t>
            </a:r>
          </a:p>
          <a:p>
            <a:r>
              <a:rPr lang="ru-RU" sz="2800" dirty="0" err="1" smtClean="0"/>
              <a:t>Фі</a:t>
            </a:r>
            <a:r>
              <a:rPr lang="uk-UA" sz="2800" dirty="0" err="1" smtClean="0"/>
              <a:t>зи</a:t>
            </a:r>
            <a:r>
              <a:rPr lang="ru-RU" sz="2800" dirty="0" err="1" smtClean="0"/>
              <a:t>чна</a:t>
            </a:r>
            <a:r>
              <a:rPr lang="ru-RU" sz="2800" dirty="0" smtClean="0"/>
              <a:t> культура в </a:t>
            </a:r>
            <a:r>
              <a:rPr lang="ru-RU" sz="2800" dirty="0" err="1" smtClean="0"/>
              <a:t>епоху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середньовіччя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перестає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інтеграційну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функцію</a:t>
            </a:r>
            <a:r>
              <a:rPr lang="ru-RU" sz="2800" dirty="0" smtClean="0"/>
              <a:t>. На початку </a:t>
            </a:r>
            <a:r>
              <a:rPr lang="ru-RU" sz="2800" dirty="0" err="1" smtClean="0"/>
              <a:t>етапу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феодалізму</a:t>
            </a:r>
            <a:r>
              <a:rPr lang="ru-RU" sz="2800" dirty="0" smtClean="0"/>
              <a:t> </a:t>
            </a:r>
            <a:r>
              <a:rPr lang="ru-RU" sz="2800" dirty="0" err="1" smtClean="0"/>
              <a:t>існувала</a:t>
            </a:r>
            <a:r>
              <a:rPr lang="ru-RU" sz="2800" dirty="0" smtClean="0"/>
              <a:t> велика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маленьких держав,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намагались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підкорити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одне</a:t>
            </a:r>
            <a:r>
              <a:rPr lang="ru-RU" sz="2800" dirty="0" smtClean="0"/>
              <a:t> одного</a:t>
            </a:r>
            <a:r>
              <a:rPr lang="uk-UA" sz="2800" dirty="0" smtClean="0"/>
              <a:t> і</a:t>
            </a:r>
            <a:r>
              <a:rPr lang="ru-RU" sz="2800" dirty="0" smtClean="0"/>
              <a:t> тому </a:t>
            </a:r>
            <a:r>
              <a:rPr lang="ru-RU" sz="2800" dirty="0" err="1" smtClean="0"/>
              <a:t>постійно</a:t>
            </a:r>
            <a:r>
              <a:rPr lang="ru-RU" sz="2800" dirty="0" smtClean="0"/>
              <a:t> вели </a:t>
            </a:r>
            <a:r>
              <a:rPr lang="ru-RU" sz="2800" dirty="0" err="1" smtClean="0"/>
              <a:t>війну</a:t>
            </a:r>
            <a:r>
              <a:rPr lang="ru-RU" sz="2800" dirty="0" smtClean="0"/>
              <a:t>. У </a:t>
            </a:r>
            <a:r>
              <a:rPr lang="ru-RU" sz="2800" dirty="0" err="1" smtClean="0"/>
              <a:t>період</a:t>
            </a:r>
            <a:r>
              <a:rPr lang="ru-RU" sz="2800" dirty="0" smtClean="0"/>
              <a:t> </a:t>
            </a:r>
            <a:r>
              <a:rPr lang="ru-RU" sz="2800" dirty="0" err="1" smtClean="0"/>
              <a:t>появи</a:t>
            </a:r>
            <a:r>
              <a:rPr lang="ru-RU" sz="2800" dirty="0" smtClean="0"/>
              <a:t> </a:t>
            </a:r>
            <a:r>
              <a:rPr lang="ru-RU" sz="2800" dirty="0" err="1" smtClean="0"/>
              <a:t>абсолютистських</a:t>
            </a:r>
            <a:r>
              <a:rPr lang="ru-RU" sz="2800" dirty="0" smtClean="0"/>
              <a:t> держав </a:t>
            </a:r>
            <a:r>
              <a:rPr lang="ru-RU" sz="2800" dirty="0" err="1" smtClean="0"/>
              <a:t>першочергову</a:t>
            </a:r>
            <a:r>
              <a:rPr lang="ru-RU" sz="2800" dirty="0" smtClean="0"/>
              <a:t> роль </a:t>
            </a:r>
            <a:r>
              <a:rPr lang="ru-RU" sz="2800" dirty="0" err="1" smtClean="0"/>
              <a:t>відіграє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королівська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в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відношенні</a:t>
            </a:r>
            <a:r>
              <a:rPr lang="ru-RU" sz="2800" dirty="0" smtClean="0"/>
              <a:t> запит на </a:t>
            </a:r>
            <a:r>
              <a:rPr lang="ru-RU" sz="2800" dirty="0" err="1" smtClean="0"/>
              <a:t>фі</a:t>
            </a:r>
            <a:r>
              <a:rPr lang="ru-RU" sz="2800" dirty="0" smtClean="0"/>
              <a:t> </a:t>
            </a:r>
            <a:r>
              <a:rPr lang="ru-RU" sz="2800" dirty="0" err="1" smtClean="0"/>
              <a:t>нічну</a:t>
            </a:r>
            <a:r>
              <a:rPr lang="ru-RU" sz="2800" dirty="0" smtClean="0"/>
              <a:t> культуру не </a:t>
            </a:r>
            <a:r>
              <a:rPr lang="ru-RU" sz="2800" dirty="0" err="1" smtClean="0"/>
              <a:t>з'являється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258204" cy="6215106"/>
          </a:xfrm>
        </p:spPr>
        <p:txBody>
          <a:bodyPr/>
          <a:lstStyle/>
          <a:p>
            <a:r>
              <a:rPr lang="uk-UA" sz="3200" dirty="0" smtClean="0"/>
              <a:t>Та</a:t>
            </a:r>
            <a:r>
              <a:rPr lang="ru-RU" sz="3200" dirty="0" err="1" smtClean="0"/>
              <a:t>ким</a:t>
            </a:r>
            <a:r>
              <a:rPr lang="ru-RU" sz="3200" dirty="0" smtClean="0"/>
              <a:t> чипом, у </a:t>
            </a:r>
            <a:r>
              <a:rPr lang="ru-RU" sz="3200" dirty="0" err="1" smtClean="0"/>
              <a:t>період</a:t>
            </a:r>
            <a:r>
              <a:rPr lang="ru-RU" sz="3200" dirty="0" smtClean="0"/>
              <a:t> </a:t>
            </a:r>
            <a:r>
              <a:rPr lang="ru-RU" sz="3200" dirty="0" err="1" smtClean="0"/>
              <a:t>феодалізму</a:t>
            </a:r>
            <a:r>
              <a:rPr lang="ru-RU" sz="3200" dirty="0" smtClean="0"/>
              <a:t> (особливо в </a:t>
            </a:r>
            <a:r>
              <a:rPr lang="ru-RU" sz="3200" dirty="0" err="1" smtClean="0"/>
              <a:t>період</a:t>
            </a:r>
            <a:r>
              <a:rPr lang="ru-RU" sz="3200" dirty="0" smtClean="0"/>
              <a:t> </a:t>
            </a:r>
            <a:r>
              <a:rPr lang="ru-RU" sz="3200" dirty="0" err="1" smtClean="0"/>
              <a:t>раннього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розвинутого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феодалізму</a:t>
            </a:r>
            <a:r>
              <a:rPr lang="ru-RU" sz="3200" dirty="0" smtClean="0"/>
              <a:t>) </a:t>
            </a:r>
            <a:r>
              <a:rPr lang="ru-RU" sz="3200" dirty="0" err="1" smtClean="0"/>
              <a:t>мав</a:t>
            </a:r>
            <a:r>
              <a:rPr lang="ru-RU" sz="3200" dirty="0" smtClean="0"/>
              <a:t> </a:t>
            </a:r>
            <a:r>
              <a:rPr lang="ru-RU" sz="3200" dirty="0" err="1" smtClean="0"/>
              <a:t>місце</a:t>
            </a:r>
            <a:r>
              <a:rPr lang="ru-RU" sz="3200" dirty="0" smtClean="0"/>
              <a:t> </a:t>
            </a:r>
            <a:r>
              <a:rPr lang="ru-RU" sz="3200" dirty="0" err="1" smtClean="0"/>
              <a:t>незначний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соціальний</a:t>
            </a:r>
            <a:r>
              <a:rPr lang="ru-RU" sz="3200" dirty="0" smtClean="0"/>
              <a:t> попит на </a:t>
            </a:r>
            <a:r>
              <a:rPr lang="ru-RU" sz="3200" dirty="0" err="1" smtClean="0"/>
              <a:t>фізичне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змагання</a:t>
            </a:r>
            <a:r>
              <a:rPr lang="ru-RU" sz="3200" dirty="0" smtClean="0"/>
              <a:t>; </a:t>
            </a:r>
            <a:r>
              <a:rPr lang="ru-RU" sz="3200" dirty="0" err="1" smtClean="0"/>
              <a:t>соціальні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змагань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проявляються</a:t>
            </a:r>
            <a:r>
              <a:rPr lang="ru-RU" sz="3200" dirty="0" smtClean="0"/>
              <a:t>, в основному, у </a:t>
            </a:r>
            <a:r>
              <a:rPr lang="ru-RU" sz="3200" dirty="0" err="1" smtClean="0"/>
              <a:t>сфері</a:t>
            </a:r>
            <a:r>
              <a:rPr lang="ru-RU" sz="3200" dirty="0" smtClean="0"/>
              <a:t> </a:t>
            </a:r>
            <a:r>
              <a:rPr lang="ru-RU" sz="3200" dirty="0" err="1" smtClean="0"/>
              <a:t>військової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; все </a:t>
            </a:r>
            <a:r>
              <a:rPr lang="ru-RU" sz="3200" dirty="0" err="1" smtClean="0"/>
              <a:t>це</a:t>
            </a:r>
            <a:r>
              <a:rPr lang="ru-RU" sz="3200" dirty="0" smtClean="0"/>
              <a:t> у </a:t>
            </a:r>
            <a:r>
              <a:rPr lang="ru-RU" sz="3200" dirty="0" err="1" smtClean="0"/>
              <a:t>сукупності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пояснює</a:t>
            </a:r>
            <a:r>
              <a:rPr lang="ru-RU" sz="3200" dirty="0" smtClean="0"/>
              <a:t> </a:t>
            </a:r>
            <a:r>
              <a:rPr lang="ru-RU" sz="3200" dirty="0" err="1" smtClean="0"/>
              <a:t>чому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фізична</a:t>
            </a:r>
            <a:r>
              <a:rPr lang="ru-RU" sz="3200" dirty="0" smtClean="0"/>
              <a:t> культура </a:t>
            </a:r>
            <a:r>
              <a:rPr lang="ru-RU" sz="3200" dirty="0" err="1" smtClean="0"/>
              <a:t>середньовіччя</a:t>
            </a:r>
            <a:r>
              <a:rPr lang="ru-RU" sz="3200" dirty="0" smtClean="0"/>
              <a:t> мала </a:t>
            </a:r>
            <a:r>
              <a:rPr lang="ru-RU" sz="3200" dirty="0" err="1" smtClean="0"/>
              <a:t>нижчий</a:t>
            </a:r>
            <a:r>
              <a:rPr lang="ru-RU" sz="3200" dirty="0" smtClean="0"/>
              <a:t> </a:t>
            </a:r>
            <a:r>
              <a:rPr lang="ru-RU" sz="3200" dirty="0" err="1" smtClean="0"/>
              <a:t>рівень</a:t>
            </a:r>
            <a:r>
              <a:rPr lang="ru-RU" sz="3200" dirty="0" smtClean="0"/>
              <a:t> </a:t>
            </a:r>
            <a:r>
              <a:rPr lang="ru-RU" sz="3200" dirty="0" err="1" smtClean="0"/>
              <a:t>порівняно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рабовласницьким</a:t>
            </a:r>
            <a:r>
              <a:rPr lang="ru-RU" sz="3200" dirty="0" smtClean="0"/>
              <a:t> </a:t>
            </a:r>
            <a:r>
              <a:rPr lang="ru-RU" sz="3200" dirty="0" err="1" smtClean="0"/>
              <a:t>устроєм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1763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b="1" dirty="0" smtClean="0">
                <a:solidFill>
                  <a:schemeClr val="tx1"/>
                </a:solidFill>
              </a:rPr>
              <a:t>Роль </a:t>
            </a:r>
            <a:r>
              <a:rPr lang="ru-RU" sz="3100" b="1" dirty="0" err="1" smtClean="0">
                <a:solidFill>
                  <a:schemeClr val="tx1"/>
                </a:solidFill>
              </a:rPr>
              <a:t>змагань</a:t>
            </a:r>
            <a:r>
              <a:rPr lang="ru-RU" sz="3100" b="1" dirty="0" smtClean="0">
                <a:solidFill>
                  <a:schemeClr val="tx1"/>
                </a:solidFill>
              </a:rPr>
              <a:t> у </a:t>
            </a:r>
            <a:r>
              <a:rPr lang="ru-RU" sz="3100" b="1" dirty="0" err="1" smtClean="0">
                <a:solidFill>
                  <a:schemeClr val="tx1"/>
                </a:solidFill>
              </a:rPr>
              <a:t>військово-фізичній</a:t>
            </a:r>
            <a:r>
              <a:rPr lang="ru-RU" sz="3100" b="1" dirty="0" smtClean="0">
                <a:solidFill>
                  <a:schemeClr val="tx1"/>
                </a:solidFill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</a:rPr>
              <a:t>підготовці</a:t>
            </a:r>
            <a:r>
              <a:rPr lang="ru-RU" sz="3100" b="1" dirty="0" smtClean="0">
                <a:solidFill>
                  <a:schemeClr val="tx1"/>
                </a:solidFill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</a:rPr>
              <a:t>лицарів</a:t>
            </a:r>
            <a:r>
              <a:rPr lang="ru-RU" sz="3100" b="1" dirty="0" smtClean="0">
                <a:solidFill>
                  <a:schemeClr val="tx1"/>
                </a:solidFill>
              </a:rPr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071546"/>
            <a:ext cx="8115328" cy="535785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Класовий</a:t>
            </a:r>
            <a:r>
              <a:rPr lang="ru-RU" dirty="0" smtClean="0"/>
              <a:t> характер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у феодальному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особливістю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 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вій</a:t>
            </a:r>
            <a:r>
              <a:rPr lang="uk-UA" dirty="0" err="1" smtClean="0"/>
              <a:t>сь</a:t>
            </a:r>
            <a:r>
              <a:rPr lang="ru-RU" dirty="0" smtClean="0"/>
              <a:t>ко</a:t>
            </a:r>
            <a:r>
              <a:rPr lang="uk-UA" dirty="0" smtClean="0"/>
              <a:t>в</a:t>
            </a:r>
            <a:r>
              <a:rPr lang="ru-RU" dirty="0" err="1" smtClean="0"/>
              <a:t>ою</a:t>
            </a:r>
            <a:r>
              <a:rPr lang="ru-RU" dirty="0" smtClean="0"/>
              <a:t> </a:t>
            </a:r>
            <a:r>
              <a:rPr lang="ru-RU" dirty="0" err="1" smtClean="0"/>
              <a:t>спрямованістю</a:t>
            </a:r>
            <a:r>
              <a:rPr lang="ru-RU" dirty="0" smtClean="0"/>
              <a:t>. В основному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феодалів</a:t>
            </a:r>
            <a:r>
              <a:rPr lang="ru-RU" dirty="0" smtClean="0"/>
              <a:t>. </a:t>
            </a:r>
            <a:r>
              <a:rPr lang="ru-RU" dirty="0" err="1" smtClean="0"/>
              <a:t>Величезне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феодалів</a:t>
            </a:r>
            <a:r>
              <a:rPr lang="ru-RU" dirty="0" smtClean="0"/>
              <a:t> у </a:t>
            </a:r>
            <a:r>
              <a:rPr lang="ru-RU" dirty="0" err="1" smtClean="0"/>
              <a:t>середні</a:t>
            </a:r>
            <a:r>
              <a:rPr lang="ru-RU" dirty="0" smtClean="0"/>
              <a:t> </a:t>
            </a:r>
            <a:r>
              <a:rPr lang="uk-UA" dirty="0" smtClean="0"/>
              <a:t>в</a:t>
            </a:r>
            <a:r>
              <a:rPr lang="ru-RU" dirty="0" err="1" smtClean="0"/>
              <a:t>іки</a:t>
            </a:r>
            <a:r>
              <a:rPr lang="ru-RU" dirty="0" smtClean="0"/>
              <a:t> </a:t>
            </a:r>
            <a:r>
              <a:rPr lang="ru-RU" dirty="0" err="1" smtClean="0"/>
              <a:t>обумовлювалось</a:t>
            </a:r>
            <a:r>
              <a:rPr lang="ru-RU" dirty="0" smtClean="0"/>
              <a:t> </a:t>
            </a:r>
            <a:r>
              <a:rPr lang="ru-RU" dirty="0" err="1" smtClean="0"/>
              <a:t>панівним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, яке </a:t>
            </a:r>
            <a:r>
              <a:rPr lang="ru-RU" dirty="0" err="1" smtClean="0"/>
              <a:t>займала</a:t>
            </a:r>
            <a:r>
              <a:rPr lang="ru-RU" dirty="0" smtClean="0"/>
              <a:t> у </a:t>
            </a:r>
            <a:r>
              <a:rPr lang="ru-RU" dirty="0" err="1" smtClean="0"/>
              <a:t>середньовіковому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. </a:t>
            </a:r>
            <a:r>
              <a:rPr lang="ru-RU" dirty="0" err="1" smtClean="0"/>
              <a:t>Природно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військовій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 </a:t>
            </a:r>
            <a:r>
              <a:rPr lang="ru-RU" dirty="0" err="1" smtClean="0"/>
              <a:t>приділялось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 </a:t>
            </a:r>
            <a:r>
              <a:rPr lang="uk-UA" dirty="0" smtClean="0"/>
              <a:t>П</a:t>
            </a:r>
            <a:r>
              <a:rPr lang="ru-RU" dirty="0" err="1" smtClean="0"/>
              <a:t>равомірно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військовим</a:t>
            </a:r>
            <a:r>
              <a:rPr lang="ru-RU" dirty="0" smtClean="0"/>
              <a:t> </a:t>
            </a:r>
            <a:r>
              <a:rPr lang="ru-RU" dirty="0" err="1" smtClean="0"/>
              <a:t>навчанням</a:t>
            </a:r>
            <a:r>
              <a:rPr lang="ru-RU" dirty="0" smtClean="0"/>
              <a:t>. З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феодальних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військова</a:t>
            </a:r>
            <a:r>
              <a:rPr lang="ru-RU" dirty="0" smtClean="0"/>
              <a:t> справа, </a:t>
            </a:r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військова</a:t>
            </a:r>
            <a:r>
              <a:rPr lang="ru-RU" dirty="0" smtClean="0"/>
              <a:t> </a:t>
            </a:r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привілеєм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обов'язком</a:t>
            </a:r>
            <a:r>
              <a:rPr lang="ru-RU" dirty="0" smtClean="0"/>
              <a:t> </a:t>
            </a:r>
            <a:r>
              <a:rPr lang="ru-RU" dirty="0" err="1" smtClean="0"/>
              <a:t>феодалів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58204" cy="6143668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dirty="0" err="1" smtClean="0"/>
              <a:t>Саме</a:t>
            </a:r>
            <a:r>
              <a:rPr lang="uk-UA" sz="3200" dirty="0" smtClean="0"/>
              <a:t> вій</a:t>
            </a:r>
            <a:r>
              <a:rPr lang="ru-RU" sz="3200" dirty="0" err="1" smtClean="0"/>
              <a:t>ськово-фізичне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майбутніх</a:t>
            </a:r>
            <a:r>
              <a:rPr lang="ru-RU" sz="3200" dirty="0" smtClean="0"/>
              <a:t> </a:t>
            </a:r>
            <a:r>
              <a:rPr lang="ru-RU" sz="3200" dirty="0" err="1" smtClean="0"/>
              <a:t>лицарів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розпочиналось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ранні</a:t>
            </a:r>
            <a:r>
              <a:rPr lang="uk-UA" sz="3200" dirty="0" smtClean="0"/>
              <a:t>х</a:t>
            </a:r>
            <a:r>
              <a:rPr lang="ru-RU" sz="3200" dirty="0" smtClean="0"/>
              <a:t>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, </a:t>
            </a:r>
            <a:r>
              <a:rPr lang="ru-RU" sz="3200" dirty="0" err="1" smtClean="0"/>
              <a:t>звичайно</a:t>
            </a:r>
            <a:r>
              <a:rPr lang="ru-RU" sz="3200" dirty="0" smtClean="0"/>
              <a:t> у замках </a:t>
            </a:r>
            <a:r>
              <a:rPr lang="ru-RU" sz="3200" dirty="0" err="1" smtClean="0"/>
              <a:t>багатих</a:t>
            </a:r>
            <a:r>
              <a:rPr lang="ru-RU" sz="3200" dirty="0" smtClean="0"/>
              <a:t> </a:t>
            </a:r>
            <a:r>
              <a:rPr lang="ru-RU" sz="3200" dirty="0" err="1" smtClean="0"/>
              <a:t>феодалів</a:t>
            </a:r>
            <a:r>
              <a:rPr lang="ru-RU" sz="3200" dirty="0" smtClean="0"/>
              <a:t>. Замки </a:t>
            </a:r>
            <a:r>
              <a:rPr lang="ru-RU" sz="3200" dirty="0" err="1" smtClean="0"/>
              <a:t>сюзеренів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були</a:t>
            </a:r>
            <a:r>
              <a:rPr lang="ru-RU" sz="3200" dirty="0" smtClean="0"/>
              <a:t> </a:t>
            </a:r>
            <a:r>
              <a:rPr lang="ru-RU" sz="3200" dirty="0" err="1" smtClean="0"/>
              <a:t>ніби-то</a:t>
            </a:r>
            <a:r>
              <a:rPr lang="ru-RU" sz="3200" dirty="0" smtClean="0"/>
              <a:t> школою для </a:t>
            </a:r>
            <a:r>
              <a:rPr lang="ru-RU" sz="3200" dirty="0" err="1" smtClean="0"/>
              <a:t>лицарської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молоді</a:t>
            </a:r>
            <a:r>
              <a:rPr lang="ru-RU" sz="3200" dirty="0" smtClean="0"/>
              <a:t>. </a:t>
            </a:r>
            <a:r>
              <a:rPr lang="ru-RU" sz="3200" dirty="0" err="1" smtClean="0"/>
              <a:t>Це</a:t>
            </a:r>
            <a:r>
              <a:rPr lang="ru-RU" sz="3200" dirty="0" smtClean="0"/>
              <a:t> «</a:t>
            </a:r>
            <a:r>
              <a:rPr lang="ru-RU" sz="3200" dirty="0" err="1" smtClean="0"/>
              <a:t>шкільне</a:t>
            </a:r>
            <a:r>
              <a:rPr lang="ru-RU" sz="3200" dirty="0" smtClean="0"/>
              <a:t>» </a:t>
            </a:r>
            <a:r>
              <a:rPr lang="ru-RU" sz="3200" dirty="0" err="1" smtClean="0"/>
              <a:t>виховання</a:t>
            </a:r>
            <a:r>
              <a:rPr lang="ru-RU" sz="3200" dirty="0" smtClean="0"/>
              <a:t> мало </a:t>
            </a:r>
            <a:r>
              <a:rPr lang="ru-RU" sz="3200" dirty="0" err="1" smtClean="0"/>
              <a:t>власне</a:t>
            </a:r>
            <a:r>
              <a:rPr lang="ru-RU" sz="3200" dirty="0" smtClean="0"/>
              <a:t> </a:t>
            </a:r>
            <a:r>
              <a:rPr lang="ru-RU" sz="3200" dirty="0" err="1" smtClean="0"/>
              <a:t>сімей</a:t>
            </a:r>
            <a:r>
              <a:rPr lang="uk-UA" sz="3200" dirty="0" smtClean="0"/>
              <a:t>ний </a:t>
            </a:r>
            <a:r>
              <a:rPr lang="uk-UA" sz="3200" dirty="0" err="1" smtClean="0"/>
              <a:t>ха</a:t>
            </a:r>
            <a:r>
              <a:rPr lang="ru-RU" sz="3200" dirty="0" err="1" smtClean="0"/>
              <a:t>рактер</a:t>
            </a:r>
            <a:r>
              <a:rPr lang="ru-RU" sz="3200" dirty="0" smtClean="0"/>
              <a:t>, </a:t>
            </a:r>
            <a:r>
              <a:rPr lang="ru-RU" sz="3200" dirty="0" err="1" smtClean="0"/>
              <a:t>хоча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у </a:t>
            </a:r>
            <a:r>
              <a:rPr lang="ru-RU" sz="3200" dirty="0" err="1" smtClean="0"/>
              <a:t>деякій</a:t>
            </a:r>
            <a:r>
              <a:rPr lang="ru-RU" sz="3200" dirty="0" smtClean="0"/>
              <a:t> </a:t>
            </a:r>
            <a:r>
              <a:rPr lang="ru-RU" sz="3200" dirty="0" err="1" smtClean="0"/>
              <a:t>мірі</a:t>
            </a:r>
            <a:r>
              <a:rPr lang="ru-RU" sz="3200" dirty="0" smtClean="0"/>
              <a:t> </a:t>
            </a:r>
            <a:r>
              <a:rPr lang="ru-RU" sz="3200" dirty="0" err="1" smtClean="0"/>
              <a:t>регламентоване</a:t>
            </a:r>
            <a:r>
              <a:rPr lang="ru-RU" sz="3200" dirty="0" smtClean="0"/>
              <a:t>.</a:t>
            </a:r>
          </a:p>
          <a:p>
            <a:r>
              <a:rPr lang="uk-UA" sz="3200" dirty="0" smtClean="0"/>
              <a:t>Феодали-чоловіки проходили дві обов'язкові </a:t>
            </a:r>
            <a:r>
              <a:rPr lang="uk-UA" sz="3200" dirty="0" err="1" smtClean="0"/>
              <a:t>ступіні</a:t>
            </a:r>
            <a:r>
              <a:rPr lang="uk-UA" sz="3200" dirty="0" smtClean="0"/>
              <a:t> виховання, які вели до посвяти у рицарі, і одну необов'язкову — вищу ступінь.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258204" cy="6286544"/>
          </a:xfrm>
        </p:spPr>
        <p:txBody>
          <a:bodyPr/>
          <a:lstStyle/>
          <a:p>
            <a:r>
              <a:rPr lang="uk-UA" dirty="0" smtClean="0"/>
              <a:t>Звичайні феодали посилали своїх 7-річних синів у замок сеньйора, де їм надавали звання пажів. Пажі проходили першу ступінь лицарської підготовки і служби. Для досягнення сили і спритності вони займались стрільбою із луку, метанням каменів і списів, стрибками, бігом, боротьбою,плаванням та їздою верхи.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навчали</a:t>
            </a:r>
            <a:r>
              <a:rPr lang="ru-RU" dirty="0" smtClean="0"/>
              <a:t> </a:t>
            </a:r>
            <a:r>
              <a:rPr lang="ru-RU" dirty="0" err="1" smtClean="0"/>
              <a:t>полюванню</a:t>
            </a:r>
            <a:r>
              <a:rPr lang="ru-RU" dirty="0" smtClean="0"/>
              <a:t>, </a:t>
            </a:r>
            <a:r>
              <a:rPr lang="ru-RU" dirty="0" err="1" smtClean="0"/>
              <a:t>фійськово-фізичним</a:t>
            </a:r>
            <a:r>
              <a:rPr lang="ru-RU" dirty="0" smtClean="0"/>
              <a:t> </a:t>
            </a:r>
            <a:r>
              <a:rPr lang="ru-RU" dirty="0" err="1" smtClean="0"/>
              <a:t>вправам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лицарському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.</a:t>
            </a:r>
          </a:p>
          <a:p>
            <a:r>
              <a:rPr lang="uk-UA" dirty="0" smtClean="0"/>
              <a:t>П</a:t>
            </a:r>
            <a:r>
              <a:rPr lang="ru-RU" dirty="0" err="1" smtClean="0"/>
              <a:t>ридбані</a:t>
            </a:r>
            <a:r>
              <a:rPr lang="ru-RU" dirty="0" smtClean="0"/>
              <a:t> у </a:t>
            </a:r>
            <a:r>
              <a:rPr lang="ru-RU" dirty="0" err="1" smtClean="0"/>
              <a:t>пажеському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вдосконалювались</a:t>
            </a:r>
            <a:r>
              <a:rPr lang="ru-RU" dirty="0" smtClean="0"/>
              <a:t> на </a:t>
            </a:r>
            <a:r>
              <a:rPr lang="ru-RU" dirty="0" err="1" smtClean="0"/>
              <a:t>наступній</a:t>
            </a:r>
            <a:r>
              <a:rPr lang="ru-RU" dirty="0" smtClean="0"/>
              <a:t> </a:t>
            </a:r>
            <a:r>
              <a:rPr lang="ru-RU" dirty="0" err="1" smtClean="0"/>
              <a:t>ступіні</a:t>
            </a:r>
            <a:r>
              <a:rPr lang="ru-RU" dirty="0" smtClean="0"/>
              <a:t>, коли по </a:t>
            </a:r>
            <a:r>
              <a:rPr lang="ru-RU" dirty="0" err="1" smtClean="0"/>
              <a:t>досягненню</a:t>
            </a:r>
            <a:r>
              <a:rPr lang="ru-RU" dirty="0" smtClean="0"/>
              <a:t> 14 </a:t>
            </a:r>
            <a:r>
              <a:rPr lang="ru-RU" dirty="0" err="1" smtClean="0"/>
              <a:t>років</a:t>
            </a:r>
            <a:r>
              <a:rPr lang="ru-RU" dirty="0" smtClean="0"/>
              <a:t> пажам надавали </a:t>
            </a:r>
            <a:r>
              <a:rPr lang="ru-RU" dirty="0" err="1" smtClean="0"/>
              <a:t>звання</a:t>
            </a:r>
            <a:r>
              <a:rPr lang="ru-RU" dirty="0" smtClean="0"/>
              <a:t> «</a:t>
            </a:r>
            <a:r>
              <a:rPr lang="ru-RU" dirty="0" err="1" smtClean="0"/>
              <a:t>зброєносців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вони </a:t>
            </a:r>
            <a:r>
              <a:rPr lang="ru-RU" dirty="0" err="1" smtClean="0"/>
              <a:t>отримували</a:t>
            </a:r>
            <a:r>
              <a:rPr lang="ru-RU" dirty="0" smtClean="0"/>
              <a:t> право </a:t>
            </a:r>
            <a:r>
              <a:rPr lang="ru-RU" dirty="0" err="1" smtClean="0"/>
              <a:t>носити</a:t>
            </a:r>
            <a:r>
              <a:rPr lang="ru-RU" dirty="0" smtClean="0"/>
              <a:t> меч та </a:t>
            </a:r>
            <a:r>
              <a:rPr lang="ru-RU" dirty="0" err="1" smtClean="0"/>
              <a:t>шпори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_8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411541"/>
            <a:ext cx="7572428" cy="6266183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8186766" cy="607223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керівництвом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спеціальних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викладачів</a:t>
            </a:r>
            <a:r>
              <a:rPr lang="ru-RU" sz="2800" dirty="0" smtClean="0"/>
              <a:t> </a:t>
            </a:r>
            <a:r>
              <a:rPr lang="ru-RU" sz="2800" dirty="0" err="1" smtClean="0"/>
              <a:t>зброєносці</a:t>
            </a:r>
            <a:r>
              <a:rPr lang="ru-RU" sz="2800" dirty="0" smtClean="0"/>
              <a:t> </a:t>
            </a:r>
            <a:r>
              <a:rPr lang="ru-RU" sz="2800" dirty="0" err="1" smtClean="0"/>
              <a:t>об'їжджали</a:t>
            </a:r>
            <a:r>
              <a:rPr lang="ru-RU" sz="2800" dirty="0" smtClean="0"/>
              <a:t> диких коней, </a:t>
            </a:r>
            <a:r>
              <a:rPr lang="ru-RU" sz="2800" dirty="0" err="1" smtClean="0"/>
              <a:t>бігали</a:t>
            </a:r>
            <a:r>
              <a:rPr lang="ru-RU" sz="2800" dirty="0" smtClean="0"/>
              <a:t> у </a:t>
            </a:r>
            <a:r>
              <a:rPr lang="ru-RU" sz="2800" dirty="0" err="1" smtClean="0"/>
              <a:t>важких</a:t>
            </a:r>
            <a:r>
              <a:rPr lang="ru-RU" sz="2800" dirty="0" smtClean="0"/>
              <a:t> латах </a:t>
            </a:r>
            <a:r>
              <a:rPr lang="ru-RU" sz="2800" dirty="0" err="1" smtClean="0"/>
              <a:t>і</a:t>
            </a:r>
            <a:r>
              <a:rPr lang="ru-RU" sz="2800" dirty="0" smtClean="0"/>
              <a:t> без них на </a:t>
            </a:r>
            <a:r>
              <a:rPr lang="ru-RU" sz="2800" dirty="0" err="1" smtClean="0"/>
              <a:t>довгі</a:t>
            </a:r>
            <a:r>
              <a:rPr lang="ru-RU" sz="2800" dirty="0" smtClean="0"/>
              <a:t> </a:t>
            </a:r>
            <a:r>
              <a:rPr lang="ru-RU" sz="2800" dirty="0" err="1" smtClean="0"/>
              <a:t>дистанції,стрибали</a:t>
            </a:r>
            <a:r>
              <a:rPr lang="ru-RU" sz="2800" dirty="0" smtClean="0"/>
              <a:t> через </a:t>
            </a:r>
            <a:r>
              <a:rPr lang="ru-RU" sz="2800" dirty="0" err="1" smtClean="0"/>
              <a:t>рови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забори</a:t>
            </a:r>
            <a:r>
              <a:rPr lang="ru-RU" sz="2800" dirty="0" smtClean="0"/>
              <a:t> , лазили по </a:t>
            </a:r>
            <a:r>
              <a:rPr lang="ru-RU" sz="2800" dirty="0" err="1" smtClean="0"/>
              <a:t>драбинам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без них по </a:t>
            </a:r>
            <a:r>
              <a:rPr lang="ru-RU" sz="2800" dirty="0" err="1" smtClean="0"/>
              <a:t>кріпосним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стінам</a:t>
            </a:r>
            <a:r>
              <a:rPr lang="ru-RU" sz="2800" dirty="0" smtClean="0"/>
              <a:t>, плавали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зброєю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без </a:t>
            </a:r>
            <a:r>
              <a:rPr lang="ru-RU" sz="2800" dirty="0" err="1" smtClean="0"/>
              <a:t>неї</a:t>
            </a:r>
            <a:r>
              <a:rPr lang="ru-RU" sz="2800" dirty="0" smtClean="0"/>
              <a:t>, </a:t>
            </a:r>
            <a:r>
              <a:rPr lang="ru-RU" sz="2800" dirty="0" err="1" smtClean="0"/>
              <a:t>арі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ирували</a:t>
            </a:r>
            <a:r>
              <a:rPr lang="ru-RU" sz="2800" dirty="0" smtClean="0"/>
              <a:t> собак, </a:t>
            </a:r>
            <a:r>
              <a:rPr lang="ru-RU" sz="2800" dirty="0" err="1" smtClean="0"/>
              <a:t>грали</a:t>
            </a:r>
            <a:r>
              <a:rPr lang="ru-RU" sz="2800" dirty="0" smtClean="0"/>
              <a:t> в шахи. До </a:t>
            </a:r>
            <a:r>
              <a:rPr lang="ru-RU" sz="2800" dirty="0" err="1" smtClean="0"/>
              <a:t>кінця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перебування</a:t>
            </a:r>
            <a:r>
              <a:rPr lang="ru-RU" sz="2800" dirty="0" smtClean="0"/>
              <a:t> у </a:t>
            </a:r>
            <a:r>
              <a:rPr lang="ru-RU" sz="2800" dirty="0" err="1" smtClean="0"/>
              <a:t>зброєносцях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молоділюди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займались</a:t>
            </a:r>
            <a:r>
              <a:rPr lang="ru-RU" sz="2800" dirty="0" smtClean="0"/>
              <a:t> </a:t>
            </a:r>
            <a:r>
              <a:rPr lang="ru-RU" sz="2800" dirty="0" err="1" smtClean="0"/>
              <a:t>фехтуванням</a:t>
            </a:r>
            <a:r>
              <a:rPr lang="ru-RU" sz="2800" dirty="0" smtClean="0"/>
              <a:t> на мечах, </a:t>
            </a:r>
            <a:r>
              <a:rPr lang="ru-RU" sz="2800" dirty="0" err="1" smtClean="0"/>
              <a:t>списах</a:t>
            </a:r>
            <a:r>
              <a:rPr lang="ru-RU" sz="2800" dirty="0" smtClean="0"/>
              <a:t> та </a:t>
            </a:r>
            <a:r>
              <a:rPr lang="ru-RU" sz="2800" dirty="0" err="1" smtClean="0"/>
              <a:t>їздою</a:t>
            </a:r>
            <a:r>
              <a:rPr lang="ru-RU" sz="2800" dirty="0" smtClean="0"/>
              <a:t> верхи у </a:t>
            </a:r>
            <a:r>
              <a:rPr lang="ru-RU" sz="2800" dirty="0" err="1" smtClean="0"/>
              <a:t>повному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спорядженні</a:t>
            </a:r>
            <a:r>
              <a:rPr lang="ru-RU" sz="2800" dirty="0" smtClean="0"/>
              <a:t>. Так </a:t>
            </a:r>
            <a:r>
              <a:rPr lang="ru-RU" sz="2800" dirty="0" err="1" smtClean="0"/>
              <a:t>здійснювалась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загальна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підготовка</a:t>
            </a:r>
            <a:r>
              <a:rPr lang="ru-RU" sz="2800" dirty="0" smtClean="0"/>
              <a:t> </a:t>
            </a:r>
            <a:r>
              <a:rPr lang="ru-RU" sz="2800" dirty="0" err="1" smtClean="0"/>
              <a:t>зброєносців</a:t>
            </a:r>
            <a:r>
              <a:rPr lang="ru-RU" sz="2800" dirty="0" smtClean="0"/>
              <a:t>. По </a:t>
            </a:r>
            <a:r>
              <a:rPr lang="ru-RU" sz="2800" dirty="0" err="1" smtClean="0"/>
              <a:t>досягненню</a:t>
            </a:r>
            <a:r>
              <a:rPr lang="ru-RU" sz="2800" dirty="0" smtClean="0"/>
              <a:t> 21 року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посвячували</a:t>
            </a:r>
            <a:r>
              <a:rPr lang="ru-RU" sz="2800" dirty="0" smtClean="0"/>
              <a:t> у </a:t>
            </a:r>
            <a:r>
              <a:rPr lang="ru-RU" sz="2800" dirty="0" err="1" smtClean="0"/>
              <a:t>лицарі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329642" cy="6072230"/>
          </a:xfrm>
        </p:spPr>
        <p:txBody>
          <a:bodyPr>
            <a:normAutofit lnSpcReduction="10000"/>
          </a:bodyPr>
          <a:lstStyle/>
          <a:p>
            <a:r>
              <a:rPr lang="ru-RU" sz="2800" b="1" dirty="0" err="1" smtClean="0"/>
              <a:t>Третя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ступінь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лицарської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підготовки</a:t>
            </a:r>
            <a:r>
              <a:rPr lang="ru-RU" sz="2800" b="1" dirty="0" smtClean="0"/>
              <a:t> </a:t>
            </a:r>
            <a:r>
              <a:rPr lang="ru-RU" sz="2800" dirty="0" smtClean="0"/>
              <a:t>— </a:t>
            </a:r>
            <a:r>
              <a:rPr lang="ru-RU" sz="2800" dirty="0" err="1" smtClean="0"/>
              <a:t>фізичне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вдосконалення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доступна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багатим</a:t>
            </a:r>
            <a:r>
              <a:rPr lang="ru-RU" sz="2800" dirty="0" smtClean="0"/>
              <a:t> </a:t>
            </a:r>
            <a:r>
              <a:rPr lang="ru-RU" sz="2800" dirty="0" err="1" smtClean="0"/>
              <a:t>сеньйорам</a:t>
            </a:r>
            <a:r>
              <a:rPr lang="ru-RU" sz="2800" dirty="0" smtClean="0"/>
              <a:t>. Вона включала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види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вправ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відповідали</a:t>
            </a:r>
            <a:r>
              <a:rPr lang="ru-RU" sz="2800" dirty="0" smtClean="0"/>
              <a:t> </a:t>
            </a:r>
            <a:r>
              <a:rPr lang="ru-RU" sz="2800" dirty="0" err="1" smtClean="0"/>
              <a:t>індивідуальним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нахилам</a:t>
            </a:r>
            <a:r>
              <a:rPr lang="ru-RU" sz="2800" dirty="0" smtClean="0"/>
              <a:t> (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</a:t>
            </a:r>
            <a:r>
              <a:rPr lang="ru-RU" sz="2800" dirty="0" err="1" smtClean="0"/>
              <a:t>боротьба</a:t>
            </a:r>
            <a:r>
              <a:rPr lang="ru-RU" sz="2800" dirty="0" smtClean="0"/>
              <a:t>, </a:t>
            </a:r>
            <a:r>
              <a:rPr lang="ru-RU" sz="2800" dirty="0" err="1" smtClean="0"/>
              <a:t>фехтування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</a:t>
            </a:r>
            <a:r>
              <a:rPr lang="ru-RU" sz="2800" dirty="0" smtClean="0"/>
              <a:t>.). На </a:t>
            </a:r>
            <a:r>
              <a:rPr lang="ru-RU" sz="2800" dirty="0" err="1" smtClean="0"/>
              <a:t>цій</a:t>
            </a:r>
            <a:r>
              <a:rPr lang="ru-RU" sz="2800" dirty="0" smtClean="0"/>
              <a:t> </a:t>
            </a:r>
            <a:r>
              <a:rPr lang="ru-RU" sz="2800" dirty="0" err="1" smtClean="0"/>
              <a:t>ступені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переважало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групове</a:t>
            </a:r>
            <a:r>
              <a:rPr lang="ru-RU" sz="2800" dirty="0" smtClean="0"/>
              <a:t>, а </a:t>
            </a:r>
            <a:r>
              <a:rPr lang="ru-RU" sz="2800" dirty="0" err="1" smtClean="0"/>
              <a:t>індивідуальне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навчання</a:t>
            </a:r>
            <a:r>
              <a:rPr lang="ru-RU" sz="2800" dirty="0" smtClean="0"/>
              <a:t>.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такій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лицарі</a:t>
            </a:r>
            <a:r>
              <a:rPr lang="ru-RU" sz="2800" dirty="0" smtClean="0"/>
              <a:t>, як правило, </a:t>
            </a:r>
            <a:r>
              <a:rPr lang="ru-RU" sz="2800" dirty="0" err="1" smtClean="0"/>
              <a:t>б^ли</a:t>
            </a:r>
            <a:r>
              <a:rPr lang="ru-RU" sz="2800" dirty="0" smtClean="0"/>
              <a:t> людьми </a:t>
            </a:r>
            <a:r>
              <a:rPr lang="ru-RU" sz="2800" dirty="0" err="1" smtClean="0"/>
              <a:t>фііичпо</a:t>
            </a:r>
            <a:r>
              <a:rPr lang="ru-RU" sz="2800" dirty="0" smtClean="0"/>
              <a:t> </a:t>
            </a:r>
            <a:r>
              <a:rPr lang="ru-RU" sz="2800" dirty="0" err="1" smtClean="0"/>
              <a:t>сильними</a:t>
            </a:r>
            <a:r>
              <a:rPr lang="ru-RU" sz="2800" dirty="0" smtClean="0"/>
              <a:t>, </a:t>
            </a:r>
            <a:r>
              <a:rPr lang="ru-RU" sz="2800" dirty="0" err="1" smtClean="0"/>
              <a:t>спритними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витривалими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володіли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прийомами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бойових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.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гордістю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груба </a:t>
            </a:r>
            <a:r>
              <a:rPr lang="ru-RU" sz="2800" dirty="0" err="1" smtClean="0"/>
              <a:t>фізична</a:t>
            </a:r>
            <a:r>
              <a:rPr lang="ru-RU" sz="2800" dirty="0" smtClean="0"/>
              <a:t> сила. У </a:t>
            </a:r>
            <a:r>
              <a:rPr lang="ru-RU" sz="2800" dirty="0" err="1" smtClean="0"/>
              <a:t>своєму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колі</a:t>
            </a:r>
            <a:r>
              <a:rPr lang="ru-RU" sz="2800" dirty="0" smtClean="0"/>
              <a:t> вони </a:t>
            </a:r>
            <a:r>
              <a:rPr lang="ru-RU" sz="2800" dirty="0" err="1" smtClean="0"/>
              <a:t>дотримувались</a:t>
            </a:r>
            <a:r>
              <a:rPr lang="ru-RU" sz="2800" dirty="0" smtClean="0"/>
              <a:t> так званого </a:t>
            </a:r>
            <a:r>
              <a:rPr lang="ru-RU" sz="2800" dirty="0" err="1" smtClean="0"/>
              <a:t>лицарського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етикету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у </a:t>
            </a:r>
            <a:r>
              <a:rPr lang="ru-RU" sz="2800" dirty="0" err="1" smtClean="0"/>
              <a:t>відношеннях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селянами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міщанами</a:t>
            </a:r>
            <a:r>
              <a:rPr lang="ru-RU" sz="2800" dirty="0" smtClean="0"/>
              <a:t> допускали </a:t>
            </a:r>
            <a:r>
              <a:rPr lang="ru-RU" sz="2800" dirty="0" err="1" smtClean="0"/>
              <a:t>грубість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насильство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329642" cy="6143668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Рівень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військово-фізичної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підготовки</a:t>
            </a:r>
            <a:r>
              <a:rPr lang="ru-RU" sz="2800" dirty="0" smtClean="0"/>
              <a:t> </a:t>
            </a:r>
            <a:r>
              <a:rPr lang="ru-RU" sz="2800" dirty="0" err="1" smtClean="0"/>
              <a:t>лицарів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перевірявся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ході</a:t>
            </a:r>
            <a:r>
              <a:rPr lang="ru-RU" sz="2800" dirty="0" smtClean="0"/>
              <a:t> </a:t>
            </a:r>
            <a:r>
              <a:rPr lang="ru-RU" sz="2800" dirty="0" err="1" smtClean="0"/>
              <a:t>лицарських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турнірів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являли собою </a:t>
            </a:r>
            <a:r>
              <a:rPr lang="ru-RU" sz="2800" dirty="0" err="1" smtClean="0"/>
              <a:t>своєрідну</a:t>
            </a:r>
            <a:r>
              <a:rPr lang="ru-RU" sz="2800" dirty="0" smtClean="0"/>
              <a:t> форму </a:t>
            </a:r>
            <a:r>
              <a:rPr lang="ru-RU" sz="2800" dirty="0" err="1" smtClean="0"/>
              <a:t>змагань</a:t>
            </a:r>
            <a:r>
              <a:rPr lang="ru-RU" sz="2800" dirty="0" smtClean="0"/>
              <a:t>.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проведення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підводився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підсумок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військово-фізичної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підготовки</a:t>
            </a:r>
            <a:r>
              <a:rPr lang="ru-RU" sz="2800" dirty="0" smtClean="0"/>
              <a:t> </a:t>
            </a:r>
            <a:r>
              <a:rPr lang="ru-RU" sz="2800" dirty="0" err="1" smtClean="0"/>
              <a:t>феодальної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аристократії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готовності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лицарських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загонів</a:t>
            </a:r>
            <a:r>
              <a:rPr lang="ru-RU" sz="2800" dirty="0" smtClean="0"/>
              <a:t> до </a:t>
            </a:r>
            <a:r>
              <a:rPr lang="ru-RU" sz="2800" dirty="0" err="1" smtClean="0"/>
              <a:t>бойових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дій</a:t>
            </a:r>
            <a:r>
              <a:rPr lang="ru-RU" sz="2800" dirty="0" smtClean="0"/>
              <a:t>. </a:t>
            </a:r>
            <a:r>
              <a:rPr lang="ru-RU" sz="2800" dirty="0" err="1" smtClean="0"/>
              <a:t>Турніри</a:t>
            </a:r>
            <a:r>
              <a:rPr lang="ru-RU" sz="2800" dirty="0" smtClean="0"/>
              <a:t> зародились у </a:t>
            </a:r>
            <a:r>
              <a:rPr lang="ru-RU" sz="2800" dirty="0" err="1" smtClean="0"/>
              <a:t>період</a:t>
            </a:r>
            <a:r>
              <a:rPr lang="ru-RU" sz="2800" dirty="0" smtClean="0"/>
              <a:t> </a:t>
            </a:r>
            <a:r>
              <a:rPr lang="ru-RU" sz="2800" dirty="0" err="1" smtClean="0"/>
              <a:t>раннього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середньовіччя</a:t>
            </a:r>
            <a:r>
              <a:rPr lang="ru-RU" sz="2800" dirty="0" smtClean="0"/>
              <a:t>. У </a:t>
            </a:r>
            <a:r>
              <a:rPr lang="ru-RU" sz="2800" dirty="0" err="1" smtClean="0"/>
              <a:t>своєму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вони </a:t>
            </a:r>
            <a:r>
              <a:rPr lang="ru-RU" sz="2800" dirty="0" err="1" smtClean="0"/>
              <a:t>пройшли</a:t>
            </a:r>
            <a:r>
              <a:rPr lang="ru-RU" sz="2800" dirty="0" smtClean="0"/>
              <a:t> два </a:t>
            </a:r>
            <a:r>
              <a:rPr lang="ru-RU" sz="2800" dirty="0" err="1" smtClean="0"/>
              <a:t>етапи</a:t>
            </a:r>
            <a:r>
              <a:rPr lang="ru-RU" sz="2800" dirty="0" smtClean="0"/>
              <a:t>: перший — </a:t>
            </a:r>
            <a:r>
              <a:rPr lang="ru-RU" sz="2800" dirty="0" err="1" smtClean="0"/>
              <a:t>реалістичні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військові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ігри</a:t>
            </a:r>
            <a:r>
              <a:rPr lang="ru-RU" sz="2800" dirty="0" smtClean="0"/>
              <a:t>, коли </a:t>
            </a:r>
            <a:r>
              <a:rPr lang="ru-RU" sz="2800" dirty="0" err="1" smtClean="0"/>
              <a:t>турніри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приблизними</a:t>
            </a:r>
            <a:r>
              <a:rPr lang="ru-RU" sz="2800" dirty="0" smtClean="0"/>
              <a:t> битвами, </a:t>
            </a:r>
            <a:r>
              <a:rPr lang="ru-RU" sz="2800" dirty="0" err="1" smtClean="0"/>
              <a:t>другий</a:t>
            </a:r>
            <a:r>
              <a:rPr lang="ru-RU" sz="2800" dirty="0" smtClean="0"/>
              <a:t> — </a:t>
            </a:r>
            <a:r>
              <a:rPr lang="ru-RU" sz="2800" dirty="0" err="1" smtClean="0"/>
              <a:t>одноборства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називались</a:t>
            </a:r>
            <a:r>
              <a:rPr lang="ru-RU" sz="2800" dirty="0" smtClean="0"/>
              <a:t> у </a:t>
            </a:r>
            <a:r>
              <a:rPr lang="ru-RU" sz="2800" dirty="0" err="1" smtClean="0"/>
              <a:t>французів</a:t>
            </a:r>
            <a:r>
              <a:rPr lang="ru-RU" sz="2800" dirty="0" smtClean="0"/>
              <a:t> «</a:t>
            </a:r>
            <a:r>
              <a:rPr lang="ru-RU" sz="2800" dirty="0" err="1" smtClean="0"/>
              <a:t>жут</a:t>
            </a:r>
            <a:r>
              <a:rPr lang="ru-RU" sz="2800" dirty="0" smtClean="0"/>
              <a:t>», </a:t>
            </a:r>
            <a:r>
              <a:rPr lang="ru-RU" sz="2800" dirty="0" err="1" smtClean="0"/>
              <a:t>у</a:t>
            </a:r>
            <a:r>
              <a:rPr lang="ru-RU" sz="2800" dirty="0" smtClean="0"/>
              <a:t> </a:t>
            </a:r>
            <a:r>
              <a:rPr lang="ru-RU" sz="2800" dirty="0" err="1" smtClean="0"/>
              <a:t>німців</a:t>
            </a:r>
            <a:r>
              <a:rPr lang="ru-RU" sz="2800" dirty="0" smtClean="0"/>
              <a:t> «</a:t>
            </a:r>
            <a:r>
              <a:rPr lang="ru-RU" sz="2800" dirty="0" err="1" smtClean="0"/>
              <a:t>тьост</a:t>
            </a:r>
            <a:r>
              <a:rPr lang="ru-RU" sz="2800" dirty="0" smtClean="0"/>
              <a:t>».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58204" cy="621510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Масові</a:t>
            </a:r>
            <a:r>
              <a:rPr lang="ru-RU" dirty="0" smtClean="0"/>
              <a:t> </a:t>
            </a:r>
            <a:r>
              <a:rPr lang="ru-RU" dirty="0" err="1" smtClean="0"/>
              <a:t>реалістичні</a:t>
            </a:r>
            <a:r>
              <a:rPr lang="ru-RU" dirty="0" smtClean="0"/>
              <a:t> </a:t>
            </a:r>
            <a:r>
              <a:rPr lang="ru-RU" dirty="0" err="1" smtClean="0"/>
              <a:t>битви</a:t>
            </a:r>
            <a:r>
              <a:rPr lang="ru-RU" dirty="0" smtClean="0"/>
              <a:t> </a:t>
            </a:r>
            <a:r>
              <a:rPr lang="ru-RU" b="1" dirty="0" smtClean="0"/>
              <a:t>(«</a:t>
            </a:r>
            <a:r>
              <a:rPr lang="ru-RU" b="1" dirty="0" err="1" smtClean="0"/>
              <a:t>бухурди</a:t>
            </a:r>
            <a:r>
              <a:rPr lang="ru-RU" b="1" dirty="0" smtClean="0"/>
              <a:t>»)</a:t>
            </a:r>
            <a:r>
              <a:rPr lang="ru-RU" dirty="0" smtClean="0"/>
              <a:t>,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вигравали</a:t>
            </a:r>
            <a:r>
              <a:rPr lang="ru-RU" dirty="0" smtClean="0"/>
              <a:t> роль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маневрів</a:t>
            </a:r>
            <a:r>
              <a:rPr lang="ru-RU" dirty="0" smtClean="0"/>
              <a:t>, </a:t>
            </a:r>
            <a:r>
              <a:rPr lang="ru-RU" dirty="0" err="1" smtClean="0"/>
              <a:t>відбувались</a:t>
            </a:r>
            <a:r>
              <a:rPr lang="ru-RU" dirty="0" smtClean="0"/>
              <a:t> на </a:t>
            </a:r>
            <a:r>
              <a:rPr lang="ru-RU" dirty="0" err="1" smtClean="0"/>
              <a:t>величезних</a:t>
            </a:r>
            <a:r>
              <a:rPr lang="ru-RU" dirty="0" smtClean="0"/>
              <a:t> просторах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відтворювали</a:t>
            </a:r>
            <a:r>
              <a:rPr lang="ru-RU" dirty="0" smtClean="0"/>
              <a:t> картину тих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 З часом вони стали </a:t>
            </a:r>
            <a:r>
              <a:rPr lang="ru-RU" dirty="0" err="1" smtClean="0"/>
              <a:t>проводитись</a:t>
            </a:r>
            <a:r>
              <a:rPr lang="ru-RU" dirty="0" smtClean="0"/>
              <a:t> на </a:t>
            </a:r>
            <a:r>
              <a:rPr lang="ru-RU" dirty="0" err="1" smtClean="0"/>
              <a:t>обмеженій</a:t>
            </a:r>
            <a:r>
              <a:rPr lang="ru-RU" dirty="0" smtClean="0"/>
              <a:t> </a:t>
            </a:r>
            <a:r>
              <a:rPr lang="ru-RU" dirty="0" err="1" smtClean="0"/>
              <a:t>ділянці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правилами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регламентований</a:t>
            </a:r>
            <a:r>
              <a:rPr lang="ru-RU" dirty="0" smtClean="0"/>
              <a:t> час.</a:t>
            </a:r>
          </a:p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серйозний</a:t>
            </a:r>
            <a:r>
              <a:rPr lang="ru-RU" dirty="0" smtClean="0"/>
              <a:t> характер носили </a:t>
            </a:r>
            <a:r>
              <a:rPr lang="ru-RU" dirty="0" err="1" smtClean="0"/>
              <a:t>масові</a:t>
            </a:r>
            <a:r>
              <a:rPr lang="ru-RU" dirty="0" smtClean="0"/>
              <a:t> </a:t>
            </a:r>
            <a:r>
              <a:rPr lang="ru-RU" dirty="0" err="1" smtClean="0"/>
              <a:t>турніри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являли собою </a:t>
            </a:r>
            <a:r>
              <a:rPr lang="ru-RU" dirty="0" err="1" smtClean="0"/>
              <a:t>сутичку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озброєних</a:t>
            </a:r>
            <a:r>
              <a:rPr lang="ru-RU" dirty="0" smtClean="0"/>
              <a:t> </a:t>
            </a:r>
            <a:r>
              <a:rPr lang="ru-RU" dirty="0" err="1" smtClean="0"/>
              <a:t>загонів</a:t>
            </a:r>
            <a:r>
              <a:rPr lang="ru-RU" dirty="0" smtClean="0"/>
              <a:t>. Загони </a:t>
            </a:r>
            <a:r>
              <a:rPr lang="ru-RU" dirty="0" err="1" smtClean="0"/>
              <a:t>шикувались</a:t>
            </a:r>
            <a:r>
              <a:rPr lang="ru-RU" dirty="0" smtClean="0"/>
              <a:t> за </a:t>
            </a:r>
            <a:r>
              <a:rPr lang="ru-RU" dirty="0" err="1" smtClean="0"/>
              <a:t>натягнутими</a:t>
            </a:r>
            <a:r>
              <a:rPr lang="ru-RU" dirty="0" smtClean="0"/>
              <a:t> </a:t>
            </a:r>
            <a:r>
              <a:rPr lang="ru-RU" dirty="0" err="1" smtClean="0"/>
              <a:t>мотузками</a:t>
            </a:r>
            <a:r>
              <a:rPr lang="ru-RU" dirty="0" smtClean="0"/>
              <a:t> на </a:t>
            </a:r>
            <a:r>
              <a:rPr lang="ru-RU" dirty="0" err="1" smtClean="0"/>
              <a:t>кінцях</a:t>
            </a:r>
            <a:r>
              <a:rPr lang="ru-RU" dirty="0" smtClean="0"/>
              <a:t> </a:t>
            </a:r>
            <a:r>
              <a:rPr lang="ru-RU" dirty="0" err="1" smtClean="0"/>
              <a:t>майданчика</a:t>
            </a:r>
            <a:r>
              <a:rPr lang="ru-RU" dirty="0" smtClean="0"/>
              <a:t>. Мотузки за сигналом рубались, </a:t>
            </a:r>
            <a:r>
              <a:rPr lang="ru-RU" dirty="0" err="1" smtClean="0"/>
              <a:t>і</a:t>
            </a:r>
            <a:r>
              <a:rPr lang="ru-RU" dirty="0" smtClean="0"/>
              <a:t> загони кидались</a:t>
            </a:r>
            <a:r>
              <a:rPr lang="ru-RU" b="1" cap="small" dirty="0" smtClean="0"/>
              <a:t> </a:t>
            </a:r>
            <a:r>
              <a:rPr lang="ru-RU" cap="small" dirty="0" err="1" smtClean="0"/>
              <a:t>і</a:t>
            </a:r>
            <a:r>
              <a:rPr lang="ru-RU" cap="small" dirty="0" smtClean="0"/>
              <a:t> </a:t>
            </a:r>
            <a:r>
              <a:rPr lang="ru-RU" dirty="0" err="1" smtClean="0"/>
              <a:t>назустріч</a:t>
            </a:r>
            <a:r>
              <a:rPr lang="ru-RU" dirty="0" smtClean="0"/>
              <a:t> один одному. </a:t>
            </a:r>
            <a:r>
              <a:rPr lang="ru-RU" dirty="0" err="1" smtClean="0"/>
              <a:t>Лицарі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загубили </a:t>
            </a:r>
            <a:r>
              <a:rPr lang="ru-RU" dirty="0" err="1" smtClean="0"/>
              <a:t>шолом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збиті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коня, </a:t>
            </a:r>
            <a:r>
              <a:rPr lang="ru-RU" dirty="0" err="1" smtClean="0"/>
              <a:t>ви­бували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. </a:t>
            </a:r>
            <a:r>
              <a:rPr lang="ru-RU" dirty="0" err="1" smtClean="0"/>
              <a:t>Вигравав</a:t>
            </a:r>
            <a:r>
              <a:rPr lang="ru-RU" dirty="0" smtClean="0"/>
              <a:t> той </a:t>
            </a:r>
            <a:r>
              <a:rPr lang="ru-RU" dirty="0" err="1" smtClean="0"/>
              <a:t>загін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. </a:t>
            </a:r>
            <a:r>
              <a:rPr lang="ru-RU" dirty="0" err="1" smtClean="0"/>
              <a:t>Учасники</a:t>
            </a:r>
            <a:r>
              <a:rPr lang="ru-RU" dirty="0" smtClean="0"/>
              <a:t> </a:t>
            </a:r>
            <a:r>
              <a:rPr lang="ru-RU" dirty="0" err="1" smtClean="0"/>
              <a:t>турніру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відзначились</a:t>
            </a:r>
            <a:r>
              <a:rPr lang="ru-RU" dirty="0" smtClean="0"/>
              <a:t>, </a:t>
            </a:r>
            <a:r>
              <a:rPr lang="ru-RU" dirty="0" err="1" smtClean="0"/>
              <a:t>отримували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рук дам </a:t>
            </a:r>
            <a:r>
              <a:rPr lang="ru-RU" dirty="0" err="1" smtClean="0"/>
              <a:t>цінні</a:t>
            </a:r>
            <a:r>
              <a:rPr lang="ru-RU" dirty="0" smtClean="0"/>
              <a:t> нагороди.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85728"/>
            <a:ext cx="8501122" cy="607223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Таким чином,лицарські турніри та їх еволюція були відображенням соціального запиту на фізичне виховання і змагання. Чим вищий рівень соціального попиту – тим вищий рівень фізичної культури.</a:t>
            </a:r>
          </a:p>
          <a:p>
            <a:endParaRPr lang="ru-RU" sz="3600" dirty="0"/>
          </a:p>
        </p:txBody>
      </p:sp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714752"/>
            <a:ext cx="4000527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Початок формування буржуазної фізичної культури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401080" cy="514353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Глибокі соціальні зрушення, які намітились у надрах феодалізму і призвели у подальшому до перемоги капіталізму, були об'єктивною осно­вою для розвитку буржуазної фізичної культури, суттєвою частиною якої був новий погляд на природу людини і навколишнього світу. </a:t>
            </a:r>
            <a:r>
              <a:rPr lang="ru-RU" dirty="0" smtClean="0"/>
              <a:t>Потреби </a:t>
            </a:r>
            <a:r>
              <a:rPr lang="ru-RU" dirty="0" err="1" smtClean="0"/>
              <a:t>зростаючого</a:t>
            </a:r>
            <a:r>
              <a:rPr lang="ru-RU" dirty="0" smtClean="0"/>
              <a:t> </a:t>
            </a:r>
            <a:r>
              <a:rPr lang="ru-RU" dirty="0" err="1" smtClean="0"/>
              <a:t>капіталістичного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стимулювали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науки. У XVII </a:t>
            </a:r>
            <a:r>
              <a:rPr lang="ru-RU" dirty="0" err="1" smtClean="0"/>
              <a:t>і</a:t>
            </a:r>
            <a:r>
              <a:rPr lang="ru-RU" dirty="0" smtClean="0"/>
              <a:t> особливо у XVII ст. у </a:t>
            </a:r>
            <a:r>
              <a:rPr lang="ru-RU" dirty="0" err="1" smtClean="0"/>
              <a:t>розвитку</a:t>
            </a:r>
            <a:r>
              <a:rPr lang="ru-RU" dirty="0" smtClean="0"/>
              <a:t> науки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докорінні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 У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запеклої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схоластикою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релігійним</a:t>
            </a:r>
            <a:r>
              <a:rPr lang="ru-RU" dirty="0" smtClean="0"/>
              <a:t> </a:t>
            </a:r>
            <a:r>
              <a:rPr lang="ru-RU" dirty="0" err="1" smtClean="0"/>
              <a:t>світоглядом</a:t>
            </a:r>
            <a:r>
              <a:rPr lang="ru-RU" dirty="0" smtClean="0"/>
              <a:t> </a:t>
            </a:r>
            <a:r>
              <a:rPr lang="ru-RU" dirty="0" err="1" smtClean="0"/>
              <a:t>розробляються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,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закладають</a:t>
            </a:r>
            <a:r>
              <a:rPr lang="ru-RU" dirty="0" smtClean="0"/>
              <a:t> фундамент для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наступного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природознавства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58204" cy="6072230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У європейських каїнах складається новий світогляд, з'являється новий тип людини, з іншими запитами та ідеалами. Цим світоглядом був гуманізм – напрям суспільної думки, який характеризується захистом гідності і свободи особистості,її всебічного розвитку, боротьбою за людяність суспільних відношень.</a:t>
            </a:r>
            <a:endParaRPr lang="ru-RU" sz="36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621510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Гуманізм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зародився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 у </a:t>
            </a:r>
            <a:r>
              <a:rPr lang="en-US" dirty="0" smtClean="0"/>
              <a:t>XV</a:t>
            </a:r>
            <a:r>
              <a:rPr lang="ru-RU" dirty="0" smtClean="0"/>
              <a:t>-</a:t>
            </a:r>
            <a:r>
              <a:rPr lang="en-US" dirty="0" smtClean="0"/>
              <a:t>XVI</a:t>
            </a:r>
            <a:r>
              <a:rPr lang="ru-RU" dirty="0" smtClean="0"/>
              <a:t> ст. </a:t>
            </a:r>
            <a:r>
              <a:rPr lang="ru-RU" dirty="0" err="1" smtClean="0"/>
              <a:t>висуває</a:t>
            </a:r>
            <a:r>
              <a:rPr lang="ru-RU" dirty="0" smtClean="0"/>
              <a:t> перший план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виступачи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середньовічного</a:t>
            </a:r>
            <a:r>
              <a:rPr lang="ru-RU" dirty="0" smtClean="0"/>
              <a:t> аскетизму, феодального </a:t>
            </a:r>
            <a:r>
              <a:rPr lang="ru-RU" dirty="0" err="1" smtClean="0"/>
              <a:t>і</a:t>
            </a:r>
            <a:r>
              <a:rPr lang="ru-RU" dirty="0" smtClean="0"/>
              <a:t> церковного </a:t>
            </a:r>
            <a:r>
              <a:rPr lang="ru-RU" dirty="0" err="1" smtClean="0"/>
              <a:t>гноблення</a:t>
            </a:r>
            <a:r>
              <a:rPr lang="ru-RU" dirty="0" smtClean="0"/>
              <a:t>. </a:t>
            </a:r>
            <a:r>
              <a:rPr lang="ru-RU" dirty="0" err="1" smtClean="0"/>
              <a:t>Значні</a:t>
            </a:r>
            <a:r>
              <a:rPr lang="ru-RU" dirty="0" smtClean="0"/>
              <a:t>  </a:t>
            </a:r>
            <a:r>
              <a:rPr lang="ru-RU" dirty="0" err="1" smtClean="0"/>
              <a:t>успіхи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досягнуті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вивченні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підмітити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гуманізму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погляди </a:t>
            </a:r>
            <a:r>
              <a:rPr lang="ru-RU" dirty="0" err="1" smtClean="0"/>
              <a:t>сприяли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 на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Відбувається</a:t>
            </a:r>
            <a:r>
              <a:rPr lang="ru-RU" dirty="0" smtClean="0"/>
              <a:t> перегляд  </a:t>
            </a:r>
            <a:r>
              <a:rPr lang="ru-RU" dirty="0" err="1" smtClean="0"/>
              <a:t>положень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панували</a:t>
            </a:r>
            <a:r>
              <a:rPr lang="ru-RU" dirty="0" smtClean="0"/>
              <a:t> у </a:t>
            </a:r>
            <a:r>
              <a:rPr lang="ru-RU" dirty="0" err="1" smtClean="0"/>
              <a:t>середньовічній</a:t>
            </a:r>
            <a:r>
              <a:rPr lang="ru-RU" dirty="0" smtClean="0"/>
              <a:t> </a:t>
            </a:r>
            <a:r>
              <a:rPr lang="ru-RU" dirty="0" err="1" smtClean="0"/>
              <a:t>медицині</a:t>
            </a:r>
            <a:r>
              <a:rPr lang="ru-RU" dirty="0" smtClean="0"/>
              <a:t>,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про природу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методах </a:t>
            </a:r>
            <a:r>
              <a:rPr lang="ru-RU" dirty="0" err="1" smtClean="0"/>
              <a:t>лікування</a:t>
            </a:r>
            <a:r>
              <a:rPr lang="ru-RU" dirty="0" smtClean="0"/>
              <a:t> хвороб. </a:t>
            </a:r>
            <a:r>
              <a:rPr lang="ru-RU" dirty="0" err="1" smtClean="0"/>
              <a:t>Починаються</a:t>
            </a:r>
            <a:r>
              <a:rPr lang="ru-RU" dirty="0" smtClean="0"/>
              <a:t> </a:t>
            </a:r>
            <a:r>
              <a:rPr lang="ru-RU" dirty="0" err="1" smtClean="0"/>
              <a:t>систематичні</a:t>
            </a:r>
            <a:r>
              <a:rPr lang="ru-RU" dirty="0" smtClean="0"/>
              <a:t> </a:t>
            </a:r>
            <a:r>
              <a:rPr lang="ru-RU" dirty="0" err="1" smtClean="0"/>
              <a:t>анатомічні</a:t>
            </a:r>
            <a:r>
              <a:rPr lang="ru-RU" dirty="0" smtClean="0"/>
              <a:t> </a:t>
            </a:r>
            <a:r>
              <a:rPr lang="ru-RU" dirty="0" err="1" smtClean="0"/>
              <a:t>розтини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знаменували</a:t>
            </a:r>
            <a:r>
              <a:rPr lang="ru-RU" dirty="0" smtClean="0"/>
              <a:t> </a:t>
            </a:r>
            <a:r>
              <a:rPr lang="ru-RU" dirty="0" err="1" smtClean="0"/>
              <a:t>зародження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ана</a:t>
            </a:r>
            <a:r>
              <a:rPr lang="ru-RU" dirty="0" smtClean="0"/>
              <a:t>- </a:t>
            </a:r>
            <a:r>
              <a:rPr lang="ru-RU" dirty="0" err="1" smtClean="0"/>
              <a:t>мії</a:t>
            </a:r>
            <a:r>
              <a:rPr lang="ru-RU" dirty="0" smtClean="0"/>
              <a:t> .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стало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фундаменту для </a:t>
            </a:r>
            <a:r>
              <a:rPr lang="ru-RU" dirty="0" err="1" smtClean="0"/>
              <a:t>наступного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фізіології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6286544"/>
          </a:xfrm>
        </p:spPr>
        <p:txBody>
          <a:bodyPr/>
          <a:lstStyle/>
          <a:p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ранні</a:t>
            </a:r>
            <a:r>
              <a:rPr lang="ru-RU" dirty="0" smtClean="0"/>
              <a:t> </a:t>
            </a:r>
            <a:r>
              <a:rPr lang="ru-RU" dirty="0" err="1" smtClean="0"/>
              <a:t>гуманісти</a:t>
            </a:r>
            <a:r>
              <a:rPr lang="ru-RU" dirty="0" smtClean="0"/>
              <a:t> (В. да </a:t>
            </a:r>
            <a:r>
              <a:rPr lang="ru-RU" dirty="0" err="1" smtClean="0"/>
              <a:t>Фельтре</a:t>
            </a:r>
            <a:r>
              <a:rPr lang="ru-RU" dirty="0" smtClean="0"/>
              <a:t>, І. </a:t>
            </a:r>
            <a:r>
              <a:rPr lang="ru-RU" dirty="0" err="1" smtClean="0"/>
              <a:t>Меркуріаліс</a:t>
            </a:r>
            <a:r>
              <a:rPr lang="ru-RU" dirty="0" smtClean="0"/>
              <a:t>, Я. А. </a:t>
            </a:r>
            <a:r>
              <a:rPr lang="ru-RU" dirty="0" err="1" smtClean="0"/>
              <a:t>Коменський</a:t>
            </a:r>
            <a:r>
              <a:rPr lang="ru-RU" dirty="0" smtClean="0"/>
              <a:t> </a:t>
            </a:r>
            <a:r>
              <a:rPr lang="ru-RU" dirty="0" smtClean="0"/>
              <a:t>та</a:t>
            </a:r>
            <a:r>
              <a:rPr lang="ru-RU" dirty="0" smtClean="0"/>
              <a:t> </a:t>
            </a:r>
            <a:r>
              <a:rPr lang="uk-UA" dirty="0" err="1" smtClean="0"/>
              <a:t>і</a:t>
            </a:r>
            <a:r>
              <a:rPr lang="ru-RU" dirty="0" smtClean="0"/>
              <a:t>н</a:t>
            </a:r>
            <a:r>
              <a:rPr lang="ru-RU" dirty="0" smtClean="0"/>
              <a:t>.)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працях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практичній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розглядають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фі</a:t>
            </a:r>
            <a:r>
              <a:rPr lang="uk-UA" dirty="0" err="1" smtClean="0"/>
              <a:t>зчний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. У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погляди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розвинуті</a:t>
            </a:r>
            <a:r>
              <a:rPr lang="ru-RU" dirty="0" smtClean="0"/>
              <a:t> </a:t>
            </a:r>
            <a:r>
              <a:rPr lang="ru-RU" dirty="0" err="1" smtClean="0"/>
              <a:t>діячами</a:t>
            </a:r>
            <a:r>
              <a:rPr lang="ru-RU" dirty="0" smtClean="0"/>
              <a:t> </a:t>
            </a:r>
            <a:r>
              <a:rPr lang="uk-UA" dirty="0" smtClean="0"/>
              <a:t>В</a:t>
            </a:r>
            <a:r>
              <a:rPr lang="ru-RU" dirty="0" err="1" smtClean="0"/>
              <a:t>ідродження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Просвіти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Таким чином, </a:t>
            </a:r>
            <a:r>
              <a:rPr lang="ru-RU" dirty="0" err="1" smtClean="0"/>
              <a:t>гуманісти</a:t>
            </a:r>
            <a:r>
              <a:rPr lang="ru-RU" dirty="0" smtClean="0"/>
              <a:t> </a:t>
            </a:r>
            <a:r>
              <a:rPr lang="ru-RU" dirty="0" err="1" smtClean="0"/>
              <a:t>середньовіччя</a:t>
            </a:r>
            <a:r>
              <a:rPr lang="ru-RU" dirty="0" smtClean="0"/>
              <a:t> </a:t>
            </a:r>
            <a:r>
              <a:rPr lang="ru-RU" dirty="0" err="1" smtClean="0"/>
              <a:t>проклали</a:t>
            </a:r>
            <a:r>
              <a:rPr lang="ru-RU" dirty="0" smtClean="0"/>
              <a:t> шлях новому </a:t>
            </a:r>
            <a:r>
              <a:rPr lang="ru-RU" dirty="0" err="1" smtClean="0"/>
              <a:t>напряму</a:t>
            </a:r>
            <a:r>
              <a:rPr lang="ru-RU" dirty="0" smtClean="0"/>
              <a:t> у </a:t>
            </a:r>
            <a:r>
              <a:rPr lang="ru-RU" dirty="0" err="1" smtClean="0"/>
              <a:t>вихованні</a:t>
            </a:r>
            <a:r>
              <a:rPr lang="ru-RU" dirty="0" smtClean="0"/>
              <a:t>,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вони </a:t>
            </a:r>
            <a:r>
              <a:rPr lang="ru-RU" dirty="0" err="1" smtClean="0"/>
              <a:t>бачили</a:t>
            </a:r>
            <a:r>
              <a:rPr lang="ru-RU" dirty="0" smtClean="0"/>
              <a:t> у </a:t>
            </a:r>
            <a:r>
              <a:rPr lang="ru-RU" dirty="0" err="1" smtClean="0"/>
              <a:t>підготовці</a:t>
            </a:r>
            <a:r>
              <a:rPr lang="ru-RU" dirty="0" smtClean="0"/>
              <a:t> </a:t>
            </a:r>
            <a:r>
              <a:rPr lang="ru-RU" dirty="0" err="1" smtClean="0"/>
              <a:t>здорових</a:t>
            </a:r>
            <a:r>
              <a:rPr lang="ru-RU" dirty="0" smtClean="0"/>
              <a:t> та </a:t>
            </a:r>
            <a:r>
              <a:rPr lang="ru-RU" dirty="0" err="1" smtClean="0"/>
              <a:t>освічених</a:t>
            </a:r>
            <a:r>
              <a:rPr lang="ru-RU" dirty="0" smtClean="0"/>
              <a:t> людей,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різнобічними</a:t>
            </a:r>
            <a:r>
              <a:rPr lang="ru-RU" dirty="0" smtClean="0"/>
              <a:t> </a:t>
            </a:r>
            <a:r>
              <a:rPr lang="ru-RU" dirty="0" err="1" smtClean="0"/>
              <a:t>інтересами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б практично </a:t>
            </a:r>
            <a:r>
              <a:rPr lang="ru-RU" dirty="0" err="1" smtClean="0"/>
              <a:t>пристосовані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середньовічний</a:t>
            </a:r>
            <a:r>
              <a:rPr lang="ru-RU" dirty="0" smtClean="0"/>
              <a:t> </a:t>
            </a:r>
            <a:r>
              <a:rPr lang="ru-RU" dirty="0" err="1" smtClean="0"/>
              <a:t>гуманізм</a:t>
            </a:r>
            <a:r>
              <a:rPr lang="ru-RU" dirty="0" smtClean="0"/>
              <a:t> являв собою </a:t>
            </a:r>
            <a:r>
              <a:rPr lang="ru-RU" dirty="0" err="1" smtClean="0"/>
              <a:t>відбиття</a:t>
            </a:r>
            <a:r>
              <a:rPr lang="ru-RU" dirty="0" smtClean="0"/>
              <a:t> буржуазного </a:t>
            </a:r>
            <a:r>
              <a:rPr lang="ru-RU" dirty="0" err="1" smtClean="0"/>
              <a:t>світогляду</a:t>
            </a:r>
            <a:r>
              <a:rPr lang="ru-RU" dirty="0" smtClean="0"/>
              <a:t>, тому для </a:t>
            </a:r>
            <a:r>
              <a:rPr lang="ru-RU" dirty="0" err="1" smtClean="0"/>
              <a:t>нього</a:t>
            </a:r>
            <a:r>
              <a:rPr lang="ru-RU" dirty="0" smtClean="0"/>
              <a:t> вельми характерна </a:t>
            </a:r>
            <a:r>
              <a:rPr lang="ru-RU" dirty="0" err="1" smtClean="0"/>
              <a:t>класова</a:t>
            </a:r>
            <a:r>
              <a:rPr lang="ru-RU" dirty="0" smtClean="0"/>
              <a:t> </a:t>
            </a:r>
            <a:r>
              <a:rPr lang="ru-RU" dirty="0" err="1" smtClean="0"/>
              <a:t>обмеженість</a:t>
            </a:r>
            <a:r>
              <a:rPr lang="ru-RU" dirty="0" smtClean="0"/>
              <a:t>. </a:t>
            </a:r>
            <a:r>
              <a:rPr lang="uk-UA" dirty="0" smtClean="0"/>
              <a:t>Б</a:t>
            </a:r>
            <a:r>
              <a:rPr lang="ru-RU" dirty="0" err="1" smtClean="0"/>
              <a:t>іьшість</a:t>
            </a:r>
            <a:r>
              <a:rPr lang="ru-RU" dirty="0" smtClean="0"/>
              <a:t> </a:t>
            </a:r>
            <a:r>
              <a:rPr lang="ru-RU" dirty="0" err="1" smtClean="0"/>
              <a:t>гуманістів</a:t>
            </a:r>
            <a:r>
              <a:rPr lang="ru-RU" dirty="0" smtClean="0"/>
              <a:t> </a:t>
            </a:r>
            <a:r>
              <a:rPr lang="ru-RU" dirty="0" err="1" smtClean="0"/>
              <a:t>турбувались</a:t>
            </a:r>
            <a:r>
              <a:rPr lang="ru-RU" dirty="0" smtClean="0"/>
              <a:t> не про народ, а про </a:t>
            </a:r>
            <a:r>
              <a:rPr lang="ru-RU" dirty="0" err="1" smtClean="0"/>
              <a:t>обрану</a:t>
            </a:r>
            <a:r>
              <a:rPr lang="ru-RU" dirty="0" smtClean="0"/>
              <a:t> </a:t>
            </a:r>
            <a:r>
              <a:rPr lang="ru-RU" dirty="0" err="1" smtClean="0"/>
              <a:t>верхівку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Вітторіо </a:t>
            </a:r>
            <a:r>
              <a:rPr lang="uk-UA" dirty="0" err="1" smtClean="0"/>
              <a:t>да</a:t>
            </a:r>
            <a:r>
              <a:rPr lang="uk-UA" dirty="0" smtClean="0"/>
              <a:t> </a:t>
            </a:r>
            <a:r>
              <a:rPr lang="uk-UA" dirty="0" err="1" smtClean="0"/>
              <a:t>Фельтре</a:t>
            </a:r>
            <a:endParaRPr lang="ru-RU" dirty="0"/>
          </a:p>
        </p:txBody>
      </p:sp>
      <p:pic>
        <p:nvPicPr>
          <p:cNvPr id="4" name="Содержимое 3" descr="images (5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71670" y="1328958"/>
            <a:ext cx="5214974" cy="524331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00px-Thermae_of_Caracalla_Panoram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9755" y="500042"/>
            <a:ext cx="8285649" cy="5929354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Ієронім </a:t>
            </a:r>
            <a:r>
              <a:rPr lang="uk-UA" dirty="0" err="1" smtClean="0"/>
              <a:t>Меркуріаліс</a:t>
            </a:r>
            <a:endParaRPr lang="ru-RU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3108" y="1428736"/>
            <a:ext cx="5072098" cy="5143536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Ян </a:t>
            </a:r>
            <a:r>
              <a:rPr lang="uk-UA" dirty="0" err="1" smtClean="0"/>
              <a:t>Амос</a:t>
            </a:r>
            <a:r>
              <a:rPr lang="uk-UA" dirty="0" smtClean="0"/>
              <a:t> </a:t>
            </a:r>
            <a:r>
              <a:rPr lang="uk-UA" dirty="0" err="1" smtClean="0"/>
              <a:t>Коменський</a:t>
            </a:r>
            <a:endParaRPr lang="ru-RU" dirty="0"/>
          </a:p>
        </p:txBody>
      </p:sp>
      <p:pic>
        <p:nvPicPr>
          <p:cNvPr id="4" name="Содержимое 3" descr="загруженное 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71736" y="1496104"/>
            <a:ext cx="4500594" cy="500473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8186766" cy="6143668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Проте</a:t>
            </a:r>
            <a:r>
              <a:rPr lang="ru-RU" sz="3600" dirty="0" smtClean="0"/>
              <a:t>, </a:t>
            </a:r>
            <a:r>
              <a:rPr lang="ru-RU" sz="3600" dirty="0" err="1" smtClean="0"/>
              <a:t>прогресивність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всіх</a:t>
            </a:r>
            <a:r>
              <a:rPr lang="ru-RU" sz="3600" dirty="0" smtClean="0"/>
              <a:t> </a:t>
            </a:r>
            <a:r>
              <a:rPr lang="ru-RU" sz="3600" dirty="0" err="1" smtClean="0"/>
              <a:t>буржуазних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гуманістів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полягала</a:t>
            </a:r>
            <a:r>
              <a:rPr lang="ru-RU" sz="3600" dirty="0" smtClean="0"/>
              <a:t> в тому, </a:t>
            </a:r>
            <a:r>
              <a:rPr lang="ru-RU" sz="3600" dirty="0" err="1" smtClean="0"/>
              <a:t>що</a:t>
            </a:r>
            <a:r>
              <a:rPr lang="ru-RU" sz="3600" dirty="0" smtClean="0"/>
              <a:t> вони активно боролись </a:t>
            </a:r>
            <a:r>
              <a:rPr lang="ru-RU" sz="3600" dirty="0" err="1" smtClean="0"/>
              <a:t>проти</a:t>
            </a:r>
            <a:r>
              <a:rPr lang="ru-RU" sz="3600" dirty="0" smtClean="0"/>
              <a:t> схоластичного </a:t>
            </a:r>
            <a:r>
              <a:rPr lang="ru-RU" sz="3600" dirty="0" err="1" smtClean="0"/>
              <a:t>виховання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аскетичних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ідеалів</a:t>
            </a:r>
            <a:r>
              <a:rPr lang="ru-RU" sz="3600" dirty="0" smtClean="0"/>
              <a:t> </a:t>
            </a:r>
            <a:r>
              <a:rPr lang="ru-RU" sz="3600" dirty="0" err="1" smtClean="0"/>
              <a:t>середньовіччя,відстоювали</a:t>
            </a:r>
            <a:r>
              <a:rPr lang="ru-RU" sz="3600" dirty="0" smtClean="0"/>
              <a:t> </a:t>
            </a:r>
            <a:r>
              <a:rPr lang="ru-RU" sz="3600" dirty="0" err="1" smtClean="0"/>
              <a:t>вільний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розвиток</a:t>
            </a:r>
            <a:r>
              <a:rPr lang="ru-RU" sz="3600" dirty="0" smtClean="0"/>
              <a:t> </a:t>
            </a:r>
            <a:r>
              <a:rPr lang="ru-RU" sz="3600" dirty="0" err="1" smtClean="0"/>
              <a:t>людської</a:t>
            </a:r>
            <a:r>
              <a:rPr lang="ru-RU" sz="3600" dirty="0" smtClean="0"/>
              <a:t> </a:t>
            </a:r>
            <a:r>
              <a:rPr lang="ru-RU" sz="3600" dirty="0" err="1" smtClean="0"/>
              <a:t>особистості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вважали</a:t>
            </a:r>
            <a:r>
              <a:rPr lang="ru-RU" sz="3600" dirty="0" smtClean="0"/>
              <a:t> </a:t>
            </a:r>
            <a:r>
              <a:rPr lang="ru-RU" sz="3600" dirty="0" err="1" smtClean="0"/>
              <a:t>фізичне</a:t>
            </a:r>
            <a:r>
              <a:rPr lang="ru-RU" sz="3600" dirty="0" smtClean="0"/>
              <a:t> </a:t>
            </a:r>
            <a:r>
              <a:rPr lang="ru-RU" sz="3600" dirty="0" err="1" smtClean="0"/>
              <a:t>виховання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невід</a:t>
            </a:r>
            <a:r>
              <a:rPr lang="en-US" sz="3600" dirty="0" smtClean="0"/>
              <a:t>’</a:t>
            </a:r>
            <a:r>
              <a:rPr lang="ru-RU" sz="3600" dirty="0" err="1" smtClean="0"/>
              <a:t>ємною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частиною</a:t>
            </a:r>
            <a:r>
              <a:rPr lang="ru-RU" sz="3600" dirty="0" smtClean="0"/>
              <a:t> </a:t>
            </a:r>
            <a:r>
              <a:rPr lang="ru-RU" sz="3600" dirty="0" err="1" smtClean="0"/>
              <a:t>загальної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системи</a:t>
            </a:r>
            <a:r>
              <a:rPr lang="ru-RU" sz="3600" dirty="0" smtClean="0"/>
              <a:t> </a:t>
            </a:r>
            <a:r>
              <a:rPr lang="ru-RU" sz="3600" dirty="0" err="1" smtClean="0"/>
              <a:t>виховання</a:t>
            </a:r>
            <a:r>
              <a:rPr lang="ru-RU" sz="3600" dirty="0" smtClean="0"/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8186766" cy="6143668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err="1" smtClean="0"/>
              <a:t>Подальший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розвиток</a:t>
            </a:r>
            <a:r>
              <a:rPr lang="ru-RU" sz="2800" dirty="0" smtClean="0"/>
              <a:t> </a:t>
            </a:r>
            <a:r>
              <a:rPr lang="ru-RU" sz="2800" dirty="0" err="1" smtClean="0"/>
              <a:t>буржуазії</a:t>
            </a:r>
            <a:r>
              <a:rPr lang="ru-RU" sz="2800" dirty="0" smtClean="0"/>
              <a:t> як </a:t>
            </a:r>
            <a:r>
              <a:rPr lang="ru-RU" sz="2800" dirty="0" err="1" smtClean="0"/>
              <a:t>класу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посилив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запит на </a:t>
            </a:r>
            <a:r>
              <a:rPr lang="ru-RU" sz="2800" dirty="0" err="1" smtClean="0"/>
              <a:t>фізичне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виховання</a:t>
            </a:r>
            <a:r>
              <a:rPr lang="ru-RU" sz="2800" dirty="0" smtClean="0"/>
              <a:t>. </a:t>
            </a:r>
            <a:r>
              <a:rPr lang="ru-RU" sz="2800" dirty="0" err="1" smtClean="0"/>
              <a:t>Становлення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розвиток</a:t>
            </a:r>
            <a:r>
              <a:rPr lang="ru-RU" sz="2800" dirty="0" smtClean="0"/>
              <a:t> </a:t>
            </a:r>
            <a:r>
              <a:rPr lang="ru-RU" sz="2800" dirty="0" err="1" smtClean="0"/>
              <a:t>капіталістичного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виробництва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посилили</a:t>
            </a:r>
            <a:r>
              <a:rPr lang="ru-RU" sz="2800" dirty="0" smtClean="0"/>
              <a:t> потребу у </a:t>
            </a:r>
            <a:r>
              <a:rPr lang="ru-RU" sz="2800" dirty="0" err="1" smtClean="0"/>
              <a:t>вдосконаленні</a:t>
            </a:r>
            <a:r>
              <a:rPr lang="ru-RU" sz="2800" dirty="0" smtClean="0"/>
              <a:t> форм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r>
              <a:rPr lang="ru-RU" sz="2800" dirty="0" smtClean="0"/>
              <a:t> представ</a:t>
            </a:r>
            <a:r>
              <a:rPr lang="uk-UA" sz="2800" dirty="0" err="1" smtClean="0"/>
              <a:t>ни</a:t>
            </a:r>
            <a:r>
              <a:rPr lang="ru-RU" sz="2800" dirty="0" err="1" smtClean="0"/>
              <a:t>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панівних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кіл</a:t>
            </a:r>
            <a:r>
              <a:rPr lang="ru-RU" sz="2800" dirty="0" smtClean="0"/>
              <a:t> (перш за все — </a:t>
            </a:r>
            <a:r>
              <a:rPr lang="ru-RU" sz="2800" dirty="0" err="1" smtClean="0"/>
              <a:t>буржуазії</a:t>
            </a:r>
            <a:r>
              <a:rPr lang="ru-RU" sz="2800" dirty="0" smtClean="0"/>
              <a:t>, яка разом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здобуттям</a:t>
            </a:r>
            <a:r>
              <a:rPr lang="ru-RU" sz="2800" dirty="0" smtClean="0"/>
              <a:t> </a:t>
            </a:r>
            <a:r>
              <a:rPr lang="ru-RU" sz="2800" dirty="0" err="1" smtClean="0"/>
              <a:t>економічної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переваги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намагається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отримати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владу</a:t>
            </a:r>
            <a:r>
              <a:rPr lang="ru-RU" sz="2800" dirty="0" smtClean="0"/>
              <a:t>). 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 </a:t>
            </a:r>
            <a:r>
              <a:rPr lang="ru-RU" sz="2800" dirty="0" err="1" smtClean="0"/>
              <a:t>утвердження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капіталізму</a:t>
            </a:r>
            <a:r>
              <a:rPr lang="ru-RU" sz="2800" dirty="0" smtClean="0"/>
              <a:t> </a:t>
            </a:r>
            <a:r>
              <a:rPr lang="ru-RU" sz="2800" dirty="0" err="1" smtClean="0"/>
              <a:t>висуває</a:t>
            </a:r>
            <a:r>
              <a:rPr lang="ru-RU" sz="2800" dirty="0" smtClean="0"/>
              <a:t> потребу у «</a:t>
            </a:r>
            <a:r>
              <a:rPr lang="ru-RU" sz="2800" dirty="0" err="1" smtClean="0"/>
              <a:t>нових</a:t>
            </a:r>
            <a:r>
              <a:rPr lang="ru-RU" sz="2800" dirty="0" smtClean="0"/>
              <a:t>» людях, </a:t>
            </a:r>
            <a:r>
              <a:rPr lang="ru-RU" sz="2800" dirty="0" err="1" smtClean="0"/>
              <a:t>різнобічно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підготовлених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представників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класу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здатні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очолити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виробництво</a:t>
            </a:r>
            <a:r>
              <a:rPr lang="ru-RU" sz="2800" dirty="0" smtClean="0"/>
              <a:t>, </a:t>
            </a:r>
            <a:r>
              <a:rPr lang="ru-RU" sz="2800" dirty="0" err="1" smtClean="0"/>
              <a:t>морські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торгівельні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експедиції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боротьбу</a:t>
            </a:r>
            <a:r>
              <a:rPr lang="ru-RU" sz="2800" dirty="0" smtClean="0"/>
              <a:t> за </a:t>
            </a:r>
            <a:r>
              <a:rPr lang="ru-RU" sz="2800" dirty="0" err="1" smtClean="0"/>
              <a:t>політичну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владу</a:t>
            </a:r>
            <a:r>
              <a:rPr lang="ru-RU" sz="2800" dirty="0" smtClean="0"/>
              <a:t>. </a:t>
            </a:r>
            <a:r>
              <a:rPr lang="ru-RU" sz="2800" dirty="0" err="1" smtClean="0"/>
              <a:t>Характерним</a:t>
            </a:r>
            <a:r>
              <a:rPr lang="ru-RU" sz="2800" dirty="0" smtClean="0"/>
              <a:t> прикладом у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відношенні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Англія</a:t>
            </a:r>
            <a:r>
              <a:rPr lang="ru-RU" sz="2800" dirty="0" smtClean="0"/>
              <a:t>, яка у </a:t>
            </a:r>
            <a:r>
              <a:rPr lang="ru-RU" sz="2800" dirty="0" err="1" smtClean="0"/>
              <a:t>подальшому</a:t>
            </a:r>
            <a:r>
              <a:rPr lang="ru-RU" sz="2800" dirty="0" smtClean="0"/>
              <a:t> стала </a:t>
            </a:r>
            <a:r>
              <a:rPr lang="ru-RU" sz="2800" dirty="0" err="1" smtClean="0"/>
              <a:t>батьківщиноні</a:t>
            </a:r>
            <a:r>
              <a:rPr lang="ru-RU" sz="2800" dirty="0" smtClean="0"/>
              <a:t> спорту. </a:t>
            </a:r>
            <a:r>
              <a:rPr lang="ru-RU" sz="2800" dirty="0" err="1" smtClean="0"/>
              <a:t>Об'єктивною</a:t>
            </a:r>
            <a:r>
              <a:rPr lang="ru-RU" sz="2800" dirty="0" smtClean="0"/>
              <a:t> основою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вступ</a:t>
            </a:r>
            <a:r>
              <a:rPr lang="ru-RU" sz="2800" dirty="0" smtClean="0"/>
              <a:t> </a:t>
            </a:r>
            <a:r>
              <a:rPr lang="ru-RU" sz="2800" dirty="0" err="1" smtClean="0"/>
              <a:t>Англії</a:t>
            </a:r>
            <a:r>
              <a:rPr lang="ru-RU" sz="2800" dirty="0" smtClean="0"/>
              <a:t> на шлях буржуазного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(</a:t>
            </a:r>
            <a:r>
              <a:rPr lang="ru-RU" sz="2800" dirty="0" err="1" smtClean="0"/>
              <a:t>раніше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</a:t>
            </a:r>
            <a:r>
              <a:rPr lang="ru-RU" sz="2800" dirty="0" smtClean="0"/>
              <a:t>), </a:t>
            </a:r>
            <a:r>
              <a:rPr lang="ru-RU" sz="2800" dirty="0" err="1" smtClean="0"/>
              <a:t>що</a:t>
            </a:r>
            <a:r>
              <a:rPr lang="ru-RU" sz="2800" dirty="0" smtClean="0"/>
              <a:t> створило </a:t>
            </a:r>
            <a:r>
              <a:rPr lang="ru-RU" sz="2800" dirty="0" err="1" smtClean="0"/>
              <a:t>передумови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інтенсивнного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8186766" cy="614366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 </a:t>
            </a:r>
            <a:r>
              <a:rPr lang="en-US" sz="2800" dirty="0" smtClean="0"/>
              <a:t>XV</a:t>
            </a:r>
            <a:r>
              <a:rPr lang="ru-RU" sz="2800" dirty="0" smtClean="0"/>
              <a:t>-</a:t>
            </a:r>
            <a:r>
              <a:rPr lang="en-US" sz="2800" dirty="0" smtClean="0"/>
              <a:t>XVI</a:t>
            </a:r>
            <a:r>
              <a:rPr lang="ru-RU" sz="2800" dirty="0" smtClean="0"/>
              <a:t> ст. в </a:t>
            </a:r>
            <a:r>
              <a:rPr lang="ru-RU" sz="2800" dirty="0" err="1" smtClean="0"/>
              <a:t>Англії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місце</a:t>
            </a:r>
            <a:r>
              <a:rPr lang="ru-RU" sz="2800" dirty="0" smtClean="0"/>
              <a:t> так званий «</a:t>
            </a:r>
            <a:r>
              <a:rPr lang="ru-RU" sz="2800" dirty="0" err="1" smtClean="0"/>
              <a:t>опікунський</a:t>
            </a:r>
            <a:r>
              <a:rPr lang="ru-RU" sz="2800" dirty="0" smtClean="0"/>
              <a:t>» спорт. Перш за все </a:t>
            </a:r>
            <a:r>
              <a:rPr lang="ru-RU" sz="2800" dirty="0" err="1" smtClean="0"/>
              <a:t>це</a:t>
            </a:r>
            <a:r>
              <a:rPr lang="ru-RU" sz="2800" dirty="0" smtClean="0"/>
              <a:t> характерно для </a:t>
            </a:r>
            <a:r>
              <a:rPr lang="ru-RU" sz="2800" dirty="0" err="1" smtClean="0"/>
              <a:t>верхової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їзди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полювання</a:t>
            </a:r>
            <a:r>
              <a:rPr lang="ru-RU" sz="2800" dirty="0" smtClean="0"/>
              <a:t>. </a:t>
            </a:r>
            <a:r>
              <a:rPr lang="ru-RU" sz="2800" dirty="0" err="1" smtClean="0"/>
              <a:t>Багаті</a:t>
            </a:r>
            <a:r>
              <a:rPr lang="ru-RU" sz="2800" dirty="0" smtClean="0"/>
              <a:t> люди </a:t>
            </a:r>
            <a:r>
              <a:rPr lang="ru-RU" sz="2800" dirty="0" err="1" smtClean="0"/>
              <a:t>вже</a:t>
            </a:r>
            <a:r>
              <a:rPr lang="ru-RU" sz="2800" dirty="0" smtClean="0"/>
              <a:t> не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самі</a:t>
            </a:r>
            <a:r>
              <a:rPr lang="ru-RU" sz="2800" dirty="0" smtClean="0"/>
              <a:t> </a:t>
            </a:r>
            <a:r>
              <a:rPr lang="ru-RU" sz="2800" dirty="0" err="1" smtClean="0"/>
              <a:t>їздили</a:t>
            </a:r>
            <a:r>
              <a:rPr lang="ru-RU" sz="2800" dirty="0" smtClean="0"/>
              <a:t> верхи, </a:t>
            </a:r>
            <a:r>
              <a:rPr lang="ru-RU" sz="2800" dirty="0" err="1" smtClean="0"/>
              <a:t>займались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полюванням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спеціально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вирощували</a:t>
            </a:r>
            <a:r>
              <a:rPr lang="ru-RU" sz="2800" dirty="0" smtClean="0"/>
              <a:t> коней, собак, </a:t>
            </a:r>
            <a:r>
              <a:rPr lang="ru-RU" sz="2800" dirty="0" err="1" smtClean="0"/>
              <a:t>займались</a:t>
            </a:r>
            <a:r>
              <a:rPr lang="ru-RU" sz="2800" dirty="0" smtClean="0"/>
              <a:t> </a:t>
            </a:r>
            <a:r>
              <a:rPr lang="ru-RU" sz="2800" dirty="0" err="1" smtClean="0"/>
              <a:t>дресируванням</a:t>
            </a:r>
            <a:r>
              <a:rPr lang="ru-RU" sz="2800" dirty="0" smtClean="0"/>
              <a:t>, </a:t>
            </a:r>
            <a:r>
              <a:rPr lang="ru-RU" sz="2800" dirty="0" err="1" smtClean="0"/>
              <a:t>утримували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жокеїв</a:t>
            </a:r>
            <a:r>
              <a:rPr lang="ru-RU" sz="2800" dirty="0" smtClean="0"/>
              <a:t>, </a:t>
            </a:r>
            <a:r>
              <a:rPr lang="ru-RU" sz="2800" dirty="0" err="1" smtClean="0"/>
              <a:t>готували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до </a:t>
            </a:r>
            <a:r>
              <a:rPr lang="ru-RU" sz="2800" dirty="0" err="1" smtClean="0"/>
              <a:t>змагань</a:t>
            </a:r>
            <a:r>
              <a:rPr lang="ru-RU" sz="2800" dirty="0" smtClean="0"/>
              <a:t>. </a:t>
            </a:r>
            <a:r>
              <a:rPr lang="ru-RU" sz="2800" dirty="0" err="1" smtClean="0"/>
              <a:t>Фактично</a:t>
            </a:r>
            <a:r>
              <a:rPr lang="ru-RU" sz="2800" dirty="0" smtClean="0"/>
              <a:t> </a:t>
            </a:r>
            <a:r>
              <a:rPr lang="ru-RU" sz="2800" dirty="0" err="1" smtClean="0"/>
              <a:t>іде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підготовка</a:t>
            </a:r>
            <a:r>
              <a:rPr lang="ru-RU" sz="2800" dirty="0" smtClean="0"/>
              <a:t> людей </a:t>
            </a:r>
            <a:r>
              <a:rPr lang="ru-RU" sz="2800" dirty="0" err="1" smtClean="0"/>
              <a:t>спеціально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виступів</a:t>
            </a:r>
            <a:r>
              <a:rPr lang="ru-RU" sz="2800" dirty="0" smtClean="0"/>
              <a:t> у </a:t>
            </a:r>
            <a:r>
              <a:rPr lang="ru-RU" sz="2800" dirty="0" err="1" smtClean="0"/>
              <a:t>змаганнях</a:t>
            </a:r>
            <a:r>
              <a:rPr lang="ru-RU" sz="2800" dirty="0" smtClean="0"/>
              <a:t>. </a:t>
            </a:r>
            <a:r>
              <a:rPr lang="ru-RU" sz="2800" dirty="0" err="1" smtClean="0"/>
              <a:t>Конкуренція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впроваджується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буржуазією</a:t>
            </a:r>
            <a:r>
              <a:rPr lang="ru-RU" sz="2800" dirty="0" smtClean="0"/>
              <a:t> у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сферах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. До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процесу</a:t>
            </a:r>
            <a:r>
              <a:rPr lang="ru-RU" sz="2800" dirty="0" smtClean="0"/>
              <a:t> </a:t>
            </a:r>
            <a:r>
              <a:rPr lang="ru-RU" sz="2800" dirty="0" err="1" smtClean="0"/>
              <a:t>залучається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англійська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аристократія</a:t>
            </a:r>
            <a:r>
              <a:rPr lang="ru-RU" sz="2800" dirty="0" smtClean="0"/>
              <a:t>, як</a:t>
            </a:r>
            <a:r>
              <a:rPr lang="uk-UA" sz="2800" dirty="0" smtClean="0"/>
              <a:t>а </a:t>
            </a:r>
            <a:r>
              <a:rPr lang="ru-RU" sz="2800" dirty="0" err="1" smtClean="0"/>
              <a:t>робить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привілеєм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багатих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58204" cy="6072230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Цьому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процесу</a:t>
            </a:r>
            <a:r>
              <a:rPr lang="ru-RU" sz="3200" dirty="0" smtClean="0"/>
              <a:t> </a:t>
            </a:r>
            <a:r>
              <a:rPr lang="ru-RU" sz="3200" dirty="0" err="1" smtClean="0"/>
              <a:t>вже</a:t>
            </a:r>
            <a:r>
              <a:rPr lang="ru-RU" sz="3200" dirty="0" smtClean="0"/>
              <a:t> не в </a:t>
            </a:r>
            <a:r>
              <a:rPr lang="ru-RU" sz="3200" dirty="0" err="1" smtClean="0"/>
              <a:t>змозі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протидіяти</a:t>
            </a:r>
            <a:r>
              <a:rPr lang="ru-RU" sz="3200" dirty="0" smtClean="0"/>
              <a:t> </a:t>
            </a:r>
            <a:r>
              <a:rPr lang="ru-RU" sz="3200" dirty="0" err="1" smtClean="0"/>
              <a:t>церква</a:t>
            </a:r>
            <a:r>
              <a:rPr lang="ru-RU" sz="3200" dirty="0" smtClean="0"/>
              <a:t>, яка </a:t>
            </a:r>
            <a:r>
              <a:rPr lang="ru-RU" sz="3200" dirty="0" err="1" smtClean="0"/>
              <a:t>переслідувала</a:t>
            </a:r>
            <a:r>
              <a:rPr lang="ru-RU" sz="3200" dirty="0" smtClean="0"/>
              <a:t> </a:t>
            </a:r>
            <a:r>
              <a:rPr lang="ru-RU" sz="3200" dirty="0" err="1" smtClean="0"/>
              <a:t>заняття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вправами</a:t>
            </a:r>
            <a:r>
              <a:rPr lang="ru-RU" sz="3200" dirty="0" smtClean="0"/>
              <a:t>. У 1618 р. в </a:t>
            </a:r>
            <a:r>
              <a:rPr lang="ru-RU" sz="3200" dirty="0" err="1" smtClean="0"/>
              <a:t>Англії</a:t>
            </a:r>
            <a:r>
              <a:rPr lang="ru-RU" sz="3200" dirty="0" smtClean="0"/>
              <a:t> </a:t>
            </a:r>
            <a:r>
              <a:rPr lang="ru-RU" sz="3200" dirty="0" err="1" smtClean="0"/>
              <a:t>з'явився</a:t>
            </a:r>
            <a:r>
              <a:rPr lang="ru-RU" sz="3200" dirty="0" smtClean="0"/>
              <a:t> </a:t>
            </a:r>
            <a:r>
              <a:rPr lang="ru-RU" sz="3200" dirty="0" err="1" smtClean="0"/>
              <a:t>королівський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маніфест</a:t>
            </a:r>
            <a:r>
              <a:rPr lang="ru-RU" sz="3200" dirty="0" smtClean="0"/>
              <a:t>, </a:t>
            </a:r>
            <a:r>
              <a:rPr lang="ru-RU" sz="3200" dirty="0" err="1" smtClean="0"/>
              <a:t>згідно</a:t>
            </a:r>
            <a:r>
              <a:rPr lang="ru-RU" sz="3200" dirty="0" smtClean="0"/>
              <a:t> </a:t>
            </a:r>
            <a:r>
              <a:rPr lang="ru-RU" sz="3200" dirty="0" err="1" smtClean="0"/>
              <a:t>якого</a:t>
            </a:r>
            <a:r>
              <a:rPr lang="ru-RU" sz="3200" dirty="0" smtClean="0"/>
              <a:t> не </a:t>
            </a:r>
            <a:r>
              <a:rPr lang="ru-RU" sz="3200" dirty="0" err="1" smtClean="0"/>
              <a:t>тільки</a:t>
            </a:r>
            <a:r>
              <a:rPr lang="ru-RU" sz="3200" dirty="0" smtClean="0"/>
              <a:t> дозволялось </a:t>
            </a:r>
            <a:r>
              <a:rPr lang="ru-RU" sz="3200" dirty="0" err="1" smtClean="0"/>
              <a:t>займатись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вправами</a:t>
            </a:r>
            <a:r>
              <a:rPr lang="ru-RU" sz="3200" dirty="0" smtClean="0"/>
              <a:t> та </a:t>
            </a:r>
            <a:r>
              <a:rPr lang="ru-RU" sz="3200" dirty="0" err="1" smtClean="0"/>
              <a:t>іграми</a:t>
            </a:r>
            <a:r>
              <a:rPr lang="ru-RU" sz="3200" dirty="0" smtClean="0"/>
              <a:t>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можна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робити</a:t>
            </a:r>
            <a:r>
              <a:rPr lang="ru-RU" sz="3200" dirty="0" smtClean="0"/>
              <a:t>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навіть</a:t>
            </a:r>
            <a:r>
              <a:rPr lang="ru-RU" sz="3200" dirty="0" smtClean="0"/>
              <a:t> у </a:t>
            </a:r>
            <a:r>
              <a:rPr lang="ru-RU" sz="3200" dirty="0" err="1" smtClean="0"/>
              <a:t>неділю,з</a:t>
            </a:r>
            <a:r>
              <a:rPr lang="ru-RU" sz="3200" dirty="0" smtClean="0"/>
              <a:t> </a:t>
            </a:r>
            <a:r>
              <a:rPr lang="ru-RU" sz="3200" dirty="0" err="1" smtClean="0"/>
              <a:t>чим</a:t>
            </a:r>
            <a:r>
              <a:rPr lang="ru-RU" sz="3200" dirty="0" smtClean="0"/>
              <a:t> </a:t>
            </a:r>
            <a:r>
              <a:rPr lang="ru-RU" sz="3200" dirty="0" err="1" smtClean="0"/>
              <a:t>церкві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дуже</a:t>
            </a:r>
            <a:r>
              <a:rPr lang="ru-RU" sz="3200" dirty="0" smtClean="0"/>
              <a:t> </a:t>
            </a:r>
            <a:r>
              <a:rPr lang="ru-RU" sz="3200" dirty="0" err="1" smtClean="0"/>
              <a:t>важко</a:t>
            </a:r>
            <a:r>
              <a:rPr lang="ru-RU" sz="3200" dirty="0" smtClean="0"/>
              <a:t> </a:t>
            </a:r>
            <a:r>
              <a:rPr lang="ru-RU" sz="3200" dirty="0" err="1" smtClean="0"/>
              <a:t>погодитись</a:t>
            </a:r>
            <a:r>
              <a:rPr lang="ru-RU" sz="3200" dirty="0" smtClean="0"/>
              <a:t>.</a:t>
            </a:r>
          </a:p>
          <a:p>
            <a:r>
              <a:rPr lang="uk-UA" sz="3200" b="1" dirty="0" smtClean="0"/>
              <a:t>Таким чином,розвиток фізичного виховання у період феодалізму дуже тісно пов'язаний з розвитком буржуазії, буржуазної культури.</a:t>
            </a:r>
            <a:endParaRPr lang="ru-RU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3191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 у </a:t>
            </a:r>
            <a:r>
              <a:rPr lang="ru-RU" dirty="0" err="1" smtClean="0"/>
              <a:t>житті</a:t>
            </a:r>
            <a:r>
              <a:rPr lang="ru-RU" dirty="0" smtClean="0"/>
              <a:t> феодального </a:t>
            </a:r>
            <a:r>
              <a:rPr lang="ru-RU" dirty="0" err="1" smtClean="0"/>
              <a:t>суспільства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рабовласницького</a:t>
            </a:r>
            <a:r>
              <a:rPr lang="ru-RU" dirty="0" smtClean="0"/>
              <a:t> устрою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епоха</a:t>
            </a:r>
            <a:r>
              <a:rPr lang="ru-RU" dirty="0" smtClean="0"/>
              <a:t> </a:t>
            </a:r>
            <a:r>
              <a:rPr lang="ru-RU" dirty="0" err="1" smtClean="0"/>
              <a:t>феодалізму</a:t>
            </a:r>
            <a:r>
              <a:rPr lang="ru-RU" dirty="0" smtClean="0"/>
              <a:t>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історичній</a:t>
            </a:r>
            <a:r>
              <a:rPr lang="ru-RU" dirty="0" smtClean="0"/>
              <a:t> </a:t>
            </a:r>
            <a:r>
              <a:rPr lang="ru-RU" dirty="0" err="1" smtClean="0"/>
              <a:t>періодизації</a:t>
            </a:r>
            <a:r>
              <a:rPr lang="ru-RU" dirty="0" smtClean="0"/>
              <a:t> </a:t>
            </a:r>
            <a:r>
              <a:rPr lang="ru-RU" dirty="0" err="1" smtClean="0"/>
              <a:t>епох</a:t>
            </a:r>
            <a:r>
              <a:rPr lang="ru-RU" dirty="0" smtClean="0"/>
              <a:t> </a:t>
            </a:r>
            <a:r>
              <a:rPr lang="ru-RU" dirty="0" err="1" smtClean="0"/>
              <a:t>феодалізму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середньовіччя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середніми</a:t>
            </a:r>
            <a:r>
              <a:rPr lang="ru-RU" dirty="0" smtClean="0"/>
              <a:t> </a:t>
            </a:r>
            <a:r>
              <a:rPr lang="ru-RU" dirty="0" err="1" smtClean="0"/>
              <a:t>віками</a:t>
            </a:r>
            <a:r>
              <a:rPr lang="ru-RU" dirty="0" smtClean="0"/>
              <a:t>. </a:t>
            </a:r>
            <a:r>
              <a:rPr lang="ru-RU" dirty="0" err="1" smtClean="0"/>
              <a:t>Істор</a:t>
            </a:r>
            <a:r>
              <a:rPr lang="uk-UA" dirty="0" err="1" smtClean="0"/>
              <a:t>ія</a:t>
            </a:r>
            <a:r>
              <a:rPr lang="uk-UA" dirty="0" smtClean="0"/>
              <a:t>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віків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V по XVII ст.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насичена</a:t>
            </a:r>
            <a:r>
              <a:rPr lang="ru-RU" dirty="0" smtClean="0"/>
              <a:t> </a:t>
            </a:r>
            <a:r>
              <a:rPr lang="ru-RU" dirty="0" err="1" smtClean="0"/>
              <a:t>яскравими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різноманітними</a:t>
            </a:r>
            <a:r>
              <a:rPr lang="ru-RU" dirty="0" smtClean="0"/>
              <a:t> </a:t>
            </a:r>
            <a:r>
              <a:rPr lang="ru-RU" dirty="0" err="1" smtClean="0"/>
              <a:t>подіями</a:t>
            </a:r>
            <a:r>
              <a:rPr lang="ru-RU" dirty="0" smtClean="0"/>
              <a:t>. Цей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відзначився</a:t>
            </a:r>
            <a:r>
              <a:rPr lang="ru-RU" dirty="0" smtClean="0"/>
              <a:t> </a:t>
            </a:r>
            <a:r>
              <a:rPr lang="ru-RU" dirty="0" err="1" smtClean="0"/>
              <a:t>виникненням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форм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класової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, </a:t>
            </a:r>
            <a:r>
              <a:rPr lang="ru-RU" dirty="0" err="1" smtClean="0"/>
              <a:t>гострими</a:t>
            </a:r>
            <a:r>
              <a:rPr lang="ru-RU" dirty="0" smtClean="0"/>
              <a:t> </a:t>
            </a:r>
            <a:r>
              <a:rPr lang="ru-RU" dirty="0" err="1" smtClean="0"/>
              <a:t>політичними</a:t>
            </a:r>
            <a:r>
              <a:rPr lang="ru-RU" dirty="0" smtClean="0"/>
              <a:t> та </a:t>
            </a:r>
            <a:r>
              <a:rPr lang="ru-RU" dirty="0" err="1" smtClean="0"/>
              <a:t>ідеологічними</a:t>
            </a:r>
            <a:r>
              <a:rPr lang="ru-RU" dirty="0" smtClean="0"/>
              <a:t> </a:t>
            </a:r>
            <a:r>
              <a:rPr lang="ru-RU" dirty="0" err="1" smtClean="0"/>
              <a:t>сутичками</a:t>
            </a:r>
            <a:r>
              <a:rPr lang="ru-RU" dirty="0" smtClean="0"/>
              <a:t>, першими </a:t>
            </a:r>
            <a:r>
              <a:rPr lang="ru-RU" dirty="0" err="1" smtClean="0"/>
              <a:t>буржуазними</a:t>
            </a:r>
            <a:r>
              <a:rPr lang="ru-RU" dirty="0" smtClean="0"/>
              <a:t> </a:t>
            </a:r>
            <a:r>
              <a:rPr lang="ru-RU" dirty="0" err="1" smtClean="0"/>
              <a:t>революціями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8186766" cy="600079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відношень</a:t>
            </a:r>
            <a:r>
              <a:rPr lang="ru-RU" dirty="0" smtClean="0"/>
              <a:t> феодального устрою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характерним</a:t>
            </a:r>
            <a:r>
              <a:rPr lang="ru-RU" dirty="0" smtClean="0"/>
              <a:t>, перш за все, </a:t>
            </a:r>
            <a:r>
              <a:rPr lang="ru-RU" dirty="0" err="1" smtClean="0"/>
              <a:t>панування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земельної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, яка за словами </a:t>
            </a:r>
            <a:r>
              <a:rPr lang="ru-RU" dirty="0" err="1" smtClean="0"/>
              <a:t>Енгельса</a:t>
            </a:r>
            <a:r>
              <a:rPr lang="ru-RU" dirty="0" smtClean="0"/>
              <a:t> «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справжньою</a:t>
            </a:r>
            <a:r>
              <a:rPr lang="ru-RU" dirty="0" smtClean="0"/>
              <a:t> основою </a:t>
            </a:r>
            <a:r>
              <a:rPr lang="ru-RU" dirty="0" err="1" smtClean="0"/>
              <a:t>середньовічного</a:t>
            </a:r>
            <a:r>
              <a:rPr lang="ru-RU" dirty="0" smtClean="0"/>
              <a:t>, феодального </a:t>
            </a:r>
            <a:r>
              <a:rPr lang="ru-RU" dirty="0" err="1" smtClean="0"/>
              <a:t>суспільства</a:t>
            </a:r>
            <a:r>
              <a:rPr lang="ru-RU" dirty="0" smtClean="0"/>
              <a:t>».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земельної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</a:t>
            </a:r>
            <a:r>
              <a:rPr lang="ru-RU" dirty="0" err="1" smtClean="0"/>
              <a:t>обумовлювало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феодалів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селян —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 феодального </a:t>
            </a:r>
            <a:r>
              <a:rPr lang="ru-RU" dirty="0" err="1" smtClean="0"/>
              <a:t>суспільства</a:t>
            </a:r>
            <a:r>
              <a:rPr lang="ru-RU" dirty="0" smtClean="0"/>
              <a:t>. Вся земля </a:t>
            </a:r>
            <a:r>
              <a:rPr lang="ru-RU" dirty="0" err="1" smtClean="0"/>
              <a:t>знаходилась</a:t>
            </a:r>
            <a:r>
              <a:rPr lang="ru-RU" dirty="0" smtClean="0"/>
              <a:t> у руках </a:t>
            </a:r>
            <a:r>
              <a:rPr lang="ru-RU" dirty="0" err="1" smtClean="0"/>
              <a:t>феодалів</a:t>
            </a:r>
            <a:r>
              <a:rPr lang="ru-RU" dirty="0" smtClean="0"/>
              <a:t> — </a:t>
            </a:r>
            <a:r>
              <a:rPr lang="ru-RU" dirty="0" err="1" smtClean="0"/>
              <a:t>землевласників</a:t>
            </a:r>
            <a:r>
              <a:rPr lang="ru-RU" dirty="0" smtClean="0"/>
              <a:t>. </a:t>
            </a:r>
            <a:r>
              <a:rPr lang="ru-RU" dirty="0" err="1" smtClean="0"/>
              <a:t>Селяни</a:t>
            </a:r>
            <a:r>
              <a:rPr lang="ru-RU" dirty="0" smtClean="0"/>
              <a:t>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античних</a:t>
            </a:r>
            <a:r>
              <a:rPr lang="ru-RU" dirty="0" smtClean="0"/>
              <a:t> </a:t>
            </a:r>
            <a:r>
              <a:rPr lang="ru-RU" dirty="0" err="1" smtClean="0"/>
              <a:t>рабів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наділені</a:t>
            </a:r>
            <a:r>
              <a:rPr lang="ru-RU" dirty="0" smtClean="0"/>
              <a:t> землю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власниками</a:t>
            </a:r>
            <a:r>
              <a:rPr lang="ru-RU" dirty="0" smtClean="0"/>
              <a:t> </a:t>
            </a:r>
            <a:r>
              <a:rPr lang="ru-RU" dirty="0" err="1" smtClean="0"/>
              <a:t>знарядь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. Але, </a:t>
            </a:r>
            <a:r>
              <a:rPr lang="ru-RU" dirty="0" err="1" smtClean="0"/>
              <a:t>селяни</a:t>
            </a:r>
            <a:r>
              <a:rPr lang="ru-RU" dirty="0" smtClean="0"/>
              <a:t> у феодальному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власниками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яку </a:t>
            </a:r>
            <a:r>
              <a:rPr lang="ru-RU" dirty="0" err="1" smtClean="0"/>
              <a:t>обробляли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</a:t>
            </a:r>
            <a:r>
              <a:rPr lang="ru-RU" dirty="0" err="1" smtClean="0"/>
              <a:t>викликали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позаекономічної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у феодальному </a:t>
            </a:r>
            <a:r>
              <a:rPr lang="ru-RU" dirty="0" err="1" smtClean="0"/>
              <a:t>суспільстві</a:t>
            </a:r>
            <a:r>
              <a:rPr lang="ru-RU" dirty="0" smtClean="0"/>
              <a:t>.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форм </a:t>
            </a:r>
            <a:r>
              <a:rPr lang="ru-RU" dirty="0" err="1" smtClean="0"/>
              <a:t>залежності</a:t>
            </a:r>
            <a:r>
              <a:rPr lang="ru-RU" dirty="0" smtClean="0"/>
              <a:t> у </a:t>
            </a:r>
            <a:r>
              <a:rPr lang="ru-RU" dirty="0" err="1" smtClean="0"/>
              <a:t>феодально</a:t>
            </a:r>
            <a:r>
              <a:rPr lang="uk-UA" dirty="0" err="1" smtClean="0"/>
              <a:t>му</a:t>
            </a:r>
            <a:r>
              <a:rPr lang="uk-UA" dirty="0" smtClean="0"/>
              <a:t> </a:t>
            </a:r>
            <a:r>
              <a:rPr lang="uk-UA" dirty="0" err="1" smtClean="0"/>
              <a:t>сус</a:t>
            </a:r>
            <a:r>
              <a:rPr lang="ru-RU" dirty="0" err="1" smtClean="0"/>
              <a:t>пільстві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кріпацтво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00042"/>
            <a:ext cx="8115328" cy="585791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Тому у </a:t>
            </a:r>
            <a:r>
              <a:rPr lang="ru-RU" sz="3200" dirty="0" err="1" smtClean="0"/>
              <a:t>період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середньовіччя</a:t>
            </a:r>
            <a:r>
              <a:rPr lang="ru-RU" sz="3200" dirty="0" smtClean="0"/>
              <a:t> </a:t>
            </a:r>
            <a:r>
              <a:rPr lang="ru-RU" sz="3200" dirty="0" err="1" smtClean="0"/>
              <a:t>у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відповідь</a:t>
            </a:r>
            <a:r>
              <a:rPr lang="ru-RU" sz="3200" dirty="0" smtClean="0"/>
              <a:t> на </a:t>
            </a:r>
            <a:r>
              <a:rPr lang="ru-RU" sz="3200" dirty="0" err="1" smtClean="0"/>
              <a:t>феодальне</a:t>
            </a:r>
            <a:r>
              <a:rPr lang="ru-RU" sz="3200" dirty="0" smtClean="0"/>
              <a:t> </a:t>
            </a:r>
            <a:r>
              <a:rPr lang="ru-RU" sz="3200" dirty="0" err="1" smtClean="0"/>
              <a:t>насильство</a:t>
            </a:r>
            <a:r>
              <a:rPr lang="ru-RU" sz="3200" dirty="0" smtClean="0"/>
              <a:t> </a:t>
            </a:r>
            <a:r>
              <a:rPr lang="ru-RU" sz="3200" dirty="0" err="1" smtClean="0"/>
              <a:t>виникали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повстання</a:t>
            </a:r>
            <a:r>
              <a:rPr lang="ru-RU" sz="3200" dirty="0" smtClean="0"/>
              <a:t> селян </a:t>
            </a:r>
            <a:r>
              <a:rPr lang="ru-RU" sz="3200" dirty="0" err="1" smtClean="0"/>
              <a:t>проти</a:t>
            </a:r>
            <a:r>
              <a:rPr lang="ru-RU" sz="3200" dirty="0" smtClean="0"/>
              <a:t> церкви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феодалів</a:t>
            </a:r>
            <a:r>
              <a:rPr lang="ru-RU" sz="3200" dirty="0" smtClean="0"/>
              <a:t>, </a:t>
            </a:r>
            <a:r>
              <a:rPr lang="ru-RU" sz="3200" dirty="0" err="1" smtClean="0"/>
              <a:t>масові</a:t>
            </a:r>
            <a:r>
              <a:rPr lang="ru-RU" sz="3200" dirty="0" smtClean="0"/>
              <a:t> </a:t>
            </a:r>
            <a:r>
              <a:rPr lang="ru-RU" sz="3200" dirty="0" err="1" smtClean="0"/>
              <a:t>єретичні</a:t>
            </a:r>
            <a:r>
              <a:rPr lang="ru-RU" sz="3200" dirty="0" smtClean="0"/>
              <a:t> </a:t>
            </a:r>
            <a:r>
              <a:rPr lang="ru-RU" sz="3200" dirty="0" err="1" smtClean="0"/>
              <a:t>рухи</a:t>
            </a:r>
            <a:r>
              <a:rPr lang="ru-RU" sz="3200" dirty="0" smtClean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висловлювали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соціальні</a:t>
            </a:r>
            <a:r>
              <a:rPr lang="ru-RU" sz="3200" dirty="0" smtClean="0"/>
              <a:t> </a:t>
            </a:r>
            <a:r>
              <a:rPr lang="ru-RU" sz="3200" dirty="0" err="1" smtClean="0"/>
              <a:t>бажання</a:t>
            </a:r>
            <a:r>
              <a:rPr lang="ru-RU" sz="3200" dirty="0" smtClean="0"/>
              <a:t> народу.</a:t>
            </a:r>
            <a:r>
              <a:rPr lang="uk-UA" sz="3200" dirty="0" smtClean="0"/>
              <a:t> У</a:t>
            </a:r>
            <a:r>
              <a:rPr lang="ru-RU" sz="3200" dirty="0" smtClean="0"/>
              <a:t> </a:t>
            </a:r>
            <a:r>
              <a:rPr lang="ru-RU" sz="3200" dirty="0" err="1" smtClean="0"/>
              <a:t>галузі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 </a:t>
            </a:r>
            <a:r>
              <a:rPr lang="ru-RU" sz="3200" dirty="0" err="1" smtClean="0"/>
              <a:t>після</a:t>
            </a:r>
            <a:r>
              <a:rPr lang="ru-RU" sz="3200" dirty="0" smtClean="0"/>
              <a:t> </a:t>
            </a:r>
            <a:r>
              <a:rPr lang="ru-RU" sz="3200" dirty="0" err="1" smtClean="0"/>
              <a:t>падіння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рабовласницького</a:t>
            </a:r>
            <a:r>
              <a:rPr lang="ru-RU" sz="3200" dirty="0" smtClean="0"/>
              <a:t> устрою в </a:t>
            </a:r>
            <a:r>
              <a:rPr lang="ru-RU" sz="3200" dirty="0" err="1" smtClean="0"/>
              <a:t>Європі</a:t>
            </a:r>
            <a:r>
              <a:rPr lang="ru-RU" sz="3200" dirty="0" smtClean="0"/>
              <a:t> </a:t>
            </a:r>
            <a:r>
              <a:rPr lang="ru-RU" sz="3200" dirty="0" err="1" smtClean="0"/>
              <a:t>настає</a:t>
            </a:r>
            <a:r>
              <a:rPr lang="ru-RU" sz="3200" dirty="0" smtClean="0"/>
              <a:t> </a:t>
            </a:r>
            <a:r>
              <a:rPr lang="ru-RU" sz="3200" dirty="0" err="1" smtClean="0"/>
              <a:t>тривалий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період</a:t>
            </a:r>
            <a:r>
              <a:rPr lang="ru-RU" sz="3200" dirty="0" smtClean="0"/>
              <a:t> </a:t>
            </a:r>
            <a:r>
              <a:rPr lang="ru-RU" sz="3200" dirty="0" err="1" smtClean="0"/>
              <a:t>занепаду</a:t>
            </a:r>
            <a:r>
              <a:rPr lang="ru-RU" sz="3200" dirty="0" smtClean="0"/>
              <a:t>. </a:t>
            </a:r>
            <a:r>
              <a:rPr lang="ru-RU" sz="3200" dirty="0" err="1" smtClean="0"/>
              <a:t>Власне</a:t>
            </a:r>
            <a:r>
              <a:rPr lang="ru-RU" sz="3200" dirty="0" smtClean="0"/>
              <a:t>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відбувається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розвитком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 в </a:t>
            </a:r>
            <a:r>
              <a:rPr lang="ru-RU" sz="3200" dirty="0" err="1" smtClean="0"/>
              <a:t>цілому</a:t>
            </a:r>
            <a:r>
              <a:rPr lang="ru-RU" sz="3200" dirty="0" smtClean="0"/>
              <a:t> аж до </a:t>
            </a:r>
            <a:r>
              <a:rPr lang="ru-RU" sz="3200" dirty="0" err="1" smtClean="0"/>
              <a:t>епохи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Відродження</a:t>
            </a:r>
            <a:r>
              <a:rPr lang="ru-RU" sz="3200" dirty="0" smtClean="0"/>
              <a:t> (XIV ст.). 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00042"/>
            <a:ext cx="8115328" cy="5786478"/>
          </a:xfrm>
        </p:spPr>
        <p:txBody>
          <a:bodyPr>
            <a:noAutofit/>
          </a:bodyPr>
          <a:lstStyle/>
          <a:p>
            <a:r>
              <a:rPr lang="ru-RU" sz="3200" dirty="0" smtClean="0"/>
              <a:t>Те,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досягнуто</a:t>
            </a:r>
            <a:r>
              <a:rPr lang="ru-RU" sz="3200" dirty="0" smtClean="0"/>
              <a:t> </a:t>
            </a:r>
            <a:r>
              <a:rPr lang="ru-RU" sz="3200" dirty="0" err="1" smtClean="0"/>
              <a:t>людством</a:t>
            </a:r>
            <a:r>
              <a:rPr lang="ru-RU" sz="3200" dirty="0" smtClean="0"/>
              <a:t> в </a:t>
            </a:r>
            <a:r>
              <a:rPr lang="ru-RU" sz="3200" dirty="0" err="1" smtClean="0"/>
              <a:t>галузі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 </a:t>
            </a:r>
            <a:r>
              <a:rPr lang="ru-RU" sz="3200" dirty="0" err="1" smtClean="0"/>
              <a:t>в</a:t>
            </a:r>
            <a:r>
              <a:rPr lang="ru-RU" sz="3200" dirty="0" smtClean="0"/>
              <a:t> </a:t>
            </a:r>
            <a:r>
              <a:rPr lang="ru-RU" sz="3200" dirty="0" err="1" smtClean="0"/>
              <a:t>античних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рабовласниць</a:t>
            </a:r>
            <a:r>
              <a:rPr lang="uk-UA" sz="3200" dirty="0" err="1" smtClean="0"/>
              <a:t>ких</a:t>
            </a:r>
            <a:r>
              <a:rPr lang="ru-RU" sz="3200" dirty="0" smtClean="0"/>
              <a:t> державах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забуто</a:t>
            </a:r>
            <a:r>
              <a:rPr lang="ru-RU" sz="3200" dirty="0" smtClean="0"/>
              <a:t>, </a:t>
            </a:r>
            <a:r>
              <a:rPr lang="ru-RU" sz="3200" dirty="0" err="1" smtClean="0"/>
              <a:t>зруйновано</a:t>
            </a:r>
            <a:r>
              <a:rPr lang="ru-RU" sz="3200" dirty="0" smtClean="0"/>
              <a:t>. </a:t>
            </a:r>
            <a:r>
              <a:rPr lang="ru-RU" sz="3200" dirty="0" err="1" smtClean="0"/>
              <a:t>Класичні</a:t>
            </a:r>
            <a:r>
              <a:rPr lang="ru-RU" sz="3200" dirty="0" smtClean="0"/>
              <a:t> </a:t>
            </a:r>
            <a:r>
              <a:rPr lang="ru-RU" sz="3200" dirty="0" err="1" smtClean="0"/>
              <a:t>системи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Стародавньої</a:t>
            </a:r>
            <a:r>
              <a:rPr lang="ru-RU" sz="3200" dirty="0" smtClean="0"/>
              <a:t> </a:t>
            </a:r>
            <a:r>
              <a:rPr lang="ru-RU" sz="3200" dirty="0" err="1" smtClean="0"/>
              <a:t>Греції</a:t>
            </a:r>
            <a:r>
              <a:rPr lang="ru-RU" sz="3200" dirty="0" smtClean="0"/>
              <a:t> , </a:t>
            </a:r>
            <a:r>
              <a:rPr lang="ru-RU" sz="3200" dirty="0" err="1" smtClean="0"/>
              <a:t>споруди</a:t>
            </a:r>
            <a:r>
              <a:rPr lang="ru-RU" sz="3200" dirty="0" smtClean="0"/>
              <a:t> для занять </a:t>
            </a:r>
            <a:r>
              <a:rPr lang="ru-RU" sz="3200" dirty="0" err="1" smtClean="0"/>
              <a:t>фізичними</a:t>
            </a:r>
            <a:r>
              <a:rPr lang="ru-RU" sz="3200" dirty="0" smtClean="0"/>
              <a:t> </a:t>
            </a:r>
            <a:r>
              <a:rPr lang="ru-RU" sz="3200" dirty="0" err="1" smtClean="0"/>
              <a:t>вправами</a:t>
            </a:r>
            <a:r>
              <a:rPr lang="ru-RU" sz="3200" dirty="0" smtClean="0"/>
              <a:t>, </a:t>
            </a:r>
            <a:r>
              <a:rPr lang="ru-RU" sz="3200" dirty="0" err="1" smtClean="0"/>
              <a:t>іграми</a:t>
            </a:r>
            <a:r>
              <a:rPr lang="ru-RU" sz="3200" dirty="0" smtClean="0"/>
              <a:t>, </a:t>
            </a:r>
            <a:r>
              <a:rPr lang="ru-RU" sz="3200" dirty="0" err="1" smtClean="0"/>
              <a:t>іі</a:t>
            </a:r>
            <a:r>
              <a:rPr lang="ru-RU" sz="3200" dirty="0" smtClean="0"/>
              <a:t> </a:t>
            </a:r>
            <a:r>
              <a:rPr lang="ru-RU" sz="3200" dirty="0" err="1" smtClean="0"/>
              <a:t>іік</a:t>
            </a:r>
            <a:r>
              <a:rPr lang="ru-RU" sz="3200" dirty="0" smtClean="0"/>
              <a:t> </a:t>
            </a:r>
            <a:r>
              <a:rPr lang="ru-RU" sz="3200" dirty="0" err="1" smtClean="0"/>
              <a:t>кучі</a:t>
            </a:r>
            <a:r>
              <a:rPr lang="ru-RU" sz="3200" dirty="0" smtClean="0"/>
              <a:t> </a:t>
            </a:r>
            <a:r>
              <a:rPr lang="ru-RU" sz="3200" dirty="0" err="1" smtClean="0"/>
              <a:t>змагання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давнини</a:t>
            </a:r>
            <a:r>
              <a:rPr lang="ru-RU" sz="3200" dirty="0" smtClean="0"/>
              <a:t> не </a:t>
            </a:r>
            <a:r>
              <a:rPr lang="ru-RU" sz="3200" dirty="0" err="1" smtClean="0"/>
              <a:t>тільки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були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надовго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забуті</a:t>
            </a:r>
            <a:r>
              <a:rPr lang="ru-RU" sz="3200" dirty="0" smtClean="0"/>
              <a:t>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самі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фізичні</a:t>
            </a:r>
            <a:r>
              <a:rPr lang="ru-RU" sz="3200" dirty="0" smtClean="0"/>
              <a:t> </a:t>
            </a:r>
            <a:r>
              <a:rPr lang="uk-UA" sz="3200" dirty="0" smtClean="0"/>
              <a:t>в</a:t>
            </a:r>
            <a:r>
              <a:rPr lang="ru-RU" sz="3200" dirty="0" err="1" smtClean="0"/>
              <a:t>прави</a:t>
            </a:r>
            <a:r>
              <a:rPr lang="ru-RU" sz="3200" dirty="0" smtClean="0"/>
              <a:t> </a:t>
            </a:r>
            <a:r>
              <a:rPr lang="ru-RU" sz="3200" dirty="0" err="1" smtClean="0"/>
              <a:t>таігри</a:t>
            </a:r>
            <a:r>
              <a:rPr lang="ru-RU" sz="3200" dirty="0" smtClean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були</a:t>
            </a:r>
            <a:r>
              <a:rPr lang="ru-RU" sz="3200" dirty="0" smtClean="0"/>
              <a:t> у </a:t>
            </a:r>
            <a:r>
              <a:rPr lang="ru-RU" sz="3200" dirty="0" err="1" smtClean="0"/>
              <a:t>побуті</a:t>
            </a:r>
            <a:r>
              <a:rPr lang="ru-RU" sz="3200" dirty="0" smtClean="0"/>
              <a:t> народу </a:t>
            </a:r>
            <a:r>
              <a:rPr lang="ru-RU" sz="3200" dirty="0" err="1" smtClean="0"/>
              <a:t>жорстоко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заборонялись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переслідувались</a:t>
            </a:r>
            <a:r>
              <a:rPr lang="ru-RU" sz="3200" dirty="0" smtClean="0"/>
              <a:t> </a:t>
            </a:r>
            <a:r>
              <a:rPr lang="ru-RU" sz="3200" dirty="0" err="1" smtClean="0"/>
              <a:t>християнською</a:t>
            </a:r>
            <a:r>
              <a:rPr lang="ru-RU" sz="3200" dirty="0" smtClean="0"/>
              <a:t> </a:t>
            </a:r>
            <a:r>
              <a:rPr lang="ru-RU" sz="3200" dirty="0" err="1" smtClean="0"/>
              <a:t>церквою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8186766" cy="6000792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smtClean="0"/>
              <a:t>Таким чином, </a:t>
            </a:r>
            <a:r>
              <a:rPr lang="ru-RU" sz="3200" b="1" dirty="0" err="1" smtClean="0"/>
              <a:t>історичні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факти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свідчать</a:t>
            </a:r>
            <a:r>
              <a:rPr lang="ru-RU" sz="3200" b="1" dirty="0" smtClean="0"/>
              <a:t> про те, </a:t>
            </a:r>
            <a:r>
              <a:rPr lang="ru-RU" sz="3200" b="1" dirty="0" err="1" smtClean="0"/>
              <a:t>що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рівень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фізичної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культури</a:t>
            </a:r>
            <a:r>
              <a:rPr lang="ru-RU" sz="3200" b="1" dirty="0" smtClean="0"/>
              <a:t> у феодальному </a:t>
            </a:r>
            <a:r>
              <a:rPr lang="ru-RU" sz="3200" b="1" dirty="0" err="1" smtClean="0"/>
              <a:t>суспільстві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був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набагато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нижчим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ніж</a:t>
            </a:r>
            <a:r>
              <a:rPr lang="ru-RU" sz="3200" b="1" dirty="0" smtClean="0"/>
              <a:t> за </a:t>
            </a:r>
            <a:r>
              <a:rPr lang="ru-RU" sz="3200" b="1" dirty="0" err="1" smtClean="0"/>
              <a:t>часів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рабовласництва</a:t>
            </a:r>
            <a:r>
              <a:rPr lang="ru-RU" sz="3200" b="1" dirty="0" smtClean="0"/>
              <a:t>.</a:t>
            </a:r>
          </a:p>
          <a:p>
            <a:r>
              <a:rPr lang="ru-RU" sz="3200" dirty="0" err="1" smtClean="0"/>
              <a:t>Чому</a:t>
            </a:r>
            <a:r>
              <a:rPr lang="ru-RU" sz="3200" dirty="0" smtClean="0"/>
              <a:t> наступив </a:t>
            </a:r>
            <a:r>
              <a:rPr lang="ru-RU" sz="3200" dirty="0" err="1" smtClean="0"/>
              <a:t>такий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занепад</a:t>
            </a:r>
            <a:r>
              <a:rPr lang="ru-RU" sz="3200" dirty="0" smtClean="0"/>
              <a:t> в </a:t>
            </a:r>
            <a:r>
              <a:rPr lang="ru-RU" sz="3200" dirty="0" err="1" smtClean="0"/>
              <a:t>галузі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виховання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змагань</a:t>
            </a:r>
            <a:r>
              <a:rPr lang="ru-RU" sz="3200" dirty="0" smtClean="0"/>
              <a:t> </a:t>
            </a:r>
            <a:r>
              <a:rPr lang="ru-RU" sz="3200" dirty="0" err="1" smtClean="0"/>
              <a:t>в</a:t>
            </a:r>
            <a:r>
              <a:rPr lang="ru-RU" sz="3200" dirty="0" smtClean="0"/>
              <a:t> </a:t>
            </a:r>
            <a:r>
              <a:rPr lang="ru-RU" sz="3200" dirty="0" err="1" smtClean="0"/>
              <a:t>умовах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соціально-економічної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формації</a:t>
            </a:r>
            <a:r>
              <a:rPr lang="ru-RU" sz="3200" dirty="0" smtClean="0"/>
              <a:t>, яка </a:t>
            </a:r>
            <a:r>
              <a:rPr lang="ru-RU" sz="3200" dirty="0" err="1" smtClean="0"/>
              <a:t>об'єктивно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була</a:t>
            </a:r>
            <a:r>
              <a:rPr lang="ru-RU" sz="3200" dirty="0" smtClean="0"/>
              <a:t> </a:t>
            </a:r>
            <a:r>
              <a:rPr lang="ru-RU" sz="3200" dirty="0" err="1" smtClean="0"/>
              <a:t>більш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прогресивною</a:t>
            </a:r>
            <a:r>
              <a:rPr lang="ru-RU" sz="3200" dirty="0" smtClean="0"/>
              <a:t>, </a:t>
            </a:r>
            <a:r>
              <a:rPr lang="ru-RU" sz="3200" dirty="0" err="1" smtClean="0"/>
              <a:t>ніж</a:t>
            </a:r>
            <a:r>
              <a:rPr lang="ru-RU" sz="3200" dirty="0" smtClean="0"/>
              <a:t> </a:t>
            </a:r>
            <a:r>
              <a:rPr lang="ru-RU" sz="3200" dirty="0" err="1" smtClean="0"/>
              <a:t>попередній</a:t>
            </a:r>
            <a:r>
              <a:rPr lang="ru-RU" sz="3200" dirty="0" smtClean="0"/>
              <a:t> </a:t>
            </a:r>
            <a:r>
              <a:rPr lang="ru-RU" sz="3200" dirty="0" err="1" smtClean="0"/>
              <a:t>рабовласницький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устрій</a:t>
            </a:r>
            <a:r>
              <a:rPr lang="ru-RU" sz="3200" dirty="0" smtClean="0"/>
              <a:t>. </a:t>
            </a:r>
          </a:p>
          <a:p>
            <a:r>
              <a:rPr lang="uk-UA" sz="3200" b="1" dirty="0" smtClean="0"/>
              <a:t>В основі цього явища були </a:t>
            </a:r>
            <a:r>
              <a:rPr lang="ru-RU" sz="3200" dirty="0" err="1" smtClean="0"/>
              <a:t>об'єктивні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соціально-економічні</a:t>
            </a:r>
            <a:r>
              <a:rPr lang="ru-RU" sz="3200" dirty="0" smtClean="0"/>
              <a:t> причини,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призвели</a:t>
            </a:r>
            <a:r>
              <a:rPr lang="ru-RU" sz="3200" dirty="0" smtClean="0"/>
              <a:t> до того, </a:t>
            </a:r>
            <a:r>
              <a:rPr lang="ru-RU" sz="3200" dirty="0" err="1" smtClean="0"/>
              <a:t>що</a:t>
            </a:r>
            <a:r>
              <a:rPr lang="ru-RU" sz="3200" dirty="0" smtClean="0"/>
              <a:t> у феодальному </a:t>
            </a:r>
            <a:r>
              <a:rPr lang="ru-RU" sz="3200" dirty="0" err="1" smtClean="0"/>
              <a:t>суспільстві</a:t>
            </a:r>
            <a:r>
              <a:rPr lang="ru-RU" sz="3200" dirty="0" smtClean="0"/>
              <a:t>, </a:t>
            </a:r>
            <a:r>
              <a:rPr lang="ru-RU" sz="3200" dirty="0" err="1" smtClean="0"/>
              <a:t>порівняно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рабовласницьким</a:t>
            </a:r>
            <a:r>
              <a:rPr lang="ru-RU" sz="3200" dirty="0" smtClean="0"/>
              <a:t>, </a:t>
            </a:r>
            <a:r>
              <a:rPr lang="ru-RU" sz="3200" dirty="0" err="1" smtClean="0"/>
              <a:t>різко</a:t>
            </a:r>
            <a:r>
              <a:rPr lang="ru-RU" sz="3200" dirty="0" smtClean="0"/>
              <a:t> </a:t>
            </a:r>
            <a:r>
              <a:rPr lang="ru-RU" sz="3200" dirty="0" err="1" smtClean="0"/>
              <a:t>змінились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соціальні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фізичної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.</a:t>
            </a:r>
            <a:endParaRPr lang="ru-RU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8186766" cy="60007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 феодальному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соціальний</a:t>
            </a:r>
            <a:r>
              <a:rPr lang="ru-RU" dirty="0" smtClean="0"/>
              <a:t> попит на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змагання</a:t>
            </a:r>
            <a:r>
              <a:rPr lang="ru-RU" dirty="0" smtClean="0"/>
              <a:t>. </a:t>
            </a:r>
            <a:r>
              <a:rPr lang="ru-RU" dirty="0" err="1" smtClean="0"/>
              <a:t>Проаналізуємо,наприклад,тільки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феодалізму</a:t>
            </a:r>
            <a:r>
              <a:rPr lang="ru-RU" dirty="0" smtClean="0"/>
              <a:t> : </a:t>
            </a:r>
            <a:r>
              <a:rPr lang="ru-RU" dirty="0" err="1" smtClean="0"/>
              <a:t>виробничу</a:t>
            </a:r>
            <a:r>
              <a:rPr lang="ru-RU" dirty="0" smtClean="0"/>
              <a:t>, </a:t>
            </a:r>
            <a:r>
              <a:rPr lang="ru-RU" dirty="0" err="1" smtClean="0"/>
              <a:t>військово-прикладну</a:t>
            </a:r>
            <a:r>
              <a:rPr lang="ru-RU" dirty="0" smtClean="0"/>
              <a:t>,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інтегровану</a:t>
            </a:r>
            <a:r>
              <a:rPr lang="ru-RU" dirty="0" smtClean="0"/>
              <a:t>, </a:t>
            </a:r>
            <a:r>
              <a:rPr lang="ru-RU" dirty="0" err="1" smtClean="0"/>
              <a:t>виховну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культуру.</a:t>
            </a:r>
          </a:p>
          <a:p>
            <a:r>
              <a:rPr lang="ru-RU" dirty="0" err="1" smtClean="0"/>
              <a:t>Феодальні</a:t>
            </a:r>
            <a:r>
              <a:rPr lang="ru-RU" dirty="0" smtClean="0"/>
              <a:t> </a:t>
            </a:r>
            <a:r>
              <a:rPr lang="ru-RU" dirty="0" err="1" smtClean="0"/>
              <a:t>виробничі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простий</a:t>
            </a:r>
            <a:r>
              <a:rPr lang="ru-RU" dirty="0" smtClean="0"/>
              <a:t> тип </a:t>
            </a:r>
            <a:r>
              <a:rPr lang="ru-RU" dirty="0" err="1" smtClean="0"/>
              <a:t>селянської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вимагали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рухової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в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супроводжува</a:t>
            </a:r>
            <a:r>
              <a:rPr lang="uk-UA" dirty="0" err="1" smtClean="0"/>
              <a:t>лися</a:t>
            </a:r>
            <a:r>
              <a:rPr lang="ru-RU" dirty="0" smtClean="0"/>
              <a:t> </a:t>
            </a:r>
            <a:r>
              <a:rPr lang="ru-RU" dirty="0" err="1" smtClean="0"/>
              <a:t>пригніченням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систем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Соціально-економічні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суспільний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класового</a:t>
            </a:r>
            <a:r>
              <a:rPr lang="ru-RU" dirty="0" smtClean="0"/>
              <a:t> </a:t>
            </a:r>
            <a:r>
              <a:rPr lang="ru-RU" dirty="0" err="1" smtClean="0"/>
              <a:t>примушування</a:t>
            </a:r>
            <a:r>
              <a:rPr lang="ru-RU" dirty="0" smtClean="0"/>
              <a:t> </a:t>
            </a:r>
            <a:r>
              <a:rPr lang="ru-RU" dirty="0" err="1" smtClean="0"/>
              <a:t>селяї^</a:t>
            </a:r>
            <a:r>
              <a:rPr lang="ru-RU" dirty="0" smtClean="0"/>
              <a:t> </a:t>
            </a:r>
            <a:r>
              <a:rPr lang="ru-RU" dirty="0" err="1" smtClean="0"/>
              <a:t>призводили</a:t>
            </a:r>
            <a:r>
              <a:rPr lang="ru-RU" dirty="0" smtClean="0"/>
              <a:t> до </a:t>
            </a:r>
            <a:r>
              <a:rPr lang="ru-RU" dirty="0" err="1" smtClean="0"/>
              <a:t>цію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вимушені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передчасно</a:t>
            </a:r>
            <a:r>
              <a:rPr lang="ru-RU" dirty="0" smtClean="0"/>
              <a:t> </a:t>
            </a:r>
            <a:r>
              <a:rPr lang="ru-RU" dirty="0" err="1" smtClean="0"/>
              <a:t>витрачались</a:t>
            </a:r>
            <a:r>
              <a:rPr lang="ru-RU" dirty="0" smtClean="0"/>
              <a:t>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органі</a:t>
            </a:r>
            <a:r>
              <a:rPr lang="uk-UA" dirty="0" smtClean="0"/>
              <a:t>з</a:t>
            </a:r>
            <a:r>
              <a:rPr lang="ru-RU" dirty="0" err="1" smtClean="0"/>
              <a:t>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скорочувалась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до 30-40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176</TotalTime>
  <Words>2440</Words>
  <Application>Microsoft Office PowerPoint</Application>
  <PresentationFormat>Экран (4:3)</PresentationFormat>
  <Paragraphs>45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Справедливость</vt:lpstr>
      <vt:lpstr>Фізичне виховання і змагання у феодальному суспільстві</vt:lpstr>
      <vt:lpstr>Слайд 2</vt:lpstr>
      <vt:lpstr>Слайд 3</vt:lpstr>
      <vt:lpstr>  Місце фізичного виховання і змагань у житті феодального суспільства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 Роль змагань у військово-фізичній підготовці лицарів. 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Початок формування буржуазної фізичної культури</vt:lpstr>
      <vt:lpstr>Слайд 26</vt:lpstr>
      <vt:lpstr>Слайд 27</vt:lpstr>
      <vt:lpstr>Слайд 28</vt:lpstr>
      <vt:lpstr>Вітторіо да Фельтре</vt:lpstr>
      <vt:lpstr>Ієронім Меркуріаліс</vt:lpstr>
      <vt:lpstr>Ян Амос Коменський</vt:lpstr>
      <vt:lpstr>Слайд 32</vt:lpstr>
      <vt:lpstr>Слайд 33</vt:lpstr>
      <vt:lpstr>Слайд 34</vt:lpstr>
      <vt:lpstr>Слайд 35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Фізичне виховання і змагання у феодальному суспільстві</dc:title>
  <dc:creator>Анна</dc:creator>
  <cp:lastModifiedBy>Анна</cp:lastModifiedBy>
  <cp:revision>18</cp:revision>
  <dcterms:created xsi:type="dcterms:W3CDTF">2014-09-17T05:31:51Z</dcterms:created>
  <dcterms:modified xsi:type="dcterms:W3CDTF">2015-09-21T09:10:57Z</dcterms:modified>
</cp:coreProperties>
</file>