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etrona"/>
      <p:regular r:id="rId17"/>
    </p:embeddedFont>
    <p:embeddedFont>
      <p:font typeface="Petrona"/>
      <p:regular r:id="rId18"/>
    </p:embeddedFont>
    <p:embeddedFont>
      <p:font typeface="Petrona"/>
      <p:regular r:id="rId19"/>
    </p:embeddedFont>
    <p:embeddedFont>
      <p:font typeface="Petrona"/>
      <p:regular r:id="rId20"/>
    </p:embeddedFont>
    <p:embeddedFont>
      <p:font typeface="Inter"/>
      <p:regular r:id="rId21"/>
    </p:embeddedFont>
    <p:embeddedFont>
      <p:font typeface="Inter"/>
      <p:regular r:id="rId22"/>
    </p:embeddedFont>
    <p:embeddedFont>
      <p:font typeface="Inter"/>
      <p:regular r:id="rId23"/>
    </p:embeddedFont>
    <p:embeddedFont>
      <p:font typeface="Inter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60527"/>
            <a:ext cx="7556421" cy="23388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Арт-терапія: Основні види та їх характеристика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6280190" y="403955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Арт-терапія - це метод психотерапії, що використовує творчість для покращення психічного здоров'я та емоційного благополуччя. Арт-терапія включає широкий спектр творчих занять, таких як малювання, скульптура, музика, танці, драма та письмо, які допомагають людям дослідити та виразити свої емоції, думки та досвід.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48902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649664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472118"/>
            <a:ext cx="231505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Natalya Mosol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5825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Перспективи розвитку та практичне використання арт-терапії</a:t>
            </a:r>
            <a:endParaRPr lang="en-US" sz="4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898696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72893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Психотерапія</a:t>
            </a:r>
            <a:endParaRPr lang="en-US" sz="2450" dirty="0"/>
          </a:p>
        </p:txBody>
      </p:sp>
      <p:sp>
        <p:nvSpPr>
          <p:cNvPr id="5" name="Text 2"/>
          <p:cNvSpPr/>
          <p:nvPr/>
        </p:nvSpPr>
        <p:spPr>
          <a:xfrm>
            <a:off x="793790" y="625494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Арт-терапія може стати частиною комплексного лікування психологічних проблем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898696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729049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Освіта</a:t>
            </a:r>
            <a:endParaRPr lang="en-US" sz="2450" dirty="0"/>
          </a:p>
        </p:txBody>
      </p:sp>
      <p:sp>
        <p:nvSpPr>
          <p:cNvPr id="8" name="Text 4"/>
          <p:cNvSpPr/>
          <p:nvPr/>
        </p:nvSpPr>
        <p:spPr>
          <a:xfrm>
            <a:off x="5254704" y="6255068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Застосування арт-терапії в навчальному процесі сприяє кращому засвоєнню матеріалу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898696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728930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Реабілітація</a:t>
            </a:r>
            <a:endParaRPr lang="en-US" sz="2450" dirty="0"/>
          </a:p>
        </p:txBody>
      </p:sp>
      <p:sp>
        <p:nvSpPr>
          <p:cNvPr id="11" name="Text 6"/>
          <p:cNvSpPr/>
          <p:nvPr/>
        </p:nvSpPr>
        <p:spPr>
          <a:xfrm>
            <a:off x="9715738" y="625494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Арт-терапія допомагає пацієнтам, які перенесли травми та хвороби, відновити психологічний стан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86739"/>
            <a:ext cx="10040898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Визначення арт-терапії та її цілі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383333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Визначення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93790" y="445008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Арт-терапія - це терапевтичний метод, що використовує творчі процеси для покращення емоційного благополуччя та психічного здоров'я.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3333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Цілі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7599521" y="445008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Зменшення стресу та тривоги, підвищення самооцінки, розвиток креативності, покращення спілкування та міжособистісних стосунків, самопізнання.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30729"/>
            <a:ext cx="9564886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Малювання як вид арт-терапії</a:t>
            </a:r>
            <a:endParaRPr lang="en-US" sz="4900" dirty="0"/>
          </a:p>
        </p:txBody>
      </p:sp>
      <p:sp>
        <p:nvSpPr>
          <p:cNvPr id="4" name="Shape 1"/>
          <p:cNvSpPr/>
          <p:nvPr/>
        </p:nvSpPr>
        <p:spPr>
          <a:xfrm>
            <a:off x="793790" y="5050512"/>
            <a:ext cx="4196358" cy="2083594"/>
          </a:xfrm>
          <a:prstGeom prst="roundRect">
            <a:avLst>
              <a:gd name="adj" fmla="val 45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28494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Вираження емоцій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1028224" y="5810964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Малювання дозволяє вільно виражати емоції та думки, що не завжди легко зробити словами.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50512"/>
            <a:ext cx="4196358" cy="2083594"/>
          </a:xfrm>
          <a:prstGeom prst="roundRect">
            <a:avLst>
              <a:gd name="adj" fmla="val 45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28494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Дослідження себе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5451396" y="5810964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Малюнки можуть відображати внутрішній світ, страхи, бажання та цінності.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50512"/>
            <a:ext cx="4196358" cy="2083594"/>
          </a:xfrm>
          <a:prstGeom prst="roundRect">
            <a:avLst>
              <a:gd name="adj" fmla="val 457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28494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Зменшення стресу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9874568" y="5810964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Процес малювання може відволікти від негативних думок і надати почуття спокою.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424" y="568404"/>
            <a:ext cx="7697153" cy="1421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90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Музична терапія та її вплив на психіку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24" y="2299573"/>
            <a:ext cx="516731" cy="5167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3424" y="3022997"/>
            <a:ext cx="3054310" cy="355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Емоційне звільнення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23424" y="3502104"/>
            <a:ext cx="3693557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Музика допомагає виражати і розпізнавати емоції, які важко описати словами.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19" y="2299573"/>
            <a:ext cx="516731" cy="51673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7019" y="3022997"/>
            <a:ext cx="3693557" cy="710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Стимуляція мозкової активності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27019" y="3857268"/>
            <a:ext cx="3693557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Музика активує різні ділянки мозку, що сприяє розвитку пізнавальних функцій.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24" y="5469255"/>
            <a:ext cx="516731" cy="51673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3424" y="6192679"/>
            <a:ext cx="3135987" cy="355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Покращення настрою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23424" y="6671786"/>
            <a:ext cx="3693557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Слухання улюбленої музики або її створення може позитивно впливати на настрій та зменшувати тривогу.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88901"/>
            <a:ext cx="12265223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Ліплення з глини та його застосування</a:t>
            </a:r>
            <a:endParaRPr lang="en-US" sz="4900" dirty="0"/>
          </a:p>
        </p:txBody>
      </p:sp>
      <p:sp>
        <p:nvSpPr>
          <p:cNvPr id="4" name="Shape 1"/>
          <p:cNvSpPr/>
          <p:nvPr/>
        </p:nvSpPr>
        <p:spPr>
          <a:xfrm>
            <a:off x="793790" y="6092309"/>
            <a:ext cx="13042821" cy="30480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5" name="Shape 2"/>
          <p:cNvSpPr/>
          <p:nvPr/>
        </p:nvSpPr>
        <p:spPr>
          <a:xfrm>
            <a:off x="3982522" y="529851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6" name="Shape 3"/>
          <p:cNvSpPr/>
          <p:nvPr/>
        </p:nvSpPr>
        <p:spPr>
          <a:xfrm>
            <a:off x="3742611" y="58371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921323" y="5905143"/>
            <a:ext cx="152757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spc="-5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1020604" y="4708684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Зняття напруги та вивільнення емоцій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299841" y="609230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10" name="Shape 7"/>
          <p:cNvSpPr/>
          <p:nvPr/>
        </p:nvSpPr>
        <p:spPr>
          <a:xfrm>
            <a:off x="7059930" y="58371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212687" y="5905143"/>
            <a:ext cx="204787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spc="-5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900" dirty="0"/>
          </a:p>
        </p:txBody>
      </p:sp>
      <p:sp>
        <p:nvSpPr>
          <p:cNvPr id="12" name="Text 9"/>
          <p:cNvSpPr/>
          <p:nvPr/>
        </p:nvSpPr>
        <p:spPr>
          <a:xfrm>
            <a:off x="4337923" y="7113032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Розвиток дрібної моторики та координації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617279" y="5298519"/>
            <a:ext cx="30480" cy="793790"/>
          </a:xfrm>
          <a:prstGeom prst="roundRect">
            <a:avLst>
              <a:gd name="adj" fmla="val 312558"/>
            </a:avLst>
          </a:prstGeom>
          <a:solidFill>
            <a:srgbClr val="C6BDDA"/>
          </a:solidFill>
          <a:ln/>
        </p:spPr>
      </p:sp>
      <p:sp>
        <p:nvSpPr>
          <p:cNvPr id="14" name="Shape 11"/>
          <p:cNvSpPr/>
          <p:nvPr/>
        </p:nvSpPr>
        <p:spPr>
          <a:xfrm>
            <a:off x="10377368" y="58371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530245" y="5905143"/>
            <a:ext cx="204430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spc="-5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900" dirty="0"/>
          </a:p>
        </p:txBody>
      </p:sp>
      <p:sp>
        <p:nvSpPr>
          <p:cNvPr id="16" name="Text 13"/>
          <p:cNvSpPr/>
          <p:nvPr/>
        </p:nvSpPr>
        <p:spPr>
          <a:xfrm>
            <a:off x="7655362" y="470868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Збільшення самооцінки та впевненості в собі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2697"/>
            <a:ext cx="130428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Танцювальна терапія для зняття напруги</a:t>
            </a:r>
            <a:endParaRPr lang="en-US" sz="49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5382101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6629519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Зняття фізичної та емоційної напруги</a:t>
            </a:r>
            <a:endParaRPr lang="en-US" sz="17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57" y="5382101"/>
            <a:ext cx="4347567" cy="90725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368171" y="6629519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Підвищення рівня енергії та життєвої сили</a:t>
            </a:r>
            <a:endParaRPr lang="en-US" sz="17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24" y="5382101"/>
            <a:ext cx="4347567" cy="90725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715738" y="6629519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Покращення координації рухів та гнучкості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91270"/>
            <a:ext cx="11647289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Казкотерапія як спосіб самопізнання</a:t>
            </a:r>
            <a:endParaRPr lang="en-US" sz="4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824520"/>
            <a:ext cx="2152055" cy="123348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6452" y="3365421"/>
            <a:ext cx="11572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246239"/>
            <a:ext cx="3694509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Занурення в інший світ</a:t>
            </a:r>
            <a:endParaRPr lang="en-US" sz="2450" dirty="0"/>
          </a:p>
        </p:txBody>
      </p:sp>
      <p:sp>
        <p:nvSpPr>
          <p:cNvPr id="6" name="Shape 3"/>
          <p:cNvSpPr/>
          <p:nvPr/>
        </p:nvSpPr>
        <p:spPr>
          <a:xfrm>
            <a:off x="5187077" y="4071104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6BDDA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114681"/>
            <a:ext cx="4304109" cy="123348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6807" y="4504611"/>
            <a:ext cx="15501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536400"/>
            <a:ext cx="4949904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Виявлення символів та образів</a:t>
            </a:r>
            <a:endParaRPr lang="en-US" sz="2450" dirty="0"/>
          </a:p>
        </p:txBody>
      </p:sp>
      <p:sp>
        <p:nvSpPr>
          <p:cNvPr id="10" name="Shape 6"/>
          <p:cNvSpPr/>
          <p:nvPr/>
        </p:nvSpPr>
        <p:spPr>
          <a:xfrm>
            <a:off x="6263164" y="536126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6BDDA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4842"/>
            <a:ext cx="6456164" cy="123348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6926" y="5794772"/>
            <a:ext cx="15478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5631656"/>
            <a:ext cx="6100524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Зрозуміння власних емоцій та цінностей</a:t>
            </a:r>
            <a:endParaRPr lang="en-US" sz="2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5535"/>
            <a:ext cx="11931253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100"/>
              </a:lnSpc>
              <a:buNone/>
            </a:pPr>
            <a:r>
              <a:rPr lang="en-US" sz="4900" b="1" spc="-98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Фототерапія та її психологічні ефекти</a:t>
            </a:r>
            <a:endParaRPr lang="en-US" sz="4900" dirty="0"/>
          </a:p>
        </p:txBody>
      </p:sp>
      <p:sp>
        <p:nvSpPr>
          <p:cNvPr id="3" name="Shape 1"/>
          <p:cNvSpPr/>
          <p:nvPr/>
        </p:nvSpPr>
        <p:spPr>
          <a:xfrm>
            <a:off x="793790" y="2658785"/>
            <a:ext cx="2173724" cy="1342549"/>
          </a:xfrm>
          <a:prstGeom prst="roundRect">
            <a:avLst>
              <a:gd name="adj" fmla="val 709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103245"/>
            <a:ext cx="11572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85599"/>
            <a:ext cx="4503896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Збільшення рівня вітаміну D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3194328" y="3411617"/>
            <a:ext cx="58104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Важливий для імунітету, настрою та кісткової тканини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86093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6BDDA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114681"/>
            <a:ext cx="4347567" cy="1342549"/>
          </a:xfrm>
          <a:prstGeom prst="roundRect">
            <a:avLst>
              <a:gd name="adj" fmla="val 709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559141"/>
            <a:ext cx="15501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341495"/>
            <a:ext cx="519017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Нормалізація циркадного ритму</a:t>
            </a:r>
            <a:endParaRPr lang="en-US" sz="2450" dirty="0"/>
          </a:p>
        </p:txBody>
      </p:sp>
      <p:sp>
        <p:nvSpPr>
          <p:cNvPr id="11" name="Text 9"/>
          <p:cNvSpPr/>
          <p:nvPr/>
        </p:nvSpPr>
        <p:spPr>
          <a:xfrm>
            <a:off x="5368171" y="4867513"/>
            <a:ext cx="51901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Впливає на сон, бадьорість та настрій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441990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6BDDA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570577"/>
            <a:ext cx="6521410" cy="1233487"/>
          </a:xfrm>
          <a:prstGeom prst="roundRect">
            <a:avLst>
              <a:gd name="adj" fmla="val 772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5960507"/>
            <a:ext cx="15478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spc="-45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797391"/>
            <a:ext cx="6067782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spc="-49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Зменшення симптомів сезонного афективного розладу</a:t>
            </a:r>
            <a:endParaRPr lang="en-US" sz="2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83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9383" y="3397448"/>
            <a:ext cx="13071634" cy="1531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6000"/>
              </a:lnSpc>
              <a:buNone/>
            </a:pPr>
            <a:r>
              <a:rPr lang="en-US" sz="4800" b="1" spc="-96" kern="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Особливості застосування арт-терапії для дітей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779383" y="5373886"/>
            <a:ext cx="4134564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b="1" spc="-116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315522" y="6386989"/>
            <a:ext cx="3062168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Вираження емоцій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779383" y="6903363"/>
            <a:ext cx="413456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Діти часто мають труднощі з вираженням своїх почуттів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47918" y="5373886"/>
            <a:ext cx="4134564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b="1" spc="-116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5784056" y="6386989"/>
            <a:ext cx="3062168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Розвиток фантазії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5247918" y="6903363"/>
            <a:ext cx="413456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Творчість сприяє розвитку уяви та креативності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6453" y="5373886"/>
            <a:ext cx="4134564" cy="734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750"/>
              </a:lnSpc>
              <a:buNone/>
            </a:pPr>
            <a:r>
              <a:rPr lang="en-US" sz="5750" b="1" spc="-116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10252591" y="6386989"/>
            <a:ext cx="3062168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400" b="1" spc="-48" kern="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Соціалізація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9716453" y="6903363"/>
            <a:ext cx="413456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Спільні арт-заняття сприяють спілкуванню та командній роботі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2025-01-30T16:19:18Z</dcterms:created>
  <dcterms:modified xsi:type="dcterms:W3CDTF">2025-01-30T16:19:18Z</dcterms:modified>
</cp:coreProperties>
</file>