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1" r:id="rId2"/>
  </p:sldMasterIdLst>
  <p:sldIdLst>
    <p:sldId id="257" r:id="rId3"/>
    <p:sldId id="256" r:id="rId4"/>
    <p:sldId id="263" r:id="rId5"/>
    <p:sldId id="265" r:id="rId6"/>
    <p:sldId id="266" r:id="rId7"/>
    <p:sldId id="264" r:id="rId8"/>
    <p:sldId id="262" r:id="rId9"/>
    <p:sldId id="261" r:id="rId10"/>
    <p:sldId id="291" r:id="rId11"/>
    <p:sldId id="292" r:id="rId12"/>
    <p:sldId id="293" r:id="rId13"/>
    <p:sldId id="294" r:id="rId14"/>
    <p:sldId id="289" r:id="rId15"/>
    <p:sldId id="260" r:id="rId16"/>
    <p:sldId id="290" r:id="rId17"/>
    <p:sldId id="259" r:id="rId18"/>
    <p:sldId id="258" r:id="rId19"/>
    <p:sldId id="267" r:id="rId20"/>
    <p:sldId id="272" r:id="rId21"/>
    <p:sldId id="271" r:id="rId22"/>
    <p:sldId id="270" r:id="rId23"/>
    <p:sldId id="269" r:id="rId24"/>
    <p:sldId id="268" r:id="rId25"/>
    <p:sldId id="277" r:id="rId26"/>
    <p:sldId id="276" r:id="rId27"/>
    <p:sldId id="275" r:id="rId28"/>
    <p:sldId id="274" r:id="rId29"/>
    <p:sldId id="273" r:id="rId30"/>
    <p:sldId id="282" r:id="rId31"/>
    <p:sldId id="281" r:id="rId32"/>
    <p:sldId id="284" r:id="rId33"/>
    <p:sldId id="283" r:id="rId34"/>
    <p:sldId id="280" r:id="rId35"/>
    <p:sldId id="279" r:id="rId36"/>
    <p:sldId id="278" r:id="rId37"/>
    <p:sldId id="28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33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1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7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12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5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15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8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61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43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94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7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3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863600"/>
          </a:xfrm>
        </p:spPr>
        <p:txBody>
          <a:bodyPr>
            <a:normAutofit/>
          </a:bodyPr>
          <a:lstStyle/>
          <a:p>
            <a:r>
              <a:rPr lang="ru-RU" sz="2800" dirty="0"/>
              <a:t>Тема 1. </a:t>
            </a:r>
            <a:r>
              <a:rPr lang="ru-RU" sz="2800" dirty="0" err="1"/>
              <a:t>Порушення</a:t>
            </a:r>
            <a:r>
              <a:rPr lang="ru-RU" sz="2800" dirty="0"/>
              <a:t> </a:t>
            </a:r>
            <a:r>
              <a:rPr lang="ru-RU" sz="2800" dirty="0" err="1"/>
              <a:t>мовленнєвої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у </a:t>
            </a:r>
            <a:r>
              <a:rPr lang="ru-RU" sz="2800" dirty="0" err="1"/>
              <a:t>дорослих</a:t>
            </a:r>
            <a:r>
              <a:rPr lang="ru-RU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з </a:t>
            </a:r>
            <a:r>
              <a:rPr lang="ru-RU" sz="2800" dirty="0" err="1"/>
              <a:t>набутими</a:t>
            </a:r>
            <a:r>
              <a:rPr lang="ru-RU" sz="2800" dirty="0"/>
              <a:t> </a:t>
            </a:r>
            <a:r>
              <a:rPr lang="ru-RU" sz="2800" dirty="0" err="1"/>
              <a:t>органічними</a:t>
            </a:r>
            <a:r>
              <a:rPr lang="ru-RU" sz="2800" dirty="0"/>
              <a:t> </a:t>
            </a:r>
            <a:r>
              <a:rPr lang="ru-RU" sz="2800" dirty="0" err="1"/>
              <a:t>ураженнями</a:t>
            </a:r>
            <a:r>
              <a:rPr lang="ru-RU" sz="2800" dirty="0"/>
              <a:t> ЦНС.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81100"/>
            <a:ext cx="10363826" cy="5245100"/>
          </a:xfrm>
        </p:spPr>
        <p:txBody>
          <a:bodyPr/>
          <a:lstStyle/>
          <a:p>
            <a:r>
              <a:rPr lang="ru-RU" dirty="0"/>
              <a:t>1)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синдроми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у </a:t>
            </a:r>
            <a:r>
              <a:rPr lang="ru-RU" dirty="0" err="1"/>
              <a:t>загальномедичній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.</a:t>
            </a:r>
          </a:p>
          <a:p>
            <a:r>
              <a:rPr lang="ru-RU" dirty="0"/>
              <a:t>2)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у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інсульту</a:t>
            </a:r>
            <a:r>
              <a:rPr lang="ru-RU" dirty="0"/>
              <a:t>.</a:t>
            </a:r>
          </a:p>
          <a:p>
            <a:r>
              <a:rPr lang="ru-RU" dirty="0"/>
              <a:t>3)</a:t>
            </a:r>
            <a:r>
              <a:rPr lang="ru-RU" dirty="0" err="1"/>
              <a:t>Діагностика</a:t>
            </a:r>
            <a:r>
              <a:rPr lang="ru-RU" dirty="0"/>
              <a:t> та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інсульту</a:t>
            </a:r>
            <a:r>
              <a:rPr lang="ru-RU" dirty="0"/>
              <a:t>. Як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Реабілітація</a:t>
            </a:r>
            <a:r>
              <a:rPr lang="ru-RU" dirty="0"/>
              <a:t> в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1" y="6603999"/>
            <a:ext cx="4572638" cy="1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1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364451" cy="6731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17600"/>
            <a:ext cx="10363826" cy="5334000"/>
          </a:xfrm>
        </p:spPr>
        <p:txBody>
          <a:bodyPr/>
          <a:lstStyle/>
          <a:p>
            <a:r>
              <a:rPr lang="ru-RU" dirty="0" err="1"/>
              <a:t>Ішемічний</a:t>
            </a:r>
            <a:r>
              <a:rPr lang="ru-RU" dirty="0"/>
              <a:t> тип </a:t>
            </a:r>
            <a:r>
              <a:rPr lang="ru-RU" dirty="0" err="1"/>
              <a:t>інсульту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8910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6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364451" cy="68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16000"/>
            <a:ext cx="10363826" cy="5448300"/>
          </a:xfrm>
        </p:spPr>
        <p:txBody>
          <a:bodyPr/>
          <a:lstStyle/>
          <a:p>
            <a:r>
              <a:rPr lang="ru-RU" dirty="0" err="1"/>
              <a:t>Геморагічний</a:t>
            </a:r>
            <a:r>
              <a:rPr lang="ru-RU" dirty="0"/>
              <a:t> тип </a:t>
            </a:r>
            <a:r>
              <a:rPr lang="ru-RU" dirty="0" err="1"/>
              <a:t>інсульту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562100"/>
            <a:ext cx="7372350" cy="50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3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364451" cy="4952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65200"/>
            <a:ext cx="10363826" cy="5461000"/>
          </a:xfrm>
        </p:spPr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запідозрити</a:t>
            </a:r>
            <a:r>
              <a:rPr lang="ru-RU" dirty="0"/>
              <a:t> </a:t>
            </a:r>
            <a:r>
              <a:rPr lang="ru-RU" dirty="0" err="1"/>
              <a:t>інсульт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?</a:t>
            </a:r>
          </a:p>
          <a:p>
            <a:r>
              <a:rPr lang="ru-RU" dirty="0" err="1"/>
              <a:t>Запам’ятати</a:t>
            </a:r>
            <a:r>
              <a:rPr lang="ru-RU" dirty="0"/>
              <a:t> прояви </a:t>
            </a:r>
            <a:r>
              <a:rPr lang="ru-RU" dirty="0" err="1"/>
              <a:t>інсульту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абревіатурою</a:t>
            </a:r>
            <a:r>
              <a:rPr lang="ru-RU" dirty="0"/>
              <a:t> </a:t>
            </a:r>
            <a:r>
              <a:rPr lang="en-US" b="1" dirty="0"/>
              <a:t>F.A.S.T.: </a:t>
            </a:r>
            <a:r>
              <a:rPr lang="uk-UA" b="1" dirty="0" smtClean="0"/>
              <a:t>швидко</a:t>
            </a:r>
            <a:endParaRPr lang="en-US" b="1" dirty="0"/>
          </a:p>
          <a:p>
            <a:r>
              <a:rPr lang="en-US" b="1" dirty="0"/>
              <a:t>Face</a:t>
            </a:r>
            <a:r>
              <a:rPr lang="en-US" dirty="0"/>
              <a:t> (</a:t>
            </a:r>
            <a:r>
              <a:rPr lang="ru-RU" dirty="0" err="1"/>
              <a:t>обличчя</a:t>
            </a:r>
            <a:r>
              <a:rPr lang="ru-RU" dirty="0"/>
              <a:t>), а </a:t>
            </a:r>
            <a:r>
              <a:rPr lang="ru-RU" dirty="0" err="1"/>
              <a:t>точніше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асиметрія</a:t>
            </a:r>
            <a:r>
              <a:rPr lang="ru-RU" dirty="0"/>
              <a:t>, — коли одна сторона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візуальних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обвисає</a:t>
            </a:r>
            <a:r>
              <a:rPr lang="ru-RU" dirty="0"/>
              <a:t>). </a:t>
            </a:r>
            <a:r>
              <a:rPr lang="ru-RU" dirty="0" err="1"/>
              <a:t>Попросіть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посміхнутися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інсульт</a:t>
            </a:r>
            <a:r>
              <a:rPr lang="ru-RU" dirty="0"/>
              <a:t>, вона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посмішка</a:t>
            </a:r>
            <a:r>
              <a:rPr lang="ru-RU" dirty="0"/>
              <a:t> буде </a:t>
            </a:r>
            <a:r>
              <a:rPr lang="ru-RU" dirty="0" err="1"/>
              <a:t>несиметричною</a:t>
            </a:r>
            <a:r>
              <a:rPr lang="ru-RU" dirty="0"/>
              <a:t>.</a:t>
            </a:r>
          </a:p>
          <a:p>
            <a:r>
              <a:rPr lang="en-US" b="1" dirty="0"/>
              <a:t>Arm</a:t>
            </a:r>
            <a:r>
              <a:rPr lang="en-US" dirty="0"/>
              <a:t> (</a:t>
            </a:r>
            <a:r>
              <a:rPr lang="ru-RU" dirty="0"/>
              <a:t>рука) —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і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руки, одна з них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падати</a:t>
            </a:r>
            <a:r>
              <a:rPr lang="ru-RU" dirty="0"/>
              <a:t>, як </a:t>
            </a:r>
            <a:r>
              <a:rPr lang="ru-RU" dirty="0" err="1"/>
              <a:t>пліть</a:t>
            </a:r>
            <a:r>
              <a:rPr lang="ru-RU" dirty="0"/>
              <a:t>. </a:t>
            </a:r>
          </a:p>
          <a:p>
            <a:r>
              <a:rPr lang="en-US" b="1" dirty="0"/>
              <a:t>Speech</a:t>
            </a:r>
            <a:r>
              <a:rPr lang="en-US" dirty="0"/>
              <a:t> (</a:t>
            </a:r>
            <a:r>
              <a:rPr lang="ru-RU" dirty="0" err="1"/>
              <a:t>мовлення</a:t>
            </a:r>
            <a:r>
              <a:rPr lang="ru-RU" dirty="0"/>
              <a:t>) — </a:t>
            </a:r>
            <a:r>
              <a:rPr lang="ru-RU" dirty="0" err="1"/>
              <a:t>попросіть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повторити</a:t>
            </a:r>
            <a:r>
              <a:rPr lang="ru-RU" dirty="0"/>
              <a:t> за вами </a:t>
            </a:r>
            <a:r>
              <a:rPr lang="ru-RU" dirty="0" err="1"/>
              <a:t>просте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. При </a:t>
            </a:r>
            <a:r>
              <a:rPr lang="ru-RU" dirty="0" err="1"/>
              <a:t>інсульті</a:t>
            </a:r>
            <a:r>
              <a:rPr lang="ru-RU" dirty="0"/>
              <a:t> </a:t>
            </a:r>
            <a:r>
              <a:rPr lang="ru-RU" dirty="0" err="1"/>
              <a:t>вимова</a:t>
            </a:r>
            <a:r>
              <a:rPr lang="ru-RU" dirty="0"/>
              <a:t> буде </a:t>
            </a:r>
            <a:r>
              <a:rPr lang="ru-RU" dirty="0" err="1"/>
              <a:t>нерозбірливою</a:t>
            </a:r>
            <a:r>
              <a:rPr lang="ru-RU" dirty="0"/>
              <a:t>, </a:t>
            </a:r>
            <a:r>
              <a:rPr lang="ru-RU" dirty="0" err="1"/>
              <a:t>плутаною</a:t>
            </a:r>
            <a:r>
              <a:rPr lang="ru-RU" dirty="0"/>
              <a:t>.  </a:t>
            </a:r>
          </a:p>
          <a:p>
            <a:r>
              <a:rPr lang="en-US" b="1" dirty="0"/>
              <a:t>Time</a:t>
            </a:r>
            <a:r>
              <a:rPr lang="en-US" dirty="0"/>
              <a:t> (</a:t>
            </a:r>
            <a:r>
              <a:rPr lang="ru-RU" dirty="0"/>
              <a:t>час) –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помітили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,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викликайте</a:t>
            </a:r>
            <a:r>
              <a:rPr lang="ru-RU" dirty="0"/>
              <a:t> </a:t>
            </a:r>
            <a:r>
              <a:rPr lang="ru-RU" dirty="0" err="1"/>
              <a:t>швидку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58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32522"/>
            <a:ext cx="8229600" cy="781878"/>
          </a:xfrm>
        </p:spPr>
        <p:txBody>
          <a:bodyPr>
            <a:normAutofit/>
          </a:bodyPr>
          <a:lstStyle/>
          <a:p>
            <a:r>
              <a:rPr lang="uk-UA" dirty="0" smtClean="0"/>
              <a:t>Анатомічна </a:t>
            </a:r>
            <a:r>
              <a:rPr lang="uk-UA" smtClean="0"/>
              <a:t>схема мозку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1007166"/>
            <a:ext cx="82295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7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952501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ВИДИ ПОРУШЕНЬ МОВЛЕННЄВОЇ ФУНКЦІЇ У ПАЦІЄНТІВ ПІСЛЯ ІНСУЛЬТУ.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55700"/>
            <a:ext cx="10363826" cy="5232400"/>
          </a:xfrm>
        </p:spPr>
        <p:txBody>
          <a:bodyPr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– негативна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 головного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слуху.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дезінтеграції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фонетики, лексики,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локальному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тім'яних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слухо-мовленнєвої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/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семантики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8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364451" cy="9271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47800"/>
            <a:ext cx="10363826" cy="4343399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класифікацій</a:t>
            </a:r>
            <a:r>
              <a:rPr lang="ru-RU" dirty="0"/>
              <a:t> </a:t>
            </a:r>
            <a:r>
              <a:rPr lang="ru-RU" dirty="0" err="1"/>
              <a:t>афазій</a:t>
            </a:r>
            <a:r>
              <a:rPr lang="ru-RU" dirty="0"/>
              <a:t>, але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поширеною</a:t>
            </a:r>
            <a:r>
              <a:rPr lang="ru-RU" dirty="0"/>
              <a:t> </a:t>
            </a:r>
            <a:r>
              <a:rPr lang="ru-RU" dirty="0" err="1"/>
              <a:t>класифікацією</a:t>
            </a:r>
            <a:r>
              <a:rPr lang="ru-RU" dirty="0"/>
              <a:t> є </a:t>
            </a:r>
            <a:r>
              <a:rPr lang="ru-RU" b="1" dirty="0" err="1"/>
              <a:t>класифікація</a:t>
            </a:r>
            <a:r>
              <a:rPr lang="ru-RU" b="1" dirty="0"/>
              <a:t> за О. </a:t>
            </a:r>
            <a:r>
              <a:rPr lang="ru-RU" b="1" dirty="0" err="1"/>
              <a:t>Лурія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 smtClean="0"/>
              <a:t>виділив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ru-RU" b="1" dirty="0" err="1"/>
              <a:t>шість</a:t>
            </a:r>
            <a:r>
              <a:rPr lang="ru-RU" b="1" dirty="0"/>
              <a:t> форм </a:t>
            </a:r>
            <a:r>
              <a:rPr lang="ru-RU" b="1" dirty="0" err="1"/>
              <a:t>афазій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b="1" dirty="0"/>
              <a:t>три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b="1" dirty="0" err="1"/>
              <a:t>експресивного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моторні</a:t>
            </a:r>
            <a:r>
              <a:rPr lang="ru-RU" dirty="0"/>
              <a:t> </a:t>
            </a:r>
            <a:r>
              <a:rPr lang="ru-RU" dirty="0" err="1"/>
              <a:t>афазії</a:t>
            </a:r>
            <a:r>
              <a:rPr lang="ru-RU" dirty="0"/>
              <a:t>): </a:t>
            </a:r>
            <a:r>
              <a:rPr lang="ru-RU" dirty="0" err="1"/>
              <a:t>аферентна</a:t>
            </a:r>
            <a:r>
              <a:rPr lang="ru-RU" dirty="0"/>
              <a:t> (</a:t>
            </a:r>
            <a:r>
              <a:rPr lang="ru-RU" dirty="0" err="1"/>
              <a:t>кінестетична</a:t>
            </a:r>
            <a:r>
              <a:rPr lang="ru-RU" dirty="0"/>
              <a:t>), </a:t>
            </a:r>
            <a:r>
              <a:rPr lang="ru-RU" dirty="0" err="1"/>
              <a:t>еферентна</a:t>
            </a:r>
            <a:r>
              <a:rPr lang="ru-RU" dirty="0"/>
              <a:t> (</a:t>
            </a:r>
            <a:r>
              <a:rPr lang="ru-RU" dirty="0" err="1"/>
              <a:t>кінетична</a:t>
            </a:r>
            <a:r>
              <a:rPr lang="ru-RU" dirty="0"/>
              <a:t>) та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афазія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b="1" dirty="0"/>
              <a:t>три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b="1" dirty="0" err="1"/>
              <a:t>імпресивного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: </a:t>
            </a:r>
            <a:r>
              <a:rPr lang="ru-RU" dirty="0" err="1"/>
              <a:t>сенсорна</a:t>
            </a:r>
            <a:r>
              <a:rPr lang="ru-RU" dirty="0"/>
              <a:t>, </a:t>
            </a:r>
            <a:r>
              <a:rPr lang="ru-RU" dirty="0" err="1"/>
              <a:t>семантична</a:t>
            </a:r>
            <a:r>
              <a:rPr lang="ru-RU" dirty="0"/>
              <a:t> та </a:t>
            </a:r>
            <a:r>
              <a:rPr lang="ru-RU" dirty="0" err="1"/>
              <a:t>амнестична</a:t>
            </a:r>
            <a:r>
              <a:rPr lang="ru-RU" dirty="0"/>
              <a:t> </a:t>
            </a:r>
            <a:r>
              <a:rPr lang="ru-RU" dirty="0" err="1"/>
              <a:t>афазія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335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23217"/>
            <a:ext cx="10364451" cy="6895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77900"/>
            <a:ext cx="10363826" cy="5575300"/>
          </a:xfrm>
        </p:spPr>
        <p:txBody>
          <a:bodyPr>
            <a:norm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аферентного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постцентральних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нижньотім'яних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 головного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Роландової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борозни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аферентній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кінестетичних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кінестетична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апраксія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центрального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губ,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Аферентна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парафазій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еферентного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премоторної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головного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блоку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орального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сукцесивно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 –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вогнищевих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премоторної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персевераціі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застряганням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22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1"/>
            <a:ext cx="10364451" cy="3555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98500"/>
            <a:ext cx="10363826" cy="5905500"/>
          </a:xfrm>
        </p:spPr>
        <p:txBody>
          <a:bodyPr>
            <a:norm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задньолобних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спереду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префронтальної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 головного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блоку. Вона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інактивність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перший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штампами),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збідніле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односкладові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аграматизм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стиль».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думок.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верхньоскроневих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(«зона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Верніке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фонематичного слуху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звукорозрізнення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слова»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розшарування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звуки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грубого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імпресивного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слухового контролю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логорея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парафазії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48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363826" cy="5461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76300"/>
            <a:ext cx="10363826" cy="5575300"/>
          </a:xfrm>
        </p:spPr>
        <p:txBody>
          <a:bodyPr>
            <a:norm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тім'яно-скроневопотиличних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симультанного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зорово-просторового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логіко-граматичних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нерозуміння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і семантики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акалькулія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Амнестична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скроневої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(поля 37 і 40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Бродмана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мнестичній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слух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мовно-слухової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образівуявлень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амнестична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номінативної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73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8901"/>
            <a:ext cx="10364451" cy="5333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00100"/>
            <a:ext cx="10363826" cy="5664200"/>
          </a:xfrm>
        </p:spPr>
        <p:txBody>
          <a:bodyPr>
            <a:norm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переферійної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голос,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темп, ритм.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цілковитий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анартрія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1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300" y="139701"/>
            <a:ext cx="10706100" cy="7493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 СИНДРОМИ ПОРУШЕННЯ МОВИ У ЗАГАЛЬНОМЕДИЧНІЙ ПРАКТИЦІ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3300" y="1079500"/>
            <a:ext cx="10706100" cy="5359400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Алалія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несформованість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 кори головного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алалії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недорозвинення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порушено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фонетико-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фонематичний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лексико-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афазії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алалія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початковою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різким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експресивної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імпресивної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про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органічне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внутрішньоутробному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інтранатальному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 3-х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Алалія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діагностується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1%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0,6–0,2%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при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 рази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хлопчиків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Алалія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ЗНМ (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недорозвинутість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6730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16000"/>
            <a:ext cx="10363826" cy="5435600"/>
          </a:xfrm>
        </p:spPr>
        <p:txBody>
          <a:bodyPr>
            <a:norm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Бульбарну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ядер,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арефлексія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амімія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смоктання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гіперсалівація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атонією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невиразна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назалізація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тембру голосу,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дисфонія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афонія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Псевдобульбарну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корково-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псевдобульбарній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спастичним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гіпертонусом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кінчик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псевдобульбарній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сінкінезій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салівація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захлинання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псевдобульбарною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змазане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невиразне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грубо порушено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свистячих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шиплячих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1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364451" cy="5587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01700"/>
            <a:ext cx="10363826" cy="5486400"/>
          </a:xfrm>
        </p:spPr>
        <p:txBody>
          <a:bodyPr>
            <a:norm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Екстрапірамідну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гіперкінезів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мимовільних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Гіперкінези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спазм.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тембру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вириваються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мимовільні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порушуватися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типу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браділалії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тахілалії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дизаритмії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Мозочкову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мозочка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мозочкової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тремор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поштовхоподібне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скандоване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тонус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губ, темп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піднебіння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провисає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послаблено,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млява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вогнищевими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 головного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моторики, але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76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5714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65200"/>
            <a:ext cx="10363826" cy="5461000"/>
          </a:xfrm>
        </p:spPr>
        <p:txBody>
          <a:bodyPr/>
          <a:lstStyle/>
          <a:p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 </a:t>
            </a:r>
            <a:r>
              <a:rPr lang="ru-RU" dirty="0" err="1"/>
              <a:t>тяжкості</a:t>
            </a:r>
            <a:r>
              <a:rPr lang="ru-RU" dirty="0"/>
              <a:t> </a:t>
            </a:r>
            <a:r>
              <a:rPr lang="ru-RU" dirty="0" err="1"/>
              <a:t>дизартрії</a:t>
            </a:r>
            <a:r>
              <a:rPr lang="ru-RU" dirty="0"/>
              <a:t>: </a:t>
            </a:r>
          </a:p>
          <a:p>
            <a:r>
              <a:rPr lang="ru-RU" dirty="0"/>
              <a:t>1- й </a:t>
            </a:r>
            <a:r>
              <a:rPr lang="ru-RU" dirty="0" err="1"/>
              <a:t>ступінь</a:t>
            </a:r>
            <a:r>
              <a:rPr lang="ru-RU" dirty="0"/>
              <a:t> (стерта </a:t>
            </a:r>
            <a:r>
              <a:rPr lang="ru-RU" dirty="0" err="1"/>
              <a:t>дизартрія</a:t>
            </a:r>
            <a:r>
              <a:rPr lang="ru-RU" dirty="0"/>
              <a:t>) –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звуковимови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логопедом-</a:t>
            </a:r>
            <a:r>
              <a:rPr lang="ru-RU" dirty="0" err="1"/>
              <a:t>афазіологом</a:t>
            </a:r>
            <a:r>
              <a:rPr lang="ru-RU" dirty="0"/>
              <a:t> при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обстеженні</a:t>
            </a:r>
            <a:r>
              <a:rPr lang="ru-RU" dirty="0"/>
              <a:t>;</a:t>
            </a:r>
          </a:p>
          <a:p>
            <a:r>
              <a:rPr lang="ru-RU" dirty="0"/>
              <a:t>2- й </a:t>
            </a:r>
            <a:r>
              <a:rPr lang="ru-RU" dirty="0" err="1"/>
              <a:t>ступінь</a:t>
            </a:r>
            <a:r>
              <a:rPr lang="ru-RU" dirty="0"/>
              <a:t> –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звуковимови</a:t>
            </a:r>
            <a:r>
              <a:rPr lang="ru-RU" dirty="0"/>
              <a:t>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/>
              <a:t>оточуючим</a:t>
            </a:r>
            <a:r>
              <a:rPr lang="ru-RU" dirty="0"/>
              <a:t>, але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зрозумілим</a:t>
            </a:r>
            <a:r>
              <a:rPr lang="ru-RU" dirty="0"/>
              <a:t>; </a:t>
            </a:r>
          </a:p>
          <a:p>
            <a:r>
              <a:rPr lang="ru-RU" dirty="0"/>
              <a:t>3- й </a:t>
            </a:r>
            <a:r>
              <a:rPr lang="ru-RU" dirty="0" err="1"/>
              <a:t>ступінь</a:t>
            </a:r>
            <a:r>
              <a:rPr lang="ru-RU" dirty="0"/>
              <a:t> –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з </a:t>
            </a:r>
            <a:r>
              <a:rPr lang="ru-RU" dirty="0" err="1"/>
              <a:t>дизартрією</a:t>
            </a:r>
            <a:r>
              <a:rPr lang="ru-RU" dirty="0"/>
              <a:t> є </a:t>
            </a:r>
            <a:r>
              <a:rPr lang="ru-RU" dirty="0" err="1"/>
              <a:t>доступним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близькому</a:t>
            </a:r>
            <a:r>
              <a:rPr lang="ru-RU" dirty="0"/>
              <a:t> </a:t>
            </a:r>
            <a:r>
              <a:rPr lang="ru-RU" dirty="0" err="1"/>
              <a:t>оточенню</a:t>
            </a:r>
            <a:r>
              <a:rPr lang="ru-RU" dirty="0"/>
              <a:t> і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стороннім</a:t>
            </a:r>
            <a:r>
              <a:rPr lang="ru-RU" dirty="0"/>
              <a:t> людям; </a:t>
            </a:r>
          </a:p>
          <a:p>
            <a:r>
              <a:rPr lang="ru-RU" dirty="0"/>
              <a:t>4- й </a:t>
            </a:r>
            <a:r>
              <a:rPr lang="ru-RU" dirty="0" err="1"/>
              <a:t>ступінь</a:t>
            </a:r>
            <a:r>
              <a:rPr lang="ru-RU" dirty="0"/>
              <a:t> –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відсутнє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незрозуміле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найближчим</a:t>
            </a:r>
            <a:r>
              <a:rPr lang="ru-RU" dirty="0"/>
              <a:t> людям.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342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546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89000"/>
            <a:ext cx="10363826" cy="5588000"/>
          </a:xfrm>
        </p:spPr>
        <p:txBody>
          <a:bodyPr/>
          <a:lstStyle/>
          <a:p>
            <a:r>
              <a:rPr lang="ru-RU" b="1" dirty="0"/>
              <a:t>АНАРТРІЯ</a:t>
            </a:r>
            <a:r>
              <a:rPr lang="ru-RU" dirty="0"/>
              <a:t>–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через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рухових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  <a:p>
            <a:r>
              <a:rPr lang="ru-RU" b="1" dirty="0"/>
              <a:t>ДИСФАГІЯ</a:t>
            </a:r>
            <a:r>
              <a:rPr lang="ru-RU" dirty="0"/>
              <a:t> –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ковтання</a:t>
            </a:r>
            <a:r>
              <a:rPr lang="ru-RU" dirty="0"/>
              <a:t>, яке 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мовленнєві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при </a:t>
            </a:r>
            <a:r>
              <a:rPr lang="ru-RU" dirty="0" err="1"/>
              <a:t>ураженнях</a:t>
            </a:r>
            <a:r>
              <a:rPr lang="ru-RU" dirty="0"/>
              <a:t> ЦНС. </a:t>
            </a:r>
            <a:r>
              <a:rPr lang="ru-RU" dirty="0" err="1"/>
              <a:t>Дисфагічний</a:t>
            </a:r>
            <a:r>
              <a:rPr lang="ru-RU" dirty="0"/>
              <a:t> синдром: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ковтання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ураженнях</a:t>
            </a:r>
            <a:r>
              <a:rPr lang="ru-RU" dirty="0"/>
              <a:t> ЦНС. Часто 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дизартрію</a:t>
            </a:r>
            <a:r>
              <a:rPr lang="ru-RU" dirty="0"/>
              <a:t> та </a:t>
            </a:r>
            <a:r>
              <a:rPr lang="ru-RU" dirty="0" err="1"/>
              <a:t>афазію</a:t>
            </a:r>
            <a:r>
              <a:rPr lang="ru-RU" dirty="0"/>
              <a:t>.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r>
              <a:rPr lang="ru-RU" dirty="0"/>
              <a:t> логопеда з </a:t>
            </a:r>
            <a:r>
              <a:rPr lang="ru-RU" dirty="0" err="1"/>
              <a:t>гастроентерологами</a:t>
            </a:r>
            <a:r>
              <a:rPr lang="ru-RU" dirty="0"/>
              <a:t> та </a:t>
            </a:r>
            <a:r>
              <a:rPr lang="ru-RU" dirty="0" err="1"/>
              <a:t>реабілітологами</a:t>
            </a:r>
            <a:r>
              <a:rPr lang="ru-RU" dirty="0"/>
              <a:t>.</a:t>
            </a:r>
          </a:p>
          <a:p>
            <a:r>
              <a:rPr lang="ru-RU" b="1" dirty="0"/>
              <a:t>АПРОКСИЧНІ СИНДРОМИ </a:t>
            </a:r>
            <a:r>
              <a:rPr lang="ru-RU" dirty="0"/>
              <a:t>МОВЛЕННЯ: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(</a:t>
            </a:r>
            <a:r>
              <a:rPr lang="ru-RU" dirty="0" err="1"/>
              <a:t>мовленнєва</a:t>
            </a:r>
            <a:r>
              <a:rPr lang="ru-RU" dirty="0"/>
              <a:t> </a:t>
            </a:r>
            <a:r>
              <a:rPr lang="ru-RU" dirty="0" err="1"/>
              <a:t>апраксія</a:t>
            </a:r>
            <a:r>
              <a:rPr lang="ru-RU" dirty="0"/>
              <a:t>);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ураженні</a:t>
            </a:r>
            <a:r>
              <a:rPr lang="ru-RU" dirty="0"/>
              <a:t> </a:t>
            </a:r>
            <a:r>
              <a:rPr lang="ru-RU" dirty="0" err="1"/>
              <a:t>премоторної</a:t>
            </a:r>
            <a:r>
              <a:rPr lang="ru-RU" dirty="0"/>
              <a:t> кори. </a:t>
            </a:r>
            <a:r>
              <a:rPr lang="ru-RU" dirty="0" err="1"/>
              <a:t>характерне</a:t>
            </a:r>
            <a:r>
              <a:rPr lang="ru-RU" dirty="0"/>
              <a:t> для </a:t>
            </a:r>
            <a:r>
              <a:rPr lang="ru-RU" dirty="0" err="1"/>
              <a:t>інсультів</a:t>
            </a:r>
            <a:r>
              <a:rPr lang="ru-RU" dirty="0"/>
              <a:t>,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лобної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.</a:t>
            </a:r>
          </a:p>
          <a:p>
            <a:r>
              <a:rPr lang="ru-RU" dirty="0"/>
              <a:t>К</a:t>
            </a:r>
            <a:r>
              <a:rPr lang="ru-RU" b="1" dirty="0"/>
              <a:t>ОГНІТИВНО_КОМУНІКАТИВНІ ПОРУШЕННЯ </a:t>
            </a:r>
            <a:r>
              <a:rPr lang="ru-RU" dirty="0"/>
              <a:t>–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мовленням</a:t>
            </a:r>
            <a:r>
              <a:rPr lang="ru-RU" dirty="0"/>
              <a:t> через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,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деменції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95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609599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39800"/>
            <a:ext cx="10363826" cy="5575300"/>
          </a:xfrm>
        </p:spPr>
        <p:txBody>
          <a:bodyPr/>
          <a:lstStyle/>
          <a:p>
            <a:r>
              <a:rPr lang="ru-RU" dirty="0"/>
              <a:t>1.Клінічне </a:t>
            </a:r>
            <a:r>
              <a:rPr lang="ru-RU" dirty="0" err="1"/>
              <a:t>логопедичне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:</a:t>
            </a:r>
          </a:p>
          <a:p>
            <a:r>
              <a:rPr lang="en-US" dirty="0"/>
              <a:t>o	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(</a:t>
            </a:r>
            <a:r>
              <a:rPr lang="ru-RU" dirty="0" err="1"/>
              <a:t>експресивне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розуміння</a:t>
            </a:r>
            <a:r>
              <a:rPr lang="ru-RU" dirty="0"/>
              <a:t>, </a:t>
            </a:r>
            <a:r>
              <a:rPr lang="ru-RU" dirty="0" err="1"/>
              <a:t>повторення</a:t>
            </a:r>
            <a:r>
              <a:rPr lang="ru-RU" dirty="0"/>
              <a:t>, </a:t>
            </a:r>
            <a:r>
              <a:rPr lang="ru-RU" dirty="0" err="1"/>
              <a:t>номінація</a:t>
            </a:r>
            <a:r>
              <a:rPr lang="ru-RU" dirty="0"/>
              <a:t>). </a:t>
            </a:r>
          </a:p>
          <a:p>
            <a:r>
              <a:rPr lang="en-US" dirty="0"/>
              <a:t>o	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артикуляції</a:t>
            </a:r>
            <a:r>
              <a:rPr lang="ru-RU" dirty="0"/>
              <a:t>,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голосоутворення</a:t>
            </a:r>
            <a:r>
              <a:rPr lang="ru-RU" dirty="0"/>
              <a:t>.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endParaRPr lang="ru-RU" dirty="0"/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особливо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уражень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інсульту</a:t>
            </a:r>
            <a:r>
              <a:rPr lang="ru-RU" dirty="0"/>
              <a:t>, черепно-</a:t>
            </a:r>
            <a:r>
              <a:rPr lang="ru-RU" dirty="0" err="1"/>
              <a:t>мозкової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при </a:t>
            </a:r>
            <a:r>
              <a:rPr lang="ru-RU" dirty="0" err="1"/>
              <a:t>нейродегенеративних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).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експресивне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повторення</a:t>
            </a:r>
            <a:r>
              <a:rPr lang="ru-RU" dirty="0"/>
              <a:t> та </a:t>
            </a:r>
            <a:r>
              <a:rPr lang="ru-RU" dirty="0" err="1"/>
              <a:t>номінацію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90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5841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76300"/>
            <a:ext cx="10363826" cy="5575300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експресивного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продуктивне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)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слова, </a:t>
            </a:r>
            <a:r>
              <a:rPr lang="ru-RU" dirty="0" err="1"/>
              <a:t>фрази</a:t>
            </a:r>
            <a:r>
              <a:rPr lang="ru-RU" dirty="0"/>
              <a:t> та </a:t>
            </a:r>
            <a:r>
              <a:rPr lang="ru-RU" dirty="0" err="1"/>
              <a:t>речення</a:t>
            </a:r>
            <a:r>
              <a:rPr lang="ru-RU" dirty="0"/>
              <a:t>. </a:t>
            </a:r>
            <a:r>
              <a:rPr lang="ru-RU" dirty="0" err="1"/>
              <a:t>Чіткість</a:t>
            </a:r>
            <a:r>
              <a:rPr lang="ru-RU" dirty="0"/>
              <a:t> </a:t>
            </a:r>
            <a:r>
              <a:rPr lang="ru-RU" dirty="0" err="1"/>
              <a:t>артикуляції</a:t>
            </a:r>
            <a:r>
              <a:rPr lang="ru-RU" dirty="0"/>
              <a:t>. </a:t>
            </a:r>
            <a:r>
              <a:rPr lang="ru-RU" dirty="0" err="1"/>
              <a:t>Граматична</a:t>
            </a:r>
            <a:r>
              <a:rPr lang="ru-RU" dirty="0"/>
              <a:t>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  <a:p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пацієнта</a:t>
            </a:r>
            <a:r>
              <a:rPr lang="ru-RU" dirty="0"/>
              <a:t>: </a:t>
            </a:r>
            <a:r>
              <a:rPr lang="ru-RU" dirty="0" err="1"/>
              <a:t>Автоматизоване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: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порахувати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до 10.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, пори року. </a:t>
            </a:r>
            <a:r>
              <a:rPr lang="ru-RU" dirty="0" err="1"/>
              <a:t>Діалогічне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: "</a:t>
            </a:r>
            <a:r>
              <a:rPr lang="ru-RU" dirty="0" err="1"/>
              <a:t>Розкажіть</a:t>
            </a:r>
            <a:r>
              <a:rPr lang="ru-RU" dirty="0"/>
              <a:t> про себе" (</a:t>
            </a:r>
            <a:r>
              <a:rPr lang="ru-RU" dirty="0" err="1"/>
              <a:t>ім’я</a:t>
            </a:r>
            <a:r>
              <a:rPr lang="ru-RU" dirty="0"/>
              <a:t>, </a:t>
            </a:r>
            <a:r>
              <a:rPr lang="ru-RU" dirty="0" err="1"/>
              <a:t>вік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). "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?" </a:t>
            </a:r>
            <a:r>
              <a:rPr lang="ru-RU" dirty="0" err="1"/>
              <a:t>Опис</a:t>
            </a:r>
            <a:r>
              <a:rPr lang="ru-RU" dirty="0"/>
              <a:t> картинок: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пацієнту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та </a:t>
            </a:r>
            <a:r>
              <a:rPr lang="ru-RU" dirty="0" err="1"/>
              <a:t>попросити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Приклад: </a:t>
            </a:r>
            <a:r>
              <a:rPr lang="ru-RU" dirty="0" err="1"/>
              <a:t>показати</a:t>
            </a:r>
            <a:r>
              <a:rPr lang="ru-RU" dirty="0"/>
              <a:t> картинку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сім’єю</a:t>
            </a:r>
            <a:r>
              <a:rPr lang="ru-RU" dirty="0"/>
              <a:t> за столом і </a:t>
            </a:r>
            <a:r>
              <a:rPr lang="ru-RU" dirty="0" err="1"/>
              <a:t>запитати</a:t>
            </a:r>
            <a:r>
              <a:rPr lang="ru-RU" dirty="0"/>
              <a:t>: "</a:t>
            </a:r>
            <a:r>
              <a:rPr lang="ru-RU" dirty="0" err="1"/>
              <a:t>Що</a:t>
            </a:r>
            <a:r>
              <a:rPr lang="ru-RU" dirty="0"/>
              <a:t> тут </a:t>
            </a:r>
            <a:r>
              <a:rPr lang="ru-RU" dirty="0" err="1"/>
              <a:t>відбувається</a:t>
            </a:r>
            <a:r>
              <a:rPr lang="ru-RU" dirty="0"/>
              <a:t>?"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речень</a:t>
            </a:r>
            <a:r>
              <a:rPr lang="ru-RU" dirty="0"/>
              <a:t>: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пацієнту</a:t>
            </a:r>
            <a:r>
              <a:rPr lang="ru-RU" dirty="0"/>
              <a:t> слова та </a:t>
            </a:r>
            <a:r>
              <a:rPr lang="ru-RU" dirty="0" err="1"/>
              <a:t>попросити</a:t>
            </a:r>
            <a:r>
              <a:rPr lang="ru-RU" dirty="0"/>
              <a:t>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"собака", "</a:t>
            </a:r>
            <a:r>
              <a:rPr lang="ru-RU" dirty="0" err="1"/>
              <a:t>бігти</a:t>
            </a:r>
            <a:r>
              <a:rPr lang="ru-RU" dirty="0"/>
              <a:t>", "</a:t>
            </a:r>
            <a:r>
              <a:rPr lang="ru-RU" dirty="0" err="1"/>
              <a:t>м’яч</a:t>
            </a:r>
            <a:r>
              <a:rPr lang="ru-RU" dirty="0"/>
              <a:t>").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Зв’язність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логічність</a:t>
            </a:r>
            <a:r>
              <a:rPr lang="ru-RU" dirty="0"/>
              <a:t>, </a:t>
            </a:r>
            <a:r>
              <a:rPr lang="ru-RU" dirty="0" err="1"/>
              <a:t>послідовність</a:t>
            </a:r>
            <a:r>
              <a:rPr lang="ru-RU" dirty="0"/>
              <a:t>). </a:t>
            </a:r>
            <a:r>
              <a:rPr lang="ru-RU" dirty="0" err="1"/>
              <a:t>Граматичні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. Темп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уповільнене</a:t>
            </a:r>
            <a:r>
              <a:rPr lang="ru-RU" dirty="0"/>
              <a:t>, </a:t>
            </a:r>
            <a:r>
              <a:rPr lang="ru-RU" dirty="0" err="1"/>
              <a:t>прискорене</a:t>
            </a:r>
            <a:r>
              <a:rPr lang="ru-RU" dirty="0"/>
              <a:t>, </a:t>
            </a:r>
            <a:r>
              <a:rPr lang="ru-RU" dirty="0" err="1"/>
              <a:t>переривчасте</a:t>
            </a:r>
            <a:r>
              <a:rPr lang="ru-RU" dirty="0"/>
              <a:t>).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жести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9141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364451" cy="7239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28700"/>
            <a:ext cx="10363826" cy="5410200"/>
          </a:xfrm>
        </p:spPr>
        <p:txBody>
          <a:bodyPr/>
          <a:lstStyle/>
          <a:p>
            <a:r>
              <a:rPr lang="ru-RU" dirty="0"/>
              <a:t>2.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рецептивне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)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пацієнтом</a:t>
            </a:r>
            <a:r>
              <a:rPr lang="ru-RU" dirty="0"/>
              <a:t> </a:t>
            </a:r>
            <a:r>
              <a:rPr lang="ru-RU" dirty="0" err="1"/>
              <a:t>зверненого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усних</a:t>
            </a:r>
            <a:r>
              <a:rPr lang="ru-RU" dirty="0"/>
              <a:t> команд.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та </a:t>
            </a:r>
            <a:r>
              <a:rPr lang="ru-RU" dirty="0" err="1"/>
              <a:t>речень</a:t>
            </a:r>
            <a:r>
              <a:rPr lang="ru-RU" dirty="0"/>
              <a:t>. </a:t>
            </a:r>
          </a:p>
          <a:p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пацієнта</a:t>
            </a:r>
            <a:r>
              <a:rPr lang="ru-RU" dirty="0"/>
              <a:t>: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команд: "</a:t>
            </a:r>
            <a:r>
              <a:rPr lang="ru-RU" dirty="0" err="1"/>
              <a:t>Підніміть</a:t>
            </a:r>
            <a:r>
              <a:rPr lang="ru-RU" dirty="0"/>
              <a:t> праву руку. "</a:t>
            </a:r>
            <a:r>
              <a:rPr lang="ru-RU" dirty="0" err="1"/>
              <a:t>Покажіть</a:t>
            </a:r>
            <a:r>
              <a:rPr lang="ru-RU" dirty="0"/>
              <a:t> </a:t>
            </a:r>
            <a:r>
              <a:rPr lang="ru-RU" dirty="0" err="1"/>
              <a:t>лікоть</a:t>
            </a:r>
            <a:r>
              <a:rPr lang="ru-RU" dirty="0"/>
              <a:t>."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команд: "</a:t>
            </a:r>
            <a:r>
              <a:rPr lang="ru-RU" dirty="0" err="1"/>
              <a:t>Покладіть</a:t>
            </a:r>
            <a:r>
              <a:rPr lang="ru-RU" dirty="0"/>
              <a:t> ручку на </a:t>
            </a:r>
            <a:r>
              <a:rPr lang="ru-RU" dirty="0" err="1"/>
              <a:t>стіл</a:t>
            </a:r>
            <a:r>
              <a:rPr lang="ru-RU" dirty="0"/>
              <a:t>, а книгу </a:t>
            </a:r>
            <a:r>
              <a:rPr lang="ru-RU" dirty="0" err="1"/>
              <a:t>візьміть</a:t>
            </a:r>
            <a:r>
              <a:rPr lang="ru-RU" dirty="0"/>
              <a:t> у руки." "</a:t>
            </a:r>
            <a:r>
              <a:rPr lang="ru-RU" dirty="0" err="1"/>
              <a:t>Підніміть</a:t>
            </a:r>
            <a:r>
              <a:rPr lang="ru-RU" dirty="0"/>
              <a:t> </a:t>
            </a:r>
            <a:r>
              <a:rPr lang="ru-RU" dirty="0" err="1"/>
              <a:t>олівець</a:t>
            </a:r>
            <a:r>
              <a:rPr lang="ru-RU" dirty="0"/>
              <a:t> і </a:t>
            </a:r>
            <a:r>
              <a:rPr lang="ru-RU" dirty="0" err="1"/>
              <a:t>торкніться</a:t>
            </a:r>
            <a:r>
              <a:rPr lang="ru-RU" dirty="0"/>
              <a:t> ним </a:t>
            </a:r>
            <a:r>
              <a:rPr lang="ru-RU" dirty="0" err="1"/>
              <a:t>вуха</a:t>
            </a:r>
            <a:r>
              <a:rPr lang="ru-RU" dirty="0"/>
              <a:t>." </a:t>
            </a:r>
            <a:r>
              <a:rPr lang="ru-RU" dirty="0" err="1"/>
              <a:t>Розуміння</a:t>
            </a:r>
            <a:r>
              <a:rPr lang="ru-RU" dirty="0"/>
              <a:t> тексту: </a:t>
            </a:r>
            <a:r>
              <a:rPr lang="ru-RU" dirty="0" err="1"/>
              <a:t>Прочитати</a:t>
            </a:r>
            <a:r>
              <a:rPr lang="ru-RU" dirty="0"/>
              <a:t> </a:t>
            </a:r>
            <a:r>
              <a:rPr lang="ru-RU" dirty="0" err="1"/>
              <a:t>коротке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 і </a:t>
            </a:r>
            <a:r>
              <a:rPr lang="ru-RU" dirty="0" err="1"/>
              <a:t>запитати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"Василь купив у </a:t>
            </a:r>
            <a:r>
              <a:rPr lang="ru-RU" dirty="0" err="1"/>
              <a:t>магазині</a:t>
            </a:r>
            <a:r>
              <a:rPr lang="ru-RU" dirty="0"/>
              <a:t> </a:t>
            </a:r>
            <a:r>
              <a:rPr lang="ru-RU" dirty="0" err="1"/>
              <a:t>яблука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Василь?"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команд?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правильно?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труднощі</a:t>
            </a:r>
            <a:r>
              <a:rPr lang="ru-RU" dirty="0"/>
              <a:t> з </a:t>
            </a:r>
            <a:r>
              <a:rPr lang="ru-RU" dirty="0" err="1"/>
              <a:t>розумінням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774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364451" cy="4444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74700"/>
            <a:ext cx="10363826" cy="5676900"/>
          </a:xfrm>
        </p:spPr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endParaRPr lang="ru-RU" dirty="0"/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повторювати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звуки, </a:t>
            </a:r>
            <a:r>
              <a:rPr lang="ru-RU" dirty="0" err="1"/>
              <a:t>склади</a:t>
            </a:r>
            <a:r>
              <a:rPr lang="ru-RU" dirty="0"/>
              <a:t>, слова, </a:t>
            </a:r>
            <a:r>
              <a:rPr lang="ru-RU" dirty="0" err="1"/>
              <a:t>фрази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парафазії</a:t>
            </a:r>
            <a:r>
              <a:rPr lang="ru-RU" dirty="0"/>
              <a:t> (</a:t>
            </a:r>
            <a:r>
              <a:rPr lang="ru-RU" dirty="0" err="1"/>
              <a:t>спотворення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)?</a:t>
            </a:r>
          </a:p>
          <a:p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пацієнта:Повторення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 та </a:t>
            </a:r>
            <a:r>
              <a:rPr lang="ru-RU" dirty="0" err="1"/>
              <a:t>складів</a:t>
            </a:r>
            <a:r>
              <a:rPr lang="ru-RU" dirty="0"/>
              <a:t>: "</a:t>
            </a:r>
            <a:r>
              <a:rPr lang="ru-RU" dirty="0" err="1"/>
              <a:t>Скажіть</a:t>
            </a:r>
            <a:r>
              <a:rPr lang="ru-RU" dirty="0"/>
              <a:t>: ба-ба, та-та, ко-ко".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: "</a:t>
            </a:r>
            <a:r>
              <a:rPr lang="ru-RU" dirty="0" err="1"/>
              <a:t>Скажіть</a:t>
            </a:r>
            <a:r>
              <a:rPr lang="ru-RU" dirty="0"/>
              <a:t> слово – телефон." "</a:t>
            </a:r>
            <a:r>
              <a:rPr lang="ru-RU" dirty="0" err="1"/>
              <a:t>Повторіть</a:t>
            </a:r>
            <a:r>
              <a:rPr lang="ru-RU" dirty="0"/>
              <a:t> слово – </a:t>
            </a:r>
            <a:r>
              <a:rPr lang="ru-RU" dirty="0" err="1"/>
              <a:t>яблуко</a:t>
            </a:r>
            <a:r>
              <a:rPr lang="ru-RU" dirty="0"/>
              <a:t>." </a:t>
            </a:r>
            <a:r>
              <a:rPr lang="ru-RU" dirty="0" err="1"/>
              <a:t>Повторення</a:t>
            </a:r>
            <a:r>
              <a:rPr lang="ru-RU" dirty="0"/>
              <a:t> фраз: "На </a:t>
            </a:r>
            <a:r>
              <a:rPr lang="ru-RU" dirty="0" err="1"/>
              <a:t>дворі</a:t>
            </a:r>
            <a:r>
              <a:rPr lang="ru-RU" dirty="0"/>
              <a:t> </a:t>
            </a:r>
            <a:r>
              <a:rPr lang="ru-RU" dirty="0" err="1"/>
              <a:t>гарна</a:t>
            </a:r>
            <a:r>
              <a:rPr lang="ru-RU" dirty="0"/>
              <a:t> погода." "Я люблю </a:t>
            </a:r>
            <a:r>
              <a:rPr lang="ru-RU" dirty="0" err="1"/>
              <a:t>читати</a:t>
            </a:r>
            <a:r>
              <a:rPr lang="ru-RU" dirty="0"/>
              <a:t> книги."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: "</a:t>
            </a:r>
            <a:r>
              <a:rPr lang="ru-RU" dirty="0" err="1"/>
              <a:t>Екскаватор</a:t>
            </a:r>
            <a:r>
              <a:rPr lang="ru-RU" dirty="0"/>
              <a:t>.""Телескоп."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 </a:t>
            </a:r>
            <a:r>
              <a:rPr lang="ru-RU" dirty="0" err="1"/>
              <a:t>Чи</a:t>
            </a:r>
            <a:r>
              <a:rPr lang="ru-RU" dirty="0"/>
              <a:t> правильно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повторює</a:t>
            </a:r>
            <a:r>
              <a:rPr lang="ru-RU" dirty="0"/>
              <a:t> слова та </a:t>
            </a:r>
            <a:r>
              <a:rPr lang="ru-RU" dirty="0" err="1"/>
              <a:t>речення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спрощує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слова?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 звуки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склади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36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68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77900"/>
            <a:ext cx="10363826" cy="5511800"/>
          </a:xfrm>
        </p:spPr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номінації</a:t>
            </a:r>
            <a:r>
              <a:rPr lang="ru-RU" dirty="0"/>
              <a:t> (</a:t>
            </a:r>
            <a:r>
              <a:rPr lang="ru-RU" dirty="0" err="1"/>
              <a:t>називання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)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замінники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описи </a:t>
            </a:r>
            <a:r>
              <a:rPr lang="ru-RU" dirty="0" err="1"/>
              <a:t>замість</a:t>
            </a:r>
            <a:r>
              <a:rPr lang="ru-RU" dirty="0"/>
              <a:t> точного слова?</a:t>
            </a:r>
          </a:p>
          <a:p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пацієнта</a:t>
            </a:r>
            <a:r>
              <a:rPr lang="ru-RU" dirty="0"/>
              <a:t>: </a:t>
            </a:r>
            <a:r>
              <a:rPr lang="ru-RU" dirty="0" err="1"/>
              <a:t>Називання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: </a:t>
            </a:r>
            <a:r>
              <a:rPr lang="ru-RU" dirty="0" err="1"/>
              <a:t>Показати</a:t>
            </a:r>
            <a:r>
              <a:rPr lang="ru-RU" dirty="0"/>
              <a:t> на </a:t>
            </a:r>
            <a:r>
              <a:rPr lang="ru-RU" dirty="0" err="1"/>
              <a:t>картинці</a:t>
            </a:r>
            <a:r>
              <a:rPr lang="ru-RU" dirty="0"/>
              <a:t> чашку, </a:t>
            </a:r>
            <a:r>
              <a:rPr lang="ru-RU" dirty="0" err="1"/>
              <a:t>годинник</a:t>
            </a:r>
            <a:r>
              <a:rPr lang="ru-RU" dirty="0"/>
              <a:t>, ручку, книгу і </a:t>
            </a:r>
            <a:r>
              <a:rPr lang="ru-RU" dirty="0" err="1"/>
              <a:t>запитати</a:t>
            </a:r>
            <a:r>
              <a:rPr lang="ru-RU" dirty="0"/>
              <a:t>: "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?" </a:t>
            </a:r>
            <a:r>
              <a:rPr lang="ru-RU" dirty="0" err="1"/>
              <a:t>Називання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: </a:t>
            </a:r>
            <a:r>
              <a:rPr lang="ru-RU" dirty="0" err="1"/>
              <a:t>Показати</a:t>
            </a:r>
            <a:r>
              <a:rPr lang="ru-RU" dirty="0"/>
              <a:t> картинку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їсть</a:t>
            </a:r>
            <a:r>
              <a:rPr lang="ru-RU" dirty="0"/>
              <a:t>, і </a:t>
            </a:r>
            <a:r>
              <a:rPr lang="ru-RU" dirty="0" err="1"/>
              <a:t>запитати</a:t>
            </a:r>
            <a:r>
              <a:rPr lang="ru-RU" dirty="0"/>
              <a:t>: "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робить</a:t>
            </a:r>
            <a:r>
              <a:rPr lang="ru-RU" dirty="0"/>
              <a:t>?" </a:t>
            </a:r>
            <a:r>
              <a:rPr lang="ru-RU" dirty="0" err="1"/>
              <a:t>Називання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: "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." </a:t>
            </a:r>
            <a:r>
              <a:rPr lang="ru-RU" dirty="0" err="1"/>
              <a:t>Завдання</a:t>
            </a:r>
            <a:r>
              <a:rPr lang="ru-RU" dirty="0"/>
              <a:t> на </a:t>
            </a:r>
            <a:r>
              <a:rPr lang="ru-RU" dirty="0" err="1"/>
              <a:t>вибір</a:t>
            </a:r>
            <a:r>
              <a:rPr lang="ru-RU" dirty="0"/>
              <a:t> правильного слова: "</a:t>
            </a:r>
            <a:r>
              <a:rPr lang="ru-RU" dirty="0" err="1"/>
              <a:t>Що</a:t>
            </a:r>
            <a:r>
              <a:rPr lang="ru-RU" dirty="0"/>
              <a:t> росте на </a:t>
            </a:r>
            <a:r>
              <a:rPr lang="ru-RU" dirty="0" err="1"/>
              <a:t>дереві</a:t>
            </a:r>
            <a:r>
              <a:rPr lang="ru-RU" dirty="0"/>
              <a:t>: </a:t>
            </a:r>
            <a:r>
              <a:rPr lang="ru-RU" dirty="0" err="1"/>
              <a:t>яблуко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лампа?"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правильно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називає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обхідні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"ручка" </a:t>
            </a:r>
            <a:r>
              <a:rPr lang="ru-RU" dirty="0" err="1"/>
              <a:t>каже</a:t>
            </a:r>
            <a:r>
              <a:rPr lang="ru-RU" dirty="0"/>
              <a:t> "те,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пишуть</a:t>
            </a:r>
            <a:r>
              <a:rPr lang="ru-RU" dirty="0"/>
              <a:t>")?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труднощі</a:t>
            </a:r>
            <a:r>
              <a:rPr lang="ru-RU" dirty="0"/>
              <a:t> в </a:t>
            </a:r>
            <a:r>
              <a:rPr lang="ru-RU" dirty="0" err="1"/>
              <a:t>доборі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599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5206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76300"/>
            <a:ext cx="10363826" cy="5613400"/>
          </a:xfrm>
        </p:spPr>
        <p:txBody>
          <a:bodyPr/>
          <a:lstStyle/>
          <a:p>
            <a:r>
              <a:rPr lang="ru-RU" dirty="0" err="1"/>
              <a:t>Інтерпретація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endParaRPr lang="ru-RU" dirty="0"/>
          </a:p>
          <a:p>
            <a:r>
              <a:rPr lang="ru-RU" dirty="0"/>
              <a:t>✅ </a:t>
            </a:r>
            <a:r>
              <a:rPr lang="ru-RU" dirty="0" err="1"/>
              <a:t>Моторна</a:t>
            </a:r>
            <a:r>
              <a:rPr lang="ru-RU" dirty="0"/>
              <a:t> </a:t>
            </a:r>
            <a:r>
              <a:rPr lang="ru-RU" dirty="0" err="1"/>
              <a:t>афазія</a:t>
            </a:r>
            <a:r>
              <a:rPr lang="ru-RU" dirty="0"/>
              <a:t> (</a:t>
            </a:r>
            <a:r>
              <a:rPr lang="ru-RU" dirty="0" err="1"/>
              <a:t>Брока</a:t>
            </a:r>
            <a:r>
              <a:rPr lang="ru-RU" dirty="0"/>
              <a:t>) – </a:t>
            </a:r>
            <a:r>
              <a:rPr lang="ru-RU" dirty="0" err="1"/>
              <a:t>збережене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але </a:t>
            </a:r>
            <a:r>
              <a:rPr lang="ru-RU" dirty="0" err="1"/>
              <a:t>порушене</a:t>
            </a:r>
            <a:r>
              <a:rPr lang="ru-RU" dirty="0"/>
              <a:t> </a:t>
            </a:r>
            <a:r>
              <a:rPr lang="ru-RU" dirty="0" err="1"/>
              <a:t>експресивне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  <a:p>
            <a:r>
              <a:rPr lang="ru-RU" dirty="0"/>
              <a:t>✅ </a:t>
            </a:r>
            <a:r>
              <a:rPr lang="ru-RU" dirty="0" err="1"/>
              <a:t>Сенсорна</a:t>
            </a:r>
            <a:r>
              <a:rPr lang="ru-RU" dirty="0"/>
              <a:t> </a:t>
            </a:r>
            <a:r>
              <a:rPr lang="ru-RU" dirty="0" err="1"/>
              <a:t>афазія</a:t>
            </a:r>
            <a:r>
              <a:rPr lang="ru-RU" dirty="0"/>
              <a:t> (</a:t>
            </a:r>
            <a:r>
              <a:rPr lang="ru-RU" dirty="0" err="1"/>
              <a:t>Верніке</a:t>
            </a:r>
            <a:r>
              <a:rPr lang="ru-RU" dirty="0"/>
              <a:t>) – </a:t>
            </a:r>
            <a:r>
              <a:rPr lang="ru-RU" dirty="0" err="1"/>
              <a:t>порушене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логорея</a:t>
            </a:r>
            <a:r>
              <a:rPr lang="ru-RU" dirty="0"/>
              <a:t>, </a:t>
            </a:r>
            <a:r>
              <a:rPr lang="ru-RU" dirty="0" err="1"/>
              <a:t>парафазії</a:t>
            </a:r>
            <a:r>
              <a:rPr lang="ru-RU" dirty="0"/>
              <a:t>.</a:t>
            </a:r>
          </a:p>
          <a:p>
            <a:r>
              <a:rPr lang="ru-RU" dirty="0"/>
              <a:t>✅ Акустико-</a:t>
            </a:r>
            <a:r>
              <a:rPr lang="ru-RU" dirty="0" err="1"/>
              <a:t>мнестична</a:t>
            </a:r>
            <a:r>
              <a:rPr lang="ru-RU" dirty="0"/>
              <a:t> </a:t>
            </a:r>
            <a:r>
              <a:rPr lang="ru-RU" dirty="0" err="1"/>
              <a:t>афазія</a:t>
            </a:r>
            <a:r>
              <a:rPr lang="ru-RU" dirty="0"/>
              <a:t> – </a:t>
            </a:r>
            <a:r>
              <a:rPr lang="ru-RU" dirty="0" err="1"/>
              <a:t>труднощі</a:t>
            </a:r>
            <a:r>
              <a:rPr lang="ru-RU" dirty="0"/>
              <a:t> у </a:t>
            </a:r>
            <a:r>
              <a:rPr lang="ru-RU" dirty="0" err="1"/>
              <a:t>збереженні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структур у </a:t>
            </a:r>
            <a:r>
              <a:rPr lang="ru-RU" dirty="0" err="1"/>
              <a:t>пам’яті</a:t>
            </a:r>
            <a:r>
              <a:rPr lang="ru-RU" dirty="0"/>
              <a:t>.</a:t>
            </a:r>
          </a:p>
          <a:p>
            <a:r>
              <a:rPr lang="ru-RU" dirty="0"/>
              <a:t>✅ </a:t>
            </a:r>
            <a:r>
              <a:rPr lang="ru-RU" dirty="0" err="1"/>
              <a:t>Атаксична</a:t>
            </a:r>
            <a:r>
              <a:rPr lang="ru-RU" dirty="0"/>
              <a:t> </a:t>
            </a:r>
            <a:r>
              <a:rPr lang="ru-RU" dirty="0" err="1"/>
              <a:t>дизартрія</a:t>
            </a:r>
            <a:r>
              <a:rPr lang="ru-RU" dirty="0"/>
              <a:t> – порушена </a:t>
            </a:r>
            <a:r>
              <a:rPr lang="ru-RU" dirty="0" err="1"/>
              <a:t>чіткість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темпу.</a:t>
            </a:r>
          </a:p>
          <a:p>
            <a:r>
              <a:rPr lang="ru-RU" dirty="0"/>
              <a:t>✅ Глобальна </a:t>
            </a:r>
            <a:r>
              <a:rPr lang="ru-RU" dirty="0" err="1"/>
              <a:t>афазія</a:t>
            </a:r>
            <a:r>
              <a:rPr lang="ru-RU" dirty="0"/>
              <a:t> –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</a:t>
            </a:r>
          </a:p>
          <a:p>
            <a:r>
              <a:rPr lang="ru-RU" dirty="0" err="1"/>
              <a:t>Висновок</a:t>
            </a:r>
            <a:r>
              <a:rPr lang="ru-RU" dirty="0"/>
              <a:t> логопеда: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проведеного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тип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план </a:t>
            </a:r>
            <a:r>
              <a:rPr lang="ru-RU" dirty="0" err="1"/>
              <a:t>реабілітації</a:t>
            </a:r>
            <a:r>
              <a:rPr lang="ru-RU" dirty="0"/>
              <a:t> та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логопедичної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6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9652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ПОШИРЕНІ СИНДРОМИ ПОРУШЕННЯ МОВИ У ЗАГАЛЬНОМЕДИЧНІЙ ПРАКТИЦІ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95400"/>
            <a:ext cx="10363826" cy="5194300"/>
          </a:xfrm>
        </p:spPr>
        <p:txBody>
          <a:bodyPr>
            <a:norm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3774" y="1305342"/>
            <a:ext cx="10363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ru-RU" b="1" dirty="0" err="1" smtClean="0"/>
              <a:t>Афазія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розпад</a:t>
            </a:r>
            <a:r>
              <a:rPr lang="ru-RU" dirty="0"/>
              <a:t> і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наявної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викликана</a:t>
            </a:r>
            <a:r>
              <a:rPr lang="ru-RU" dirty="0"/>
              <a:t> </a:t>
            </a:r>
            <a:r>
              <a:rPr lang="ru-RU" dirty="0" err="1"/>
              <a:t>локальним</a:t>
            </a:r>
            <a:r>
              <a:rPr lang="ru-RU" dirty="0"/>
              <a:t> </a:t>
            </a:r>
            <a:r>
              <a:rPr lang="ru-RU" dirty="0" err="1"/>
              <a:t>органічним</a:t>
            </a:r>
            <a:r>
              <a:rPr lang="ru-RU" dirty="0"/>
              <a:t> </a:t>
            </a:r>
            <a:r>
              <a:rPr lang="ru-RU" dirty="0" err="1"/>
              <a:t>ураженням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зон головного </a:t>
            </a:r>
            <a:r>
              <a:rPr lang="ru-RU" dirty="0" err="1"/>
              <a:t>мозку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алалії</a:t>
            </a:r>
            <a:r>
              <a:rPr lang="ru-RU" dirty="0"/>
              <a:t>, при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не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самого початку, при </a:t>
            </a:r>
            <a:r>
              <a:rPr lang="ru-RU" dirty="0" err="1"/>
              <a:t>афазії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вербального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мовна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сформована (у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дорослих</a:t>
            </a:r>
            <a:r>
              <a:rPr lang="ru-RU" dirty="0"/>
              <a:t>). У </a:t>
            </a:r>
            <a:r>
              <a:rPr lang="ru-RU" dirty="0" err="1"/>
              <a:t>хворих</a:t>
            </a:r>
            <a:r>
              <a:rPr lang="ru-RU" dirty="0"/>
              <a:t> з </a:t>
            </a:r>
            <a:r>
              <a:rPr lang="ru-RU" dirty="0" err="1"/>
              <a:t>афазією</a:t>
            </a:r>
            <a:r>
              <a:rPr lang="ru-RU" dirty="0"/>
              <a:t> </a:t>
            </a:r>
            <a:r>
              <a:rPr lang="ru-RU" dirty="0" err="1"/>
              <a:t>наявне</a:t>
            </a:r>
            <a:r>
              <a:rPr lang="ru-RU" dirty="0"/>
              <a:t> </a:t>
            </a:r>
            <a:r>
              <a:rPr lang="ru-RU" dirty="0" err="1"/>
              <a:t>системне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тією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страждає</a:t>
            </a:r>
            <a:r>
              <a:rPr lang="ru-RU" dirty="0"/>
              <a:t> </a:t>
            </a:r>
            <a:r>
              <a:rPr lang="ru-RU" dirty="0" err="1"/>
              <a:t>експресивна</a:t>
            </a:r>
            <a:r>
              <a:rPr lang="ru-RU" dirty="0"/>
              <a:t> (</a:t>
            </a:r>
            <a:r>
              <a:rPr lang="ru-RU" dirty="0" err="1"/>
              <a:t>звуковимова</a:t>
            </a:r>
            <a:r>
              <a:rPr lang="ru-RU" dirty="0"/>
              <a:t>, словник, </a:t>
            </a:r>
            <a:r>
              <a:rPr lang="ru-RU" dirty="0" err="1"/>
              <a:t>граматика</a:t>
            </a:r>
            <a:r>
              <a:rPr lang="ru-RU" dirty="0"/>
              <a:t>) та </a:t>
            </a:r>
            <a:r>
              <a:rPr lang="ru-RU" dirty="0" err="1"/>
              <a:t>імпресивна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(</a:t>
            </a:r>
            <a:r>
              <a:rPr lang="ru-RU" dirty="0" err="1"/>
              <a:t>сприйняття</a:t>
            </a:r>
            <a:r>
              <a:rPr lang="ru-RU" dirty="0"/>
              <a:t> і </a:t>
            </a:r>
            <a:r>
              <a:rPr lang="ru-RU" dirty="0" err="1"/>
              <a:t>розуміння</a:t>
            </a:r>
            <a:r>
              <a:rPr lang="ru-RU" dirty="0"/>
              <a:t>), </a:t>
            </a:r>
            <a:r>
              <a:rPr lang="ru-RU" dirty="0" err="1"/>
              <a:t>внутрішня</a:t>
            </a:r>
            <a:r>
              <a:rPr lang="ru-RU" dirty="0"/>
              <a:t> та </a:t>
            </a:r>
            <a:r>
              <a:rPr lang="ru-RU" dirty="0" err="1"/>
              <a:t>письмова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(</a:t>
            </a:r>
            <a:r>
              <a:rPr lang="ru-RU" dirty="0" err="1"/>
              <a:t>читання</a:t>
            </a:r>
            <a:r>
              <a:rPr lang="ru-RU" dirty="0"/>
              <a:t> і письмо).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страждає</a:t>
            </a:r>
            <a:r>
              <a:rPr lang="ru-RU" dirty="0"/>
              <a:t> </a:t>
            </a:r>
            <a:r>
              <a:rPr lang="ru-RU" dirty="0" err="1"/>
              <a:t>сенсорна</a:t>
            </a:r>
            <a:r>
              <a:rPr lang="ru-RU" dirty="0"/>
              <a:t>, </a:t>
            </a:r>
            <a:r>
              <a:rPr lang="ru-RU" dirty="0" err="1"/>
              <a:t>рухова</a:t>
            </a:r>
            <a:r>
              <a:rPr lang="ru-RU" dirty="0"/>
              <a:t>, </a:t>
            </a:r>
            <a:r>
              <a:rPr lang="ru-RU" dirty="0" err="1"/>
              <a:t>особистісна</a:t>
            </a:r>
            <a:r>
              <a:rPr lang="ru-RU" dirty="0"/>
              <a:t> сфера,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тому </a:t>
            </a:r>
            <a:r>
              <a:rPr lang="ru-RU" dirty="0" err="1"/>
              <a:t>афазія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найскладніших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r>
              <a:rPr lang="ru-RU" dirty="0"/>
              <a:t>,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неврологія</a:t>
            </a:r>
            <a:r>
              <a:rPr lang="ru-RU" dirty="0"/>
              <a:t>, </a:t>
            </a:r>
            <a:r>
              <a:rPr lang="ru-RU" dirty="0" err="1"/>
              <a:t>логопедія</a:t>
            </a:r>
            <a:r>
              <a:rPr lang="ru-RU" dirty="0"/>
              <a:t> та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36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1777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431800"/>
            <a:ext cx="10363826" cy="61722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артикуляції</a:t>
            </a:r>
            <a:r>
              <a:rPr lang="ru-RU" dirty="0"/>
              <a:t>, </a:t>
            </a:r>
            <a:r>
              <a:rPr lang="ru-RU" dirty="0" err="1"/>
              <a:t>дихання</a:t>
            </a:r>
            <a:r>
              <a:rPr lang="ru-RU" dirty="0"/>
              <a:t> та </a:t>
            </a:r>
            <a:r>
              <a:rPr lang="ru-RU" dirty="0" err="1"/>
              <a:t>голосоутворення</a:t>
            </a:r>
            <a:endParaRPr lang="ru-RU" dirty="0"/>
          </a:p>
          <a:p>
            <a:r>
              <a:rPr lang="ru-RU" dirty="0"/>
              <a:t>Мета: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функціональний</a:t>
            </a:r>
            <a:r>
              <a:rPr lang="ru-RU" dirty="0"/>
              <a:t> стан </a:t>
            </a:r>
            <a:r>
              <a:rPr lang="ru-RU" dirty="0" err="1"/>
              <a:t>мовленнєвого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.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в </a:t>
            </a:r>
            <a:r>
              <a:rPr lang="ru-RU" dirty="0" err="1"/>
              <a:t>артикуляції</a:t>
            </a:r>
            <a:r>
              <a:rPr lang="ru-RU" dirty="0"/>
              <a:t>, </a:t>
            </a:r>
            <a:r>
              <a:rPr lang="ru-RU" dirty="0" err="1"/>
              <a:t>диханні</a:t>
            </a:r>
            <a:r>
              <a:rPr lang="ru-RU" dirty="0"/>
              <a:t> та </a:t>
            </a:r>
            <a:r>
              <a:rPr lang="ru-RU" dirty="0" err="1"/>
              <a:t>голосоутворенні</a:t>
            </a:r>
            <a:r>
              <a:rPr lang="ru-RU" dirty="0"/>
              <a:t>. </a:t>
            </a:r>
            <a:r>
              <a:rPr lang="ru-RU" dirty="0" err="1"/>
              <a:t>Визначити</a:t>
            </a:r>
            <a:r>
              <a:rPr lang="ru-RU" dirty="0"/>
              <a:t> напрямки </a:t>
            </a:r>
            <a:r>
              <a:rPr lang="ru-RU" dirty="0" err="1"/>
              <a:t>логопедичної</a:t>
            </a:r>
            <a:r>
              <a:rPr lang="ru-RU" dirty="0"/>
              <a:t> </a:t>
            </a:r>
            <a:r>
              <a:rPr lang="ru-RU" dirty="0" err="1"/>
              <a:t>корекції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артикуляції</a:t>
            </a:r>
            <a:endParaRPr lang="ru-RU" dirty="0"/>
          </a:p>
          <a:p>
            <a:r>
              <a:rPr lang="ru-RU" dirty="0"/>
              <a:t>📌 </a:t>
            </a:r>
            <a:r>
              <a:rPr lang="ru-RU" dirty="0" err="1"/>
              <a:t>Перевіряється</a:t>
            </a:r>
            <a:r>
              <a:rPr lang="ru-RU" dirty="0"/>
              <a:t> стан губ, </a:t>
            </a:r>
            <a:r>
              <a:rPr lang="ru-RU" dirty="0" err="1"/>
              <a:t>язика</a:t>
            </a:r>
            <a:r>
              <a:rPr lang="ru-RU" dirty="0"/>
              <a:t>, </a:t>
            </a:r>
            <a:r>
              <a:rPr lang="ru-RU" dirty="0" err="1"/>
              <a:t>м’якого</a:t>
            </a:r>
            <a:r>
              <a:rPr lang="ru-RU" dirty="0"/>
              <a:t> </a:t>
            </a:r>
            <a:r>
              <a:rPr lang="ru-RU" dirty="0" err="1"/>
              <a:t>піднебіння</a:t>
            </a:r>
            <a:r>
              <a:rPr lang="ru-RU" dirty="0"/>
              <a:t>, </a:t>
            </a:r>
            <a:r>
              <a:rPr lang="ru-RU" dirty="0" err="1"/>
              <a:t>щелепи</a:t>
            </a:r>
            <a:r>
              <a:rPr lang="ru-RU" dirty="0"/>
              <a:t>.</a:t>
            </a:r>
          </a:p>
          <a:p>
            <a:r>
              <a:rPr lang="ru-RU" dirty="0"/>
              <a:t>1.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рухливості</a:t>
            </a:r>
            <a:r>
              <a:rPr lang="ru-RU" dirty="0"/>
              <a:t> губ</a:t>
            </a:r>
          </a:p>
          <a:p>
            <a:r>
              <a:rPr lang="ru-RU" dirty="0" err="1"/>
              <a:t>Завдання</a:t>
            </a:r>
            <a:r>
              <a:rPr lang="ru-RU" dirty="0"/>
              <a:t>: </a:t>
            </a:r>
            <a:r>
              <a:rPr lang="ru-RU" dirty="0" err="1"/>
              <a:t>Посміхнутися</a:t>
            </a:r>
            <a:r>
              <a:rPr lang="ru-RU" dirty="0"/>
              <a:t>,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. </a:t>
            </a:r>
            <a:r>
              <a:rPr lang="ru-RU" dirty="0" err="1"/>
              <a:t>Зробити</a:t>
            </a:r>
            <a:r>
              <a:rPr lang="ru-RU" dirty="0"/>
              <a:t> "трубочку" губами. </a:t>
            </a:r>
            <a:r>
              <a:rPr lang="ru-RU" dirty="0" err="1"/>
              <a:t>Надувати</a:t>
            </a:r>
            <a:r>
              <a:rPr lang="ru-RU" dirty="0"/>
              <a:t> </a:t>
            </a:r>
            <a:r>
              <a:rPr lang="ru-RU" dirty="0" err="1"/>
              <a:t>щоки</a:t>
            </a:r>
            <a:r>
              <a:rPr lang="ru-RU" dirty="0"/>
              <a:t> та </a:t>
            </a:r>
            <a:r>
              <a:rPr lang="ru-RU" dirty="0" err="1"/>
              <a:t>втягувати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r>
              <a:rPr lang="ru-RU" dirty="0" err="1"/>
              <a:t>Поперемінно</a:t>
            </a:r>
            <a:r>
              <a:rPr lang="ru-RU" dirty="0"/>
              <a:t> </a:t>
            </a:r>
            <a:r>
              <a:rPr lang="ru-RU" dirty="0" err="1"/>
              <a:t>натискати</a:t>
            </a:r>
            <a:r>
              <a:rPr lang="ru-RU" dirty="0"/>
              <a:t> губами на ложку </a:t>
            </a:r>
            <a:r>
              <a:rPr lang="ru-RU" dirty="0" err="1"/>
              <a:t>або</a:t>
            </a:r>
            <a:r>
              <a:rPr lang="ru-RU" dirty="0"/>
              <a:t> шпатель.</a:t>
            </a:r>
          </a:p>
          <a:p>
            <a:r>
              <a:rPr lang="ru-RU" dirty="0"/>
              <a:t>🔎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Симетричність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слабкість</a:t>
            </a:r>
            <a:r>
              <a:rPr lang="ru-RU" dirty="0"/>
              <a:t> </a:t>
            </a:r>
            <a:r>
              <a:rPr lang="ru-RU" dirty="0" err="1"/>
              <a:t>губних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?  </a:t>
            </a:r>
            <a:r>
              <a:rPr lang="ru-RU" dirty="0" err="1"/>
              <a:t>Чи</a:t>
            </a:r>
            <a:r>
              <a:rPr lang="ru-RU" dirty="0"/>
              <a:t> є тремор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спазми</a:t>
            </a:r>
            <a:r>
              <a:rPr lang="ru-RU" dirty="0"/>
              <a:t>?</a:t>
            </a:r>
          </a:p>
          <a:p>
            <a:r>
              <a:rPr lang="ru-RU" dirty="0"/>
              <a:t>2.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рухливості</a:t>
            </a:r>
            <a:r>
              <a:rPr lang="ru-RU" dirty="0"/>
              <a:t> </a:t>
            </a:r>
            <a:r>
              <a:rPr lang="ru-RU" dirty="0" err="1"/>
              <a:t>язика</a:t>
            </a:r>
            <a:endParaRPr lang="ru-RU" dirty="0"/>
          </a:p>
          <a:p>
            <a:r>
              <a:rPr lang="ru-RU" dirty="0" err="1"/>
              <a:t>Завдання</a:t>
            </a:r>
            <a:r>
              <a:rPr lang="ru-RU" dirty="0"/>
              <a:t>:  </a:t>
            </a:r>
            <a:r>
              <a:rPr lang="ru-RU" dirty="0" err="1"/>
              <a:t>Висунути</a:t>
            </a:r>
            <a:r>
              <a:rPr lang="ru-RU" dirty="0"/>
              <a:t> </a:t>
            </a:r>
            <a:r>
              <a:rPr lang="ru-RU" dirty="0" err="1"/>
              <a:t>язик</a:t>
            </a:r>
            <a:r>
              <a:rPr lang="ru-RU" dirty="0"/>
              <a:t> вперед і </a:t>
            </a:r>
            <a:r>
              <a:rPr lang="ru-RU" dirty="0" err="1"/>
              <a:t>втягнути</a:t>
            </a:r>
            <a:r>
              <a:rPr lang="ru-RU" dirty="0"/>
              <a:t> назад. </a:t>
            </a:r>
            <a:r>
              <a:rPr lang="ru-RU" dirty="0" err="1"/>
              <a:t>Доторкнутися</a:t>
            </a:r>
            <a:r>
              <a:rPr lang="ru-RU" dirty="0"/>
              <a:t> </a:t>
            </a:r>
            <a:r>
              <a:rPr lang="ru-RU" dirty="0" err="1"/>
              <a:t>язиком</a:t>
            </a:r>
            <a:r>
              <a:rPr lang="ru-RU" dirty="0"/>
              <a:t> до </a:t>
            </a:r>
            <a:r>
              <a:rPr lang="ru-RU" dirty="0" err="1"/>
              <a:t>верхньої</a:t>
            </a:r>
            <a:r>
              <a:rPr lang="ru-RU" dirty="0"/>
              <a:t> губи, </a:t>
            </a:r>
            <a:r>
              <a:rPr lang="ru-RU" dirty="0" err="1"/>
              <a:t>нижньої</a:t>
            </a:r>
            <a:r>
              <a:rPr lang="ru-RU" dirty="0"/>
              <a:t> губи. </a:t>
            </a:r>
            <a:r>
              <a:rPr lang="ru-RU" dirty="0" err="1"/>
              <a:t>Лизнути</a:t>
            </a:r>
            <a:r>
              <a:rPr lang="ru-RU" dirty="0"/>
              <a:t> губи по колу (вправо, </a:t>
            </a:r>
            <a:r>
              <a:rPr lang="ru-RU" dirty="0" err="1"/>
              <a:t>вліво</a:t>
            </a:r>
            <a:r>
              <a:rPr lang="ru-RU" dirty="0"/>
              <a:t>). </a:t>
            </a:r>
            <a:r>
              <a:rPr lang="ru-RU" dirty="0" err="1"/>
              <a:t>Висунути</a:t>
            </a:r>
            <a:r>
              <a:rPr lang="ru-RU" dirty="0"/>
              <a:t> </a:t>
            </a:r>
            <a:r>
              <a:rPr lang="ru-RU" dirty="0" err="1"/>
              <a:t>язик</a:t>
            </a:r>
            <a:r>
              <a:rPr lang="ru-RU" dirty="0"/>
              <a:t> і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нерухомому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5 секунд. </a:t>
            </a:r>
            <a:r>
              <a:rPr lang="ru-RU" dirty="0" err="1"/>
              <a:t>Висунути</a:t>
            </a:r>
            <a:r>
              <a:rPr lang="ru-RU" dirty="0"/>
              <a:t> </a:t>
            </a:r>
            <a:r>
              <a:rPr lang="ru-RU" dirty="0" err="1"/>
              <a:t>язик</a:t>
            </a:r>
            <a:r>
              <a:rPr lang="ru-RU" dirty="0"/>
              <a:t> і "</a:t>
            </a:r>
            <a:r>
              <a:rPr lang="ru-RU" dirty="0" err="1"/>
              <a:t>покачати</a:t>
            </a:r>
            <a:r>
              <a:rPr lang="ru-RU" dirty="0"/>
              <a:t>" ним вправо-</a:t>
            </a:r>
            <a:r>
              <a:rPr lang="ru-RU" dirty="0" err="1"/>
              <a:t>вліво</a:t>
            </a:r>
            <a:r>
              <a:rPr lang="ru-RU" dirty="0"/>
              <a:t>.</a:t>
            </a:r>
          </a:p>
          <a:p>
            <a:r>
              <a:rPr lang="ru-RU" dirty="0"/>
              <a:t>🔎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язик</a:t>
            </a:r>
            <a:r>
              <a:rPr lang="ru-RU" dirty="0"/>
              <a:t> </a:t>
            </a:r>
            <a:r>
              <a:rPr lang="ru-RU" dirty="0" err="1"/>
              <a:t>відхиляється</a:t>
            </a:r>
            <a:r>
              <a:rPr lang="ru-RU" dirty="0"/>
              <a:t> </a:t>
            </a:r>
            <a:r>
              <a:rPr lang="ru-RU" dirty="0" err="1"/>
              <a:t>вбік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спазми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тремор?Чи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?</a:t>
            </a:r>
          </a:p>
          <a:p>
            <a:r>
              <a:rPr lang="ru-RU" dirty="0"/>
              <a:t>3.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рухливості</a:t>
            </a:r>
            <a:r>
              <a:rPr lang="ru-RU" dirty="0"/>
              <a:t> </a:t>
            </a:r>
            <a:r>
              <a:rPr lang="ru-RU" dirty="0" err="1"/>
              <a:t>м’якого</a:t>
            </a:r>
            <a:r>
              <a:rPr lang="ru-RU" dirty="0"/>
              <a:t> </a:t>
            </a:r>
            <a:r>
              <a:rPr lang="ru-RU" dirty="0" err="1"/>
              <a:t>піднебіння</a:t>
            </a:r>
            <a:endParaRPr lang="ru-RU" dirty="0"/>
          </a:p>
          <a:p>
            <a:r>
              <a:rPr lang="ru-RU" dirty="0" err="1"/>
              <a:t>Завдання</a:t>
            </a:r>
            <a:r>
              <a:rPr lang="ru-RU" dirty="0"/>
              <a:t>: </a:t>
            </a:r>
            <a:r>
              <a:rPr lang="ru-RU" dirty="0" err="1"/>
              <a:t>Вимовити</a:t>
            </a:r>
            <a:r>
              <a:rPr lang="ru-RU" dirty="0"/>
              <a:t> звуки "А", "Е", "І" (з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err="1"/>
              <a:t>ротом</a:t>
            </a:r>
            <a:r>
              <a:rPr lang="ru-RU" dirty="0"/>
              <a:t>, перед </a:t>
            </a:r>
            <a:r>
              <a:rPr lang="ru-RU" dirty="0" err="1"/>
              <a:t>дзеркалом</a:t>
            </a:r>
            <a:r>
              <a:rPr lang="ru-RU" dirty="0"/>
              <a:t>).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зевковий</a:t>
            </a:r>
            <a:r>
              <a:rPr lang="ru-RU" dirty="0"/>
              <a:t> рефлекс (</a:t>
            </a:r>
            <a:r>
              <a:rPr lang="ru-RU" dirty="0" err="1"/>
              <a:t>торкання</a:t>
            </a:r>
            <a:r>
              <a:rPr lang="ru-RU" dirty="0"/>
              <a:t> шпателем до </a:t>
            </a:r>
            <a:r>
              <a:rPr lang="ru-RU" dirty="0" err="1"/>
              <a:t>м’якого</a:t>
            </a:r>
            <a:r>
              <a:rPr lang="ru-RU" dirty="0"/>
              <a:t> </a:t>
            </a:r>
            <a:r>
              <a:rPr lang="ru-RU" dirty="0" err="1"/>
              <a:t>піднебіння</a:t>
            </a:r>
            <a:r>
              <a:rPr lang="ru-RU" dirty="0"/>
              <a:t>). </a:t>
            </a:r>
            <a:r>
              <a:rPr lang="ru-RU" dirty="0" err="1"/>
              <a:t>Кашлянути</a:t>
            </a:r>
            <a:r>
              <a:rPr lang="ru-RU" dirty="0"/>
              <a:t> та </a:t>
            </a:r>
            <a:r>
              <a:rPr lang="ru-RU" dirty="0" err="1"/>
              <a:t>оцінити</a:t>
            </a:r>
            <a:r>
              <a:rPr lang="ru-RU" dirty="0"/>
              <a:t> силу кашлю.</a:t>
            </a:r>
          </a:p>
          <a:p>
            <a:r>
              <a:rPr lang="ru-RU" dirty="0"/>
              <a:t>🔎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</a:t>
            </a:r>
            <a:r>
              <a:rPr lang="ru-RU" dirty="0" err="1"/>
              <a:t>м’яке</a:t>
            </a:r>
            <a:r>
              <a:rPr lang="ru-RU" dirty="0"/>
              <a:t> </a:t>
            </a:r>
            <a:r>
              <a:rPr lang="ru-RU" dirty="0" err="1"/>
              <a:t>піднебіння</a:t>
            </a:r>
            <a:r>
              <a:rPr lang="ru-RU" dirty="0"/>
              <a:t> при </a:t>
            </a:r>
            <a:r>
              <a:rPr lang="ru-RU" dirty="0" err="1"/>
              <a:t>голосному</a:t>
            </a:r>
            <a:r>
              <a:rPr lang="ru-RU" dirty="0"/>
              <a:t> </a:t>
            </a:r>
            <a:r>
              <a:rPr lang="ru-RU" dirty="0" err="1"/>
              <a:t>звуці</a:t>
            </a:r>
            <a:r>
              <a:rPr lang="ru-RU" dirty="0"/>
              <a:t>? 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носового </a:t>
            </a:r>
            <a:r>
              <a:rPr lang="ru-RU" dirty="0" err="1"/>
              <a:t>відтінку</a:t>
            </a:r>
            <a:r>
              <a:rPr lang="ru-RU" dirty="0"/>
              <a:t> голосу? 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труднощі</a:t>
            </a:r>
            <a:r>
              <a:rPr lang="ru-RU" dirty="0"/>
              <a:t> з </a:t>
            </a:r>
            <a:r>
              <a:rPr lang="ru-RU" dirty="0" err="1"/>
              <a:t>ковтанням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02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8901"/>
            <a:ext cx="10364451" cy="2539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457200"/>
            <a:ext cx="10363826" cy="6159500"/>
          </a:xfrm>
        </p:spPr>
        <p:txBody>
          <a:bodyPr/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для </a:t>
            </a:r>
            <a:r>
              <a:rPr lang="ru-RU" dirty="0" err="1"/>
              <a:t>мовлення</a:t>
            </a:r>
            <a:endParaRPr lang="ru-RU" dirty="0"/>
          </a:p>
          <a:p>
            <a:r>
              <a:rPr lang="ru-RU" dirty="0"/>
              <a:t>📌 </a:t>
            </a:r>
            <a:r>
              <a:rPr lang="ru-RU" dirty="0" err="1"/>
              <a:t>Аналізуємо</a:t>
            </a:r>
            <a:r>
              <a:rPr lang="ru-RU" dirty="0"/>
              <a:t> силу, </a:t>
            </a:r>
            <a:r>
              <a:rPr lang="ru-RU" dirty="0" err="1"/>
              <a:t>рівномірність</a:t>
            </a:r>
            <a:r>
              <a:rPr lang="ru-RU" dirty="0"/>
              <a:t> та </a:t>
            </a:r>
            <a:r>
              <a:rPr lang="ru-RU" dirty="0" err="1"/>
              <a:t>контрольованість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</a:t>
            </a:r>
          </a:p>
          <a:p>
            <a:r>
              <a:rPr lang="ru-RU" dirty="0"/>
              <a:t>1.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дихального</a:t>
            </a:r>
            <a:r>
              <a:rPr lang="ru-RU" dirty="0"/>
              <a:t> типу </a:t>
            </a:r>
          </a:p>
          <a:p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спокійне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напружене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грудне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діафрагмальне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? </a:t>
            </a:r>
          </a:p>
          <a:p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endParaRPr lang="ru-RU" dirty="0"/>
          </a:p>
          <a:p>
            <a:r>
              <a:rPr lang="ru-RU" dirty="0" err="1"/>
              <a:t>Завдання</a:t>
            </a:r>
            <a:r>
              <a:rPr lang="ru-RU" dirty="0"/>
              <a:t>: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вдих</a:t>
            </a:r>
            <a:r>
              <a:rPr lang="ru-RU" dirty="0"/>
              <a:t> через </a:t>
            </a:r>
            <a:r>
              <a:rPr lang="ru-RU" dirty="0" err="1"/>
              <a:t>ніс</a:t>
            </a:r>
            <a:r>
              <a:rPr lang="ru-RU" dirty="0"/>
              <a:t> – </a:t>
            </a:r>
            <a:r>
              <a:rPr lang="ru-RU" dirty="0" err="1"/>
              <a:t>повільний</a:t>
            </a:r>
            <a:r>
              <a:rPr lang="ru-RU" dirty="0"/>
              <a:t> </a:t>
            </a:r>
            <a:r>
              <a:rPr lang="ru-RU" dirty="0" err="1"/>
              <a:t>видих</a:t>
            </a:r>
            <a:r>
              <a:rPr lang="ru-RU" dirty="0"/>
              <a:t> через рот. "</a:t>
            </a:r>
            <a:r>
              <a:rPr lang="ru-RU" dirty="0" err="1"/>
              <a:t>Свічка</a:t>
            </a:r>
            <a:r>
              <a:rPr lang="ru-RU" dirty="0"/>
              <a:t>" – </a:t>
            </a:r>
            <a:r>
              <a:rPr lang="ru-RU" dirty="0" err="1"/>
              <a:t>уявно</a:t>
            </a:r>
            <a:r>
              <a:rPr lang="ru-RU" dirty="0"/>
              <a:t> </a:t>
            </a:r>
            <a:r>
              <a:rPr lang="ru-RU" dirty="0" err="1"/>
              <a:t>задути</a:t>
            </a:r>
            <a:r>
              <a:rPr lang="ru-RU" dirty="0"/>
              <a:t> </a:t>
            </a:r>
            <a:r>
              <a:rPr lang="ru-RU" dirty="0" err="1"/>
              <a:t>свічку</a:t>
            </a:r>
            <a:r>
              <a:rPr lang="ru-RU" dirty="0"/>
              <a:t>. "</a:t>
            </a:r>
            <a:r>
              <a:rPr lang="ru-RU" dirty="0" err="1"/>
              <a:t>Кульбабка</a:t>
            </a:r>
            <a:r>
              <a:rPr lang="ru-RU" dirty="0"/>
              <a:t>" – </a:t>
            </a:r>
            <a:r>
              <a:rPr lang="ru-RU" dirty="0" err="1"/>
              <a:t>дути</a:t>
            </a:r>
            <a:r>
              <a:rPr lang="ru-RU" dirty="0"/>
              <a:t> на </a:t>
            </a:r>
            <a:r>
              <a:rPr lang="ru-RU" dirty="0" err="1"/>
              <a:t>долоню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Видихати</a:t>
            </a:r>
            <a:r>
              <a:rPr lang="ru-RU" dirty="0"/>
              <a:t> звук "С-С-С"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ноті</a:t>
            </a:r>
            <a:r>
              <a:rPr lang="ru-RU" dirty="0"/>
              <a:t>.</a:t>
            </a:r>
          </a:p>
          <a:p>
            <a:r>
              <a:rPr lang="ru-RU" dirty="0"/>
              <a:t>🔎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видих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судомні</a:t>
            </a:r>
            <a:r>
              <a:rPr lang="ru-RU" dirty="0"/>
              <a:t> </a:t>
            </a:r>
            <a:r>
              <a:rPr lang="ru-RU" dirty="0" err="1"/>
              <a:t>вдихи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діафрагму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983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4301"/>
            <a:ext cx="10364451" cy="165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393700"/>
            <a:ext cx="10363826" cy="61341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голосоутворення</a:t>
            </a:r>
            <a:endParaRPr lang="ru-RU" dirty="0"/>
          </a:p>
          <a:p>
            <a:r>
              <a:rPr lang="ru-RU" dirty="0"/>
              <a:t>📌 </a:t>
            </a:r>
            <a:r>
              <a:rPr lang="ru-RU" dirty="0" err="1"/>
              <a:t>Аналізуємо</a:t>
            </a:r>
            <a:r>
              <a:rPr lang="ru-RU" dirty="0"/>
              <a:t> силу, </a:t>
            </a:r>
            <a:r>
              <a:rPr lang="ru-RU" dirty="0" err="1"/>
              <a:t>висоту</a:t>
            </a:r>
            <a:r>
              <a:rPr lang="ru-RU" dirty="0"/>
              <a:t>, тембр голосу, </a:t>
            </a:r>
            <a:r>
              <a:rPr lang="ru-RU" dirty="0" err="1"/>
              <a:t>рівномірність</a:t>
            </a:r>
            <a:r>
              <a:rPr lang="ru-RU" dirty="0"/>
              <a:t> </a:t>
            </a:r>
            <a:r>
              <a:rPr lang="ru-RU" dirty="0" err="1"/>
              <a:t>звукоутворення</a:t>
            </a:r>
            <a:r>
              <a:rPr lang="ru-RU" dirty="0"/>
              <a:t>. </a:t>
            </a:r>
          </a:p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голосу: </a:t>
            </a:r>
            <a:r>
              <a:rPr lang="ru-RU" dirty="0" err="1"/>
              <a:t>Чи</a:t>
            </a:r>
            <a:r>
              <a:rPr lang="ru-RU" dirty="0"/>
              <a:t> голос </a:t>
            </a:r>
            <a:r>
              <a:rPr lang="ru-RU" dirty="0" err="1"/>
              <a:t>гучний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тихий?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осиплість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гугнявість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напруженість</a:t>
            </a:r>
            <a:r>
              <a:rPr lang="ru-RU" dirty="0"/>
              <a:t> у </a:t>
            </a:r>
            <a:r>
              <a:rPr lang="ru-RU" dirty="0" err="1"/>
              <a:t>горлі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мовлення</a:t>
            </a:r>
            <a:r>
              <a:rPr lang="ru-RU" dirty="0"/>
              <a:t>?</a:t>
            </a:r>
          </a:p>
          <a:p>
            <a:r>
              <a:rPr lang="ru-RU" dirty="0" err="1"/>
              <a:t>Вокальні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.</a:t>
            </a:r>
          </a:p>
          <a:p>
            <a:r>
              <a:rPr lang="ru-RU" dirty="0" err="1"/>
              <a:t>Завдання</a:t>
            </a:r>
            <a:r>
              <a:rPr lang="ru-RU" dirty="0"/>
              <a:t>: </a:t>
            </a:r>
            <a:r>
              <a:rPr lang="ru-RU" dirty="0" err="1"/>
              <a:t>Вимовити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звук "А-А-А" (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вібрації</a:t>
            </a:r>
            <a:r>
              <a:rPr lang="ru-RU" dirty="0"/>
              <a:t>?). </a:t>
            </a:r>
            <a:r>
              <a:rPr lang="ru-RU" dirty="0" err="1"/>
              <a:t>Повторити</a:t>
            </a:r>
            <a:r>
              <a:rPr lang="ru-RU" dirty="0"/>
              <a:t> </a:t>
            </a:r>
            <a:r>
              <a:rPr lang="ru-RU" dirty="0" err="1"/>
              <a:t>голосні</a:t>
            </a:r>
            <a:r>
              <a:rPr lang="ru-RU" dirty="0"/>
              <a:t>: "А-О-У-І". </a:t>
            </a:r>
            <a:r>
              <a:rPr lang="ru-RU" dirty="0" err="1"/>
              <a:t>Підвищувати</a:t>
            </a:r>
            <a:r>
              <a:rPr lang="ru-RU" dirty="0"/>
              <a:t> та </a:t>
            </a:r>
            <a:r>
              <a:rPr lang="ru-RU" dirty="0" err="1"/>
              <a:t>знижувати</a:t>
            </a:r>
            <a:r>
              <a:rPr lang="ru-RU" dirty="0"/>
              <a:t> тон голосу ("А-А-А"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низького</a:t>
            </a:r>
            <a:r>
              <a:rPr lang="ru-RU" dirty="0"/>
              <a:t> до </a:t>
            </a:r>
            <a:r>
              <a:rPr lang="ru-RU" dirty="0" err="1"/>
              <a:t>високого</a:t>
            </a:r>
            <a:r>
              <a:rPr lang="ru-RU" dirty="0"/>
              <a:t>). </a:t>
            </a:r>
            <a:r>
              <a:rPr lang="ru-RU" dirty="0" err="1"/>
              <a:t>Говорити</a:t>
            </a:r>
            <a:r>
              <a:rPr lang="ru-RU" dirty="0"/>
              <a:t> шепотом і </a:t>
            </a:r>
            <a:r>
              <a:rPr lang="ru-RU" dirty="0" err="1"/>
              <a:t>голосно</a:t>
            </a:r>
            <a:r>
              <a:rPr lang="ru-RU" dirty="0"/>
              <a:t> – </a:t>
            </a:r>
            <a:r>
              <a:rPr lang="ru-RU" dirty="0" err="1"/>
              <a:t>порівняти</a:t>
            </a:r>
            <a:r>
              <a:rPr lang="ru-RU" dirty="0"/>
              <a:t> </a:t>
            </a:r>
            <a:r>
              <a:rPr lang="ru-RU" dirty="0" err="1"/>
              <a:t>звучання</a:t>
            </a:r>
            <a:r>
              <a:rPr lang="ru-RU" dirty="0"/>
              <a:t>.</a:t>
            </a:r>
          </a:p>
          <a:p>
            <a:r>
              <a:rPr lang="ru-RU" dirty="0"/>
              <a:t>🔎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оцінюємо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слабкість</a:t>
            </a:r>
            <a:r>
              <a:rPr lang="ru-RU" dirty="0"/>
              <a:t> голосу? </a:t>
            </a:r>
            <a:r>
              <a:rPr lang="ru-RU" dirty="0" err="1"/>
              <a:t>Чи</a:t>
            </a:r>
            <a:r>
              <a:rPr lang="ru-RU" dirty="0"/>
              <a:t> є тремор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монотонність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раптові</a:t>
            </a:r>
            <a:r>
              <a:rPr lang="ru-RU" dirty="0"/>
              <a:t> </a:t>
            </a:r>
            <a:r>
              <a:rPr lang="ru-RU" dirty="0" err="1"/>
              <a:t>збої</a:t>
            </a:r>
            <a:r>
              <a:rPr lang="ru-RU" dirty="0"/>
              <a:t> голосу?</a:t>
            </a:r>
          </a:p>
          <a:p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: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артикуляції</a:t>
            </a:r>
            <a:r>
              <a:rPr lang="ru-RU" dirty="0"/>
              <a:t>, </a:t>
            </a:r>
            <a:r>
              <a:rPr lang="ru-RU" dirty="0" err="1"/>
              <a:t>дихання</a:t>
            </a:r>
            <a:r>
              <a:rPr lang="ru-RU" dirty="0"/>
              <a:t> та </a:t>
            </a:r>
            <a:r>
              <a:rPr lang="ru-RU" dirty="0" err="1"/>
              <a:t>голосоутворення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. </a:t>
            </a:r>
            <a:r>
              <a:rPr lang="ru-RU" dirty="0" err="1"/>
              <a:t>Дизартрію</a:t>
            </a:r>
            <a:r>
              <a:rPr lang="ru-RU" dirty="0"/>
              <a:t> (</a:t>
            </a:r>
            <a:r>
              <a:rPr lang="ru-RU" dirty="0" err="1"/>
              <a:t>спастичну</a:t>
            </a:r>
            <a:r>
              <a:rPr lang="ru-RU" dirty="0"/>
              <a:t>, </a:t>
            </a:r>
            <a:r>
              <a:rPr lang="ru-RU" dirty="0" err="1"/>
              <a:t>гіпокінетичну</a:t>
            </a:r>
            <a:r>
              <a:rPr lang="ru-RU" dirty="0"/>
              <a:t>, </a:t>
            </a:r>
            <a:r>
              <a:rPr lang="ru-RU" dirty="0" err="1"/>
              <a:t>атаксичну</a:t>
            </a:r>
            <a:r>
              <a:rPr lang="ru-RU" dirty="0"/>
              <a:t>). </a:t>
            </a:r>
            <a:r>
              <a:rPr lang="ru-RU" dirty="0" err="1"/>
              <a:t>Дисфонію</a:t>
            </a:r>
            <a:r>
              <a:rPr lang="ru-RU" dirty="0"/>
              <a:t> (</a:t>
            </a:r>
            <a:r>
              <a:rPr lang="ru-RU" dirty="0" err="1"/>
              <a:t>осиплість</a:t>
            </a:r>
            <a:r>
              <a:rPr lang="ru-RU" dirty="0"/>
              <a:t>, </a:t>
            </a:r>
            <a:r>
              <a:rPr lang="ru-RU" dirty="0" err="1"/>
              <a:t>слабкість</a:t>
            </a:r>
            <a:r>
              <a:rPr lang="ru-RU" dirty="0"/>
              <a:t> голосу). </a:t>
            </a:r>
            <a:r>
              <a:rPr lang="ru-RU" dirty="0" err="1"/>
              <a:t>Дихальні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(</a:t>
            </a:r>
            <a:r>
              <a:rPr lang="ru-RU" dirty="0" err="1"/>
              <a:t>недостатність</a:t>
            </a:r>
            <a:r>
              <a:rPr lang="ru-RU" dirty="0"/>
              <a:t> </a:t>
            </a:r>
            <a:r>
              <a:rPr lang="ru-RU" dirty="0" err="1"/>
              <a:t>мовленнєвого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).</a:t>
            </a:r>
          </a:p>
          <a:p>
            <a:r>
              <a:rPr lang="ru-RU" dirty="0"/>
              <a:t>📌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план </a:t>
            </a:r>
            <a:r>
              <a:rPr lang="ru-RU" dirty="0" err="1"/>
              <a:t>логопедичної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95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1"/>
            <a:ext cx="10364451" cy="1523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368300"/>
            <a:ext cx="10363826" cy="6286500"/>
          </a:xfrm>
        </p:spPr>
        <p:txBody>
          <a:bodyPr>
            <a:normAutofit fontScale="92500"/>
          </a:bodyPr>
          <a:lstStyle/>
          <a:p>
            <a:r>
              <a:rPr lang="ru-RU" dirty="0"/>
              <a:t>2. </a:t>
            </a:r>
            <a:r>
              <a:rPr lang="ru-RU" dirty="0" err="1"/>
              <a:t>Стандартизовані</a:t>
            </a:r>
            <a:r>
              <a:rPr lang="ru-RU" dirty="0"/>
              <a:t> тести:</a:t>
            </a:r>
          </a:p>
          <a:p>
            <a:r>
              <a:rPr lang="en-US" dirty="0"/>
              <a:t>o	</a:t>
            </a:r>
            <a:r>
              <a:rPr lang="ru-RU" dirty="0"/>
              <a:t>Тест </a:t>
            </a:r>
            <a:r>
              <a:rPr lang="ru-RU" dirty="0" err="1"/>
              <a:t>Лурія-Хед</a:t>
            </a:r>
            <a:r>
              <a:rPr lang="ru-RU" dirty="0"/>
              <a:t> для </a:t>
            </a:r>
            <a:r>
              <a:rPr lang="ru-RU" dirty="0" err="1"/>
              <a:t>афазій</a:t>
            </a:r>
            <a:r>
              <a:rPr lang="ru-RU" dirty="0"/>
              <a:t>.</a:t>
            </a:r>
          </a:p>
          <a:p>
            <a:r>
              <a:rPr lang="ru-RU" dirty="0"/>
              <a:t>Тест </a:t>
            </a:r>
            <a:r>
              <a:rPr lang="ru-RU" dirty="0" err="1"/>
              <a:t>Лурія-Хед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нейропсихологічний</a:t>
            </a:r>
            <a:r>
              <a:rPr lang="ru-RU" dirty="0"/>
              <a:t> метод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Олександром</a:t>
            </a:r>
            <a:r>
              <a:rPr lang="ru-RU" dirty="0"/>
              <a:t> </a:t>
            </a:r>
            <a:r>
              <a:rPr lang="ru-RU" dirty="0" err="1"/>
              <a:t>Лурією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Генрі</a:t>
            </a:r>
            <a:r>
              <a:rPr lang="ru-RU" dirty="0"/>
              <a:t> </a:t>
            </a:r>
            <a:r>
              <a:rPr lang="ru-RU" dirty="0" err="1"/>
              <a:t>Хеда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афазій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тест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ураженнями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 smtClean="0"/>
              <a:t>.</a:t>
            </a:r>
          </a:p>
          <a:p>
            <a:r>
              <a:rPr lang="ru-RU" dirty="0" err="1"/>
              <a:t>Оцінка</a:t>
            </a:r>
            <a:r>
              <a:rPr lang="ru-RU" dirty="0"/>
              <a:t> моторики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за шкалою </a:t>
            </a:r>
            <a:r>
              <a:rPr lang="en-US" dirty="0" err="1"/>
              <a:t>Frenchay</a:t>
            </a:r>
            <a:r>
              <a:rPr lang="en-US" dirty="0"/>
              <a:t>.</a:t>
            </a:r>
          </a:p>
          <a:p>
            <a:r>
              <a:rPr lang="ru-RU" dirty="0"/>
              <a:t>Шкала </a:t>
            </a:r>
            <a:r>
              <a:rPr lang="en-US" dirty="0" err="1"/>
              <a:t>Frenchay</a:t>
            </a:r>
            <a:r>
              <a:rPr lang="en-US" dirty="0"/>
              <a:t> (</a:t>
            </a:r>
            <a:r>
              <a:rPr lang="en-US" dirty="0" err="1"/>
              <a:t>Frenchay</a:t>
            </a:r>
            <a:r>
              <a:rPr lang="en-US" dirty="0"/>
              <a:t> Dysarthria Assessment, FDA)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стандартизований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моторики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у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дизартрією</a:t>
            </a:r>
            <a:r>
              <a:rPr lang="ru-RU" dirty="0"/>
              <a:t>. Вона </a:t>
            </a:r>
            <a:r>
              <a:rPr lang="ru-RU" dirty="0" err="1"/>
              <a:t>дозволяє</a:t>
            </a:r>
            <a:r>
              <a:rPr lang="ru-RU" dirty="0"/>
              <a:t> логопедам та </a:t>
            </a:r>
            <a:r>
              <a:rPr lang="ru-RU" dirty="0" err="1"/>
              <a:t>клініцистам</a:t>
            </a:r>
            <a:r>
              <a:rPr lang="ru-RU" dirty="0"/>
              <a:t> систематично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мовленнєвого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та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 smtClean="0"/>
              <a:t>.</a:t>
            </a:r>
          </a:p>
          <a:p>
            <a:r>
              <a:rPr lang="ru-RU" dirty="0"/>
              <a:t>3.Інструментальні </a:t>
            </a:r>
            <a:r>
              <a:rPr lang="ru-RU" dirty="0" err="1"/>
              <a:t>методи</a:t>
            </a:r>
            <a:r>
              <a:rPr lang="ru-RU" dirty="0"/>
              <a:t>:</a:t>
            </a:r>
          </a:p>
          <a:p>
            <a:r>
              <a:rPr lang="en-US" dirty="0"/>
              <a:t>o	</a:t>
            </a:r>
            <a:r>
              <a:rPr lang="ru-RU" dirty="0"/>
              <a:t>МРТ, КТ –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  <a:p>
            <a:r>
              <a:rPr lang="en-US" dirty="0"/>
              <a:t>o	</a:t>
            </a:r>
            <a:r>
              <a:rPr lang="ru-RU" dirty="0" err="1"/>
              <a:t>Електроміографія</a:t>
            </a:r>
            <a:r>
              <a:rPr lang="ru-RU" dirty="0"/>
              <a:t> –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28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1"/>
            <a:ext cx="10364451" cy="571499"/>
          </a:xfrm>
        </p:spPr>
        <p:txBody>
          <a:bodyPr>
            <a:normAutofit/>
          </a:bodyPr>
          <a:lstStyle/>
          <a:p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відновлення</a:t>
            </a:r>
            <a:r>
              <a:rPr lang="ru-RU" sz="2800" dirty="0"/>
              <a:t> </a:t>
            </a:r>
            <a:r>
              <a:rPr lang="ru-RU" sz="2800" dirty="0" err="1"/>
              <a:t>мовлення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інсульту</a:t>
            </a:r>
            <a:r>
              <a:rPr lang="ru-RU" sz="2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98500"/>
            <a:ext cx="10363826" cy="5816600"/>
          </a:xfrm>
        </p:spPr>
        <p:txBody>
          <a:bodyPr/>
          <a:lstStyle/>
          <a:p>
            <a:r>
              <a:rPr lang="ru-RU" dirty="0"/>
              <a:t>1.	</a:t>
            </a:r>
            <a:r>
              <a:rPr lang="ru-RU" dirty="0" err="1"/>
              <a:t>Логопедична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:</a:t>
            </a:r>
          </a:p>
          <a:p>
            <a:r>
              <a:rPr lang="en-US" dirty="0"/>
              <a:t>o	</a:t>
            </a:r>
            <a:r>
              <a:rPr lang="ru-RU" dirty="0" err="1"/>
              <a:t>Вправи</a:t>
            </a:r>
            <a:r>
              <a:rPr lang="ru-RU" dirty="0"/>
              <a:t> для </a:t>
            </a:r>
            <a:r>
              <a:rPr lang="ru-RU" dirty="0" err="1"/>
              <a:t>артикуляційного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(</a:t>
            </a:r>
            <a:r>
              <a:rPr lang="ru-RU" dirty="0" err="1"/>
              <a:t>гімнастика</a:t>
            </a:r>
            <a:r>
              <a:rPr lang="ru-RU" dirty="0"/>
              <a:t> для </a:t>
            </a:r>
            <a:r>
              <a:rPr lang="ru-RU" dirty="0" err="1"/>
              <a:t>язика</a:t>
            </a:r>
            <a:r>
              <a:rPr lang="ru-RU" dirty="0"/>
              <a:t>, губ, </a:t>
            </a:r>
            <a:r>
              <a:rPr lang="ru-RU" dirty="0" err="1"/>
              <a:t>щелепи</a:t>
            </a:r>
            <a:r>
              <a:rPr lang="ru-RU" dirty="0"/>
              <a:t>).</a:t>
            </a:r>
          </a:p>
          <a:p>
            <a:r>
              <a:rPr lang="en-US" dirty="0"/>
              <a:t>o	</a:t>
            </a:r>
            <a:r>
              <a:rPr lang="ru-RU" dirty="0" err="1"/>
              <a:t>Дихальні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(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мовленнєвого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).</a:t>
            </a:r>
          </a:p>
          <a:p>
            <a:r>
              <a:rPr lang="en-US" dirty="0"/>
              <a:t>o	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робота над </a:t>
            </a:r>
            <a:r>
              <a:rPr lang="ru-RU" dirty="0" err="1"/>
              <a:t>побудовою</a:t>
            </a:r>
            <a:r>
              <a:rPr lang="ru-RU" dirty="0"/>
              <a:t> фраз).</a:t>
            </a:r>
          </a:p>
          <a:p>
            <a:r>
              <a:rPr lang="ru-RU" dirty="0"/>
              <a:t>2.	</a:t>
            </a:r>
            <a:r>
              <a:rPr lang="ru-RU" dirty="0" err="1"/>
              <a:t>Медикаментозна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:</a:t>
            </a:r>
          </a:p>
          <a:p>
            <a:r>
              <a:rPr lang="en-US" dirty="0"/>
              <a:t>o	</a:t>
            </a:r>
            <a:r>
              <a:rPr lang="ru-RU" dirty="0" err="1"/>
              <a:t>Ноотропи</a:t>
            </a:r>
            <a:r>
              <a:rPr lang="ru-RU" dirty="0"/>
              <a:t> (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специфічного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), </a:t>
            </a:r>
            <a:r>
              <a:rPr lang="ru-RU" dirty="0" err="1"/>
              <a:t>нейропротектори</a:t>
            </a:r>
            <a:r>
              <a:rPr lang="ru-RU" dirty="0"/>
              <a:t> – (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та </a:t>
            </a:r>
            <a:r>
              <a:rPr lang="ru-RU" dirty="0" err="1"/>
              <a:t>БАДів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), (при </a:t>
            </a:r>
            <a:r>
              <a:rPr lang="ru-RU" dirty="0" err="1"/>
              <a:t>інсультах</a:t>
            </a:r>
            <a:r>
              <a:rPr lang="ru-RU" dirty="0"/>
              <a:t>, травмах).</a:t>
            </a:r>
          </a:p>
          <a:p>
            <a:r>
              <a:rPr lang="en-US" dirty="0"/>
              <a:t>o	</a:t>
            </a:r>
            <a:r>
              <a:rPr lang="ru-RU" dirty="0" err="1"/>
              <a:t>Допамінергічні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(при </a:t>
            </a:r>
            <a:r>
              <a:rPr lang="ru-RU" dirty="0" err="1"/>
              <a:t>хворобі</a:t>
            </a:r>
            <a:r>
              <a:rPr lang="ru-RU" dirty="0"/>
              <a:t> </a:t>
            </a:r>
            <a:r>
              <a:rPr lang="ru-RU" dirty="0" err="1"/>
              <a:t>Паркінсона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61846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2793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71500"/>
            <a:ext cx="10363826" cy="60579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3.      Альтернативна </a:t>
            </a:r>
            <a:r>
              <a:rPr lang="ru-RU" dirty="0" err="1"/>
              <a:t>комунікація</a:t>
            </a:r>
            <a:r>
              <a:rPr lang="ru-RU" dirty="0"/>
              <a:t>:</a:t>
            </a:r>
          </a:p>
          <a:p>
            <a:r>
              <a:rPr lang="en-US" dirty="0"/>
              <a:t>o	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піктограм</a:t>
            </a:r>
            <a:r>
              <a:rPr lang="ru-RU" dirty="0"/>
              <a:t>,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дощок</a:t>
            </a:r>
            <a:r>
              <a:rPr lang="ru-RU" dirty="0"/>
              <a:t>.</a:t>
            </a:r>
          </a:p>
          <a:p>
            <a:r>
              <a:rPr lang="ru-RU" dirty="0"/>
              <a:t>4.	</a:t>
            </a:r>
            <a:r>
              <a:rPr lang="ru-RU" dirty="0" err="1"/>
              <a:t>Фізіотерапія</a:t>
            </a:r>
            <a:r>
              <a:rPr lang="ru-RU" dirty="0"/>
              <a:t> та </a:t>
            </a:r>
            <a:r>
              <a:rPr lang="ru-RU" dirty="0" err="1"/>
              <a:t>масаж</a:t>
            </a:r>
            <a:r>
              <a:rPr lang="ru-RU" dirty="0"/>
              <a:t>:</a:t>
            </a:r>
          </a:p>
          <a:p>
            <a:r>
              <a:rPr lang="en-US" dirty="0"/>
              <a:t>o	</a:t>
            </a:r>
            <a:r>
              <a:rPr lang="ru-RU" dirty="0"/>
              <a:t>Для </a:t>
            </a:r>
            <a:r>
              <a:rPr lang="ru-RU" dirty="0" err="1"/>
              <a:t>покращення</a:t>
            </a:r>
            <a:r>
              <a:rPr lang="ru-RU" dirty="0"/>
              <a:t> тонусу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</a:t>
            </a:r>
          </a:p>
          <a:p>
            <a:r>
              <a:rPr lang="ru-RU" dirty="0"/>
              <a:t>5.	Робота з родиною </a:t>
            </a:r>
            <a:r>
              <a:rPr lang="ru-RU" dirty="0" err="1"/>
              <a:t>пацієнта</a:t>
            </a:r>
            <a:r>
              <a:rPr lang="ru-RU" dirty="0"/>
              <a:t>:</a:t>
            </a:r>
          </a:p>
          <a:p>
            <a:r>
              <a:rPr lang="en-US" dirty="0"/>
              <a:t>o	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технік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</a:t>
            </a:r>
          </a:p>
          <a:p>
            <a:r>
              <a:rPr lang="en-US" dirty="0"/>
              <a:t>o	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74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4301"/>
            <a:ext cx="10364451" cy="4063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85800"/>
            <a:ext cx="10363826" cy="5105399"/>
          </a:xfrm>
        </p:spPr>
        <p:txBody>
          <a:bodyPr/>
          <a:lstStyle/>
          <a:p>
            <a:r>
              <a:rPr lang="ru-RU" dirty="0" err="1" smtClean="0"/>
              <a:t>Підсумки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/>
              <a:t>ураження</a:t>
            </a:r>
            <a:r>
              <a:rPr lang="ru-RU" dirty="0"/>
              <a:t> ЦНС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  <a:p>
            <a:r>
              <a:rPr lang="ru-RU" dirty="0" err="1" smtClean="0"/>
              <a:t>Діагностика</a:t>
            </a:r>
            <a:r>
              <a:rPr lang="ru-RU" dirty="0" smtClean="0"/>
              <a:t> </a:t>
            </a:r>
            <a:r>
              <a:rPr lang="ru-RU" dirty="0" err="1"/>
              <a:t>включає</a:t>
            </a:r>
            <a:r>
              <a:rPr lang="ru-RU" dirty="0"/>
              <a:t> як </a:t>
            </a:r>
            <a:r>
              <a:rPr lang="ru-RU" dirty="0" err="1"/>
              <a:t>клінічне</a:t>
            </a:r>
            <a:r>
              <a:rPr lang="ru-RU" dirty="0"/>
              <a:t>, так і </a:t>
            </a:r>
            <a:r>
              <a:rPr lang="ru-RU" dirty="0" err="1"/>
              <a:t>інструментальне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.</a:t>
            </a:r>
          </a:p>
          <a:p>
            <a:r>
              <a:rPr lang="ru-RU" dirty="0" err="1" smtClean="0"/>
              <a:t>Реабілітація</a:t>
            </a:r>
            <a:r>
              <a:rPr lang="ru-RU" dirty="0" smtClean="0"/>
              <a:t> </a:t>
            </a:r>
            <a:r>
              <a:rPr lang="ru-RU" dirty="0" err="1"/>
              <a:t>потребує</a:t>
            </a:r>
            <a:r>
              <a:rPr lang="ru-RU" dirty="0"/>
              <a:t> комплексного </a:t>
            </a:r>
            <a:r>
              <a:rPr lang="ru-RU" dirty="0" err="1"/>
              <a:t>підходу</a:t>
            </a:r>
            <a:r>
              <a:rPr lang="ru-RU" dirty="0"/>
              <a:t>: </a:t>
            </a:r>
            <a:r>
              <a:rPr lang="ru-RU" dirty="0" err="1"/>
              <a:t>логопедична</a:t>
            </a:r>
            <a:r>
              <a:rPr lang="ru-RU" dirty="0"/>
              <a:t>, </a:t>
            </a:r>
            <a:r>
              <a:rPr lang="ru-RU" dirty="0" err="1"/>
              <a:t>медикаментозна</a:t>
            </a:r>
            <a:r>
              <a:rPr lang="ru-RU" dirty="0"/>
              <a:t>,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Логопедична</a:t>
            </a:r>
            <a:r>
              <a:rPr lang="ru-RU" dirty="0" smtClean="0"/>
              <a:t> </a:t>
            </a:r>
            <a:r>
              <a:rPr lang="ru-RU" dirty="0" err="1"/>
              <a:t>реабілітація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неврологічними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.</a:t>
            </a:r>
          </a:p>
          <a:p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 err="1"/>
              <a:t>мультидисциплінарний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.</a:t>
            </a:r>
          </a:p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/>
              <a:t>терапії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06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364451" cy="8763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ПОШИРЕНІ СИНДРОМИ ПОРУШЕННЯ МОВИ У ЗАГАЛЬНОМЕДИЧНІЙ ПРАКТИЦІ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66800"/>
            <a:ext cx="10363826" cy="5384800"/>
          </a:xfrm>
        </p:spPr>
        <p:txBody>
          <a:bodyPr>
            <a:norm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інтонаційного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членороздільність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3–6%,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трійки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частотою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поступаючись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дислалії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алалію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патогенезу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08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364451" cy="91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84300"/>
            <a:ext cx="10363826" cy="4902200"/>
          </a:xfrm>
        </p:spPr>
        <p:txBody>
          <a:bodyPr>
            <a:norm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53%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37–39%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ланки,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перший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фонетико-фонематичною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недорозвинутістю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ЗНМ,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грамотою.</a:t>
            </a:r>
          </a:p>
        </p:txBody>
      </p:sp>
    </p:spTree>
    <p:extLst>
      <p:ext uri="{BB962C8B-B14F-4D97-AF65-F5344CB8AC3E}">
        <p14:creationId xmlns:p14="http://schemas.microsoft.com/office/powerpoint/2010/main" val="139270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965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20800"/>
            <a:ext cx="10363826" cy="5130800"/>
          </a:xfrm>
        </p:spPr>
        <p:txBody>
          <a:bodyPr/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недорозвиненням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4,8%.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тяжкими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20–50%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4,5:1.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ізольовано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17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6603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04900"/>
            <a:ext cx="10363826" cy="5359400"/>
          </a:xfrm>
        </p:spPr>
        <p:txBody>
          <a:bodyPr>
            <a:norm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ненавмисні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1,5%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3–4 рази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в одних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невротичною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ЦНС. Тому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неправильно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52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787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68400"/>
            <a:ext cx="10363826" cy="5257800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r>
              <a:rPr lang="ru-RU" sz="1400" b="1" dirty="0" err="1" smtClean="0"/>
              <a:t>Порушення</a:t>
            </a:r>
            <a:r>
              <a:rPr lang="ru-RU" sz="1400" b="1" dirty="0" smtClean="0"/>
              <a:t> </a:t>
            </a:r>
            <a:r>
              <a:rPr lang="ru-RU" sz="1400" b="1" dirty="0"/>
              <a:t>голосу </a:t>
            </a:r>
            <a:r>
              <a:rPr lang="ru-RU" sz="1400" dirty="0"/>
              <a:t>— </a:t>
            </a:r>
            <a:r>
              <a:rPr lang="ru-RU" sz="1400" dirty="0" err="1"/>
              <a:t>група</a:t>
            </a:r>
            <a:r>
              <a:rPr lang="ru-RU" sz="1400" dirty="0"/>
              <a:t> </a:t>
            </a:r>
            <a:r>
              <a:rPr lang="ru-RU" sz="1400" dirty="0" err="1"/>
              <a:t>голосових</a:t>
            </a:r>
            <a:r>
              <a:rPr lang="ru-RU" sz="1400" dirty="0"/>
              <a:t> </a:t>
            </a:r>
            <a:r>
              <a:rPr lang="ru-RU" sz="1400" dirty="0" err="1"/>
              <a:t>розладів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характеризується</a:t>
            </a:r>
            <a:r>
              <a:rPr lang="ru-RU" sz="1400" dirty="0"/>
              <a:t> </a:t>
            </a:r>
            <a:r>
              <a:rPr lang="ru-RU" sz="1400" dirty="0" err="1"/>
              <a:t>частковою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повною</a:t>
            </a:r>
            <a:r>
              <a:rPr lang="ru-RU" sz="1400" dirty="0"/>
              <a:t> </a:t>
            </a:r>
            <a:r>
              <a:rPr lang="ru-RU" sz="1400" dirty="0" err="1"/>
              <a:t>відсутністю</a:t>
            </a:r>
            <a:r>
              <a:rPr lang="ru-RU" sz="1400" dirty="0"/>
              <a:t> </a:t>
            </a:r>
            <a:r>
              <a:rPr lang="ru-RU" sz="1400" dirty="0" err="1"/>
              <a:t>фонації</a:t>
            </a:r>
            <a:r>
              <a:rPr lang="ru-RU" sz="1400" dirty="0"/>
              <a:t>. Вони </a:t>
            </a:r>
            <a:r>
              <a:rPr lang="ru-RU" sz="1400" dirty="0" err="1"/>
              <a:t>частіше</a:t>
            </a:r>
            <a:r>
              <a:rPr lang="ru-RU" sz="1400" dirty="0"/>
              <a:t> </a:t>
            </a:r>
            <a:r>
              <a:rPr lang="ru-RU" sz="1400" dirty="0" err="1"/>
              <a:t>виникають</a:t>
            </a:r>
            <a:r>
              <a:rPr lang="ru-RU" sz="1400" dirty="0"/>
              <a:t> в </a:t>
            </a:r>
            <a:r>
              <a:rPr lang="ru-RU" sz="1400" dirty="0" err="1"/>
              <a:t>осіб</a:t>
            </a:r>
            <a:r>
              <a:rPr lang="ru-RU" sz="1400" dirty="0"/>
              <a:t> </a:t>
            </a:r>
            <a:r>
              <a:rPr lang="ru-RU" sz="1400" dirty="0" err="1"/>
              <a:t>мовно-голосових</a:t>
            </a:r>
            <a:r>
              <a:rPr lang="ru-RU" sz="1400" dirty="0"/>
              <a:t> </a:t>
            </a:r>
            <a:r>
              <a:rPr lang="ru-RU" sz="1400" dirty="0" err="1"/>
              <a:t>професій</a:t>
            </a:r>
            <a:r>
              <a:rPr lang="ru-RU" sz="1400" dirty="0"/>
              <a:t> (</a:t>
            </a:r>
            <a:r>
              <a:rPr lang="ru-RU" sz="1400" dirty="0" err="1"/>
              <a:t>викладачів</a:t>
            </a:r>
            <a:r>
              <a:rPr lang="ru-RU" sz="1400" dirty="0"/>
              <a:t>, </a:t>
            </a:r>
            <a:r>
              <a:rPr lang="ru-RU" sz="1400" dirty="0" err="1"/>
              <a:t>лекторів</a:t>
            </a:r>
            <a:r>
              <a:rPr lang="ru-RU" sz="1400" dirty="0"/>
              <a:t>, </a:t>
            </a:r>
            <a:r>
              <a:rPr lang="ru-RU" sz="1400" dirty="0" err="1"/>
              <a:t>акторів</a:t>
            </a:r>
            <a:r>
              <a:rPr lang="ru-RU" sz="1400" dirty="0"/>
              <a:t>, </a:t>
            </a:r>
            <a:r>
              <a:rPr lang="ru-RU" sz="1400" dirty="0" err="1"/>
              <a:t>співаків</a:t>
            </a:r>
            <a:r>
              <a:rPr lang="ru-RU" sz="1400" dirty="0"/>
              <a:t> та </a:t>
            </a:r>
            <a:r>
              <a:rPr lang="ru-RU" sz="1400" dirty="0" err="1"/>
              <a:t>ін</a:t>
            </a:r>
            <a:r>
              <a:rPr lang="ru-RU" sz="1400" dirty="0"/>
              <a:t>.),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зазнають</a:t>
            </a:r>
            <a:r>
              <a:rPr lang="ru-RU" sz="1400" dirty="0"/>
              <a:t> великого </a:t>
            </a:r>
            <a:r>
              <a:rPr lang="ru-RU" sz="1400" dirty="0" err="1"/>
              <a:t>мовного</a:t>
            </a:r>
            <a:r>
              <a:rPr lang="ru-RU" sz="1400" dirty="0"/>
              <a:t> </a:t>
            </a:r>
            <a:r>
              <a:rPr lang="ru-RU" sz="1400" dirty="0" err="1"/>
              <a:t>навантаження</a:t>
            </a:r>
            <a:r>
              <a:rPr lang="ru-RU" sz="1400" dirty="0"/>
              <a:t>, </a:t>
            </a:r>
            <a:r>
              <a:rPr lang="ru-RU" sz="1400" dirty="0" err="1"/>
              <a:t>підлітків</a:t>
            </a:r>
            <a:r>
              <a:rPr lang="ru-RU" sz="1400" dirty="0"/>
              <a:t> у пубертатному </a:t>
            </a:r>
            <a:r>
              <a:rPr lang="ru-RU" sz="1400" dirty="0" err="1"/>
              <a:t>періоді</a:t>
            </a:r>
            <a:r>
              <a:rPr lang="ru-RU" sz="1400" dirty="0"/>
              <a:t>, </a:t>
            </a:r>
            <a:r>
              <a:rPr lang="ru-RU" sz="1400" dirty="0" err="1"/>
              <a:t>дітей</a:t>
            </a:r>
            <a:r>
              <a:rPr lang="ru-RU" sz="1400" dirty="0"/>
              <a:t> і </a:t>
            </a:r>
            <a:r>
              <a:rPr lang="ru-RU" sz="1400" dirty="0" err="1"/>
              <a:t>дорослих</a:t>
            </a:r>
            <a:r>
              <a:rPr lang="ru-RU" sz="1400" dirty="0"/>
              <a:t> з </a:t>
            </a:r>
            <a:r>
              <a:rPr lang="ru-RU" sz="1400" dirty="0" err="1"/>
              <a:t>різною</a:t>
            </a:r>
            <a:r>
              <a:rPr lang="ru-RU" sz="1400" dirty="0"/>
              <a:t> </a:t>
            </a:r>
            <a:r>
              <a:rPr lang="ru-RU" sz="1400" dirty="0" err="1"/>
              <a:t>мовною</a:t>
            </a:r>
            <a:r>
              <a:rPr lang="ru-RU" sz="1400" dirty="0"/>
              <a:t> </a:t>
            </a:r>
            <a:r>
              <a:rPr lang="ru-RU" sz="1400" dirty="0" err="1"/>
              <a:t>патологією</a:t>
            </a:r>
            <a:r>
              <a:rPr lang="ru-RU" sz="1400" dirty="0"/>
              <a:t> (</a:t>
            </a:r>
            <a:r>
              <a:rPr lang="ru-RU" sz="1400" dirty="0" err="1"/>
              <a:t>ринолалія</a:t>
            </a:r>
            <a:r>
              <a:rPr lang="ru-RU" sz="1400" dirty="0"/>
              <a:t>, </a:t>
            </a:r>
            <a:r>
              <a:rPr lang="ru-RU" sz="1400" dirty="0" err="1"/>
              <a:t>дизартрія</a:t>
            </a:r>
            <a:r>
              <a:rPr lang="ru-RU" sz="1400" dirty="0"/>
              <a:t>, </a:t>
            </a:r>
            <a:r>
              <a:rPr lang="ru-RU" sz="1400" dirty="0" err="1"/>
              <a:t>алалія</a:t>
            </a:r>
            <a:r>
              <a:rPr lang="ru-RU" sz="1400" dirty="0"/>
              <a:t>, </a:t>
            </a:r>
            <a:r>
              <a:rPr lang="ru-RU" sz="1400" dirty="0" err="1"/>
              <a:t>заїкання</a:t>
            </a:r>
            <a:r>
              <a:rPr lang="ru-RU" sz="1400" dirty="0"/>
              <a:t>, </a:t>
            </a:r>
            <a:r>
              <a:rPr lang="ru-RU" sz="1400" dirty="0" err="1"/>
              <a:t>афазія</a:t>
            </a:r>
            <a:r>
              <a:rPr lang="ru-RU" sz="1400" dirty="0"/>
              <a:t>). На </a:t>
            </a:r>
            <a:r>
              <a:rPr lang="ru-RU" sz="1400" dirty="0" err="1"/>
              <a:t>порушення</a:t>
            </a:r>
            <a:r>
              <a:rPr lang="ru-RU" sz="1400" dirty="0"/>
              <a:t> голосу </a:t>
            </a:r>
            <a:r>
              <a:rPr lang="ru-RU" sz="1400" dirty="0" err="1"/>
              <a:t>страждають</a:t>
            </a:r>
            <a:r>
              <a:rPr lang="ru-RU" sz="1400" dirty="0"/>
              <a:t> </a:t>
            </a:r>
            <a:r>
              <a:rPr lang="ru-RU" sz="1400" dirty="0" err="1"/>
              <a:t>близько</a:t>
            </a:r>
            <a:r>
              <a:rPr lang="ru-RU" sz="1400" dirty="0"/>
              <a:t> 60% </a:t>
            </a:r>
            <a:r>
              <a:rPr lang="ru-RU" sz="1400" dirty="0" err="1"/>
              <a:t>педагогів</a:t>
            </a:r>
            <a:r>
              <a:rPr lang="ru-RU" sz="1400" dirty="0"/>
              <a:t>, 6–24% </a:t>
            </a:r>
            <a:r>
              <a:rPr lang="ru-RU" sz="1400" dirty="0" err="1"/>
              <a:t>підлітків</a:t>
            </a:r>
            <a:r>
              <a:rPr lang="ru-RU" sz="1400" dirty="0"/>
              <a:t> у </a:t>
            </a:r>
            <a:r>
              <a:rPr lang="ru-RU" sz="1400" dirty="0" err="1"/>
              <a:t>період</a:t>
            </a:r>
            <a:r>
              <a:rPr lang="ru-RU" sz="1400" dirty="0"/>
              <a:t> </a:t>
            </a:r>
            <a:r>
              <a:rPr lang="ru-RU" sz="1400" dirty="0" err="1"/>
              <a:t>мутації</a:t>
            </a:r>
            <a:r>
              <a:rPr lang="ru-RU" sz="1400" dirty="0"/>
              <a:t> і 41% </a:t>
            </a:r>
            <a:r>
              <a:rPr lang="ru-RU" sz="1400" dirty="0" err="1"/>
              <a:t>дітей</a:t>
            </a:r>
            <a:r>
              <a:rPr lang="ru-RU" sz="1400" dirty="0"/>
              <a:t> з </a:t>
            </a:r>
            <a:r>
              <a:rPr lang="ru-RU" sz="1400" dirty="0" err="1"/>
              <a:t>мовними</a:t>
            </a:r>
            <a:r>
              <a:rPr lang="ru-RU" sz="1400" dirty="0"/>
              <a:t> проблемами. У свою </a:t>
            </a:r>
            <a:r>
              <a:rPr lang="ru-RU" sz="1400" dirty="0" err="1"/>
              <a:t>чергу</a:t>
            </a:r>
            <a:r>
              <a:rPr lang="ru-RU" sz="1400" dirty="0"/>
              <a:t>, </a:t>
            </a:r>
            <a:r>
              <a:rPr lang="ru-RU" sz="1400" dirty="0" err="1"/>
              <a:t>порушення</a:t>
            </a:r>
            <a:r>
              <a:rPr lang="ru-RU" sz="1400" dirty="0"/>
              <a:t> голосу </a:t>
            </a:r>
            <a:r>
              <a:rPr lang="ru-RU" sz="1400" dirty="0" err="1"/>
              <a:t>перешкоджають</a:t>
            </a:r>
            <a:r>
              <a:rPr lang="ru-RU" sz="1400" dirty="0"/>
              <a:t> </a:t>
            </a:r>
            <a:r>
              <a:rPr lang="ru-RU" sz="1400" dirty="0" err="1"/>
              <a:t>повноцінному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мовлення</a:t>
            </a:r>
            <a:r>
              <a:rPr lang="ru-RU" sz="1400" dirty="0"/>
              <a:t> і </a:t>
            </a:r>
            <a:r>
              <a:rPr lang="ru-RU" sz="1400" dirty="0" err="1"/>
              <a:t>комунікації</a:t>
            </a:r>
            <a:r>
              <a:rPr lang="ru-RU" sz="1400" dirty="0"/>
              <a:t>, </a:t>
            </a:r>
            <a:r>
              <a:rPr lang="ru-RU" sz="1400" dirty="0" err="1"/>
              <a:t>погіршують</a:t>
            </a:r>
            <a:r>
              <a:rPr lang="ru-RU" sz="1400" dirty="0"/>
              <a:t> </a:t>
            </a:r>
            <a:r>
              <a:rPr lang="ru-RU" sz="1400" dirty="0" err="1"/>
              <a:t>нервово-психічний</a:t>
            </a:r>
            <a:r>
              <a:rPr lang="ru-RU" sz="1400" dirty="0"/>
              <a:t> стан, </a:t>
            </a:r>
            <a:r>
              <a:rPr lang="ru-RU" sz="1400" dirty="0" err="1"/>
              <a:t>накладають</a:t>
            </a:r>
            <a:r>
              <a:rPr lang="ru-RU" sz="1400" dirty="0"/>
              <a:t> </a:t>
            </a:r>
            <a:r>
              <a:rPr lang="ru-RU" sz="1400" dirty="0" err="1"/>
              <a:t>обмеження</a:t>
            </a:r>
            <a:r>
              <a:rPr lang="ru-RU" sz="1400" dirty="0"/>
              <a:t> на </a:t>
            </a:r>
            <a:r>
              <a:rPr lang="ru-RU" sz="1400" dirty="0" err="1"/>
              <a:t>вибір</a:t>
            </a:r>
            <a:r>
              <a:rPr lang="ru-RU" sz="1400" dirty="0"/>
              <a:t> </a:t>
            </a:r>
            <a:r>
              <a:rPr lang="ru-RU" sz="1400" dirty="0" err="1"/>
              <a:t>професії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92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364451" cy="723899"/>
          </a:xfrm>
        </p:spPr>
        <p:txBody>
          <a:bodyPr/>
          <a:lstStyle/>
          <a:p>
            <a:r>
              <a:rPr lang="uk-UA" dirty="0" smtClean="0"/>
              <a:t>Інсульт: геморагічний, ішемічний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29727" y="1143000"/>
            <a:ext cx="7932546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676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190</TotalTime>
  <Words>3628</Words>
  <Application>Microsoft Office PowerPoint</Application>
  <PresentationFormat>Широкоэкранный</PresentationFormat>
  <Paragraphs>160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Tw Cen MT</vt:lpstr>
      <vt:lpstr>Капля</vt:lpstr>
      <vt:lpstr>1_Office Theme</vt:lpstr>
      <vt:lpstr>Тема 1. Порушення мовленнєвої діяльності у дорослих  з набутими органічними ураженнями ЦНС.</vt:lpstr>
      <vt:lpstr>ПОШИРЕНІ СИНДРОМИ ПОРУШЕННЯ МОВИ У ЗАГАЛЬНОМЕДИЧНІЙ ПРАКТИЦІ</vt:lpstr>
      <vt:lpstr>ПОШИРЕНІ СИНДРОМИ ПОРУШЕННЯ МОВИ У ЗАГАЛЬНОМЕДИЧНІЙ ПРАКТИЦІ</vt:lpstr>
      <vt:lpstr>ПОШИРЕНІ СИНДРОМИ ПОРУШЕННЯ МОВИ У ЗАГАЛЬНОМЕДИЧНІЙ ПРАКТИЦІ</vt:lpstr>
      <vt:lpstr>Презентация PowerPoint</vt:lpstr>
      <vt:lpstr>Презентация PowerPoint</vt:lpstr>
      <vt:lpstr>Презентация PowerPoint</vt:lpstr>
      <vt:lpstr>Презентация PowerPoint</vt:lpstr>
      <vt:lpstr>Інсульт: геморагічний, ішемічний</vt:lpstr>
      <vt:lpstr>Презентация PowerPoint</vt:lpstr>
      <vt:lpstr>Презентация PowerPoint</vt:lpstr>
      <vt:lpstr>Презентация PowerPoint</vt:lpstr>
      <vt:lpstr>Анатомічна схема мозку</vt:lpstr>
      <vt:lpstr>ВИДИ ПОРУШЕНЬ МОВЛЕННЄВОЇ ФУНКЦІЇ У ПАЦІЄНТІВ ПІСЛЯ ІНСУЛЬТУ.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Діагностика та лікування мовних порушень після інсульту. Методи діагностики мовленнєвих порушень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відновлення мовлення після інсульту.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Порушення мовленнєвої діяльності у дорослих  з набутими органічними ураженнями ЦНС.</dc:title>
  <dc:creator>Пользователь Windows</dc:creator>
  <cp:lastModifiedBy>Пользователь Windows</cp:lastModifiedBy>
  <cp:revision>14</cp:revision>
  <dcterms:created xsi:type="dcterms:W3CDTF">2025-02-01T22:56:46Z</dcterms:created>
  <dcterms:modified xsi:type="dcterms:W3CDTF">2025-02-03T22:35:34Z</dcterms:modified>
</cp:coreProperties>
</file>