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3" r:id="rId19"/>
    <p:sldId id="274" r:id="rId20"/>
    <p:sldId id="284" r:id="rId21"/>
    <p:sldId id="285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FAAD-F0A6-4388-9A41-C579D9E8E35A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B744-2D19-4DA9-9D3C-9A0A005D56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235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3B744-2D19-4DA9-9D3C-9A0A005D568B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32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818B-1613-4FC3-B4E3-D2A32B4C886A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56A7-620C-4192-93A1-E70E9F85CA69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7A5C-06E5-42A1-A3FA-FC42AA8E3EFA}" type="datetime1">
              <a:rPr lang="en-US" smtClean="0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8D1C2-D48A-4224-ABB7-A16FB2BCE0C5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62DCB-2C69-452E-9009-EEAB89086C0F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742" y="137921"/>
            <a:ext cx="7988934" cy="86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784" y="1426728"/>
            <a:ext cx="7920431" cy="4465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9D42-21BA-4AEC-9E3C-AA0E7E601401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5424" y="1417319"/>
              <a:ext cx="7696200" cy="4005579"/>
            </a:xfrm>
            <a:custGeom>
              <a:avLst/>
              <a:gdLst/>
              <a:ahLst/>
              <a:cxnLst/>
              <a:rect l="l" t="t" r="r" b="b"/>
              <a:pathLst>
                <a:path w="7696200" h="4005579">
                  <a:moveTo>
                    <a:pt x="7696200" y="2532888"/>
                  </a:moveTo>
                  <a:lnTo>
                    <a:pt x="7312152" y="2002536"/>
                  </a:lnTo>
                  <a:lnTo>
                    <a:pt x="7687056" y="1508760"/>
                  </a:lnTo>
                  <a:lnTo>
                    <a:pt x="7293864" y="1005840"/>
                  </a:lnTo>
                  <a:lnTo>
                    <a:pt x="7687056" y="512064"/>
                  </a:lnTo>
                  <a:lnTo>
                    <a:pt x="7303008" y="0"/>
                  </a:lnTo>
                  <a:lnTo>
                    <a:pt x="6909816" y="548640"/>
                  </a:lnTo>
                  <a:lnTo>
                    <a:pt x="6562344" y="27432"/>
                  </a:lnTo>
                  <a:lnTo>
                    <a:pt x="6150864" y="493776"/>
                  </a:lnTo>
                  <a:lnTo>
                    <a:pt x="5785104" y="9144"/>
                  </a:lnTo>
                  <a:lnTo>
                    <a:pt x="5382768" y="530352"/>
                  </a:lnTo>
                  <a:lnTo>
                    <a:pt x="5007864" y="18288"/>
                  </a:lnTo>
                  <a:lnTo>
                    <a:pt x="4651248" y="484632"/>
                  </a:lnTo>
                  <a:lnTo>
                    <a:pt x="4248912" y="0"/>
                  </a:lnTo>
                  <a:lnTo>
                    <a:pt x="3846576" y="448056"/>
                  </a:lnTo>
                  <a:lnTo>
                    <a:pt x="3462528" y="18288"/>
                  </a:lnTo>
                  <a:lnTo>
                    <a:pt x="3096768" y="502920"/>
                  </a:lnTo>
                  <a:lnTo>
                    <a:pt x="2703576" y="45720"/>
                  </a:lnTo>
                  <a:lnTo>
                    <a:pt x="2356104" y="512064"/>
                  </a:lnTo>
                  <a:lnTo>
                    <a:pt x="1944624" y="0"/>
                  </a:lnTo>
                  <a:lnTo>
                    <a:pt x="1569720" y="548640"/>
                  </a:lnTo>
                  <a:lnTo>
                    <a:pt x="1185672" y="27432"/>
                  </a:lnTo>
                  <a:lnTo>
                    <a:pt x="819912" y="466344"/>
                  </a:lnTo>
                  <a:lnTo>
                    <a:pt x="856957" y="525818"/>
                  </a:lnTo>
                  <a:lnTo>
                    <a:pt x="789686" y="484378"/>
                  </a:lnTo>
                  <a:lnTo>
                    <a:pt x="394843" y="18288"/>
                  </a:lnTo>
                  <a:lnTo>
                    <a:pt x="17945" y="493395"/>
                  </a:lnTo>
                  <a:lnTo>
                    <a:pt x="340995" y="959485"/>
                  </a:lnTo>
                  <a:lnTo>
                    <a:pt x="394843" y="1022350"/>
                  </a:lnTo>
                  <a:lnTo>
                    <a:pt x="0" y="1515364"/>
                  </a:lnTo>
                  <a:lnTo>
                    <a:pt x="367919" y="1954530"/>
                  </a:lnTo>
                  <a:lnTo>
                    <a:pt x="17945" y="2474468"/>
                  </a:lnTo>
                  <a:lnTo>
                    <a:pt x="394843" y="2976499"/>
                  </a:lnTo>
                  <a:lnTo>
                    <a:pt x="8978" y="3469513"/>
                  </a:lnTo>
                  <a:lnTo>
                    <a:pt x="385864" y="3971544"/>
                  </a:lnTo>
                  <a:lnTo>
                    <a:pt x="780669" y="3487420"/>
                  </a:lnTo>
                  <a:lnTo>
                    <a:pt x="793064" y="3475545"/>
                  </a:lnTo>
                  <a:lnTo>
                    <a:pt x="1176528" y="4005072"/>
                  </a:lnTo>
                  <a:lnTo>
                    <a:pt x="1578864" y="3538728"/>
                  </a:lnTo>
                  <a:lnTo>
                    <a:pt x="1953768" y="3995928"/>
                  </a:lnTo>
                  <a:lnTo>
                    <a:pt x="2310384" y="3493008"/>
                  </a:lnTo>
                  <a:lnTo>
                    <a:pt x="2703576" y="3995928"/>
                  </a:lnTo>
                  <a:lnTo>
                    <a:pt x="3069336" y="3520440"/>
                  </a:lnTo>
                  <a:lnTo>
                    <a:pt x="3444240" y="3968496"/>
                  </a:lnTo>
                  <a:lnTo>
                    <a:pt x="3846576" y="3502152"/>
                  </a:lnTo>
                  <a:lnTo>
                    <a:pt x="4258056" y="4005072"/>
                  </a:lnTo>
                  <a:lnTo>
                    <a:pt x="4614672" y="3511296"/>
                  </a:lnTo>
                  <a:lnTo>
                    <a:pt x="5007864" y="3995928"/>
                  </a:lnTo>
                  <a:lnTo>
                    <a:pt x="5382768" y="3520440"/>
                  </a:lnTo>
                  <a:lnTo>
                    <a:pt x="5775960" y="4005072"/>
                  </a:lnTo>
                  <a:lnTo>
                    <a:pt x="6132576" y="3493008"/>
                  </a:lnTo>
                  <a:lnTo>
                    <a:pt x="6544056" y="3986784"/>
                  </a:lnTo>
                  <a:lnTo>
                    <a:pt x="6928104" y="3502152"/>
                  </a:lnTo>
                  <a:lnTo>
                    <a:pt x="7303008" y="3986784"/>
                  </a:lnTo>
                  <a:lnTo>
                    <a:pt x="7696200" y="3483864"/>
                  </a:lnTo>
                  <a:lnTo>
                    <a:pt x="7312152" y="3054096"/>
                  </a:lnTo>
                  <a:lnTo>
                    <a:pt x="7308850" y="2985935"/>
                  </a:lnTo>
                  <a:lnTo>
                    <a:pt x="7312152" y="2990088"/>
                  </a:lnTo>
                  <a:lnTo>
                    <a:pt x="7696200" y="2532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936" y="405384"/>
            <a:ext cx="8644255" cy="1009015"/>
          </a:xfrm>
          <a:prstGeom prst="rect">
            <a:avLst/>
          </a:prstGeom>
          <a:solidFill>
            <a:srgbClr val="DAE2F3"/>
          </a:solidFill>
          <a:ln w="12192">
            <a:solidFill>
              <a:srgbClr val="2D75B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590040" marR="218440" indent="-1372235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Тема</a:t>
            </a:r>
            <a:r>
              <a:rPr sz="3200" spc="-110" dirty="0"/>
              <a:t> </a:t>
            </a:r>
            <a:r>
              <a:rPr sz="3200" dirty="0"/>
              <a:t>3.</a:t>
            </a:r>
            <a:r>
              <a:rPr sz="3200" spc="-114" dirty="0"/>
              <a:t> </a:t>
            </a:r>
            <a:r>
              <a:rPr sz="3200" dirty="0"/>
              <a:t>Форми</a:t>
            </a:r>
            <a:r>
              <a:rPr sz="3200" spc="-90" dirty="0"/>
              <a:t> </a:t>
            </a:r>
            <a:r>
              <a:rPr sz="3200" dirty="0"/>
              <a:t>розміщення</a:t>
            </a:r>
            <a:r>
              <a:rPr sz="3200" spc="-105" dirty="0"/>
              <a:t> </a:t>
            </a:r>
            <a:r>
              <a:rPr sz="3200" dirty="0"/>
              <a:t>й</a:t>
            </a:r>
            <a:r>
              <a:rPr sz="3200" spc="-95" dirty="0"/>
              <a:t> </a:t>
            </a:r>
            <a:r>
              <a:rPr sz="3200" spc="-10" dirty="0"/>
              <a:t>територіальної</a:t>
            </a:r>
            <a:r>
              <a:rPr sz="3200" u="none" spc="-10" dirty="0"/>
              <a:t> </a:t>
            </a:r>
            <a:r>
              <a:rPr sz="3200" dirty="0"/>
              <a:t>організації</a:t>
            </a:r>
            <a:r>
              <a:rPr sz="3200" spc="-160" dirty="0"/>
              <a:t> </a:t>
            </a:r>
            <a:r>
              <a:rPr sz="3200" spc="-10" dirty="0"/>
              <a:t>продуктивних</a:t>
            </a:r>
            <a:r>
              <a:rPr sz="3200" spc="-100" dirty="0"/>
              <a:t> </a:t>
            </a:r>
            <a:r>
              <a:rPr sz="3200" spc="-25" dirty="0"/>
              <a:t>сил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533400" y="1621536"/>
            <a:ext cx="8077200" cy="4478020"/>
            <a:chOff x="533400" y="1621536"/>
            <a:chExt cx="8077200" cy="4478020"/>
          </a:xfrm>
        </p:grpSpPr>
        <p:sp>
          <p:nvSpPr>
            <p:cNvPr id="7" name="object 7"/>
            <p:cNvSpPr/>
            <p:nvPr/>
          </p:nvSpPr>
          <p:spPr>
            <a:xfrm>
              <a:off x="539495" y="1627632"/>
              <a:ext cx="8065134" cy="4465320"/>
            </a:xfrm>
            <a:custGeom>
              <a:avLst/>
              <a:gdLst/>
              <a:ahLst/>
              <a:cxnLst/>
              <a:rect l="l" t="t" r="r" b="b"/>
              <a:pathLst>
                <a:path w="8065134" h="4465320">
                  <a:moveTo>
                    <a:pt x="8065008" y="0"/>
                  </a:moveTo>
                  <a:lnTo>
                    <a:pt x="0" y="0"/>
                  </a:lnTo>
                  <a:lnTo>
                    <a:pt x="0" y="4465320"/>
                  </a:lnTo>
                  <a:lnTo>
                    <a:pt x="8065008" y="4465320"/>
                  </a:lnTo>
                  <a:lnTo>
                    <a:pt x="8065008" y="0"/>
                  </a:lnTo>
                  <a:close/>
                </a:path>
              </a:pathLst>
            </a:custGeom>
            <a:solidFill>
              <a:srgbClr val="FC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5" y="1627632"/>
              <a:ext cx="8065134" cy="4465320"/>
            </a:xfrm>
            <a:custGeom>
              <a:avLst/>
              <a:gdLst/>
              <a:ahLst/>
              <a:cxnLst/>
              <a:rect l="l" t="t" r="r" b="b"/>
              <a:pathLst>
                <a:path w="8065134" h="4465320">
                  <a:moveTo>
                    <a:pt x="0" y="4465320"/>
                  </a:moveTo>
                  <a:lnTo>
                    <a:pt x="8065008" y="4465320"/>
                  </a:lnTo>
                  <a:lnTo>
                    <a:pt x="8065008" y="0"/>
                  </a:lnTo>
                  <a:lnTo>
                    <a:pt x="0" y="0"/>
                  </a:lnTo>
                  <a:lnTo>
                    <a:pt x="0" y="4465320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8890" indent="1094105">
              <a:lnSpc>
                <a:spcPct val="130100"/>
              </a:lnSpc>
              <a:spcBef>
                <a:spcPts val="95"/>
              </a:spcBef>
              <a:buAutoNum type="arabicPeriod"/>
              <a:tabLst>
                <a:tab pos="1113790" algn="l"/>
                <a:tab pos="2790825" algn="l"/>
                <a:tab pos="5513070" algn="l"/>
                <a:tab pos="7546975" algn="l"/>
              </a:tabLst>
            </a:pPr>
            <a:r>
              <a:rPr spc="-10" dirty="0"/>
              <a:t>Поняття</a:t>
            </a:r>
            <a:r>
              <a:rPr dirty="0"/>
              <a:t>	</a:t>
            </a:r>
            <a:r>
              <a:rPr spc="-10" dirty="0"/>
              <a:t>територіальної</a:t>
            </a:r>
            <a:r>
              <a:rPr dirty="0"/>
              <a:t>	</a:t>
            </a:r>
            <a:r>
              <a:rPr spc="-10" dirty="0"/>
              <a:t>організації</a:t>
            </a:r>
            <a:r>
              <a:rPr dirty="0"/>
              <a:t>	</a:t>
            </a:r>
            <a:r>
              <a:rPr spc="-25" dirty="0"/>
              <a:t>та </a:t>
            </a:r>
            <a:r>
              <a:rPr dirty="0"/>
              <a:t>структури</a:t>
            </a:r>
            <a:r>
              <a:rPr spc="-130" dirty="0"/>
              <a:t> </a:t>
            </a:r>
            <a:r>
              <a:rPr dirty="0"/>
              <a:t>продуктивних</a:t>
            </a:r>
            <a:r>
              <a:rPr spc="-155" dirty="0"/>
              <a:t> </a:t>
            </a:r>
            <a:r>
              <a:rPr spc="-20" dirty="0"/>
              <a:t>сил.</a:t>
            </a:r>
          </a:p>
          <a:p>
            <a:pPr marL="19685" marR="7620" indent="910590">
              <a:lnSpc>
                <a:spcPts val="4370"/>
              </a:lnSpc>
              <a:spcBef>
                <a:spcPts val="315"/>
              </a:spcBef>
              <a:buAutoNum type="arabicPeriod"/>
              <a:tabLst>
                <a:tab pos="930275" algn="l"/>
              </a:tabLst>
            </a:pPr>
            <a:r>
              <a:rPr dirty="0"/>
              <a:t>Територіальний</a:t>
            </a:r>
            <a:r>
              <a:rPr spc="85" dirty="0"/>
              <a:t> </a:t>
            </a:r>
            <a:r>
              <a:rPr dirty="0"/>
              <a:t>поділ</a:t>
            </a:r>
            <a:r>
              <a:rPr spc="105" dirty="0"/>
              <a:t> </a:t>
            </a:r>
            <a:r>
              <a:rPr dirty="0"/>
              <a:t>праці</a:t>
            </a:r>
            <a:r>
              <a:rPr spc="80" dirty="0"/>
              <a:t> </a:t>
            </a:r>
            <a:r>
              <a:rPr dirty="0"/>
              <a:t>та</a:t>
            </a:r>
            <a:r>
              <a:rPr spc="85" dirty="0"/>
              <a:t> </a:t>
            </a:r>
            <a:r>
              <a:rPr dirty="0"/>
              <a:t>його</a:t>
            </a:r>
            <a:r>
              <a:rPr spc="120" dirty="0"/>
              <a:t> </a:t>
            </a:r>
            <a:r>
              <a:rPr spc="-10" dirty="0"/>
              <a:t>вплив </a:t>
            </a:r>
            <a:r>
              <a:rPr dirty="0"/>
              <a:t>на</a:t>
            </a:r>
            <a:r>
              <a:rPr spc="-75" dirty="0"/>
              <a:t> </a:t>
            </a:r>
            <a:r>
              <a:rPr dirty="0"/>
              <a:t>структуру</a:t>
            </a:r>
            <a:r>
              <a:rPr spc="-105" dirty="0"/>
              <a:t> </a:t>
            </a:r>
            <a:r>
              <a:rPr spc="-10" dirty="0"/>
              <a:t>господарства.</a:t>
            </a:r>
          </a:p>
          <a:p>
            <a:pPr marL="19685" marR="5080" indent="1273810">
              <a:lnSpc>
                <a:spcPts val="4370"/>
              </a:lnSpc>
              <a:buAutoNum type="arabicPeriod"/>
              <a:tabLst>
                <a:tab pos="1293495" algn="l"/>
                <a:tab pos="5928360" algn="l"/>
                <a:tab pos="6501130" algn="l"/>
              </a:tabLst>
            </a:pPr>
            <a:r>
              <a:rPr spc="-25" dirty="0"/>
              <a:t>Територіально-</a:t>
            </a:r>
            <a:r>
              <a:rPr spc="-10" dirty="0"/>
              <a:t>виробничі</a:t>
            </a:r>
            <a:r>
              <a:rPr dirty="0"/>
              <a:t>	</a:t>
            </a:r>
            <a:r>
              <a:rPr spc="-50" dirty="0"/>
              <a:t>і</a:t>
            </a:r>
            <a:r>
              <a:rPr dirty="0"/>
              <a:t>	</a:t>
            </a:r>
            <a:r>
              <a:rPr spc="-30" dirty="0"/>
              <a:t>портово- </a:t>
            </a:r>
            <a:r>
              <a:rPr spc="-10" dirty="0"/>
              <a:t>промислові</a:t>
            </a:r>
            <a:r>
              <a:rPr spc="-114" dirty="0"/>
              <a:t> </a:t>
            </a:r>
            <a:r>
              <a:rPr spc="-10" dirty="0"/>
              <a:t>комплекси.</a:t>
            </a:r>
          </a:p>
          <a:p>
            <a:pPr marL="19685" marR="8255" indent="1185545">
              <a:lnSpc>
                <a:spcPts val="4370"/>
              </a:lnSpc>
              <a:buAutoNum type="arabicPeriod"/>
              <a:tabLst>
                <a:tab pos="1205230" algn="l"/>
                <a:tab pos="2324100" algn="l"/>
                <a:tab pos="3772535" algn="l"/>
                <a:tab pos="6436995" algn="l"/>
              </a:tabLst>
            </a:pPr>
            <a:r>
              <a:rPr spc="-20" dirty="0"/>
              <a:t>Нові</a:t>
            </a:r>
            <a:r>
              <a:rPr dirty="0"/>
              <a:t>	</a:t>
            </a:r>
            <a:r>
              <a:rPr spc="-10" dirty="0"/>
              <a:t>форми</a:t>
            </a:r>
            <a:r>
              <a:rPr dirty="0"/>
              <a:t>	</a:t>
            </a:r>
            <a:r>
              <a:rPr spc="-10" dirty="0"/>
              <a:t>регіонального</a:t>
            </a:r>
            <a:r>
              <a:rPr dirty="0"/>
              <a:t>	</a:t>
            </a:r>
            <a:r>
              <a:rPr spc="-20" dirty="0"/>
              <a:t>розвитку </a:t>
            </a:r>
            <a:r>
              <a:rPr spc="-10" dirty="0"/>
              <a:t>продуктивних</a:t>
            </a:r>
            <a:r>
              <a:rPr spc="-60" dirty="0"/>
              <a:t> </a:t>
            </a:r>
            <a:r>
              <a:rPr spc="-20" dirty="0"/>
              <a:t>сил.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10245" y="6298768"/>
            <a:ext cx="355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20" baseline="-9259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800" baseline="-9259" dirty="0">
              <a:latin typeface="Calibri"/>
              <a:cs typeface="Calibri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CCF883E-B39F-4436-95A4-5661E5345F02}" type="datetime1">
              <a:rPr lang="en-US" smtClean="0"/>
              <a:t>2/26/2025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Типи</a:t>
            </a:r>
            <a:r>
              <a:rPr sz="4400" spc="-70" dirty="0"/>
              <a:t> </a:t>
            </a:r>
            <a:r>
              <a:rPr sz="4400" dirty="0"/>
              <a:t>ТВК</a:t>
            </a:r>
            <a:r>
              <a:rPr sz="4400" spc="-100" dirty="0"/>
              <a:t> </a:t>
            </a:r>
            <a:r>
              <a:rPr dirty="0"/>
              <a:t>(за</a:t>
            </a:r>
            <a:r>
              <a:rPr spc="-60" dirty="0"/>
              <a:t> </a:t>
            </a:r>
            <a:r>
              <a:rPr dirty="0"/>
              <a:t>В.</a:t>
            </a:r>
            <a:r>
              <a:rPr spc="-80" dirty="0"/>
              <a:t> </a:t>
            </a:r>
            <a:r>
              <a:rPr spc="-10" dirty="0"/>
              <a:t>Рудашевським)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43586" y="1191513"/>
            <a:ext cx="3039745" cy="1381760"/>
            <a:chOff x="243586" y="1191513"/>
            <a:chExt cx="3039745" cy="1381760"/>
          </a:xfrm>
        </p:grpSpPr>
        <p:sp>
          <p:nvSpPr>
            <p:cNvPr id="4" name="object 4"/>
            <p:cNvSpPr/>
            <p:nvPr/>
          </p:nvSpPr>
          <p:spPr>
            <a:xfrm>
              <a:off x="249936" y="1197863"/>
              <a:ext cx="3027045" cy="1369060"/>
            </a:xfrm>
            <a:custGeom>
              <a:avLst/>
              <a:gdLst/>
              <a:ahLst/>
              <a:cxnLst/>
              <a:rect l="l" t="t" r="r" b="b"/>
              <a:pathLst>
                <a:path w="3027045" h="1369060">
                  <a:moveTo>
                    <a:pt x="2342388" y="0"/>
                  </a:moveTo>
                  <a:lnTo>
                    <a:pt x="2342388" y="342138"/>
                  </a:lnTo>
                  <a:lnTo>
                    <a:pt x="0" y="342138"/>
                  </a:lnTo>
                  <a:lnTo>
                    <a:pt x="0" y="1026413"/>
                  </a:lnTo>
                  <a:lnTo>
                    <a:pt x="2342388" y="1026413"/>
                  </a:lnTo>
                  <a:lnTo>
                    <a:pt x="2342388" y="1368552"/>
                  </a:lnTo>
                  <a:lnTo>
                    <a:pt x="3026664" y="684276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936" y="1197863"/>
              <a:ext cx="3027045" cy="1369060"/>
            </a:xfrm>
            <a:custGeom>
              <a:avLst/>
              <a:gdLst/>
              <a:ahLst/>
              <a:cxnLst/>
              <a:rect l="l" t="t" r="r" b="b"/>
              <a:pathLst>
                <a:path w="3027045" h="1369060">
                  <a:moveTo>
                    <a:pt x="0" y="342138"/>
                  </a:moveTo>
                  <a:lnTo>
                    <a:pt x="2342388" y="342138"/>
                  </a:lnTo>
                  <a:lnTo>
                    <a:pt x="2342388" y="0"/>
                  </a:lnTo>
                  <a:lnTo>
                    <a:pt x="3026664" y="684276"/>
                  </a:lnTo>
                  <a:lnTo>
                    <a:pt x="2342388" y="1368552"/>
                  </a:lnTo>
                  <a:lnTo>
                    <a:pt x="2342388" y="1026413"/>
                  </a:lnTo>
                  <a:lnTo>
                    <a:pt x="0" y="1026413"/>
                  </a:lnTo>
                  <a:lnTo>
                    <a:pt x="0" y="34213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631" y="1677415"/>
            <a:ext cx="2177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Монопродуктові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3586" y="2846577"/>
            <a:ext cx="3039745" cy="1381760"/>
            <a:chOff x="243586" y="2846577"/>
            <a:chExt cx="3039745" cy="1381760"/>
          </a:xfrm>
        </p:grpSpPr>
        <p:sp>
          <p:nvSpPr>
            <p:cNvPr id="8" name="object 8"/>
            <p:cNvSpPr/>
            <p:nvPr/>
          </p:nvSpPr>
          <p:spPr>
            <a:xfrm>
              <a:off x="249936" y="2852927"/>
              <a:ext cx="3027045" cy="1369060"/>
            </a:xfrm>
            <a:custGeom>
              <a:avLst/>
              <a:gdLst/>
              <a:ahLst/>
              <a:cxnLst/>
              <a:rect l="l" t="t" r="r" b="b"/>
              <a:pathLst>
                <a:path w="3027045" h="1369060">
                  <a:moveTo>
                    <a:pt x="2342388" y="0"/>
                  </a:moveTo>
                  <a:lnTo>
                    <a:pt x="2342388" y="342138"/>
                  </a:lnTo>
                  <a:lnTo>
                    <a:pt x="0" y="342138"/>
                  </a:lnTo>
                  <a:lnTo>
                    <a:pt x="0" y="1026414"/>
                  </a:lnTo>
                  <a:lnTo>
                    <a:pt x="2342388" y="1026414"/>
                  </a:lnTo>
                  <a:lnTo>
                    <a:pt x="2342388" y="1368552"/>
                  </a:lnTo>
                  <a:lnTo>
                    <a:pt x="3026664" y="684276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936" y="2852927"/>
              <a:ext cx="3027045" cy="1369060"/>
            </a:xfrm>
            <a:custGeom>
              <a:avLst/>
              <a:gdLst/>
              <a:ahLst/>
              <a:cxnLst/>
              <a:rect l="l" t="t" r="r" b="b"/>
              <a:pathLst>
                <a:path w="3027045" h="1369060">
                  <a:moveTo>
                    <a:pt x="0" y="342138"/>
                  </a:moveTo>
                  <a:lnTo>
                    <a:pt x="2342388" y="342138"/>
                  </a:lnTo>
                  <a:lnTo>
                    <a:pt x="2342388" y="0"/>
                  </a:lnTo>
                  <a:lnTo>
                    <a:pt x="3026664" y="684276"/>
                  </a:lnTo>
                  <a:lnTo>
                    <a:pt x="2342388" y="1368552"/>
                  </a:lnTo>
                  <a:lnTo>
                    <a:pt x="2342388" y="1026414"/>
                  </a:lnTo>
                  <a:lnTo>
                    <a:pt x="0" y="1026414"/>
                  </a:lnTo>
                  <a:lnTo>
                    <a:pt x="0" y="34213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2503" y="3333445"/>
            <a:ext cx="1939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Субпродуктові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3840" y="4648200"/>
            <a:ext cx="3039110" cy="1381125"/>
            <a:chOff x="243840" y="4648200"/>
            <a:chExt cx="3039110" cy="1381125"/>
          </a:xfrm>
        </p:grpSpPr>
        <p:sp>
          <p:nvSpPr>
            <p:cNvPr id="12" name="object 12"/>
            <p:cNvSpPr/>
            <p:nvPr/>
          </p:nvSpPr>
          <p:spPr>
            <a:xfrm>
              <a:off x="249936" y="4654295"/>
              <a:ext cx="3027045" cy="1369060"/>
            </a:xfrm>
            <a:custGeom>
              <a:avLst/>
              <a:gdLst/>
              <a:ahLst/>
              <a:cxnLst/>
              <a:rect l="l" t="t" r="r" b="b"/>
              <a:pathLst>
                <a:path w="3027045" h="1369060">
                  <a:moveTo>
                    <a:pt x="2342388" y="0"/>
                  </a:moveTo>
                  <a:lnTo>
                    <a:pt x="2342388" y="342137"/>
                  </a:lnTo>
                  <a:lnTo>
                    <a:pt x="0" y="342137"/>
                  </a:lnTo>
                  <a:lnTo>
                    <a:pt x="0" y="1026413"/>
                  </a:lnTo>
                  <a:lnTo>
                    <a:pt x="2342388" y="1026413"/>
                  </a:lnTo>
                  <a:lnTo>
                    <a:pt x="2342388" y="1368551"/>
                  </a:lnTo>
                  <a:lnTo>
                    <a:pt x="3026664" y="684275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36" y="4654295"/>
              <a:ext cx="3027045" cy="1369060"/>
            </a:xfrm>
            <a:custGeom>
              <a:avLst/>
              <a:gdLst/>
              <a:ahLst/>
              <a:cxnLst/>
              <a:rect l="l" t="t" r="r" b="b"/>
              <a:pathLst>
                <a:path w="3027045" h="1369060">
                  <a:moveTo>
                    <a:pt x="0" y="342137"/>
                  </a:moveTo>
                  <a:lnTo>
                    <a:pt x="2342388" y="342137"/>
                  </a:lnTo>
                  <a:lnTo>
                    <a:pt x="2342388" y="0"/>
                  </a:lnTo>
                  <a:lnTo>
                    <a:pt x="3026664" y="684275"/>
                  </a:lnTo>
                  <a:lnTo>
                    <a:pt x="2342388" y="1368551"/>
                  </a:lnTo>
                  <a:lnTo>
                    <a:pt x="2342388" y="1026413"/>
                  </a:lnTo>
                  <a:lnTo>
                    <a:pt x="0" y="1026413"/>
                  </a:lnTo>
                  <a:lnTo>
                    <a:pt x="0" y="3421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7639" y="5134432"/>
            <a:ext cx="205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Поліпродуктові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9855" y="1267967"/>
            <a:ext cx="5544820" cy="1225550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10" dirty="0">
                <a:latin typeface="Times New Roman"/>
                <a:cs typeface="Times New Roman"/>
              </a:rPr>
              <a:t>орієнтуються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випуск</a:t>
            </a:r>
            <a:r>
              <a:rPr sz="2000" spc="-10" dirty="0">
                <a:latin typeface="Times New Roman"/>
                <a:cs typeface="Times New Roman"/>
              </a:rPr>
              <a:t> одного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основного</a:t>
            </a:r>
            <a:endParaRPr sz="2000">
              <a:latin typeface="Times New Roman"/>
              <a:cs typeface="Times New Roman"/>
            </a:endParaRPr>
          </a:p>
          <a:p>
            <a:pPr marL="443230" marR="433070" indent="-1905" algn="ctr">
              <a:lnSpc>
                <a:spcPct val="99500"/>
              </a:lnSpc>
              <a:spcBef>
                <a:spcPts val="15"/>
              </a:spcBef>
            </a:pPr>
            <a:r>
              <a:rPr sz="2000" dirty="0">
                <a:latin typeface="Times New Roman"/>
                <a:cs typeface="Times New Roman"/>
              </a:rPr>
              <a:t>кінцевого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виробу.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(наприклад, нафтопромисловий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комплекс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Саудівській </a:t>
            </a:r>
            <a:r>
              <a:rPr sz="2000" dirty="0">
                <a:latin typeface="Times New Roman"/>
                <a:cs typeface="Times New Roman"/>
              </a:rPr>
              <a:t>Аравії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ОАЕ).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9855" y="2923032"/>
            <a:ext cx="5544820" cy="764953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391160" marR="379730" algn="ctr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latin typeface="Times New Roman"/>
                <a:cs typeface="Times New Roman"/>
              </a:rPr>
              <a:t>випуск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головної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продукції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супроводжується </a:t>
            </a:r>
            <a:r>
              <a:rPr sz="2000" spc="-10" dirty="0" err="1">
                <a:latin typeface="Times New Roman"/>
                <a:cs typeface="Times New Roman"/>
              </a:rPr>
              <a:t>виробництвом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супутньої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9855" y="4724400"/>
            <a:ext cx="5544820" cy="1225550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marR="99695" algn="ctr">
              <a:lnSpc>
                <a:spcPts val="2400"/>
              </a:lnSpc>
              <a:spcBef>
                <a:spcPts val="40"/>
              </a:spcBef>
            </a:pPr>
            <a:r>
              <a:rPr sz="2000" dirty="0">
                <a:latin typeface="Times New Roman"/>
                <a:cs typeface="Times New Roman"/>
              </a:rPr>
              <a:t>виробляють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декілька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самостійних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різновидів </a:t>
            </a:r>
            <a:r>
              <a:rPr sz="2000" dirty="0">
                <a:latin typeface="Times New Roman"/>
                <a:cs typeface="Times New Roman"/>
              </a:rPr>
              <a:t>продукції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(Південнотаджицький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Таджикистані</a:t>
            </a:r>
            <a:r>
              <a:rPr sz="2000" spc="-10" dirty="0" smtClean="0">
                <a:latin typeface="Times New Roman"/>
                <a:cs typeface="Times New Roman"/>
              </a:rPr>
              <a:t>,</a:t>
            </a:r>
            <a:r>
              <a:rPr sz="2000" spc="-9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Лотаринзький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ts val="2325"/>
              </a:lnSpc>
            </a:pPr>
            <a:r>
              <a:rPr sz="2000" spc="-10" dirty="0">
                <a:latin typeface="Times New Roman"/>
                <a:cs typeface="Times New Roman"/>
              </a:rPr>
              <a:t>Франції).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9" name="Дата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542399-A922-4110-86EB-8057242DAC1C}" type="datetime1">
              <a:rPr lang="en-US" smtClean="0"/>
              <a:t>2/26/2025</a:t>
            </a:fld>
            <a:endParaRPr lang="en-US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4364735"/>
              <a:ext cx="8354568" cy="18714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495" y="4364735"/>
              <a:ext cx="8354695" cy="1871980"/>
            </a:xfrm>
            <a:custGeom>
              <a:avLst/>
              <a:gdLst/>
              <a:ahLst/>
              <a:cxnLst/>
              <a:rect l="l" t="t" r="r" b="b"/>
              <a:pathLst>
                <a:path w="8354695" h="1871979">
                  <a:moveTo>
                    <a:pt x="0" y="311912"/>
                  </a:moveTo>
                  <a:lnTo>
                    <a:pt x="3381" y="265831"/>
                  </a:lnTo>
                  <a:lnTo>
                    <a:pt x="13206" y="221846"/>
                  </a:lnTo>
                  <a:lnTo>
                    <a:pt x="28990" y="180440"/>
                  </a:lnTo>
                  <a:lnTo>
                    <a:pt x="50251" y="142095"/>
                  </a:lnTo>
                  <a:lnTo>
                    <a:pt x="76507" y="107296"/>
                  </a:lnTo>
                  <a:lnTo>
                    <a:pt x="107275" y="76524"/>
                  </a:lnTo>
                  <a:lnTo>
                    <a:pt x="142073" y="50264"/>
                  </a:lnTo>
                  <a:lnTo>
                    <a:pt x="180418" y="28998"/>
                  </a:lnTo>
                  <a:lnTo>
                    <a:pt x="221828" y="13210"/>
                  </a:lnTo>
                  <a:lnTo>
                    <a:pt x="265820" y="3383"/>
                  </a:lnTo>
                  <a:lnTo>
                    <a:pt x="311912" y="0"/>
                  </a:lnTo>
                  <a:lnTo>
                    <a:pt x="8042656" y="0"/>
                  </a:lnTo>
                  <a:lnTo>
                    <a:pt x="8088736" y="3383"/>
                  </a:lnTo>
                  <a:lnTo>
                    <a:pt x="8132721" y="13210"/>
                  </a:lnTo>
                  <a:lnTo>
                    <a:pt x="8174127" y="28998"/>
                  </a:lnTo>
                  <a:lnTo>
                    <a:pt x="8212472" y="50264"/>
                  </a:lnTo>
                  <a:lnTo>
                    <a:pt x="8247271" y="76524"/>
                  </a:lnTo>
                  <a:lnTo>
                    <a:pt x="8278043" y="107296"/>
                  </a:lnTo>
                  <a:lnTo>
                    <a:pt x="8304303" y="142095"/>
                  </a:lnTo>
                  <a:lnTo>
                    <a:pt x="8325569" y="180440"/>
                  </a:lnTo>
                  <a:lnTo>
                    <a:pt x="8341357" y="221846"/>
                  </a:lnTo>
                  <a:lnTo>
                    <a:pt x="8351184" y="265831"/>
                  </a:lnTo>
                  <a:lnTo>
                    <a:pt x="8354568" y="311912"/>
                  </a:lnTo>
                  <a:lnTo>
                    <a:pt x="8354568" y="1559547"/>
                  </a:lnTo>
                  <a:lnTo>
                    <a:pt x="8351184" y="1605642"/>
                  </a:lnTo>
                  <a:lnTo>
                    <a:pt x="8341357" y="1649636"/>
                  </a:lnTo>
                  <a:lnTo>
                    <a:pt x="8325569" y="1691048"/>
                  </a:lnTo>
                  <a:lnTo>
                    <a:pt x="8304303" y="1729395"/>
                  </a:lnTo>
                  <a:lnTo>
                    <a:pt x="8278043" y="1764194"/>
                  </a:lnTo>
                  <a:lnTo>
                    <a:pt x="8247271" y="1794963"/>
                  </a:lnTo>
                  <a:lnTo>
                    <a:pt x="8212472" y="1821220"/>
                  </a:lnTo>
                  <a:lnTo>
                    <a:pt x="8174127" y="1842481"/>
                  </a:lnTo>
                  <a:lnTo>
                    <a:pt x="8132721" y="1858265"/>
                  </a:lnTo>
                  <a:lnTo>
                    <a:pt x="8088736" y="1868090"/>
                  </a:lnTo>
                  <a:lnTo>
                    <a:pt x="8042656" y="1871471"/>
                  </a:lnTo>
                  <a:lnTo>
                    <a:pt x="311912" y="1871471"/>
                  </a:lnTo>
                  <a:lnTo>
                    <a:pt x="265820" y="1868090"/>
                  </a:lnTo>
                  <a:lnTo>
                    <a:pt x="221828" y="1858265"/>
                  </a:lnTo>
                  <a:lnTo>
                    <a:pt x="180418" y="1842481"/>
                  </a:lnTo>
                  <a:lnTo>
                    <a:pt x="142073" y="1821220"/>
                  </a:lnTo>
                  <a:lnTo>
                    <a:pt x="107275" y="1794963"/>
                  </a:lnTo>
                  <a:lnTo>
                    <a:pt x="76507" y="1764194"/>
                  </a:lnTo>
                  <a:lnTo>
                    <a:pt x="50251" y="1729395"/>
                  </a:lnTo>
                  <a:lnTo>
                    <a:pt x="28990" y="1691048"/>
                  </a:lnTo>
                  <a:lnTo>
                    <a:pt x="13206" y="1649636"/>
                  </a:lnTo>
                  <a:lnTo>
                    <a:pt x="3381" y="1605642"/>
                  </a:lnTo>
                  <a:lnTo>
                    <a:pt x="0" y="1559547"/>
                  </a:lnTo>
                  <a:lnTo>
                    <a:pt x="0" y="311912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1700783"/>
              <a:ext cx="8424671" cy="23774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6240" y="1700783"/>
              <a:ext cx="8425180" cy="2377440"/>
            </a:xfrm>
            <a:custGeom>
              <a:avLst/>
              <a:gdLst/>
              <a:ahLst/>
              <a:cxnLst/>
              <a:rect l="l" t="t" r="r" b="b"/>
              <a:pathLst>
                <a:path w="8425180" h="2377440">
                  <a:moveTo>
                    <a:pt x="0" y="396239"/>
                  </a:moveTo>
                  <a:lnTo>
                    <a:pt x="2665" y="350033"/>
                  </a:lnTo>
                  <a:lnTo>
                    <a:pt x="10465" y="305390"/>
                  </a:lnTo>
                  <a:lnTo>
                    <a:pt x="23100" y="262611"/>
                  </a:lnTo>
                  <a:lnTo>
                    <a:pt x="40275" y="221990"/>
                  </a:lnTo>
                  <a:lnTo>
                    <a:pt x="61691" y="183827"/>
                  </a:lnTo>
                  <a:lnTo>
                    <a:pt x="87051" y="148418"/>
                  </a:lnTo>
                  <a:lnTo>
                    <a:pt x="116058" y="116062"/>
                  </a:lnTo>
                  <a:lnTo>
                    <a:pt x="148415" y="87054"/>
                  </a:lnTo>
                  <a:lnTo>
                    <a:pt x="183825" y="61693"/>
                  </a:lnTo>
                  <a:lnTo>
                    <a:pt x="221989" y="40277"/>
                  </a:lnTo>
                  <a:lnTo>
                    <a:pt x="262612" y="23102"/>
                  </a:lnTo>
                  <a:lnTo>
                    <a:pt x="305394" y="10465"/>
                  </a:lnTo>
                  <a:lnTo>
                    <a:pt x="350040" y="2666"/>
                  </a:lnTo>
                  <a:lnTo>
                    <a:pt x="396252" y="0"/>
                  </a:lnTo>
                  <a:lnTo>
                    <a:pt x="8028432" y="0"/>
                  </a:lnTo>
                  <a:lnTo>
                    <a:pt x="8074638" y="2666"/>
                  </a:lnTo>
                  <a:lnTo>
                    <a:pt x="8119281" y="10465"/>
                  </a:lnTo>
                  <a:lnTo>
                    <a:pt x="8162060" y="23102"/>
                  </a:lnTo>
                  <a:lnTo>
                    <a:pt x="8202681" y="40277"/>
                  </a:lnTo>
                  <a:lnTo>
                    <a:pt x="8240844" y="61693"/>
                  </a:lnTo>
                  <a:lnTo>
                    <a:pt x="8276253" y="87054"/>
                  </a:lnTo>
                  <a:lnTo>
                    <a:pt x="8308609" y="116062"/>
                  </a:lnTo>
                  <a:lnTo>
                    <a:pt x="8337617" y="148418"/>
                  </a:lnTo>
                  <a:lnTo>
                    <a:pt x="8362978" y="183827"/>
                  </a:lnTo>
                  <a:lnTo>
                    <a:pt x="8384394" y="221990"/>
                  </a:lnTo>
                  <a:lnTo>
                    <a:pt x="8401569" y="262611"/>
                  </a:lnTo>
                  <a:lnTo>
                    <a:pt x="8414206" y="305390"/>
                  </a:lnTo>
                  <a:lnTo>
                    <a:pt x="8422005" y="350033"/>
                  </a:lnTo>
                  <a:lnTo>
                    <a:pt x="8424671" y="396239"/>
                  </a:lnTo>
                  <a:lnTo>
                    <a:pt x="8424671" y="1981199"/>
                  </a:lnTo>
                  <a:lnTo>
                    <a:pt x="8422005" y="2027406"/>
                  </a:lnTo>
                  <a:lnTo>
                    <a:pt x="8414206" y="2072049"/>
                  </a:lnTo>
                  <a:lnTo>
                    <a:pt x="8401569" y="2114828"/>
                  </a:lnTo>
                  <a:lnTo>
                    <a:pt x="8384394" y="2155449"/>
                  </a:lnTo>
                  <a:lnTo>
                    <a:pt x="8362978" y="2193612"/>
                  </a:lnTo>
                  <a:lnTo>
                    <a:pt x="8337617" y="2229021"/>
                  </a:lnTo>
                  <a:lnTo>
                    <a:pt x="8308609" y="2261377"/>
                  </a:lnTo>
                  <a:lnTo>
                    <a:pt x="8276253" y="2290385"/>
                  </a:lnTo>
                  <a:lnTo>
                    <a:pt x="8240844" y="2315746"/>
                  </a:lnTo>
                  <a:lnTo>
                    <a:pt x="8202681" y="2337162"/>
                  </a:lnTo>
                  <a:lnTo>
                    <a:pt x="8162060" y="2354337"/>
                  </a:lnTo>
                  <a:lnTo>
                    <a:pt x="8119281" y="2366974"/>
                  </a:lnTo>
                  <a:lnTo>
                    <a:pt x="8074638" y="2374773"/>
                  </a:lnTo>
                  <a:lnTo>
                    <a:pt x="8028432" y="2377440"/>
                  </a:lnTo>
                  <a:lnTo>
                    <a:pt x="396252" y="2377440"/>
                  </a:lnTo>
                  <a:lnTo>
                    <a:pt x="350040" y="2374773"/>
                  </a:lnTo>
                  <a:lnTo>
                    <a:pt x="305394" y="2366974"/>
                  </a:lnTo>
                  <a:lnTo>
                    <a:pt x="262612" y="2354337"/>
                  </a:lnTo>
                  <a:lnTo>
                    <a:pt x="221989" y="2337162"/>
                  </a:lnTo>
                  <a:lnTo>
                    <a:pt x="183825" y="2315746"/>
                  </a:lnTo>
                  <a:lnTo>
                    <a:pt x="148415" y="2290385"/>
                  </a:lnTo>
                  <a:lnTo>
                    <a:pt x="116058" y="2261377"/>
                  </a:lnTo>
                  <a:lnTo>
                    <a:pt x="87051" y="2229021"/>
                  </a:lnTo>
                  <a:lnTo>
                    <a:pt x="61691" y="2193612"/>
                  </a:lnTo>
                  <a:lnTo>
                    <a:pt x="40275" y="2155449"/>
                  </a:lnTo>
                  <a:lnTo>
                    <a:pt x="23100" y="2114828"/>
                  </a:lnTo>
                  <a:lnTo>
                    <a:pt x="10465" y="2072049"/>
                  </a:lnTo>
                  <a:lnTo>
                    <a:pt x="2665" y="2027406"/>
                  </a:lnTo>
                  <a:lnTo>
                    <a:pt x="0" y="1981199"/>
                  </a:lnTo>
                  <a:lnTo>
                    <a:pt x="0" y="396239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6244" y="1579244"/>
            <a:ext cx="8286750" cy="16065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344170" algn="just">
              <a:lnSpc>
                <a:spcPct val="90000"/>
              </a:lnSpc>
              <a:spcBef>
                <a:spcPts val="440"/>
              </a:spcBef>
            </a:pPr>
            <a:r>
              <a:rPr sz="2800" dirty="0">
                <a:latin typeface="Times New Roman"/>
                <a:cs typeface="Times New Roman"/>
              </a:rPr>
              <a:t>а)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5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стислі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терміни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треба</a:t>
            </a:r>
            <a:r>
              <a:rPr sz="2800" spc="5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розв'язати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велику </a:t>
            </a:r>
            <a:r>
              <a:rPr sz="2800" dirty="0">
                <a:latin typeface="Times New Roman"/>
                <a:cs typeface="Times New Roman"/>
              </a:rPr>
              <a:t>регіональну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проблему,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задля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чого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цілеспрямовано </a:t>
            </a:r>
            <a:r>
              <a:rPr sz="2800" dirty="0">
                <a:latin typeface="Times New Roman"/>
                <a:cs typeface="Times New Roman"/>
              </a:rPr>
              <a:t>виділяються</a:t>
            </a:r>
            <a:r>
              <a:rPr sz="2800" spc="5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ресурси</a:t>
            </a:r>
            <a:r>
              <a:rPr sz="2800" spc="5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5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зосереджуються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зусилля багатьох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керування;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4652594"/>
            <a:ext cx="8282305" cy="1222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344170" algn="just">
              <a:lnSpc>
                <a:spcPts val="3030"/>
              </a:lnSpc>
              <a:spcBef>
                <a:spcPts val="484"/>
              </a:spcBef>
            </a:pPr>
            <a:r>
              <a:rPr sz="2800" dirty="0">
                <a:latin typeface="Times New Roman"/>
                <a:cs typeface="Times New Roman"/>
              </a:rPr>
              <a:t>б)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проблема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має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міжгалузевий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характер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вимагає </a:t>
            </a:r>
            <a:r>
              <a:rPr sz="2800" dirty="0">
                <a:latin typeface="Times New Roman"/>
                <a:cs typeface="Times New Roman"/>
              </a:rPr>
              <a:t>узгодження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інтересів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багатьох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територіальних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галузевих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органів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керування.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6240" y="332231"/>
            <a:ext cx="8278495" cy="1009015"/>
          </a:xfrm>
          <a:prstGeom prst="rect">
            <a:avLst/>
          </a:prstGeom>
          <a:solidFill>
            <a:srgbClr val="F8CAAC"/>
          </a:solidFill>
          <a:ln w="12192">
            <a:solidFill>
              <a:srgbClr val="FFFF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725420" marR="125730" indent="-2591435">
              <a:lnSpc>
                <a:spcPct val="100000"/>
              </a:lnSpc>
              <a:spcBef>
                <a:spcPts val="530"/>
              </a:spcBef>
            </a:pPr>
            <a:r>
              <a:rPr sz="2800" spc="-10" dirty="0"/>
              <a:t>Необхідність</a:t>
            </a:r>
            <a:r>
              <a:rPr sz="2800" spc="-110" dirty="0"/>
              <a:t> </a:t>
            </a:r>
            <a:r>
              <a:rPr sz="2800" dirty="0"/>
              <a:t>створення</a:t>
            </a:r>
            <a:r>
              <a:rPr sz="2800" spc="-65" dirty="0"/>
              <a:t> </a:t>
            </a:r>
            <a:r>
              <a:rPr sz="2800" spc="-10" dirty="0"/>
              <a:t>програмно-</a:t>
            </a:r>
            <a:r>
              <a:rPr sz="2800" dirty="0"/>
              <a:t>цільових</a:t>
            </a:r>
            <a:r>
              <a:rPr sz="2800" spc="-105" dirty="0"/>
              <a:t> </a:t>
            </a:r>
            <a:r>
              <a:rPr sz="2800" spc="-25" dirty="0"/>
              <a:t>ТВК</a:t>
            </a:r>
            <a:r>
              <a:rPr sz="2800" u="none" spc="-25" dirty="0"/>
              <a:t> </a:t>
            </a:r>
            <a:r>
              <a:rPr sz="2800" dirty="0"/>
              <a:t>постає</a:t>
            </a:r>
            <a:r>
              <a:rPr sz="2800" spc="-100" dirty="0"/>
              <a:t> </a:t>
            </a:r>
            <a:r>
              <a:rPr sz="2800" dirty="0"/>
              <a:t>тоді,</a:t>
            </a:r>
            <a:r>
              <a:rPr sz="2800" spc="-90" dirty="0"/>
              <a:t> </a:t>
            </a:r>
            <a:r>
              <a:rPr sz="2800" spc="-10" dirty="0"/>
              <a:t>коли:</a:t>
            </a:r>
            <a:endParaRPr sz="2800"/>
          </a:p>
        </p:txBody>
      </p:sp>
      <p:sp>
        <p:nvSpPr>
          <p:cNvPr id="11" name="Дата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7E064DD-D5BA-4D10-B36F-87A9268B053D}" type="datetime1">
              <a:rPr lang="en-US" smtClean="0"/>
              <a:t>2/26/2025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232" y="188976"/>
            <a:ext cx="6337300" cy="820419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4400" b="0" dirty="0">
                <a:latin typeface="Times New Roman"/>
                <a:cs typeface="Times New Roman"/>
              </a:rPr>
              <a:t>ТВК</a:t>
            </a:r>
            <a:r>
              <a:rPr sz="4400" b="0" spc="-2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в</a:t>
            </a:r>
            <a:r>
              <a:rPr sz="4400" b="0" spc="-50" dirty="0">
                <a:latin typeface="Times New Roman"/>
                <a:cs typeface="Times New Roman"/>
              </a:rPr>
              <a:t> </a:t>
            </a:r>
            <a:r>
              <a:rPr sz="4400" b="0" spc="-10" dirty="0">
                <a:latin typeface="Times New Roman"/>
                <a:cs typeface="Times New Roman"/>
              </a:rPr>
              <a:t>Україні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088" y="1341119"/>
            <a:ext cx="3602990" cy="1009015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Донецький ТВК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(Донецьк,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Горлівка,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Луганськ)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088" y="2636520"/>
            <a:ext cx="3602990" cy="1009015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670" marR="149860" indent="4445" algn="ctr">
              <a:lnSpc>
                <a:spcPct val="100000"/>
              </a:lnSpc>
              <a:spcBef>
                <a:spcPts val="30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Придніпровський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ТВК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(Дніпропетровськ,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Запоріжжя, Кременчук)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088" y="3934967"/>
            <a:ext cx="3602990" cy="1005840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189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Волинський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ТВК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(Ковель,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Рівне,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Луцьк)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088" y="5230367"/>
            <a:ext cx="3602990" cy="1005840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26110" marR="618490" algn="ctr">
              <a:lnSpc>
                <a:spcPct val="100000"/>
              </a:lnSpc>
              <a:spcBef>
                <a:spcPts val="300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Прикарпатський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ТВК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(Львів,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Калуш,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Івано- Франківськ)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8071" y="1844039"/>
            <a:ext cx="3599815" cy="1009015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2000">
              <a:latin typeface="Times New Roman"/>
              <a:cs typeface="Times New Roman"/>
            </a:endParaRPr>
          </a:p>
          <a:p>
            <a:pPr marL="356235">
              <a:lnSpc>
                <a:spcPct val="100000"/>
              </a:lnSpc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Харківський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ТВК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Харків</a:t>
            </a:r>
            <a:r>
              <a:rPr sz="2000" b="1" spc="-1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8071" y="3212592"/>
            <a:ext cx="3599815" cy="1009015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255270" marR="242570" indent="655320">
              <a:lnSpc>
                <a:spcPct val="100000"/>
              </a:lnSpc>
              <a:spcBef>
                <a:spcPts val="15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Кримський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ТВК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(Сімферополь,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Севастополь)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8071" y="4581144"/>
            <a:ext cx="3599815" cy="1009015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30175" marR="115570" indent="-4445" algn="ctr">
              <a:lnSpc>
                <a:spcPct val="100000"/>
              </a:lnSpc>
              <a:spcBef>
                <a:spcPts val="305"/>
              </a:spcBef>
            </a:pPr>
            <a:r>
              <a:rPr sz="2000" spc="-40" dirty="0">
                <a:latin typeface="Times New Roman"/>
                <a:cs typeface="Times New Roman"/>
              </a:rPr>
              <a:t>Українсько-</a:t>
            </a:r>
            <a:r>
              <a:rPr sz="2000" spc="-10" dirty="0">
                <a:latin typeface="Times New Roman"/>
                <a:cs typeface="Times New Roman"/>
              </a:rPr>
              <a:t>Чорноморський </a:t>
            </a:r>
            <a:r>
              <a:rPr sz="2000" dirty="0">
                <a:latin typeface="Times New Roman"/>
                <a:cs typeface="Times New Roman"/>
              </a:rPr>
              <a:t>ТВК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(Одеса,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Ізмаїл,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Іллічівськ, Миколаїв,Херсон)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2776" y="1008887"/>
            <a:ext cx="1224280" cy="4776470"/>
          </a:xfrm>
          <a:custGeom>
            <a:avLst/>
            <a:gdLst/>
            <a:ahLst/>
            <a:cxnLst/>
            <a:rect l="l" t="t" r="r" b="b"/>
            <a:pathLst>
              <a:path w="1224279" h="4776470">
                <a:moveTo>
                  <a:pt x="1224254" y="1339786"/>
                </a:moveTo>
                <a:lnTo>
                  <a:pt x="1213256" y="1333373"/>
                </a:lnTo>
                <a:lnTo>
                  <a:pt x="1135507" y="1288034"/>
                </a:lnTo>
                <a:lnTo>
                  <a:pt x="1131697" y="1289050"/>
                </a:lnTo>
                <a:lnTo>
                  <a:pt x="1128141" y="1295146"/>
                </a:lnTo>
                <a:lnTo>
                  <a:pt x="1129157" y="1299083"/>
                </a:lnTo>
                <a:lnTo>
                  <a:pt x="1187932" y="1333373"/>
                </a:lnTo>
                <a:lnTo>
                  <a:pt x="728599" y="1333373"/>
                </a:lnTo>
                <a:lnTo>
                  <a:pt x="728599" y="842899"/>
                </a:lnTo>
                <a:lnTo>
                  <a:pt x="728599" y="836612"/>
                </a:lnTo>
                <a:lnTo>
                  <a:pt x="728599" y="830199"/>
                </a:lnTo>
                <a:lnTo>
                  <a:pt x="728599" y="0"/>
                </a:lnTo>
                <a:lnTo>
                  <a:pt x="725678" y="0"/>
                </a:lnTo>
                <a:lnTo>
                  <a:pt x="715899" y="0"/>
                </a:lnTo>
                <a:lnTo>
                  <a:pt x="712978" y="0"/>
                </a:lnTo>
                <a:lnTo>
                  <a:pt x="712978" y="42672"/>
                </a:lnTo>
                <a:lnTo>
                  <a:pt x="712978" y="115824"/>
                </a:lnTo>
                <a:lnTo>
                  <a:pt x="712851" y="115824"/>
                </a:lnTo>
                <a:lnTo>
                  <a:pt x="712851" y="830199"/>
                </a:lnTo>
                <a:lnTo>
                  <a:pt x="39255" y="830199"/>
                </a:lnTo>
                <a:lnTo>
                  <a:pt x="98044" y="795909"/>
                </a:lnTo>
                <a:lnTo>
                  <a:pt x="99060" y="791972"/>
                </a:lnTo>
                <a:lnTo>
                  <a:pt x="95504" y="785876"/>
                </a:lnTo>
                <a:lnTo>
                  <a:pt x="91694" y="784860"/>
                </a:lnTo>
                <a:lnTo>
                  <a:pt x="2933" y="836612"/>
                </a:lnTo>
                <a:lnTo>
                  <a:pt x="3149" y="836612"/>
                </a:lnTo>
                <a:lnTo>
                  <a:pt x="91694" y="888365"/>
                </a:lnTo>
                <a:lnTo>
                  <a:pt x="95504" y="887349"/>
                </a:lnTo>
                <a:lnTo>
                  <a:pt x="99060" y="881253"/>
                </a:lnTo>
                <a:lnTo>
                  <a:pt x="98044" y="877316"/>
                </a:lnTo>
                <a:lnTo>
                  <a:pt x="39039" y="842899"/>
                </a:lnTo>
                <a:lnTo>
                  <a:pt x="712851" y="842899"/>
                </a:lnTo>
                <a:lnTo>
                  <a:pt x="712851" y="2125599"/>
                </a:lnTo>
                <a:lnTo>
                  <a:pt x="35991" y="2125599"/>
                </a:lnTo>
                <a:lnTo>
                  <a:pt x="94996" y="2091182"/>
                </a:lnTo>
                <a:lnTo>
                  <a:pt x="96012" y="2087372"/>
                </a:lnTo>
                <a:lnTo>
                  <a:pt x="92456" y="2081276"/>
                </a:lnTo>
                <a:lnTo>
                  <a:pt x="88646" y="2080260"/>
                </a:lnTo>
                <a:lnTo>
                  <a:pt x="0" y="2131949"/>
                </a:lnTo>
                <a:lnTo>
                  <a:pt x="88646" y="2183638"/>
                </a:lnTo>
                <a:lnTo>
                  <a:pt x="92456" y="2182622"/>
                </a:lnTo>
                <a:lnTo>
                  <a:pt x="96012" y="2176526"/>
                </a:lnTo>
                <a:lnTo>
                  <a:pt x="94996" y="2172716"/>
                </a:lnTo>
                <a:lnTo>
                  <a:pt x="35991" y="2138299"/>
                </a:lnTo>
                <a:lnTo>
                  <a:pt x="712978" y="2138299"/>
                </a:lnTo>
                <a:lnTo>
                  <a:pt x="712978" y="2712847"/>
                </a:lnTo>
                <a:lnTo>
                  <a:pt x="712978" y="3422650"/>
                </a:lnTo>
                <a:lnTo>
                  <a:pt x="39039" y="3422650"/>
                </a:lnTo>
                <a:lnTo>
                  <a:pt x="98044" y="3388233"/>
                </a:lnTo>
                <a:lnTo>
                  <a:pt x="99060" y="3384423"/>
                </a:lnTo>
                <a:lnTo>
                  <a:pt x="95504" y="3378327"/>
                </a:lnTo>
                <a:lnTo>
                  <a:pt x="91694" y="3377311"/>
                </a:lnTo>
                <a:lnTo>
                  <a:pt x="3048" y="3429000"/>
                </a:lnTo>
                <a:lnTo>
                  <a:pt x="91694" y="3480689"/>
                </a:lnTo>
                <a:lnTo>
                  <a:pt x="95504" y="3479673"/>
                </a:lnTo>
                <a:lnTo>
                  <a:pt x="99060" y="3473577"/>
                </a:lnTo>
                <a:lnTo>
                  <a:pt x="98044" y="3469767"/>
                </a:lnTo>
                <a:lnTo>
                  <a:pt x="39039" y="3435350"/>
                </a:lnTo>
                <a:lnTo>
                  <a:pt x="712978" y="3435350"/>
                </a:lnTo>
                <a:lnTo>
                  <a:pt x="712978" y="4083050"/>
                </a:lnTo>
                <a:lnTo>
                  <a:pt x="715899" y="4083050"/>
                </a:lnTo>
                <a:lnTo>
                  <a:pt x="715899" y="4718050"/>
                </a:lnTo>
                <a:lnTo>
                  <a:pt x="39090" y="4718050"/>
                </a:lnTo>
                <a:lnTo>
                  <a:pt x="98044" y="4683671"/>
                </a:lnTo>
                <a:lnTo>
                  <a:pt x="99060" y="4679772"/>
                </a:lnTo>
                <a:lnTo>
                  <a:pt x="95504" y="4673714"/>
                </a:lnTo>
                <a:lnTo>
                  <a:pt x="91694" y="4672698"/>
                </a:lnTo>
                <a:lnTo>
                  <a:pt x="3048" y="4724400"/>
                </a:lnTo>
                <a:lnTo>
                  <a:pt x="91694" y="4776101"/>
                </a:lnTo>
                <a:lnTo>
                  <a:pt x="95504" y="4775073"/>
                </a:lnTo>
                <a:lnTo>
                  <a:pt x="99060" y="4769015"/>
                </a:lnTo>
                <a:lnTo>
                  <a:pt x="98044" y="4765129"/>
                </a:lnTo>
                <a:lnTo>
                  <a:pt x="39090" y="4730750"/>
                </a:lnTo>
                <a:lnTo>
                  <a:pt x="728599" y="4730750"/>
                </a:lnTo>
                <a:lnTo>
                  <a:pt x="728599" y="4724400"/>
                </a:lnTo>
                <a:lnTo>
                  <a:pt x="728599" y="4718050"/>
                </a:lnTo>
                <a:lnTo>
                  <a:pt x="728599" y="4083050"/>
                </a:lnTo>
                <a:lnTo>
                  <a:pt x="1188135" y="4083050"/>
                </a:lnTo>
                <a:lnTo>
                  <a:pt x="1129157" y="4117467"/>
                </a:lnTo>
                <a:lnTo>
                  <a:pt x="1128141" y="4121277"/>
                </a:lnTo>
                <a:lnTo>
                  <a:pt x="1131697" y="4127373"/>
                </a:lnTo>
                <a:lnTo>
                  <a:pt x="1135507" y="4128389"/>
                </a:lnTo>
                <a:lnTo>
                  <a:pt x="1213256" y="4083050"/>
                </a:lnTo>
                <a:lnTo>
                  <a:pt x="1224153" y="4076700"/>
                </a:lnTo>
                <a:lnTo>
                  <a:pt x="1213256" y="4070350"/>
                </a:lnTo>
                <a:lnTo>
                  <a:pt x="1135507" y="4025011"/>
                </a:lnTo>
                <a:lnTo>
                  <a:pt x="1131697" y="4026027"/>
                </a:lnTo>
                <a:lnTo>
                  <a:pt x="1128141" y="4032123"/>
                </a:lnTo>
                <a:lnTo>
                  <a:pt x="1129157" y="4035933"/>
                </a:lnTo>
                <a:lnTo>
                  <a:pt x="1188135" y="4070350"/>
                </a:lnTo>
                <a:lnTo>
                  <a:pt x="728599" y="4070350"/>
                </a:lnTo>
                <a:lnTo>
                  <a:pt x="728599" y="3435350"/>
                </a:lnTo>
                <a:lnTo>
                  <a:pt x="728599" y="3429000"/>
                </a:lnTo>
                <a:lnTo>
                  <a:pt x="728599" y="3422650"/>
                </a:lnTo>
                <a:lnTo>
                  <a:pt x="728599" y="2712847"/>
                </a:lnTo>
                <a:lnTo>
                  <a:pt x="1188135" y="2712847"/>
                </a:lnTo>
                <a:lnTo>
                  <a:pt x="1129157" y="2747264"/>
                </a:lnTo>
                <a:lnTo>
                  <a:pt x="1128141" y="2751074"/>
                </a:lnTo>
                <a:lnTo>
                  <a:pt x="1131697" y="2757170"/>
                </a:lnTo>
                <a:lnTo>
                  <a:pt x="1135507" y="2758186"/>
                </a:lnTo>
                <a:lnTo>
                  <a:pt x="1213256" y="2712847"/>
                </a:lnTo>
                <a:lnTo>
                  <a:pt x="1224153" y="2706497"/>
                </a:lnTo>
                <a:lnTo>
                  <a:pt x="1213256" y="2700147"/>
                </a:lnTo>
                <a:lnTo>
                  <a:pt x="1135507" y="2654808"/>
                </a:lnTo>
                <a:lnTo>
                  <a:pt x="1131697" y="2655824"/>
                </a:lnTo>
                <a:lnTo>
                  <a:pt x="1128141" y="2661920"/>
                </a:lnTo>
                <a:lnTo>
                  <a:pt x="1129157" y="2665730"/>
                </a:lnTo>
                <a:lnTo>
                  <a:pt x="1188135" y="2700147"/>
                </a:lnTo>
                <a:lnTo>
                  <a:pt x="728599" y="2700147"/>
                </a:lnTo>
                <a:lnTo>
                  <a:pt x="728599" y="1346073"/>
                </a:lnTo>
                <a:lnTo>
                  <a:pt x="1188148" y="1346073"/>
                </a:lnTo>
                <a:lnTo>
                  <a:pt x="1129157" y="1380490"/>
                </a:lnTo>
                <a:lnTo>
                  <a:pt x="1128141" y="1384427"/>
                </a:lnTo>
                <a:lnTo>
                  <a:pt x="1131697" y="1390523"/>
                </a:lnTo>
                <a:lnTo>
                  <a:pt x="1135507" y="1391539"/>
                </a:lnTo>
                <a:lnTo>
                  <a:pt x="1213281" y="1346073"/>
                </a:lnTo>
                <a:lnTo>
                  <a:pt x="1224038" y="1339786"/>
                </a:lnTo>
                <a:lnTo>
                  <a:pt x="1224254" y="133978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ата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B58B402-6248-4F79-9B43-3FEFAA67B2C5}" type="datetime1">
              <a:rPr lang="en-US" smtClean="0"/>
              <a:t>2/26/2025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55" y="228600"/>
            <a:ext cx="4181855" cy="16398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2295" y="204215"/>
            <a:ext cx="792479" cy="1493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5468" y="2060448"/>
            <a:ext cx="0" cy="4624070"/>
          </a:xfrm>
          <a:custGeom>
            <a:avLst/>
            <a:gdLst/>
            <a:ahLst/>
            <a:cxnLst/>
            <a:rect l="l" t="t" r="r" b="b"/>
            <a:pathLst>
              <a:path h="4624070">
                <a:moveTo>
                  <a:pt x="0" y="4623816"/>
                </a:moveTo>
                <a:lnTo>
                  <a:pt x="0" y="0"/>
                </a:lnTo>
              </a:path>
            </a:pathLst>
          </a:custGeom>
          <a:ln w="9144">
            <a:solidFill>
              <a:srgbClr val="344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0757" y="6634733"/>
            <a:ext cx="8382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5" dirty="0">
                <a:latin typeface="Microsoft Sans Serif"/>
                <a:cs typeface="Microsoft Sans Serif"/>
              </a:rPr>
              <a:t>и'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5593" y="6634733"/>
            <a:ext cx="4445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50" dirty="0">
                <a:solidFill>
                  <a:srgbClr val="000713"/>
                </a:solidFill>
                <a:latin typeface="Microsoft Sans Serif"/>
                <a:cs typeface="Microsoft Sans Serif"/>
              </a:rPr>
              <a:t>I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9109" y="6634733"/>
            <a:ext cx="756285" cy="112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650" dirty="0">
                <a:latin typeface="Microsoft Sans Serif"/>
                <a:cs typeface="Microsoft Sans Serif"/>
              </a:rPr>
              <a:t>/</a:t>
            </a:r>
            <a:r>
              <a:rPr sz="650" spc="195" dirty="0">
                <a:latin typeface="Microsoft Sans Serif"/>
                <a:cs typeface="Microsoft Sans Serif"/>
              </a:rPr>
              <a:t>  </a:t>
            </a:r>
            <a:r>
              <a:rPr sz="650" dirty="0">
                <a:latin typeface="Microsoft Sans Serif"/>
                <a:cs typeface="Microsoft Sans Serif"/>
              </a:rPr>
              <a:t>I</a:t>
            </a:r>
            <a:r>
              <a:rPr sz="650" spc="135" dirty="0">
                <a:latin typeface="Microsoft Sans Serif"/>
                <a:cs typeface="Microsoft Sans Serif"/>
              </a:rPr>
              <a:t> </a:t>
            </a:r>
            <a:r>
              <a:rPr sz="650" spc="-40" dirty="0" smtClean="0">
                <a:latin typeface="Microsoft Sans Serif"/>
                <a:cs typeface="Microsoft Sans Serif"/>
              </a:rPr>
              <a:t>ad</a:t>
            </a:r>
            <a:r>
              <a:rPr sz="650" dirty="0" smtClean="0">
                <a:latin typeface="Microsoft Sans Serif"/>
                <a:cs typeface="Microsoft Sans Serif"/>
              </a:rPr>
              <a:t> </a:t>
            </a:r>
            <a:r>
              <a:rPr sz="650" dirty="0">
                <a:latin typeface="Microsoft Sans Serif"/>
                <a:cs typeface="Microsoft Sans Serif"/>
              </a:rPr>
              <a:t>16</a:t>
            </a:r>
            <a:r>
              <a:rPr sz="650" spc="155" dirty="0">
                <a:latin typeface="Microsoft Sans Serif"/>
                <a:cs typeface="Microsoft Sans Serif"/>
              </a:rPr>
              <a:t> </a:t>
            </a:r>
            <a:r>
              <a:rPr sz="650" spc="-50" dirty="0">
                <a:latin typeface="Microsoft Sans Serif"/>
                <a:cs typeface="Microsoft Sans Serif"/>
              </a:rPr>
              <a:t>I</a:t>
            </a:r>
            <a:r>
              <a:rPr sz="650" dirty="0">
                <a:latin typeface="Microsoft Sans Serif"/>
                <a:cs typeface="Microsoft Sans Serif"/>
              </a:rPr>
              <a:t>	</a:t>
            </a:r>
            <a:r>
              <a:rPr sz="650" spc="-50" dirty="0">
                <a:solidFill>
                  <a:srgbClr val="0A1F44"/>
                </a:solidFill>
                <a:latin typeface="Microsoft Sans Serif"/>
                <a:cs typeface="Microsoft Sans Serif"/>
              </a:rPr>
              <a:t>и</a:t>
            </a:r>
            <a:endParaRPr sz="650" dirty="0">
              <a:latin typeface="Microsoft Sans Serif"/>
              <a:cs typeface="Microsoft Sans Serif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11" y="2144451"/>
            <a:ext cx="8552381" cy="4742857"/>
          </a:xfrm>
          <a:prstGeom prst="rect">
            <a:avLst/>
          </a:prstGeom>
        </p:spPr>
      </p:pic>
      <p:sp>
        <p:nvSpPr>
          <p:cNvPr id="26" name="Дата 2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06170FD-25AB-4561-B219-A83B68978F65}" type="datetime1">
              <a:rPr lang="en-US" smtClean="0"/>
              <a:t>2/26/2025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1540205"/>
            <a:ext cx="7799705" cy="428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2655"/>
              </a:lnSpc>
              <a:spcBef>
                <a:spcPts val="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океанічний</a:t>
            </a:r>
            <a:r>
              <a:rPr sz="2600" spc="-10" dirty="0">
                <a:latin typeface="Times New Roman"/>
                <a:cs typeface="Times New Roman"/>
              </a:rPr>
              <a:t>, зорієнтований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переважно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природно-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ресурсний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потенціал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Світового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океану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(наприклад,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океанічне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рибальство,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добування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залізо-</a:t>
            </a:r>
            <a:r>
              <a:rPr sz="2600" spc="-10" dirty="0">
                <a:latin typeface="Times New Roman"/>
                <a:cs typeface="Times New Roman"/>
              </a:rPr>
              <a:t>марганцевих</a:t>
            </a:r>
            <a:endParaRPr sz="2600">
              <a:latin typeface="Times New Roman"/>
              <a:cs typeface="Times New Roman"/>
            </a:endParaRPr>
          </a:p>
          <a:p>
            <a:pPr marL="241300" marR="611505">
              <a:lnSpc>
                <a:spcPct val="70000"/>
              </a:lnSpc>
              <a:spcBef>
                <a:spcPts val="465"/>
              </a:spcBef>
            </a:pPr>
            <a:r>
              <a:rPr sz="2600" spc="-10" dirty="0">
                <a:latin typeface="Times New Roman"/>
                <a:cs typeface="Times New Roman"/>
              </a:rPr>
              <a:t>конкрецій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тощо)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та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зовнішньоекономічні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морські </a:t>
            </a:r>
            <a:r>
              <a:rPr sz="2600" dirty="0">
                <a:latin typeface="Times New Roman"/>
                <a:cs typeface="Times New Roman"/>
              </a:rPr>
              <a:t>торгівельні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зв'язки;</a:t>
            </a:r>
            <a:endParaRPr sz="2600">
              <a:latin typeface="Times New Roman"/>
              <a:cs typeface="Times New Roman"/>
            </a:endParaRPr>
          </a:p>
          <a:p>
            <a:pPr marL="323215" indent="-310515">
              <a:lnSpc>
                <a:spcPts val="2650"/>
              </a:lnSpc>
              <a:spcBef>
                <a:spcPts val="75"/>
              </a:spcBef>
              <a:buFont typeface="Microsoft Sans Serif"/>
              <a:buChar char="•"/>
              <a:tabLst>
                <a:tab pos="323215" algn="l"/>
              </a:tabLst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морський</a:t>
            </a:r>
            <a:r>
              <a:rPr sz="2600" b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(прибережний),</a:t>
            </a:r>
            <a:r>
              <a:rPr sz="26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пов'язаний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з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освоєнням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25" dirty="0">
                <a:latin typeface="Times New Roman"/>
                <a:cs typeface="Times New Roman"/>
              </a:rPr>
              <a:t>природно-</a:t>
            </a:r>
            <a:r>
              <a:rPr sz="2600" dirty="0">
                <a:latin typeface="Times New Roman"/>
                <a:cs typeface="Times New Roman"/>
              </a:rPr>
              <a:t>ресурсного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потенціалу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континентального</a:t>
            </a:r>
            <a:endParaRPr sz="2600">
              <a:latin typeface="Times New Roman"/>
              <a:cs typeface="Times New Roman"/>
            </a:endParaRPr>
          </a:p>
          <a:p>
            <a:pPr marL="241300" marR="1447165">
              <a:lnSpc>
                <a:spcPct val="70100"/>
              </a:lnSpc>
              <a:spcBef>
                <a:spcPts val="465"/>
              </a:spcBef>
            </a:pPr>
            <a:r>
              <a:rPr sz="2600" dirty="0">
                <a:latin typeface="Times New Roman"/>
                <a:cs typeface="Times New Roman"/>
              </a:rPr>
              <a:t>шельфу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(морський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нафто-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й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газовидобуток, </a:t>
            </a:r>
            <a:r>
              <a:rPr sz="2600" dirty="0">
                <a:latin typeface="Times New Roman"/>
                <a:cs typeface="Times New Roman"/>
              </a:rPr>
              <a:t>прибережне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рибальство,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морекультура);</a:t>
            </a:r>
            <a:endParaRPr sz="2600">
              <a:latin typeface="Times New Roman"/>
              <a:cs typeface="Times New Roman"/>
            </a:endParaRPr>
          </a:p>
          <a:p>
            <a:pPr marL="240665" indent="-227965">
              <a:lnSpc>
                <a:spcPts val="2655"/>
              </a:lnSpc>
              <a:spcBef>
                <a:spcPts val="7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приморський,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зорієнтований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переважно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освоєння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нових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територій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морським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шляхом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(у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Росії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це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—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освоєння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Крайньої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Півночі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вздовж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Північного</a:t>
            </a:r>
            <a:endParaRPr sz="2600">
              <a:latin typeface="Times New Roman"/>
              <a:cs typeface="Times New Roman"/>
            </a:endParaRPr>
          </a:p>
          <a:p>
            <a:pPr marL="241300" marR="278765">
              <a:lnSpc>
                <a:spcPct val="70000"/>
              </a:lnSpc>
              <a:spcBef>
                <a:spcPts val="470"/>
              </a:spcBef>
            </a:pPr>
            <a:r>
              <a:rPr sz="2600" spc="-20" dirty="0">
                <a:latin typeface="Times New Roman"/>
                <a:cs typeface="Times New Roman"/>
              </a:rPr>
              <a:t>морського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шляху;Крайньої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Півночі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Канади,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Аляски США).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648" y="332231"/>
            <a:ext cx="8281670" cy="1009015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4400" b="0" dirty="0">
                <a:latin typeface="Times New Roman"/>
                <a:cs typeface="Times New Roman"/>
              </a:rPr>
              <a:t>Основні</a:t>
            </a:r>
            <a:r>
              <a:rPr sz="4400" b="0" spc="-80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типи</a:t>
            </a:r>
            <a:r>
              <a:rPr sz="4400" b="0" spc="-75" dirty="0">
                <a:latin typeface="Times New Roman"/>
                <a:cs typeface="Times New Roman"/>
              </a:rPr>
              <a:t> </a:t>
            </a:r>
            <a:r>
              <a:rPr sz="4400" b="0" spc="-20" dirty="0">
                <a:latin typeface="Times New Roman"/>
                <a:cs typeface="Times New Roman"/>
              </a:rPr>
              <a:t>ППК: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A356D7-BE3A-478A-84CA-F56AD8ED0389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567" y="332231"/>
            <a:ext cx="7848600" cy="1009015"/>
          </a:xfrm>
          <a:prstGeom prst="rect">
            <a:avLst/>
          </a:prstGeom>
          <a:solidFill>
            <a:srgbClr val="ACB8C9"/>
          </a:solidFill>
          <a:ln w="12192">
            <a:solidFill>
              <a:srgbClr val="006FC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315085" marR="1303655" indent="944880">
              <a:lnSpc>
                <a:spcPct val="100000"/>
              </a:lnSpc>
              <a:spcBef>
                <a:spcPts val="35"/>
              </a:spcBef>
            </a:pPr>
            <a:r>
              <a:rPr sz="3200" dirty="0"/>
              <a:t>Рівні</a:t>
            </a:r>
            <a:r>
              <a:rPr sz="3200" spc="-10" dirty="0"/>
              <a:t> формування</a:t>
            </a:r>
            <a:r>
              <a:rPr sz="3200" u="none" spc="-10" dirty="0"/>
              <a:t> </a:t>
            </a:r>
            <a:r>
              <a:rPr sz="3200" spc="-10" dirty="0"/>
              <a:t>просторової</a:t>
            </a:r>
            <a:r>
              <a:rPr sz="3200" spc="-165" dirty="0"/>
              <a:t> </a:t>
            </a:r>
            <a:r>
              <a:rPr sz="3200" dirty="0"/>
              <a:t>структури</a:t>
            </a:r>
            <a:r>
              <a:rPr sz="3200" spc="-120" dirty="0"/>
              <a:t> </a:t>
            </a:r>
            <a:r>
              <a:rPr sz="3200" spc="-25" dirty="0"/>
              <a:t>ППК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109217" y="1551177"/>
            <a:ext cx="7861300" cy="1021715"/>
            <a:chOff x="1109217" y="1551177"/>
            <a:chExt cx="7861300" cy="1021715"/>
          </a:xfrm>
        </p:grpSpPr>
        <p:sp>
          <p:nvSpPr>
            <p:cNvPr id="4" name="object 4"/>
            <p:cNvSpPr/>
            <p:nvPr/>
          </p:nvSpPr>
          <p:spPr>
            <a:xfrm>
              <a:off x="1115567" y="1557527"/>
              <a:ext cx="7848600" cy="1009015"/>
            </a:xfrm>
            <a:custGeom>
              <a:avLst/>
              <a:gdLst/>
              <a:ahLst/>
              <a:cxnLst/>
              <a:rect l="l" t="t" r="r" b="b"/>
              <a:pathLst>
                <a:path w="7848600" h="1009014">
                  <a:moveTo>
                    <a:pt x="7848600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7848600" y="1008888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1F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5567" y="1557527"/>
              <a:ext cx="7848600" cy="1009015"/>
            </a:xfrm>
            <a:custGeom>
              <a:avLst/>
              <a:gdLst/>
              <a:ahLst/>
              <a:cxnLst/>
              <a:rect l="l" t="t" r="r" b="b"/>
              <a:pathLst>
                <a:path w="7848600" h="1009014">
                  <a:moveTo>
                    <a:pt x="0" y="1008888"/>
                  </a:moveTo>
                  <a:lnTo>
                    <a:pt x="7848600" y="1008888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5567" y="5013959"/>
            <a:ext cx="7848600" cy="1009015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30"/>
              </a:spcBef>
            </a:pPr>
            <a:r>
              <a:rPr sz="2400" i="1" dirty="0">
                <a:latin typeface="Times New Roman"/>
                <a:cs typeface="Times New Roman"/>
              </a:rPr>
              <a:t>Районний</a:t>
            </a:r>
            <a:r>
              <a:rPr sz="2400" i="1" spc="-1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ППК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включає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вузлові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комплекси,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територіальні</a:t>
            </a:r>
            <a:endParaRPr sz="24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води,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прилеглий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шельф,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економічну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зону.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09217" y="2703322"/>
            <a:ext cx="7861300" cy="2171065"/>
            <a:chOff x="1109217" y="2703322"/>
            <a:chExt cx="7861300" cy="2171065"/>
          </a:xfrm>
        </p:grpSpPr>
        <p:sp>
          <p:nvSpPr>
            <p:cNvPr id="8" name="object 8"/>
            <p:cNvSpPr/>
            <p:nvPr/>
          </p:nvSpPr>
          <p:spPr>
            <a:xfrm>
              <a:off x="1115567" y="3861816"/>
              <a:ext cx="7848600" cy="1005840"/>
            </a:xfrm>
            <a:custGeom>
              <a:avLst/>
              <a:gdLst/>
              <a:ahLst/>
              <a:cxnLst/>
              <a:rect l="l" t="t" r="r" b="b"/>
              <a:pathLst>
                <a:path w="7848600" h="1005839">
                  <a:moveTo>
                    <a:pt x="7848600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7848600" y="100584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1F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5567" y="3861816"/>
              <a:ext cx="7848600" cy="1005840"/>
            </a:xfrm>
            <a:custGeom>
              <a:avLst/>
              <a:gdLst/>
              <a:ahLst/>
              <a:cxnLst/>
              <a:rect l="l" t="t" r="r" b="b"/>
              <a:pathLst>
                <a:path w="7848600" h="1005839">
                  <a:moveTo>
                    <a:pt x="0" y="1005840"/>
                  </a:moveTo>
                  <a:lnTo>
                    <a:pt x="7848600" y="100584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5567" y="2709672"/>
              <a:ext cx="7848600" cy="1005840"/>
            </a:xfrm>
            <a:custGeom>
              <a:avLst/>
              <a:gdLst/>
              <a:ahLst/>
              <a:cxnLst/>
              <a:rect l="l" t="t" r="r" b="b"/>
              <a:pathLst>
                <a:path w="7848600" h="1005839">
                  <a:moveTo>
                    <a:pt x="7848600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7848600" y="1005839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1F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5567" y="2709672"/>
              <a:ext cx="7848600" cy="1005840"/>
            </a:xfrm>
            <a:custGeom>
              <a:avLst/>
              <a:gdLst/>
              <a:ahLst/>
              <a:cxnLst/>
              <a:rect l="l" t="t" r="r" b="b"/>
              <a:pathLst>
                <a:path w="7848600" h="1005839">
                  <a:moveTo>
                    <a:pt x="0" y="1005839"/>
                  </a:moveTo>
                  <a:lnTo>
                    <a:pt x="7848600" y="1005839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5567" y="1461261"/>
            <a:ext cx="7842884" cy="3458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403225">
              <a:lnSpc>
                <a:spcPct val="100000"/>
              </a:lnSpc>
              <a:spcBef>
                <a:spcPts val="95"/>
              </a:spcBef>
            </a:pPr>
            <a:r>
              <a:rPr sz="1900" i="1" spc="-25" dirty="0">
                <a:latin typeface="Times New Roman"/>
                <a:cs typeface="Times New Roman"/>
              </a:rPr>
              <a:t>Портово-</a:t>
            </a:r>
            <a:r>
              <a:rPr sz="1900" i="1" spc="-10" dirty="0">
                <a:latin typeface="Times New Roman"/>
                <a:cs typeface="Times New Roman"/>
              </a:rPr>
              <a:t>промислова</a:t>
            </a:r>
            <a:r>
              <a:rPr sz="1900" i="1" spc="-4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зона</a:t>
            </a:r>
            <a:r>
              <a:rPr sz="1900" i="1" spc="-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включає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порт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і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прилеглі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промислові </a:t>
            </a:r>
            <a:r>
              <a:rPr sz="1900" dirty="0">
                <a:latin typeface="Times New Roman"/>
                <a:cs typeface="Times New Roman"/>
              </a:rPr>
              <a:t>підприємства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морського </a:t>
            </a:r>
            <a:r>
              <a:rPr sz="1900" spc="-10" dirty="0">
                <a:latin typeface="Times New Roman"/>
                <a:cs typeface="Times New Roman"/>
              </a:rPr>
              <a:t>господарства,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які </a:t>
            </a:r>
            <a:r>
              <a:rPr sz="1900" spc="-10" dirty="0">
                <a:latin typeface="Times New Roman"/>
                <a:cs typeface="Times New Roman"/>
              </a:rPr>
              <a:t>зорієнтовані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сировину (напівфабрикати),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що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надходить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через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порт,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або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які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відправляють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через </a:t>
            </a:r>
            <a:r>
              <a:rPr sz="1900" dirty="0">
                <a:latin typeface="Times New Roman"/>
                <a:cs typeface="Times New Roman"/>
              </a:rPr>
              <a:t>нього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свої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вантажі.</a:t>
            </a:r>
            <a:endParaRPr sz="1900">
              <a:latin typeface="Times New Roman"/>
              <a:cs typeface="Times New Roman"/>
            </a:endParaRPr>
          </a:p>
          <a:p>
            <a:pPr marL="92075" marR="661670">
              <a:lnSpc>
                <a:spcPct val="100000"/>
              </a:lnSpc>
              <a:spcBef>
                <a:spcPts val="1630"/>
              </a:spcBef>
            </a:pPr>
            <a:r>
              <a:rPr sz="2400" i="1" spc="-25" dirty="0">
                <a:latin typeface="Times New Roman"/>
                <a:cs typeface="Times New Roman"/>
              </a:rPr>
              <a:t>Портово-</a:t>
            </a:r>
            <a:r>
              <a:rPr sz="2400" i="1" dirty="0">
                <a:latin typeface="Times New Roman"/>
                <a:cs typeface="Times New Roman"/>
              </a:rPr>
              <a:t>промисловий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центр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включає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кілька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портово- </a:t>
            </a:r>
            <a:r>
              <a:rPr sz="2400" dirty="0">
                <a:latin typeface="Times New Roman"/>
                <a:cs typeface="Times New Roman"/>
              </a:rPr>
              <a:t>промислових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зон.</a:t>
            </a:r>
            <a:endParaRPr sz="2400">
              <a:latin typeface="Times New Roman"/>
              <a:cs typeface="Times New Roman"/>
            </a:endParaRPr>
          </a:p>
          <a:p>
            <a:pPr marL="92075" marR="1058545">
              <a:lnSpc>
                <a:spcPct val="100000"/>
              </a:lnSpc>
              <a:spcBef>
                <a:spcPts val="1880"/>
              </a:spcBef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вузлового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ППК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залучається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кілька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портово- </a:t>
            </a:r>
            <a:r>
              <a:rPr sz="2400" dirty="0">
                <a:latin typeface="Times New Roman"/>
                <a:cs typeface="Times New Roman"/>
              </a:rPr>
              <a:t>промислових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центрів,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розташованих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компактній території.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6120" y="822959"/>
            <a:ext cx="522605" cy="4751070"/>
          </a:xfrm>
          <a:custGeom>
            <a:avLst/>
            <a:gdLst/>
            <a:ahLst/>
            <a:cxnLst/>
            <a:rect l="l" t="t" r="r" b="b"/>
            <a:pathLst>
              <a:path w="522605" h="4751070">
                <a:moveTo>
                  <a:pt x="522147" y="0"/>
                </a:moveTo>
                <a:lnTo>
                  <a:pt x="0" y="0"/>
                </a:lnTo>
                <a:lnTo>
                  <a:pt x="0" y="1248283"/>
                </a:lnTo>
                <a:lnTo>
                  <a:pt x="0" y="2400808"/>
                </a:lnTo>
                <a:lnTo>
                  <a:pt x="0" y="3553333"/>
                </a:lnTo>
                <a:lnTo>
                  <a:pt x="0" y="4704334"/>
                </a:lnTo>
                <a:lnTo>
                  <a:pt x="440182" y="4704334"/>
                </a:lnTo>
                <a:lnTo>
                  <a:pt x="461086" y="4692142"/>
                </a:lnTo>
                <a:lnTo>
                  <a:pt x="397154" y="4729480"/>
                </a:lnTo>
                <a:lnTo>
                  <a:pt x="395185" y="4736973"/>
                </a:lnTo>
                <a:lnTo>
                  <a:pt x="398576" y="4742688"/>
                </a:lnTo>
                <a:lnTo>
                  <a:pt x="401967" y="4748530"/>
                </a:lnTo>
                <a:lnTo>
                  <a:pt x="409435" y="4750562"/>
                </a:lnTo>
                <a:lnTo>
                  <a:pt x="488594" y="4704334"/>
                </a:lnTo>
                <a:lnTo>
                  <a:pt x="509498" y="4692142"/>
                </a:lnTo>
                <a:lnTo>
                  <a:pt x="488594" y="4679950"/>
                </a:lnTo>
                <a:lnTo>
                  <a:pt x="409435" y="4633722"/>
                </a:lnTo>
                <a:lnTo>
                  <a:pt x="401967" y="4635754"/>
                </a:lnTo>
                <a:lnTo>
                  <a:pt x="398576" y="4641596"/>
                </a:lnTo>
                <a:lnTo>
                  <a:pt x="395185" y="4647311"/>
                </a:lnTo>
                <a:lnTo>
                  <a:pt x="397154" y="4654804"/>
                </a:lnTo>
                <a:lnTo>
                  <a:pt x="440182" y="4679950"/>
                </a:lnTo>
                <a:lnTo>
                  <a:pt x="24384" y="4679950"/>
                </a:lnTo>
                <a:lnTo>
                  <a:pt x="24384" y="3553333"/>
                </a:lnTo>
                <a:lnTo>
                  <a:pt x="440397" y="3553333"/>
                </a:lnTo>
                <a:lnTo>
                  <a:pt x="402958" y="3575177"/>
                </a:lnTo>
                <a:lnTo>
                  <a:pt x="397154" y="3578479"/>
                </a:lnTo>
                <a:lnTo>
                  <a:pt x="395185" y="3585972"/>
                </a:lnTo>
                <a:lnTo>
                  <a:pt x="401967" y="3597656"/>
                </a:lnTo>
                <a:lnTo>
                  <a:pt x="409435" y="3599561"/>
                </a:lnTo>
                <a:lnTo>
                  <a:pt x="488594" y="3553333"/>
                </a:lnTo>
                <a:lnTo>
                  <a:pt x="509384" y="3541204"/>
                </a:lnTo>
                <a:lnTo>
                  <a:pt x="509600" y="3541204"/>
                </a:lnTo>
                <a:lnTo>
                  <a:pt x="488543" y="3528949"/>
                </a:lnTo>
                <a:lnTo>
                  <a:pt x="409435" y="3482848"/>
                </a:lnTo>
                <a:lnTo>
                  <a:pt x="401967" y="3484753"/>
                </a:lnTo>
                <a:lnTo>
                  <a:pt x="395185" y="3496437"/>
                </a:lnTo>
                <a:lnTo>
                  <a:pt x="397154" y="3503930"/>
                </a:lnTo>
                <a:lnTo>
                  <a:pt x="402958" y="3507232"/>
                </a:lnTo>
                <a:lnTo>
                  <a:pt x="440169" y="3528949"/>
                </a:lnTo>
                <a:lnTo>
                  <a:pt x="24384" y="3528949"/>
                </a:lnTo>
                <a:lnTo>
                  <a:pt x="24384" y="2400808"/>
                </a:lnTo>
                <a:lnTo>
                  <a:pt x="440397" y="2400808"/>
                </a:lnTo>
                <a:lnTo>
                  <a:pt x="402958" y="2422652"/>
                </a:lnTo>
                <a:lnTo>
                  <a:pt x="397154" y="2425954"/>
                </a:lnTo>
                <a:lnTo>
                  <a:pt x="395185" y="2433447"/>
                </a:lnTo>
                <a:lnTo>
                  <a:pt x="401967" y="2445131"/>
                </a:lnTo>
                <a:lnTo>
                  <a:pt x="409435" y="2447036"/>
                </a:lnTo>
                <a:lnTo>
                  <a:pt x="488594" y="2400808"/>
                </a:lnTo>
                <a:lnTo>
                  <a:pt x="509384" y="2388679"/>
                </a:lnTo>
                <a:lnTo>
                  <a:pt x="509600" y="2388679"/>
                </a:lnTo>
                <a:lnTo>
                  <a:pt x="488543" y="2376424"/>
                </a:lnTo>
                <a:lnTo>
                  <a:pt x="409435" y="2330323"/>
                </a:lnTo>
                <a:lnTo>
                  <a:pt x="401967" y="2332228"/>
                </a:lnTo>
                <a:lnTo>
                  <a:pt x="395185" y="2343912"/>
                </a:lnTo>
                <a:lnTo>
                  <a:pt x="397154" y="2351405"/>
                </a:lnTo>
                <a:lnTo>
                  <a:pt x="402958" y="2354707"/>
                </a:lnTo>
                <a:lnTo>
                  <a:pt x="440169" y="2376424"/>
                </a:lnTo>
                <a:lnTo>
                  <a:pt x="24384" y="2376424"/>
                </a:lnTo>
                <a:lnTo>
                  <a:pt x="24384" y="1248283"/>
                </a:lnTo>
                <a:lnTo>
                  <a:pt x="440397" y="1248283"/>
                </a:lnTo>
                <a:lnTo>
                  <a:pt x="402958" y="1270127"/>
                </a:lnTo>
                <a:lnTo>
                  <a:pt x="397154" y="1273429"/>
                </a:lnTo>
                <a:lnTo>
                  <a:pt x="395185" y="1280922"/>
                </a:lnTo>
                <a:lnTo>
                  <a:pt x="401967" y="1292606"/>
                </a:lnTo>
                <a:lnTo>
                  <a:pt x="409435" y="1294511"/>
                </a:lnTo>
                <a:lnTo>
                  <a:pt x="488594" y="1248283"/>
                </a:lnTo>
                <a:lnTo>
                  <a:pt x="509384" y="1236154"/>
                </a:lnTo>
                <a:lnTo>
                  <a:pt x="509600" y="1236154"/>
                </a:lnTo>
                <a:lnTo>
                  <a:pt x="488543" y="1223899"/>
                </a:lnTo>
                <a:lnTo>
                  <a:pt x="409435" y="1177798"/>
                </a:lnTo>
                <a:lnTo>
                  <a:pt x="401967" y="1179703"/>
                </a:lnTo>
                <a:lnTo>
                  <a:pt x="395185" y="1191387"/>
                </a:lnTo>
                <a:lnTo>
                  <a:pt x="397154" y="1198880"/>
                </a:lnTo>
                <a:lnTo>
                  <a:pt x="402958" y="1202182"/>
                </a:lnTo>
                <a:lnTo>
                  <a:pt x="440169" y="1223899"/>
                </a:lnTo>
                <a:lnTo>
                  <a:pt x="24384" y="1223899"/>
                </a:lnTo>
                <a:lnTo>
                  <a:pt x="24384" y="24384"/>
                </a:lnTo>
                <a:lnTo>
                  <a:pt x="522147" y="24384"/>
                </a:lnTo>
                <a:lnTo>
                  <a:pt x="522147" y="12192"/>
                </a:lnTo>
                <a:lnTo>
                  <a:pt x="522147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Дата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CF04EFE-85DA-4D66-8EA3-32D2FBD5A45C}" type="datetime1">
              <a:rPr lang="en-US" smtClean="0"/>
              <a:t>2/26/2025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819" y="59181"/>
            <a:ext cx="529336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0"/>
              </a:spcBef>
            </a:pPr>
            <a:r>
              <a:rPr sz="3200" u="none" dirty="0"/>
              <a:t>4.</a:t>
            </a:r>
            <a:r>
              <a:rPr sz="3200" u="none" spc="-114" dirty="0"/>
              <a:t> </a:t>
            </a:r>
            <a:r>
              <a:rPr sz="3200" u="none" dirty="0"/>
              <a:t>Нові</a:t>
            </a:r>
            <a:r>
              <a:rPr sz="3200" u="none" spc="-80" dirty="0"/>
              <a:t> </a:t>
            </a:r>
            <a:r>
              <a:rPr sz="3200" u="none" dirty="0"/>
              <a:t>форми</a:t>
            </a:r>
            <a:r>
              <a:rPr sz="3200" u="none" spc="-120" dirty="0"/>
              <a:t> </a:t>
            </a:r>
            <a:r>
              <a:rPr sz="3200" u="none" spc="-10" dirty="0"/>
              <a:t>регіонального </a:t>
            </a:r>
            <a:r>
              <a:rPr sz="3200" u="none" dirty="0"/>
              <a:t>розвитку</a:t>
            </a:r>
            <a:r>
              <a:rPr sz="3200" u="none" spc="-145" dirty="0"/>
              <a:t> </a:t>
            </a:r>
            <a:r>
              <a:rPr sz="3200" u="none" spc="-10" dirty="0"/>
              <a:t>продуктивних</a:t>
            </a:r>
            <a:r>
              <a:rPr sz="3200" u="none" spc="-140" dirty="0"/>
              <a:t> </a:t>
            </a:r>
            <a:r>
              <a:rPr sz="3200" u="none" spc="-25" dirty="0"/>
              <a:t>сил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23088" y="1124711"/>
            <a:ext cx="8534400" cy="1798320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95"/>
              </a:spcBef>
              <a:tabLst>
                <a:tab pos="1198880" algn="l"/>
                <a:tab pos="2832735" algn="l"/>
                <a:tab pos="3610610" algn="l"/>
                <a:tab pos="4496435" algn="l"/>
                <a:tab pos="4958080" algn="l"/>
                <a:tab pos="5448935" algn="l"/>
                <a:tab pos="7028180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ільна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економічна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зона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(ВЕЗ)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760" dirty="0">
                <a:latin typeface="Microsoft Sans Serif"/>
                <a:cs typeface="Microsoft Sans Serif"/>
              </a:rPr>
              <a:t>—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це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специфічне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регіональне</a:t>
            </a:r>
            <a:endParaRPr sz="2000" dirty="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spcBef>
                <a:spcPts val="1315"/>
              </a:spcBef>
              <a:tabLst>
                <a:tab pos="1613535" algn="l"/>
                <a:tab pos="3049270" algn="l"/>
                <a:tab pos="3568065" algn="l"/>
                <a:tab pos="4250690" algn="l"/>
                <a:tab pos="6186805" algn="l"/>
                <a:tab pos="7674609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утворення,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територія,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на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0" dirty="0">
                <a:latin typeface="Microsoft Sans Serif"/>
                <a:cs typeface="Microsoft Sans Serif"/>
              </a:rPr>
              <a:t>якій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встановлюють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особливий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режим</a:t>
            </a:r>
            <a:endParaRPr sz="2000" dirty="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spcBef>
                <a:spcPts val="1200"/>
              </a:spcBef>
              <a:tabLst>
                <a:tab pos="1955164" algn="l"/>
                <a:tab pos="3381375" algn="l"/>
                <a:tab pos="4775200" algn="l"/>
                <a:tab pos="6180455" algn="l"/>
                <a:tab pos="6656705" algn="l"/>
                <a:tab pos="832421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господарської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діяльності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іноземних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інвесторів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та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підприємств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0" dirty="0">
                <a:latin typeface="Microsoft Sans Serif"/>
                <a:cs typeface="Microsoft Sans Serif"/>
              </a:rPr>
              <a:t>з</a:t>
            </a:r>
            <a:endParaRPr sz="2000" dirty="0">
              <a:latin typeface="Microsoft Sans Serif"/>
              <a:cs typeface="Microsoft Sans Serif"/>
            </a:endParaRPr>
          </a:p>
          <a:p>
            <a:pPr marL="92075">
              <a:lnSpc>
                <a:spcPts val="2170"/>
              </a:lnSpc>
              <a:spcBef>
                <a:spcPts val="1200"/>
              </a:spcBef>
            </a:pPr>
            <a:r>
              <a:rPr sz="2000" spc="-25" dirty="0">
                <a:latin typeface="Microsoft Sans Serif"/>
                <a:cs typeface="Microsoft Sans Serif"/>
              </a:rPr>
              <a:t>іноземними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інвестиціями,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також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вітчизняних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підприємств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і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громадян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7999" y="3073488"/>
            <a:ext cx="5088013" cy="3558349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4FFECC6-C6CD-4AF3-B150-E5342FEDCD10}" type="datetime1">
              <a:rPr lang="en-US" smtClean="0"/>
              <a:t>2/26/2025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8571" cy="488571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64E743D-5DCC-4560-88DB-8B65A37BD42C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67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103631"/>
              <a:ext cx="8324850" cy="436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91439"/>
              <a:ext cx="8498585" cy="45880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6" y="188976"/>
              <a:ext cx="8211311" cy="42489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9936" y="188976"/>
              <a:ext cx="8211820" cy="4249420"/>
            </a:xfrm>
            <a:custGeom>
              <a:avLst/>
              <a:gdLst/>
              <a:ahLst/>
              <a:cxnLst/>
              <a:rect l="l" t="t" r="r" b="b"/>
              <a:pathLst>
                <a:path w="8211820" h="4249420">
                  <a:moveTo>
                    <a:pt x="0" y="4248912"/>
                  </a:moveTo>
                  <a:lnTo>
                    <a:pt x="8211311" y="4248912"/>
                  </a:lnTo>
                  <a:lnTo>
                    <a:pt x="8211311" y="0"/>
                  </a:lnTo>
                  <a:lnTo>
                    <a:pt x="0" y="0"/>
                  </a:lnTo>
                  <a:lnTo>
                    <a:pt x="0" y="4248912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90" y="64241"/>
            <a:ext cx="805497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0850">
              <a:lnSpc>
                <a:spcPct val="150000"/>
              </a:lnSpc>
              <a:spcBef>
                <a:spcPts val="95"/>
              </a:spcBef>
            </a:pPr>
            <a:r>
              <a:rPr sz="2400" dirty="0">
                <a:latin typeface="Arial"/>
                <a:cs typeface="Arial"/>
              </a:rPr>
              <a:t>Спільне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підприємництво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b="0" u="none" spc="969" dirty="0">
                <a:latin typeface="Microsoft Sans Serif"/>
                <a:cs typeface="Microsoft Sans Serif"/>
              </a:rPr>
              <a:t>—</a:t>
            </a:r>
            <a:r>
              <a:rPr sz="2400" b="0" u="none" spc="114" dirty="0">
                <a:latin typeface="Microsoft Sans Serif"/>
                <a:cs typeface="Microsoft Sans Serif"/>
              </a:rPr>
              <a:t> </a:t>
            </a:r>
            <a:r>
              <a:rPr sz="2400" b="0" u="none" dirty="0">
                <a:latin typeface="Microsoft Sans Serif"/>
                <a:cs typeface="Microsoft Sans Serif"/>
              </a:rPr>
              <a:t>це</a:t>
            </a:r>
            <a:r>
              <a:rPr sz="2400" b="0" u="none" spc="95" dirty="0">
                <a:latin typeface="Microsoft Sans Serif"/>
                <a:cs typeface="Microsoft Sans Serif"/>
              </a:rPr>
              <a:t> </a:t>
            </a:r>
            <a:r>
              <a:rPr sz="2400" b="0" u="none" spc="-10" dirty="0">
                <a:latin typeface="Microsoft Sans Serif"/>
                <a:cs typeface="Microsoft Sans Serif"/>
              </a:rPr>
              <a:t>різноманітні</a:t>
            </a:r>
            <a:r>
              <a:rPr sz="2400" b="0" u="none" spc="120" dirty="0">
                <a:latin typeface="Microsoft Sans Serif"/>
                <a:cs typeface="Microsoft Sans Serif"/>
              </a:rPr>
              <a:t> </a:t>
            </a:r>
            <a:r>
              <a:rPr sz="2400" b="0" u="none" spc="-10" dirty="0">
                <a:latin typeface="Microsoft Sans Serif"/>
                <a:cs typeface="Microsoft Sans Serif"/>
              </a:rPr>
              <a:t>форми виробничо</a:t>
            </a:r>
            <a:r>
              <a:rPr sz="2400" b="0" u="none" spc="-10" dirty="0">
                <a:latin typeface="Arial MT"/>
                <a:cs typeface="Arial MT"/>
              </a:rPr>
              <a:t>-</a:t>
            </a:r>
            <a:r>
              <a:rPr sz="2400" b="0" u="none" spc="-10" dirty="0">
                <a:latin typeface="Microsoft Sans Serif"/>
                <a:cs typeface="Microsoft Sans Serif"/>
              </a:rPr>
              <a:t>господарської</a:t>
            </a:r>
            <a:r>
              <a:rPr sz="2400" b="0" u="none" spc="105" dirty="0">
                <a:latin typeface="Microsoft Sans Serif"/>
                <a:cs typeface="Microsoft Sans Serif"/>
              </a:rPr>
              <a:t> </a:t>
            </a:r>
            <a:r>
              <a:rPr sz="2400" b="0" u="none" dirty="0">
                <a:latin typeface="Microsoft Sans Serif"/>
                <a:cs typeface="Microsoft Sans Serif"/>
              </a:rPr>
              <a:t>діяльності</a:t>
            </a:r>
            <a:r>
              <a:rPr sz="2400" b="0" u="none" spc="114" dirty="0">
                <a:latin typeface="Microsoft Sans Serif"/>
                <a:cs typeface="Microsoft Sans Serif"/>
              </a:rPr>
              <a:t> </a:t>
            </a:r>
            <a:r>
              <a:rPr sz="2400" b="0" u="none" dirty="0">
                <a:latin typeface="Microsoft Sans Serif"/>
                <a:cs typeface="Microsoft Sans Serif"/>
              </a:rPr>
              <a:t>партнерів</a:t>
            </a:r>
            <a:r>
              <a:rPr sz="2400" b="0" u="none" spc="105" dirty="0">
                <a:latin typeface="Microsoft Sans Serif"/>
                <a:cs typeface="Microsoft Sans Serif"/>
              </a:rPr>
              <a:t> </a:t>
            </a:r>
            <a:r>
              <a:rPr sz="2400" b="0" u="none" dirty="0">
                <a:latin typeface="Microsoft Sans Serif"/>
                <a:cs typeface="Microsoft Sans Serif"/>
              </a:rPr>
              <a:t>двох</a:t>
            </a:r>
            <a:r>
              <a:rPr sz="2400" b="0" u="none" spc="85" dirty="0">
                <a:latin typeface="Microsoft Sans Serif"/>
                <a:cs typeface="Microsoft Sans Serif"/>
              </a:rPr>
              <a:t> </a:t>
            </a:r>
            <a:r>
              <a:rPr sz="2400" b="0" u="none" spc="-25" dirty="0">
                <a:latin typeface="Microsoft Sans Serif"/>
                <a:cs typeface="Microsoft Sans Serif"/>
              </a:rPr>
              <a:t>або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1160734"/>
            <a:ext cx="805497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кількох</a:t>
            </a:r>
            <a:r>
              <a:rPr sz="2400" spc="8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країн,</a:t>
            </a:r>
            <a:r>
              <a:rPr sz="2400" spc="9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яка</a:t>
            </a:r>
            <a:r>
              <a:rPr sz="2400" spc="9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ґрунтується</a:t>
            </a:r>
            <a:r>
              <a:rPr sz="2400" spc="8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на</a:t>
            </a:r>
            <a:r>
              <a:rPr sz="2400" spc="9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об'єднанні</a:t>
            </a:r>
            <a:r>
              <a:rPr sz="2400" spc="90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зусиль, </a:t>
            </a:r>
            <a:r>
              <a:rPr sz="2400" dirty="0">
                <a:latin typeface="Microsoft Sans Serif"/>
                <a:cs typeface="Microsoft Sans Serif"/>
              </a:rPr>
              <a:t>фінансових</a:t>
            </a:r>
            <a:r>
              <a:rPr sz="2400" spc="415" dirty="0">
                <a:latin typeface="Microsoft Sans Serif"/>
                <a:cs typeface="Microsoft Sans Serif"/>
              </a:rPr>
              <a:t>     </a:t>
            </a:r>
            <a:r>
              <a:rPr sz="2400" dirty="0">
                <a:latin typeface="Microsoft Sans Serif"/>
                <a:cs typeface="Microsoft Sans Serif"/>
              </a:rPr>
              <a:t>засобів,</a:t>
            </a:r>
            <a:r>
              <a:rPr sz="2400" spc="425" dirty="0">
                <a:latin typeface="Microsoft Sans Serif"/>
                <a:cs typeface="Microsoft Sans Serif"/>
              </a:rPr>
              <a:t>     </a:t>
            </a:r>
            <a:r>
              <a:rPr sz="2400" dirty="0">
                <a:latin typeface="Microsoft Sans Serif"/>
                <a:cs typeface="Microsoft Sans Serif"/>
              </a:rPr>
              <a:t>матеріальних</a:t>
            </a:r>
            <a:r>
              <a:rPr sz="2400" spc="415" dirty="0">
                <a:latin typeface="Microsoft Sans Serif"/>
                <a:cs typeface="Microsoft Sans Serif"/>
              </a:rPr>
              <a:t>     </a:t>
            </a:r>
            <a:r>
              <a:rPr sz="2400" spc="-10" dirty="0">
                <a:latin typeface="Microsoft Sans Serif"/>
                <a:cs typeface="Microsoft Sans Serif"/>
              </a:rPr>
              <a:t>ресурсів, </a:t>
            </a:r>
            <a:r>
              <a:rPr sz="2400" dirty="0">
                <a:latin typeface="Microsoft Sans Serif"/>
                <a:cs typeface="Microsoft Sans Serif"/>
              </a:rPr>
              <a:t>довгострокових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гарантій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збуту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товарів,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систематичному </a:t>
            </a:r>
            <a:r>
              <a:rPr sz="2400" dirty="0">
                <a:latin typeface="Microsoft Sans Serif"/>
                <a:cs typeface="Microsoft Sans Serif"/>
              </a:rPr>
              <a:t>оновленні</a:t>
            </a:r>
            <a:r>
              <a:rPr sz="2400" spc="5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продукції,</a:t>
            </a:r>
            <a:r>
              <a:rPr sz="2400" spc="505" dirty="0">
                <a:latin typeface="Microsoft Sans Serif"/>
                <a:cs typeface="Microsoft Sans Serif"/>
              </a:rPr>
              <a:t>  </a:t>
            </a:r>
            <a:r>
              <a:rPr sz="2400" spc="-40" dirty="0">
                <a:latin typeface="Microsoft Sans Serif"/>
                <a:cs typeface="Microsoft Sans Serif"/>
              </a:rPr>
              <a:t>науково</a:t>
            </a:r>
            <a:r>
              <a:rPr sz="2400" spc="-40" dirty="0">
                <a:latin typeface="Arial MT"/>
                <a:cs typeface="Arial MT"/>
              </a:rPr>
              <a:t>-</a:t>
            </a:r>
            <a:r>
              <a:rPr sz="2400" dirty="0">
                <a:latin typeface="Microsoft Sans Serif"/>
                <a:cs typeface="Microsoft Sans Serif"/>
              </a:rPr>
              <a:t>виробничій</a:t>
            </a:r>
            <a:r>
              <a:rPr sz="2400" spc="50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і</a:t>
            </a:r>
            <a:r>
              <a:rPr sz="2400" spc="500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торговій </a:t>
            </a:r>
            <a:r>
              <a:rPr sz="2400" dirty="0">
                <a:latin typeface="Microsoft Sans Serif"/>
                <a:cs typeface="Microsoft Sans Serif"/>
              </a:rPr>
              <a:t>кооперації,</a:t>
            </a:r>
            <a:r>
              <a:rPr sz="2400" spc="5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участі</a:t>
            </a:r>
            <a:r>
              <a:rPr sz="2400" spc="5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48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прибутках,</a:t>
            </a:r>
            <a:r>
              <a:rPr sz="2400" spc="5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розподілі</a:t>
            </a:r>
            <a:r>
              <a:rPr sz="2400" spc="4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технічних</a:t>
            </a:r>
            <a:r>
              <a:rPr sz="2400" spc="49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та </a:t>
            </a:r>
            <a:r>
              <a:rPr sz="2400" dirty="0">
                <a:latin typeface="Microsoft Sans Serif"/>
                <a:cs typeface="Microsoft Sans Serif"/>
              </a:rPr>
              <a:t>інвестиційних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ризиків</a:t>
            </a:r>
            <a:r>
              <a:rPr sz="2400" spc="-1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488" y="4078222"/>
            <a:ext cx="3526536" cy="2779776"/>
          </a:xfrm>
          <a:prstGeom prst="rect">
            <a:avLst/>
          </a:prstGeom>
        </p:spPr>
      </p:pic>
      <p:sp>
        <p:nvSpPr>
          <p:cNvPr id="11" name="Дата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40BC83-F6F8-4810-8C23-5A250F2EA203}" type="datetime1">
              <a:rPr lang="en-US" smtClean="0"/>
              <a:t>2/26/2025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1350" y="6428638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85" y="0"/>
            <a:ext cx="9237785" cy="7239000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3F686A7-A0CA-47C3-B90E-4B39BDDABBB4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3" rIns="0" bIns="0" rtlCol="0">
            <a:spAutoFit/>
          </a:bodyPr>
          <a:lstStyle/>
          <a:p>
            <a:pPr marL="1524000" marR="5080">
              <a:lnSpc>
                <a:spcPts val="2590"/>
              </a:lnSpc>
              <a:spcBef>
                <a:spcPts val="425"/>
              </a:spcBef>
            </a:pPr>
            <a:r>
              <a:rPr sz="2400" u="none" dirty="0"/>
              <a:t>1.</a:t>
            </a:r>
            <a:r>
              <a:rPr sz="2400" u="none" spc="-30" dirty="0"/>
              <a:t> </a:t>
            </a:r>
            <a:r>
              <a:rPr sz="2400" u="none" dirty="0"/>
              <a:t>Поняття</a:t>
            </a:r>
            <a:r>
              <a:rPr sz="2400" u="none" spc="-105" dirty="0"/>
              <a:t> </a:t>
            </a:r>
            <a:r>
              <a:rPr sz="2400" u="none" dirty="0"/>
              <a:t>територіальної</a:t>
            </a:r>
            <a:r>
              <a:rPr sz="2400" u="none" spc="-95" dirty="0"/>
              <a:t> </a:t>
            </a:r>
            <a:r>
              <a:rPr sz="2400" u="none" dirty="0"/>
              <a:t>організації</a:t>
            </a:r>
            <a:r>
              <a:rPr sz="2400" u="none" spc="-70" dirty="0"/>
              <a:t> </a:t>
            </a:r>
            <a:r>
              <a:rPr sz="2400" u="none" spc="-25" dirty="0"/>
              <a:t>та </a:t>
            </a:r>
            <a:r>
              <a:rPr sz="2400" u="none" dirty="0"/>
              <a:t>структури</a:t>
            </a:r>
            <a:r>
              <a:rPr sz="2400" u="none" spc="-114" dirty="0"/>
              <a:t> </a:t>
            </a:r>
            <a:r>
              <a:rPr sz="2400" u="none" spc="-10" dirty="0"/>
              <a:t>продуктивних</a:t>
            </a:r>
            <a:r>
              <a:rPr sz="2400" u="none" spc="-114" dirty="0"/>
              <a:t> </a:t>
            </a:r>
            <a:r>
              <a:rPr sz="2400" u="none" spc="-25" dirty="0"/>
              <a:t>сил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23088" y="0"/>
            <a:ext cx="7343140" cy="6105525"/>
            <a:chOff x="323088" y="0"/>
            <a:chExt cx="7343140" cy="6105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0"/>
              <a:ext cx="1548384" cy="1548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52674" y="3447796"/>
              <a:ext cx="5200650" cy="643890"/>
            </a:xfrm>
            <a:custGeom>
              <a:avLst/>
              <a:gdLst/>
              <a:ahLst/>
              <a:cxnLst/>
              <a:rect l="l" t="t" r="r" b="b"/>
              <a:pathLst>
                <a:path w="5200650" h="643889">
                  <a:moveTo>
                    <a:pt x="5184013" y="0"/>
                  </a:moveTo>
                  <a:lnTo>
                    <a:pt x="0" y="453516"/>
                  </a:lnTo>
                  <a:lnTo>
                    <a:pt x="16637" y="643508"/>
                  </a:lnTo>
                  <a:lnTo>
                    <a:pt x="5200650" y="189991"/>
                  </a:lnTo>
                  <a:lnTo>
                    <a:pt x="5184013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2674" y="3447796"/>
              <a:ext cx="5200650" cy="643890"/>
            </a:xfrm>
            <a:custGeom>
              <a:avLst/>
              <a:gdLst/>
              <a:ahLst/>
              <a:cxnLst/>
              <a:rect l="l" t="t" r="r" b="b"/>
              <a:pathLst>
                <a:path w="5200650" h="643889">
                  <a:moveTo>
                    <a:pt x="0" y="453516"/>
                  </a:moveTo>
                  <a:lnTo>
                    <a:pt x="5184013" y="0"/>
                  </a:lnTo>
                  <a:lnTo>
                    <a:pt x="5200650" y="189991"/>
                  </a:lnTo>
                  <a:lnTo>
                    <a:pt x="16637" y="643508"/>
                  </a:lnTo>
                  <a:lnTo>
                    <a:pt x="0" y="4535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6376" y="1441703"/>
              <a:ext cx="2136775" cy="2070100"/>
            </a:xfrm>
            <a:custGeom>
              <a:avLst/>
              <a:gdLst/>
              <a:ahLst/>
              <a:cxnLst/>
              <a:rect l="l" t="t" r="r" b="b"/>
              <a:pathLst>
                <a:path w="2136775" h="2070100">
                  <a:moveTo>
                    <a:pt x="1602486" y="0"/>
                  </a:moveTo>
                  <a:lnTo>
                    <a:pt x="534162" y="0"/>
                  </a:lnTo>
                  <a:lnTo>
                    <a:pt x="534162" y="1034796"/>
                  </a:lnTo>
                  <a:lnTo>
                    <a:pt x="0" y="1034796"/>
                  </a:lnTo>
                  <a:lnTo>
                    <a:pt x="1068324" y="2069592"/>
                  </a:lnTo>
                  <a:lnTo>
                    <a:pt x="2136648" y="1034796"/>
                  </a:lnTo>
                  <a:lnTo>
                    <a:pt x="1602486" y="1034796"/>
                  </a:lnTo>
                  <a:lnTo>
                    <a:pt x="16024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6376" y="1441703"/>
              <a:ext cx="2136775" cy="2070100"/>
            </a:xfrm>
            <a:custGeom>
              <a:avLst/>
              <a:gdLst/>
              <a:ahLst/>
              <a:cxnLst/>
              <a:rect l="l" t="t" r="r" b="b"/>
              <a:pathLst>
                <a:path w="2136775" h="2070100">
                  <a:moveTo>
                    <a:pt x="0" y="1034796"/>
                  </a:moveTo>
                  <a:lnTo>
                    <a:pt x="534162" y="1034796"/>
                  </a:lnTo>
                  <a:lnTo>
                    <a:pt x="534162" y="0"/>
                  </a:lnTo>
                  <a:lnTo>
                    <a:pt x="1602486" y="0"/>
                  </a:lnTo>
                  <a:lnTo>
                    <a:pt x="1602486" y="1034796"/>
                  </a:lnTo>
                  <a:lnTo>
                    <a:pt x="2136648" y="1034796"/>
                  </a:lnTo>
                  <a:lnTo>
                    <a:pt x="1068324" y="2069592"/>
                  </a:lnTo>
                  <a:lnTo>
                    <a:pt x="0" y="10347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2976" y="4029455"/>
              <a:ext cx="2136775" cy="2070100"/>
            </a:xfrm>
            <a:custGeom>
              <a:avLst/>
              <a:gdLst/>
              <a:ahLst/>
              <a:cxnLst/>
              <a:rect l="l" t="t" r="r" b="b"/>
              <a:pathLst>
                <a:path w="2136775" h="2070100">
                  <a:moveTo>
                    <a:pt x="1068324" y="0"/>
                  </a:moveTo>
                  <a:lnTo>
                    <a:pt x="0" y="1034796"/>
                  </a:lnTo>
                  <a:lnTo>
                    <a:pt x="534162" y="1034796"/>
                  </a:lnTo>
                  <a:lnTo>
                    <a:pt x="534162" y="2069592"/>
                  </a:lnTo>
                  <a:lnTo>
                    <a:pt x="1602485" y="2069592"/>
                  </a:lnTo>
                  <a:lnTo>
                    <a:pt x="1602485" y="1034796"/>
                  </a:lnTo>
                  <a:lnTo>
                    <a:pt x="2136648" y="1034796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2976" y="4029455"/>
              <a:ext cx="2136775" cy="2070100"/>
            </a:xfrm>
            <a:custGeom>
              <a:avLst/>
              <a:gdLst/>
              <a:ahLst/>
              <a:cxnLst/>
              <a:rect l="l" t="t" r="r" b="b"/>
              <a:pathLst>
                <a:path w="2136775" h="2070100">
                  <a:moveTo>
                    <a:pt x="0" y="1034796"/>
                  </a:moveTo>
                  <a:lnTo>
                    <a:pt x="1068324" y="0"/>
                  </a:lnTo>
                  <a:lnTo>
                    <a:pt x="2136648" y="1034796"/>
                  </a:lnTo>
                  <a:lnTo>
                    <a:pt x="1602485" y="1034796"/>
                  </a:lnTo>
                  <a:lnTo>
                    <a:pt x="1602485" y="2069592"/>
                  </a:lnTo>
                  <a:lnTo>
                    <a:pt x="534162" y="2069592"/>
                  </a:lnTo>
                  <a:lnTo>
                    <a:pt x="534162" y="1034796"/>
                  </a:lnTo>
                  <a:lnTo>
                    <a:pt x="0" y="10347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84903" y="1582877"/>
            <a:ext cx="3242945" cy="13233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810" algn="ctr">
              <a:lnSpc>
                <a:spcPct val="86300"/>
              </a:lnSpc>
              <a:spcBef>
                <a:spcPts val="370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Територіальна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організація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це </a:t>
            </a:r>
            <a:r>
              <a:rPr sz="1600" spc="-10" dirty="0">
                <a:latin typeface="Times New Roman"/>
                <a:cs typeface="Times New Roman"/>
              </a:rPr>
              <a:t>цілеспрямований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розподіл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певній території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деякої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сукупності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явищ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з </a:t>
            </a:r>
            <a:r>
              <a:rPr sz="1600" spc="-10" dirty="0">
                <a:latin typeface="Times New Roman"/>
                <a:cs typeface="Times New Roman"/>
              </a:rPr>
              <a:t>попередньо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продуманими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функціями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системою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необхідних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зв'язків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та </a:t>
            </a:r>
            <a:r>
              <a:rPr sz="1600" spc="-10" dirty="0">
                <a:latin typeface="Times New Roman"/>
                <a:cs typeface="Times New Roman"/>
              </a:rPr>
              <a:t>відносин.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0277" y="3953713"/>
            <a:ext cx="3265170" cy="2585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9525" algn="ctr">
              <a:lnSpc>
                <a:spcPct val="86300"/>
              </a:lnSpc>
              <a:spcBef>
                <a:spcPts val="370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Територіальна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організація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продуктивних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сил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це </a:t>
            </a:r>
            <a:r>
              <a:rPr sz="1600" dirty="0">
                <a:latin typeface="Times New Roman"/>
                <a:cs typeface="Times New Roman"/>
              </a:rPr>
              <a:t>просторовий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взаємозв'язок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галузевих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територіально-виробничих </a:t>
            </a:r>
            <a:r>
              <a:rPr sz="1600" spc="-20" dirty="0">
                <a:latin typeface="Times New Roman"/>
                <a:cs typeface="Times New Roman"/>
              </a:rPr>
              <a:t>комплексів,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спирається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 </a:t>
            </a:r>
            <a:r>
              <a:rPr sz="1600" dirty="0">
                <a:latin typeface="Times New Roman"/>
                <a:cs typeface="Times New Roman"/>
              </a:rPr>
              <a:t>раціональне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використання природних,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матеріальних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трудових </a:t>
            </a:r>
            <a:r>
              <a:rPr sz="1600" dirty="0">
                <a:latin typeface="Times New Roman"/>
                <a:cs typeface="Times New Roman"/>
              </a:rPr>
              <a:t>ресурсів,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заощадження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витрат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 </a:t>
            </a:r>
            <a:r>
              <a:rPr sz="1600" spc="-10" dirty="0">
                <a:latin typeface="Times New Roman"/>
                <a:cs typeface="Times New Roman"/>
              </a:rPr>
              <a:t>подолання диспропорцій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у </a:t>
            </a:r>
            <a:r>
              <a:rPr sz="1600" spc="-10" dirty="0">
                <a:latin typeface="Times New Roman"/>
                <a:cs typeface="Times New Roman"/>
              </a:rPr>
              <a:t>взаєморозміщенні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джерел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сировини, </a:t>
            </a:r>
            <a:r>
              <a:rPr sz="1600" dirty="0">
                <a:latin typeface="Times New Roman"/>
                <a:cs typeface="Times New Roman"/>
              </a:rPr>
              <a:t>палива,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енергії,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місць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виробництва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й </a:t>
            </a:r>
            <a:r>
              <a:rPr sz="1600" spc="-10" dirty="0">
                <a:latin typeface="Times New Roman"/>
                <a:cs typeface="Times New Roman"/>
              </a:rPr>
              <a:t>споживання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продукції.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2E6A9D0-B3C6-49EB-A93D-6871F151164D}" type="datetime1">
              <a:rPr lang="en-US" smtClean="0"/>
              <a:t>2/26/2025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5" y="495666"/>
            <a:ext cx="8276190" cy="5866667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D9D955-69D6-4AC3-9CC4-2000B76B9B6B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469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6" y="552809"/>
            <a:ext cx="8266667" cy="575238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5EB366-B98B-4F76-804B-FE3617080FC9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78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0598" y="6278232"/>
            <a:ext cx="325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0" u="none" spc="-395" dirty="0">
                <a:latin typeface="Arial MT"/>
                <a:cs typeface="Arial MT"/>
              </a:rPr>
              <a:t>8</a:t>
            </a:r>
            <a:r>
              <a:rPr sz="1800" b="0" u="none" spc="-419" baseline="-18518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2000" b="0" u="none" spc="-910" dirty="0">
                <a:latin typeface="Arial MT"/>
                <a:cs typeface="Arial MT"/>
              </a:rPr>
              <a:t>3</a:t>
            </a:r>
            <a:r>
              <a:rPr sz="1800" b="0" u="none" spc="-37" baseline="-18518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800" baseline="-18518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29800" cy="76962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D843D1D-C824-41FE-BD92-BE396AB65207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6377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471" y="332231"/>
              <a:ext cx="2700528" cy="1828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410968" cy="24109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6688" y="2813430"/>
              <a:ext cx="5394960" cy="36830"/>
            </a:xfrm>
            <a:custGeom>
              <a:avLst/>
              <a:gdLst/>
              <a:ahLst/>
              <a:cxnLst/>
              <a:rect l="l" t="t" r="r" b="b"/>
              <a:pathLst>
                <a:path w="5394960" h="36830">
                  <a:moveTo>
                    <a:pt x="5394960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5394960" y="36576"/>
                  </a:lnTo>
                  <a:lnTo>
                    <a:pt x="5394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9590" y="2196347"/>
            <a:ext cx="8201659" cy="3867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4170" algn="just">
              <a:lnSpc>
                <a:spcPct val="1501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Науково-</a:t>
            </a:r>
            <a:r>
              <a:rPr sz="2800" b="1" dirty="0">
                <a:latin typeface="Arial"/>
                <a:cs typeface="Arial"/>
              </a:rPr>
              <a:t>технологічна</a:t>
            </a:r>
            <a:r>
              <a:rPr sz="2800" b="1" spc="57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зона</a:t>
            </a:r>
            <a:r>
              <a:rPr sz="2800" b="1" spc="580" dirty="0">
                <a:latin typeface="Arial"/>
                <a:cs typeface="Arial"/>
              </a:rPr>
              <a:t>  </a:t>
            </a:r>
            <a:r>
              <a:rPr sz="2800" spc="1160" dirty="0">
                <a:latin typeface="Microsoft Sans Serif"/>
                <a:cs typeface="Microsoft Sans Serif"/>
              </a:rPr>
              <a:t>—</a:t>
            </a:r>
            <a:r>
              <a:rPr sz="2800" spc="60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це</a:t>
            </a:r>
            <a:r>
              <a:rPr sz="2800" spc="620" dirty="0">
                <a:latin typeface="Microsoft Sans Serif"/>
                <a:cs typeface="Microsoft Sans Serif"/>
              </a:rPr>
              <a:t>  </a:t>
            </a:r>
            <a:r>
              <a:rPr sz="2800" spc="-10" dirty="0">
                <a:latin typeface="Microsoft Sans Serif"/>
                <a:cs typeface="Microsoft Sans Serif"/>
              </a:rPr>
              <a:t>певна </a:t>
            </a:r>
            <a:r>
              <a:rPr sz="2800" dirty="0">
                <a:latin typeface="Microsoft Sans Serif"/>
                <a:cs typeface="Microsoft Sans Serif"/>
              </a:rPr>
              <a:t>територія,</a:t>
            </a:r>
            <a:r>
              <a:rPr sz="2800" spc="5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на</a:t>
            </a:r>
            <a:r>
              <a:rPr sz="2800" spc="5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якій</a:t>
            </a:r>
            <a:r>
              <a:rPr sz="2800" spc="509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є</a:t>
            </a:r>
            <a:r>
              <a:rPr sz="2800" spc="5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вищий</a:t>
            </a:r>
            <a:r>
              <a:rPr sz="2800" spc="5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учбовий</a:t>
            </a:r>
            <a:r>
              <a:rPr sz="2800" spc="5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заклад</a:t>
            </a:r>
            <a:r>
              <a:rPr sz="2800" spc="5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(чи </a:t>
            </a:r>
            <a:r>
              <a:rPr sz="2800" dirty="0">
                <a:latin typeface="Microsoft Sans Serif"/>
                <a:cs typeface="Microsoft Sans Serif"/>
              </a:rPr>
              <a:t>кілька),</a:t>
            </a:r>
            <a:r>
              <a:rPr sz="2800" spc="30" dirty="0">
                <a:latin typeface="Microsoft Sans Serif"/>
                <a:cs typeface="Microsoft Sans Serif"/>
              </a:rPr>
              <a:t>  </a:t>
            </a:r>
            <a:r>
              <a:rPr sz="2800" spc="-45" dirty="0">
                <a:latin typeface="Microsoft Sans Serif"/>
                <a:cs typeface="Microsoft Sans Serif"/>
              </a:rPr>
              <a:t>науково</a:t>
            </a:r>
            <a:r>
              <a:rPr sz="2800" spc="-45" dirty="0">
                <a:latin typeface="Arial MT"/>
                <a:cs typeface="Arial MT"/>
              </a:rPr>
              <a:t>-</a:t>
            </a:r>
            <a:r>
              <a:rPr sz="2800" dirty="0">
                <a:latin typeface="Microsoft Sans Serif"/>
                <a:cs typeface="Microsoft Sans Serif"/>
              </a:rPr>
              <a:t>дослідний</a:t>
            </a:r>
            <a:r>
              <a:rPr sz="2800" spc="2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центр</a:t>
            </a:r>
            <a:r>
              <a:rPr sz="2800" spc="25" dirty="0">
                <a:latin typeface="Microsoft Sans Serif"/>
                <a:cs typeface="Microsoft Sans Serif"/>
              </a:rPr>
              <a:t>  </a:t>
            </a:r>
            <a:r>
              <a:rPr sz="2800" spc="-25" dirty="0">
                <a:latin typeface="Microsoft Sans Serif"/>
                <a:cs typeface="Microsoft Sans Serif"/>
              </a:rPr>
              <a:t>міжнародного </a:t>
            </a:r>
            <a:r>
              <a:rPr sz="2800" dirty="0">
                <a:latin typeface="Microsoft Sans Serif"/>
                <a:cs typeface="Microsoft Sans Serif"/>
              </a:rPr>
              <a:t>рівня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та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відповідна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технологічна</a:t>
            </a:r>
            <a:r>
              <a:rPr sz="2800" spc="1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інфраструктура </a:t>
            </a:r>
            <a:r>
              <a:rPr sz="2800" dirty="0">
                <a:latin typeface="Microsoft Sans Serif"/>
                <a:cs typeface="Microsoft Sans Serif"/>
              </a:rPr>
              <a:t>задля</a:t>
            </a:r>
            <a:r>
              <a:rPr sz="2800" spc="21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впровадження</a:t>
            </a:r>
            <a:r>
              <a:rPr sz="2800" spc="21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наукових</a:t>
            </a:r>
            <a:r>
              <a:rPr sz="2800" spc="22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розробок</a:t>
            </a:r>
            <a:r>
              <a:rPr sz="2800" spc="220" dirty="0">
                <a:latin typeface="Microsoft Sans Serif"/>
                <a:cs typeface="Microsoft Sans Serif"/>
              </a:rPr>
              <a:t>   </a:t>
            </a:r>
            <a:r>
              <a:rPr sz="2800" spc="-50" dirty="0">
                <a:latin typeface="Microsoft Sans Serif"/>
                <a:cs typeface="Microsoft Sans Serif"/>
              </a:rPr>
              <a:t>в </a:t>
            </a:r>
            <a:r>
              <a:rPr sz="2800" spc="-10" dirty="0">
                <a:latin typeface="Microsoft Sans Serif"/>
                <a:cs typeface="Microsoft Sans Serif"/>
              </a:rPr>
              <a:t>практику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33D77B4-2C16-4191-ADD7-5000B19984E9}" type="datetime1">
              <a:rPr lang="en-US" smtClean="0"/>
              <a:t>2/26/2025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2203704"/>
              <a:ext cx="8497824" cy="3718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6240" y="2203704"/>
              <a:ext cx="8498205" cy="3718560"/>
            </a:xfrm>
            <a:custGeom>
              <a:avLst/>
              <a:gdLst/>
              <a:ahLst/>
              <a:cxnLst/>
              <a:rect l="l" t="t" r="r" b="b"/>
              <a:pathLst>
                <a:path w="8498205" h="3718560">
                  <a:moveTo>
                    <a:pt x="0" y="619760"/>
                  </a:moveTo>
                  <a:lnTo>
                    <a:pt x="1864" y="571328"/>
                  </a:lnTo>
                  <a:lnTo>
                    <a:pt x="7366" y="523916"/>
                  </a:lnTo>
                  <a:lnTo>
                    <a:pt x="16368" y="477660"/>
                  </a:lnTo>
                  <a:lnTo>
                    <a:pt x="28732" y="432699"/>
                  </a:lnTo>
                  <a:lnTo>
                    <a:pt x="44320" y="389171"/>
                  </a:lnTo>
                  <a:lnTo>
                    <a:pt x="62994" y="347213"/>
                  </a:lnTo>
                  <a:lnTo>
                    <a:pt x="84617" y="306963"/>
                  </a:lnTo>
                  <a:lnTo>
                    <a:pt x="109050" y="268559"/>
                  </a:lnTo>
                  <a:lnTo>
                    <a:pt x="136157" y="232139"/>
                  </a:lnTo>
                  <a:lnTo>
                    <a:pt x="165798" y="197841"/>
                  </a:lnTo>
                  <a:lnTo>
                    <a:pt x="197838" y="165802"/>
                  </a:lnTo>
                  <a:lnTo>
                    <a:pt x="232136" y="136160"/>
                  </a:lnTo>
                  <a:lnTo>
                    <a:pt x="268557" y="109053"/>
                  </a:lnTo>
                  <a:lnTo>
                    <a:pt x="306961" y="84619"/>
                  </a:lnTo>
                  <a:lnTo>
                    <a:pt x="347212" y="62996"/>
                  </a:lnTo>
                  <a:lnTo>
                    <a:pt x="389171" y="44321"/>
                  </a:lnTo>
                  <a:lnTo>
                    <a:pt x="432701" y="28733"/>
                  </a:lnTo>
                  <a:lnTo>
                    <a:pt x="477664" y="16369"/>
                  </a:lnTo>
                  <a:lnTo>
                    <a:pt x="523922" y="7367"/>
                  </a:lnTo>
                  <a:lnTo>
                    <a:pt x="571337" y="1864"/>
                  </a:lnTo>
                  <a:lnTo>
                    <a:pt x="619772" y="0"/>
                  </a:lnTo>
                  <a:lnTo>
                    <a:pt x="7878063" y="0"/>
                  </a:lnTo>
                  <a:lnTo>
                    <a:pt x="7926495" y="1864"/>
                  </a:lnTo>
                  <a:lnTo>
                    <a:pt x="7973907" y="7367"/>
                  </a:lnTo>
                  <a:lnTo>
                    <a:pt x="8020163" y="16369"/>
                  </a:lnTo>
                  <a:lnTo>
                    <a:pt x="8065124" y="28733"/>
                  </a:lnTo>
                  <a:lnTo>
                    <a:pt x="8108652" y="44321"/>
                  </a:lnTo>
                  <a:lnTo>
                    <a:pt x="8150610" y="62996"/>
                  </a:lnTo>
                  <a:lnTo>
                    <a:pt x="8190860" y="84619"/>
                  </a:lnTo>
                  <a:lnTo>
                    <a:pt x="8229264" y="109053"/>
                  </a:lnTo>
                  <a:lnTo>
                    <a:pt x="8265684" y="136160"/>
                  </a:lnTo>
                  <a:lnTo>
                    <a:pt x="8299982" y="165802"/>
                  </a:lnTo>
                  <a:lnTo>
                    <a:pt x="8332021" y="197841"/>
                  </a:lnTo>
                  <a:lnTo>
                    <a:pt x="8361663" y="232139"/>
                  </a:lnTo>
                  <a:lnTo>
                    <a:pt x="8388770" y="268559"/>
                  </a:lnTo>
                  <a:lnTo>
                    <a:pt x="8413204" y="306963"/>
                  </a:lnTo>
                  <a:lnTo>
                    <a:pt x="8434827" y="347213"/>
                  </a:lnTo>
                  <a:lnTo>
                    <a:pt x="8453502" y="389171"/>
                  </a:lnTo>
                  <a:lnTo>
                    <a:pt x="8469090" y="432699"/>
                  </a:lnTo>
                  <a:lnTo>
                    <a:pt x="8481454" y="477660"/>
                  </a:lnTo>
                  <a:lnTo>
                    <a:pt x="8490456" y="523916"/>
                  </a:lnTo>
                  <a:lnTo>
                    <a:pt x="8495959" y="571328"/>
                  </a:lnTo>
                  <a:lnTo>
                    <a:pt x="8497824" y="619760"/>
                  </a:lnTo>
                  <a:lnTo>
                    <a:pt x="8497824" y="3098800"/>
                  </a:lnTo>
                  <a:lnTo>
                    <a:pt x="8495959" y="3147233"/>
                  </a:lnTo>
                  <a:lnTo>
                    <a:pt x="8490456" y="3194646"/>
                  </a:lnTo>
                  <a:lnTo>
                    <a:pt x="8481454" y="3240903"/>
                  </a:lnTo>
                  <a:lnTo>
                    <a:pt x="8469090" y="3285864"/>
                  </a:lnTo>
                  <a:lnTo>
                    <a:pt x="8453502" y="3329393"/>
                  </a:lnTo>
                  <a:lnTo>
                    <a:pt x="8434827" y="3371351"/>
                  </a:lnTo>
                  <a:lnTo>
                    <a:pt x="8413204" y="3411601"/>
                  </a:lnTo>
                  <a:lnTo>
                    <a:pt x="8388770" y="3450005"/>
                  </a:lnTo>
                  <a:lnTo>
                    <a:pt x="8361663" y="3486425"/>
                  </a:lnTo>
                  <a:lnTo>
                    <a:pt x="8332021" y="3520723"/>
                  </a:lnTo>
                  <a:lnTo>
                    <a:pt x="8299982" y="3552762"/>
                  </a:lnTo>
                  <a:lnTo>
                    <a:pt x="8265684" y="3582403"/>
                  </a:lnTo>
                  <a:lnTo>
                    <a:pt x="8229264" y="3609509"/>
                  </a:lnTo>
                  <a:lnTo>
                    <a:pt x="8190860" y="3633943"/>
                  </a:lnTo>
                  <a:lnTo>
                    <a:pt x="8150610" y="3655565"/>
                  </a:lnTo>
                  <a:lnTo>
                    <a:pt x="8108652" y="3674239"/>
                  </a:lnTo>
                  <a:lnTo>
                    <a:pt x="8065124" y="3689827"/>
                  </a:lnTo>
                  <a:lnTo>
                    <a:pt x="8020163" y="3702191"/>
                  </a:lnTo>
                  <a:lnTo>
                    <a:pt x="7973907" y="3711193"/>
                  </a:lnTo>
                  <a:lnTo>
                    <a:pt x="7926495" y="3716695"/>
                  </a:lnTo>
                  <a:lnTo>
                    <a:pt x="7878063" y="3718560"/>
                  </a:lnTo>
                  <a:lnTo>
                    <a:pt x="619772" y="3718560"/>
                  </a:lnTo>
                  <a:lnTo>
                    <a:pt x="571337" y="3716695"/>
                  </a:lnTo>
                  <a:lnTo>
                    <a:pt x="523922" y="3711193"/>
                  </a:lnTo>
                  <a:lnTo>
                    <a:pt x="477664" y="3702191"/>
                  </a:lnTo>
                  <a:lnTo>
                    <a:pt x="432701" y="3689827"/>
                  </a:lnTo>
                  <a:lnTo>
                    <a:pt x="389171" y="3674239"/>
                  </a:lnTo>
                  <a:lnTo>
                    <a:pt x="347212" y="3655565"/>
                  </a:lnTo>
                  <a:lnTo>
                    <a:pt x="306961" y="3633943"/>
                  </a:lnTo>
                  <a:lnTo>
                    <a:pt x="268557" y="3609509"/>
                  </a:lnTo>
                  <a:lnTo>
                    <a:pt x="232136" y="3582403"/>
                  </a:lnTo>
                  <a:lnTo>
                    <a:pt x="197838" y="3552762"/>
                  </a:lnTo>
                  <a:lnTo>
                    <a:pt x="165798" y="3520723"/>
                  </a:lnTo>
                  <a:lnTo>
                    <a:pt x="136157" y="3486425"/>
                  </a:lnTo>
                  <a:lnTo>
                    <a:pt x="109050" y="3450005"/>
                  </a:lnTo>
                  <a:lnTo>
                    <a:pt x="84617" y="3411601"/>
                  </a:lnTo>
                  <a:lnTo>
                    <a:pt x="62994" y="3371351"/>
                  </a:lnTo>
                  <a:lnTo>
                    <a:pt x="44320" y="3329393"/>
                  </a:lnTo>
                  <a:lnTo>
                    <a:pt x="28732" y="3285864"/>
                  </a:lnTo>
                  <a:lnTo>
                    <a:pt x="16368" y="3240903"/>
                  </a:lnTo>
                  <a:lnTo>
                    <a:pt x="7366" y="3194646"/>
                  </a:lnTo>
                  <a:lnTo>
                    <a:pt x="1864" y="3147233"/>
                  </a:lnTo>
                  <a:lnTo>
                    <a:pt x="0" y="3098800"/>
                  </a:lnTo>
                  <a:lnTo>
                    <a:pt x="0" y="619760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8845" y="2104941"/>
            <a:ext cx="8201025" cy="3461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44170" algn="just">
              <a:lnSpc>
                <a:spcPct val="140100"/>
              </a:lnSpc>
              <a:spcBef>
                <a:spcPts val="90"/>
              </a:spcBef>
              <a:tabLst>
                <a:tab pos="3899535" algn="l"/>
                <a:tab pos="5153025" algn="l"/>
              </a:tabLst>
            </a:pPr>
            <a:r>
              <a:rPr sz="23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Технополіс</a:t>
            </a:r>
            <a:r>
              <a:rPr sz="2300" b="1" spc="46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—</a:t>
            </a:r>
            <a:r>
              <a:rPr sz="2300" i="1" spc="465" dirty="0">
                <a:latin typeface="Arial"/>
                <a:cs typeface="Arial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центр</a:t>
            </a:r>
            <a:r>
              <a:rPr sz="2300" spc="49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впровадження</a:t>
            </a:r>
            <a:r>
              <a:rPr sz="2300" spc="52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досягнень</a:t>
            </a:r>
            <a:r>
              <a:rPr sz="2300" spc="52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науки</a:t>
            </a:r>
            <a:r>
              <a:rPr sz="2300" spc="525" dirty="0">
                <a:latin typeface="Microsoft Sans Serif"/>
                <a:cs typeface="Microsoft Sans Serif"/>
              </a:rPr>
              <a:t> </a:t>
            </a:r>
            <a:r>
              <a:rPr sz="2300" spc="-50" dirty="0">
                <a:latin typeface="Microsoft Sans Serif"/>
                <a:cs typeface="Microsoft Sans Serif"/>
              </a:rPr>
              <a:t>і </a:t>
            </a:r>
            <a:r>
              <a:rPr sz="2300" dirty="0">
                <a:latin typeface="Microsoft Sans Serif"/>
                <a:cs typeface="Microsoft Sans Serif"/>
              </a:rPr>
              <a:t>техніки</a:t>
            </a:r>
            <a:r>
              <a:rPr sz="2300" dirty="0">
                <a:latin typeface="Arial MT"/>
                <a:cs typeface="Arial MT"/>
              </a:rPr>
              <a:t>.</a:t>
            </a:r>
            <a:r>
              <a:rPr sz="2300" spc="370" dirty="0">
                <a:latin typeface="Arial MT"/>
                <a:cs typeface="Arial MT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Це</a:t>
            </a:r>
            <a:r>
              <a:rPr sz="2300" dirty="0">
                <a:latin typeface="Arial MT"/>
                <a:cs typeface="Arial MT"/>
              </a:rPr>
              <a:t>,</a:t>
            </a:r>
            <a:r>
              <a:rPr sz="2300" spc="375" dirty="0">
                <a:latin typeface="Arial MT"/>
                <a:cs typeface="Arial MT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як</a:t>
            </a:r>
            <a:r>
              <a:rPr sz="2300" spc="405" dirty="0">
                <a:latin typeface="Microsoft Sans Serif"/>
                <a:cs typeface="Microsoft Sans Serif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правило,</a:t>
            </a:r>
            <a:r>
              <a:rPr sz="2300" spc="400" dirty="0">
                <a:latin typeface="Microsoft Sans Serif"/>
                <a:cs typeface="Microsoft Sans Serif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нове</a:t>
            </a:r>
            <a:r>
              <a:rPr sz="2300" spc="400" dirty="0">
                <a:latin typeface="Microsoft Sans Serif"/>
                <a:cs typeface="Microsoft Sans Serif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місто</a:t>
            </a:r>
            <a:r>
              <a:rPr sz="2300" dirty="0">
                <a:latin typeface="Arial MT"/>
                <a:cs typeface="Arial MT"/>
              </a:rPr>
              <a:t>,</a:t>
            </a:r>
            <a:r>
              <a:rPr sz="2300" spc="375" dirty="0">
                <a:latin typeface="Arial MT"/>
                <a:cs typeface="Arial MT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в</a:t>
            </a:r>
            <a:r>
              <a:rPr sz="2300" spc="400" dirty="0">
                <a:latin typeface="Microsoft Sans Serif"/>
                <a:cs typeface="Microsoft Sans Serif"/>
              </a:rPr>
              <a:t>   </a:t>
            </a:r>
            <a:r>
              <a:rPr sz="2300" spc="-10" dirty="0">
                <a:latin typeface="Microsoft Sans Serif"/>
                <a:cs typeface="Microsoft Sans Serif"/>
              </a:rPr>
              <a:t>якому </a:t>
            </a:r>
            <a:r>
              <a:rPr sz="2300" dirty="0">
                <a:latin typeface="Microsoft Sans Serif"/>
                <a:cs typeface="Microsoft Sans Serif"/>
              </a:rPr>
              <a:t>запроваджуються</a:t>
            </a:r>
            <a:r>
              <a:rPr sz="2300" spc="20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у</a:t>
            </a:r>
            <a:r>
              <a:rPr sz="2300" spc="10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виробництво</a:t>
            </a:r>
            <a:r>
              <a:rPr sz="2300" spc="5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нові</a:t>
            </a:r>
            <a:r>
              <a:rPr sz="2300" spc="15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розробки</a:t>
            </a:r>
            <a:r>
              <a:rPr sz="2300" dirty="0">
                <a:latin typeface="Arial MT"/>
                <a:cs typeface="Arial MT"/>
              </a:rPr>
              <a:t>,</a:t>
            </a:r>
            <a:r>
              <a:rPr sz="2300" spc="-15" dirty="0">
                <a:latin typeface="Arial MT"/>
                <a:cs typeface="Arial MT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а</a:t>
            </a:r>
            <a:r>
              <a:rPr sz="2300" spc="5" dirty="0">
                <a:latin typeface="Microsoft Sans Serif"/>
                <a:cs typeface="Microsoft Sans Serif"/>
              </a:rPr>
              <a:t>  </a:t>
            </a:r>
            <a:r>
              <a:rPr sz="2300" spc="-10" dirty="0">
                <a:latin typeface="Microsoft Sans Serif"/>
                <a:cs typeface="Microsoft Sans Serif"/>
              </a:rPr>
              <a:t>також </a:t>
            </a:r>
            <a:r>
              <a:rPr sz="2300" dirty="0">
                <a:latin typeface="Microsoft Sans Serif"/>
                <a:cs typeface="Microsoft Sans Serif"/>
              </a:rPr>
              <a:t>проживає</a:t>
            </a:r>
            <a:r>
              <a:rPr sz="2300" spc="350" dirty="0">
                <a:latin typeface="Microsoft Sans Serif"/>
                <a:cs typeface="Microsoft Sans Serif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населення</a:t>
            </a:r>
            <a:r>
              <a:rPr sz="2300" dirty="0">
                <a:latin typeface="Arial MT"/>
                <a:cs typeface="Arial MT"/>
              </a:rPr>
              <a:t>.</a:t>
            </a:r>
            <a:r>
              <a:rPr sz="2300" spc="320" dirty="0">
                <a:latin typeface="Arial MT"/>
                <a:cs typeface="Arial MT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Він</a:t>
            </a:r>
            <a:r>
              <a:rPr sz="2300" spc="350" dirty="0">
                <a:latin typeface="Microsoft Sans Serif"/>
                <a:cs typeface="Microsoft Sans Serif"/>
              </a:rPr>
              <a:t>   </a:t>
            </a:r>
            <a:r>
              <a:rPr sz="2300" dirty="0">
                <a:latin typeface="Microsoft Sans Serif"/>
                <a:cs typeface="Microsoft Sans Serif"/>
              </a:rPr>
              <a:t>містить</a:t>
            </a:r>
            <a:r>
              <a:rPr sz="2300" spc="345" dirty="0">
                <a:latin typeface="Microsoft Sans Serif"/>
                <a:cs typeface="Microsoft Sans Serif"/>
              </a:rPr>
              <a:t>   </a:t>
            </a:r>
            <a:r>
              <a:rPr sz="2300" spc="-40" dirty="0">
                <a:latin typeface="Microsoft Sans Serif"/>
                <a:cs typeface="Microsoft Sans Serif"/>
              </a:rPr>
              <a:t>науково</a:t>
            </a:r>
            <a:r>
              <a:rPr sz="2300" spc="-40" dirty="0">
                <a:latin typeface="Arial MT"/>
                <a:cs typeface="Arial MT"/>
              </a:rPr>
              <a:t>-</a:t>
            </a:r>
            <a:r>
              <a:rPr sz="2300" spc="-10" dirty="0">
                <a:latin typeface="Microsoft Sans Serif"/>
                <a:cs typeface="Microsoft Sans Serif"/>
              </a:rPr>
              <a:t>дослідну</a:t>
            </a:r>
            <a:r>
              <a:rPr sz="2300" spc="-10" dirty="0">
                <a:latin typeface="Arial MT"/>
                <a:cs typeface="Arial MT"/>
              </a:rPr>
              <a:t>, </a:t>
            </a:r>
            <a:r>
              <a:rPr sz="2300" dirty="0">
                <a:latin typeface="Microsoft Sans Serif"/>
                <a:cs typeface="Microsoft Sans Serif"/>
              </a:rPr>
              <a:t>промислову</a:t>
            </a:r>
            <a:r>
              <a:rPr sz="2300" spc="45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та</a:t>
            </a:r>
            <a:r>
              <a:rPr sz="2300" spc="55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селищну</a:t>
            </a:r>
            <a:r>
              <a:rPr sz="2300" spc="45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зони</a:t>
            </a:r>
            <a:r>
              <a:rPr sz="2300" dirty="0">
                <a:latin typeface="Arial MT"/>
                <a:cs typeface="Arial MT"/>
              </a:rPr>
              <a:t>,</a:t>
            </a:r>
            <a:r>
              <a:rPr sz="2300" spc="25" dirty="0">
                <a:latin typeface="Arial MT"/>
                <a:cs typeface="Arial MT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має</a:t>
            </a:r>
            <a:r>
              <a:rPr sz="2300" spc="60" dirty="0">
                <a:latin typeface="Microsoft Sans Serif"/>
                <a:cs typeface="Microsoft Sans Serif"/>
              </a:rPr>
              <a:t>  </a:t>
            </a:r>
            <a:r>
              <a:rPr sz="2300" dirty="0">
                <a:latin typeface="Microsoft Sans Serif"/>
                <a:cs typeface="Microsoft Sans Serif"/>
              </a:rPr>
              <a:t>необхідну</a:t>
            </a:r>
            <a:r>
              <a:rPr sz="2300" spc="50" dirty="0">
                <a:latin typeface="Microsoft Sans Serif"/>
                <a:cs typeface="Microsoft Sans Serif"/>
              </a:rPr>
              <a:t>  </a:t>
            </a:r>
            <a:r>
              <a:rPr sz="2300" spc="-10" dirty="0">
                <a:latin typeface="Microsoft Sans Serif"/>
                <a:cs typeface="Microsoft Sans Serif"/>
              </a:rPr>
              <a:t>інженерну</a:t>
            </a:r>
            <a:r>
              <a:rPr sz="2300" spc="-10" dirty="0">
                <a:latin typeface="Arial MT"/>
                <a:cs typeface="Arial MT"/>
              </a:rPr>
              <a:t>, </a:t>
            </a:r>
            <a:r>
              <a:rPr sz="2300" spc="-30" dirty="0">
                <a:latin typeface="Microsoft Sans Serif"/>
                <a:cs typeface="Microsoft Sans Serif"/>
              </a:rPr>
              <a:t>комунально</a:t>
            </a:r>
            <a:r>
              <a:rPr sz="2300" spc="-30" dirty="0">
                <a:latin typeface="Arial MT"/>
                <a:cs typeface="Arial MT"/>
              </a:rPr>
              <a:t>-</a:t>
            </a:r>
            <a:r>
              <a:rPr sz="2300" spc="-10" dirty="0">
                <a:latin typeface="Microsoft Sans Serif"/>
                <a:cs typeface="Microsoft Sans Serif"/>
              </a:rPr>
              <a:t>побутову</a:t>
            </a:r>
            <a:r>
              <a:rPr sz="2300" dirty="0">
                <a:latin typeface="Microsoft Sans Serif"/>
                <a:cs typeface="Microsoft Sans Serif"/>
              </a:rPr>
              <a:t>	</a:t>
            </a:r>
            <a:r>
              <a:rPr sz="2300" spc="-25" dirty="0">
                <a:latin typeface="Microsoft Sans Serif"/>
                <a:cs typeface="Microsoft Sans Serif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	</a:t>
            </a:r>
            <a:r>
              <a:rPr sz="2300" spc="-30" dirty="0">
                <a:latin typeface="Microsoft Sans Serif"/>
                <a:cs typeface="Microsoft Sans Serif"/>
              </a:rPr>
              <a:t>комунально</a:t>
            </a:r>
            <a:r>
              <a:rPr sz="2300" spc="-30" dirty="0">
                <a:latin typeface="Arial MT"/>
                <a:cs typeface="Arial MT"/>
              </a:rPr>
              <a:t>-</a:t>
            </a:r>
            <a:r>
              <a:rPr sz="2300" spc="-30" dirty="0">
                <a:latin typeface="Microsoft Sans Serif"/>
                <a:cs typeface="Microsoft Sans Serif"/>
              </a:rPr>
              <a:t>культурну </a:t>
            </a:r>
            <a:r>
              <a:rPr sz="2300" spc="-10" dirty="0">
                <a:latin typeface="Microsoft Sans Serif"/>
                <a:cs typeface="Microsoft Sans Serif"/>
              </a:rPr>
              <a:t>інфраструктури</a:t>
            </a:r>
            <a:r>
              <a:rPr sz="2300" spc="-10" dirty="0">
                <a:latin typeface="Arial MT"/>
                <a:cs typeface="Arial MT"/>
              </a:rPr>
              <a:t>,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комфортні</a:t>
            </a:r>
            <a:r>
              <a:rPr sz="2300" spc="-10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умови</a:t>
            </a:r>
            <a:r>
              <a:rPr sz="2300" spc="-9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проживання</a:t>
            </a:r>
            <a:r>
              <a:rPr sz="2300" spc="-10" dirty="0">
                <a:latin typeface="Arial MT"/>
                <a:cs typeface="Arial MT"/>
              </a:rPr>
              <a:t>.</a:t>
            </a:r>
            <a:endParaRPr sz="23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0"/>
            <a:ext cx="7056120" cy="1917191"/>
          </a:xfrm>
          <a:prstGeom prst="rect">
            <a:avLst/>
          </a:prstGeom>
        </p:spPr>
      </p:pic>
      <p:sp>
        <p:nvSpPr>
          <p:cNvPr id="9" name="Дата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FDAD922-95C1-457B-A2B2-F1F047109524}" type="datetime1">
              <a:rPr lang="en-US" smtClean="0"/>
              <a:t>2/26/2025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6" y="493776"/>
            <a:ext cx="8613775" cy="5316220"/>
            <a:chOff x="310896" y="493776"/>
            <a:chExt cx="8613775" cy="5316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6" y="493776"/>
              <a:ext cx="8613647" cy="53157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49907" y="1630679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4">
                  <a:moveTo>
                    <a:pt x="0" y="0"/>
                  </a:moveTo>
                  <a:lnTo>
                    <a:pt x="0" y="429768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683" y="1630679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4">
                  <a:moveTo>
                    <a:pt x="0" y="0"/>
                  </a:moveTo>
                  <a:lnTo>
                    <a:pt x="0" y="429768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063" y="2052828"/>
              <a:ext cx="1045844" cy="0"/>
            </a:xfrm>
            <a:custGeom>
              <a:avLst/>
              <a:gdLst/>
              <a:ahLst/>
              <a:cxnLst/>
              <a:rect l="l" t="t" r="r" b="b"/>
              <a:pathLst>
                <a:path w="1045844">
                  <a:moveTo>
                    <a:pt x="1045463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2063" y="1638300"/>
              <a:ext cx="1045844" cy="0"/>
            </a:xfrm>
            <a:custGeom>
              <a:avLst/>
              <a:gdLst/>
              <a:ahLst/>
              <a:cxnLst/>
              <a:rect l="l" t="t" r="r" b="b"/>
              <a:pathLst>
                <a:path w="1045844">
                  <a:moveTo>
                    <a:pt x="1045463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69451" y="1972056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648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71003" y="1972056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648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63384" y="2577083"/>
              <a:ext cx="1313815" cy="0"/>
            </a:xfrm>
            <a:custGeom>
              <a:avLst/>
              <a:gdLst/>
              <a:ahLst/>
              <a:cxnLst/>
              <a:rect l="l" t="t" r="r" b="b"/>
              <a:pathLst>
                <a:path w="1313815">
                  <a:moveTo>
                    <a:pt x="1313687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63384" y="1979676"/>
              <a:ext cx="1313815" cy="0"/>
            </a:xfrm>
            <a:custGeom>
              <a:avLst/>
              <a:gdLst/>
              <a:ahLst/>
              <a:cxnLst/>
              <a:rect l="l" t="t" r="r" b="b"/>
              <a:pathLst>
                <a:path w="1313815">
                  <a:moveTo>
                    <a:pt x="1313687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15555" y="2682240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4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41035" y="2682240"/>
              <a:ext cx="0" cy="204470"/>
            </a:xfrm>
            <a:custGeom>
              <a:avLst/>
              <a:gdLst/>
              <a:ahLst/>
              <a:cxnLst/>
              <a:rect l="l" t="t" r="r" b="b"/>
              <a:pathLst>
                <a:path h="204469">
                  <a:moveTo>
                    <a:pt x="0" y="0"/>
                  </a:moveTo>
                  <a:lnTo>
                    <a:pt x="0" y="204215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33415" y="3104387"/>
              <a:ext cx="1889760" cy="0"/>
            </a:xfrm>
            <a:custGeom>
              <a:avLst/>
              <a:gdLst/>
              <a:ahLst/>
              <a:cxnLst/>
              <a:rect l="l" t="t" r="r" b="b"/>
              <a:pathLst>
                <a:path w="1889759">
                  <a:moveTo>
                    <a:pt x="1889760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33415" y="2689859"/>
              <a:ext cx="1889760" cy="0"/>
            </a:xfrm>
            <a:custGeom>
              <a:avLst/>
              <a:gdLst/>
              <a:ahLst/>
              <a:cxnLst/>
              <a:rect l="l" t="t" r="r" b="b"/>
              <a:pathLst>
                <a:path w="1889759">
                  <a:moveTo>
                    <a:pt x="1889760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4243" y="3727704"/>
              <a:ext cx="0" cy="433070"/>
            </a:xfrm>
            <a:custGeom>
              <a:avLst/>
              <a:gdLst/>
              <a:ahLst/>
              <a:cxnLst/>
              <a:rect l="l" t="t" r="r" b="b"/>
              <a:pathLst>
                <a:path h="433070">
                  <a:moveTo>
                    <a:pt x="0" y="0"/>
                  </a:moveTo>
                  <a:lnTo>
                    <a:pt x="0" y="432816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5796" y="3727704"/>
              <a:ext cx="0" cy="433070"/>
            </a:xfrm>
            <a:custGeom>
              <a:avLst/>
              <a:gdLst/>
              <a:ahLst/>
              <a:cxnLst/>
              <a:rect l="l" t="t" r="r" b="b"/>
              <a:pathLst>
                <a:path h="433070">
                  <a:moveTo>
                    <a:pt x="0" y="0"/>
                  </a:moveTo>
                  <a:lnTo>
                    <a:pt x="0" y="432816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175" y="4152899"/>
              <a:ext cx="1313815" cy="0"/>
            </a:xfrm>
            <a:custGeom>
              <a:avLst/>
              <a:gdLst/>
              <a:ahLst/>
              <a:cxnLst/>
              <a:rect l="l" t="t" r="r" b="b"/>
              <a:pathLst>
                <a:path w="1313814">
                  <a:moveTo>
                    <a:pt x="1313688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8175" y="3735324"/>
              <a:ext cx="1313815" cy="0"/>
            </a:xfrm>
            <a:custGeom>
              <a:avLst/>
              <a:gdLst/>
              <a:ahLst/>
              <a:cxnLst/>
              <a:rect l="l" t="t" r="r" b="b"/>
              <a:pathLst>
                <a:path w="1313814">
                  <a:moveTo>
                    <a:pt x="1313688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37332" y="1578864"/>
              <a:ext cx="0" cy="1862455"/>
            </a:xfrm>
            <a:custGeom>
              <a:avLst/>
              <a:gdLst/>
              <a:ahLst/>
              <a:cxnLst/>
              <a:rect l="l" t="t" r="r" b="b"/>
              <a:pathLst>
                <a:path h="1862454">
                  <a:moveTo>
                    <a:pt x="0" y="0"/>
                  </a:moveTo>
                  <a:lnTo>
                    <a:pt x="0" y="1862327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65375" y="1589531"/>
              <a:ext cx="4806950" cy="0"/>
            </a:xfrm>
            <a:custGeom>
              <a:avLst/>
              <a:gdLst/>
              <a:ahLst/>
              <a:cxnLst/>
              <a:rect l="l" t="t" r="r" b="b"/>
              <a:pathLst>
                <a:path w="4806950">
                  <a:moveTo>
                    <a:pt x="48066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5647" y="2153411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>
                  <a:moveTo>
                    <a:pt x="13045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9015" y="2339340"/>
              <a:ext cx="6166485" cy="0"/>
            </a:xfrm>
            <a:custGeom>
              <a:avLst/>
              <a:gdLst/>
              <a:ahLst/>
              <a:cxnLst/>
              <a:rect l="l" t="t" r="r" b="b"/>
              <a:pathLst>
                <a:path w="6166484">
                  <a:moveTo>
                    <a:pt x="61661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9015" y="2729483"/>
              <a:ext cx="2551430" cy="0"/>
            </a:xfrm>
            <a:custGeom>
              <a:avLst/>
              <a:gdLst/>
              <a:ahLst/>
              <a:cxnLst/>
              <a:rect l="l" t="t" r="r" b="b"/>
              <a:pathLst>
                <a:path w="2551430">
                  <a:moveTo>
                    <a:pt x="25511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26664" y="3037331"/>
              <a:ext cx="1868805" cy="0"/>
            </a:xfrm>
            <a:custGeom>
              <a:avLst/>
              <a:gdLst/>
              <a:ahLst/>
              <a:cxnLst/>
              <a:rect l="l" t="t" r="r" b="b"/>
              <a:pathLst>
                <a:path w="1868804">
                  <a:moveTo>
                    <a:pt x="18684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26664" y="3430524"/>
              <a:ext cx="1865630" cy="0"/>
            </a:xfrm>
            <a:custGeom>
              <a:avLst/>
              <a:gdLst/>
              <a:ahLst/>
              <a:cxnLst/>
              <a:rect l="l" t="t" r="r" b="b"/>
              <a:pathLst>
                <a:path w="1865629">
                  <a:moveTo>
                    <a:pt x="18653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60" y="4023360"/>
              <a:ext cx="1091183" cy="1524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8496" y="3874008"/>
              <a:ext cx="893063" cy="128016"/>
            </a:xfrm>
            <a:prstGeom prst="rect">
              <a:avLst/>
            </a:prstGeom>
          </p:spPr>
        </p:pic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3474720" y="3727703"/>
          <a:ext cx="2992753" cy="414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76767"/>
                      </a:solidFill>
                      <a:prstDash val="solid"/>
                    </a:lnL>
                    <a:lnR w="19050">
                      <a:solidFill>
                        <a:srgbClr val="676767"/>
                      </a:solidFill>
                      <a:prstDash val="solid"/>
                    </a:lnR>
                    <a:lnT w="19050">
                      <a:solidFill>
                        <a:srgbClr val="676767"/>
                      </a:solidFill>
                      <a:prstDash val="solid"/>
                    </a:lnT>
                    <a:lnB w="1905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76767"/>
                      </a:solidFill>
                      <a:prstDash val="solid"/>
                    </a:lnL>
                    <a:lnR w="19050">
                      <a:solidFill>
                        <a:srgbClr val="676767"/>
                      </a:solidFill>
                      <a:prstDash val="solid"/>
                    </a:lnR>
                    <a:lnT w="19050">
                      <a:solidFill>
                        <a:srgbClr val="676767"/>
                      </a:solidFill>
                      <a:prstDash val="solid"/>
                    </a:lnT>
                    <a:lnB w="1905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76767"/>
                      </a:solidFill>
                      <a:prstDash val="solid"/>
                    </a:lnL>
                    <a:lnR w="19050">
                      <a:solidFill>
                        <a:srgbClr val="676767"/>
                      </a:solidFill>
                      <a:prstDash val="solid"/>
                    </a:lnR>
                    <a:lnT w="19050">
                      <a:solidFill>
                        <a:srgbClr val="676767"/>
                      </a:solidFill>
                      <a:prstDash val="solid"/>
                    </a:lnT>
                    <a:lnB w="19050">
                      <a:solidFill>
                        <a:srgbClr val="6767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2496" y="3834384"/>
            <a:ext cx="646176" cy="25908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7672" y="2386583"/>
            <a:ext cx="981455" cy="29870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0511" y="1987295"/>
            <a:ext cx="2429255" cy="13106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59863" y="1606296"/>
            <a:ext cx="920496" cy="16459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53783" y="1106424"/>
            <a:ext cx="1673351" cy="15544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0151" y="6044184"/>
            <a:ext cx="3767328" cy="14630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13120" y="2054351"/>
            <a:ext cx="451103" cy="1219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91639" y="5593079"/>
            <a:ext cx="1652016" cy="32308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59279" y="1807464"/>
            <a:ext cx="1118616" cy="14325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8511" y="999744"/>
            <a:ext cx="1789176" cy="17983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78935" y="2139695"/>
            <a:ext cx="341375" cy="14935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 rot="10800000">
            <a:off x="5451160" y="4464050"/>
            <a:ext cx="11165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solidFill>
                  <a:srgbClr val="484848"/>
                </a:solidFill>
                <a:latin typeface="Calibri"/>
                <a:cs typeface="Calibri"/>
              </a:rPr>
              <a:t>EB</a:t>
            </a:r>
            <a:r>
              <a:rPr sz="1000" spc="4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484848"/>
                </a:solidFill>
                <a:latin typeface="Calibri"/>
                <a:cs typeface="Calibri"/>
              </a:rPr>
              <a:t>POBNT’3RhØIS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 rot="10800000">
            <a:off x="5462594" y="4292134"/>
            <a:ext cx="1093216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450" spc="-20" dirty="0">
                <a:solidFill>
                  <a:srgbClr val="5B5B5B"/>
                </a:solidFill>
                <a:latin typeface="Cambria"/>
                <a:cs typeface="Cambria"/>
              </a:rPr>
              <a:t>.o«gțsaadeŞ«ş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 rot="10800000">
            <a:off x="5252060" y="4292134"/>
            <a:ext cx="197636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450" spc="-60" dirty="0">
                <a:solidFill>
                  <a:srgbClr val="5D5D5D"/>
                </a:solidFill>
                <a:latin typeface="Cambria"/>
                <a:cs typeface="Cambria"/>
              </a:rPr>
              <a:t>"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 rot="10800000">
            <a:off x="5713580" y="1887626"/>
            <a:ext cx="8773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300" spc="-35" dirty="0">
                <a:solidFill>
                  <a:srgbClr val="3D3D3D"/>
                </a:solidFill>
                <a:latin typeface="Cambria"/>
                <a:cs typeface="Cambria"/>
              </a:rPr>
              <a:t>oJox‹iirmdaг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 rot="10800000">
            <a:off x="1586482" y="3970547"/>
            <a:ext cx="971902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250" spc="-75" dirty="0">
                <a:solidFill>
                  <a:srgbClr val="313131"/>
                </a:solidFill>
                <a:latin typeface="Cambria"/>
                <a:cs typeface="Cambria"/>
              </a:rPr>
              <a:t>ax•cadnVouao1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47" name="Дата 4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C99F9DD-D2C9-4254-8DC4-62B340ECA3F8}" type="datetime1">
              <a:rPr lang="en-US" smtClean="0"/>
              <a:t>2/26/2025</a:t>
            </a:fld>
            <a:endParaRPr lang="en-US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88976"/>
              <a:ext cx="8785860" cy="2665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355" y="190500"/>
              <a:ext cx="8784590" cy="2664460"/>
            </a:xfrm>
            <a:custGeom>
              <a:avLst/>
              <a:gdLst/>
              <a:ahLst/>
              <a:cxnLst/>
              <a:rect l="l" t="t" r="r" b="b"/>
              <a:pathLst>
                <a:path w="8784590" h="2664460">
                  <a:moveTo>
                    <a:pt x="0" y="2663952"/>
                  </a:moveTo>
                  <a:lnTo>
                    <a:pt x="8784336" y="2663952"/>
                  </a:lnTo>
                  <a:lnTo>
                    <a:pt x="8784336" y="0"/>
                  </a:lnTo>
                  <a:lnTo>
                    <a:pt x="0" y="0"/>
                  </a:lnTo>
                  <a:lnTo>
                    <a:pt x="0" y="2663952"/>
                  </a:lnTo>
                  <a:close/>
                </a:path>
              </a:pathLst>
            </a:custGeom>
            <a:ln w="5791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215595"/>
            <a:ext cx="863346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44170">
              <a:lnSpc>
                <a:spcPct val="100000"/>
              </a:lnSpc>
              <a:spcBef>
                <a:spcPts val="110"/>
              </a:spcBef>
              <a:tabLst>
                <a:tab pos="1201420" algn="l"/>
                <a:tab pos="1744345" algn="l"/>
                <a:tab pos="3765550" algn="l"/>
                <a:tab pos="4799330" algn="l"/>
                <a:tab pos="5387975" algn="l"/>
                <a:tab pos="6908800" algn="l"/>
              </a:tabLst>
            </a:pPr>
            <a:r>
              <a:rPr sz="2800" spc="-25" dirty="0">
                <a:latin typeface="Arial"/>
                <a:cs typeface="Arial"/>
              </a:rPr>
              <a:t>Науково-</a:t>
            </a:r>
            <a:r>
              <a:rPr sz="2800" dirty="0">
                <a:latin typeface="Arial"/>
                <a:cs typeface="Arial"/>
              </a:rPr>
              <a:t>технологічні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парки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(технопарки)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b="0" u="none" spc="1160" dirty="0">
                <a:latin typeface="Microsoft Sans Serif"/>
                <a:cs typeface="Microsoft Sans Serif"/>
              </a:rPr>
              <a:t>—</a:t>
            </a:r>
            <a:r>
              <a:rPr sz="2800" b="0" u="none" spc="-5" dirty="0">
                <a:latin typeface="Microsoft Sans Serif"/>
                <a:cs typeface="Microsoft Sans Serif"/>
              </a:rPr>
              <a:t> </a:t>
            </a:r>
            <a:r>
              <a:rPr sz="2800" b="0" u="none" spc="-25" dirty="0">
                <a:latin typeface="Microsoft Sans Serif"/>
                <a:cs typeface="Microsoft Sans Serif"/>
              </a:rPr>
              <a:t>це </a:t>
            </a:r>
            <a:r>
              <a:rPr sz="2800" b="0" u="none" spc="-10" dirty="0">
                <a:latin typeface="Microsoft Sans Serif"/>
                <a:cs typeface="Microsoft Sans Serif"/>
              </a:rPr>
              <a:t>менші</a:t>
            </a:r>
            <a:r>
              <a:rPr sz="2800" b="0" u="none" dirty="0">
                <a:latin typeface="Microsoft Sans Serif"/>
                <a:cs typeface="Microsoft Sans Serif"/>
              </a:rPr>
              <a:t>	</a:t>
            </a:r>
            <a:r>
              <a:rPr sz="2800" b="0" u="none" spc="-25" dirty="0">
                <a:latin typeface="Microsoft Sans Serif"/>
                <a:cs typeface="Microsoft Sans Serif"/>
              </a:rPr>
              <a:t>за</a:t>
            </a:r>
            <a:r>
              <a:rPr sz="2800" b="0" u="none" dirty="0">
                <a:latin typeface="Microsoft Sans Serif"/>
                <a:cs typeface="Microsoft Sans Serif"/>
              </a:rPr>
              <a:t>	</a:t>
            </a:r>
            <a:r>
              <a:rPr sz="2800" b="0" u="none" spc="-10" dirty="0">
                <a:latin typeface="Microsoft Sans Serif"/>
                <a:cs typeface="Microsoft Sans Serif"/>
              </a:rPr>
              <a:t>територією</a:t>
            </a:r>
            <a:r>
              <a:rPr sz="2800" b="0" u="none" dirty="0">
                <a:latin typeface="Microsoft Sans Serif"/>
                <a:cs typeface="Microsoft Sans Serif"/>
              </a:rPr>
              <a:t>	</a:t>
            </a:r>
            <a:r>
              <a:rPr sz="2800" b="0" u="none" spc="-10" dirty="0">
                <a:latin typeface="Microsoft Sans Serif"/>
                <a:cs typeface="Microsoft Sans Serif"/>
              </a:rPr>
              <a:t>зони,</a:t>
            </a:r>
            <a:r>
              <a:rPr sz="2800" b="0" u="none" dirty="0">
                <a:latin typeface="Microsoft Sans Serif"/>
                <a:cs typeface="Microsoft Sans Serif"/>
              </a:rPr>
              <a:t>	</a:t>
            </a:r>
            <a:r>
              <a:rPr sz="2800" b="0" u="none" spc="-25" dirty="0">
                <a:latin typeface="Microsoft Sans Serif"/>
                <a:cs typeface="Microsoft Sans Serif"/>
              </a:rPr>
              <a:t>де</a:t>
            </a:r>
            <a:r>
              <a:rPr sz="2800" b="0" u="none" dirty="0">
                <a:latin typeface="Microsoft Sans Serif"/>
                <a:cs typeface="Microsoft Sans Serif"/>
              </a:rPr>
              <a:t>	</a:t>
            </a:r>
            <a:r>
              <a:rPr sz="2800" b="0" u="none" spc="-10" dirty="0">
                <a:latin typeface="Microsoft Sans Serif"/>
                <a:cs typeface="Microsoft Sans Serif"/>
              </a:rPr>
              <a:t>навколо</a:t>
            </a:r>
            <a:r>
              <a:rPr sz="2800" b="0" u="none" dirty="0">
                <a:latin typeface="Microsoft Sans Serif"/>
                <a:cs typeface="Microsoft Sans Serif"/>
              </a:rPr>
              <a:t>	</a:t>
            </a:r>
            <a:r>
              <a:rPr sz="2800" b="0" u="none" spc="-35" dirty="0">
                <a:latin typeface="Microsoft Sans Serif"/>
                <a:cs typeface="Microsoft Sans Serif"/>
              </a:rPr>
              <a:t>технічного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7542" y="1069974"/>
            <a:ext cx="59416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4885" algn="l"/>
                <a:tab pos="4796155" algn="l"/>
              </a:tabLst>
            </a:pPr>
            <a:r>
              <a:rPr sz="2800" spc="-25" dirty="0">
                <a:latin typeface="Microsoft Sans Serif"/>
                <a:cs typeface="Microsoft Sans Serif"/>
              </a:rPr>
              <a:t>чи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0" dirty="0">
                <a:latin typeface="Microsoft Sans Serif"/>
                <a:cs typeface="Microsoft Sans Serif"/>
              </a:rPr>
              <a:t>науково</a:t>
            </a:r>
            <a:r>
              <a:rPr sz="2800" spc="-50" dirty="0">
                <a:latin typeface="Arial MT"/>
                <a:cs typeface="Arial MT"/>
              </a:rPr>
              <a:t>-</a:t>
            </a:r>
            <a:r>
              <a:rPr sz="2800" spc="-10" dirty="0">
                <a:latin typeface="Microsoft Sans Serif"/>
                <a:cs typeface="Microsoft Sans Serif"/>
              </a:rPr>
              <a:t>дослідного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центру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919" y="1496390"/>
            <a:ext cx="5982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02130" algn="l"/>
                <a:tab pos="3107055" algn="l"/>
                <a:tab pos="398526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декілька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фірм,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що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займаються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069974"/>
            <a:ext cx="266255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Microsoft Sans Serif"/>
                <a:cs typeface="Microsoft Sans Serif"/>
              </a:rPr>
              <a:t>університету розміщується </a:t>
            </a:r>
            <a:r>
              <a:rPr sz="2800" spc="-25" dirty="0">
                <a:latin typeface="Microsoft Sans Serif"/>
                <a:cs typeface="Microsoft Sans Serif"/>
              </a:rPr>
              <a:t>впровадженням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3470" y="1923668"/>
            <a:ext cx="57556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2675" algn="l"/>
                <a:tab pos="2832735" algn="l"/>
                <a:tab pos="3256279" algn="l"/>
                <a:tab pos="444246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своїх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розробок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0" dirty="0">
                <a:latin typeface="Microsoft Sans Serif"/>
                <a:cs typeface="Microsoft Sans Serif"/>
              </a:rPr>
              <a:t>в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галузі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високих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2350769"/>
            <a:ext cx="63811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Microsoft Sans Serif"/>
                <a:cs typeface="Microsoft Sans Serif"/>
              </a:rPr>
              <a:t>технологій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та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наукоємних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виробництв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58824" y="2923032"/>
            <a:ext cx="7285990" cy="3843654"/>
            <a:chOff x="1258824" y="2923032"/>
            <a:chExt cx="7285990" cy="384365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8824" y="2923032"/>
              <a:ext cx="6193535" cy="37459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576" y="6380556"/>
              <a:ext cx="4622901" cy="3860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9843" y="6479438"/>
              <a:ext cx="294678" cy="165138"/>
            </a:xfrm>
            <a:prstGeom prst="rect">
              <a:avLst/>
            </a:prstGeom>
          </p:spPr>
        </p:pic>
      </p:grpSp>
      <p:sp>
        <p:nvSpPr>
          <p:cNvPr id="16" name="Дата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788F464-45FA-4ADF-B9B0-BECCCE330C46}" type="datetime1">
              <a:rPr lang="en-US" smtClean="0"/>
              <a:t>2/26/2025</a:t>
            </a:fld>
            <a:endParaRPr lang="en-US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" y="1485900"/>
              <a:ext cx="8570976" cy="51846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611" y="1485900"/>
              <a:ext cx="8571230" cy="5184775"/>
            </a:xfrm>
            <a:custGeom>
              <a:avLst/>
              <a:gdLst/>
              <a:ahLst/>
              <a:cxnLst/>
              <a:rect l="l" t="t" r="r" b="b"/>
              <a:pathLst>
                <a:path w="8571230" h="5184775">
                  <a:moveTo>
                    <a:pt x="0" y="864108"/>
                  </a:moveTo>
                  <a:lnTo>
                    <a:pt x="1278" y="816693"/>
                  </a:lnTo>
                  <a:lnTo>
                    <a:pt x="5070" y="769948"/>
                  </a:lnTo>
                  <a:lnTo>
                    <a:pt x="11309" y="723937"/>
                  </a:lnTo>
                  <a:lnTo>
                    <a:pt x="19930" y="678726"/>
                  </a:lnTo>
                  <a:lnTo>
                    <a:pt x="30867" y="634382"/>
                  </a:lnTo>
                  <a:lnTo>
                    <a:pt x="44053" y="590970"/>
                  </a:lnTo>
                  <a:lnTo>
                    <a:pt x="59423" y="548556"/>
                  </a:lnTo>
                  <a:lnTo>
                    <a:pt x="76911" y="507206"/>
                  </a:lnTo>
                  <a:lnTo>
                    <a:pt x="96451" y="466986"/>
                  </a:lnTo>
                  <a:lnTo>
                    <a:pt x="117978" y="427961"/>
                  </a:lnTo>
                  <a:lnTo>
                    <a:pt x="141424" y="390198"/>
                  </a:lnTo>
                  <a:lnTo>
                    <a:pt x="166726" y="353763"/>
                  </a:lnTo>
                  <a:lnTo>
                    <a:pt x="193815" y="318720"/>
                  </a:lnTo>
                  <a:lnTo>
                    <a:pt x="222627" y="285137"/>
                  </a:lnTo>
                  <a:lnTo>
                    <a:pt x="253096" y="253079"/>
                  </a:lnTo>
                  <a:lnTo>
                    <a:pt x="285156" y="222611"/>
                  </a:lnTo>
                  <a:lnTo>
                    <a:pt x="318741" y="193801"/>
                  </a:lnTo>
                  <a:lnTo>
                    <a:pt x="353785" y="166713"/>
                  </a:lnTo>
                  <a:lnTo>
                    <a:pt x="390221" y="141413"/>
                  </a:lnTo>
                  <a:lnTo>
                    <a:pt x="427986" y="117968"/>
                  </a:lnTo>
                  <a:lnTo>
                    <a:pt x="467011" y="96444"/>
                  </a:lnTo>
                  <a:lnTo>
                    <a:pt x="507233" y="76905"/>
                  </a:lnTo>
                  <a:lnTo>
                    <a:pt x="548583" y="59418"/>
                  </a:lnTo>
                  <a:lnTo>
                    <a:pt x="590998" y="44049"/>
                  </a:lnTo>
                  <a:lnTo>
                    <a:pt x="634410" y="30864"/>
                  </a:lnTo>
                  <a:lnTo>
                    <a:pt x="678754" y="19928"/>
                  </a:lnTo>
                  <a:lnTo>
                    <a:pt x="723965" y="11308"/>
                  </a:lnTo>
                  <a:lnTo>
                    <a:pt x="769975" y="5070"/>
                  </a:lnTo>
                  <a:lnTo>
                    <a:pt x="816720" y="1278"/>
                  </a:lnTo>
                  <a:lnTo>
                    <a:pt x="864133" y="0"/>
                  </a:lnTo>
                  <a:lnTo>
                    <a:pt x="7706868" y="0"/>
                  </a:lnTo>
                  <a:lnTo>
                    <a:pt x="7754282" y="1278"/>
                  </a:lnTo>
                  <a:lnTo>
                    <a:pt x="7801027" y="5070"/>
                  </a:lnTo>
                  <a:lnTo>
                    <a:pt x="7847038" y="11308"/>
                  </a:lnTo>
                  <a:lnTo>
                    <a:pt x="7892249" y="19928"/>
                  </a:lnTo>
                  <a:lnTo>
                    <a:pt x="7936593" y="30864"/>
                  </a:lnTo>
                  <a:lnTo>
                    <a:pt x="7980005" y="44049"/>
                  </a:lnTo>
                  <a:lnTo>
                    <a:pt x="8022419" y="59418"/>
                  </a:lnTo>
                  <a:lnTo>
                    <a:pt x="8063769" y="76905"/>
                  </a:lnTo>
                  <a:lnTo>
                    <a:pt x="8103989" y="96444"/>
                  </a:lnTo>
                  <a:lnTo>
                    <a:pt x="8143014" y="117968"/>
                  </a:lnTo>
                  <a:lnTo>
                    <a:pt x="8180777" y="141413"/>
                  </a:lnTo>
                  <a:lnTo>
                    <a:pt x="8217212" y="166713"/>
                  </a:lnTo>
                  <a:lnTo>
                    <a:pt x="8252255" y="193801"/>
                  </a:lnTo>
                  <a:lnTo>
                    <a:pt x="8285838" y="222611"/>
                  </a:lnTo>
                  <a:lnTo>
                    <a:pt x="8317896" y="253079"/>
                  </a:lnTo>
                  <a:lnTo>
                    <a:pt x="8348364" y="285137"/>
                  </a:lnTo>
                  <a:lnTo>
                    <a:pt x="8377174" y="318720"/>
                  </a:lnTo>
                  <a:lnTo>
                    <a:pt x="8404262" y="353763"/>
                  </a:lnTo>
                  <a:lnTo>
                    <a:pt x="8429562" y="390198"/>
                  </a:lnTo>
                  <a:lnTo>
                    <a:pt x="8453007" y="427961"/>
                  </a:lnTo>
                  <a:lnTo>
                    <a:pt x="8474531" y="466986"/>
                  </a:lnTo>
                  <a:lnTo>
                    <a:pt x="8494070" y="507206"/>
                  </a:lnTo>
                  <a:lnTo>
                    <a:pt x="8511557" y="548556"/>
                  </a:lnTo>
                  <a:lnTo>
                    <a:pt x="8526926" y="590970"/>
                  </a:lnTo>
                  <a:lnTo>
                    <a:pt x="8540111" y="634382"/>
                  </a:lnTo>
                  <a:lnTo>
                    <a:pt x="8551047" y="678726"/>
                  </a:lnTo>
                  <a:lnTo>
                    <a:pt x="8559667" y="723937"/>
                  </a:lnTo>
                  <a:lnTo>
                    <a:pt x="8565905" y="769948"/>
                  </a:lnTo>
                  <a:lnTo>
                    <a:pt x="8569697" y="816693"/>
                  </a:lnTo>
                  <a:lnTo>
                    <a:pt x="8570976" y="864108"/>
                  </a:lnTo>
                  <a:lnTo>
                    <a:pt x="8570976" y="4320514"/>
                  </a:lnTo>
                  <a:lnTo>
                    <a:pt x="8569697" y="4367927"/>
                  </a:lnTo>
                  <a:lnTo>
                    <a:pt x="8565905" y="4414672"/>
                  </a:lnTo>
                  <a:lnTo>
                    <a:pt x="8559667" y="4460682"/>
                  </a:lnTo>
                  <a:lnTo>
                    <a:pt x="8551047" y="4505893"/>
                  </a:lnTo>
                  <a:lnTo>
                    <a:pt x="8540111" y="4550237"/>
                  </a:lnTo>
                  <a:lnTo>
                    <a:pt x="8526926" y="4593649"/>
                  </a:lnTo>
                  <a:lnTo>
                    <a:pt x="8511557" y="4636064"/>
                  </a:lnTo>
                  <a:lnTo>
                    <a:pt x="8494070" y="4677414"/>
                  </a:lnTo>
                  <a:lnTo>
                    <a:pt x="8474531" y="4717636"/>
                  </a:lnTo>
                  <a:lnTo>
                    <a:pt x="8453007" y="4756661"/>
                  </a:lnTo>
                  <a:lnTo>
                    <a:pt x="8429562" y="4794426"/>
                  </a:lnTo>
                  <a:lnTo>
                    <a:pt x="8404262" y="4830862"/>
                  </a:lnTo>
                  <a:lnTo>
                    <a:pt x="8377174" y="4865906"/>
                  </a:lnTo>
                  <a:lnTo>
                    <a:pt x="8348364" y="4899491"/>
                  </a:lnTo>
                  <a:lnTo>
                    <a:pt x="8317896" y="4931551"/>
                  </a:lnTo>
                  <a:lnTo>
                    <a:pt x="8285838" y="4962020"/>
                  </a:lnTo>
                  <a:lnTo>
                    <a:pt x="8252255" y="4990832"/>
                  </a:lnTo>
                  <a:lnTo>
                    <a:pt x="8217212" y="5017921"/>
                  </a:lnTo>
                  <a:lnTo>
                    <a:pt x="8180777" y="5043223"/>
                  </a:lnTo>
                  <a:lnTo>
                    <a:pt x="8143014" y="5066669"/>
                  </a:lnTo>
                  <a:lnTo>
                    <a:pt x="8103989" y="5088196"/>
                  </a:lnTo>
                  <a:lnTo>
                    <a:pt x="8063769" y="5107736"/>
                  </a:lnTo>
                  <a:lnTo>
                    <a:pt x="8022419" y="5125224"/>
                  </a:lnTo>
                  <a:lnTo>
                    <a:pt x="7980005" y="5140594"/>
                  </a:lnTo>
                  <a:lnTo>
                    <a:pt x="7936593" y="5153780"/>
                  </a:lnTo>
                  <a:lnTo>
                    <a:pt x="7892249" y="5164717"/>
                  </a:lnTo>
                  <a:lnTo>
                    <a:pt x="7847038" y="5173338"/>
                  </a:lnTo>
                  <a:lnTo>
                    <a:pt x="7801027" y="5179577"/>
                  </a:lnTo>
                  <a:lnTo>
                    <a:pt x="7754282" y="5183369"/>
                  </a:lnTo>
                  <a:lnTo>
                    <a:pt x="7706868" y="5184648"/>
                  </a:lnTo>
                  <a:lnTo>
                    <a:pt x="864133" y="5184648"/>
                  </a:lnTo>
                  <a:lnTo>
                    <a:pt x="816720" y="5183369"/>
                  </a:lnTo>
                  <a:lnTo>
                    <a:pt x="769975" y="5179577"/>
                  </a:lnTo>
                  <a:lnTo>
                    <a:pt x="723965" y="5173338"/>
                  </a:lnTo>
                  <a:lnTo>
                    <a:pt x="678754" y="5164717"/>
                  </a:lnTo>
                  <a:lnTo>
                    <a:pt x="634410" y="5153780"/>
                  </a:lnTo>
                  <a:lnTo>
                    <a:pt x="590998" y="5140594"/>
                  </a:lnTo>
                  <a:lnTo>
                    <a:pt x="548583" y="5125224"/>
                  </a:lnTo>
                  <a:lnTo>
                    <a:pt x="507233" y="5107736"/>
                  </a:lnTo>
                  <a:lnTo>
                    <a:pt x="467011" y="5088196"/>
                  </a:lnTo>
                  <a:lnTo>
                    <a:pt x="427986" y="5066669"/>
                  </a:lnTo>
                  <a:lnTo>
                    <a:pt x="390221" y="5043223"/>
                  </a:lnTo>
                  <a:lnTo>
                    <a:pt x="353785" y="5017921"/>
                  </a:lnTo>
                  <a:lnTo>
                    <a:pt x="318741" y="4990832"/>
                  </a:lnTo>
                  <a:lnTo>
                    <a:pt x="285156" y="4962020"/>
                  </a:lnTo>
                  <a:lnTo>
                    <a:pt x="253096" y="4931551"/>
                  </a:lnTo>
                  <a:lnTo>
                    <a:pt x="222627" y="4899491"/>
                  </a:lnTo>
                  <a:lnTo>
                    <a:pt x="193815" y="4865906"/>
                  </a:lnTo>
                  <a:lnTo>
                    <a:pt x="166726" y="4830862"/>
                  </a:lnTo>
                  <a:lnTo>
                    <a:pt x="141424" y="4794426"/>
                  </a:lnTo>
                  <a:lnTo>
                    <a:pt x="117978" y="4756661"/>
                  </a:lnTo>
                  <a:lnTo>
                    <a:pt x="96451" y="4717636"/>
                  </a:lnTo>
                  <a:lnTo>
                    <a:pt x="76911" y="4677414"/>
                  </a:lnTo>
                  <a:lnTo>
                    <a:pt x="59423" y="4636064"/>
                  </a:lnTo>
                  <a:lnTo>
                    <a:pt x="44053" y="4593649"/>
                  </a:lnTo>
                  <a:lnTo>
                    <a:pt x="30867" y="4550237"/>
                  </a:lnTo>
                  <a:lnTo>
                    <a:pt x="19930" y="4505893"/>
                  </a:lnTo>
                  <a:lnTo>
                    <a:pt x="11309" y="4460682"/>
                  </a:lnTo>
                  <a:lnTo>
                    <a:pt x="5070" y="4414672"/>
                  </a:lnTo>
                  <a:lnTo>
                    <a:pt x="1278" y="4367927"/>
                  </a:lnTo>
                  <a:lnTo>
                    <a:pt x="0" y="4320514"/>
                  </a:lnTo>
                  <a:lnTo>
                    <a:pt x="0" y="864108"/>
                  </a:lnTo>
                  <a:close/>
                </a:path>
              </a:pathLst>
            </a:custGeom>
            <a:ln w="76200">
              <a:solidFill>
                <a:srgbClr val="4471C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7542" y="1804797"/>
            <a:ext cx="7734300" cy="27590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344170" algn="just">
              <a:lnSpc>
                <a:spcPct val="90000"/>
              </a:lnSpc>
              <a:spcBef>
                <a:spcPts val="44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максимально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зблизити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науку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виробництво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і, </a:t>
            </a:r>
            <a:r>
              <a:rPr sz="2800" dirty="0">
                <a:latin typeface="Times New Roman"/>
                <a:cs typeface="Times New Roman"/>
              </a:rPr>
              <a:t>таким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чином,</a:t>
            </a:r>
            <a:r>
              <a:rPr sz="2800" spc="3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значно</a:t>
            </a:r>
            <a:r>
              <a:rPr sz="2800" spc="3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підвищити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ефективність використання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досягнень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НТП;</a:t>
            </a:r>
            <a:endParaRPr sz="2800">
              <a:latin typeface="Times New Roman"/>
              <a:cs typeface="Times New Roman"/>
            </a:endParaRPr>
          </a:p>
          <a:p>
            <a:pPr marL="12700" marR="6350" indent="432434" algn="just">
              <a:lnSpc>
                <a:spcPts val="3030"/>
              </a:lnSpc>
              <a:spcBef>
                <a:spcPts val="40"/>
              </a:spcBef>
              <a:buFont typeface="Wingdings"/>
              <a:buChar char=""/>
              <a:tabLst>
                <a:tab pos="445134" algn="l"/>
              </a:tabLst>
            </a:pPr>
            <a:r>
              <a:rPr sz="2800" dirty="0">
                <a:latin typeface="Times New Roman"/>
                <a:cs typeface="Times New Roman"/>
              </a:rPr>
              <a:t>сприяти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структурній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перебудові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економіки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dirty="0">
                <a:latin typeface="Times New Roman"/>
                <a:cs typeface="Times New Roman"/>
              </a:rPr>
              <a:t>підвищення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її</a:t>
            </a:r>
            <a:r>
              <a:rPr sz="2800" spc="-10" dirty="0">
                <a:latin typeface="Times New Roman"/>
                <a:cs typeface="Times New Roman"/>
              </a:rPr>
              <a:t> наукомісткості;</a:t>
            </a:r>
            <a:endParaRPr sz="2800">
              <a:latin typeface="Times New Roman"/>
              <a:cs typeface="Times New Roman"/>
            </a:endParaRPr>
          </a:p>
          <a:p>
            <a:pPr marL="445134" indent="-432434" algn="just">
              <a:lnSpc>
                <a:spcPts val="2805"/>
              </a:lnSpc>
              <a:buFont typeface="Wingdings"/>
              <a:buChar char=""/>
              <a:tabLst>
                <a:tab pos="445134" algn="l"/>
              </a:tabLst>
            </a:pPr>
            <a:r>
              <a:rPr sz="2800" dirty="0">
                <a:latin typeface="Times New Roman"/>
                <a:cs typeface="Times New Roman"/>
              </a:rPr>
              <a:t>рівномірніше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розташовувати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ПС,</a:t>
            </a:r>
            <a:r>
              <a:rPr sz="2800" spc="5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вирівнюючи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195"/>
              </a:lnSpc>
            </a:pP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цьому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диспропорції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економічному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розвитку;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494403"/>
            <a:ext cx="5381625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432434">
              <a:lnSpc>
                <a:spcPts val="3020"/>
              </a:lnSpc>
              <a:spcBef>
                <a:spcPts val="490"/>
              </a:spcBef>
              <a:buFont typeface="Wingdings"/>
              <a:buChar char=""/>
              <a:tabLst>
                <a:tab pos="445134" algn="l"/>
                <a:tab pos="2494280" algn="l"/>
                <a:tab pos="2582545" algn="l"/>
                <a:tab pos="3378835" algn="l"/>
                <a:tab pos="465582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розвивати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технополісах виробництва,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розробляти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6573" y="4494403"/>
            <a:ext cx="2322195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572770">
              <a:lnSpc>
                <a:spcPts val="3020"/>
              </a:lnSpc>
              <a:spcBef>
                <a:spcPts val="490"/>
              </a:spcBef>
            </a:pPr>
            <a:r>
              <a:rPr sz="2800" spc="-30" dirty="0">
                <a:latin typeface="Times New Roman"/>
                <a:cs typeface="Times New Roman"/>
              </a:rPr>
              <a:t>безвідходні </a:t>
            </a:r>
            <a:r>
              <a:rPr sz="2800" spc="-20" dirty="0">
                <a:latin typeface="Times New Roman"/>
                <a:cs typeface="Times New Roman"/>
              </a:rPr>
              <a:t>впроваджувати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5262778"/>
            <a:ext cx="7728584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0"/>
              </a:spcBef>
              <a:tabLst>
                <a:tab pos="2223135" algn="l"/>
                <a:tab pos="3646804" algn="l"/>
                <a:tab pos="56013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досконаліші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методи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очищення,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застосовувати </a:t>
            </a:r>
            <a:r>
              <a:rPr sz="2800" spc="-10" dirty="0">
                <a:latin typeface="Times New Roman"/>
                <a:cs typeface="Times New Roman"/>
              </a:rPr>
              <a:t>екологічно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чисті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матеріали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джерела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енергії.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3088" y="332231"/>
            <a:ext cx="8461375" cy="1009015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92075" marR="433705">
              <a:lnSpc>
                <a:spcPct val="100000"/>
              </a:lnSpc>
              <a:spcBef>
                <a:spcPts val="530"/>
              </a:spcBef>
            </a:pPr>
            <a:r>
              <a:rPr sz="2800" dirty="0"/>
              <a:t>Створення</a:t>
            </a:r>
            <a:r>
              <a:rPr sz="2800" spc="-55" dirty="0"/>
              <a:t> </a:t>
            </a:r>
            <a:r>
              <a:rPr sz="2800" spc="-10" dirty="0"/>
              <a:t>технополісів,</a:t>
            </a:r>
            <a:r>
              <a:rPr sz="2800" spc="-130" dirty="0"/>
              <a:t> </a:t>
            </a:r>
            <a:r>
              <a:rPr sz="2800" dirty="0"/>
              <a:t>технопарків</a:t>
            </a:r>
            <a:r>
              <a:rPr sz="2800" spc="-114" dirty="0"/>
              <a:t> </a:t>
            </a:r>
            <a:r>
              <a:rPr sz="2800" dirty="0"/>
              <a:t>та</a:t>
            </a:r>
            <a:r>
              <a:rPr sz="2800" spc="-65" dirty="0"/>
              <a:t> </a:t>
            </a:r>
            <a:r>
              <a:rPr sz="2800" spc="-10" dirty="0"/>
              <a:t>науково-</a:t>
            </a:r>
            <a:r>
              <a:rPr sz="2800" u="none" spc="-10" dirty="0"/>
              <a:t> </a:t>
            </a:r>
            <a:r>
              <a:rPr sz="2800" spc="-10" dirty="0"/>
              <a:t>технологічних</a:t>
            </a:r>
            <a:r>
              <a:rPr sz="2800" spc="-95" dirty="0"/>
              <a:t> </a:t>
            </a:r>
            <a:r>
              <a:rPr sz="2800" dirty="0"/>
              <a:t>зон</a:t>
            </a:r>
            <a:r>
              <a:rPr sz="2800" spc="-25" dirty="0"/>
              <a:t> </a:t>
            </a:r>
            <a:r>
              <a:rPr sz="2800" dirty="0"/>
              <a:t>дасть</a:t>
            </a:r>
            <a:r>
              <a:rPr sz="2800" spc="-90" dirty="0"/>
              <a:t> </a:t>
            </a:r>
            <a:r>
              <a:rPr sz="2800" spc="-10" dirty="0"/>
              <a:t>можливість:</a:t>
            </a:r>
            <a:endParaRPr sz="2800"/>
          </a:p>
        </p:txBody>
      </p:sp>
      <p:sp>
        <p:nvSpPr>
          <p:cNvPr id="11" name="Дата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D55360-2550-45FE-ADFE-93C35C20BE34}" type="datetime1">
              <a:rPr lang="en-US" smtClean="0"/>
              <a:t>2/26/2025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27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8960"/>
            <a:ext cx="9144000" cy="6639559"/>
            <a:chOff x="0" y="218960"/>
            <a:chExt cx="9144000" cy="66395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8960"/>
              <a:ext cx="9144000" cy="66390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2203704"/>
              <a:ext cx="4105655" cy="4437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408" y="4005071"/>
              <a:ext cx="3529584" cy="26456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7051" y="576071"/>
              <a:ext cx="4575175" cy="33655"/>
            </a:xfrm>
            <a:custGeom>
              <a:avLst/>
              <a:gdLst/>
              <a:ahLst/>
              <a:cxnLst/>
              <a:rect l="l" t="t" r="r" b="b"/>
              <a:pathLst>
                <a:path w="4575175" h="33654">
                  <a:moveTo>
                    <a:pt x="457511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4575111" y="33527"/>
                  </a:lnTo>
                  <a:lnTo>
                    <a:pt x="45751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4592" y="167386"/>
            <a:ext cx="74923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1445" algn="l"/>
                <a:tab pos="4589145" algn="l"/>
                <a:tab pos="5223510" algn="l"/>
                <a:tab pos="5851525" algn="l"/>
              </a:tabLst>
            </a:pPr>
            <a:r>
              <a:rPr sz="2800" u="none" spc="-10" dirty="0"/>
              <a:t>Територіальна</a:t>
            </a:r>
            <a:r>
              <a:rPr sz="2800" u="none" dirty="0"/>
              <a:t>	</a:t>
            </a:r>
            <a:r>
              <a:rPr sz="2800" u="none" spc="-10" dirty="0"/>
              <a:t>структура</a:t>
            </a:r>
            <a:r>
              <a:rPr sz="2800" u="none" dirty="0"/>
              <a:t>	</a:t>
            </a:r>
            <a:r>
              <a:rPr sz="2800" b="0" u="none" spc="-50" dirty="0">
                <a:latin typeface="Times New Roman"/>
                <a:cs typeface="Times New Roman"/>
              </a:rPr>
              <a:t>—</a:t>
            </a:r>
            <a:r>
              <a:rPr sz="2800" b="0" u="none" dirty="0">
                <a:latin typeface="Times New Roman"/>
                <a:cs typeface="Times New Roman"/>
              </a:rPr>
              <a:t>	</a:t>
            </a:r>
            <a:r>
              <a:rPr sz="2800" b="0" u="none" spc="-25" dirty="0">
                <a:latin typeface="Times New Roman"/>
                <a:cs typeface="Times New Roman"/>
              </a:rPr>
              <a:t>це</a:t>
            </a:r>
            <a:r>
              <a:rPr sz="2800" b="0" u="none" dirty="0">
                <a:latin typeface="Times New Roman"/>
                <a:cs typeface="Times New Roman"/>
              </a:rPr>
              <a:t>	</a:t>
            </a:r>
            <a:r>
              <a:rPr sz="2800" b="0" u="none" spc="-10" dirty="0">
                <a:latin typeface="Times New Roman"/>
                <a:cs typeface="Times New Roman"/>
              </a:rPr>
              <a:t>сукупність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68" y="551129"/>
            <a:ext cx="8091805" cy="32842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255270" algn="just">
              <a:lnSpc>
                <a:spcPct val="90000"/>
              </a:lnSpc>
              <a:spcBef>
                <a:spcPts val="445"/>
              </a:spcBef>
            </a:pPr>
            <a:r>
              <a:rPr sz="2800" dirty="0">
                <a:latin typeface="Times New Roman"/>
                <a:cs typeface="Times New Roman"/>
              </a:rPr>
              <a:t>стійких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зв'язків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елементами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об'єкта,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причому </a:t>
            </a:r>
            <a:r>
              <a:rPr sz="2800" dirty="0">
                <a:latin typeface="Times New Roman"/>
                <a:cs typeface="Times New Roman"/>
              </a:rPr>
              <a:t>обов'язковою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умовою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їхньої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реалізації</a:t>
            </a:r>
            <a:r>
              <a:rPr sz="2800" spc="51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є </a:t>
            </a:r>
            <a:r>
              <a:rPr sz="2800" spc="-10" dirty="0">
                <a:latin typeface="Times New Roman"/>
                <a:cs typeface="Times New Roman"/>
              </a:rPr>
              <a:t>подолання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геопростору.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829685">
              <a:lnSpc>
                <a:spcPct val="100000"/>
              </a:lnSpc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Розміщення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продуктивних</a:t>
            </a:r>
            <a:r>
              <a:rPr sz="2400" b="1" u="sng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сил</a:t>
            </a:r>
            <a:endParaRPr sz="2400" dirty="0">
              <a:latin typeface="Times New Roman"/>
              <a:cs typeface="Times New Roman"/>
            </a:endParaRPr>
          </a:p>
          <a:p>
            <a:pPr marL="3829685" marR="159385">
              <a:lnSpc>
                <a:spcPct val="150100"/>
              </a:lnSpc>
            </a:pP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географічний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поділ продуктивних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території.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9A08964-8A72-48E9-B94E-B30FF540E5F4}" type="datetime1">
              <a:rPr lang="en-US" smtClean="0"/>
              <a:t>2/26/2025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591556" y="5535167"/>
              <a:ext cx="1188720" cy="551815"/>
            </a:xfrm>
            <a:custGeom>
              <a:avLst/>
              <a:gdLst/>
              <a:ahLst/>
              <a:cxnLst/>
              <a:rect l="l" t="t" r="r" b="b"/>
              <a:pathLst>
                <a:path w="1188720" h="551814">
                  <a:moveTo>
                    <a:pt x="1188339" y="513511"/>
                  </a:moveTo>
                  <a:lnTo>
                    <a:pt x="1175639" y="507161"/>
                  </a:lnTo>
                  <a:lnTo>
                    <a:pt x="1112139" y="475411"/>
                  </a:lnTo>
                  <a:lnTo>
                    <a:pt x="1112139" y="507161"/>
                  </a:lnTo>
                  <a:lnTo>
                    <a:pt x="635127" y="507161"/>
                  </a:lnTo>
                  <a:lnTo>
                    <a:pt x="635127" y="309626"/>
                  </a:lnTo>
                  <a:lnTo>
                    <a:pt x="635127" y="303276"/>
                  </a:lnTo>
                  <a:lnTo>
                    <a:pt x="635127" y="296926"/>
                  </a:lnTo>
                  <a:lnTo>
                    <a:pt x="600202" y="296926"/>
                  </a:lnTo>
                  <a:lnTo>
                    <a:pt x="600202" y="44450"/>
                  </a:lnTo>
                  <a:lnTo>
                    <a:pt x="1111631" y="44450"/>
                  </a:lnTo>
                  <a:lnTo>
                    <a:pt x="1111631" y="76200"/>
                  </a:lnTo>
                  <a:lnTo>
                    <a:pt x="1175131" y="44450"/>
                  </a:lnTo>
                  <a:lnTo>
                    <a:pt x="1187831" y="38100"/>
                  </a:lnTo>
                  <a:lnTo>
                    <a:pt x="1175131" y="31750"/>
                  </a:lnTo>
                  <a:lnTo>
                    <a:pt x="1111631" y="0"/>
                  </a:lnTo>
                  <a:lnTo>
                    <a:pt x="1111631" y="31750"/>
                  </a:lnTo>
                  <a:lnTo>
                    <a:pt x="587502" y="31750"/>
                  </a:lnTo>
                  <a:lnTo>
                    <a:pt x="587502" y="296926"/>
                  </a:lnTo>
                  <a:lnTo>
                    <a:pt x="70104" y="296926"/>
                  </a:lnTo>
                  <a:lnTo>
                    <a:pt x="70104" y="297853"/>
                  </a:lnTo>
                  <a:lnTo>
                    <a:pt x="0" y="297853"/>
                  </a:lnTo>
                  <a:lnTo>
                    <a:pt x="0" y="310553"/>
                  </a:lnTo>
                  <a:lnTo>
                    <a:pt x="600202" y="310553"/>
                  </a:lnTo>
                  <a:lnTo>
                    <a:pt x="600202" y="309626"/>
                  </a:lnTo>
                  <a:lnTo>
                    <a:pt x="622427" y="309626"/>
                  </a:lnTo>
                  <a:lnTo>
                    <a:pt x="622427" y="519861"/>
                  </a:lnTo>
                  <a:lnTo>
                    <a:pt x="1112139" y="519861"/>
                  </a:lnTo>
                  <a:lnTo>
                    <a:pt x="1112139" y="551611"/>
                  </a:lnTo>
                  <a:lnTo>
                    <a:pt x="1175639" y="519861"/>
                  </a:lnTo>
                  <a:lnTo>
                    <a:pt x="1188339" y="513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8152" y="5367528"/>
              <a:ext cx="737870" cy="883919"/>
            </a:xfrm>
            <a:custGeom>
              <a:avLst/>
              <a:gdLst/>
              <a:ahLst/>
              <a:cxnLst/>
              <a:rect l="l" t="t" r="r" b="b"/>
              <a:pathLst>
                <a:path w="737870" h="883920">
                  <a:moveTo>
                    <a:pt x="737616" y="0"/>
                  </a:moveTo>
                  <a:lnTo>
                    <a:pt x="0" y="0"/>
                  </a:lnTo>
                  <a:lnTo>
                    <a:pt x="0" y="883920"/>
                  </a:lnTo>
                  <a:lnTo>
                    <a:pt x="737616" y="883920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96483" y="5566436"/>
            <a:ext cx="360680" cy="656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Форма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реалізації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76793" y="396049"/>
            <a:ext cx="5871210" cy="5584190"/>
            <a:chOff x="1776793" y="396049"/>
            <a:chExt cx="5871210" cy="5584190"/>
          </a:xfrm>
        </p:grpSpPr>
        <p:sp>
          <p:nvSpPr>
            <p:cNvPr id="7" name="object 7"/>
            <p:cNvSpPr/>
            <p:nvPr/>
          </p:nvSpPr>
          <p:spPr>
            <a:xfrm>
              <a:off x="1970405" y="741298"/>
              <a:ext cx="4784725" cy="5238750"/>
            </a:xfrm>
            <a:custGeom>
              <a:avLst/>
              <a:gdLst/>
              <a:ahLst/>
              <a:cxnLst/>
              <a:rect l="l" t="t" r="r" b="b"/>
              <a:pathLst>
                <a:path w="4784725" h="5238750">
                  <a:moveTo>
                    <a:pt x="736092" y="3518281"/>
                  </a:moveTo>
                  <a:lnTo>
                    <a:pt x="733234" y="3517138"/>
                  </a:lnTo>
                  <a:lnTo>
                    <a:pt x="656971" y="3486531"/>
                  </a:lnTo>
                  <a:lnTo>
                    <a:pt x="659549" y="3518166"/>
                  </a:lnTo>
                  <a:lnTo>
                    <a:pt x="658126" y="3518281"/>
                  </a:lnTo>
                  <a:lnTo>
                    <a:pt x="176403" y="3557397"/>
                  </a:lnTo>
                  <a:lnTo>
                    <a:pt x="177419" y="3570097"/>
                  </a:lnTo>
                  <a:lnTo>
                    <a:pt x="660590" y="3530752"/>
                  </a:lnTo>
                  <a:lnTo>
                    <a:pt x="663194" y="3562477"/>
                  </a:lnTo>
                  <a:lnTo>
                    <a:pt x="736092" y="3518281"/>
                  </a:lnTo>
                  <a:close/>
                </a:path>
                <a:path w="4784725" h="5238750">
                  <a:moveTo>
                    <a:pt x="808355" y="2573401"/>
                  </a:moveTo>
                  <a:lnTo>
                    <a:pt x="804037" y="2571623"/>
                  </a:lnTo>
                  <a:lnTo>
                    <a:pt x="729615" y="2540889"/>
                  </a:lnTo>
                  <a:lnTo>
                    <a:pt x="731824" y="2571623"/>
                  </a:lnTo>
                  <a:lnTo>
                    <a:pt x="731888" y="2572550"/>
                  </a:lnTo>
                  <a:lnTo>
                    <a:pt x="176403" y="2612517"/>
                  </a:lnTo>
                  <a:lnTo>
                    <a:pt x="177419" y="2625217"/>
                  </a:lnTo>
                  <a:lnTo>
                    <a:pt x="732802" y="2585237"/>
                  </a:lnTo>
                  <a:lnTo>
                    <a:pt x="735076" y="2616835"/>
                  </a:lnTo>
                  <a:lnTo>
                    <a:pt x="808355" y="2573401"/>
                  </a:lnTo>
                  <a:close/>
                </a:path>
                <a:path w="4784725" h="5238750">
                  <a:moveTo>
                    <a:pt x="1040434" y="5207279"/>
                  </a:moveTo>
                  <a:lnTo>
                    <a:pt x="986663" y="5207279"/>
                  </a:lnTo>
                  <a:lnTo>
                    <a:pt x="973899" y="5207279"/>
                  </a:lnTo>
                  <a:lnTo>
                    <a:pt x="973074" y="5238661"/>
                  </a:lnTo>
                  <a:lnTo>
                    <a:pt x="1040434" y="5207279"/>
                  </a:lnTo>
                  <a:close/>
                </a:path>
                <a:path w="4784725" h="5238750">
                  <a:moveTo>
                    <a:pt x="1050290" y="5202694"/>
                  </a:moveTo>
                  <a:lnTo>
                    <a:pt x="975106" y="5162486"/>
                  </a:lnTo>
                  <a:lnTo>
                    <a:pt x="974255" y="5194236"/>
                  </a:lnTo>
                  <a:lnTo>
                    <a:pt x="254" y="5166995"/>
                  </a:lnTo>
                  <a:lnTo>
                    <a:pt x="0" y="5179695"/>
                  </a:lnTo>
                  <a:lnTo>
                    <a:pt x="973912" y="5206924"/>
                  </a:lnTo>
                  <a:lnTo>
                    <a:pt x="974242" y="5194579"/>
                  </a:lnTo>
                  <a:lnTo>
                    <a:pt x="974026" y="5202694"/>
                  </a:lnTo>
                  <a:lnTo>
                    <a:pt x="973912" y="5206924"/>
                  </a:lnTo>
                  <a:lnTo>
                    <a:pt x="986663" y="5206924"/>
                  </a:lnTo>
                  <a:lnTo>
                    <a:pt x="1041209" y="5206924"/>
                  </a:lnTo>
                  <a:lnTo>
                    <a:pt x="1050290" y="5202694"/>
                  </a:lnTo>
                  <a:close/>
                </a:path>
                <a:path w="4784725" h="5238750">
                  <a:moveTo>
                    <a:pt x="1073404" y="1695577"/>
                  </a:moveTo>
                  <a:lnTo>
                    <a:pt x="1060704" y="1689227"/>
                  </a:lnTo>
                  <a:lnTo>
                    <a:pt x="997204" y="1657477"/>
                  </a:lnTo>
                  <a:lnTo>
                    <a:pt x="997204" y="1689227"/>
                  </a:lnTo>
                  <a:lnTo>
                    <a:pt x="201295" y="1689227"/>
                  </a:lnTo>
                  <a:lnTo>
                    <a:pt x="201295" y="1701927"/>
                  </a:lnTo>
                  <a:lnTo>
                    <a:pt x="997204" y="1701927"/>
                  </a:lnTo>
                  <a:lnTo>
                    <a:pt x="997204" y="1733677"/>
                  </a:lnTo>
                  <a:lnTo>
                    <a:pt x="1060704" y="1701927"/>
                  </a:lnTo>
                  <a:lnTo>
                    <a:pt x="1073404" y="1695577"/>
                  </a:lnTo>
                  <a:close/>
                </a:path>
                <a:path w="4784725" h="5238750">
                  <a:moveTo>
                    <a:pt x="2481580" y="1778"/>
                  </a:moveTo>
                  <a:lnTo>
                    <a:pt x="2469007" y="0"/>
                  </a:lnTo>
                  <a:lnTo>
                    <a:pt x="2434285" y="232371"/>
                  </a:lnTo>
                  <a:lnTo>
                    <a:pt x="2402967" y="227711"/>
                  </a:lnTo>
                  <a:lnTo>
                    <a:pt x="2429383" y="308610"/>
                  </a:lnTo>
                  <a:lnTo>
                    <a:pt x="2472753" y="246761"/>
                  </a:lnTo>
                  <a:lnTo>
                    <a:pt x="2478278" y="238887"/>
                  </a:lnTo>
                  <a:lnTo>
                    <a:pt x="2446871" y="234238"/>
                  </a:lnTo>
                  <a:lnTo>
                    <a:pt x="2481580" y="1778"/>
                  </a:lnTo>
                  <a:close/>
                </a:path>
                <a:path w="4784725" h="5238750">
                  <a:moveTo>
                    <a:pt x="4762373" y="3612769"/>
                  </a:moveTo>
                  <a:lnTo>
                    <a:pt x="4749673" y="3606419"/>
                  </a:lnTo>
                  <a:lnTo>
                    <a:pt x="4686173" y="3574669"/>
                  </a:lnTo>
                  <a:lnTo>
                    <a:pt x="4686173" y="3606419"/>
                  </a:lnTo>
                  <a:lnTo>
                    <a:pt x="4197096" y="3606419"/>
                  </a:lnTo>
                  <a:lnTo>
                    <a:pt x="4197096" y="3848862"/>
                  </a:lnTo>
                  <a:lnTo>
                    <a:pt x="3645535" y="3848862"/>
                  </a:lnTo>
                  <a:lnTo>
                    <a:pt x="3645535" y="3850259"/>
                  </a:lnTo>
                  <a:lnTo>
                    <a:pt x="3624199" y="3850259"/>
                  </a:lnTo>
                  <a:lnTo>
                    <a:pt x="3624199" y="3862959"/>
                  </a:lnTo>
                  <a:lnTo>
                    <a:pt x="4175760" y="3862959"/>
                  </a:lnTo>
                  <a:lnTo>
                    <a:pt x="4175760" y="4073144"/>
                  </a:lnTo>
                  <a:lnTo>
                    <a:pt x="4664837" y="4073144"/>
                  </a:lnTo>
                  <a:lnTo>
                    <a:pt x="4664837" y="4104894"/>
                  </a:lnTo>
                  <a:lnTo>
                    <a:pt x="4728337" y="4073144"/>
                  </a:lnTo>
                  <a:lnTo>
                    <a:pt x="4741037" y="4066794"/>
                  </a:lnTo>
                  <a:lnTo>
                    <a:pt x="4728337" y="4060444"/>
                  </a:lnTo>
                  <a:lnTo>
                    <a:pt x="4664837" y="4028694"/>
                  </a:lnTo>
                  <a:lnTo>
                    <a:pt x="4664837" y="4060444"/>
                  </a:lnTo>
                  <a:lnTo>
                    <a:pt x="4188460" y="4060444"/>
                  </a:lnTo>
                  <a:lnTo>
                    <a:pt x="4188460" y="3862959"/>
                  </a:lnTo>
                  <a:lnTo>
                    <a:pt x="4188460" y="3861562"/>
                  </a:lnTo>
                  <a:lnTo>
                    <a:pt x="4209796" y="3861562"/>
                  </a:lnTo>
                  <a:lnTo>
                    <a:pt x="4209796" y="3855212"/>
                  </a:lnTo>
                  <a:lnTo>
                    <a:pt x="4209796" y="3848862"/>
                  </a:lnTo>
                  <a:lnTo>
                    <a:pt x="4209796" y="3619119"/>
                  </a:lnTo>
                  <a:lnTo>
                    <a:pt x="4686173" y="3619119"/>
                  </a:lnTo>
                  <a:lnTo>
                    <a:pt x="4686173" y="3650869"/>
                  </a:lnTo>
                  <a:lnTo>
                    <a:pt x="4749673" y="3619119"/>
                  </a:lnTo>
                  <a:lnTo>
                    <a:pt x="4762373" y="3612769"/>
                  </a:lnTo>
                  <a:close/>
                </a:path>
                <a:path w="4784725" h="5238750">
                  <a:moveTo>
                    <a:pt x="4763770" y="2375281"/>
                  </a:moveTo>
                  <a:lnTo>
                    <a:pt x="4751070" y="2368931"/>
                  </a:lnTo>
                  <a:lnTo>
                    <a:pt x="4687570" y="2337181"/>
                  </a:lnTo>
                  <a:lnTo>
                    <a:pt x="4687570" y="2368931"/>
                  </a:lnTo>
                  <a:lnTo>
                    <a:pt x="4197858" y="2368931"/>
                  </a:lnTo>
                  <a:lnTo>
                    <a:pt x="4197858" y="2612263"/>
                  </a:lnTo>
                  <a:lnTo>
                    <a:pt x="3645535" y="2612263"/>
                  </a:lnTo>
                  <a:lnTo>
                    <a:pt x="3645535" y="2612771"/>
                  </a:lnTo>
                  <a:lnTo>
                    <a:pt x="3645535" y="2624963"/>
                  </a:lnTo>
                  <a:lnTo>
                    <a:pt x="3645535" y="2625471"/>
                  </a:lnTo>
                  <a:lnTo>
                    <a:pt x="4197858" y="2625471"/>
                  </a:lnTo>
                  <a:lnTo>
                    <a:pt x="4197858" y="2835656"/>
                  </a:lnTo>
                  <a:lnTo>
                    <a:pt x="4687570" y="2835656"/>
                  </a:lnTo>
                  <a:lnTo>
                    <a:pt x="4687570" y="2867406"/>
                  </a:lnTo>
                  <a:lnTo>
                    <a:pt x="4751070" y="2835656"/>
                  </a:lnTo>
                  <a:lnTo>
                    <a:pt x="4763770" y="2829306"/>
                  </a:lnTo>
                  <a:lnTo>
                    <a:pt x="4751070" y="2822956"/>
                  </a:lnTo>
                  <a:lnTo>
                    <a:pt x="4687570" y="2791206"/>
                  </a:lnTo>
                  <a:lnTo>
                    <a:pt x="4687570" y="2822956"/>
                  </a:lnTo>
                  <a:lnTo>
                    <a:pt x="4210558" y="2822956"/>
                  </a:lnTo>
                  <a:lnTo>
                    <a:pt x="4210558" y="2381631"/>
                  </a:lnTo>
                  <a:lnTo>
                    <a:pt x="4687570" y="2381631"/>
                  </a:lnTo>
                  <a:lnTo>
                    <a:pt x="4687570" y="2413381"/>
                  </a:lnTo>
                  <a:lnTo>
                    <a:pt x="4751070" y="2381631"/>
                  </a:lnTo>
                  <a:lnTo>
                    <a:pt x="4763770" y="2375281"/>
                  </a:lnTo>
                  <a:close/>
                </a:path>
                <a:path w="4784725" h="5238750">
                  <a:moveTo>
                    <a:pt x="4784725" y="1696466"/>
                  </a:moveTo>
                  <a:lnTo>
                    <a:pt x="4772025" y="1690116"/>
                  </a:lnTo>
                  <a:lnTo>
                    <a:pt x="4708525" y="1658366"/>
                  </a:lnTo>
                  <a:lnTo>
                    <a:pt x="4708461" y="1690116"/>
                  </a:lnTo>
                  <a:lnTo>
                    <a:pt x="3645535" y="1689227"/>
                  </a:lnTo>
                  <a:lnTo>
                    <a:pt x="3645535" y="1701927"/>
                  </a:lnTo>
                  <a:lnTo>
                    <a:pt x="4708449" y="1702816"/>
                  </a:lnTo>
                  <a:lnTo>
                    <a:pt x="4708398" y="1734566"/>
                  </a:lnTo>
                  <a:lnTo>
                    <a:pt x="4771999" y="1702816"/>
                  </a:lnTo>
                  <a:lnTo>
                    <a:pt x="4784725" y="16964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1555" y="400811"/>
              <a:ext cx="5861685" cy="335280"/>
            </a:xfrm>
            <a:custGeom>
              <a:avLst/>
              <a:gdLst/>
              <a:ahLst/>
              <a:cxnLst/>
              <a:rect l="l" t="t" r="r" b="b"/>
              <a:pathLst>
                <a:path w="5861684" h="335280">
                  <a:moveTo>
                    <a:pt x="5805424" y="0"/>
                  </a:moveTo>
                  <a:lnTo>
                    <a:pt x="55880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80" y="335279"/>
                  </a:lnTo>
                  <a:lnTo>
                    <a:pt x="5805424" y="335279"/>
                  </a:lnTo>
                  <a:lnTo>
                    <a:pt x="5827174" y="330888"/>
                  </a:lnTo>
                  <a:lnTo>
                    <a:pt x="5844936" y="318912"/>
                  </a:lnTo>
                  <a:lnTo>
                    <a:pt x="5856912" y="301150"/>
                  </a:lnTo>
                  <a:lnTo>
                    <a:pt x="5861304" y="279400"/>
                  </a:lnTo>
                  <a:lnTo>
                    <a:pt x="5861304" y="55879"/>
                  </a:lnTo>
                  <a:lnTo>
                    <a:pt x="5856912" y="34129"/>
                  </a:lnTo>
                  <a:lnTo>
                    <a:pt x="5844936" y="16367"/>
                  </a:lnTo>
                  <a:lnTo>
                    <a:pt x="5827174" y="4391"/>
                  </a:lnTo>
                  <a:lnTo>
                    <a:pt x="5805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1555" y="400811"/>
              <a:ext cx="5861685" cy="335280"/>
            </a:xfrm>
            <a:custGeom>
              <a:avLst/>
              <a:gdLst/>
              <a:ahLst/>
              <a:cxnLst/>
              <a:rect l="l" t="t" r="r" b="b"/>
              <a:pathLst>
                <a:path w="5861684" h="335280">
                  <a:moveTo>
                    <a:pt x="0" y="55879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80" y="0"/>
                  </a:lnTo>
                  <a:lnTo>
                    <a:pt x="5805424" y="0"/>
                  </a:lnTo>
                  <a:lnTo>
                    <a:pt x="5827174" y="4391"/>
                  </a:lnTo>
                  <a:lnTo>
                    <a:pt x="5844936" y="16367"/>
                  </a:lnTo>
                  <a:lnTo>
                    <a:pt x="5856912" y="34129"/>
                  </a:lnTo>
                  <a:lnTo>
                    <a:pt x="5861304" y="55879"/>
                  </a:lnTo>
                  <a:lnTo>
                    <a:pt x="5861304" y="279400"/>
                  </a:lnTo>
                  <a:lnTo>
                    <a:pt x="5856912" y="301150"/>
                  </a:lnTo>
                  <a:lnTo>
                    <a:pt x="5844936" y="318912"/>
                  </a:lnTo>
                  <a:lnTo>
                    <a:pt x="5827174" y="330888"/>
                  </a:lnTo>
                  <a:lnTo>
                    <a:pt x="5805424" y="335279"/>
                  </a:lnTo>
                  <a:lnTo>
                    <a:pt x="55880" y="335279"/>
                  </a:lnTo>
                  <a:lnTo>
                    <a:pt x="34129" y="330888"/>
                  </a:lnTo>
                  <a:lnTo>
                    <a:pt x="16367" y="318912"/>
                  </a:lnTo>
                  <a:lnTo>
                    <a:pt x="4391" y="301150"/>
                  </a:lnTo>
                  <a:lnTo>
                    <a:pt x="0" y="279400"/>
                  </a:lnTo>
                  <a:lnTo>
                    <a:pt x="0" y="558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67101" y="442340"/>
            <a:ext cx="448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Територіальна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структура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господарства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2457" y="1115377"/>
            <a:ext cx="8284845" cy="862965"/>
            <a:chOff x="612457" y="1115377"/>
            <a:chExt cx="8284845" cy="862965"/>
          </a:xfrm>
        </p:grpSpPr>
        <p:sp>
          <p:nvSpPr>
            <p:cNvPr id="12" name="object 12"/>
            <p:cNvSpPr/>
            <p:nvPr/>
          </p:nvSpPr>
          <p:spPr>
            <a:xfrm>
              <a:off x="617219" y="1120139"/>
              <a:ext cx="8275320" cy="853440"/>
            </a:xfrm>
            <a:custGeom>
              <a:avLst/>
              <a:gdLst/>
              <a:ahLst/>
              <a:cxnLst/>
              <a:rect l="l" t="t" r="r" b="b"/>
              <a:pathLst>
                <a:path w="8275320" h="853439">
                  <a:moveTo>
                    <a:pt x="8133080" y="0"/>
                  </a:moveTo>
                  <a:lnTo>
                    <a:pt x="142239" y="0"/>
                  </a:lnTo>
                  <a:lnTo>
                    <a:pt x="97279" y="7246"/>
                  </a:lnTo>
                  <a:lnTo>
                    <a:pt x="58232" y="27427"/>
                  </a:lnTo>
                  <a:lnTo>
                    <a:pt x="27442" y="58210"/>
                  </a:lnTo>
                  <a:lnTo>
                    <a:pt x="7250" y="97259"/>
                  </a:lnTo>
                  <a:lnTo>
                    <a:pt x="0" y="142239"/>
                  </a:lnTo>
                  <a:lnTo>
                    <a:pt x="0" y="711200"/>
                  </a:lnTo>
                  <a:lnTo>
                    <a:pt x="7250" y="756180"/>
                  </a:lnTo>
                  <a:lnTo>
                    <a:pt x="27442" y="795229"/>
                  </a:lnTo>
                  <a:lnTo>
                    <a:pt x="58232" y="826012"/>
                  </a:lnTo>
                  <a:lnTo>
                    <a:pt x="97279" y="846193"/>
                  </a:lnTo>
                  <a:lnTo>
                    <a:pt x="142239" y="853439"/>
                  </a:lnTo>
                  <a:lnTo>
                    <a:pt x="8133080" y="853439"/>
                  </a:lnTo>
                  <a:lnTo>
                    <a:pt x="8178060" y="846193"/>
                  </a:lnTo>
                  <a:lnTo>
                    <a:pt x="8217109" y="826012"/>
                  </a:lnTo>
                  <a:lnTo>
                    <a:pt x="8247892" y="795229"/>
                  </a:lnTo>
                  <a:lnTo>
                    <a:pt x="8268073" y="756180"/>
                  </a:lnTo>
                  <a:lnTo>
                    <a:pt x="8275320" y="711200"/>
                  </a:lnTo>
                  <a:lnTo>
                    <a:pt x="8275320" y="142239"/>
                  </a:lnTo>
                  <a:lnTo>
                    <a:pt x="8268073" y="97259"/>
                  </a:lnTo>
                  <a:lnTo>
                    <a:pt x="8247892" y="58210"/>
                  </a:lnTo>
                  <a:lnTo>
                    <a:pt x="8217109" y="27427"/>
                  </a:lnTo>
                  <a:lnTo>
                    <a:pt x="8178060" y="7246"/>
                  </a:lnTo>
                  <a:lnTo>
                    <a:pt x="8133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219" y="1120139"/>
              <a:ext cx="8275320" cy="853440"/>
            </a:xfrm>
            <a:custGeom>
              <a:avLst/>
              <a:gdLst/>
              <a:ahLst/>
              <a:cxnLst/>
              <a:rect l="l" t="t" r="r" b="b"/>
              <a:pathLst>
                <a:path w="8275320" h="853439">
                  <a:moveTo>
                    <a:pt x="0" y="142239"/>
                  </a:moveTo>
                  <a:lnTo>
                    <a:pt x="7250" y="97259"/>
                  </a:lnTo>
                  <a:lnTo>
                    <a:pt x="27442" y="58210"/>
                  </a:lnTo>
                  <a:lnTo>
                    <a:pt x="58232" y="27427"/>
                  </a:lnTo>
                  <a:lnTo>
                    <a:pt x="97279" y="7246"/>
                  </a:lnTo>
                  <a:lnTo>
                    <a:pt x="142239" y="0"/>
                  </a:lnTo>
                  <a:lnTo>
                    <a:pt x="8133080" y="0"/>
                  </a:lnTo>
                  <a:lnTo>
                    <a:pt x="8178060" y="7246"/>
                  </a:lnTo>
                  <a:lnTo>
                    <a:pt x="8217109" y="27427"/>
                  </a:lnTo>
                  <a:lnTo>
                    <a:pt x="8247892" y="58210"/>
                  </a:lnTo>
                  <a:lnTo>
                    <a:pt x="8268073" y="97259"/>
                  </a:lnTo>
                  <a:lnTo>
                    <a:pt x="8275320" y="142239"/>
                  </a:lnTo>
                  <a:lnTo>
                    <a:pt x="8275320" y="711200"/>
                  </a:lnTo>
                  <a:lnTo>
                    <a:pt x="8268073" y="756180"/>
                  </a:lnTo>
                  <a:lnTo>
                    <a:pt x="8247892" y="795229"/>
                  </a:lnTo>
                  <a:lnTo>
                    <a:pt x="8217109" y="826012"/>
                  </a:lnTo>
                  <a:lnTo>
                    <a:pt x="8178060" y="846193"/>
                  </a:lnTo>
                  <a:lnTo>
                    <a:pt x="8133080" y="853439"/>
                  </a:lnTo>
                  <a:lnTo>
                    <a:pt x="142239" y="853439"/>
                  </a:lnTo>
                  <a:lnTo>
                    <a:pt x="97279" y="846193"/>
                  </a:lnTo>
                  <a:lnTo>
                    <a:pt x="58232" y="826012"/>
                  </a:lnTo>
                  <a:lnTo>
                    <a:pt x="27442" y="795229"/>
                  </a:lnTo>
                  <a:lnTo>
                    <a:pt x="7250" y="756180"/>
                  </a:lnTo>
                  <a:lnTo>
                    <a:pt x="0" y="711200"/>
                  </a:lnTo>
                  <a:lnTo>
                    <a:pt x="0" y="1422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4669" y="795313"/>
            <a:ext cx="8044180" cy="11512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91740">
              <a:lnSpc>
                <a:spcPct val="100000"/>
              </a:lnSpc>
              <a:spcBef>
                <a:spcPts val="590"/>
              </a:spcBef>
            </a:pPr>
            <a:r>
              <a:rPr sz="1800" b="0" u="none" spc="-10" dirty="0">
                <a:latin typeface="Microsoft Sans Serif"/>
                <a:cs typeface="Microsoft Sans Serif"/>
              </a:rPr>
              <a:t>сутність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539115" algn="just">
              <a:lnSpc>
                <a:spcPct val="100000"/>
              </a:lnSpc>
              <a:spcBef>
                <a:spcPts val="445"/>
              </a:spcBef>
            </a:pPr>
            <a:r>
              <a:rPr sz="1600" b="0" u="none" dirty="0">
                <a:latin typeface="Microsoft Sans Serif"/>
                <a:cs typeface="Microsoft Sans Serif"/>
              </a:rPr>
              <a:t>Розподіл</a:t>
            </a:r>
            <a:r>
              <a:rPr sz="1600" b="0" u="none" spc="1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господарства</a:t>
            </a:r>
            <a:r>
              <a:rPr sz="1600" b="0" u="none" spc="30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за</a:t>
            </a:r>
            <a:r>
              <a:rPr sz="1600" b="0" u="none" spc="20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територіальними</a:t>
            </a:r>
            <a:r>
              <a:rPr sz="1600" b="0" u="none" spc="20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утвореннями</a:t>
            </a:r>
            <a:r>
              <a:rPr sz="1600" b="0" u="none" spc="20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різного</a:t>
            </a:r>
            <a:r>
              <a:rPr sz="1600" b="0" u="none" spc="2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рівня</a:t>
            </a:r>
            <a:r>
              <a:rPr sz="1600" b="0" u="none" spc="20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й</a:t>
            </a:r>
            <a:r>
              <a:rPr sz="1600" b="0" u="none" spc="5" dirty="0">
                <a:latin typeface="Microsoft Sans Serif"/>
                <a:cs typeface="Microsoft Sans Serif"/>
              </a:rPr>
              <a:t> </a:t>
            </a:r>
            <a:r>
              <a:rPr sz="1600" b="0" u="none" spc="-10" dirty="0">
                <a:latin typeface="Microsoft Sans Serif"/>
                <a:cs typeface="Microsoft Sans Serif"/>
              </a:rPr>
              <a:t>виду</a:t>
            </a:r>
            <a:r>
              <a:rPr sz="1600" b="0" u="none" spc="-10" dirty="0">
                <a:latin typeface="Arial MT"/>
                <a:cs typeface="Arial MT"/>
              </a:rPr>
              <a:t>. </a:t>
            </a:r>
            <a:r>
              <a:rPr sz="1600" b="0" u="none" dirty="0">
                <a:latin typeface="Microsoft Sans Serif"/>
                <a:cs typeface="Microsoft Sans Serif"/>
              </a:rPr>
              <a:t>Сукупність</a:t>
            </a:r>
            <a:r>
              <a:rPr sz="1600" b="0" u="none" spc="28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стійких</a:t>
            </a:r>
            <a:r>
              <a:rPr sz="1600" b="0" u="none" spc="27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зв'язків</a:t>
            </a:r>
            <a:r>
              <a:rPr sz="1600" b="0" u="none" spc="29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між</a:t>
            </a:r>
            <a:r>
              <a:rPr sz="1600" b="0" u="none" spc="280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елементами</a:t>
            </a:r>
            <a:r>
              <a:rPr sz="1600" b="0" u="none" spc="29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господарства,</a:t>
            </a:r>
            <a:r>
              <a:rPr sz="1600" b="0" u="none" spc="28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причому</a:t>
            </a:r>
            <a:r>
              <a:rPr sz="1600" b="0" u="none" spc="295" dirty="0">
                <a:latin typeface="Microsoft Sans Serif"/>
                <a:cs typeface="Microsoft Sans Serif"/>
              </a:rPr>
              <a:t> </a:t>
            </a:r>
            <a:r>
              <a:rPr sz="1600" b="0" u="none" spc="-10" dirty="0">
                <a:latin typeface="Microsoft Sans Serif"/>
                <a:cs typeface="Microsoft Sans Serif"/>
              </a:rPr>
              <a:t>обов'язковою </a:t>
            </a:r>
            <a:r>
              <a:rPr sz="1600" b="0" u="none" dirty="0">
                <a:latin typeface="Microsoft Sans Serif"/>
                <a:cs typeface="Microsoft Sans Serif"/>
              </a:rPr>
              <a:t>умовою</a:t>
            </a:r>
            <a:r>
              <a:rPr sz="1600" b="0" u="none" spc="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їх</a:t>
            </a:r>
            <a:r>
              <a:rPr sz="1600" b="0" u="none" spc="2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реалізації</a:t>
            </a:r>
            <a:r>
              <a:rPr sz="1600" b="0" u="none" spc="-15" dirty="0">
                <a:latin typeface="Microsoft Sans Serif"/>
                <a:cs typeface="Microsoft Sans Serif"/>
              </a:rPr>
              <a:t> </a:t>
            </a:r>
            <a:r>
              <a:rPr sz="1600" b="0" u="none" dirty="0">
                <a:latin typeface="Microsoft Sans Serif"/>
                <a:cs typeface="Microsoft Sans Serif"/>
              </a:rPr>
              <a:t>є</a:t>
            </a:r>
            <a:r>
              <a:rPr sz="1600" b="0" u="none" spc="10" dirty="0">
                <a:latin typeface="Microsoft Sans Serif"/>
                <a:cs typeface="Microsoft Sans Serif"/>
              </a:rPr>
              <a:t> </a:t>
            </a:r>
            <a:r>
              <a:rPr sz="1600" b="0" u="none" spc="-10" dirty="0">
                <a:latin typeface="Microsoft Sans Serif"/>
                <a:cs typeface="Microsoft Sans Serif"/>
              </a:rPr>
              <a:t>подолання</a:t>
            </a:r>
            <a:r>
              <a:rPr sz="1600" b="0" u="none" spc="-35" dirty="0">
                <a:latin typeface="Microsoft Sans Serif"/>
                <a:cs typeface="Microsoft Sans Serif"/>
              </a:rPr>
              <a:t> </a:t>
            </a:r>
            <a:r>
              <a:rPr sz="1600" b="0" u="none" spc="-10" dirty="0">
                <a:latin typeface="Microsoft Sans Serif"/>
                <a:cs typeface="Microsoft Sans Serif"/>
              </a:rPr>
              <a:t>геопростору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6297" y="2151697"/>
            <a:ext cx="1262380" cy="542925"/>
            <a:chOff x="856297" y="2151697"/>
            <a:chExt cx="1262380" cy="542925"/>
          </a:xfrm>
        </p:grpSpPr>
        <p:sp>
          <p:nvSpPr>
            <p:cNvPr id="16" name="object 16"/>
            <p:cNvSpPr/>
            <p:nvPr/>
          </p:nvSpPr>
          <p:spPr>
            <a:xfrm>
              <a:off x="861060" y="2156460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5" h="533400">
                  <a:moveTo>
                    <a:pt x="1163828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1163828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8" y="444500"/>
                  </a:lnTo>
                  <a:lnTo>
                    <a:pt x="1252728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1060" y="2156460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5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1163828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8" y="88900"/>
                  </a:lnTo>
                  <a:lnTo>
                    <a:pt x="1252728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8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77569" y="2210562"/>
            <a:ext cx="81597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Точкові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елементи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76855" y="2078735"/>
            <a:ext cx="515620" cy="722630"/>
          </a:xfrm>
          <a:custGeom>
            <a:avLst/>
            <a:gdLst/>
            <a:ahLst/>
            <a:cxnLst/>
            <a:rect l="l" t="t" r="r" b="b"/>
            <a:pathLst>
              <a:path w="515619" h="722630">
                <a:moveTo>
                  <a:pt x="515112" y="0"/>
                </a:moveTo>
                <a:lnTo>
                  <a:pt x="0" y="0"/>
                </a:lnTo>
                <a:lnTo>
                  <a:pt x="0" y="722376"/>
                </a:lnTo>
                <a:lnTo>
                  <a:pt x="515112" y="722376"/>
                </a:lnTo>
                <a:lnTo>
                  <a:pt x="515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81757" y="2245579"/>
            <a:ext cx="177800" cy="527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сутність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43427" y="2119883"/>
            <a:ext cx="2593975" cy="683260"/>
          </a:xfrm>
          <a:custGeom>
            <a:avLst/>
            <a:gdLst/>
            <a:ahLst/>
            <a:cxnLst/>
            <a:rect l="l" t="t" r="r" b="b"/>
            <a:pathLst>
              <a:path w="2593975" h="683260">
                <a:moveTo>
                  <a:pt x="2480056" y="0"/>
                </a:moveTo>
                <a:lnTo>
                  <a:pt x="113792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2" y="682751"/>
                </a:lnTo>
                <a:lnTo>
                  <a:pt x="2480056" y="682751"/>
                </a:lnTo>
                <a:lnTo>
                  <a:pt x="2524357" y="673812"/>
                </a:lnTo>
                <a:lnTo>
                  <a:pt x="2560526" y="649430"/>
                </a:lnTo>
                <a:lnTo>
                  <a:pt x="2584908" y="613261"/>
                </a:lnTo>
                <a:lnTo>
                  <a:pt x="2593848" y="568960"/>
                </a:lnTo>
                <a:lnTo>
                  <a:pt x="2593848" y="113791"/>
                </a:lnTo>
                <a:lnTo>
                  <a:pt x="2584908" y="69490"/>
                </a:lnTo>
                <a:lnTo>
                  <a:pt x="2560526" y="33321"/>
                </a:lnTo>
                <a:lnTo>
                  <a:pt x="2524357" y="8939"/>
                </a:lnTo>
                <a:lnTo>
                  <a:pt x="2480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3427" y="2119883"/>
            <a:ext cx="2593975" cy="683260"/>
          </a:xfrm>
          <a:custGeom>
            <a:avLst/>
            <a:gdLst/>
            <a:ahLst/>
            <a:cxnLst/>
            <a:rect l="l" t="t" r="r" b="b"/>
            <a:pathLst>
              <a:path w="2593975" h="683260">
                <a:moveTo>
                  <a:pt x="0" y="113791"/>
                </a:moveTo>
                <a:lnTo>
                  <a:pt x="8939" y="69490"/>
                </a:lnTo>
                <a:lnTo>
                  <a:pt x="33321" y="33321"/>
                </a:lnTo>
                <a:lnTo>
                  <a:pt x="69490" y="8939"/>
                </a:lnTo>
                <a:lnTo>
                  <a:pt x="113792" y="0"/>
                </a:lnTo>
                <a:lnTo>
                  <a:pt x="2480056" y="0"/>
                </a:lnTo>
                <a:lnTo>
                  <a:pt x="2524357" y="8939"/>
                </a:lnTo>
                <a:lnTo>
                  <a:pt x="2560526" y="33321"/>
                </a:lnTo>
                <a:lnTo>
                  <a:pt x="2584908" y="69490"/>
                </a:lnTo>
                <a:lnTo>
                  <a:pt x="2593848" y="113791"/>
                </a:lnTo>
                <a:lnTo>
                  <a:pt x="2593848" y="568960"/>
                </a:lnTo>
                <a:lnTo>
                  <a:pt x="2584908" y="613261"/>
                </a:lnTo>
                <a:lnTo>
                  <a:pt x="2560526" y="649430"/>
                </a:lnTo>
                <a:lnTo>
                  <a:pt x="2524357" y="673812"/>
                </a:lnTo>
                <a:lnTo>
                  <a:pt x="2480056" y="682751"/>
                </a:lnTo>
                <a:lnTo>
                  <a:pt x="113792" y="682751"/>
                </a:lnTo>
                <a:lnTo>
                  <a:pt x="69490" y="673812"/>
                </a:lnTo>
                <a:lnTo>
                  <a:pt x="33321" y="649430"/>
                </a:lnTo>
                <a:lnTo>
                  <a:pt x="8939" y="613261"/>
                </a:lnTo>
                <a:lnTo>
                  <a:pt x="0" y="568960"/>
                </a:lnTo>
                <a:lnTo>
                  <a:pt x="0" y="1137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70250" y="2180970"/>
            <a:ext cx="21412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Microsoft Sans Serif"/>
                <a:cs typeface="Microsoft Sans Serif"/>
              </a:rPr>
              <a:t>Формуються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основі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одного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населеного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пункту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66815" y="2118360"/>
            <a:ext cx="759460" cy="875030"/>
          </a:xfrm>
          <a:custGeom>
            <a:avLst/>
            <a:gdLst/>
            <a:ahLst/>
            <a:cxnLst/>
            <a:rect l="l" t="t" r="r" b="b"/>
            <a:pathLst>
              <a:path w="759459" h="875030">
                <a:moveTo>
                  <a:pt x="758952" y="0"/>
                </a:moveTo>
                <a:lnTo>
                  <a:pt x="0" y="0"/>
                </a:lnTo>
                <a:lnTo>
                  <a:pt x="0" y="874776"/>
                </a:lnTo>
                <a:lnTo>
                  <a:pt x="758952" y="874776"/>
                </a:lnTo>
                <a:lnTo>
                  <a:pt x="75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72734" y="2230375"/>
            <a:ext cx="360680" cy="654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" algn="ctr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Форма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реалізації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51129" y="2151697"/>
            <a:ext cx="2146300" cy="479425"/>
            <a:chOff x="6751129" y="2151697"/>
            <a:chExt cx="2146300" cy="479425"/>
          </a:xfrm>
        </p:grpSpPr>
        <p:sp>
          <p:nvSpPr>
            <p:cNvPr id="27" name="object 27"/>
            <p:cNvSpPr/>
            <p:nvPr/>
          </p:nvSpPr>
          <p:spPr>
            <a:xfrm>
              <a:off x="6755892" y="2156460"/>
              <a:ext cx="2136775" cy="469900"/>
            </a:xfrm>
            <a:custGeom>
              <a:avLst/>
              <a:gdLst/>
              <a:ahLst/>
              <a:cxnLst/>
              <a:rect l="l" t="t" r="r" b="b"/>
              <a:pathLst>
                <a:path w="2136775" h="469900">
                  <a:moveTo>
                    <a:pt x="2058415" y="0"/>
                  </a:moveTo>
                  <a:lnTo>
                    <a:pt x="78231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1"/>
                  </a:lnTo>
                  <a:lnTo>
                    <a:pt x="0" y="391160"/>
                  </a:lnTo>
                  <a:lnTo>
                    <a:pt x="6151" y="421600"/>
                  </a:lnTo>
                  <a:lnTo>
                    <a:pt x="22923" y="446468"/>
                  </a:lnTo>
                  <a:lnTo>
                    <a:pt x="47791" y="463240"/>
                  </a:lnTo>
                  <a:lnTo>
                    <a:pt x="78231" y="469391"/>
                  </a:lnTo>
                  <a:lnTo>
                    <a:pt x="2058415" y="469391"/>
                  </a:lnTo>
                  <a:lnTo>
                    <a:pt x="2088856" y="463240"/>
                  </a:lnTo>
                  <a:lnTo>
                    <a:pt x="2113724" y="446468"/>
                  </a:lnTo>
                  <a:lnTo>
                    <a:pt x="2130496" y="421600"/>
                  </a:lnTo>
                  <a:lnTo>
                    <a:pt x="2136648" y="391160"/>
                  </a:lnTo>
                  <a:lnTo>
                    <a:pt x="2136648" y="78231"/>
                  </a:lnTo>
                  <a:lnTo>
                    <a:pt x="2130496" y="47791"/>
                  </a:lnTo>
                  <a:lnTo>
                    <a:pt x="2113724" y="22923"/>
                  </a:lnTo>
                  <a:lnTo>
                    <a:pt x="2088856" y="6151"/>
                  </a:lnTo>
                  <a:lnTo>
                    <a:pt x="2058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892" y="2156460"/>
              <a:ext cx="2136775" cy="469900"/>
            </a:xfrm>
            <a:custGeom>
              <a:avLst/>
              <a:gdLst/>
              <a:ahLst/>
              <a:cxnLst/>
              <a:rect l="l" t="t" r="r" b="b"/>
              <a:pathLst>
                <a:path w="2136775" h="469900">
                  <a:moveTo>
                    <a:pt x="0" y="78231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1" y="0"/>
                  </a:lnTo>
                  <a:lnTo>
                    <a:pt x="2058415" y="0"/>
                  </a:lnTo>
                  <a:lnTo>
                    <a:pt x="2088856" y="6151"/>
                  </a:lnTo>
                  <a:lnTo>
                    <a:pt x="2113724" y="22923"/>
                  </a:lnTo>
                  <a:lnTo>
                    <a:pt x="2130496" y="47791"/>
                  </a:lnTo>
                  <a:lnTo>
                    <a:pt x="2136648" y="78231"/>
                  </a:lnTo>
                  <a:lnTo>
                    <a:pt x="2136648" y="391160"/>
                  </a:lnTo>
                  <a:lnTo>
                    <a:pt x="2130496" y="421600"/>
                  </a:lnTo>
                  <a:lnTo>
                    <a:pt x="2113724" y="446468"/>
                  </a:lnTo>
                  <a:lnTo>
                    <a:pt x="2088856" y="463240"/>
                  </a:lnTo>
                  <a:lnTo>
                    <a:pt x="2058415" y="469391"/>
                  </a:lnTo>
                  <a:lnTo>
                    <a:pt x="78231" y="469391"/>
                  </a:lnTo>
                  <a:lnTo>
                    <a:pt x="47791" y="463240"/>
                  </a:lnTo>
                  <a:lnTo>
                    <a:pt x="22923" y="446468"/>
                  </a:lnTo>
                  <a:lnTo>
                    <a:pt x="6151" y="421600"/>
                  </a:lnTo>
                  <a:lnTo>
                    <a:pt x="0" y="391160"/>
                  </a:lnTo>
                  <a:lnTo>
                    <a:pt x="0" y="7823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59269" y="2204466"/>
            <a:ext cx="19272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Microsoft Sans Serif"/>
                <a:cs typeface="Microsoft Sans Serif"/>
              </a:rPr>
              <a:t>Промисловий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центр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11161" y="3130105"/>
            <a:ext cx="1262380" cy="542925"/>
            <a:chOff x="911161" y="3130105"/>
            <a:chExt cx="1262380" cy="542925"/>
          </a:xfrm>
        </p:grpSpPr>
        <p:sp>
          <p:nvSpPr>
            <p:cNvPr id="31" name="object 31"/>
            <p:cNvSpPr/>
            <p:nvPr/>
          </p:nvSpPr>
          <p:spPr>
            <a:xfrm>
              <a:off x="915924" y="3134867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5" h="533400">
                  <a:moveTo>
                    <a:pt x="1163827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400"/>
                  </a:lnTo>
                  <a:lnTo>
                    <a:pt x="1163827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7" y="444500"/>
                  </a:lnTo>
                  <a:lnTo>
                    <a:pt x="1252727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5924" y="3134867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5" h="533400">
                  <a:moveTo>
                    <a:pt x="0" y="88900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1163827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7" y="88900"/>
                  </a:lnTo>
                  <a:lnTo>
                    <a:pt x="1252727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7" y="533400"/>
                  </a:lnTo>
                  <a:lnTo>
                    <a:pt x="88900" y="533400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33957" y="3188335"/>
            <a:ext cx="81597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Вузлові </a:t>
            </a:r>
            <a:r>
              <a:rPr sz="1400" spc="-25" dirty="0">
                <a:latin typeface="Microsoft Sans Serif"/>
                <a:cs typeface="Microsoft Sans Serif"/>
              </a:rPr>
              <a:t>елементи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76855" y="2962655"/>
            <a:ext cx="356870" cy="704215"/>
          </a:xfrm>
          <a:custGeom>
            <a:avLst/>
            <a:gdLst/>
            <a:ahLst/>
            <a:cxnLst/>
            <a:rect l="l" t="t" r="r" b="b"/>
            <a:pathLst>
              <a:path w="356869" h="704214">
                <a:moveTo>
                  <a:pt x="356616" y="0"/>
                </a:moveTo>
                <a:lnTo>
                  <a:pt x="0" y="0"/>
                </a:lnTo>
                <a:lnTo>
                  <a:pt x="0" y="704088"/>
                </a:lnTo>
                <a:lnTo>
                  <a:pt x="356616" y="704088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81757" y="3108798"/>
            <a:ext cx="177800" cy="527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сутність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773489" y="2938081"/>
            <a:ext cx="2847340" cy="829944"/>
            <a:chOff x="2773489" y="2938081"/>
            <a:chExt cx="2847340" cy="829944"/>
          </a:xfrm>
        </p:grpSpPr>
        <p:sp>
          <p:nvSpPr>
            <p:cNvPr id="37" name="object 37"/>
            <p:cNvSpPr/>
            <p:nvPr/>
          </p:nvSpPr>
          <p:spPr>
            <a:xfrm>
              <a:off x="2778251" y="2942844"/>
              <a:ext cx="2837815" cy="820419"/>
            </a:xfrm>
            <a:custGeom>
              <a:avLst/>
              <a:gdLst/>
              <a:ahLst/>
              <a:cxnLst/>
              <a:rect l="l" t="t" r="r" b="b"/>
              <a:pathLst>
                <a:path w="2837815" h="820420">
                  <a:moveTo>
                    <a:pt x="2701036" y="0"/>
                  </a:moveTo>
                  <a:lnTo>
                    <a:pt x="136652" y="0"/>
                  </a:lnTo>
                  <a:lnTo>
                    <a:pt x="93471" y="6969"/>
                  </a:lnTo>
                  <a:lnTo>
                    <a:pt x="55961" y="26375"/>
                  </a:lnTo>
                  <a:lnTo>
                    <a:pt x="26375" y="55961"/>
                  </a:lnTo>
                  <a:lnTo>
                    <a:pt x="6969" y="93472"/>
                  </a:lnTo>
                  <a:lnTo>
                    <a:pt x="0" y="136651"/>
                  </a:lnTo>
                  <a:lnTo>
                    <a:pt x="0" y="683259"/>
                  </a:lnTo>
                  <a:lnTo>
                    <a:pt x="6969" y="726439"/>
                  </a:lnTo>
                  <a:lnTo>
                    <a:pt x="26375" y="763950"/>
                  </a:lnTo>
                  <a:lnTo>
                    <a:pt x="55961" y="793536"/>
                  </a:lnTo>
                  <a:lnTo>
                    <a:pt x="93472" y="812942"/>
                  </a:lnTo>
                  <a:lnTo>
                    <a:pt x="136652" y="819911"/>
                  </a:lnTo>
                  <a:lnTo>
                    <a:pt x="2701036" y="819911"/>
                  </a:lnTo>
                  <a:lnTo>
                    <a:pt x="2744216" y="812942"/>
                  </a:lnTo>
                  <a:lnTo>
                    <a:pt x="2781726" y="793536"/>
                  </a:lnTo>
                  <a:lnTo>
                    <a:pt x="2811312" y="763950"/>
                  </a:lnTo>
                  <a:lnTo>
                    <a:pt x="2830718" y="726439"/>
                  </a:lnTo>
                  <a:lnTo>
                    <a:pt x="2837688" y="683259"/>
                  </a:lnTo>
                  <a:lnTo>
                    <a:pt x="2837688" y="136651"/>
                  </a:lnTo>
                  <a:lnTo>
                    <a:pt x="2830718" y="93471"/>
                  </a:lnTo>
                  <a:lnTo>
                    <a:pt x="2811312" y="55961"/>
                  </a:lnTo>
                  <a:lnTo>
                    <a:pt x="2781726" y="26375"/>
                  </a:lnTo>
                  <a:lnTo>
                    <a:pt x="2744216" y="6969"/>
                  </a:lnTo>
                  <a:lnTo>
                    <a:pt x="2701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78251" y="2942844"/>
              <a:ext cx="2837815" cy="820419"/>
            </a:xfrm>
            <a:custGeom>
              <a:avLst/>
              <a:gdLst/>
              <a:ahLst/>
              <a:cxnLst/>
              <a:rect l="l" t="t" r="r" b="b"/>
              <a:pathLst>
                <a:path w="2837815" h="820420">
                  <a:moveTo>
                    <a:pt x="0" y="136651"/>
                  </a:moveTo>
                  <a:lnTo>
                    <a:pt x="6969" y="93472"/>
                  </a:lnTo>
                  <a:lnTo>
                    <a:pt x="26375" y="55961"/>
                  </a:lnTo>
                  <a:lnTo>
                    <a:pt x="55961" y="26375"/>
                  </a:lnTo>
                  <a:lnTo>
                    <a:pt x="93471" y="6969"/>
                  </a:lnTo>
                  <a:lnTo>
                    <a:pt x="136652" y="0"/>
                  </a:lnTo>
                  <a:lnTo>
                    <a:pt x="2701036" y="0"/>
                  </a:lnTo>
                  <a:lnTo>
                    <a:pt x="2744216" y="6969"/>
                  </a:lnTo>
                  <a:lnTo>
                    <a:pt x="2781726" y="26375"/>
                  </a:lnTo>
                  <a:lnTo>
                    <a:pt x="2811312" y="55961"/>
                  </a:lnTo>
                  <a:lnTo>
                    <a:pt x="2830718" y="93471"/>
                  </a:lnTo>
                  <a:lnTo>
                    <a:pt x="2837688" y="136651"/>
                  </a:lnTo>
                  <a:lnTo>
                    <a:pt x="2837688" y="683259"/>
                  </a:lnTo>
                  <a:lnTo>
                    <a:pt x="2830718" y="726439"/>
                  </a:lnTo>
                  <a:lnTo>
                    <a:pt x="2811312" y="763950"/>
                  </a:lnTo>
                  <a:lnTo>
                    <a:pt x="2781726" y="793536"/>
                  </a:lnTo>
                  <a:lnTo>
                    <a:pt x="2744216" y="812942"/>
                  </a:lnTo>
                  <a:lnTo>
                    <a:pt x="2701036" y="819911"/>
                  </a:lnTo>
                  <a:lnTo>
                    <a:pt x="136652" y="819911"/>
                  </a:lnTo>
                  <a:lnTo>
                    <a:pt x="93472" y="812942"/>
                  </a:lnTo>
                  <a:lnTo>
                    <a:pt x="55961" y="793536"/>
                  </a:lnTo>
                  <a:lnTo>
                    <a:pt x="26375" y="763950"/>
                  </a:lnTo>
                  <a:lnTo>
                    <a:pt x="6969" y="726439"/>
                  </a:lnTo>
                  <a:lnTo>
                    <a:pt x="0" y="683259"/>
                  </a:lnTo>
                  <a:lnTo>
                    <a:pt x="0" y="1366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906014" y="3010916"/>
            <a:ext cx="258381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9525"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Microsoft Sans Serif"/>
                <a:cs typeface="Microsoft Sans Serif"/>
              </a:rPr>
              <a:t>Об'єднання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декількох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пунктів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і </a:t>
            </a:r>
            <a:r>
              <a:rPr sz="1400" dirty="0">
                <a:latin typeface="Microsoft Sans Serif"/>
                <a:cs typeface="Microsoft Sans Serif"/>
              </a:rPr>
              <a:t>центрів,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що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розташовані </a:t>
            </a:r>
            <a:r>
              <a:rPr sz="1400" spc="-25" dirty="0">
                <a:latin typeface="Microsoft Sans Serif"/>
                <a:cs typeface="Microsoft Sans Serif"/>
              </a:rPr>
              <a:t>близько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один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від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одного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пункту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24144" y="2983992"/>
            <a:ext cx="579120" cy="944880"/>
          </a:xfrm>
          <a:custGeom>
            <a:avLst/>
            <a:gdLst/>
            <a:ahLst/>
            <a:cxnLst/>
            <a:rect l="l" t="t" r="r" b="b"/>
            <a:pathLst>
              <a:path w="579120" h="944879">
                <a:moveTo>
                  <a:pt x="579120" y="0"/>
                </a:moveTo>
                <a:lnTo>
                  <a:pt x="0" y="0"/>
                </a:lnTo>
                <a:lnTo>
                  <a:pt x="0" y="944879"/>
                </a:lnTo>
                <a:lnTo>
                  <a:pt x="579120" y="944879"/>
                </a:lnTo>
                <a:lnTo>
                  <a:pt x="579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832475" y="3243200"/>
            <a:ext cx="360680" cy="654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Форма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реалізації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729793" y="2938081"/>
            <a:ext cx="2167890" cy="314325"/>
            <a:chOff x="6729793" y="2938081"/>
            <a:chExt cx="2167890" cy="314325"/>
          </a:xfrm>
        </p:grpSpPr>
        <p:sp>
          <p:nvSpPr>
            <p:cNvPr id="43" name="object 43"/>
            <p:cNvSpPr/>
            <p:nvPr/>
          </p:nvSpPr>
          <p:spPr>
            <a:xfrm>
              <a:off x="6734556" y="2942844"/>
              <a:ext cx="2158365" cy="304800"/>
            </a:xfrm>
            <a:custGeom>
              <a:avLst/>
              <a:gdLst/>
              <a:ahLst/>
              <a:cxnLst/>
              <a:rect l="l" t="t" r="r" b="b"/>
              <a:pathLst>
                <a:path w="2158365" h="304800">
                  <a:moveTo>
                    <a:pt x="2107184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2107184" y="304800"/>
                  </a:lnTo>
                  <a:lnTo>
                    <a:pt x="2126962" y="300809"/>
                  </a:lnTo>
                  <a:lnTo>
                    <a:pt x="2143109" y="289925"/>
                  </a:lnTo>
                  <a:lnTo>
                    <a:pt x="2153993" y="273778"/>
                  </a:lnTo>
                  <a:lnTo>
                    <a:pt x="2157984" y="254000"/>
                  </a:lnTo>
                  <a:lnTo>
                    <a:pt x="2157984" y="50800"/>
                  </a:lnTo>
                  <a:lnTo>
                    <a:pt x="2153993" y="31021"/>
                  </a:lnTo>
                  <a:lnTo>
                    <a:pt x="2143109" y="14874"/>
                  </a:lnTo>
                  <a:lnTo>
                    <a:pt x="2126962" y="3990"/>
                  </a:lnTo>
                  <a:lnTo>
                    <a:pt x="210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34556" y="2942844"/>
              <a:ext cx="2158365" cy="304800"/>
            </a:xfrm>
            <a:custGeom>
              <a:avLst/>
              <a:gdLst/>
              <a:ahLst/>
              <a:cxnLst/>
              <a:rect l="l" t="t" r="r" b="b"/>
              <a:pathLst>
                <a:path w="2158365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2107184" y="0"/>
                  </a:lnTo>
                  <a:lnTo>
                    <a:pt x="2126962" y="3990"/>
                  </a:lnTo>
                  <a:lnTo>
                    <a:pt x="2143109" y="14874"/>
                  </a:lnTo>
                  <a:lnTo>
                    <a:pt x="2153993" y="31021"/>
                  </a:lnTo>
                  <a:lnTo>
                    <a:pt x="2157984" y="50800"/>
                  </a:lnTo>
                  <a:lnTo>
                    <a:pt x="2157984" y="254000"/>
                  </a:lnTo>
                  <a:lnTo>
                    <a:pt x="2153993" y="273778"/>
                  </a:lnTo>
                  <a:lnTo>
                    <a:pt x="2143109" y="289925"/>
                  </a:lnTo>
                  <a:lnTo>
                    <a:pt x="2126962" y="300809"/>
                  </a:lnTo>
                  <a:lnTo>
                    <a:pt x="2107184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741123" y="2982290"/>
            <a:ext cx="214503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Microsoft Sans Serif"/>
                <a:cs typeface="Microsoft Sans Serif"/>
              </a:rPr>
              <a:t>Промисловий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вузол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729793" y="3355657"/>
            <a:ext cx="2167890" cy="579755"/>
            <a:chOff x="6729793" y="3355657"/>
            <a:chExt cx="2167890" cy="579755"/>
          </a:xfrm>
        </p:grpSpPr>
        <p:sp>
          <p:nvSpPr>
            <p:cNvPr id="47" name="object 47"/>
            <p:cNvSpPr/>
            <p:nvPr/>
          </p:nvSpPr>
          <p:spPr>
            <a:xfrm>
              <a:off x="6734556" y="3360420"/>
              <a:ext cx="2158365" cy="570230"/>
            </a:xfrm>
            <a:custGeom>
              <a:avLst/>
              <a:gdLst/>
              <a:ahLst/>
              <a:cxnLst/>
              <a:rect l="l" t="t" r="r" b="b"/>
              <a:pathLst>
                <a:path w="2158365" h="570229">
                  <a:moveTo>
                    <a:pt x="2062988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79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5"/>
                  </a:lnTo>
                  <a:lnTo>
                    <a:pt x="2062988" y="569975"/>
                  </a:lnTo>
                  <a:lnTo>
                    <a:pt x="2099958" y="562508"/>
                  </a:lnTo>
                  <a:lnTo>
                    <a:pt x="2130155" y="542147"/>
                  </a:lnTo>
                  <a:lnTo>
                    <a:pt x="2150516" y="511950"/>
                  </a:lnTo>
                  <a:lnTo>
                    <a:pt x="2157984" y="474979"/>
                  </a:lnTo>
                  <a:lnTo>
                    <a:pt x="2157984" y="94995"/>
                  </a:lnTo>
                  <a:lnTo>
                    <a:pt x="2150516" y="58025"/>
                  </a:lnTo>
                  <a:lnTo>
                    <a:pt x="2130155" y="27828"/>
                  </a:lnTo>
                  <a:lnTo>
                    <a:pt x="2099958" y="7467"/>
                  </a:lnTo>
                  <a:lnTo>
                    <a:pt x="2062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34556" y="3360420"/>
              <a:ext cx="2158365" cy="570230"/>
            </a:xfrm>
            <a:custGeom>
              <a:avLst/>
              <a:gdLst/>
              <a:ahLst/>
              <a:cxnLst/>
              <a:rect l="l" t="t" r="r" b="b"/>
              <a:pathLst>
                <a:path w="2158365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2062988" y="0"/>
                  </a:lnTo>
                  <a:lnTo>
                    <a:pt x="2099958" y="7467"/>
                  </a:lnTo>
                  <a:lnTo>
                    <a:pt x="2130155" y="27828"/>
                  </a:lnTo>
                  <a:lnTo>
                    <a:pt x="2150516" y="58025"/>
                  </a:lnTo>
                  <a:lnTo>
                    <a:pt x="2157984" y="94995"/>
                  </a:lnTo>
                  <a:lnTo>
                    <a:pt x="2157984" y="474979"/>
                  </a:lnTo>
                  <a:lnTo>
                    <a:pt x="2150516" y="511950"/>
                  </a:lnTo>
                  <a:lnTo>
                    <a:pt x="2130155" y="542147"/>
                  </a:lnTo>
                  <a:lnTo>
                    <a:pt x="2099958" y="562508"/>
                  </a:lnTo>
                  <a:lnTo>
                    <a:pt x="2062988" y="569975"/>
                  </a:lnTo>
                  <a:lnTo>
                    <a:pt x="94996" y="569975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208901" y="3414725"/>
            <a:ext cx="120840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Промислова</a:t>
            </a:r>
            <a:endParaRPr sz="1600">
              <a:latin typeface="Microsoft Sans Serif"/>
              <a:cs typeface="Microsoft Sans Serif"/>
            </a:endParaRPr>
          </a:p>
          <a:p>
            <a:pPr marL="2159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агломерація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79641" y="1548193"/>
            <a:ext cx="1972945" cy="4410710"/>
            <a:chOff x="179641" y="1548193"/>
            <a:chExt cx="1972945" cy="4410710"/>
          </a:xfrm>
        </p:grpSpPr>
        <p:sp>
          <p:nvSpPr>
            <p:cNvPr id="51" name="object 51"/>
            <p:cNvSpPr/>
            <p:nvPr/>
          </p:nvSpPr>
          <p:spPr>
            <a:xfrm>
              <a:off x="211810" y="2283840"/>
              <a:ext cx="705485" cy="1936750"/>
            </a:xfrm>
            <a:custGeom>
              <a:avLst/>
              <a:gdLst/>
              <a:ahLst/>
              <a:cxnLst/>
              <a:rect l="l" t="t" r="r" b="b"/>
              <a:pathLst>
                <a:path w="705485" h="1936750">
                  <a:moveTo>
                    <a:pt x="649566" y="38100"/>
                  </a:moveTo>
                  <a:lnTo>
                    <a:pt x="636866" y="31750"/>
                  </a:lnTo>
                  <a:lnTo>
                    <a:pt x="573430" y="0"/>
                  </a:lnTo>
                  <a:lnTo>
                    <a:pt x="573379" y="31737"/>
                  </a:lnTo>
                  <a:lnTo>
                    <a:pt x="38" y="30861"/>
                  </a:lnTo>
                  <a:lnTo>
                    <a:pt x="0" y="43561"/>
                  </a:lnTo>
                  <a:lnTo>
                    <a:pt x="573354" y="44437"/>
                  </a:lnTo>
                  <a:lnTo>
                    <a:pt x="573316" y="76200"/>
                  </a:lnTo>
                  <a:lnTo>
                    <a:pt x="636854" y="44450"/>
                  </a:lnTo>
                  <a:lnTo>
                    <a:pt x="649566" y="38100"/>
                  </a:lnTo>
                  <a:close/>
                </a:path>
                <a:path w="705485" h="1936750">
                  <a:moveTo>
                    <a:pt x="705358" y="1898396"/>
                  </a:moveTo>
                  <a:lnTo>
                    <a:pt x="692251" y="1891792"/>
                  </a:lnTo>
                  <a:lnTo>
                    <a:pt x="641832" y="1866379"/>
                  </a:lnTo>
                  <a:lnTo>
                    <a:pt x="641832" y="1904492"/>
                  </a:lnTo>
                  <a:lnTo>
                    <a:pt x="629132" y="1904492"/>
                  </a:lnTo>
                  <a:lnTo>
                    <a:pt x="641832" y="1904492"/>
                  </a:lnTo>
                  <a:lnTo>
                    <a:pt x="641832" y="1866379"/>
                  </a:lnTo>
                  <a:lnTo>
                    <a:pt x="629259" y="1860042"/>
                  </a:lnTo>
                  <a:lnTo>
                    <a:pt x="629158" y="1891766"/>
                  </a:lnTo>
                  <a:lnTo>
                    <a:pt x="33566" y="1890141"/>
                  </a:lnTo>
                  <a:lnTo>
                    <a:pt x="33540" y="1902841"/>
                  </a:lnTo>
                  <a:lnTo>
                    <a:pt x="629119" y="1904466"/>
                  </a:lnTo>
                  <a:lnTo>
                    <a:pt x="629043" y="1936242"/>
                  </a:lnTo>
                  <a:lnTo>
                    <a:pt x="693064" y="1904492"/>
                  </a:lnTo>
                  <a:lnTo>
                    <a:pt x="705358" y="1898396"/>
                  </a:lnTo>
                  <a:close/>
                </a:path>
                <a:path w="705485" h="1936750">
                  <a:moveTo>
                    <a:pt x="705358" y="1078484"/>
                  </a:moveTo>
                  <a:lnTo>
                    <a:pt x="692251" y="1071880"/>
                  </a:lnTo>
                  <a:lnTo>
                    <a:pt x="641819" y="1046467"/>
                  </a:lnTo>
                  <a:lnTo>
                    <a:pt x="641819" y="1084580"/>
                  </a:lnTo>
                  <a:lnTo>
                    <a:pt x="629132" y="1084580"/>
                  </a:lnTo>
                  <a:lnTo>
                    <a:pt x="641819" y="1084580"/>
                  </a:lnTo>
                  <a:lnTo>
                    <a:pt x="641819" y="1046467"/>
                  </a:lnTo>
                  <a:lnTo>
                    <a:pt x="629259" y="1040130"/>
                  </a:lnTo>
                  <a:lnTo>
                    <a:pt x="629158" y="1071854"/>
                  </a:lnTo>
                  <a:lnTo>
                    <a:pt x="33566" y="1070229"/>
                  </a:lnTo>
                  <a:lnTo>
                    <a:pt x="33540" y="1082929"/>
                  </a:lnTo>
                  <a:lnTo>
                    <a:pt x="629119" y="1084554"/>
                  </a:lnTo>
                  <a:lnTo>
                    <a:pt x="629043" y="1116330"/>
                  </a:lnTo>
                  <a:lnTo>
                    <a:pt x="693064" y="1084580"/>
                  </a:lnTo>
                  <a:lnTo>
                    <a:pt x="705358" y="1078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4404" y="1552955"/>
              <a:ext cx="360680" cy="4401185"/>
            </a:xfrm>
            <a:custGeom>
              <a:avLst/>
              <a:gdLst/>
              <a:ahLst/>
              <a:cxnLst/>
              <a:rect l="l" t="t" r="r" b="b"/>
              <a:pathLst>
                <a:path w="360680" h="4401185">
                  <a:moveTo>
                    <a:pt x="360502" y="0"/>
                  </a:moveTo>
                  <a:lnTo>
                    <a:pt x="3048" y="45466"/>
                  </a:lnTo>
                </a:path>
                <a:path w="360680" h="4401185">
                  <a:moveTo>
                    <a:pt x="0" y="45720"/>
                  </a:moveTo>
                  <a:lnTo>
                    <a:pt x="1397" y="440093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1540" y="3973067"/>
              <a:ext cx="1256030" cy="533400"/>
            </a:xfrm>
            <a:custGeom>
              <a:avLst/>
              <a:gdLst/>
              <a:ahLst/>
              <a:cxnLst/>
              <a:rect l="l" t="t" r="r" b="b"/>
              <a:pathLst>
                <a:path w="1256030" h="533400">
                  <a:moveTo>
                    <a:pt x="1166876" y="0"/>
                  </a:moveTo>
                  <a:lnTo>
                    <a:pt x="88900" y="0"/>
                  </a:lnTo>
                  <a:lnTo>
                    <a:pt x="54296" y="6979"/>
                  </a:lnTo>
                  <a:lnTo>
                    <a:pt x="26038" y="26019"/>
                  </a:lnTo>
                  <a:lnTo>
                    <a:pt x="6986" y="54274"/>
                  </a:lnTo>
                  <a:lnTo>
                    <a:pt x="0" y="88899"/>
                  </a:lnTo>
                  <a:lnTo>
                    <a:pt x="0" y="444499"/>
                  </a:lnTo>
                  <a:lnTo>
                    <a:pt x="6986" y="479125"/>
                  </a:lnTo>
                  <a:lnTo>
                    <a:pt x="26038" y="507380"/>
                  </a:lnTo>
                  <a:lnTo>
                    <a:pt x="54296" y="526420"/>
                  </a:lnTo>
                  <a:lnTo>
                    <a:pt x="88900" y="533399"/>
                  </a:lnTo>
                  <a:lnTo>
                    <a:pt x="1166876" y="533399"/>
                  </a:lnTo>
                  <a:lnTo>
                    <a:pt x="1201501" y="526420"/>
                  </a:lnTo>
                  <a:lnTo>
                    <a:pt x="1229756" y="507380"/>
                  </a:lnTo>
                  <a:lnTo>
                    <a:pt x="1248796" y="479125"/>
                  </a:lnTo>
                  <a:lnTo>
                    <a:pt x="1255776" y="444499"/>
                  </a:lnTo>
                  <a:lnTo>
                    <a:pt x="1255776" y="88899"/>
                  </a:lnTo>
                  <a:lnTo>
                    <a:pt x="1248796" y="54274"/>
                  </a:lnTo>
                  <a:lnTo>
                    <a:pt x="1229756" y="26019"/>
                  </a:lnTo>
                  <a:lnTo>
                    <a:pt x="1201501" y="6979"/>
                  </a:lnTo>
                  <a:lnTo>
                    <a:pt x="1166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91540" y="3973067"/>
              <a:ext cx="1256030" cy="533400"/>
            </a:xfrm>
            <a:custGeom>
              <a:avLst/>
              <a:gdLst/>
              <a:ahLst/>
              <a:cxnLst/>
              <a:rect l="l" t="t" r="r" b="b"/>
              <a:pathLst>
                <a:path w="1256030" h="533400">
                  <a:moveTo>
                    <a:pt x="0" y="88899"/>
                  </a:moveTo>
                  <a:lnTo>
                    <a:pt x="6986" y="54274"/>
                  </a:lnTo>
                  <a:lnTo>
                    <a:pt x="26038" y="26019"/>
                  </a:lnTo>
                  <a:lnTo>
                    <a:pt x="54296" y="6979"/>
                  </a:lnTo>
                  <a:lnTo>
                    <a:pt x="88900" y="0"/>
                  </a:lnTo>
                  <a:lnTo>
                    <a:pt x="1166876" y="0"/>
                  </a:lnTo>
                  <a:lnTo>
                    <a:pt x="1201501" y="6979"/>
                  </a:lnTo>
                  <a:lnTo>
                    <a:pt x="1229756" y="26019"/>
                  </a:lnTo>
                  <a:lnTo>
                    <a:pt x="1248796" y="54274"/>
                  </a:lnTo>
                  <a:lnTo>
                    <a:pt x="1255776" y="88899"/>
                  </a:lnTo>
                  <a:lnTo>
                    <a:pt x="1255776" y="444499"/>
                  </a:lnTo>
                  <a:lnTo>
                    <a:pt x="1248796" y="479125"/>
                  </a:lnTo>
                  <a:lnTo>
                    <a:pt x="1229756" y="507380"/>
                  </a:lnTo>
                  <a:lnTo>
                    <a:pt x="1201501" y="526420"/>
                  </a:lnTo>
                  <a:lnTo>
                    <a:pt x="1166876" y="533399"/>
                  </a:lnTo>
                  <a:lnTo>
                    <a:pt x="88900" y="533399"/>
                  </a:lnTo>
                  <a:lnTo>
                    <a:pt x="54296" y="526420"/>
                  </a:lnTo>
                  <a:lnTo>
                    <a:pt x="26038" y="507380"/>
                  </a:lnTo>
                  <a:lnTo>
                    <a:pt x="6986" y="479125"/>
                  </a:lnTo>
                  <a:lnTo>
                    <a:pt x="0" y="444499"/>
                  </a:lnTo>
                  <a:lnTo>
                    <a:pt x="0" y="888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109573" y="4028694"/>
            <a:ext cx="81597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Ареальні </a:t>
            </a:r>
            <a:r>
              <a:rPr sz="1400" spc="-25" dirty="0">
                <a:latin typeface="Microsoft Sans Serif"/>
                <a:cs typeface="Microsoft Sans Serif"/>
              </a:rPr>
              <a:t>елементи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09800" y="3971544"/>
            <a:ext cx="280670" cy="893444"/>
          </a:xfrm>
          <a:custGeom>
            <a:avLst/>
            <a:gdLst/>
            <a:ahLst/>
            <a:cxnLst/>
            <a:rect l="l" t="t" r="r" b="b"/>
            <a:pathLst>
              <a:path w="280669" h="893445">
                <a:moveTo>
                  <a:pt x="280415" y="0"/>
                </a:moveTo>
                <a:lnTo>
                  <a:pt x="0" y="0"/>
                </a:lnTo>
                <a:lnTo>
                  <a:pt x="0" y="893063"/>
                </a:lnTo>
                <a:lnTo>
                  <a:pt x="280415" y="893063"/>
                </a:lnTo>
                <a:lnTo>
                  <a:pt x="280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315082" y="4157310"/>
            <a:ext cx="177800" cy="527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сутність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700337" y="3876865"/>
            <a:ext cx="2899410" cy="1497330"/>
            <a:chOff x="2700337" y="3876865"/>
            <a:chExt cx="2899410" cy="1497330"/>
          </a:xfrm>
        </p:grpSpPr>
        <p:sp>
          <p:nvSpPr>
            <p:cNvPr id="59" name="object 59"/>
            <p:cNvSpPr/>
            <p:nvPr/>
          </p:nvSpPr>
          <p:spPr>
            <a:xfrm>
              <a:off x="2705100" y="3881628"/>
              <a:ext cx="2889885" cy="1487805"/>
            </a:xfrm>
            <a:custGeom>
              <a:avLst/>
              <a:gdLst/>
              <a:ahLst/>
              <a:cxnLst/>
              <a:rect l="l" t="t" r="r" b="b"/>
              <a:pathLst>
                <a:path w="2889885" h="1487804">
                  <a:moveTo>
                    <a:pt x="2641600" y="0"/>
                  </a:moveTo>
                  <a:lnTo>
                    <a:pt x="247904" y="0"/>
                  </a:lnTo>
                  <a:lnTo>
                    <a:pt x="197944" y="5036"/>
                  </a:lnTo>
                  <a:lnTo>
                    <a:pt x="151411" y="19482"/>
                  </a:lnTo>
                  <a:lnTo>
                    <a:pt x="109301" y="42340"/>
                  </a:lnTo>
                  <a:lnTo>
                    <a:pt x="72612" y="72612"/>
                  </a:lnTo>
                  <a:lnTo>
                    <a:pt x="42340" y="109301"/>
                  </a:lnTo>
                  <a:lnTo>
                    <a:pt x="19482" y="151411"/>
                  </a:lnTo>
                  <a:lnTo>
                    <a:pt x="5036" y="197944"/>
                  </a:lnTo>
                  <a:lnTo>
                    <a:pt x="0" y="247904"/>
                  </a:lnTo>
                  <a:lnTo>
                    <a:pt x="0" y="1239520"/>
                  </a:lnTo>
                  <a:lnTo>
                    <a:pt x="5036" y="1289479"/>
                  </a:lnTo>
                  <a:lnTo>
                    <a:pt x="19482" y="1336012"/>
                  </a:lnTo>
                  <a:lnTo>
                    <a:pt x="42340" y="1378122"/>
                  </a:lnTo>
                  <a:lnTo>
                    <a:pt x="72612" y="1414811"/>
                  </a:lnTo>
                  <a:lnTo>
                    <a:pt x="109301" y="1445083"/>
                  </a:lnTo>
                  <a:lnTo>
                    <a:pt x="151411" y="1467941"/>
                  </a:lnTo>
                  <a:lnTo>
                    <a:pt x="197944" y="1482387"/>
                  </a:lnTo>
                  <a:lnTo>
                    <a:pt x="247904" y="1487424"/>
                  </a:lnTo>
                  <a:lnTo>
                    <a:pt x="2641600" y="1487424"/>
                  </a:lnTo>
                  <a:lnTo>
                    <a:pt x="2691559" y="1482387"/>
                  </a:lnTo>
                  <a:lnTo>
                    <a:pt x="2738092" y="1467941"/>
                  </a:lnTo>
                  <a:lnTo>
                    <a:pt x="2780202" y="1445083"/>
                  </a:lnTo>
                  <a:lnTo>
                    <a:pt x="2816891" y="1414811"/>
                  </a:lnTo>
                  <a:lnTo>
                    <a:pt x="2847163" y="1378122"/>
                  </a:lnTo>
                  <a:lnTo>
                    <a:pt x="2870021" y="1336012"/>
                  </a:lnTo>
                  <a:lnTo>
                    <a:pt x="2884467" y="1289479"/>
                  </a:lnTo>
                  <a:lnTo>
                    <a:pt x="2889504" y="1239520"/>
                  </a:lnTo>
                  <a:lnTo>
                    <a:pt x="2889504" y="247904"/>
                  </a:lnTo>
                  <a:lnTo>
                    <a:pt x="2884467" y="197944"/>
                  </a:lnTo>
                  <a:lnTo>
                    <a:pt x="2870021" y="151411"/>
                  </a:lnTo>
                  <a:lnTo>
                    <a:pt x="2847163" y="109301"/>
                  </a:lnTo>
                  <a:lnTo>
                    <a:pt x="2816891" y="72612"/>
                  </a:lnTo>
                  <a:lnTo>
                    <a:pt x="2780202" y="42340"/>
                  </a:lnTo>
                  <a:lnTo>
                    <a:pt x="2738092" y="19482"/>
                  </a:lnTo>
                  <a:lnTo>
                    <a:pt x="2691559" y="5036"/>
                  </a:lnTo>
                  <a:lnTo>
                    <a:pt x="264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5100" y="3881628"/>
              <a:ext cx="2889885" cy="1487805"/>
            </a:xfrm>
            <a:custGeom>
              <a:avLst/>
              <a:gdLst/>
              <a:ahLst/>
              <a:cxnLst/>
              <a:rect l="l" t="t" r="r" b="b"/>
              <a:pathLst>
                <a:path w="2889885" h="1487804">
                  <a:moveTo>
                    <a:pt x="0" y="247904"/>
                  </a:moveTo>
                  <a:lnTo>
                    <a:pt x="5036" y="197944"/>
                  </a:lnTo>
                  <a:lnTo>
                    <a:pt x="19482" y="151411"/>
                  </a:lnTo>
                  <a:lnTo>
                    <a:pt x="42340" y="109301"/>
                  </a:lnTo>
                  <a:lnTo>
                    <a:pt x="72612" y="72612"/>
                  </a:lnTo>
                  <a:lnTo>
                    <a:pt x="109301" y="42340"/>
                  </a:lnTo>
                  <a:lnTo>
                    <a:pt x="151411" y="19482"/>
                  </a:lnTo>
                  <a:lnTo>
                    <a:pt x="197944" y="5036"/>
                  </a:lnTo>
                  <a:lnTo>
                    <a:pt x="247904" y="0"/>
                  </a:lnTo>
                  <a:lnTo>
                    <a:pt x="2641600" y="0"/>
                  </a:lnTo>
                  <a:lnTo>
                    <a:pt x="2691559" y="5036"/>
                  </a:lnTo>
                  <a:lnTo>
                    <a:pt x="2738092" y="19482"/>
                  </a:lnTo>
                  <a:lnTo>
                    <a:pt x="2780202" y="42340"/>
                  </a:lnTo>
                  <a:lnTo>
                    <a:pt x="2816891" y="72612"/>
                  </a:lnTo>
                  <a:lnTo>
                    <a:pt x="2847163" y="109301"/>
                  </a:lnTo>
                  <a:lnTo>
                    <a:pt x="2870021" y="151411"/>
                  </a:lnTo>
                  <a:lnTo>
                    <a:pt x="2884467" y="197944"/>
                  </a:lnTo>
                  <a:lnTo>
                    <a:pt x="2889504" y="247904"/>
                  </a:lnTo>
                  <a:lnTo>
                    <a:pt x="2889504" y="1239520"/>
                  </a:lnTo>
                  <a:lnTo>
                    <a:pt x="2884467" y="1289479"/>
                  </a:lnTo>
                  <a:lnTo>
                    <a:pt x="2870021" y="1336012"/>
                  </a:lnTo>
                  <a:lnTo>
                    <a:pt x="2847163" y="1378122"/>
                  </a:lnTo>
                  <a:lnTo>
                    <a:pt x="2816891" y="1414811"/>
                  </a:lnTo>
                  <a:lnTo>
                    <a:pt x="2780202" y="1445083"/>
                  </a:lnTo>
                  <a:lnTo>
                    <a:pt x="2738092" y="1467941"/>
                  </a:lnTo>
                  <a:lnTo>
                    <a:pt x="2691559" y="1482387"/>
                  </a:lnTo>
                  <a:lnTo>
                    <a:pt x="2641600" y="1487424"/>
                  </a:lnTo>
                  <a:lnTo>
                    <a:pt x="247904" y="1487424"/>
                  </a:lnTo>
                  <a:lnTo>
                    <a:pt x="197944" y="1482387"/>
                  </a:lnTo>
                  <a:lnTo>
                    <a:pt x="151411" y="1467941"/>
                  </a:lnTo>
                  <a:lnTo>
                    <a:pt x="109301" y="1445083"/>
                  </a:lnTo>
                  <a:lnTo>
                    <a:pt x="72612" y="1414811"/>
                  </a:lnTo>
                  <a:lnTo>
                    <a:pt x="42340" y="1378122"/>
                  </a:lnTo>
                  <a:lnTo>
                    <a:pt x="19482" y="1336012"/>
                  </a:lnTo>
                  <a:lnTo>
                    <a:pt x="5036" y="1289479"/>
                  </a:lnTo>
                  <a:lnTo>
                    <a:pt x="0" y="1239520"/>
                  </a:lnTo>
                  <a:lnTo>
                    <a:pt x="0" y="247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917951" y="3983227"/>
            <a:ext cx="2458720" cy="1305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Територія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певною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кількістю промислових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центрів,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вузлів, агломерацій,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які </a:t>
            </a:r>
            <a:r>
              <a:rPr sz="1400" spc="-10" dirty="0">
                <a:latin typeface="Microsoft Sans Serif"/>
                <a:cs typeface="Microsoft Sans Serif"/>
              </a:rPr>
              <a:t>використовують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певні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трудові </a:t>
            </a:r>
            <a:r>
              <a:rPr sz="1400" dirty="0">
                <a:latin typeface="Microsoft Sans Serif"/>
                <a:cs typeface="Microsoft Sans Serif"/>
              </a:rPr>
              <a:t>ресурси,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мають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певну спеціалізацію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766815" y="4178808"/>
            <a:ext cx="737870" cy="899160"/>
          </a:xfrm>
          <a:custGeom>
            <a:avLst/>
            <a:gdLst/>
            <a:ahLst/>
            <a:cxnLst/>
            <a:rect l="l" t="t" r="r" b="b"/>
            <a:pathLst>
              <a:path w="737870" h="899160">
                <a:moveTo>
                  <a:pt x="737615" y="0"/>
                </a:moveTo>
                <a:lnTo>
                  <a:pt x="0" y="0"/>
                </a:lnTo>
                <a:lnTo>
                  <a:pt x="0" y="899159"/>
                </a:lnTo>
                <a:lnTo>
                  <a:pt x="737615" y="899159"/>
                </a:lnTo>
                <a:lnTo>
                  <a:pt x="737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872734" y="4393515"/>
            <a:ext cx="360680" cy="656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Форма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реалізації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732841" y="4068889"/>
            <a:ext cx="2192020" cy="451484"/>
            <a:chOff x="6732841" y="4068889"/>
            <a:chExt cx="2192020" cy="451484"/>
          </a:xfrm>
        </p:grpSpPr>
        <p:sp>
          <p:nvSpPr>
            <p:cNvPr id="65" name="object 65"/>
            <p:cNvSpPr/>
            <p:nvPr/>
          </p:nvSpPr>
          <p:spPr>
            <a:xfrm>
              <a:off x="6737604" y="4073652"/>
              <a:ext cx="2182495" cy="441959"/>
            </a:xfrm>
            <a:custGeom>
              <a:avLst/>
              <a:gdLst/>
              <a:ahLst/>
              <a:cxnLst/>
              <a:rect l="l" t="t" r="r" b="b"/>
              <a:pathLst>
                <a:path w="2182495" h="441960">
                  <a:moveTo>
                    <a:pt x="2108707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89" y="21590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69"/>
                  </a:lnTo>
                  <a:lnTo>
                    <a:pt x="45005" y="436165"/>
                  </a:lnTo>
                  <a:lnTo>
                    <a:pt x="73660" y="441960"/>
                  </a:lnTo>
                  <a:lnTo>
                    <a:pt x="2108707" y="441960"/>
                  </a:lnTo>
                  <a:lnTo>
                    <a:pt x="2137362" y="436165"/>
                  </a:lnTo>
                  <a:lnTo>
                    <a:pt x="2160778" y="420370"/>
                  </a:lnTo>
                  <a:lnTo>
                    <a:pt x="2176573" y="396954"/>
                  </a:lnTo>
                  <a:lnTo>
                    <a:pt x="2182368" y="368300"/>
                  </a:lnTo>
                  <a:lnTo>
                    <a:pt x="2182368" y="73660"/>
                  </a:lnTo>
                  <a:lnTo>
                    <a:pt x="2176573" y="45005"/>
                  </a:lnTo>
                  <a:lnTo>
                    <a:pt x="2160778" y="21590"/>
                  </a:lnTo>
                  <a:lnTo>
                    <a:pt x="2137362" y="5794"/>
                  </a:lnTo>
                  <a:lnTo>
                    <a:pt x="2108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37604" y="4073652"/>
              <a:ext cx="2182495" cy="441959"/>
            </a:xfrm>
            <a:custGeom>
              <a:avLst/>
              <a:gdLst/>
              <a:ahLst/>
              <a:cxnLst/>
              <a:rect l="l" t="t" r="r" b="b"/>
              <a:pathLst>
                <a:path w="2182495" h="441960">
                  <a:moveTo>
                    <a:pt x="0" y="73660"/>
                  </a:moveTo>
                  <a:lnTo>
                    <a:pt x="5794" y="45005"/>
                  </a:lnTo>
                  <a:lnTo>
                    <a:pt x="21589" y="21590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2108707" y="0"/>
                  </a:lnTo>
                  <a:lnTo>
                    <a:pt x="2137362" y="5794"/>
                  </a:lnTo>
                  <a:lnTo>
                    <a:pt x="2160778" y="21590"/>
                  </a:lnTo>
                  <a:lnTo>
                    <a:pt x="2176573" y="45005"/>
                  </a:lnTo>
                  <a:lnTo>
                    <a:pt x="2182368" y="73660"/>
                  </a:lnTo>
                  <a:lnTo>
                    <a:pt x="2182368" y="368300"/>
                  </a:lnTo>
                  <a:lnTo>
                    <a:pt x="2176573" y="396954"/>
                  </a:lnTo>
                  <a:lnTo>
                    <a:pt x="2160778" y="420370"/>
                  </a:lnTo>
                  <a:lnTo>
                    <a:pt x="2137362" y="436165"/>
                  </a:lnTo>
                  <a:lnTo>
                    <a:pt x="2108707" y="441960"/>
                  </a:lnTo>
                  <a:lnTo>
                    <a:pt x="73660" y="441960"/>
                  </a:lnTo>
                  <a:lnTo>
                    <a:pt x="45005" y="436165"/>
                  </a:lnTo>
                  <a:lnTo>
                    <a:pt x="21590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891908" y="4123689"/>
            <a:ext cx="18738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Спеціалізовані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райони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705409" y="4657153"/>
            <a:ext cx="2192020" cy="445770"/>
            <a:chOff x="6705409" y="4657153"/>
            <a:chExt cx="2192020" cy="445770"/>
          </a:xfrm>
        </p:grpSpPr>
        <p:sp>
          <p:nvSpPr>
            <p:cNvPr id="69" name="object 69"/>
            <p:cNvSpPr/>
            <p:nvPr/>
          </p:nvSpPr>
          <p:spPr>
            <a:xfrm>
              <a:off x="6710171" y="4661915"/>
              <a:ext cx="2182495" cy="436245"/>
            </a:xfrm>
            <a:custGeom>
              <a:avLst/>
              <a:gdLst/>
              <a:ahLst/>
              <a:cxnLst/>
              <a:rect l="l" t="t" r="r" b="b"/>
              <a:pathLst>
                <a:path w="2182495" h="436245">
                  <a:moveTo>
                    <a:pt x="2109724" y="0"/>
                  </a:moveTo>
                  <a:lnTo>
                    <a:pt x="72644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363219"/>
                  </a:lnTo>
                  <a:lnTo>
                    <a:pt x="5707" y="391501"/>
                  </a:lnTo>
                  <a:lnTo>
                    <a:pt x="21272" y="414591"/>
                  </a:lnTo>
                  <a:lnTo>
                    <a:pt x="44362" y="430156"/>
                  </a:lnTo>
                  <a:lnTo>
                    <a:pt x="72644" y="435863"/>
                  </a:lnTo>
                  <a:lnTo>
                    <a:pt x="2109724" y="435863"/>
                  </a:lnTo>
                  <a:lnTo>
                    <a:pt x="2138005" y="430156"/>
                  </a:lnTo>
                  <a:lnTo>
                    <a:pt x="2161095" y="414591"/>
                  </a:lnTo>
                  <a:lnTo>
                    <a:pt x="2176660" y="391501"/>
                  </a:lnTo>
                  <a:lnTo>
                    <a:pt x="2182368" y="363219"/>
                  </a:lnTo>
                  <a:lnTo>
                    <a:pt x="2182368" y="72643"/>
                  </a:lnTo>
                  <a:lnTo>
                    <a:pt x="2176660" y="44362"/>
                  </a:lnTo>
                  <a:lnTo>
                    <a:pt x="2161095" y="21272"/>
                  </a:lnTo>
                  <a:lnTo>
                    <a:pt x="2138005" y="5707"/>
                  </a:lnTo>
                  <a:lnTo>
                    <a:pt x="2109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10171" y="4661915"/>
              <a:ext cx="2182495" cy="436245"/>
            </a:xfrm>
            <a:custGeom>
              <a:avLst/>
              <a:gdLst/>
              <a:ahLst/>
              <a:cxnLst/>
              <a:rect l="l" t="t" r="r" b="b"/>
              <a:pathLst>
                <a:path w="2182495" h="43624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2109724" y="0"/>
                  </a:lnTo>
                  <a:lnTo>
                    <a:pt x="2138005" y="5707"/>
                  </a:lnTo>
                  <a:lnTo>
                    <a:pt x="2161095" y="21272"/>
                  </a:lnTo>
                  <a:lnTo>
                    <a:pt x="2176660" y="44362"/>
                  </a:lnTo>
                  <a:lnTo>
                    <a:pt x="2182368" y="72643"/>
                  </a:lnTo>
                  <a:lnTo>
                    <a:pt x="2182368" y="363219"/>
                  </a:lnTo>
                  <a:lnTo>
                    <a:pt x="2176660" y="391501"/>
                  </a:lnTo>
                  <a:lnTo>
                    <a:pt x="2161095" y="414591"/>
                  </a:lnTo>
                  <a:lnTo>
                    <a:pt x="2138005" y="430156"/>
                  </a:lnTo>
                  <a:lnTo>
                    <a:pt x="2109724" y="435863"/>
                  </a:lnTo>
                  <a:lnTo>
                    <a:pt x="72644" y="435863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19"/>
                  </a:lnTo>
                  <a:lnTo>
                    <a:pt x="0" y="726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843776" y="4712589"/>
            <a:ext cx="12884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Спеціалізована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361466" y="4712589"/>
            <a:ext cx="3981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зона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11683" y="5547169"/>
            <a:ext cx="1788160" cy="710565"/>
            <a:chOff x="211683" y="5547169"/>
            <a:chExt cx="1788160" cy="710565"/>
          </a:xfrm>
        </p:grpSpPr>
        <p:sp>
          <p:nvSpPr>
            <p:cNvPr id="74" name="object 74"/>
            <p:cNvSpPr/>
            <p:nvPr/>
          </p:nvSpPr>
          <p:spPr>
            <a:xfrm>
              <a:off x="211683" y="5866130"/>
              <a:ext cx="530225" cy="76200"/>
            </a:xfrm>
            <a:custGeom>
              <a:avLst/>
              <a:gdLst/>
              <a:ahLst/>
              <a:cxnLst/>
              <a:rect l="l" t="t" r="r" b="b"/>
              <a:pathLst>
                <a:path w="530225" h="76200">
                  <a:moveTo>
                    <a:pt x="519738" y="31445"/>
                  </a:moveTo>
                  <a:lnTo>
                    <a:pt x="466458" y="31445"/>
                  </a:lnTo>
                  <a:lnTo>
                    <a:pt x="466707" y="42291"/>
                  </a:lnTo>
                  <a:lnTo>
                    <a:pt x="466750" y="44145"/>
                  </a:lnTo>
                  <a:lnTo>
                    <a:pt x="454051" y="44440"/>
                  </a:lnTo>
                  <a:lnTo>
                    <a:pt x="454787" y="76187"/>
                  </a:lnTo>
                  <a:lnTo>
                    <a:pt x="530085" y="36322"/>
                  </a:lnTo>
                  <a:lnTo>
                    <a:pt x="519738" y="31445"/>
                  </a:lnTo>
                  <a:close/>
                </a:path>
                <a:path w="530225" h="76200">
                  <a:moveTo>
                    <a:pt x="453757" y="31740"/>
                  </a:moveTo>
                  <a:lnTo>
                    <a:pt x="0" y="42291"/>
                  </a:lnTo>
                  <a:lnTo>
                    <a:pt x="304" y="54978"/>
                  </a:lnTo>
                  <a:lnTo>
                    <a:pt x="454051" y="44440"/>
                  </a:lnTo>
                  <a:lnTo>
                    <a:pt x="453863" y="36322"/>
                  </a:lnTo>
                  <a:lnTo>
                    <a:pt x="453757" y="31740"/>
                  </a:lnTo>
                  <a:close/>
                </a:path>
                <a:path w="530225" h="76200">
                  <a:moveTo>
                    <a:pt x="466458" y="31445"/>
                  </a:moveTo>
                  <a:lnTo>
                    <a:pt x="453757" y="31740"/>
                  </a:lnTo>
                  <a:lnTo>
                    <a:pt x="454001" y="42291"/>
                  </a:lnTo>
                  <a:lnTo>
                    <a:pt x="454051" y="44440"/>
                  </a:lnTo>
                  <a:lnTo>
                    <a:pt x="466750" y="44145"/>
                  </a:lnTo>
                  <a:lnTo>
                    <a:pt x="466570" y="36322"/>
                  </a:lnTo>
                  <a:lnTo>
                    <a:pt x="466458" y="31445"/>
                  </a:lnTo>
                  <a:close/>
                </a:path>
                <a:path w="530225" h="76200">
                  <a:moveTo>
                    <a:pt x="453021" y="0"/>
                  </a:moveTo>
                  <a:lnTo>
                    <a:pt x="453750" y="31445"/>
                  </a:lnTo>
                  <a:lnTo>
                    <a:pt x="453757" y="31740"/>
                  </a:lnTo>
                  <a:lnTo>
                    <a:pt x="466458" y="31445"/>
                  </a:lnTo>
                  <a:lnTo>
                    <a:pt x="519738" y="31445"/>
                  </a:lnTo>
                  <a:lnTo>
                    <a:pt x="4530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39140" y="5551932"/>
              <a:ext cx="1256030" cy="701040"/>
            </a:xfrm>
            <a:custGeom>
              <a:avLst/>
              <a:gdLst/>
              <a:ahLst/>
              <a:cxnLst/>
              <a:rect l="l" t="t" r="r" b="b"/>
              <a:pathLst>
                <a:path w="1256030" h="701039">
                  <a:moveTo>
                    <a:pt x="1138936" y="0"/>
                  </a:moveTo>
                  <a:lnTo>
                    <a:pt x="116840" y="0"/>
                  </a:lnTo>
                  <a:lnTo>
                    <a:pt x="71360" y="9181"/>
                  </a:lnTo>
                  <a:lnTo>
                    <a:pt x="34221" y="34221"/>
                  </a:lnTo>
                  <a:lnTo>
                    <a:pt x="9181" y="71360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1" y="629679"/>
                  </a:lnTo>
                  <a:lnTo>
                    <a:pt x="34221" y="666818"/>
                  </a:lnTo>
                  <a:lnTo>
                    <a:pt x="71360" y="691858"/>
                  </a:lnTo>
                  <a:lnTo>
                    <a:pt x="116840" y="701040"/>
                  </a:lnTo>
                  <a:lnTo>
                    <a:pt x="1138936" y="701040"/>
                  </a:lnTo>
                  <a:lnTo>
                    <a:pt x="1184409" y="691858"/>
                  </a:lnTo>
                  <a:lnTo>
                    <a:pt x="1221549" y="666818"/>
                  </a:lnTo>
                  <a:lnTo>
                    <a:pt x="1246592" y="629679"/>
                  </a:lnTo>
                  <a:lnTo>
                    <a:pt x="1255776" y="584200"/>
                  </a:lnTo>
                  <a:lnTo>
                    <a:pt x="1255776" y="116840"/>
                  </a:lnTo>
                  <a:lnTo>
                    <a:pt x="1246592" y="71360"/>
                  </a:lnTo>
                  <a:lnTo>
                    <a:pt x="1221549" y="34221"/>
                  </a:lnTo>
                  <a:lnTo>
                    <a:pt x="1184409" y="9181"/>
                  </a:lnTo>
                  <a:lnTo>
                    <a:pt x="1138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9140" y="5551932"/>
              <a:ext cx="1256030" cy="701040"/>
            </a:xfrm>
            <a:custGeom>
              <a:avLst/>
              <a:gdLst/>
              <a:ahLst/>
              <a:cxnLst/>
              <a:rect l="l" t="t" r="r" b="b"/>
              <a:pathLst>
                <a:path w="1256030" h="701039">
                  <a:moveTo>
                    <a:pt x="0" y="116840"/>
                  </a:moveTo>
                  <a:lnTo>
                    <a:pt x="9181" y="71360"/>
                  </a:lnTo>
                  <a:lnTo>
                    <a:pt x="34221" y="34221"/>
                  </a:lnTo>
                  <a:lnTo>
                    <a:pt x="71360" y="9181"/>
                  </a:lnTo>
                  <a:lnTo>
                    <a:pt x="116840" y="0"/>
                  </a:lnTo>
                  <a:lnTo>
                    <a:pt x="1138936" y="0"/>
                  </a:lnTo>
                  <a:lnTo>
                    <a:pt x="1184409" y="9181"/>
                  </a:lnTo>
                  <a:lnTo>
                    <a:pt x="1221549" y="34221"/>
                  </a:lnTo>
                  <a:lnTo>
                    <a:pt x="1246592" y="71360"/>
                  </a:lnTo>
                  <a:lnTo>
                    <a:pt x="1255776" y="116840"/>
                  </a:lnTo>
                  <a:lnTo>
                    <a:pt x="1255776" y="584200"/>
                  </a:lnTo>
                  <a:lnTo>
                    <a:pt x="1246592" y="629679"/>
                  </a:lnTo>
                  <a:lnTo>
                    <a:pt x="1221549" y="666818"/>
                  </a:lnTo>
                  <a:lnTo>
                    <a:pt x="1184409" y="691858"/>
                  </a:lnTo>
                  <a:lnTo>
                    <a:pt x="1138936" y="701040"/>
                  </a:lnTo>
                  <a:lnTo>
                    <a:pt x="116840" y="701040"/>
                  </a:lnTo>
                  <a:lnTo>
                    <a:pt x="71360" y="691858"/>
                  </a:lnTo>
                  <a:lnTo>
                    <a:pt x="34221" y="666818"/>
                  </a:lnTo>
                  <a:lnTo>
                    <a:pt x="9181" y="629679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883716" y="5616955"/>
            <a:ext cx="9607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Microsoft Sans Serif"/>
                <a:cs typeface="Microsoft Sans Serif"/>
              </a:rPr>
              <a:t>Регіональні</a:t>
            </a:r>
            <a:endParaRPr sz="1400">
              <a:latin typeface="Microsoft Sans Serif"/>
              <a:cs typeface="Microsoft Sans Serif"/>
            </a:endParaRPr>
          </a:p>
          <a:p>
            <a:pPr marL="85725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елементи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67127" y="5224271"/>
            <a:ext cx="393700" cy="951230"/>
          </a:xfrm>
          <a:custGeom>
            <a:avLst/>
            <a:gdLst/>
            <a:ahLst/>
            <a:cxnLst/>
            <a:rect l="l" t="t" r="r" b="b"/>
            <a:pathLst>
              <a:path w="393700" h="951229">
                <a:moveTo>
                  <a:pt x="393192" y="0"/>
                </a:moveTo>
                <a:lnTo>
                  <a:pt x="0" y="0"/>
                </a:lnTo>
                <a:lnTo>
                  <a:pt x="0" y="950976"/>
                </a:lnTo>
                <a:lnTo>
                  <a:pt x="393192" y="950976"/>
                </a:lnTo>
                <a:lnTo>
                  <a:pt x="393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273300" y="5621265"/>
            <a:ext cx="177800" cy="527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сутність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014281" y="5702617"/>
            <a:ext cx="2606675" cy="479425"/>
            <a:chOff x="3014281" y="5702617"/>
            <a:chExt cx="2606675" cy="479425"/>
          </a:xfrm>
        </p:grpSpPr>
        <p:sp>
          <p:nvSpPr>
            <p:cNvPr id="81" name="object 81"/>
            <p:cNvSpPr/>
            <p:nvPr/>
          </p:nvSpPr>
          <p:spPr>
            <a:xfrm>
              <a:off x="3019044" y="5707379"/>
              <a:ext cx="2597150" cy="469900"/>
            </a:xfrm>
            <a:custGeom>
              <a:avLst/>
              <a:gdLst/>
              <a:ahLst/>
              <a:cxnLst/>
              <a:rect l="l" t="t" r="r" b="b"/>
              <a:pathLst>
                <a:path w="2597150" h="469900">
                  <a:moveTo>
                    <a:pt x="2518664" y="0"/>
                  </a:moveTo>
                  <a:lnTo>
                    <a:pt x="78231" y="0"/>
                  </a:lnTo>
                  <a:lnTo>
                    <a:pt x="47791" y="6147"/>
                  </a:lnTo>
                  <a:lnTo>
                    <a:pt x="22923" y="22913"/>
                  </a:lnTo>
                  <a:lnTo>
                    <a:pt x="6151" y="47780"/>
                  </a:lnTo>
                  <a:lnTo>
                    <a:pt x="0" y="78232"/>
                  </a:lnTo>
                  <a:lnTo>
                    <a:pt x="0" y="391160"/>
                  </a:lnTo>
                  <a:lnTo>
                    <a:pt x="6151" y="421611"/>
                  </a:lnTo>
                  <a:lnTo>
                    <a:pt x="22923" y="446478"/>
                  </a:lnTo>
                  <a:lnTo>
                    <a:pt x="47791" y="463244"/>
                  </a:lnTo>
                  <a:lnTo>
                    <a:pt x="78231" y="469392"/>
                  </a:lnTo>
                  <a:lnTo>
                    <a:pt x="2518664" y="469392"/>
                  </a:lnTo>
                  <a:lnTo>
                    <a:pt x="2549104" y="463244"/>
                  </a:lnTo>
                  <a:lnTo>
                    <a:pt x="2573972" y="446478"/>
                  </a:lnTo>
                  <a:lnTo>
                    <a:pt x="2590744" y="421611"/>
                  </a:lnTo>
                  <a:lnTo>
                    <a:pt x="2596896" y="391160"/>
                  </a:lnTo>
                  <a:lnTo>
                    <a:pt x="2596896" y="78232"/>
                  </a:lnTo>
                  <a:lnTo>
                    <a:pt x="2590744" y="47780"/>
                  </a:lnTo>
                  <a:lnTo>
                    <a:pt x="2573972" y="22913"/>
                  </a:lnTo>
                  <a:lnTo>
                    <a:pt x="2549104" y="6147"/>
                  </a:lnTo>
                  <a:lnTo>
                    <a:pt x="2518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19044" y="5707379"/>
              <a:ext cx="2597150" cy="469900"/>
            </a:xfrm>
            <a:custGeom>
              <a:avLst/>
              <a:gdLst/>
              <a:ahLst/>
              <a:cxnLst/>
              <a:rect l="l" t="t" r="r" b="b"/>
              <a:pathLst>
                <a:path w="2597150" h="469900">
                  <a:moveTo>
                    <a:pt x="0" y="78232"/>
                  </a:moveTo>
                  <a:lnTo>
                    <a:pt x="6151" y="47780"/>
                  </a:lnTo>
                  <a:lnTo>
                    <a:pt x="22923" y="22913"/>
                  </a:lnTo>
                  <a:lnTo>
                    <a:pt x="47791" y="6147"/>
                  </a:lnTo>
                  <a:lnTo>
                    <a:pt x="78231" y="0"/>
                  </a:lnTo>
                  <a:lnTo>
                    <a:pt x="2518664" y="0"/>
                  </a:lnTo>
                  <a:lnTo>
                    <a:pt x="2549104" y="6147"/>
                  </a:lnTo>
                  <a:lnTo>
                    <a:pt x="2573972" y="22913"/>
                  </a:lnTo>
                  <a:lnTo>
                    <a:pt x="2590744" y="47780"/>
                  </a:lnTo>
                  <a:lnTo>
                    <a:pt x="2596896" y="78232"/>
                  </a:lnTo>
                  <a:lnTo>
                    <a:pt x="2596896" y="391160"/>
                  </a:lnTo>
                  <a:lnTo>
                    <a:pt x="2590744" y="421611"/>
                  </a:lnTo>
                  <a:lnTo>
                    <a:pt x="2573972" y="446478"/>
                  </a:lnTo>
                  <a:lnTo>
                    <a:pt x="2549104" y="463244"/>
                  </a:lnTo>
                  <a:lnTo>
                    <a:pt x="2518664" y="469392"/>
                  </a:lnTo>
                  <a:lnTo>
                    <a:pt x="78231" y="469392"/>
                  </a:lnTo>
                  <a:lnTo>
                    <a:pt x="47791" y="463244"/>
                  </a:lnTo>
                  <a:lnTo>
                    <a:pt x="22923" y="446478"/>
                  </a:lnTo>
                  <a:lnTo>
                    <a:pt x="6151" y="421611"/>
                  </a:lnTo>
                  <a:lnTo>
                    <a:pt x="0" y="391160"/>
                  </a:lnTo>
                  <a:lnTo>
                    <a:pt x="0" y="782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310890" y="5760211"/>
            <a:ext cx="20078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Microsoft Sans Serif"/>
                <a:cs typeface="Microsoft Sans Serif"/>
              </a:rPr>
              <a:t>Об'єднання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всіх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об'єктів</a:t>
            </a:r>
            <a:endParaRPr sz="1400">
              <a:latin typeface="Microsoft Sans Serif"/>
              <a:cs typeface="Microsoft Sans Serif"/>
            </a:endParaRPr>
          </a:p>
          <a:p>
            <a:pPr marL="1206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певної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території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772465" y="5300281"/>
            <a:ext cx="2125345" cy="542925"/>
            <a:chOff x="6772465" y="5300281"/>
            <a:chExt cx="2125345" cy="542925"/>
          </a:xfrm>
        </p:grpSpPr>
        <p:sp>
          <p:nvSpPr>
            <p:cNvPr id="85" name="object 85"/>
            <p:cNvSpPr/>
            <p:nvPr/>
          </p:nvSpPr>
          <p:spPr>
            <a:xfrm>
              <a:off x="6777228" y="5305044"/>
              <a:ext cx="2115820" cy="533400"/>
            </a:xfrm>
            <a:custGeom>
              <a:avLst/>
              <a:gdLst/>
              <a:ahLst/>
              <a:cxnLst/>
              <a:rect l="l" t="t" r="r" b="b"/>
              <a:pathLst>
                <a:path w="2115820" h="533400">
                  <a:moveTo>
                    <a:pt x="2026412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899"/>
                  </a:lnTo>
                  <a:lnTo>
                    <a:pt x="0" y="444499"/>
                  </a:lnTo>
                  <a:lnTo>
                    <a:pt x="6979" y="479103"/>
                  </a:lnTo>
                  <a:lnTo>
                    <a:pt x="26019" y="507361"/>
                  </a:lnTo>
                  <a:lnTo>
                    <a:pt x="54274" y="526413"/>
                  </a:lnTo>
                  <a:lnTo>
                    <a:pt x="88900" y="533399"/>
                  </a:lnTo>
                  <a:lnTo>
                    <a:pt x="2026412" y="533399"/>
                  </a:lnTo>
                  <a:lnTo>
                    <a:pt x="2061037" y="526413"/>
                  </a:lnTo>
                  <a:lnTo>
                    <a:pt x="2089292" y="507361"/>
                  </a:lnTo>
                  <a:lnTo>
                    <a:pt x="2108332" y="479103"/>
                  </a:lnTo>
                  <a:lnTo>
                    <a:pt x="2115312" y="444499"/>
                  </a:lnTo>
                  <a:lnTo>
                    <a:pt x="2115312" y="88899"/>
                  </a:lnTo>
                  <a:lnTo>
                    <a:pt x="2108332" y="54274"/>
                  </a:lnTo>
                  <a:lnTo>
                    <a:pt x="2089292" y="26019"/>
                  </a:lnTo>
                  <a:lnTo>
                    <a:pt x="2061037" y="6979"/>
                  </a:lnTo>
                  <a:lnTo>
                    <a:pt x="2026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77228" y="5305044"/>
              <a:ext cx="2115820" cy="533400"/>
            </a:xfrm>
            <a:custGeom>
              <a:avLst/>
              <a:gdLst/>
              <a:ahLst/>
              <a:cxnLst/>
              <a:rect l="l" t="t" r="r" b="b"/>
              <a:pathLst>
                <a:path w="2115820" h="533400">
                  <a:moveTo>
                    <a:pt x="0" y="88899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2026412" y="0"/>
                  </a:lnTo>
                  <a:lnTo>
                    <a:pt x="2061037" y="6979"/>
                  </a:lnTo>
                  <a:lnTo>
                    <a:pt x="2089292" y="26019"/>
                  </a:lnTo>
                  <a:lnTo>
                    <a:pt x="2108332" y="54274"/>
                  </a:lnTo>
                  <a:lnTo>
                    <a:pt x="2115312" y="88899"/>
                  </a:lnTo>
                  <a:lnTo>
                    <a:pt x="2115312" y="444499"/>
                  </a:lnTo>
                  <a:lnTo>
                    <a:pt x="2108332" y="479103"/>
                  </a:lnTo>
                  <a:lnTo>
                    <a:pt x="2089292" y="507361"/>
                  </a:lnTo>
                  <a:lnTo>
                    <a:pt x="2061037" y="526413"/>
                  </a:lnTo>
                  <a:lnTo>
                    <a:pt x="2026412" y="533399"/>
                  </a:lnTo>
                  <a:lnTo>
                    <a:pt x="88900" y="533399"/>
                  </a:lnTo>
                  <a:lnTo>
                    <a:pt x="54274" y="526413"/>
                  </a:lnTo>
                  <a:lnTo>
                    <a:pt x="26019" y="507361"/>
                  </a:lnTo>
                  <a:lnTo>
                    <a:pt x="6979" y="479103"/>
                  </a:lnTo>
                  <a:lnTo>
                    <a:pt x="0" y="444499"/>
                  </a:lnTo>
                  <a:lnTo>
                    <a:pt x="0" y="888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951726" y="5358510"/>
            <a:ext cx="177038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Народногосподар</a:t>
            </a:r>
            <a:r>
              <a:rPr sz="1600" spc="-10" dirty="0">
                <a:latin typeface="Arial MT"/>
                <a:cs typeface="Arial MT"/>
              </a:rPr>
              <a:t>- </a:t>
            </a:r>
            <a:r>
              <a:rPr sz="1600" spc="-10" dirty="0">
                <a:latin typeface="Microsoft Sans Serif"/>
                <a:cs typeface="Microsoft Sans Serif"/>
              </a:rPr>
              <a:t>ський</a:t>
            </a:r>
            <a:r>
              <a:rPr sz="1600" spc="-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комплекс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6806183" y="5940552"/>
            <a:ext cx="2121535" cy="524510"/>
            <a:chOff x="6806183" y="5940552"/>
            <a:chExt cx="2121535" cy="524510"/>
          </a:xfrm>
        </p:grpSpPr>
        <p:sp>
          <p:nvSpPr>
            <p:cNvPr id="89" name="object 89"/>
            <p:cNvSpPr/>
            <p:nvPr/>
          </p:nvSpPr>
          <p:spPr>
            <a:xfrm>
              <a:off x="6810755" y="5945124"/>
              <a:ext cx="2112645" cy="515620"/>
            </a:xfrm>
            <a:custGeom>
              <a:avLst/>
              <a:gdLst/>
              <a:ahLst/>
              <a:cxnLst/>
              <a:rect l="l" t="t" r="r" b="b"/>
              <a:pathLst>
                <a:path w="2112645" h="515620">
                  <a:moveTo>
                    <a:pt x="2026412" y="0"/>
                  </a:moveTo>
                  <a:lnTo>
                    <a:pt x="85851" y="0"/>
                  </a:lnTo>
                  <a:lnTo>
                    <a:pt x="52452" y="6747"/>
                  </a:lnTo>
                  <a:lnTo>
                    <a:pt x="25161" y="25147"/>
                  </a:lnTo>
                  <a:lnTo>
                    <a:pt x="6752" y="52436"/>
                  </a:lnTo>
                  <a:lnTo>
                    <a:pt x="0" y="85851"/>
                  </a:lnTo>
                  <a:lnTo>
                    <a:pt x="0" y="429259"/>
                  </a:lnTo>
                  <a:lnTo>
                    <a:pt x="6752" y="462675"/>
                  </a:lnTo>
                  <a:lnTo>
                    <a:pt x="25161" y="489964"/>
                  </a:lnTo>
                  <a:lnTo>
                    <a:pt x="52452" y="508364"/>
                  </a:lnTo>
                  <a:lnTo>
                    <a:pt x="85851" y="515111"/>
                  </a:lnTo>
                  <a:lnTo>
                    <a:pt x="2026412" y="515111"/>
                  </a:lnTo>
                  <a:lnTo>
                    <a:pt x="2059811" y="508364"/>
                  </a:lnTo>
                  <a:lnTo>
                    <a:pt x="2087102" y="489964"/>
                  </a:lnTo>
                  <a:lnTo>
                    <a:pt x="2105511" y="462675"/>
                  </a:lnTo>
                  <a:lnTo>
                    <a:pt x="2112264" y="429259"/>
                  </a:lnTo>
                  <a:lnTo>
                    <a:pt x="2112264" y="85851"/>
                  </a:lnTo>
                  <a:lnTo>
                    <a:pt x="2105511" y="52436"/>
                  </a:lnTo>
                  <a:lnTo>
                    <a:pt x="2087102" y="25147"/>
                  </a:lnTo>
                  <a:lnTo>
                    <a:pt x="2059811" y="6747"/>
                  </a:lnTo>
                  <a:lnTo>
                    <a:pt x="2026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10755" y="5945124"/>
              <a:ext cx="2112645" cy="515620"/>
            </a:xfrm>
            <a:custGeom>
              <a:avLst/>
              <a:gdLst/>
              <a:ahLst/>
              <a:cxnLst/>
              <a:rect l="l" t="t" r="r" b="b"/>
              <a:pathLst>
                <a:path w="2112645" h="515620">
                  <a:moveTo>
                    <a:pt x="0" y="85851"/>
                  </a:moveTo>
                  <a:lnTo>
                    <a:pt x="6752" y="52436"/>
                  </a:lnTo>
                  <a:lnTo>
                    <a:pt x="25161" y="25147"/>
                  </a:lnTo>
                  <a:lnTo>
                    <a:pt x="52452" y="6747"/>
                  </a:lnTo>
                  <a:lnTo>
                    <a:pt x="85851" y="0"/>
                  </a:lnTo>
                  <a:lnTo>
                    <a:pt x="2026412" y="0"/>
                  </a:lnTo>
                  <a:lnTo>
                    <a:pt x="2059811" y="6747"/>
                  </a:lnTo>
                  <a:lnTo>
                    <a:pt x="2087102" y="25147"/>
                  </a:lnTo>
                  <a:lnTo>
                    <a:pt x="2105511" y="52436"/>
                  </a:lnTo>
                  <a:lnTo>
                    <a:pt x="2112264" y="85851"/>
                  </a:lnTo>
                  <a:lnTo>
                    <a:pt x="2112264" y="429259"/>
                  </a:lnTo>
                  <a:lnTo>
                    <a:pt x="2105511" y="462675"/>
                  </a:lnTo>
                  <a:lnTo>
                    <a:pt x="2087102" y="489964"/>
                  </a:lnTo>
                  <a:lnTo>
                    <a:pt x="2059811" y="508364"/>
                  </a:lnTo>
                  <a:lnTo>
                    <a:pt x="2026412" y="515111"/>
                  </a:lnTo>
                  <a:lnTo>
                    <a:pt x="85851" y="515111"/>
                  </a:lnTo>
                  <a:lnTo>
                    <a:pt x="52452" y="508364"/>
                  </a:lnTo>
                  <a:lnTo>
                    <a:pt x="25161" y="489964"/>
                  </a:lnTo>
                  <a:lnTo>
                    <a:pt x="6752" y="462675"/>
                  </a:lnTo>
                  <a:lnTo>
                    <a:pt x="0" y="429259"/>
                  </a:lnTo>
                  <a:lnTo>
                    <a:pt x="0" y="858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6946138" y="5996736"/>
            <a:ext cx="18465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Економічний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3" name="Дата 9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444E7AD-B73B-4AF9-9FFB-E64430574761}" type="datetime1">
              <a:rPr lang="en-US" smtClean="0"/>
              <a:t>2/26/2025</a:t>
            </a:fld>
            <a:endParaRPr lang="en-US"/>
          </a:p>
        </p:txBody>
      </p:sp>
      <p:sp>
        <p:nvSpPr>
          <p:cNvPr id="94" name="Номер слайда 9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319860"/>
            <a:ext cx="8274684" cy="16065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344170" algn="just">
              <a:lnSpc>
                <a:spcPct val="90000"/>
              </a:lnSpc>
              <a:spcBef>
                <a:spcPts val="44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Територіальний</a:t>
            </a:r>
            <a:r>
              <a:rPr sz="2800" b="1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поділ</a:t>
            </a:r>
            <a:r>
              <a:rPr sz="2800" b="1" u="sng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праці</a:t>
            </a:r>
            <a:r>
              <a:rPr sz="2800" b="1" u="sng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(ТПП)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процес </a:t>
            </a:r>
            <a:r>
              <a:rPr sz="2800" dirty="0">
                <a:latin typeface="Times New Roman"/>
                <a:cs typeface="Times New Roman"/>
              </a:rPr>
              <a:t>виробничої</a:t>
            </a:r>
            <a:r>
              <a:rPr sz="2800" spc="4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спеціалізації</a:t>
            </a:r>
            <a:r>
              <a:rPr sz="2800" spc="4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території,</a:t>
            </a:r>
            <a:r>
              <a:rPr sz="2800" spc="44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зумовлений </a:t>
            </a:r>
            <a:r>
              <a:rPr sz="2800" dirty="0">
                <a:latin typeface="Times New Roman"/>
                <a:cs typeface="Times New Roman"/>
              </a:rPr>
              <a:t>посиленням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міжрегіональної</a:t>
            </a:r>
            <a:r>
              <a:rPr sz="2800" spc="5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кооперації,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обміном </a:t>
            </a:r>
            <a:r>
              <a:rPr sz="2800" dirty="0">
                <a:latin typeface="Times New Roman"/>
                <a:cs typeface="Times New Roman"/>
              </a:rPr>
              <a:t>спеціалізованою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продукцією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послугами.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140"/>
              </a:lnSpc>
              <a:spcBef>
                <a:spcPts val="490"/>
              </a:spcBef>
            </a:pPr>
            <a:r>
              <a:rPr sz="2900" u="none" dirty="0"/>
              <a:t>2.</a:t>
            </a:r>
            <a:r>
              <a:rPr sz="2900" u="none" spc="-50" dirty="0"/>
              <a:t> </a:t>
            </a:r>
            <a:r>
              <a:rPr sz="2900" u="none" spc="-10" dirty="0"/>
              <a:t>Територіальний</a:t>
            </a:r>
            <a:r>
              <a:rPr sz="2900" u="none" spc="-90" dirty="0"/>
              <a:t> </a:t>
            </a:r>
            <a:r>
              <a:rPr sz="2900" u="none" dirty="0"/>
              <a:t>поділ</a:t>
            </a:r>
            <a:r>
              <a:rPr sz="2900" u="none" spc="-85" dirty="0"/>
              <a:t> </a:t>
            </a:r>
            <a:r>
              <a:rPr sz="2900" u="none" dirty="0"/>
              <a:t>праці</a:t>
            </a:r>
            <a:r>
              <a:rPr sz="2900" u="none" spc="-60" dirty="0"/>
              <a:t> </a:t>
            </a:r>
            <a:r>
              <a:rPr sz="2900" u="none" dirty="0"/>
              <a:t>та</a:t>
            </a:r>
            <a:r>
              <a:rPr sz="2900" u="none" spc="-30" dirty="0"/>
              <a:t> </a:t>
            </a:r>
            <a:r>
              <a:rPr sz="2900" u="none" dirty="0"/>
              <a:t>його</a:t>
            </a:r>
            <a:r>
              <a:rPr sz="2900" u="none" spc="-60" dirty="0"/>
              <a:t> </a:t>
            </a:r>
            <a:r>
              <a:rPr sz="2900" u="none" dirty="0"/>
              <a:t>вплив</a:t>
            </a:r>
            <a:r>
              <a:rPr sz="2900" u="none" spc="-55" dirty="0"/>
              <a:t> </a:t>
            </a:r>
            <a:r>
              <a:rPr sz="2900" u="none" spc="-25" dirty="0"/>
              <a:t>на </a:t>
            </a:r>
            <a:r>
              <a:rPr sz="2900" u="none" dirty="0"/>
              <a:t>структуру</a:t>
            </a:r>
            <a:r>
              <a:rPr sz="2900" u="none" spc="-160" dirty="0"/>
              <a:t> </a:t>
            </a:r>
            <a:r>
              <a:rPr sz="2900" u="none" spc="-10" dirty="0"/>
              <a:t>господарства</a:t>
            </a:r>
            <a:endParaRPr sz="2900"/>
          </a:p>
        </p:txBody>
      </p:sp>
      <p:grpSp>
        <p:nvGrpSpPr>
          <p:cNvPr id="4" name="object 4"/>
          <p:cNvGrpSpPr/>
          <p:nvPr/>
        </p:nvGrpSpPr>
        <p:grpSpPr>
          <a:xfrm>
            <a:off x="0" y="3407664"/>
            <a:ext cx="8388350" cy="3450590"/>
            <a:chOff x="0" y="3407664"/>
            <a:chExt cx="8388350" cy="3450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86527"/>
              <a:ext cx="1871472" cy="1871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0" y="3407664"/>
              <a:ext cx="6986016" cy="32156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12150" y="6278232"/>
            <a:ext cx="3606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94" baseline="-18518" dirty="0" smtClean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A63E6C6-4A22-41E6-96D7-3C190886E844}" type="datetime1">
              <a:rPr lang="en-US" smtClean="0"/>
              <a:t>2/26/2025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8F9F60F-6FBD-4D63-B477-759E8A6749AE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1" y="1014714"/>
            <a:ext cx="8742857" cy="4828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548D1C2-D48A-4224-ABB7-A16FB2BCE0C5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4" y="76619"/>
            <a:ext cx="7980952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311" y="259079"/>
            <a:ext cx="4895215" cy="1009015"/>
          </a:xfrm>
          <a:prstGeom prst="rect">
            <a:avLst/>
          </a:prstGeom>
          <a:solidFill>
            <a:srgbClr val="F1F650"/>
          </a:solidFill>
          <a:ln w="12192">
            <a:solidFill>
              <a:srgbClr val="FFFF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30"/>
              </a:spcBef>
            </a:pPr>
            <a:r>
              <a:rPr sz="4800" u="none" dirty="0"/>
              <a:t>Різновиди</a:t>
            </a:r>
            <a:r>
              <a:rPr sz="4800" u="none" spc="-200" dirty="0"/>
              <a:t> </a:t>
            </a:r>
            <a:r>
              <a:rPr sz="4800" u="none" spc="-25" dirty="0"/>
              <a:t>ТПП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10844" y="1391793"/>
            <a:ext cx="8016875" cy="52171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6700" marR="1200785" indent="-228600">
              <a:lnSpc>
                <a:spcPts val="3030"/>
              </a:lnSpc>
              <a:spcBef>
                <a:spcPts val="480"/>
              </a:spcBef>
              <a:buFont typeface="Times New Roman"/>
              <a:buAutoNum type="arabicPeriod"/>
              <a:tabLst>
                <a:tab pos="266700" algn="l"/>
                <a:tab pos="393700" algn="l"/>
              </a:tabLst>
            </a:pP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Генеральний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країнами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 </a:t>
            </a:r>
            <a:r>
              <a:rPr sz="2800" spc="-10" dirty="0">
                <a:latin typeface="Times New Roman"/>
                <a:cs typeface="Times New Roman"/>
              </a:rPr>
              <a:t>великими економічними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районами</a:t>
            </a:r>
            <a:endParaRPr sz="2800" dirty="0">
              <a:latin typeface="Times New Roman"/>
              <a:cs typeface="Times New Roman"/>
            </a:endParaRPr>
          </a:p>
          <a:p>
            <a:pPr marL="266700" marR="669925" indent="-228600">
              <a:lnSpc>
                <a:spcPts val="3030"/>
              </a:lnSpc>
              <a:spcBef>
                <a:spcPts val="975"/>
              </a:spcBef>
              <a:buFont typeface="Times New Roman"/>
              <a:buAutoNum type="arabicPeriod"/>
              <a:tabLst>
                <a:tab pos="266700" algn="l"/>
                <a:tab pos="393700" algn="l"/>
              </a:tabLst>
            </a:pP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Внутрішньорайонний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промисловими </a:t>
            </a:r>
            <a:r>
              <a:rPr sz="2800" dirty="0">
                <a:latin typeface="Times New Roman"/>
                <a:cs typeface="Times New Roman"/>
              </a:rPr>
              <a:t>вузлами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містами.</a:t>
            </a:r>
            <a:endParaRPr sz="2800" dirty="0">
              <a:latin typeface="Times New Roman"/>
              <a:cs typeface="Times New Roman"/>
            </a:endParaRPr>
          </a:p>
          <a:p>
            <a:pPr marL="393700" indent="-355600">
              <a:lnSpc>
                <a:spcPct val="100000"/>
              </a:lnSpc>
              <a:spcBef>
                <a:spcPts val="625"/>
              </a:spcBef>
              <a:buFont typeface="Times New Roman"/>
              <a:buAutoNum type="arabicPeriod"/>
              <a:tabLst>
                <a:tab pos="393700" algn="l"/>
              </a:tabLst>
            </a:pP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Довкола</a:t>
            </a:r>
            <a:r>
              <a:rPr sz="2800" b="1" i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економічного</a:t>
            </a:r>
            <a:r>
              <a:rPr sz="2800" b="1"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центру</a:t>
            </a:r>
            <a:r>
              <a:rPr sz="2800" b="1" i="1" u="sng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(міста,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комбінату).</a:t>
            </a:r>
            <a:endParaRPr sz="2800" dirty="0">
              <a:latin typeface="Times New Roman"/>
              <a:cs typeface="Times New Roman"/>
            </a:endParaRPr>
          </a:p>
          <a:p>
            <a:pPr marL="266700" marR="1122680" indent="-228600">
              <a:lnSpc>
                <a:spcPts val="3030"/>
              </a:lnSpc>
              <a:spcBef>
                <a:spcPts val="1050"/>
              </a:spcBef>
              <a:buFont typeface="Times New Roman"/>
              <a:buAutoNum type="arabicPeriod"/>
              <a:tabLst>
                <a:tab pos="266700" algn="l"/>
                <a:tab pos="393700" algn="l"/>
              </a:tabLst>
            </a:pP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Постадійний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якого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стадії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виробничого </a:t>
            </a:r>
            <a:r>
              <a:rPr sz="2800" dirty="0">
                <a:latin typeface="Times New Roman"/>
                <a:cs typeface="Times New Roman"/>
              </a:rPr>
              <a:t>процесу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територіальне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роз'єднані.</a:t>
            </a:r>
            <a:endParaRPr sz="2800" dirty="0">
              <a:latin typeface="Times New Roman"/>
              <a:cs typeface="Times New Roman"/>
            </a:endParaRPr>
          </a:p>
          <a:p>
            <a:pPr marL="266700" marR="308610" indent="-228600">
              <a:lnSpc>
                <a:spcPts val="3020"/>
              </a:lnSpc>
              <a:spcBef>
                <a:spcPts val="985"/>
              </a:spcBef>
              <a:buFont typeface="Times New Roman"/>
              <a:buAutoNum type="arabicPeriod"/>
              <a:tabLst>
                <a:tab pos="266700" algn="l"/>
                <a:tab pos="394335" algn="l"/>
              </a:tabLst>
            </a:pP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Фазовий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одна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сама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продукція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надходить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центрів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різних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місць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протягом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року.</a:t>
            </a:r>
            <a:endParaRPr sz="2800" dirty="0">
              <a:latin typeface="Times New Roman"/>
              <a:cs typeface="Times New Roman"/>
            </a:endParaRPr>
          </a:p>
          <a:p>
            <a:pPr marL="266700" marR="188595" indent="-228600">
              <a:lnSpc>
                <a:spcPts val="3020"/>
              </a:lnSpc>
              <a:spcBef>
                <a:spcPts val="1020"/>
              </a:spcBef>
              <a:buFont typeface="Times New Roman"/>
              <a:buAutoNum type="arabicPeriod"/>
              <a:tabLst>
                <a:tab pos="266700" algn="l"/>
                <a:tab pos="393700" algn="l"/>
              </a:tabLst>
            </a:pP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Епізодичний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райони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країни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обмінюються </a:t>
            </a:r>
            <a:r>
              <a:rPr sz="2800" dirty="0">
                <a:latin typeface="Times New Roman"/>
                <a:cs typeface="Times New Roman"/>
              </a:rPr>
              <a:t>якимись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товарами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постійно.</a:t>
            </a:r>
            <a:endParaRPr sz="2800" dirty="0">
              <a:latin typeface="Times New Roman"/>
              <a:cs typeface="Times New Roman"/>
            </a:endParaRPr>
          </a:p>
          <a:p>
            <a:pPr marR="91440" algn="r">
              <a:lnSpc>
                <a:spcPts val="2220"/>
              </a:lnSpc>
            </a:pPr>
            <a:endParaRPr sz="1800" baseline="-18518" dirty="0">
              <a:latin typeface="Calibri"/>
              <a:cs typeface="Calibri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8E1A331-E94F-438F-9E6D-D15687ADF747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35965"/>
            <a:ext cx="6503670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b="0" u="none" dirty="0">
                <a:latin typeface="Calibri Light"/>
                <a:cs typeface="Calibri Light"/>
              </a:rPr>
              <a:t>3.</a:t>
            </a:r>
            <a:r>
              <a:rPr sz="3200" b="0" u="none" spc="-50" dirty="0">
                <a:latin typeface="Calibri Light"/>
                <a:cs typeface="Calibri Light"/>
              </a:rPr>
              <a:t> </a:t>
            </a:r>
            <a:r>
              <a:rPr sz="3200" b="0" u="none" spc="-35" dirty="0">
                <a:latin typeface="Calibri Light"/>
                <a:cs typeface="Calibri Light"/>
              </a:rPr>
              <a:t>Територіально-виробничі</a:t>
            </a:r>
            <a:r>
              <a:rPr sz="3200" b="0" u="none" spc="-95" dirty="0">
                <a:latin typeface="Calibri Light"/>
                <a:cs typeface="Calibri Light"/>
              </a:rPr>
              <a:t> </a:t>
            </a:r>
            <a:r>
              <a:rPr sz="3200" b="0" u="none" dirty="0">
                <a:latin typeface="Calibri Light"/>
                <a:cs typeface="Calibri Light"/>
              </a:rPr>
              <a:t>і</a:t>
            </a:r>
            <a:r>
              <a:rPr sz="3200" b="0" u="none" spc="-20" dirty="0">
                <a:latin typeface="Calibri Light"/>
                <a:cs typeface="Calibri Light"/>
              </a:rPr>
              <a:t> </a:t>
            </a:r>
            <a:r>
              <a:rPr sz="3200" b="0" u="none" spc="-10" dirty="0">
                <a:latin typeface="Calibri Light"/>
                <a:cs typeface="Calibri Light"/>
              </a:rPr>
              <a:t>портово- </a:t>
            </a:r>
            <a:r>
              <a:rPr sz="3200" b="0" u="none" spc="-30" dirty="0">
                <a:latin typeface="Calibri Light"/>
                <a:cs typeface="Calibri Light"/>
              </a:rPr>
              <a:t>промислові</a:t>
            </a:r>
            <a:r>
              <a:rPr sz="3200" b="0" u="none" spc="-125" dirty="0">
                <a:latin typeface="Calibri Light"/>
                <a:cs typeface="Calibri Light"/>
              </a:rPr>
              <a:t> </a:t>
            </a:r>
            <a:r>
              <a:rPr sz="3200" b="0" u="none" spc="-10" dirty="0">
                <a:latin typeface="Calibri Light"/>
                <a:cs typeface="Calibri Light"/>
              </a:rPr>
              <a:t>комплекси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3400" y="1621536"/>
            <a:ext cx="8293734" cy="1021080"/>
            <a:chOff x="533400" y="1621536"/>
            <a:chExt cx="8293734" cy="1021080"/>
          </a:xfrm>
        </p:grpSpPr>
        <p:sp>
          <p:nvSpPr>
            <p:cNvPr id="4" name="object 4"/>
            <p:cNvSpPr/>
            <p:nvPr/>
          </p:nvSpPr>
          <p:spPr>
            <a:xfrm>
              <a:off x="539495" y="1627632"/>
              <a:ext cx="8281670" cy="1009015"/>
            </a:xfrm>
            <a:custGeom>
              <a:avLst/>
              <a:gdLst/>
              <a:ahLst/>
              <a:cxnLst/>
              <a:rect l="l" t="t" r="r" b="b"/>
              <a:pathLst>
                <a:path w="8281670" h="1009014">
                  <a:moveTo>
                    <a:pt x="8281416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8281416" y="1008888"/>
                  </a:lnTo>
                  <a:lnTo>
                    <a:pt x="8281416" y="0"/>
                  </a:lnTo>
                  <a:close/>
                </a:path>
              </a:pathLst>
            </a:custGeom>
            <a:solidFill>
              <a:srgbClr val="F1F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1627632"/>
              <a:ext cx="8281670" cy="1009015"/>
            </a:xfrm>
            <a:custGeom>
              <a:avLst/>
              <a:gdLst/>
              <a:ahLst/>
              <a:cxnLst/>
              <a:rect l="l" t="t" r="r" b="b"/>
              <a:pathLst>
                <a:path w="8281670" h="1009014">
                  <a:moveTo>
                    <a:pt x="0" y="1008888"/>
                  </a:moveTo>
                  <a:lnTo>
                    <a:pt x="8281416" y="1008888"/>
                  </a:lnTo>
                  <a:lnTo>
                    <a:pt x="8281416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6244" y="1562811"/>
            <a:ext cx="7674609" cy="432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825" marR="15875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ТВК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985" dirty="0">
                <a:latin typeface="Microsoft Sans Serif"/>
                <a:cs typeface="Microsoft Sans Serif"/>
              </a:rPr>
              <a:t>—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сполучення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підприємств,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для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якого територіальна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спільність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є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додатковим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фактором ефективності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за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рахунок:</a:t>
            </a:r>
            <a:endParaRPr sz="2400">
              <a:latin typeface="Microsoft Sans Serif"/>
              <a:cs typeface="Microsoft Sans Serif"/>
            </a:endParaRPr>
          </a:p>
          <a:p>
            <a:pPr marL="241300" marR="25400" indent="-232410">
              <a:lnSpc>
                <a:spcPts val="2500"/>
              </a:lnSpc>
              <a:spcBef>
                <a:spcPts val="2220"/>
              </a:spcBef>
              <a:buSzPct val="96153"/>
              <a:buFont typeface="Wingdings"/>
              <a:buChar char=""/>
              <a:tabLst>
                <a:tab pos="241300" algn="l"/>
                <a:tab pos="274320" algn="l"/>
              </a:tabLst>
            </a:pPr>
            <a:r>
              <a:rPr sz="2600" dirty="0">
                <a:latin typeface="Calibri"/>
                <a:cs typeface="Calibri"/>
              </a:rPr>
              <a:t>	тривалості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взаємозв'язків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ритмічності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виробничого процесу;</a:t>
            </a:r>
            <a:endParaRPr sz="2600">
              <a:latin typeface="Calibri"/>
              <a:cs typeface="Calibri"/>
            </a:endParaRPr>
          </a:p>
          <a:p>
            <a:pPr marL="347345" indent="-334645">
              <a:lnSpc>
                <a:spcPct val="100000"/>
              </a:lnSpc>
              <a:spcBef>
                <a:spcPts val="405"/>
              </a:spcBef>
              <a:buSzPct val="96153"/>
              <a:buFont typeface="Wingdings"/>
              <a:buChar char=""/>
              <a:tabLst>
                <a:tab pos="347345" algn="l"/>
              </a:tabLst>
            </a:pPr>
            <a:r>
              <a:rPr sz="2600" dirty="0">
                <a:latin typeface="Calibri"/>
                <a:cs typeface="Calibri"/>
              </a:rPr>
              <a:t>скорочення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транспортних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витрат;</a:t>
            </a:r>
            <a:endParaRPr sz="2600">
              <a:latin typeface="Calibri"/>
              <a:cs typeface="Calibri"/>
            </a:endParaRPr>
          </a:p>
          <a:p>
            <a:pPr marL="241300" marR="5080" indent="-232410">
              <a:lnSpc>
                <a:spcPts val="2500"/>
              </a:lnSpc>
              <a:spcBef>
                <a:spcPts val="960"/>
              </a:spcBef>
              <a:buSzPct val="96153"/>
              <a:buFont typeface="Wingdings"/>
              <a:buChar char=""/>
              <a:tabLst>
                <a:tab pos="241300" algn="l"/>
                <a:tab pos="274320" algn="l"/>
              </a:tabLst>
            </a:pPr>
            <a:r>
              <a:rPr sz="2600" spc="-10" dirty="0">
                <a:latin typeface="Calibri"/>
                <a:cs typeface="Calibri"/>
              </a:rPr>
              <a:t>	раціонального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використання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усіх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місцевих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ресурсів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і </a:t>
            </a:r>
            <a:r>
              <a:rPr sz="2600" spc="-10" dirty="0">
                <a:latin typeface="Calibri"/>
                <a:cs typeface="Calibri"/>
              </a:rPr>
              <a:t>сприятливіших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умов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маневрування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ними;</a:t>
            </a:r>
            <a:endParaRPr sz="2600">
              <a:latin typeface="Calibri"/>
              <a:cs typeface="Calibri"/>
            </a:endParaRPr>
          </a:p>
          <a:p>
            <a:pPr marL="241300" marR="864235" indent="-232410">
              <a:lnSpc>
                <a:spcPct val="80000"/>
              </a:lnSpc>
              <a:spcBef>
                <a:spcPts val="1025"/>
              </a:spcBef>
              <a:buSzPct val="96153"/>
              <a:buFont typeface="Wingdings"/>
              <a:buChar char=""/>
              <a:tabLst>
                <a:tab pos="241300" algn="l"/>
                <a:tab pos="274320" algn="l"/>
              </a:tabLst>
            </a:pPr>
            <a:r>
              <a:rPr sz="2600" dirty="0">
                <a:latin typeface="Calibri"/>
                <a:cs typeface="Calibri"/>
              </a:rPr>
              <a:t>	створення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оптимальних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умов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поєднання </a:t>
            </a:r>
            <a:r>
              <a:rPr sz="2600" dirty="0">
                <a:latin typeface="Calibri"/>
                <a:cs typeface="Calibri"/>
              </a:rPr>
              <a:t>галузевого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(міжгалузевого)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та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територіального керування.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C6F8682-A1DB-4A82-8C86-36ABC4B9C8C5}" type="datetime1">
              <a:rPr lang="en-US" smtClean="0"/>
              <a:t>2/26/2025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881</Words>
  <Application>Microsoft Office PowerPoint</Application>
  <PresentationFormat>Экран (4:3)</PresentationFormat>
  <Paragraphs>195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Cambria</vt:lpstr>
      <vt:lpstr>Microsoft Sans Serif</vt:lpstr>
      <vt:lpstr>Times New Roman</vt:lpstr>
      <vt:lpstr>Wingdings</vt:lpstr>
      <vt:lpstr>Office Theme</vt:lpstr>
      <vt:lpstr>Тема 3. Форми розміщення й територіальної організації продуктивних сил</vt:lpstr>
      <vt:lpstr>1. Поняття територіальної організації та структури продуктивних сил</vt:lpstr>
      <vt:lpstr>Територіальна структура — це сукупність</vt:lpstr>
      <vt:lpstr>сутність Розподіл господарства за територіальними утвореннями різного рівня й виду. Сукупність стійких зв'язків між елементами господарства, причому обов'язковою умовою їх реалізації є подолання геопростору</vt:lpstr>
      <vt:lpstr>2. Територіальний поділ праці та його вплив на структуру господарства</vt:lpstr>
      <vt:lpstr>Презентация PowerPoint</vt:lpstr>
      <vt:lpstr>Презентация PowerPoint</vt:lpstr>
      <vt:lpstr>Різновиди ТПП</vt:lpstr>
      <vt:lpstr>3. Територіально-виробничі і портово- промислові комплекси</vt:lpstr>
      <vt:lpstr>Типи ТВК (за В. Рудашевським)</vt:lpstr>
      <vt:lpstr>Необхідність створення програмно-цільових ТВК постає тоді, коли:</vt:lpstr>
      <vt:lpstr>ТВК в Україні</vt:lpstr>
      <vt:lpstr>Презентация PowerPoint</vt:lpstr>
      <vt:lpstr>Основні типи ППК:</vt:lpstr>
      <vt:lpstr>Рівні формування просторової структури ППК</vt:lpstr>
      <vt:lpstr>4. Нові форми регіонального розвитку продуктивних сил</vt:lpstr>
      <vt:lpstr>Презентация PowerPoint</vt:lpstr>
      <vt:lpstr>Спільне підприємництво — це різноманітні форми виробничо-господарської діяльності партнерів двох або</vt:lpstr>
      <vt:lpstr>Презентация PowerPoint</vt:lpstr>
      <vt:lpstr>Презентация PowerPoint</vt:lpstr>
      <vt:lpstr>Презентация PowerPoint</vt:lpstr>
      <vt:lpstr>8238</vt:lpstr>
      <vt:lpstr>Презентация PowerPoint</vt:lpstr>
      <vt:lpstr>Презентация PowerPoint</vt:lpstr>
      <vt:lpstr>Презентация PowerPoint</vt:lpstr>
      <vt:lpstr>Науково-технологічні парки (технопарки) — це менші за територією зони, де навколо технічного</vt:lpstr>
      <vt:lpstr>Створення технополісів, технопарків та науково- технологічних зон дасть можливість: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Форми розміщення й територіальної організації продуктивних сил</dc:title>
  <cp:lastModifiedBy>RYZEN</cp:lastModifiedBy>
  <cp:revision>3</cp:revision>
  <dcterms:created xsi:type="dcterms:W3CDTF">2025-02-26T06:46:50Z</dcterms:created>
  <dcterms:modified xsi:type="dcterms:W3CDTF">2025-02-26T15:43:37Z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2025-02-26T00:00:00Z</vt:filetime>
  </property>
  <property fmtid="{D5CDD505-2E9C-101B-9397-08002B2CF9AE}" pid="3" name="LastSaved">
    <vt:filetime>2025-02-26T00:00:00Z</vt:filetime>
  </property>
  <property fmtid="{D5CDD505-2E9C-101B-9397-08002B2CF9AE}" pid="4" name="Producer">
    <vt:lpwstr>iLovePDF</vt:lpwstr>
  </property>
</Properties>
</file>