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86" r:id="rId8"/>
    <p:sldId id="287" r:id="rId9"/>
    <p:sldId id="285" r:id="rId10"/>
    <p:sldId id="288" r:id="rId11"/>
    <p:sldId id="289" r:id="rId12"/>
    <p:sldId id="290" r:id="rId13"/>
    <p:sldId id="292" r:id="rId14"/>
    <p:sldId id="291" r:id="rId15"/>
    <p:sldId id="267" r:id="rId16"/>
    <p:sldId id="268" r:id="rId17"/>
    <p:sldId id="293" r:id="rId18"/>
    <p:sldId id="294" r:id="rId19"/>
    <p:sldId id="295" r:id="rId20"/>
    <p:sldId id="296" r:id="rId21"/>
    <p:sldId id="297" r:id="rId22"/>
    <p:sldId id="298" r:id="rId23"/>
    <p:sldId id="275" r:id="rId24"/>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3354" y="13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936E972-FBF2-44C8-A0DC-9CC103EFA638}" type="datetimeFigureOut">
              <a:rPr lang="uk-UA" smtClean="0"/>
              <a:t>04.03.2025</a:t>
            </a:fld>
            <a:endParaRPr lang="uk-UA"/>
          </a:p>
        </p:txBody>
      </p:sp>
      <p:sp>
        <p:nvSpPr>
          <p:cNvPr id="4" name="Образ слайда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80C6BF7-EB00-4C3F-A0CE-FE0F35DE9821}" type="slidenum">
              <a:rPr lang="uk-UA" smtClean="0"/>
              <a:t>‹#›</a:t>
            </a:fld>
            <a:endParaRPr lang="uk-UA"/>
          </a:p>
        </p:txBody>
      </p:sp>
    </p:spTree>
    <p:extLst>
      <p:ext uri="{BB962C8B-B14F-4D97-AF65-F5344CB8AC3E}">
        <p14:creationId xmlns:p14="http://schemas.microsoft.com/office/powerpoint/2010/main" val="344911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80C6BF7-EB00-4C3F-A0CE-FE0F35DE9821}" type="slidenum">
              <a:rPr lang="uk-UA" smtClean="0"/>
              <a:t>6</a:t>
            </a:fld>
            <a:endParaRPr lang="uk-UA"/>
          </a:p>
        </p:txBody>
      </p:sp>
    </p:spTree>
    <p:extLst>
      <p:ext uri="{BB962C8B-B14F-4D97-AF65-F5344CB8AC3E}">
        <p14:creationId xmlns:p14="http://schemas.microsoft.com/office/powerpoint/2010/main" val="214639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80C6BF7-EB00-4C3F-A0CE-FE0F35DE9821}" type="slidenum">
              <a:rPr lang="uk-UA" smtClean="0"/>
              <a:t>8</a:t>
            </a:fld>
            <a:endParaRPr lang="uk-UA"/>
          </a:p>
        </p:txBody>
      </p:sp>
    </p:spTree>
    <p:extLst>
      <p:ext uri="{BB962C8B-B14F-4D97-AF65-F5344CB8AC3E}">
        <p14:creationId xmlns:p14="http://schemas.microsoft.com/office/powerpoint/2010/main" val="189845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80C6BF7-EB00-4C3F-A0CE-FE0F35DE9821}" type="slidenum">
              <a:rPr lang="uk-UA" smtClean="0"/>
              <a:t>19</a:t>
            </a:fld>
            <a:endParaRPr lang="uk-UA"/>
          </a:p>
        </p:txBody>
      </p:sp>
    </p:spTree>
    <p:extLst>
      <p:ext uri="{BB962C8B-B14F-4D97-AF65-F5344CB8AC3E}">
        <p14:creationId xmlns:p14="http://schemas.microsoft.com/office/powerpoint/2010/main" val="140665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36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3/4/2025</a:t>
            </a:fld>
            <a:endParaRPr lang="en-US"/>
          </a:p>
        </p:txBody>
      </p:sp>
      <p:sp>
        <p:nvSpPr>
          <p:cNvPr id="6" name="Holder 6"/>
          <p:cNvSpPr>
            <a:spLocks noGrp="1"/>
          </p:cNvSpPr>
          <p:nvPr>
            <p:ph type="sldNum" sz="quarter" idx="7"/>
          </p:nvPr>
        </p:nvSpPr>
        <p:spPr/>
        <p:txBody>
          <a:bodyPr lIns="0" tIns="0" rIns="0" bIns="0"/>
          <a:lstStyle>
            <a:lvl1pPr>
              <a:defRPr sz="2000" b="0" i="0">
                <a:solidFill>
                  <a:schemeClr val="tx1"/>
                </a:solidFill>
                <a:latin typeface="Lucida Sans Unicode"/>
                <a:cs typeface="Lucida Sans Unicode"/>
              </a:defRPr>
            </a:lvl1pPr>
          </a:lstStyle>
          <a:p>
            <a:pPr marL="271145">
              <a:lnSpc>
                <a:spcPct val="100000"/>
              </a:lnSpc>
              <a:spcBef>
                <a:spcPts val="75"/>
              </a:spcBef>
            </a:pPr>
            <a:fld id="{81D60167-4931-47E6-BA6A-407CBD079E47}" type="slidenum">
              <a:rPr spc="-25" dirty="0">
                <a:latin typeface="Arial MT"/>
                <a:cs typeface="Arial MT"/>
              </a:rPr>
              <a:t>‹#›</a:t>
            </a:fld>
            <a:endParaRPr spc="-25" dirty="0">
              <a:latin typeface="Arial MT"/>
              <a:cs typeface="Arial M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6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3/4/2025</a:t>
            </a:fld>
            <a:endParaRPr lang="en-US"/>
          </a:p>
        </p:txBody>
      </p:sp>
      <p:sp>
        <p:nvSpPr>
          <p:cNvPr id="6" name="Holder 6"/>
          <p:cNvSpPr>
            <a:spLocks noGrp="1"/>
          </p:cNvSpPr>
          <p:nvPr>
            <p:ph type="sldNum" sz="quarter" idx="7"/>
          </p:nvPr>
        </p:nvSpPr>
        <p:spPr/>
        <p:txBody>
          <a:bodyPr lIns="0" tIns="0" rIns="0" bIns="0"/>
          <a:lstStyle>
            <a:lvl1pPr>
              <a:defRPr sz="2000" b="0" i="0">
                <a:solidFill>
                  <a:schemeClr val="tx1"/>
                </a:solidFill>
                <a:latin typeface="Lucida Sans Unicode"/>
                <a:cs typeface="Lucida Sans Unicode"/>
              </a:defRPr>
            </a:lvl1pPr>
          </a:lstStyle>
          <a:p>
            <a:pPr marL="271145">
              <a:lnSpc>
                <a:spcPct val="100000"/>
              </a:lnSpc>
              <a:spcBef>
                <a:spcPts val="75"/>
              </a:spcBef>
            </a:pPr>
            <a:fld id="{81D60167-4931-47E6-BA6A-407CBD079E47}" type="slidenum">
              <a:rPr spc="-25" dirty="0">
                <a:latin typeface="Arial MT"/>
                <a:cs typeface="Arial MT"/>
              </a:rPr>
              <a:t>‹#›</a:t>
            </a:fld>
            <a:endParaRPr spc="-25" dirty="0">
              <a:latin typeface="Arial MT"/>
              <a:cs typeface="Arial M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3/4/2025</a:t>
            </a:fld>
            <a:endParaRPr lang="en-US"/>
          </a:p>
        </p:txBody>
      </p:sp>
      <p:sp>
        <p:nvSpPr>
          <p:cNvPr id="7" name="Holder 7"/>
          <p:cNvSpPr>
            <a:spLocks noGrp="1"/>
          </p:cNvSpPr>
          <p:nvPr>
            <p:ph type="sldNum" sz="quarter" idx="7"/>
          </p:nvPr>
        </p:nvSpPr>
        <p:spPr/>
        <p:txBody>
          <a:bodyPr lIns="0" tIns="0" rIns="0" bIns="0"/>
          <a:lstStyle>
            <a:lvl1pPr>
              <a:defRPr sz="2000" b="0" i="0">
                <a:solidFill>
                  <a:schemeClr val="tx1"/>
                </a:solidFill>
                <a:latin typeface="Lucida Sans Unicode"/>
                <a:cs typeface="Lucida Sans Unicode"/>
              </a:defRPr>
            </a:lvl1pPr>
          </a:lstStyle>
          <a:p>
            <a:pPr marL="271145">
              <a:lnSpc>
                <a:spcPct val="100000"/>
              </a:lnSpc>
              <a:spcBef>
                <a:spcPts val="75"/>
              </a:spcBef>
            </a:pPr>
            <a:fld id="{81D60167-4931-47E6-BA6A-407CBD079E47}" type="slidenum">
              <a:rPr spc="-25" dirty="0">
                <a:latin typeface="Arial MT"/>
                <a:cs typeface="Arial MT"/>
              </a:rPr>
              <a:t>‹#›</a:t>
            </a:fld>
            <a:endParaRPr spc="-25" dirty="0">
              <a:latin typeface="Arial MT"/>
              <a:cs typeface="Arial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51119"/>
          </a:xfrm>
          <a:prstGeom prst="rect">
            <a:avLst/>
          </a:prstGeom>
        </p:spPr>
      </p:pic>
      <p:pic>
        <p:nvPicPr>
          <p:cNvPr id="17" name="bg object 17"/>
          <p:cNvPicPr/>
          <p:nvPr/>
        </p:nvPicPr>
        <p:blipFill>
          <a:blip r:embed="rId3" cstate="print"/>
          <a:stretch>
            <a:fillRect/>
          </a:stretch>
        </p:blipFill>
        <p:spPr>
          <a:xfrm>
            <a:off x="795527" y="0"/>
            <a:ext cx="8348472" cy="6857999"/>
          </a:xfrm>
          <a:prstGeom prst="rect">
            <a:avLst/>
          </a:prstGeom>
        </p:spPr>
      </p:pic>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3/4/2025</a:t>
            </a:fld>
            <a:endParaRPr lang="en-US"/>
          </a:p>
        </p:txBody>
      </p:sp>
      <p:sp>
        <p:nvSpPr>
          <p:cNvPr id="5" name="Holder 5"/>
          <p:cNvSpPr>
            <a:spLocks noGrp="1"/>
          </p:cNvSpPr>
          <p:nvPr>
            <p:ph type="sldNum" sz="quarter" idx="7"/>
          </p:nvPr>
        </p:nvSpPr>
        <p:spPr/>
        <p:txBody>
          <a:bodyPr lIns="0" tIns="0" rIns="0" bIns="0"/>
          <a:lstStyle>
            <a:lvl1pPr>
              <a:defRPr sz="2000" b="0" i="0">
                <a:solidFill>
                  <a:schemeClr val="tx1"/>
                </a:solidFill>
                <a:latin typeface="Lucida Sans Unicode"/>
                <a:cs typeface="Lucida Sans Unicode"/>
              </a:defRPr>
            </a:lvl1pPr>
          </a:lstStyle>
          <a:p>
            <a:pPr marL="271145">
              <a:lnSpc>
                <a:spcPct val="100000"/>
              </a:lnSpc>
              <a:spcBef>
                <a:spcPts val="75"/>
              </a:spcBef>
            </a:pPr>
            <a:fld id="{81D60167-4931-47E6-BA6A-407CBD079E47}" type="slidenum">
              <a:rPr spc="-25" dirty="0">
                <a:latin typeface="Arial MT"/>
                <a:cs typeface="Arial MT"/>
              </a:rPr>
              <a:t>‹#›</a:t>
            </a:fld>
            <a:endParaRPr spc="-25" dirty="0">
              <a:latin typeface="Arial MT"/>
              <a:cs typeface="Arial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3/4/2025</a:t>
            </a:fld>
            <a:endParaRPr lang="en-US"/>
          </a:p>
        </p:txBody>
      </p:sp>
      <p:sp>
        <p:nvSpPr>
          <p:cNvPr id="4" name="Holder 4"/>
          <p:cNvSpPr>
            <a:spLocks noGrp="1"/>
          </p:cNvSpPr>
          <p:nvPr>
            <p:ph type="sldNum" sz="quarter" idx="7"/>
          </p:nvPr>
        </p:nvSpPr>
        <p:spPr/>
        <p:txBody>
          <a:bodyPr lIns="0" tIns="0" rIns="0" bIns="0"/>
          <a:lstStyle>
            <a:lvl1pPr>
              <a:defRPr sz="2000" b="0" i="0">
                <a:solidFill>
                  <a:schemeClr val="tx1"/>
                </a:solidFill>
                <a:latin typeface="Lucida Sans Unicode"/>
                <a:cs typeface="Lucida Sans Unicode"/>
              </a:defRPr>
            </a:lvl1pPr>
          </a:lstStyle>
          <a:p>
            <a:pPr marL="271145">
              <a:lnSpc>
                <a:spcPct val="100000"/>
              </a:lnSpc>
              <a:spcBef>
                <a:spcPts val="75"/>
              </a:spcBef>
            </a:pPr>
            <a:fld id="{81D60167-4931-47E6-BA6A-407CBD079E47}" type="slidenum">
              <a:rPr spc="-25" dirty="0">
                <a:latin typeface="Arial MT"/>
                <a:cs typeface="Arial MT"/>
              </a:rPr>
              <a:t>‹#›</a:t>
            </a:fld>
            <a:endParaRPr spc="-25" dirty="0">
              <a:latin typeface="Arial MT"/>
              <a:cs typeface="Arial M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5151119"/>
          </a:xfrm>
          <a:prstGeom prst="rect">
            <a:avLst/>
          </a:prstGeom>
        </p:spPr>
      </p:pic>
      <p:sp>
        <p:nvSpPr>
          <p:cNvPr id="2" name="Holder 2"/>
          <p:cNvSpPr>
            <a:spLocks noGrp="1"/>
          </p:cNvSpPr>
          <p:nvPr>
            <p:ph type="title"/>
          </p:nvPr>
        </p:nvSpPr>
        <p:spPr>
          <a:xfrm>
            <a:off x="738022" y="26619"/>
            <a:ext cx="8000949" cy="874826"/>
          </a:xfrm>
          <a:prstGeom prst="rect">
            <a:avLst/>
          </a:prstGeom>
        </p:spPr>
        <p:txBody>
          <a:bodyPr wrap="square" lIns="0" tIns="0" rIns="0" bIns="0">
            <a:spAutoFit/>
          </a:bodyPr>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655116" y="1381505"/>
            <a:ext cx="7833766" cy="1550035"/>
          </a:xfrm>
          <a:prstGeom prst="rect">
            <a:avLst/>
          </a:prstGeom>
        </p:spPr>
        <p:txBody>
          <a:bodyPr wrap="square" lIns="0" tIns="0" rIns="0" bIns="0">
            <a:spAutoFit/>
          </a:bodyPr>
          <a:lstStyle>
            <a:lvl1pPr>
              <a:defRPr sz="36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3/4/2025</a:t>
            </a:fld>
            <a:endParaRPr lang="en-US"/>
          </a:p>
        </p:txBody>
      </p:sp>
      <p:sp>
        <p:nvSpPr>
          <p:cNvPr id="6" name="Holder 6"/>
          <p:cNvSpPr>
            <a:spLocks noGrp="1"/>
          </p:cNvSpPr>
          <p:nvPr>
            <p:ph type="sldNum" sz="quarter" idx="7"/>
          </p:nvPr>
        </p:nvSpPr>
        <p:spPr>
          <a:xfrm>
            <a:off x="7998594" y="6304855"/>
            <a:ext cx="1041493" cy="479618"/>
          </a:xfrm>
          <a:prstGeom prst="rect">
            <a:avLst/>
          </a:prstGeom>
        </p:spPr>
        <p:txBody>
          <a:bodyPr wrap="square" lIns="0" tIns="0" rIns="0" bIns="0">
            <a:spAutoFit/>
          </a:bodyPr>
          <a:lstStyle>
            <a:lvl1pPr>
              <a:defRPr sz="2000" b="0" i="0">
                <a:solidFill>
                  <a:schemeClr val="tx1"/>
                </a:solidFill>
                <a:latin typeface="Lucida Sans Unicode"/>
                <a:cs typeface="Lucida Sans Unicode"/>
              </a:defRPr>
            </a:lvl1pPr>
          </a:lstStyle>
          <a:p>
            <a:pPr marL="271145">
              <a:lnSpc>
                <a:spcPct val="100000"/>
              </a:lnSpc>
              <a:spcBef>
                <a:spcPts val="75"/>
              </a:spcBef>
            </a:pPr>
            <a:fld id="{81D60167-4931-47E6-BA6A-407CBD079E47}" type="slidenum">
              <a:rPr spc="-25" dirty="0">
                <a:latin typeface="Arial MT"/>
                <a:cs typeface="Arial MT"/>
              </a:rPr>
              <a:t>‹#›</a:t>
            </a:fld>
            <a:endParaRPr spc="-25" dirty="0">
              <a:latin typeface="Arial MT"/>
              <a:cs typeface="Arial M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slovoidilo.ua/2020/08/21/infografika/suspilstvo/demohrafichna-sytuacziya-9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sn.ua/ato/podolyak-poyasniv-skilki-sche-mozhe-trivati-viyna-v-ukrayini-2343745.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598920"/>
            <a:chOff x="0" y="0"/>
            <a:chExt cx="9144000" cy="6598920"/>
          </a:xfrm>
        </p:grpSpPr>
        <p:pic>
          <p:nvPicPr>
            <p:cNvPr id="3" name="object 3"/>
            <p:cNvPicPr/>
            <p:nvPr/>
          </p:nvPicPr>
          <p:blipFill>
            <a:blip r:embed="rId2" cstate="print"/>
            <a:stretch>
              <a:fillRect/>
            </a:stretch>
          </p:blipFill>
          <p:spPr>
            <a:xfrm>
              <a:off x="0" y="0"/>
              <a:ext cx="9144000" cy="6598920"/>
            </a:xfrm>
            <a:prstGeom prst="rect">
              <a:avLst/>
            </a:prstGeom>
          </p:spPr>
        </p:pic>
        <p:sp>
          <p:nvSpPr>
            <p:cNvPr id="4" name="object 4"/>
            <p:cNvSpPr/>
            <p:nvPr/>
          </p:nvSpPr>
          <p:spPr>
            <a:xfrm>
              <a:off x="387095" y="1499616"/>
              <a:ext cx="8369934" cy="1490980"/>
            </a:xfrm>
            <a:custGeom>
              <a:avLst/>
              <a:gdLst/>
              <a:ahLst/>
              <a:cxnLst/>
              <a:rect l="l" t="t" r="r" b="b"/>
              <a:pathLst>
                <a:path w="8369934" h="1490980">
                  <a:moveTo>
                    <a:pt x="8369808" y="0"/>
                  </a:moveTo>
                  <a:lnTo>
                    <a:pt x="0" y="0"/>
                  </a:lnTo>
                  <a:lnTo>
                    <a:pt x="0" y="1490472"/>
                  </a:lnTo>
                  <a:lnTo>
                    <a:pt x="8369808" y="1490472"/>
                  </a:lnTo>
                  <a:lnTo>
                    <a:pt x="8369808" y="0"/>
                  </a:lnTo>
                  <a:close/>
                </a:path>
              </a:pathLst>
            </a:custGeom>
            <a:solidFill>
              <a:srgbClr val="FFD966"/>
            </a:solidFill>
          </p:spPr>
          <p:txBody>
            <a:bodyPr wrap="square" lIns="0" tIns="0" rIns="0" bIns="0" rtlCol="0"/>
            <a:lstStyle/>
            <a:p>
              <a:endParaRPr/>
            </a:p>
          </p:txBody>
        </p:sp>
      </p:grpSp>
      <p:sp>
        <p:nvSpPr>
          <p:cNvPr id="5" name="object 5"/>
          <p:cNvSpPr txBox="1">
            <a:spLocks noGrp="1"/>
          </p:cNvSpPr>
          <p:nvPr>
            <p:ph type="body" idx="1"/>
          </p:nvPr>
        </p:nvSpPr>
        <p:spPr>
          <a:prstGeom prst="rect">
            <a:avLst/>
          </a:prstGeom>
        </p:spPr>
        <p:txBody>
          <a:bodyPr vert="horz" wrap="square" lIns="0" tIns="12700" rIns="0" bIns="0" rtlCol="0">
            <a:spAutoFit/>
          </a:bodyPr>
          <a:lstStyle/>
          <a:p>
            <a:pPr algn="ctr">
              <a:lnSpc>
                <a:spcPts val="4105"/>
              </a:lnSpc>
              <a:spcBef>
                <a:spcPts val="100"/>
              </a:spcBef>
            </a:pPr>
            <a:r>
              <a:rPr dirty="0"/>
              <a:t>ТЕМА</a:t>
            </a:r>
            <a:r>
              <a:rPr spc="-65" dirty="0"/>
              <a:t> </a:t>
            </a:r>
            <a:r>
              <a:rPr spc="-60" dirty="0"/>
              <a:t>4</a:t>
            </a:r>
          </a:p>
          <a:p>
            <a:pPr marL="7620" marR="5080" indent="5080" algn="ctr">
              <a:lnSpc>
                <a:spcPts val="3790"/>
              </a:lnSpc>
              <a:spcBef>
                <a:spcPts val="350"/>
              </a:spcBef>
            </a:pPr>
            <a:r>
              <a:rPr spc="-30" dirty="0"/>
              <a:t>Трудоресурсний</a:t>
            </a:r>
            <a:r>
              <a:rPr spc="-114" dirty="0"/>
              <a:t> </a:t>
            </a:r>
            <a:r>
              <a:rPr dirty="0"/>
              <a:t>потенціал</a:t>
            </a:r>
            <a:r>
              <a:rPr spc="-75" dirty="0"/>
              <a:t> </a:t>
            </a:r>
            <a:r>
              <a:rPr dirty="0"/>
              <a:t>в</a:t>
            </a:r>
            <a:r>
              <a:rPr spc="-100" dirty="0"/>
              <a:t> </a:t>
            </a:r>
            <a:r>
              <a:rPr spc="-10" dirty="0"/>
              <a:t>системі менеджменту</a:t>
            </a:r>
            <a:r>
              <a:rPr spc="-140" dirty="0"/>
              <a:t> </a:t>
            </a:r>
            <a:r>
              <a:rPr dirty="0"/>
              <a:t>регіонального</a:t>
            </a:r>
            <a:r>
              <a:rPr spc="-160" dirty="0"/>
              <a:t> </a:t>
            </a:r>
            <a:r>
              <a:rPr spc="-10" dirty="0"/>
              <a:t>розвитку</a:t>
            </a:r>
          </a:p>
        </p:txBody>
      </p:sp>
      <p:sp>
        <p:nvSpPr>
          <p:cNvPr id="6" name="object 6"/>
          <p:cNvSpPr txBox="1"/>
          <p:nvPr/>
        </p:nvSpPr>
        <p:spPr>
          <a:xfrm>
            <a:off x="1004112" y="3196590"/>
            <a:ext cx="6065520" cy="1480185"/>
          </a:xfrm>
          <a:prstGeom prst="rect">
            <a:avLst/>
          </a:prstGeom>
        </p:spPr>
        <p:txBody>
          <a:bodyPr vert="horz" wrap="square" lIns="0" tIns="12700" rIns="0" bIns="0" rtlCol="0">
            <a:spAutoFit/>
          </a:bodyPr>
          <a:lstStyle/>
          <a:p>
            <a:pPr marL="546100" lvl="1" indent="-533400">
              <a:lnSpc>
                <a:spcPct val="100000"/>
              </a:lnSpc>
              <a:spcBef>
                <a:spcPts val="100"/>
              </a:spcBef>
              <a:buAutoNum type="arabicPeriod"/>
              <a:tabLst>
                <a:tab pos="546100" algn="l"/>
              </a:tabLst>
            </a:pPr>
            <a:r>
              <a:rPr sz="2400" dirty="0">
                <a:latin typeface="Times New Roman"/>
                <a:cs typeface="Times New Roman"/>
              </a:rPr>
              <a:t>Демографічна</a:t>
            </a:r>
            <a:r>
              <a:rPr sz="2400" spc="-65" dirty="0">
                <a:latin typeface="Times New Roman"/>
                <a:cs typeface="Times New Roman"/>
              </a:rPr>
              <a:t> </a:t>
            </a:r>
            <a:r>
              <a:rPr sz="2400" dirty="0">
                <a:latin typeface="Times New Roman"/>
                <a:cs typeface="Times New Roman"/>
              </a:rPr>
              <a:t>складова</a:t>
            </a:r>
            <a:r>
              <a:rPr sz="2400" spc="-70" dirty="0">
                <a:latin typeface="Times New Roman"/>
                <a:cs typeface="Times New Roman"/>
              </a:rPr>
              <a:t> </a:t>
            </a:r>
            <a:r>
              <a:rPr sz="2400" spc="-10" dirty="0">
                <a:latin typeface="Times New Roman"/>
                <a:cs typeface="Times New Roman"/>
              </a:rPr>
              <a:t>продуктивних</a:t>
            </a:r>
            <a:r>
              <a:rPr sz="2400" spc="-65" dirty="0">
                <a:latin typeface="Times New Roman"/>
                <a:cs typeface="Times New Roman"/>
              </a:rPr>
              <a:t> </a:t>
            </a:r>
            <a:r>
              <a:rPr sz="2400" spc="-25" dirty="0">
                <a:latin typeface="Times New Roman"/>
                <a:cs typeface="Times New Roman"/>
              </a:rPr>
              <a:t>сил</a:t>
            </a:r>
            <a:endParaRPr sz="2400" dirty="0">
              <a:latin typeface="Times New Roman"/>
              <a:cs typeface="Times New Roman"/>
            </a:endParaRPr>
          </a:p>
          <a:p>
            <a:pPr marL="544195" lvl="1" indent="-531495">
              <a:lnSpc>
                <a:spcPct val="100000"/>
              </a:lnSpc>
              <a:buAutoNum type="arabicPeriod"/>
              <a:tabLst>
                <a:tab pos="544195" algn="l"/>
              </a:tabLst>
            </a:pPr>
            <a:r>
              <a:rPr sz="2400" dirty="0">
                <a:latin typeface="Times New Roman"/>
                <a:cs typeface="Times New Roman"/>
              </a:rPr>
              <a:t>Демографічна</a:t>
            </a:r>
            <a:r>
              <a:rPr sz="2400" spc="-65" dirty="0">
                <a:latin typeface="Times New Roman"/>
                <a:cs typeface="Times New Roman"/>
              </a:rPr>
              <a:t> </a:t>
            </a:r>
            <a:r>
              <a:rPr sz="2400" dirty="0">
                <a:latin typeface="Times New Roman"/>
                <a:cs typeface="Times New Roman"/>
              </a:rPr>
              <a:t>ситуація</a:t>
            </a:r>
            <a:r>
              <a:rPr sz="2400" spc="-35" dirty="0">
                <a:latin typeface="Times New Roman"/>
                <a:cs typeface="Times New Roman"/>
              </a:rPr>
              <a:t> </a:t>
            </a:r>
            <a:r>
              <a:rPr sz="2400" dirty="0">
                <a:latin typeface="Times New Roman"/>
                <a:cs typeface="Times New Roman"/>
              </a:rPr>
              <a:t>в</a:t>
            </a:r>
            <a:r>
              <a:rPr sz="2400" spc="-90" dirty="0">
                <a:latin typeface="Times New Roman"/>
                <a:cs typeface="Times New Roman"/>
              </a:rPr>
              <a:t> </a:t>
            </a:r>
            <a:r>
              <a:rPr sz="2400" spc="-10" dirty="0">
                <a:latin typeface="Times New Roman"/>
                <a:cs typeface="Times New Roman"/>
              </a:rPr>
              <a:t>Україні</a:t>
            </a:r>
            <a:endParaRPr sz="2400" dirty="0">
              <a:latin typeface="Times New Roman"/>
              <a:cs typeface="Times New Roman"/>
            </a:endParaRPr>
          </a:p>
          <a:p>
            <a:pPr marL="546100" lvl="1" indent="-533400">
              <a:lnSpc>
                <a:spcPts val="2845"/>
              </a:lnSpc>
              <a:buAutoNum type="arabicPeriod" startAt="4"/>
              <a:tabLst>
                <a:tab pos="546100" algn="l"/>
              </a:tabLst>
            </a:pPr>
            <a:r>
              <a:rPr sz="2400" dirty="0">
                <a:latin typeface="Times New Roman"/>
                <a:cs typeface="Times New Roman"/>
              </a:rPr>
              <a:t>Світові</a:t>
            </a:r>
            <a:r>
              <a:rPr sz="2400" spc="-100" dirty="0">
                <a:latin typeface="Times New Roman"/>
                <a:cs typeface="Times New Roman"/>
              </a:rPr>
              <a:t> </a:t>
            </a:r>
            <a:r>
              <a:rPr sz="2400" dirty="0">
                <a:latin typeface="Times New Roman"/>
                <a:cs typeface="Times New Roman"/>
              </a:rPr>
              <a:t>демографічні</a:t>
            </a:r>
            <a:r>
              <a:rPr sz="2400" spc="-70" dirty="0">
                <a:latin typeface="Times New Roman"/>
                <a:cs typeface="Times New Roman"/>
              </a:rPr>
              <a:t> </a:t>
            </a:r>
            <a:r>
              <a:rPr sz="2400" spc="-10" dirty="0">
                <a:latin typeface="Times New Roman"/>
                <a:cs typeface="Times New Roman"/>
              </a:rPr>
              <a:t>тенденції</a:t>
            </a:r>
            <a:endParaRPr sz="2400" dirty="0">
              <a:latin typeface="Times New Roman"/>
              <a:cs typeface="Times New Roman"/>
            </a:endParaRPr>
          </a:p>
          <a:p>
            <a:pPr marL="544195" lvl="1" indent="-531495">
              <a:lnSpc>
                <a:spcPts val="2845"/>
              </a:lnSpc>
              <a:buAutoNum type="arabicPeriod" startAt="4"/>
              <a:tabLst>
                <a:tab pos="544195" algn="l"/>
              </a:tabLst>
            </a:pPr>
            <a:r>
              <a:rPr sz="2400" dirty="0">
                <a:latin typeface="Times New Roman"/>
                <a:cs typeface="Times New Roman"/>
              </a:rPr>
              <a:t>Індекс</a:t>
            </a:r>
            <a:r>
              <a:rPr sz="2400" spc="-30" dirty="0">
                <a:latin typeface="Times New Roman"/>
                <a:cs typeface="Times New Roman"/>
              </a:rPr>
              <a:t> </a:t>
            </a:r>
            <a:r>
              <a:rPr sz="2400" spc="-35" dirty="0">
                <a:latin typeface="Times New Roman"/>
                <a:cs typeface="Times New Roman"/>
              </a:rPr>
              <a:t>людського</a:t>
            </a:r>
            <a:r>
              <a:rPr sz="2400" spc="-105" dirty="0">
                <a:latin typeface="Times New Roman"/>
                <a:cs typeface="Times New Roman"/>
              </a:rPr>
              <a:t> </a:t>
            </a:r>
            <a:r>
              <a:rPr sz="2400" dirty="0" err="1">
                <a:latin typeface="Times New Roman"/>
                <a:cs typeface="Times New Roman"/>
              </a:rPr>
              <a:t>розвитку</a:t>
            </a:r>
            <a:r>
              <a:rPr sz="2400" spc="-130" dirty="0">
                <a:latin typeface="Times New Roman"/>
                <a:cs typeface="Times New Roman"/>
              </a:rPr>
              <a:t> </a:t>
            </a:r>
            <a:endParaRPr sz="24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Рисунок 4"/>
          <p:cNvPicPr>
            <a:picLocks noChangeAspect="1"/>
          </p:cNvPicPr>
          <p:nvPr/>
        </p:nvPicPr>
        <p:blipFill>
          <a:blip r:embed="rId2"/>
          <a:stretch>
            <a:fillRect/>
          </a:stretch>
        </p:blipFill>
        <p:spPr>
          <a:xfrm>
            <a:off x="1451770" y="304800"/>
            <a:ext cx="6573452" cy="6183154"/>
          </a:xfrm>
          <a:prstGeom prst="rect">
            <a:avLst/>
          </a:prstGeom>
        </p:spPr>
      </p:pic>
      <p:sp>
        <p:nvSpPr>
          <p:cNvPr id="3" name="Текст 2"/>
          <p:cNvSpPr>
            <a:spLocks noGrp="1"/>
          </p:cNvSpPr>
          <p:nvPr>
            <p:ph type="body" idx="1"/>
          </p:nvPr>
        </p:nvSpPr>
        <p:spPr/>
        <p:txBody>
          <a:bodyPr/>
          <a:lstStyle/>
          <a:p>
            <a:endParaRPr lang="uk-UA" dirty="0"/>
          </a:p>
        </p:txBody>
      </p:sp>
      <p:sp>
        <p:nvSpPr>
          <p:cNvPr id="4" name="AutoShape 2" descr="desktop_02 абзац, інфографіка, народжуваність, демографія, статистик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115596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1295400" y="221551"/>
            <a:ext cx="7010400" cy="6480239"/>
          </a:xfrm>
          <a:prstGeom prst="rect">
            <a:avLst/>
          </a:prstGeom>
        </p:spPr>
      </p:pic>
    </p:spTree>
    <p:extLst>
      <p:ext uri="{BB962C8B-B14F-4D97-AF65-F5344CB8AC3E}">
        <p14:creationId xmlns:p14="http://schemas.microsoft.com/office/powerpoint/2010/main" val="310285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218851" y="965073"/>
            <a:ext cx="8706297" cy="4927853"/>
          </a:xfrm>
          <a:prstGeom prst="rect">
            <a:avLst/>
          </a:prstGeom>
        </p:spPr>
      </p:pic>
    </p:spTree>
    <p:extLst>
      <p:ext uri="{BB962C8B-B14F-4D97-AF65-F5344CB8AC3E}">
        <p14:creationId xmlns:p14="http://schemas.microsoft.com/office/powerpoint/2010/main" val="127537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022" y="26619"/>
            <a:ext cx="8000949" cy="1107996"/>
          </a:xfrm>
        </p:spPr>
        <p:txBody>
          <a:bodyPr/>
          <a:lstStyle/>
          <a:p>
            <a:r>
              <a:rPr lang="ru-RU" b="1" dirty="0" err="1"/>
              <a:t>Основні</a:t>
            </a:r>
            <a:r>
              <a:rPr lang="ru-RU" b="1" dirty="0"/>
              <a:t> характеристики ринку </a:t>
            </a:r>
            <a:r>
              <a:rPr lang="ru-RU" b="1" dirty="0" err="1"/>
              <a:t>праці</a:t>
            </a:r>
            <a:r>
              <a:rPr lang="ru-RU" b="1" dirty="0"/>
              <a:t> </a:t>
            </a:r>
            <a:r>
              <a:rPr lang="ru-RU" b="1" dirty="0" err="1" smtClean="0"/>
              <a:t>України</a:t>
            </a:r>
            <a:endParaRPr lang="uk-UA" dirty="0"/>
          </a:p>
        </p:txBody>
      </p:sp>
      <p:sp>
        <p:nvSpPr>
          <p:cNvPr id="3" name="Текст 2"/>
          <p:cNvSpPr>
            <a:spLocks noGrp="1"/>
          </p:cNvSpPr>
          <p:nvPr>
            <p:ph type="body" idx="1"/>
          </p:nvPr>
        </p:nvSpPr>
        <p:spPr>
          <a:xfrm>
            <a:off x="655116" y="1381505"/>
            <a:ext cx="7833766" cy="3016210"/>
          </a:xfrm>
        </p:spPr>
        <p:txBody>
          <a:bodyPr/>
          <a:lstStyle/>
          <a:p>
            <a:pPr algn="just"/>
            <a:r>
              <a:rPr lang="uk-UA" sz="1400" b="0" dirty="0"/>
              <a:t>Затяжна війна вносить істотні зміни у функціонування економічної системи України загалом та ринку праці зокрема. Ринок праці України, який у період повномасштабної війни відчутно змінився як за структурою, так і за географією, в умовах турбулентності та невизначеності поступово відновлюється, реагуючи на нові виклики та вимоги. Поряд з цим в умовах бойових дій, структурних і територіальних змін потреб у робочій силі, масштабного переміщення населення та мобілізації поглиблюються проблеми у сфері зайнятості. Так, згідно з оцінками Національного банку України (НБУ), чисельність робочої сили у віковій групі 15–70 років на початок 2024 р. зменшилася на понад чверть проти 2021 р. Майже половина цього скорочення відбулася через зовнішніх мігрантів, що не працюють дистанційно (під час </a:t>
            </a:r>
            <a:r>
              <a:rPr lang="uk-UA" sz="1400" b="0" dirty="0" err="1"/>
              <a:t>оцінення</a:t>
            </a:r>
            <a:r>
              <a:rPr lang="uk-UA" sz="1400" b="0" dirty="0"/>
              <a:t> враховано дослідження ЦЕС щодо частки зовнішніх мігрантів, які працюють дистанційно, – 2023 р. вона становила 8–10 %). За даними НБУ, близько 40 в. п. від скорочення робочої сили 2023 р. проти 2021 р. відбулося через демографічні втрати й окупацію, а також перехід до економічно неактивного населення – через імовірні труднощі з пошуком роботи для внутрішньо переміщених осіб (ВПО), необхідність догляду за іншими членами родини, збільшення кількості пенсіонерів, брак навичок, зажаданих на ринку праці </a:t>
            </a:r>
            <a:endParaRPr lang="uk-UA" sz="1400" b="0" dirty="0"/>
          </a:p>
        </p:txBody>
      </p:sp>
    </p:spTree>
    <p:extLst>
      <p:ext uri="{BB962C8B-B14F-4D97-AF65-F5344CB8AC3E}">
        <p14:creationId xmlns:p14="http://schemas.microsoft.com/office/powerpoint/2010/main" val="244194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Текст 2"/>
          <p:cNvSpPr>
            <a:spLocks noGrp="1"/>
          </p:cNvSpPr>
          <p:nvPr>
            <p:ph type="body" idx="1"/>
          </p:nvPr>
        </p:nvSpPr>
        <p:spPr/>
        <p:txBody>
          <a:bodyPr/>
          <a:lstStyle/>
          <a:p>
            <a:endParaRPr lang="uk-UA"/>
          </a:p>
        </p:txBody>
      </p:sp>
      <p:sp>
        <p:nvSpPr>
          <p:cNvPr id="4" name="AutoShape 2" descr="Рис. 1. Відновлення регіональних ринків праці за кількістю вакансій (кількість вакансій у січні та червні 2024 р. відносно лютого 2022 р.,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p:cNvPicPr>
            <a:picLocks noChangeAspect="1"/>
          </p:cNvPicPr>
          <p:nvPr/>
        </p:nvPicPr>
        <p:blipFill>
          <a:blip r:embed="rId2"/>
          <a:stretch>
            <a:fillRect/>
          </a:stretch>
        </p:blipFill>
        <p:spPr>
          <a:xfrm>
            <a:off x="155575" y="40874"/>
            <a:ext cx="6010275" cy="2742263"/>
          </a:xfrm>
          <a:prstGeom prst="rect">
            <a:avLst/>
          </a:prstGeom>
        </p:spPr>
      </p:pic>
      <p:pic>
        <p:nvPicPr>
          <p:cNvPr id="6" name="Рисунок 5"/>
          <p:cNvPicPr>
            <a:picLocks noChangeAspect="1"/>
          </p:cNvPicPr>
          <p:nvPr/>
        </p:nvPicPr>
        <p:blipFill>
          <a:blip r:embed="rId3"/>
          <a:stretch>
            <a:fillRect/>
          </a:stretch>
        </p:blipFill>
        <p:spPr>
          <a:xfrm>
            <a:off x="3931829" y="2699780"/>
            <a:ext cx="5257800" cy="2847975"/>
          </a:xfrm>
          <a:prstGeom prst="rect">
            <a:avLst/>
          </a:prstGeom>
        </p:spPr>
      </p:pic>
      <p:pic>
        <p:nvPicPr>
          <p:cNvPr id="7" name="Рисунок 6"/>
          <p:cNvPicPr>
            <a:picLocks noChangeAspect="1"/>
          </p:cNvPicPr>
          <p:nvPr/>
        </p:nvPicPr>
        <p:blipFill>
          <a:blip r:embed="rId4"/>
          <a:stretch>
            <a:fillRect/>
          </a:stretch>
        </p:blipFill>
        <p:spPr>
          <a:xfrm>
            <a:off x="1" y="4800600"/>
            <a:ext cx="3968996" cy="2002217"/>
          </a:xfrm>
          <a:prstGeom prst="rect">
            <a:avLst/>
          </a:prstGeom>
        </p:spPr>
      </p:pic>
      <p:sp>
        <p:nvSpPr>
          <p:cNvPr id="8" name="Прямоугольник 7"/>
          <p:cNvSpPr/>
          <p:nvPr/>
        </p:nvSpPr>
        <p:spPr>
          <a:xfrm>
            <a:off x="-1" y="4183208"/>
            <a:ext cx="4572000" cy="646331"/>
          </a:xfrm>
          <a:prstGeom prst="rect">
            <a:avLst/>
          </a:prstGeom>
        </p:spPr>
        <p:txBody>
          <a:bodyPr>
            <a:spAutoFit/>
          </a:bodyPr>
          <a:lstStyle/>
          <a:p>
            <a:r>
              <a:rPr lang="ru-RU" b="0" i="0" dirty="0" err="1" smtClean="0">
                <a:solidFill>
                  <a:srgbClr val="333333"/>
                </a:solidFill>
                <a:effectLst/>
                <a:latin typeface="Roboto" panose="02000000000000000000" pitchFamily="2" charset="0"/>
              </a:rPr>
              <a:t>Розподіл</a:t>
            </a:r>
            <a:r>
              <a:rPr lang="ru-RU" b="0" i="0" dirty="0" smtClean="0">
                <a:solidFill>
                  <a:srgbClr val="333333"/>
                </a:solidFill>
                <a:effectLst/>
                <a:latin typeface="Roboto" panose="02000000000000000000" pitchFamily="2" charset="0"/>
              </a:rPr>
              <a:t> </a:t>
            </a:r>
            <a:r>
              <a:rPr lang="ru-RU" b="0" i="0" dirty="0" err="1" smtClean="0">
                <a:solidFill>
                  <a:srgbClr val="333333"/>
                </a:solidFill>
                <a:effectLst/>
                <a:latin typeface="Roboto" panose="02000000000000000000" pitchFamily="2" charset="0"/>
              </a:rPr>
              <a:t>кандидатів</a:t>
            </a:r>
            <a:r>
              <a:rPr lang="ru-RU" b="0" i="0" dirty="0" smtClean="0">
                <a:solidFill>
                  <a:srgbClr val="333333"/>
                </a:solidFill>
                <a:effectLst/>
                <a:latin typeface="Roboto" panose="02000000000000000000" pitchFamily="2" charset="0"/>
              </a:rPr>
              <a:t> на </a:t>
            </a:r>
            <a:r>
              <a:rPr lang="ru-RU" b="0" i="0" dirty="0" err="1" smtClean="0">
                <a:solidFill>
                  <a:srgbClr val="333333"/>
                </a:solidFill>
                <a:effectLst/>
                <a:latin typeface="Roboto" panose="02000000000000000000" pitchFamily="2" charset="0"/>
              </a:rPr>
              <a:t>заміщення</a:t>
            </a:r>
            <a:r>
              <a:rPr lang="ru-RU" b="0" i="0" dirty="0" smtClean="0">
                <a:solidFill>
                  <a:srgbClr val="333333"/>
                </a:solidFill>
                <a:effectLst/>
                <a:latin typeface="Roboto" panose="02000000000000000000" pitchFamily="2" charset="0"/>
              </a:rPr>
              <a:t> </a:t>
            </a:r>
            <a:r>
              <a:rPr lang="ru-RU" b="0" i="0" dirty="0" err="1" smtClean="0">
                <a:solidFill>
                  <a:srgbClr val="333333"/>
                </a:solidFill>
                <a:effectLst/>
                <a:latin typeface="Roboto" panose="02000000000000000000" pitchFamily="2" charset="0"/>
              </a:rPr>
              <a:t>вакансій</a:t>
            </a:r>
            <a:r>
              <a:rPr lang="ru-RU" b="0" i="0" dirty="0" smtClean="0">
                <a:solidFill>
                  <a:srgbClr val="333333"/>
                </a:solidFill>
                <a:effectLst/>
                <a:latin typeface="Roboto" panose="02000000000000000000" pitchFamily="2" charset="0"/>
              </a:rPr>
              <a:t> за </a:t>
            </a:r>
            <a:r>
              <a:rPr lang="ru-RU" b="0" i="0" dirty="0" err="1" smtClean="0">
                <a:solidFill>
                  <a:srgbClr val="333333"/>
                </a:solidFill>
                <a:effectLst/>
                <a:latin typeface="Roboto" panose="02000000000000000000" pitchFamily="2" charset="0"/>
              </a:rPr>
              <a:t>віком</a:t>
            </a:r>
            <a:r>
              <a:rPr lang="ru-RU" b="0" i="0" dirty="0" smtClean="0">
                <a:solidFill>
                  <a:srgbClr val="333333"/>
                </a:solidFill>
                <a:effectLst/>
                <a:latin typeface="Roboto" panose="02000000000000000000" pitchFamily="2" charset="0"/>
              </a:rPr>
              <a:t>,</a:t>
            </a:r>
            <a:r>
              <a:rPr lang="ru-RU" b="0" i="1" dirty="0" smtClean="0">
                <a:solidFill>
                  <a:srgbClr val="333333"/>
                </a:solidFill>
                <a:effectLst/>
                <a:latin typeface="Roboto" panose="02000000000000000000" pitchFamily="2" charset="0"/>
              </a:rPr>
              <a:t> %</a:t>
            </a:r>
            <a:endParaRPr lang="uk-UA" dirty="0"/>
          </a:p>
        </p:txBody>
      </p:sp>
      <p:sp>
        <p:nvSpPr>
          <p:cNvPr id="9" name="Прямоугольник 8"/>
          <p:cNvSpPr/>
          <p:nvPr/>
        </p:nvSpPr>
        <p:spPr>
          <a:xfrm>
            <a:off x="4876800" y="5585360"/>
            <a:ext cx="4572000" cy="646331"/>
          </a:xfrm>
          <a:prstGeom prst="rect">
            <a:avLst/>
          </a:prstGeom>
        </p:spPr>
        <p:txBody>
          <a:bodyPr>
            <a:spAutoFit/>
          </a:bodyPr>
          <a:lstStyle/>
          <a:p>
            <a:r>
              <a:rPr lang="ru-RU" dirty="0" smtClean="0"/>
              <a:t> </a:t>
            </a:r>
            <a:r>
              <a:rPr lang="ru-RU" dirty="0" err="1" smtClean="0"/>
              <a:t>Рівень</a:t>
            </a:r>
            <a:r>
              <a:rPr lang="ru-RU" dirty="0" smtClean="0"/>
              <a:t> </a:t>
            </a:r>
            <a:r>
              <a:rPr lang="ru-RU" dirty="0" err="1" smtClean="0"/>
              <a:t>безробіття</a:t>
            </a:r>
            <a:r>
              <a:rPr lang="ru-RU" dirty="0" smtClean="0"/>
              <a:t> в </a:t>
            </a:r>
            <a:r>
              <a:rPr lang="ru-RU" dirty="0" err="1" smtClean="0"/>
              <a:t>Україні</a:t>
            </a:r>
            <a:r>
              <a:rPr lang="ru-RU" dirty="0" smtClean="0"/>
              <a:t> у І </a:t>
            </a:r>
            <a:r>
              <a:rPr lang="ru-RU" dirty="0" err="1" smtClean="0"/>
              <a:t>півріччі</a:t>
            </a:r>
            <a:r>
              <a:rPr lang="ru-RU" dirty="0" smtClean="0"/>
              <a:t> 2022, 2023 та 2024 </a:t>
            </a:r>
            <a:r>
              <a:rPr lang="ru-RU" dirty="0" err="1" smtClean="0"/>
              <a:t>рр</a:t>
            </a:r>
            <a:r>
              <a:rPr lang="ru-RU" dirty="0" smtClean="0"/>
              <a:t>., %</a:t>
            </a:r>
            <a:endParaRPr lang="uk-UA" dirty="0"/>
          </a:p>
        </p:txBody>
      </p:sp>
      <p:sp>
        <p:nvSpPr>
          <p:cNvPr id="10" name="Прямоугольник 9"/>
          <p:cNvSpPr/>
          <p:nvPr/>
        </p:nvSpPr>
        <p:spPr>
          <a:xfrm>
            <a:off x="6027661" y="0"/>
            <a:ext cx="3427001" cy="1754326"/>
          </a:xfrm>
          <a:prstGeom prst="rect">
            <a:avLst/>
          </a:prstGeom>
        </p:spPr>
        <p:txBody>
          <a:bodyPr wrap="square">
            <a:spAutoFit/>
          </a:bodyPr>
          <a:lstStyle/>
          <a:p>
            <a:r>
              <a:rPr lang="uk-UA" dirty="0" smtClean="0"/>
              <a:t>Відновлення регіональних ринків праці за кількістю вакансій </a:t>
            </a:r>
          </a:p>
          <a:p>
            <a:r>
              <a:rPr lang="uk-UA" dirty="0" smtClean="0"/>
              <a:t> (кількість вакансій у січні та червні 2024 р. відносно лютого 2022 р., %) </a:t>
            </a:r>
            <a:endParaRPr lang="uk-UA" dirty="0"/>
          </a:p>
        </p:txBody>
      </p:sp>
    </p:spTree>
    <p:extLst>
      <p:ext uri="{BB962C8B-B14F-4D97-AF65-F5344CB8AC3E}">
        <p14:creationId xmlns:p14="http://schemas.microsoft.com/office/powerpoint/2010/main" val="58205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7301" y="275970"/>
            <a:ext cx="5412105" cy="634365"/>
          </a:xfrm>
          <a:prstGeom prst="rect">
            <a:avLst/>
          </a:prstGeom>
        </p:spPr>
        <p:txBody>
          <a:bodyPr vert="horz" wrap="square" lIns="0" tIns="11430" rIns="0" bIns="0" rtlCol="0">
            <a:spAutoFit/>
          </a:bodyPr>
          <a:lstStyle/>
          <a:p>
            <a:pPr algn="ctr">
              <a:lnSpc>
                <a:spcPct val="100000"/>
              </a:lnSpc>
              <a:spcBef>
                <a:spcPts val="90"/>
              </a:spcBef>
            </a:pPr>
            <a:r>
              <a:rPr sz="2000" b="1" spc="-10" dirty="0">
                <a:solidFill>
                  <a:srgbClr val="333333"/>
                </a:solidFill>
                <a:latin typeface="Calibri"/>
                <a:cs typeface="Calibri"/>
              </a:rPr>
              <a:t>Україна</a:t>
            </a:r>
            <a:r>
              <a:rPr sz="2000" b="1" spc="-50" dirty="0">
                <a:solidFill>
                  <a:srgbClr val="333333"/>
                </a:solidFill>
                <a:latin typeface="Calibri"/>
                <a:cs typeface="Calibri"/>
              </a:rPr>
              <a:t> </a:t>
            </a:r>
            <a:r>
              <a:rPr sz="2000" b="1" dirty="0">
                <a:solidFill>
                  <a:srgbClr val="333333"/>
                </a:solidFill>
                <a:latin typeface="Calibri"/>
                <a:cs typeface="Calibri"/>
              </a:rPr>
              <a:t>очолила</a:t>
            </a:r>
            <a:r>
              <a:rPr sz="2000" b="1" spc="-70" dirty="0">
                <a:solidFill>
                  <a:srgbClr val="333333"/>
                </a:solidFill>
                <a:latin typeface="Calibri"/>
                <a:cs typeface="Calibri"/>
              </a:rPr>
              <a:t> </a:t>
            </a:r>
            <a:r>
              <a:rPr sz="2000" b="1" dirty="0">
                <a:solidFill>
                  <a:srgbClr val="333333"/>
                </a:solidFill>
                <a:latin typeface="Calibri"/>
                <a:cs typeface="Calibri"/>
              </a:rPr>
              <a:t>рейтинг</a:t>
            </a:r>
            <a:r>
              <a:rPr sz="2000" b="1" spc="-35" dirty="0">
                <a:solidFill>
                  <a:srgbClr val="333333"/>
                </a:solidFill>
                <a:latin typeface="Calibri"/>
                <a:cs typeface="Calibri"/>
              </a:rPr>
              <a:t> </a:t>
            </a:r>
            <a:r>
              <a:rPr sz="2000" b="1" dirty="0">
                <a:solidFill>
                  <a:srgbClr val="333333"/>
                </a:solidFill>
                <a:latin typeface="Calibri"/>
                <a:cs typeface="Calibri"/>
              </a:rPr>
              <a:t>країн,</a:t>
            </a:r>
            <a:r>
              <a:rPr sz="2000" b="1" spc="-45" dirty="0">
                <a:solidFill>
                  <a:srgbClr val="333333"/>
                </a:solidFill>
                <a:latin typeface="Calibri"/>
                <a:cs typeface="Calibri"/>
              </a:rPr>
              <a:t> </a:t>
            </a:r>
            <a:r>
              <a:rPr sz="2000" b="1" dirty="0">
                <a:solidFill>
                  <a:srgbClr val="333333"/>
                </a:solidFill>
                <a:latin typeface="Calibri"/>
                <a:cs typeface="Calibri"/>
              </a:rPr>
              <a:t>які</a:t>
            </a:r>
            <a:r>
              <a:rPr sz="2000" b="1" spc="-70" dirty="0">
                <a:solidFill>
                  <a:srgbClr val="333333"/>
                </a:solidFill>
                <a:latin typeface="Calibri"/>
                <a:cs typeface="Calibri"/>
              </a:rPr>
              <a:t> </a:t>
            </a:r>
            <a:r>
              <a:rPr sz="2000" b="1" spc="-10" dirty="0">
                <a:solidFill>
                  <a:srgbClr val="333333"/>
                </a:solidFill>
                <a:latin typeface="Calibri"/>
                <a:cs typeface="Calibri"/>
              </a:rPr>
              <a:t>найстрімкіше</a:t>
            </a:r>
            <a:endParaRPr sz="2000" dirty="0">
              <a:latin typeface="Calibri"/>
              <a:cs typeface="Calibri"/>
            </a:endParaRPr>
          </a:p>
          <a:p>
            <a:pPr marL="4445" algn="ctr">
              <a:lnSpc>
                <a:spcPct val="100000"/>
              </a:lnSpc>
            </a:pPr>
            <a:r>
              <a:rPr sz="2000" b="1" spc="-10" dirty="0">
                <a:solidFill>
                  <a:srgbClr val="333333"/>
                </a:solidFill>
                <a:latin typeface="Calibri"/>
                <a:cs typeface="Calibri"/>
              </a:rPr>
              <a:t>втрачатимуть </a:t>
            </a:r>
            <a:r>
              <a:rPr sz="2000" b="1" spc="-20" dirty="0">
                <a:solidFill>
                  <a:srgbClr val="333333"/>
                </a:solidFill>
                <a:latin typeface="Calibri"/>
                <a:cs typeface="Calibri"/>
              </a:rPr>
              <a:t>трудові</a:t>
            </a:r>
            <a:r>
              <a:rPr sz="2000" b="1" spc="-40" dirty="0">
                <a:solidFill>
                  <a:srgbClr val="333333"/>
                </a:solidFill>
                <a:latin typeface="Calibri"/>
                <a:cs typeface="Calibri"/>
              </a:rPr>
              <a:t> </a:t>
            </a:r>
            <a:r>
              <a:rPr sz="2000" b="1" spc="-10" dirty="0">
                <a:solidFill>
                  <a:srgbClr val="333333"/>
                </a:solidFill>
                <a:latin typeface="Calibri"/>
                <a:cs typeface="Calibri"/>
              </a:rPr>
              <a:t>ресурси</a:t>
            </a:r>
            <a:endParaRPr sz="2000" dirty="0">
              <a:latin typeface="Calibri"/>
              <a:cs typeface="Calibri"/>
            </a:endParaRPr>
          </a:p>
        </p:txBody>
      </p:sp>
      <p:pic>
        <p:nvPicPr>
          <p:cNvPr id="3" name="object 3"/>
          <p:cNvPicPr/>
          <p:nvPr/>
        </p:nvPicPr>
        <p:blipFill>
          <a:blip r:embed="rId2" cstate="print"/>
          <a:stretch>
            <a:fillRect/>
          </a:stretch>
        </p:blipFill>
        <p:spPr>
          <a:xfrm>
            <a:off x="1307591" y="1392936"/>
            <a:ext cx="6854952" cy="52059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318885"/>
            <a:chOff x="0" y="0"/>
            <a:chExt cx="9144000" cy="6318885"/>
          </a:xfrm>
        </p:grpSpPr>
        <p:pic>
          <p:nvPicPr>
            <p:cNvPr id="3" name="object 3"/>
            <p:cNvPicPr/>
            <p:nvPr/>
          </p:nvPicPr>
          <p:blipFill>
            <a:blip r:embed="rId2" cstate="print"/>
            <a:stretch>
              <a:fillRect/>
            </a:stretch>
          </p:blipFill>
          <p:spPr>
            <a:xfrm>
              <a:off x="179831" y="4507991"/>
              <a:ext cx="2093976" cy="1447800"/>
            </a:xfrm>
            <a:prstGeom prst="rect">
              <a:avLst/>
            </a:prstGeom>
          </p:spPr>
        </p:pic>
        <p:pic>
          <p:nvPicPr>
            <p:cNvPr id="4" name="object 4"/>
            <p:cNvPicPr/>
            <p:nvPr/>
          </p:nvPicPr>
          <p:blipFill>
            <a:blip r:embed="rId3" cstate="print"/>
            <a:stretch>
              <a:fillRect/>
            </a:stretch>
          </p:blipFill>
          <p:spPr>
            <a:xfrm>
              <a:off x="2627376" y="4507991"/>
              <a:ext cx="2093976" cy="1810512"/>
            </a:xfrm>
            <a:prstGeom prst="rect">
              <a:avLst/>
            </a:prstGeom>
          </p:spPr>
        </p:pic>
        <p:pic>
          <p:nvPicPr>
            <p:cNvPr id="5" name="object 5"/>
            <p:cNvPicPr/>
            <p:nvPr/>
          </p:nvPicPr>
          <p:blipFill>
            <a:blip r:embed="rId4" cstate="print"/>
            <a:stretch>
              <a:fillRect/>
            </a:stretch>
          </p:blipFill>
          <p:spPr>
            <a:xfrm>
              <a:off x="5148071" y="4724400"/>
              <a:ext cx="1728216" cy="1438656"/>
            </a:xfrm>
            <a:prstGeom prst="rect">
              <a:avLst/>
            </a:prstGeom>
          </p:spPr>
        </p:pic>
        <p:pic>
          <p:nvPicPr>
            <p:cNvPr id="6" name="object 6"/>
            <p:cNvPicPr/>
            <p:nvPr/>
          </p:nvPicPr>
          <p:blipFill>
            <a:blip r:embed="rId5" cstate="print"/>
            <a:stretch>
              <a:fillRect/>
            </a:stretch>
          </p:blipFill>
          <p:spPr>
            <a:xfrm>
              <a:off x="7050023" y="4507991"/>
              <a:ext cx="2093976" cy="1304544"/>
            </a:xfrm>
            <a:prstGeom prst="rect">
              <a:avLst/>
            </a:prstGeom>
          </p:spPr>
        </p:pic>
      </p:grpSp>
      <p:sp>
        <p:nvSpPr>
          <p:cNvPr id="7" name="object 7"/>
          <p:cNvSpPr txBox="1">
            <a:spLocks noGrp="1"/>
          </p:cNvSpPr>
          <p:nvPr>
            <p:ph type="title"/>
          </p:nvPr>
        </p:nvSpPr>
        <p:spPr>
          <a:xfrm>
            <a:off x="792581" y="143078"/>
            <a:ext cx="7946390" cy="634365"/>
          </a:xfrm>
          <a:prstGeom prst="rect">
            <a:avLst/>
          </a:prstGeom>
        </p:spPr>
        <p:txBody>
          <a:bodyPr vert="horz" wrap="square" lIns="0" tIns="12065" rIns="0" bIns="0" rtlCol="0">
            <a:spAutoFit/>
          </a:bodyPr>
          <a:lstStyle/>
          <a:p>
            <a:pPr algn="ctr">
              <a:lnSpc>
                <a:spcPct val="100000"/>
              </a:lnSpc>
              <a:spcBef>
                <a:spcPts val="95"/>
              </a:spcBef>
            </a:pPr>
            <a:r>
              <a:rPr sz="2000" b="1" i="1" spc="-35" dirty="0">
                <a:latin typeface="Times New Roman"/>
                <a:cs typeface="Times New Roman"/>
              </a:rPr>
              <a:t>Комплекс</a:t>
            </a:r>
            <a:r>
              <a:rPr sz="2000" b="1" i="1" spc="-50" dirty="0">
                <a:latin typeface="Times New Roman"/>
                <a:cs typeface="Times New Roman"/>
              </a:rPr>
              <a:t> </a:t>
            </a:r>
            <a:r>
              <a:rPr sz="2000" b="1" i="1" dirty="0">
                <a:latin typeface="Times New Roman"/>
                <a:cs typeface="Times New Roman"/>
              </a:rPr>
              <a:t>напрямів</a:t>
            </a:r>
            <a:r>
              <a:rPr sz="2000" b="1" i="1" spc="-55" dirty="0">
                <a:latin typeface="Times New Roman"/>
                <a:cs typeface="Times New Roman"/>
              </a:rPr>
              <a:t> </a:t>
            </a:r>
            <a:r>
              <a:rPr sz="2000" b="1" i="1" spc="-10" dirty="0">
                <a:latin typeface="Times New Roman"/>
                <a:cs typeface="Times New Roman"/>
              </a:rPr>
              <a:t>ефективного</a:t>
            </a:r>
            <a:r>
              <a:rPr sz="2000" b="1" i="1" spc="-60" dirty="0">
                <a:latin typeface="Times New Roman"/>
                <a:cs typeface="Times New Roman"/>
              </a:rPr>
              <a:t> </a:t>
            </a:r>
            <a:r>
              <a:rPr sz="2000" b="1" i="1" spc="-10" dirty="0">
                <a:latin typeface="Times New Roman"/>
                <a:cs typeface="Times New Roman"/>
              </a:rPr>
              <a:t>використання</a:t>
            </a:r>
            <a:r>
              <a:rPr sz="2000" b="1" i="1" spc="-95" dirty="0">
                <a:latin typeface="Times New Roman"/>
                <a:cs typeface="Times New Roman"/>
              </a:rPr>
              <a:t> </a:t>
            </a:r>
            <a:r>
              <a:rPr sz="2000" b="1" i="1" spc="-10" dirty="0">
                <a:latin typeface="Times New Roman"/>
                <a:cs typeface="Times New Roman"/>
              </a:rPr>
              <a:t>потенціалу</a:t>
            </a:r>
            <a:r>
              <a:rPr sz="2000" b="1" i="1" spc="-65" dirty="0">
                <a:latin typeface="Times New Roman"/>
                <a:cs typeface="Times New Roman"/>
              </a:rPr>
              <a:t> </a:t>
            </a:r>
            <a:r>
              <a:rPr sz="2000" b="1" i="1" spc="-10" dirty="0">
                <a:latin typeface="Times New Roman"/>
                <a:cs typeface="Times New Roman"/>
              </a:rPr>
              <a:t>людського</a:t>
            </a:r>
            <a:endParaRPr sz="2000" dirty="0">
              <a:latin typeface="Times New Roman"/>
              <a:cs typeface="Times New Roman"/>
            </a:endParaRPr>
          </a:p>
          <a:p>
            <a:pPr marR="235585" algn="ctr">
              <a:lnSpc>
                <a:spcPct val="100000"/>
              </a:lnSpc>
            </a:pPr>
            <a:r>
              <a:rPr sz="2000" b="1" i="1" spc="-10" dirty="0">
                <a:latin typeface="Times New Roman"/>
                <a:cs typeface="Times New Roman"/>
              </a:rPr>
              <a:t>капіталу</a:t>
            </a:r>
            <a:r>
              <a:rPr sz="2000" b="1" i="1" spc="-65" dirty="0">
                <a:latin typeface="Times New Roman"/>
                <a:cs typeface="Times New Roman"/>
              </a:rPr>
              <a:t> </a:t>
            </a:r>
            <a:r>
              <a:rPr sz="2000" b="1" i="1" spc="-10" dirty="0">
                <a:latin typeface="Times New Roman"/>
                <a:cs typeface="Times New Roman"/>
              </a:rPr>
              <a:t>включає:</a:t>
            </a:r>
            <a:endParaRPr sz="2000" dirty="0">
              <a:latin typeface="Times New Roman"/>
              <a:cs typeface="Times New Roman"/>
            </a:endParaRPr>
          </a:p>
        </p:txBody>
      </p:sp>
      <p:sp>
        <p:nvSpPr>
          <p:cNvPr id="8" name="object 8"/>
          <p:cNvSpPr txBox="1"/>
          <p:nvPr/>
        </p:nvSpPr>
        <p:spPr>
          <a:xfrm>
            <a:off x="402742" y="715517"/>
            <a:ext cx="8380095" cy="3639185"/>
          </a:xfrm>
          <a:prstGeom prst="rect">
            <a:avLst/>
          </a:prstGeom>
        </p:spPr>
        <p:txBody>
          <a:bodyPr vert="horz" wrap="square" lIns="0" tIns="12700" rIns="0" bIns="0" rtlCol="0">
            <a:spAutoFit/>
          </a:bodyPr>
          <a:lstStyle/>
          <a:p>
            <a:pPr marL="12700" marR="10795" indent="-3175">
              <a:lnSpc>
                <a:spcPct val="100000"/>
              </a:lnSpc>
              <a:spcBef>
                <a:spcPts val="100"/>
              </a:spcBef>
              <a:buSzPct val="94444"/>
              <a:buFont typeface="Wingdings"/>
              <a:buChar char=""/>
              <a:tabLst>
                <a:tab pos="191770" algn="l"/>
              </a:tabLst>
            </a:pPr>
            <a:r>
              <a:rPr sz="1800" dirty="0">
                <a:latin typeface="Times New Roman"/>
                <a:cs typeface="Times New Roman"/>
              </a:rPr>
              <a:t>	підтримку</a:t>
            </a:r>
            <a:r>
              <a:rPr sz="1800" spc="50" dirty="0">
                <a:latin typeface="Times New Roman"/>
                <a:cs typeface="Times New Roman"/>
              </a:rPr>
              <a:t> </a:t>
            </a:r>
            <a:r>
              <a:rPr sz="1800" dirty="0">
                <a:latin typeface="Times New Roman"/>
                <a:cs typeface="Times New Roman"/>
              </a:rPr>
              <a:t>сім’ї,</a:t>
            </a:r>
            <a:r>
              <a:rPr sz="1800" spc="85" dirty="0">
                <a:latin typeface="Times New Roman"/>
                <a:cs typeface="Times New Roman"/>
              </a:rPr>
              <a:t> </a:t>
            </a:r>
            <a:r>
              <a:rPr sz="1800" dirty="0">
                <a:latin typeface="Times New Roman"/>
                <a:cs typeface="Times New Roman"/>
              </a:rPr>
              <a:t>молоді,</a:t>
            </a:r>
            <a:r>
              <a:rPr sz="1800" spc="60" dirty="0">
                <a:latin typeface="Times New Roman"/>
                <a:cs typeface="Times New Roman"/>
              </a:rPr>
              <a:t> </a:t>
            </a:r>
            <a:r>
              <a:rPr sz="1800" dirty="0">
                <a:latin typeface="Times New Roman"/>
                <a:cs typeface="Times New Roman"/>
              </a:rPr>
              <a:t>материнства</a:t>
            </a:r>
            <a:r>
              <a:rPr sz="1800" spc="75" dirty="0">
                <a:latin typeface="Times New Roman"/>
                <a:cs typeface="Times New Roman"/>
              </a:rPr>
              <a:t> </a:t>
            </a:r>
            <a:r>
              <a:rPr sz="1800" dirty="0">
                <a:latin typeface="Times New Roman"/>
                <a:cs typeface="Times New Roman"/>
              </a:rPr>
              <a:t>та</a:t>
            </a:r>
            <a:r>
              <a:rPr sz="1800" spc="70" dirty="0">
                <a:latin typeface="Times New Roman"/>
                <a:cs typeface="Times New Roman"/>
              </a:rPr>
              <a:t> </a:t>
            </a:r>
            <a:r>
              <a:rPr sz="1800" dirty="0">
                <a:latin typeface="Times New Roman"/>
                <a:cs typeface="Times New Roman"/>
              </a:rPr>
              <a:t>дитинства,</a:t>
            </a:r>
            <a:r>
              <a:rPr sz="1800" spc="65" dirty="0">
                <a:latin typeface="Times New Roman"/>
                <a:cs typeface="Times New Roman"/>
              </a:rPr>
              <a:t> </a:t>
            </a:r>
            <a:r>
              <a:rPr sz="1800" dirty="0">
                <a:latin typeface="Times New Roman"/>
                <a:cs typeface="Times New Roman"/>
              </a:rPr>
              <a:t>соціально</a:t>
            </a:r>
            <a:r>
              <a:rPr sz="1800" spc="114" dirty="0">
                <a:latin typeface="Times New Roman"/>
                <a:cs typeface="Times New Roman"/>
              </a:rPr>
              <a:t> </a:t>
            </a:r>
            <a:r>
              <a:rPr sz="1800" dirty="0">
                <a:latin typeface="Times New Roman"/>
                <a:cs typeface="Times New Roman"/>
              </a:rPr>
              <a:t>незахищених</a:t>
            </a:r>
            <a:r>
              <a:rPr sz="1800" spc="65" dirty="0">
                <a:latin typeface="Times New Roman"/>
                <a:cs typeface="Times New Roman"/>
              </a:rPr>
              <a:t> </a:t>
            </a:r>
            <a:r>
              <a:rPr sz="1800" spc="-10" dirty="0">
                <a:latin typeface="Times New Roman"/>
                <a:cs typeface="Times New Roman"/>
              </a:rPr>
              <a:t>верств населення;</a:t>
            </a:r>
            <a:endParaRPr sz="1800">
              <a:latin typeface="Times New Roman"/>
              <a:cs typeface="Times New Roman"/>
            </a:endParaRPr>
          </a:p>
          <a:p>
            <a:pPr marL="191770" indent="-182245">
              <a:lnSpc>
                <a:spcPct val="100000"/>
              </a:lnSpc>
              <a:spcBef>
                <a:spcPts val="505"/>
              </a:spcBef>
              <a:buSzPct val="94444"/>
              <a:buFont typeface="Wingdings"/>
              <a:buChar char=""/>
              <a:tabLst>
                <a:tab pos="191770" algn="l"/>
              </a:tabLst>
            </a:pPr>
            <a:r>
              <a:rPr sz="1800" dirty="0">
                <a:latin typeface="Times New Roman"/>
                <a:cs typeface="Times New Roman"/>
              </a:rPr>
              <a:t>розвиток</a:t>
            </a:r>
            <a:r>
              <a:rPr sz="1800" spc="-65" dirty="0">
                <a:latin typeface="Times New Roman"/>
                <a:cs typeface="Times New Roman"/>
              </a:rPr>
              <a:t> </a:t>
            </a:r>
            <a:r>
              <a:rPr sz="1800" dirty="0">
                <a:latin typeface="Times New Roman"/>
                <a:cs typeface="Times New Roman"/>
              </a:rPr>
              <a:t>соціального</a:t>
            </a:r>
            <a:r>
              <a:rPr sz="1800" spc="-40" dirty="0">
                <a:latin typeface="Times New Roman"/>
                <a:cs typeface="Times New Roman"/>
              </a:rPr>
              <a:t> </a:t>
            </a:r>
            <a:r>
              <a:rPr sz="1800" spc="-10" dirty="0">
                <a:latin typeface="Times New Roman"/>
                <a:cs typeface="Times New Roman"/>
              </a:rPr>
              <a:t>партнерства,</a:t>
            </a:r>
            <a:r>
              <a:rPr sz="1800" spc="-50" dirty="0">
                <a:latin typeface="Times New Roman"/>
                <a:cs typeface="Times New Roman"/>
              </a:rPr>
              <a:t> </a:t>
            </a:r>
            <a:r>
              <a:rPr sz="1800" spc="-10" dirty="0">
                <a:latin typeface="Times New Roman"/>
                <a:cs typeface="Times New Roman"/>
              </a:rPr>
              <a:t>подолання</a:t>
            </a:r>
            <a:r>
              <a:rPr sz="1800" spc="-40" dirty="0">
                <a:latin typeface="Times New Roman"/>
                <a:cs typeface="Times New Roman"/>
              </a:rPr>
              <a:t> </a:t>
            </a:r>
            <a:r>
              <a:rPr sz="1800" spc="-10" dirty="0">
                <a:latin typeface="Times New Roman"/>
                <a:cs typeface="Times New Roman"/>
              </a:rPr>
              <a:t>бідності;</a:t>
            </a:r>
            <a:endParaRPr sz="1800">
              <a:latin typeface="Times New Roman"/>
              <a:cs typeface="Times New Roman"/>
            </a:endParaRPr>
          </a:p>
          <a:p>
            <a:pPr marL="192405" indent="-182880">
              <a:lnSpc>
                <a:spcPct val="100000"/>
              </a:lnSpc>
              <a:spcBef>
                <a:spcPts val="505"/>
              </a:spcBef>
              <a:buSzPct val="94444"/>
              <a:buFont typeface="Wingdings"/>
              <a:buChar char=""/>
              <a:tabLst>
                <a:tab pos="192405" algn="l"/>
              </a:tabLst>
            </a:pPr>
            <a:r>
              <a:rPr sz="1800" dirty="0">
                <a:latin typeface="Times New Roman"/>
                <a:cs typeface="Times New Roman"/>
              </a:rPr>
              <a:t>збереження</a:t>
            </a:r>
            <a:r>
              <a:rPr sz="1800" spc="210" dirty="0">
                <a:latin typeface="Times New Roman"/>
                <a:cs typeface="Times New Roman"/>
              </a:rPr>
              <a:t> </a:t>
            </a:r>
            <a:r>
              <a:rPr sz="1800" dirty="0">
                <a:latin typeface="Times New Roman"/>
                <a:cs typeface="Times New Roman"/>
              </a:rPr>
              <a:t>і</a:t>
            </a:r>
            <a:r>
              <a:rPr sz="1800" spc="200" dirty="0">
                <a:latin typeface="Times New Roman"/>
                <a:cs typeface="Times New Roman"/>
              </a:rPr>
              <a:t> </a:t>
            </a:r>
            <a:r>
              <a:rPr sz="1800" dirty="0">
                <a:latin typeface="Times New Roman"/>
                <a:cs typeface="Times New Roman"/>
              </a:rPr>
              <a:t>нарощування</a:t>
            </a:r>
            <a:r>
              <a:rPr sz="1800" spc="204" dirty="0">
                <a:latin typeface="Times New Roman"/>
                <a:cs typeface="Times New Roman"/>
              </a:rPr>
              <a:t> </a:t>
            </a:r>
            <a:r>
              <a:rPr sz="1800" spc="-10" dirty="0">
                <a:latin typeface="Times New Roman"/>
                <a:cs typeface="Times New Roman"/>
              </a:rPr>
              <a:t>професійно-</a:t>
            </a:r>
            <a:r>
              <a:rPr sz="1800" dirty="0">
                <a:latin typeface="Times New Roman"/>
                <a:cs typeface="Times New Roman"/>
              </a:rPr>
              <a:t>кваліфікаційного</a:t>
            </a:r>
            <a:r>
              <a:rPr sz="1800" spc="204" dirty="0">
                <a:latin typeface="Times New Roman"/>
                <a:cs typeface="Times New Roman"/>
              </a:rPr>
              <a:t> </a:t>
            </a:r>
            <a:r>
              <a:rPr sz="1800" dirty="0">
                <a:latin typeface="Times New Roman"/>
                <a:cs typeface="Times New Roman"/>
              </a:rPr>
              <a:t>потенціалу</a:t>
            </a:r>
            <a:r>
              <a:rPr sz="1800" spc="165" dirty="0">
                <a:latin typeface="Times New Roman"/>
                <a:cs typeface="Times New Roman"/>
              </a:rPr>
              <a:t> </a:t>
            </a:r>
            <a:r>
              <a:rPr sz="1800" spc="-10" dirty="0">
                <a:latin typeface="Times New Roman"/>
                <a:cs typeface="Times New Roman"/>
              </a:rPr>
              <a:t>відчизняного</a:t>
            </a:r>
            <a:endParaRPr sz="1800">
              <a:latin typeface="Times New Roman"/>
              <a:cs typeface="Times New Roman"/>
            </a:endParaRPr>
          </a:p>
          <a:p>
            <a:pPr marL="12700">
              <a:lnSpc>
                <a:spcPct val="100000"/>
              </a:lnSpc>
            </a:pPr>
            <a:r>
              <a:rPr sz="1800" dirty="0">
                <a:latin typeface="Times New Roman"/>
                <a:cs typeface="Times New Roman"/>
              </a:rPr>
              <a:t>працівника,</a:t>
            </a:r>
            <a:r>
              <a:rPr sz="1800" spc="-25" dirty="0">
                <a:latin typeface="Times New Roman"/>
                <a:cs typeface="Times New Roman"/>
              </a:rPr>
              <a:t> </a:t>
            </a:r>
            <a:r>
              <a:rPr sz="1800" dirty="0">
                <a:latin typeface="Times New Roman"/>
                <a:cs typeface="Times New Roman"/>
              </a:rPr>
              <a:t>співпраця</a:t>
            </a:r>
            <a:r>
              <a:rPr sz="1800" spc="-40" dirty="0">
                <a:latin typeface="Times New Roman"/>
                <a:cs typeface="Times New Roman"/>
              </a:rPr>
              <a:t> </a:t>
            </a:r>
            <a:r>
              <a:rPr sz="1800" dirty="0">
                <a:latin typeface="Times New Roman"/>
                <a:cs typeface="Times New Roman"/>
              </a:rPr>
              <a:t>з</a:t>
            </a:r>
            <a:r>
              <a:rPr sz="1800" spc="-65" dirty="0">
                <a:latin typeface="Times New Roman"/>
                <a:cs typeface="Times New Roman"/>
              </a:rPr>
              <a:t> </a:t>
            </a:r>
            <a:r>
              <a:rPr sz="1800" spc="-10" dirty="0">
                <a:latin typeface="Times New Roman"/>
                <a:cs typeface="Times New Roman"/>
              </a:rPr>
              <a:t>закордонними</a:t>
            </a:r>
            <a:r>
              <a:rPr sz="1800" spc="-65" dirty="0">
                <a:latin typeface="Times New Roman"/>
                <a:cs typeface="Times New Roman"/>
              </a:rPr>
              <a:t> </a:t>
            </a:r>
            <a:r>
              <a:rPr sz="1800" spc="-10" dirty="0">
                <a:latin typeface="Times New Roman"/>
                <a:cs typeface="Times New Roman"/>
              </a:rPr>
              <a:t>фахівцями;</a:t>
            </a:r>
            <a:endParaRPr sz="1800">
              <a:latin typeface="Times New Roman"/>
              <a:cs typeface="Times New Roman"/>
            </a:endParaRPr>
          </a:p>
          <a:p>
            <a:pPr marL="192405" indent="-182880">
              <a:lnSpc>
                <a:spcPct val="100000"/>
              </a:lnSpc>
              <a:spcBef>
                <a:spcPts val="505"/>
              </a:spcBef>
              <a:buSzPct val="94444"/>
              <a:buFont typeface="Wingdings"/>
              <a:buChar char=""/>
              <a:tabLst>
                <a:tab pos="192405" algn="l"/>
                <a:tab pos="1616075" algn="l"/>
                <a:tab pos="2594610" algn="l"/>
                <a:tab pos="3741420" algn="l"/>
                <a:tab pos="4698365" algn="l"/>
                <a:tab pos="5024755" algn="l"/>
                <a:tab pos="5994400" algn="l"/>
                <a:tab pos="7299325" algn="l"/>
              </a:tabLst>
            </a:pPr>
            <a:r>
              <a:rPr sz="1800" spc="-10" dirty="0">
                <a:latin typeface="Times New Roman"/>
                <a:cs typeface="Times New Roman"/>
              </a:rPr>
              <a:t>оптимальний</a:t>
            </a:r>
            <a:r>
              <a:rPr sz="1800" dirty="0">
                <a:latin typeface="Times New Roman"/>
                <a:cs typeface="Times New Roman"/>
              </a:rPr>
              <a:t>	</a:t>
            </a:r>
            <a:r>
              <a:rPr sz="1800" spc="-10" dirty="0">
                <a:latin typeface="Times New Roman"/>
                <a:cs typeface="Times New Roman"/>
              </a:rPr>
              <a:t>розподіл</a:t>
            </a:r>
            <a:r>
              <a:rPr sz="1800" dirty="0">
                <a:latin typeface="Times New Roman"/>
                <a:cs typeface="Times New Roman"/>
              </a:rPr>
              <a:t>	</a:t>
            </a:r>
            <a:r>
              <a:rPr sz="1800" spc="-10" dirty="0">
                <a:latin typeface="Times New Roman"/>
                <a:cs typeface="Times New Roman"/>
              </a:rPr>
              <a:t>людського</a:t>
            </a:r>
            <a:r>
              <a:rPr sz="1800" dirty="0">
                <a:latin typeface="Times New Roman"/>
                <a:cs typeface="Times New Roman"/>
              </a:rPr>
              <a:t>	</a:t>
            </a:r>
            <a:r>
              <a:rPr sz="1800" spc="-10" dirty="0">
                <a:latin typeface="Times New Roman"/>
                <a:cs typeface="Times New Roman"/>
              </a:rPr>
              <a:t>капіталу</a:t>
            </a:r>
            <a:r>
              <a:rPr sz="1800" dirty="0">
                <a:latin typeface="Times New Roman"/>
                <a:cs typeface="Times New Roman"/>
              </a:rPr>
              <a:t>	</a:t>
            </a:r>
            <a:r>
              <a:rPr sz="1800" spc="-25" dirty="0">
                <a:latin typeface="Times New Roman"/>
                <a:cs typeface="Times New Roman"/>
              </a:rPr>
              <a:t>за</a:t>
            </a:r>
            <a:r>
              <a:rPr sz="1800" dirty="0">
                <a:latin typeface="Times New Roman"/>
                <a:cs typeface="Times New Roman"/>
              </a:rPr>
              <a:t>	</a:t>
            </a:r>
            <a:r>
              <a:rPr sz="1800" spc="-10" dirty="0">
                <a:latin typeface="Times New Roman"/>
                <a:cs typeface="Times New Roman"/>
              </a:rPr>
              <a:t>сферами</a:t>
            </a:r>
            <a:r>
              <a:rPr sz="1800" dirty="0">
                <a:latin typeface="Times New Roman"/>
                <a:cs typeface="Times New Roman"/>
              </a:rPr>
              <a:t>	</a:t>
            </a:r>
            <a:r>
              <a:rPr sz="1800" spc="-10" dirty="0">
                <a:latin typeface="Times New Roman"/>
                <a:cs typeface="Times New Roman"/>
              </a:rPr>
              <a:t>економічної</a:t>
            </a:r>
            <a:r>
              <a:rPr sz="1800" dirty="0">
                <a:latin typeface="Times New Roman"/>
                <a:cs typeface="Times New Roman"/>
              </a:rPr>
              <a:t>	</a:t>
            </a:r>
            <a:r>
              <a:rPr sz="1800" spc="-10" dirty="0">
                <a:latin typeface="Times New Roman"/>
                <a:cs typeface="Times New Roman"/>
              </a:rPr>
              <a:t>діяльності,</a:t>
            </a:r>
            <a:endParaRPr sz="1800">
              <a:latin typeface="Times New Roman"/>
              <a:cs typeface="Times New Roman"/>
            </a:endParaRPr>
          </a:p>
          <a:p>
            <a:pPr marL="12700">
              <a:lnSpc>
                <a:spcPct val="100000"/>
              </a:lnSpc>
              <a:spcBef>
                <a:spcPts val="5"/>
              </a:spcBef>
            </a:pPr>
            <a:r>
              <a:rPr sz="1800" spc="-10" dirty="0">
                <a:latin typeface="Times New Roman"/>
                <a:cs typeface="Times New Roman"/>
              </a:rPr>
              <a:t>відродження</a:t>
            </a:r>
            <a:r>
              <a:rPr sz="1800" spc="-75" dirty="0">
                <a:latin typeface="Times New Roman"/>
                <a:cs typeface="Times New Roman"/>
              </a:rPr>
              <a:t> </a:t>
            </a:r>
            <a:r>
              <a:rPr sz="1800" dirty="0">
                <a:latin typeface="Times New Roman"/>
                <a:cs typeface="Times New Roman"/>
              </a:rPr>
              <a:t>престижу</a:t>
            </a:r>
            <a:r>
              <a:rPr sz="1800" spc="-45" dirty="0">
                <a:latin typeface="Times New Roman"/>
                <a:cs typeface="Times New Roman"/>
              </a:rPr>
              <a:t> </a:t>
            </a:r>
            <a:r>
              <a:rPr sz="1800" spc="-20" dirty="0">
                <a:latin typeface="Times New Roman"/>
                <a:cs typeface="Times New Roman"/>
              </a:rPr>
              <a:t>науковців</a:t>
            </a:r>
            <a:r>
              <a:rPr sz="1800" spc="5" dirty="0">
                <a:latin typeface="Times New Roman"/>
                <a:cs typeface="Times New Roman"/>
              </a:rPr>
              <a:t> </a:t>
            </a:r>
            <a:r>
              <a:rPr sz="1800" dirty="0">
                <a:latin typeface="Times New Roman"/>
                <a:cs typeface="Times New Roman"/>
              </a:rPr>
              <a:t>та</a:t>
            </a:r>
            <a:r>
              <a:rPr sz="1800" spc="-50" dirty="0">
                <a:latin typeface="Times New Roman"/>
                <a:cs typeface="Times New Roman"/>
              </a:rPr>
              <a:t> </a:t>
            </a:r>
            <a:r>
              <a:rPr sz="1800" dirty="0">
                <a:latin typeface="Times New Roman"/>
                <a:cs typeface="Times New Roman"/>
              </a:rPr>
              <a:t>працівників</a:t>
            </a:r>
            <a:r>
              <a:rPr sz="1800" spc="-20" dirty="0">
                <a:latin typeface="Times New Roman"/>
                <a:cs typeface="Times New Roman"/>
              </a:rPr>
              <a:t> </a:t>
            </a:r>
            <a:r>
              <a:rPr sz="1800" spc="-10" dirty="0">
                <a:latin typeface="Times New Roman"/>
                <a:cs typeface="Times New Roman"/>
              </a:rPr>
              <a:t>інтелектуальної</a:t>
            </a:r>
            <a:r>
              <a:rPr sz="1800" spc="40" dirty="0">
                <a:latin typeface="Times New Roman"/>
                <a:cs typeface="Times New Roman"/>
              </a:rPr>
              <a:t> </a:t>
            </a:r>
            <a:r>
              <a:rPr sz="1800" spc="-10" dirty="0">
                <a:latin typeface="Times New Roman"/>
                <a:cs typeface="Times New Roman"/>
              </a:rPr>
              <a:t>сфери;</a:t>
            </a:r>
            <a:endParaRPr sz="1800">
              <a:latin typeface="Times New Roman"/>
              <a:cs typeface="Times New Roman"/>
            </a:endParaRPr>
          </a:p>
          <a:p>
            <a:pPr marL="12700" marR="8890" indent="-3175" algn="just">
              <a:lnSpc>
                <a:spcPct val="100000"/>
              </a:lnSpc>
              <a:spcBef>
                <a:spcPts val="500"/>
              </a:spcBef>
              <a:buSzPct val="94444"/>
              <a:buFont typeface="Wingdings"/>
              <a:buChar char=""/>
              <a:tabLst>
                <a:tab pos="192405" algn="l"/>
              </a:tabLst>
            </a:pPr>
            <a:r>
              <a:rPr sz="1800" dirty="0">
                <a:latin typeface="Times New Roman"/>
                <a:cs typeface="Times New Roman"/>
              </a:rPr>
              <a:t>	оптимізацію</a:t>
            </a:r>
            <a:r>
              <a:rPr sz="1800" spc="290" dirty="0">
                <a:latin typeface="Times New Roman"/>
                <a:cs typeface="Times New Roman"/>
              </a:rPr>
              <a:t> </a:t>
            </a:r>
            <a:r>
              <a:rPr sz="1800" dirty="0">
                <a:latin typeface="Times New Roman"/>
                <a:cs typeface="Times New Roman"/>
              </a:rPr>
              <a:t>трудозабезпеченості</a:t>
            </a:r>
            <a:r>
              <a:rPr sz="1800" spc="310" dirty="0">
                <a:latin typeface="Times New Roman"/>
                <a:cs typeface="Times New Roman"/>
              </a:rPr>
              <a:t> </a:t>
            </a:r>
            <a:r>
              <a:rPr sz="1800" dirty="0">
                <a:latin typeface="Times New Roman"/>
                <a:cs typeface="Times New Roman"/>
              </a:rPr>
              <a:t>територій</a:t>
            </a:r>
            <a:r>
              <a:rPr sz="1800" spc="285" dirty="0">
                <a:latin typeface="Times New Roman"/>
                <a:cs typeface="Times New Roman"/>
              </a:rPr>
              <a:t> </a:t>
            </a:r>
            <a:r>
              <a:rPr sz="1800" dirty="0">
                <a:latin typeface="Times New Roman"/>
                <a:cs typeface="Times New Roman"/>
              </a:rPr>
              <a:t>України</a:t>
            </a:r>
            <a:r>
              <a:rPr sz="1800" spc="285" dirty="0">
                <a:latin typeface="Times New Roman"/>
                <a:cs typeface="Times New Roman"/>
              </a:rPr>
              <a:t> </a:t>
            </a:r>
            <a:r>
              <a:rPr sz="1800" dirty="0">
                <a:latin typeface="Times New Roman"/>
                <a:cs typeface="Times New Roman"/>
              </a:rPr>
              <a:t>з</a:t>
            </a:r>
            <a:r>
              <a:rPr sz="1800" spc="295" dirty="0">
                <a:latin typeface="Times New Roman"/>
                <a:cs typeface="Times New Roman"/>
              </a:rPr>
              <a:t> </a:t>
            </a:r>
            <a:r>
              <a:rPr sz="1800" dirty="0">
                <a:latin typeface="Times New Roman"/>
                <a:cs typeface="Times New Roman"/>
              </a:rPr>
              <a:t>урахуванням</a:t>
            </a:r>
            <a:r>
              <a:rPr sz="1800" spc="285" dirty="0">
                <a:latin typeface="Times New Roman"/>
                <a:cs typeface="Times New Roman"/>
              </a:rPr>
              <a:t> </a:t>
            </a:r>
            <a:r>
              <a:rPr sz="1800" spc="-10" dirty="0">
                <a:latin typeface="Times New Roman"/>
                <a:cs typeface="Times New Roman"/>
              </a:rPr>
              <a:t>необхідності </a:t>
            </a:r>
            <a:r>
              <a:rPr sz="1800" dirty="0">
                <a:latin typeface="Times New Roman"/>
                <a:cs typeface="Times New Roman"/>
              </a:rPr>
              <a:t>збалансування</a:t>
            </a:r>
            <a:r>
              <a:rPr sz="1800" spc="434" dirty="0">
                <a:latin typeface="Times New Roman"/>
                <a:cs typeface="Times New Roman"/>
              </a:rPr>
              <a:t>  </a:t>
            </a:r>
            <a:r>
              <a:rPr sz="1800" spc="-10" dirty="0">
                <a:latin typeface="Times New Roman"/>
                <a:cs typeface="Times New Roman"/>
              </a:rPr>
              <a:t>соціально-</a:t>
            </a:r>
            <a:r>
              <a:rPr sz="1800" dirty="0">
                <a:latin typeface="Times New Roman"/>
                <a:cs typeface="Times New Roman"/>
              </a:rPr>
              <a:t>економічного</a:t>
            </a:r>
            <a:r>
              <a:rPr sz="1800" spc="425" dirty="0">
                <a:latin typeface="Times New Roman"/>
                <a:cs typeface="Times New Roman"/>
              </a:rPr>
              <a:t>  </a:t>
            </a:r>
            <a:r>
              <a:rPr sz="1800" dirty="0">
                <a:latin typeface="Times New Roman"/>
                <a:cs typeface="Times New Roman"/>
              </a:rPr>
              <a:t>розвитку</a:t>
            </a:r>
            <a:r>
              <a:rPr sz="1800" spc="409" dirty="0">
                <a:latin typeface="Times New Roman"/>
                <a:cs typeface="Times New Roman"/>
              </a:rPr>
              <a:t>  </a:t>
            </a:r>
            <a:r>
              <a:rPr sz="1800" dirty="0">
                <a:latin typeface="Times New Roman"/>
                <a:cs typeface="Times New Roman"/>
              </a:rPr>
              <a:t>регіонів,</a:t>
            </a:r>
            <a:r>
              <a:rPr sz="1800" spc="434" dirty="0">
                <a:latin typeface="Times New Roman"/>
                <a:cs typeface="Times New Roman"/>
              </a:rPr>
              <a:t>  </a:t>
            </a:r>
            <a:r>
              <a:rPr sz="1800" dirty="0">
                <a:latin typeface="Times New Roman"/>
                <a:cs typeface="Times New Roman"/>
              </a:rPr>
              <a:t>гнучка</a:t>
            </a:r>
            <a:r>
              <a:rPr sz="1800" spc="440" dirty="0">
                <a:latin typeface="Times New Roman"/>
                <a:cs typeface="Times New Roman"/>
              </a:rPr>
              <a:t>  </a:t>
            </a:r>
            <a:r>
              <a:rPr sz="1800" spc="-10" dirty="0">
                <a:latin typeface="Times New Roman"/>
                <a:cs typeface="Times New Roman"/>
              </a:rPr>
              <a:t>міграційна </a:t>
            </a:r>
            <a:r>
              <a:rPr sz="1800" dirty="0">
                <a:latin typeface="Times New Roman"/>
                <a:cs typeface="Times New Roman"/>
              </a:rPr>
              <a:t>політика</a:t>
            </a:r>
            <a:r>
              <a:rPr sz="1800" spc="-50" dirty="0">
                <a:latin typeface="Times New Roman"/>
                <a:cs typeface="Times New Roman"/>
              </a:rPr>
              <a:t> </a:t>
            </a:r>
            <a:r>
              <a:rPr sz="1800" dirty="0">
                <a:latin typeface="Times New Roman"/>
                <a:cs typeface="Times New Roman"/>
              </a:rPr>
              <a:t>з</a:t>
            </a:r>
            <a:r>
              <a:rPr sz="1800" spc="-30" dirty="0">
                <a:latin typeface="Times New Roman"/>
                <a:cs typeface="Times New Roman"/>
              </a:rPr>
              <a:t> </a:t>
            </a:r>
            <a:r>
              <a:rPr sz="1800" dirty="0">
                <a:latin typeface="Times New Roman"/>
                <a:cs typeface="Times New Roman"/>
              </a:rPr>
              <a:t>метою</a:t>
            </a:r>
            <a:r>
              <a:rPr sz="1800" spc="-45" dirty="0">
                <a:latin typeface="Times New Roman"/>
                <a:cs typeface="Times New Roman"/>
              </a:rPr>
              <a:t> </a:t>
            </a:r>
            <a:r>
              <a:rPr sz="1800" spc="-10" dirty="0">
                <a:latin typeface="Times New Roman"/>
                <a:cs typeface="Times New Roman"/>
              </a:rPr>
              <a:t>прискореного</a:t>
            </a:r>
            <a:r>
              <a:rPr sz="1800" spc="-45" dirty="0">
                <a:latin typeface="Times New Roman"/>
                <a:cs typeface="Times New Roman"/>
              </a:rPr>
              <a:t> </a:t>
            </a:r>
            <a:r>
              <a:rPr sz="1800" dirty="0">
                <a:latin typeface="Times New Roman"/>
                <a:cs typeface="Times New Roman"/>
              </a:rPr>
              <a:t>відтворення</a:t>
            </a:r>
            <a:r>
              <a:rPr sz="1800" spc="-50" dirty="0">
                <a:latin typeface="Times New Roman"/>
                <a:cs typeface="Times New Roman"/>
              </a:rPr>
              <a:t> </a:t>
            </a:r>
            <a:r>
              <a:rPr sz="1800" spc="-10" dirty="0">
                <a:latin typeface="Times New Roman"/>
                <a:cs typeface="Times New Roman"/>
              </a:rPr>
              <a:t>демографічного</a:t>
            </a:r>
            <a:r>
              <a:rPr sz="1800" spc="-85" dirty="0">
                <a:latin typeface="Times New Roman"/>
                <a:cs typeface="Times New Roman"/>
              </a:rPr>
              <a:t> </a:t>
            </a:r>
            <a:r>
              <a:rPr sz="1800" dirty="0">
                <a:latin typeface="Times New Roman"/>
                <a:cs typeface="Times New Roman"/>
              </a:rPr>
              <a:t>потенціалу</a:t>
            </a:r>
            <a:r>
              <a:rPr sz="1800" spc="-30" dirty="0">
                <a:latin typeface="Times New Roman"/>
                <a:cs typeface="Times New Roman"/>
              </a:rPr>
              <a:t> </a:t>
            </a:r>
            <a:r>
              <a:rPr sz="1800" spc="-10" dirty="0">
                <a:latin typeface="Times New Roman"/>
                <a:cs typeface="Times New Roman"/>
              </a:rPr>
              <a:t>країни;</a:t>
            </a:r>
            <a:endParaRPr sz="1800">
              <a:latin typeface="Times New Roman"/>
              <a:cs typeface="Times New Roman"/>
            </a:endParaRPr>
          </a:p>
          <a:p>
            <a:pPr marL="12700" marR="10160" indent="-3175" algn="just">
              <a:lnSpc>
                <a:spcPct val="100000"/>
              </a:lnSpc>
              <a:spcBef>
                <a:spcPts val="509"/>
              </a:spcBef>
              <a:buSzPct val="94444"/>
              <a:buFont typeface="Wingdings"/>
              <a:buChar char=""/>
              <a:tabLst>
                <a:tab pos="191770" algn="l"/>
              </a:tabLst>
            </a:pPr>
            <a:r>
              <a:rPr sz="1800" dirty="0">
                <a:latin typeface="Times New Roman"/>
                <a:cs typeface="Times New Roman"/>
              </a:rPr>
              <a:t>	залучення</a:t>
            </a:r>
            <a:r>
              <a:rPr sz="1800" spc="165" dirty="0">
                <a:latin typeface="Times New Roman"/>
                <a:cs typeface="Times New Roman"/>
              </a:rPr>
              <a:t>  </a:t>
            </a:r>
            <a:r>
              <a:rPr sz="1800" dirty="0">
                <a:latin typeface="Times New Roman"/>
                <a:cs typeface="Times New Roman"/>
              </a:rPr>
              <a:t>в</a:t>
            </a:r>
            <a:r>
              <a:rPr sz="1800" spc="160" dirty="0">
                <a:latin typeface="Times New Roman"/>
                <a:cs typeface="Times New Roman"/>
              </a:rPr>
              <a:t>  </a:t>
            </a:r>
            <a:r>
              <a:rPr sz="1800" dirty="0">
                <a:latin typeface="Times New Roman"/>
                <a:cs typeface="Times New Roman"/>
              </a:rPr>
              <a:t>суспільне</a:t>
            </a:r>
            <a:r>
              <a:rPr sz="1800" spc="160" dirty="0">
                <a:latin typeface="Times New Roman"/>
                <a:cs typeface="Times New Roman"/>
              </a:rPr>
              <a:t>  </a:t>
            </a:r>
            <a:r>
              <a:rPr sz="1800" dirty="0">
                <a:latin typeface="Times New Roman"/>
                <a:cs typeface="Times New Roman"/>
              </a:rPr>
              <a:t>виробництво</a:t>
            </a:r>
            <a:r>
              <a:rPr sz="1800" spc="165" dirty="0">
                <a:latin typeface="Times New Roman"/>
                <a:cs typeface="Times New Roman"/>
              </a:rPr>
              <a:t>  </a:t>
            </a:r>
            <a:r>
              <a:rPr sz="1800" dirty="0">
                <a:latin typeface="Times New Roman"/>
                <a:cs typeface="Times New Roman"/>
              </a:rPr>
              <a:t>резервів</a:t>
            </a:r>
            <a:r>
              <a:rPr sz="1800" spc="155" dirty="0">
                <a:latin typeface="Times New Roman"/>
                <a:cs typeface="Times New Roman"/>
              </a:rPr>
              <a:t>  </a:t>
            </a:r>
            <a:r>
              <a:rPr sz="1800" dirty="0">
                <a:latin typeface="Times New Roman"/>
                <a:cs typeface="Times New Roman"/>
              </a:rPr>
              <a:t>людського</a:t>
            </a:r>
            <a:r>
              <a:rPr sz="1800" spc="160" dirty="0">
                <a:latin typeface="Times New Roman"/>
                <a:cs typeface="Times New Roman"/>
              </a:rPr>
              <a:t>  </a:t>
            </a:r>
            <a:r>
              <a:rPr sz="1800" dirty="0">
                <a:latin typeface="Times New Roman"/>
                <a:cs typeface="Times New Roman"/>
              </a:rPr>
              <a:t>капіталу,</a:t>
            </a:r>
            <a:r>
              <a:rPr sz="1800" spc="165" dirty="0">
                <a:latin typeface="Times New Roman"/>
                <a:cs typeface="Times New Roman"/>
              </a:rPr>
              <a:t>  </a:t>
            </a:r>
            <a:r>
              <a:rPr sz="1800" spc="-10" dirty="0">
                <a:latin typeface="Times New Roman"/>
                <a:cs typeface="Times New Roman"/>
              </a:rPr>
              <a:t>доведення </a:t>
            </a:r>
            <a:r>
              <a:rPr sz="1800" dirty="0">
                <a:latin typeface="Times New Roman"/>
                <a:cs typeface="Times New Roman"/>
              </a:rPr>
              <a:t>безробіття</a:t>
            </a:r>
            <a:r>
              <a:rPr sz="1800" spc="-45" dirty="0">
                <a:latin typeface="Times New Roman"/>
                <a:cs typeface="Times New Roman"/>
              </a:rPr>
              <a:t> </a:t>
            </a:r>
            <a:r>
              <a:rPr sz="1800" dirty="0">
                <a:latin typeface="Times New Roman"/>
                <a:cs typeface="Times New Roman"/>
              </a:rPr>
              <a:t>до</a:t>
            </a:r>
            <a:r>
              <a:rPr sz="1800" spc="-35" dirty="0">
                <a:latin typeface="Times New Roman"/>
                <a:cs typeface="Times New Roman"/>
              </a:rPr>
              <a:t> </a:t>
            </a:r>
            <a:r>
              <a:rPr sz="1800" dirty="0">
                <a:latin typeface="Times New Roman"/>
                <a:cs typeface="Times New Roman"/>
              </a:rPr>
              <a:t>природної</a:t>
            </a:r>
            <a:r>
              <a:rPr sz="1800" spc="-70" dirty="0">
                <a:latin typeface="Times New Roman"/>
                <a:cs typeface="Times New Roman"/>
              </a:rPr>
              <a:t> </a:t>
            </a:r>
            <a:r>
              <a:rPr sz="1800" spc="-10" dirty="0">
                <a:latin typeface="Times New Roman"/>
                <a:cs typeface="Times New Roman"/>
              </a:rPr>
              <a:t>норми.</a:t>
            </a:r>
            <a:endParaRPr sz="1800">
              <a:latin typeface="Times New Roman"/>
              <a:cs typeface="Times New Roman"/>
            </a:endParaRPr>
          </a:p>
        </p:txBody>
      </p:sp>
      <p:grpSp>
        <p:nvGrpSpPr>
          <p:cNvPr id="9" name="object 9"/>
          <p:cNvGrpSpPr/>
          <p:nvPr/>
        </p:nvGrpSpPr>
        <p:grpSpPr>
          <a:xfrm>
            <a:off x="-3047" y="5681471"/>
            <a:ext cx="9150350" cy="567055"/>
            <a:chOff x="-3047" y="5681471"/>
            <a:chExt cx="9150350" cy="567055"/>
          </a:xfrm>
        </p:grpSpPr>
        <p:pic>
          <p:nvPicPr>
            <p:cNvPr id="10" name="object 10"/>
            <p:cNvPicPr/>
            <p:nvPr/>
          </p:nvPicPr>
          <p:blipFill>
            <a:blip r:embed="rId6" cstate="print"/>
            <a:stretch>
              <a:fillRect/>
            </a:stretch>
          </p:blipFill>
          <p:spPr>
            <a:xfrm>
              <a:off x="0" y="5684660"/>
              <a:ext cx="9144000" cy="560550"/>
            </a:xfrm>
            <a:prstGeom prst="rect">
              <a:avLst/>
            </a:prstGeom>
          </p:spPr>
        </p:pic>
        <p:sp>
          <p:nvSpPr>
            <p:cNvPr id="11" name="object 11"/>
            <p:cNvSpPr/>
            <p:nvPr/>
          </p:nvSpPr>
          <p:spPr>
            <a:xfrm>
              <a:off x="0" y="5684519"/>
              <a:ext cx="9144000" cy="561340"/>
            </a:xfrm>
            <a:custGeom>
              <a:avLst/>
              <a:gdLst/>
              <a:ahLst/>
              <a:cxnLst/>
              <a:rect l="l" t="t" r="r" b="b"/>
              <a:pathLst>
                <a:path w="9144000" h="561339">
                  <a:moveTo>
                    <a:pt x="0" y="56083"/>
                  </a:moveTo>
                  <a:lnTo>
                    <a:pt x="50497" y="67861"/>
                  </a:lnTo>
                  <a:lnTo>
                    <a:pt x="88741" y="71610"/>
                  </a:lnTo>
                  <a:lnTo>
                    <a:pt x="137046" y="75254"/>
                  </a:lnTo>
                  <a:lnTo>
                    <a:pt x="195026" y="78785"/>
                  </a:lnTo>
                  <a:lnTo>
                    <a:pt x="262293" y="82192"/>
                  </a:lnTo>
                  <a:lnTo>
                    <a:pt x="338461" y="85466"/>
                  </a:lnTo>
                  <a:lnTo>
                    <a:pt x="379761" y="87050"/>
                  </a:lnTo>
                  <a:lnTo>
                    <a:pt x="423142" y="88597"/>
                  </a:lnTo>
                  <a:lnTo>
                    <a:pt x="468554" y="90106"/>
                  </a:lnTo>
                  <a:lnTo>
                    <a:pt x="515950" y="91576"/>
                  </a:lnTo>
                  <a:lnTo>
                    <a:pt x="565281" y="93006"/>
                  </a:lnTo>
                  <a:lnTo>
                    <a:pt x="616499" y="94395"/>
                  </a:lnTo>
                  <a:lnTo>
                    <a:pt x="669555" y="95740"/>
                  </a:lnTo>
                  <a:lnTo>
                    <a:pt x="724400" y="97042"/>
                  </a:lnTo>
                  <a:lnTo>
                    <a:pt x="780988" y="98298"/>
                  </a:lnTo>
                  <a:lnTo>
                    <a:pt x="839269" y="99508"/>
                  </a:lnTo>
                  <a:lnTo>
                    <a:pt x="899194" y="100671"/>
                  </a:lnTo>
                  <a:lnTo>
                    <a:pt x="960716" y="101785"/>
                  </a:lnTo>
                  <a:lnTo>
                    <a:pt x="1023787" y="102849"/>
                  </a:lnTo>
                  <a:lnTo>
                    <a:pt x="1088357" y="103863"/>
                  </a:lnTo>
                  <a:lnTo>
                    <a:pt x="1154378" y="104824"/>
                  </a:lnTo>
                  <a:lnTo>
                    <a:pt x="1221803" y="105731"/>
                  </a:lnTo>
                  <a:lnTo>
                    <a:pt x="1290583" y="106584"/>
                  </a:lnTo>
                  <a:lnTo>
                    <a:pt x="1360669" y="107381"/>
                  </a:lnTo>
                  <a:lnTo>
                    <a:pt x="1432013" y="108122"/>
                  </a:lnTo>
                  <a:lnTo>
                    <a:pt x="1504566" y="108804"/>
                  </a:lnTo>
                  <a:lnTo>
                    <a:pt x="1578282" y="109427"/>
                  </a:lnTo>
                  <a:lnTo>
                    <a:pt x="1653110" y="109989"/>
                  </a:lnTo>
                  <a:lnTo>
                    <a:pt x="1729002" y="110489"/>
                  </a:lnTo>
                  <a:lnTo>
                    <a:pt x="1805911" y="110927"/>
                  </a:lnTo>
                  <a:lnTo>
                    <a:pt x="1883788" y="111301"/>
                  </a:lnTo>
                  <a:lnTo>
                    <a:pt x="1962585" y="111609"/>
                  </a:lnTo>
                  <a:lnTo>
                    <a:pt x="2042252" y="111851"/>
                  </a:lnTo>
                  <a:lnTo>
                    <a:pt x="2122743" y="112025"/>
                  </a:lnTo>
                  <a:lnTo>
                    <a:pt x="2204008" y="112131"/>
                  </a:lnTo>
                  <a:lnTo>
                    <a:pt x="2286000" y="112166"/>
                  </a:lnTo>
                  <a:lnTo>
                    <a:pt x="2367990" y="112131"/>
                  </a:lnTo>
                  <a:lnTo>
                    <a:pt x="2449254" y="112025"/>
                  </a:lnTo>
                  <a:lnTo>
                    <a:pt x="2529744" y="111851"/>
                  </a:lnTo>
                  <a:lnTo>
                    <a:pt x="2609411" y="111609"/>
                  </a:lnTo>
                  <a:lnTo>
                    <a:pt x="2688207" y="111301"/>
                  </a:lnTo>
                  <a:lnTo>
                    <a:pt x="2766084" y="110927"/>
                  </a:lnTo>
                  <a:lnTo>
                    <a:pt x="2842993" y="110489"/>
                  </a:lnTo>
                  <a:lnTo>
                    <a:pt x="2918885" y="109989"/>
                  </a:lnTo>
                  <a:lnTo>
                    <a:pt x="2993713" y="109427"/>
                  </a:lnTo>
                  <a:lnTo>
                    <a:pt x="3067427" y="108804"/>
                  </a:lnTo>
                  <a:lnTo>
                    <a:pt x="3139981" y="108122"/>
                  </a:lnTo>
                  <a:lnTo>
                    <a:pt x="3211325" y="107381"/>
                  </a:lnTo>
                  <a:lnTo>
                    <a:pt x="3281411" y="106584"/>
                  </a:lnTo>
                  <a:lnTo>
                    <a:pt x="3350190" y="105731"/>
                  </a:lnTo>
                  <a:lnTo>
                    <a:pt x="3417615" y="104824"/>
                  </a:lnTo>
                  <a:lnTo>
                    <a:pt x="3483637" y="103863"/>
                  </a:lnTo>
                  <a:lnTo>
                    <a:pt x="3548207" y="102849"/>
                  </a:lnTo>
                  <a:lnTo>
                    <a:pt x="3611277" y="101785"/>
                  </a:lnTo>
                  <a:lnTo>
                    <a:pt x="3672799" y="100671"/>
                  </a:lnTo>
                  <a:lnTo>
                    <a:pt x="3732725" y="99508"/>
                  </a:lnTo>
                  <a:lnTo>
                    <a:pt x="3791006" y="98298"/>
                  </a:lnTo>
                  <a:lnTo>
                    <a:pt x="3847594" y="97042"/>
                  </a:lnTo>
                  <a:lnTo>
                    <a:pt x="3902440" y="95740"/>
                  </a:lnTo>
                  <a:lnTo>
                    <a:pt x="3955496" y="94395"/>
                  </a:lnTo>
                  <a:lnTo>
                    <a:pt x="4006714" y="93006"/>
                  </a:lnTo>
                  <a:lnTo>
                    <a:pt x="4056045" y="91576"/>
                  </a:lnTo>
                  <a:lnTo>
                    <a:pt x="4103441" y="90106"/>
                  </a:lnTo>
                  <a:lnTo>
                    <a:pt x="4148854" y="88597"/>
                  </a:lnTo>
                  <a:lnTo>
                    <a:pt x="4192235" y="87050"/>
                  </a:lnTo>
                  <a:lnTo>
                    <a:pt x="4233535" y="85466"/>
                  </a:lnTo>
                  <a:lnTo>
                    <a:pt x="4272708" y="83846"/>
                  </a:lnTo>
                  <a:lnTo>
                    <a:pt x="4344474" y="80504"/>
                  </a:lnTo>
                  <a:lnTo>
                    <a:pt x="4407146" y="77034"/>
                  </a:lnTo>
                  <a:lnTo>
                    <a:pt x="4460338" y="73446"/>
                  </a:lnTo>
                  <a:lnTo>
                    <a:pt x="4503661" y="69748"/>
                  </a:lnTo>
                  <a:lnTo>
                    <a:pt x="4549298" y="64017"/>
                  </a:lnTo>
                  <a:lnTo>
                    <a:pt x="4572000" y="56083"/>
                  </a:lnTo>
                  <a:lnTo>
                    <a:pt x="4573443" y="54071"/>
                  </a:lnTo>
                  <a:lnTo>
                    <a:pt x="4622497" y="44304"/>
                  </a:lnTo>
                  <a:lnTo>
                    <a:pt x="4660742" y="40555"/>
                  </a:lnTo>
                  <a:lnTo>
                    <a:pt x="4709048" y="36911"/>
                  </a:lnTo>
                  <a:lnTo>
                    <a:pt x="4767028" y="33381"/>
                  </a:lnTo>
                  <a:lnTo>
                    <a:pt x="4834295" y="29974"/>
                  </a:lnTo>
                  <a:lnTo>
                    <a:pt x="4910464" y="26700"/>
                  </a:lnTo>
                  <a:lnTo>
                    <a:pt x="4951764" y="25116"/>
                  </a:lnTo>
                  <a:lnTo>
                    <a:pt x="4995145" y="23568"/>
                  </a:lnTo>
                  <a:lnTo>
                    <a:pt x="5040558" y="22059"/>
                  </a:lnTo>
                  <a:lnTo>
                    <a:pt x="5087954" y="20589"/>
                  </a:lnTo>
                  <a:lnTo>
                    <a:pt x="5137285" y="19159"/>
                  </a:lnTo>
                  <a:lnTo>
                    <a:pt x="5188503" y="17771"/>
                  </a:lnTo>
                  <a:lnTo>
                    <a:pt x="5241559" y="16425"/>
                  </a:lnTo>
                  <a:lnTo>
                    <a:pt x="5296405" y="15124"/>
                  </a:lnTo>
                  <a:lnTo>
                    <a:pt x="5352993" y="13867"/>
                  </a:lnTo>
                  <a:lnTo>
                    <a:pt x="5411274" y="12657"/>
                  </a:lnTo>
                  <a:lnTo>
                    <a:pt x="5471200" y="11494"/>
                  </a:lnTo>
                  <a:lnTo>
                    <a:pt x="5532722" y="10380"/>
                  </a:lnTo>
                  <a:lnTo>
                    <a:pt x="5595792" y="9316"/>
                  </a:lnTo>
                  <a:lnTo>
                    <a:pt x="5660362" y="8303"/>
                  </a:lnTo>
                  <a:lnTo>
                    <a:pt x="5726384" y="7342"/>
                  </a:lnTo>
                  <a:lnTo>
                    <a:pt x="5793809" y="6434"/>
                  </a:lnTo>
                  <a:lnTo>
                    <a:pt x="5862588" y="5581"/>
                  </a:lnTo>
                  <a:lnTo>
                    <a:pt x="5932674" y="4784"/>
                  </a:lnTo>
                  <a:lnTo>
                    <a:pt x="6004018" y="4044"/>
                  </a:lnTo>
                  <a:lnTo>
                    <a:pt x="6076572" y="3362"/>
                  </a:lnTo>
                  <a:lnTo>
                    <a:pt x="6150286" y="2739"/>
                  </a:lnTo>
                  <a:lnTo>
                    <a:pt x="6225114" y="2177"/>
                  </a:lnTo>
                  <a:lnTo>
                    <a:pt x="6301006" y="1676"/>
                  </a:lnTo>
                  <a:lnTo>
                    <a:pt x="6377915" y="1238"/>
                  </a:lnTo>
                  <a:lnTo>
                    <a:pt x="6455792" y="865"/>
                  </a:lnTo>
                  <a:lnTo>
                    <a:pt x="6534588" y="556"/>
                  </a:lnTo>
                  <a:lnTo>
                    <a:pt x="6614255" y="315"/>
                  </a:lnTo>
                  <a:lnTo>
                    <a:pt x="6694745" y="140"/>
                  </a:lnTo>
                  <a:lnTo>
                    <a:pt x="6776009" y="35"/>
                  </a:lnTo>
                  <a:lnTo>
                    <a:pt x="6858000" y="0"/>
                  </a:lnTo>
                  <a:lnTo>
                    <a:pt x="6939990" y="35"/>
                  </a:lnTo>
                  <a:lnTo>
                    <a:pt x="7021254" y="140"/>
                  </a:lnTo>
                  <a:lnTo>
                    <a:pt x="7101744" y="315"/>
                  </a:lnTo>
                  <a:lnTo>
                    <a:pt x="7181411" y="556"/>
                  </a:lnTo>
                  <a:lnTo>
                    <a:pt x="7260207" y="865"/>
                  </a:lnTo>
                  <a:lnTo>
                    <a:pt x="7338084" y="1238"/>
                  </a:lnTo>
                  <a:lnTo>
                    <a:pt x="7414993" y="1676"/>
                  </a:lnTo>
                  <a:lnTo>
                    <a:pt x="7490885" y="2177"/>
                  </a:lnTo>
                  <a:lnTo>
                    <a:pt x="7565713" y="2739"/>
                  </a:lnTo>
                  <a:lnTo>
                    <a:pt x="7639427" y="3362"/>
                  </a:lnTo>
                  <a:lnTo>
                    <a:pt x="7711981" y="4044"/>
                  </a:lnTo>
                  <a:lnTo>
                    <a:pt x="7783325" y="4784"/>
                  </a:lnTo>
                  <a:lnTo>
                    <a:pt x="7853411" y="5581"/>
                  </a:lnTo>
                  <a:lnTo>
                    <a:pt x="7922190" y="6434"/>
                  </a:lnTo>
                  <a:lnTo>
                    <a:pt x="7989615" y="7342"/>
                  </a:lnTo>
                  <a:lnTo>
                    <a:pt x="8055637" y="8303"/>
                  </a:lnTo>
                  <a:lnTo>
                    <a:pt x="8120207" y="9316"/>
                  </a:lnTo>
                  <a:lnTo>
                    <a:pt x="8183277" y="10380"/>
                  </a:lnTo>
                  <a:lnTo>
                    <a:pt x="8244799" y="11494"/>
                  </a:lnTo>
                  <a:lnTo>
                    <a:pt x="8304725" y="12657"/>
                  </a:lnTo>
                  <a:lnTo>
                    <a:pt x="8363006" y="13867"/>
                  </a:lnTo>
                  <a:lnTo>
                    <a:pt x="8419594" y="15124"/>
                  </a:lnTo>
                  <a:lnTo>
                    <a:pt x="8474440" y="16425"/>
                  </a:lnTo>
                  <a:lnTo>
                    <a:pt x="8527496" y="17771"/>
                  </a:lnTo>
                  <a:lnTo>
                    <a:pt x="8578714" y="19159"/>
                  </a:lnTo>
                  <a:lnTo>
                    <a:pt x="8628045" y="20589"/>
                  </a:lnTo>
                  <a:lnTo>
                    <a:pt x="8675441" y="22059"/>
                  </a:lnTo>
                  <a:lnTo>
                    <a:pt x="8720854" y="23568"/>
                  </a:lnTo>
                  <a:lnTo>
                    <a:pt x="8764235" y="25116"/>
                  </a:lnTo>
                  <a:lnTo>
                    <a:pt x="8805535" y="26700"/>
                  </a:lnTo>
                  <a:lnTo>
                    <a:pt x="8844708" y="28320"/>
                  </a:lnTo>
                  <a:lnTo>
                    <a:pt x="8916474" y="31661"/>
                  </a:lnTo>
                  <a:lnTo>
                    <a:pt x="8979146" y="35131"/>
                  </a:lnTo>
                  <a:lnTo>
                    <a:pt x="9032338" y="38719"/>
                  </a:lnTo>
                  <a:lnTo>
                    <a:pt x="9075661" y="42417"/>
                  </a:lnTo>
                  <a:lnTo>
                    <a:pt x="9121298" y="48148"/>
                  </a:lnTo>
                  <a:lnTo>
                    <a:pt x="9144000" y="56083"/>
                  </a:lnTo>
                  <a:lnTo>
                    <a:pt x="9144000" y="504748"/>
                  </a:lnTo>
                  <a:lnTo>
                    <a:pt x="9142556" y="502737"/>
                  </a:lnTo>
                  <a:lnTo>
                    <a:pt x="9138260" y="500743"/>
                  </a:lnTo>
                  <a:lnTo>
                    <a:pt x="9093502" y="492970"/>
                  </a:lnTo>
                  <a:lnTo>
                    <a:pt x="9055257" y="489221"/>
                  </a:lnTo>
                  <a:lnTo>
                    <a:pt x="9006951" y="485577"/>
                  </a:lnTo>
                  <a:lnTo>
                    <a:pt x="8948971" y="482046"/>
                  </a:lnTo>
                  <a:lnTo>
                    <a:pt x="8881704" y="478639"/>
                  </a:lnTo>
                  <a:lnTo>
                    <a:pt x="8805535" y="475365"/>
                  </a:lnTo>
                  <a:lnTo>
                    <a:pt x="8764235" y="473781"/>
                  </a:lnTo>
                  <a:lnTo>
                    <a:pt x="8720854" y="472234"/>
                  </a:lnTo>
                  <a:lnTo>
                    <a:pt x="8675441" y="470725"/>
                  </a:lnTo>
                  <a:lnTo>
                    <a:pt x="8628045" y="469255"/>
                  </a:lnTo>
                  <a:lnTo>
                    <a:pt x="8578714" y="467825"/>
                  </a:lnTo>
                  <a:lnTo>
                    <a:pt x="8527496" y="466436"/>
                  </a:lnTo>
                  <a:lnTo>
                    <a:pt x="8474440" y="465091"/>
                  </a:lnTo>
                  <a:lnTo>
                    <a:pt x="8419594" y="463789"/>
                  </a:lnTo>
                  <a:lnTo>
                    <a:pt x="8363006" y="462533"/>
                  </a:lnTo>
                  <a:lnTo>
                    <a:pt x="8304725" y="461323"/>
                  </a:lnTo>
                  <a:lnTo>
                    <a:pt x="8244799" y="460160"/>
                  </a:lnTo>
                  <a:lnTo>
                    <a:pt x="8183277" y="459046"/>
                  </a:lnTo>
                  <a:lnTo>
                    <a:pt x="8120207" y="457982"/>
                  </a:lnTo>
                  <a:lnTo>
                    <a:pt x="8055637" y="456968"/>
                  </a:lnTo>
                  <a:lnTo>
                    <a:pt x="7989615" y="456007"/>
                  </a:lnTo>
                  <a:lnTo>
                    <a:pt x="7922190" y="455100"/>
                  </a:lnTo>
                  <a:lnTo>
                    <a:pt x="7853411" y="454247"/>
                  </a:lnTo>
                  <a:lnTo>
                    <a:pt x="7783325" y="453450"/>
                  </a:lnTo>
                  <a:lnTo>
                    <a:pt x="7711981" y="452709"/>
                  </a:lnTo>
                  <a:lnTo>
                    <a:pt x="7639427" y="452027"/>
                  </a:lnTo>
                  <a:lnTo>
                    <a:pt x="7565713" y="451404"/>
                  </a:lnTo>
                  <a:lnTo>
                    <a:pt x="7490885" y="450842"/>
                  </a:lnTo>
                  <a:lnTo>
                    <a:pt x="7414993" y="450342"/>
                  </a:lnTo>
                  <a:lnTo>
                    <a:pt x="7338084" y="449904"/>
                  </a:lnTo>
                  <a:lnTo>
                    <a:pt x="7260207" y="449530"/>
                  </a:lnTo>
                  <a:lnTo>
                    <a:pt x="7181411" y="449222"/>
                  </a:lnTo>
                  <a:lnTo>
                    <a:pt x="7101744" y="448980"/>
                  </a:lnTo>
                  <a:lnTo>
                    <a:pt x="7021254" y="448806"/>
                  </a:lnTo>
                  <a:lnTo>
                    <a:pt x="6939990" y="448700"/>
                  </a:lnTo>
                  <a:lnTo>
                    <a:pt x="6858000" y="448665"/>
                  </a:lnTo>
                  <a:lnTo>
                    <a:pt x="6776009" y="448700"/>
                  </a:lnTo>
                  <a:lnTo>
                    <a:pt x="6694745" y="448806"/>
                  </a:lnTo>
                  <a:lnTo>
                    <a:pt x="6614255" y="448980"/>
                  </a:lnTo>
                  <a:lnTo>
                    <a:pt x="6534588" y="449222"/>
                  </a:lnTo>
                  <a:lnTo>
                    <a:pt x="6455792" y="449530"/>
                  </a:lnTo>
                  <a:lnTo>
                    <a:pt x="6377915" y="449904"/>
                  </a:lnTo>
                  <a:lnTo>
                    <a:pt x="6301006" y="450342"/>
                  </a:lnTo>
                  <a:lnTo>
                    <a:pt x="6225114" y="450842"/>
                  </a:lnTo>
                  <a:lnTo>
                    <a:pt x="6150286" y="451404"/>
                  </a:lnTo>
                  <a:lnTo>
                    <a:pt x="6076572" y="452027"/>
                  </a:lnTo>
                  <a:lnTo>
                    <a:pt x="6004018" y="452709"/>
                  </a:lnTo>
                  <a:lnTo>
                    <a:pt x="5932674" y="453450"/>
                  </a:lnTo>
                  <a:lnTo>
                    <a:pt x="5862588" y="454247"/>
                  </a:lnTo>
                  <a:lnTo>
                    <a:pt x="5793809" y="455100"/>
                  </a:lnTo>
                  <a:lnTo>
                    <a:pt x="5726384" y="456007"/>
                  </a:lnTo>
                  <a:lnTo>
                    <a:pt x="5660362" y="456968"/>
                  </a:lnTo>
                  <a:lnTo>
                    <a:pt x="5595792" y="457982"/>
                  </a:lnTo>
                  <a:lnTo>
                    <a:pt x="5532722" y="459046"/>
                  </a:lnTo>
                  <a:lnTo>
                    <a:pt x="5471200" y="460160"/>
                  </a:lnTo>
                  <a:lnTo>
                    <a:pt x="5411274" y="461323"/>
                  </a:lnTo>
                  <a:lnTo>
                    <a:pt x="5352993" y="462533"/>
                  </a:lnTo>
                  <a:lnTo>
                    <a:pt x="5296405" y="463789"/>
                  </a:lnTo>
                  <a:lnTo>
                    <a:pt x="5241559" y="465091"/>
                  </a:lnTo>
                  <a:lnTo>
                    <a:pt x="5188503" y="466436"/>
                  </a:lnTo>
                  <a:lnTo>
                    <a:pt x="5137285" y="467825"/>
                  </a:lnTo>
                  <a:lnTo>
                    <a:pt x="5087954" y="469255"/>
                  </a:lnTo>
                  <a:lnTo>
                    <a:pt x="5040558" y="470725"/>
                  </a:lnTo>
                  <a:lnTo>
                    <a:pt x="4995145" y="472234"/>
                  </a:lnTo>
                  <a:lnTo>
                    <a:pt x="4951764" y="473781"/>
                  </a:lnTo>
                  <a:lnTo>
                    <a:pt x="4910464" y="475365"/>
                  </a:lnTo>
                  <a:lnTo>
                    <a:pt x="4871291" y="476985"/>
                  </a:lnTo>
                  <a:lnTo>
                    <a:pt x="4799525" y="480327"/>
                  </a:lnTo>
                  <a:lnTo>
                    <a:pt x="4736853" y="483797"/>
                  </a:lnTo>
                  <a:lnTo>
                    <a:pt x="4683661" y="487385"/>
                  </a:lnTo>
                  <a:lnTo>
                    <a:pt x="4640338" y="491083"/>
                  </a:lnTo>
                  <a:lnTo>
                    <a:pt x="4594701" y="496814"/>
                  </a:lnTo>
                  <a:lnTo>
                    <a:pt x="4572000" y="504748"/>
                  </a:lnTo>
                  <a:lnTo>
                    <a:pt x="4570556" y="506760"/>
                  </a:lnTo>
                  <a:lnTo>
                    <a:pt x="4521502" y="516527"/>
                  </a:lnTo>
                  <a:lnTo>
                    <a:pt x="4483257" y="520276"/>
                  </a:lnTo>
                  <a:lnTo>
                    <a:pt x="4434951" y="523920"/>
                  </a:lnTo>
                  <a:lnTo>
                    <a:pt x="4376971" y="527450"/>
                  </a:lnTo>
                  <a:lnTo>
                    <a:pt x="4309704" y="530857"/>
                  </a:lnTo>
                  <a:lnTo>
                    <a:pt x="4233535" y="534131"/>
                  </a:lnTo>
                  <a:lnTo>
                    <a:pt x="4192235" y="535715"/>
                  </a:lnTo>
                  <a:lnTo>
                    <a:pt x="4148854" y="537263"/>
                  </a:lnTo>
                  <a:lnTo>
                    <a:pt x="4103441" y="538772"/>
                  </a:lnTo>
                  <a:lnTo>
                    <a:pt x="4056045" y="540242"/>
                  </a:lnTo>
                  <a:lnTo>
                    <a:pt x="4006714" y="541672"/>
                  </a:lnTo>
                  <a:lnTo>
                    <a:pt x="3955496" y="543060"/>
                  </a:lnTo>
                  <a:lnTo>
                    <a:pt x="3902440" y="544406"/>
                  </a:lnTo>
                  <a:lnTo>
                    <a:pt x="3847594" y="545707"/>
                  </a:lnTo>
                  <a:lnTo>
                    <a:pt x="3791006" y="546964"/>
                  </a:lnTo>
                  <a:lnTo>
                    <a:pt x="3732725" y="548174"/>
                  </a:lnTo>
                  <a:lnTo>
                    <a:pt x="3672799" y="549337"/>
                  </a:lnTo>
                  <a:lnTo>
                    <a:pt x="3611277" y="550451"/>
                  </a:lnTo>
                  <a:lnTo>
                    <a:pt x="3548207" y="551515"/>
                  </a:lnTo>
                  <a:lnTo>
                    <a:pt x="3483637" y="552528"/>
                  </a:lnTo>
                  <a:lnTo>
                    <a:pt x="3417615" y="553489"/>
                  </a:lnTo>
                  <a:lnTo>
                    <a:pt x="3350190" y="554397"/>
                  </a:lnTo>
                  <a:lnTo>
                    <a:pt x="3281411" y="555250"/>
                  </a:lnTo>
                  <a:lnTo>
                    <a:pt x="3211325" y="556047"/>
                  </a:lnTo>
                  <a:lnTo>
                    <a:pt x="3139981" y="556787"/>
                  </a:lnTo>
                  <a:lnTo>
                    <a:pt x="3067427" y="557469"/>
                  </a:lnTo>
                  <a:lnTo>
                    <a:pt x="2993713" y="558092"/>
                  </a:lnTo>
                  <a:lnTo>
                    <a:pt x="2918885" y="558654"/>
                  </a:lnTo>
                  <a:lnTo>
                    <a:pt x="2842993" y="559155"/>
                  </a:lnTo>
                  <a:lnTo>
                    <a:pt x="2766084" y="559593"/>
                  </a:lnTo>
                  <a:lnTo>
                    <a:pt x="2688207" y="559966"/>
                  </a:lnTo>
                  <a:lnTo>
                    <a:pt x="2609411" y="560275"/>
                  </a:lnTo>
                  <a:lnTo>
                    <a:pt x="2529744" y="560516"/>
                  </a:lnTo>
                  <a:lnTo>
                    <a:pt x="2449254" y="560691"/>
                  </a:lnTo>
                  <a:lnTo>
                    <a:pt x="2367990" y="560796"/>
                  </a:lnTo>
                  <a:lnTo>
                    <a:pt x="2286000" y="560831"/>
                  </a:lnTo>
                  <a:lnTo>
                    <a:pt x="2204008" y="560796"/>
                  </a:lnTo>
                  <a:lnTo>
                    <a:pt x="2122743" y="560691"/>
                  </a:lnTo>
                  <a:lnTo>
                    <a:pt x="2042252" y="560516"/>
                  </a:lnTo>
                  <a:lnTo>
                    <a:pt x="1962585" y="560275"/>
                  </a:lnTo>
                  <a:lnTo>
                    <a:pt x="1883788" y="559966"/>
                  </a:lnTo>
                  <a:lnTo>
                    <a:pt x="1805911" y="559593"/>
                  </a:lnTo>
                  <a:lnTo>
                    <a:pt x="1729002" y="559155"/>
                  </a:lnTo>
                  <a:lnTo>
                    <a:pt x="1653110" y="558654"/>
                  </a:lnTo>
                  <a:lnTo>
                    <a:pt x="1578282" y="558092"/>
                  </a:lnTo>
                  <a:lnTo>
                    <a:pt x="1504566" y="557469"/>
                  </a:lnTo>
                  <a:lnTo>
                    <a:pt x="1432013" y="556787"/>
                  </a:lnTo>
                  <a:lnTo>
                    <a:pt x="1360669" y="556047"/>
                  </a:lnTo>
                  <a:lnTo>
                    <a:pt x="1290583" y="555250"/>
                  </a:lnTo>
                  <a:lnTo>
                    <a:pt x="1221803" y="554397"/>
                  </a:lnTo>
                  <a:lnTo>
                    <a:pt x="1154378" y="553489"/>
                  </a:lnTo>
                  <a:lnTo>
                    <a:pt x="1088357" y="552528"/>
                  </a:lnTo>
                  <a:lnTo>
                    <a:pt x="1023787" y="551515"/>
                  </a:lnTo>
                  <a:lnTo>
                    <a:pt x="960716" y="550451"/>
                  </a:lnTo>
                  <a:lnTo>
                    <a:pt x="899194" y="549337"/>
                  </a:lnTo>
                  <a:lnTo>
                    <a:pt x="839269" y="548174"/>
                  </a:lnTo>
                  <a:lnTo>
                    <a:pt x="780988" y="546964"/>
                  </a:lnTo>
                  <a:lnTo>
                    <a:pt x="724400" y="545707"/>
                  </a:lnTo>
                  <a:lnTo>
                    <a:pt x="669555" y="544406"/>
                  </a:lnTo>
                  <a:lnTo>
                    <a:pt x="616499" y="543060"/>
                  </a:lnTo>
                  <a:lnTo>
                    <a:pt x="565281" y="541672"/>
                  </a:lnTo>
                  <a:lnTo>
                    <a:pt x="515950" y="540242"/>
                  </a:lnTo>
                  <a:lnTo>
                    <a:pt x="468554" y="538772"/>
                  </a:lnTo>
                  <a:lnTo>
                    <a:pt x="423142" y="537263"/>
                  </a:lnTo>
                  <a:lnTo>
                    <a:pt x="379761" y="535715"/>
                  </a:lnTo>
                  <a:lnTo>
                    <a:pt x="338461" y="534131"/>
                  </a:lnTo>
                  <a:lnTo>
                    <a:pt x="299288" y="532511"/>
                  </a:lnTo>
                  <a:lnTo>
                    <a:pt x="227523" y="529170"/>
                  </a:lnTo>
                  <a:lnTo>
                    <a:pt x="164851" y="525700"/>
                  </a:lnTo>
                  <a:lnTo>
                    <a:pt x="111660" y="522112"/>
                  </a:lnTo>
                  <a:lnTo>
                    <a:pt x="68337" y="518414"/>
                  </a:lnTo>
                  <a:lnTo>
                    <a:pt x="22701" y="512683"/>
                  </a:lnTo>
                  <a:lnTo>
                    <a:pt x="0" y="504748"/>
                  </a:lnTo>
                  <a:lnTo>
                    <a:pt x="0" y="56083"/>
                  </a:lnTo>
                  <a:close/>
                </a:path>
              </a:pathLst>
            </a:custGeom>
            <a:ln w="6095">
              <a:solidFill>
                <a:srgbClr val="5B9BD4"/>
              </a:solidFill>
            </a:ln>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022" y="26619"/>
            <a:ext cx="8000949" cy="553998"/>
          </a:xfrm>
        </p:spPr>
        <p:txBody>
          <a:bodyPr/>
          <a:lstStyle/>
          <a:p>
            <a:r>
              <a:rPr lang="uk-UA" dirty="0" smtClean="0"/>
              <a:t>Основні демографічні </a:t>
            </a:r>
            <a:r>
              <a:rPr lang="uk-UA" dirty="0" err="1" smtClean="0"/>
              <a:t>тенденці</a:t>
            </a:r>
            <a:r>
              <a:rPr lang="uk-UA" dirty="0" err="1"/>
              <a:t>і</a:t>
            </a:r>
            <a:endParaRPr lang="uk-UA" dirty="0"/>
          </a:p>
        </p:txBody>
      </p:sp>
      <p:sp>
        <p:nvSpPr>
          <p:cNvPr id="3" name="Текст 2"/>
          <p:cNvSpPr>
            <a:spLocks noGrp="1"/>
          </p:cNvSpPr>
          <p:nvPr>
            <p:ph type="body" idx="1"/>
          </p:nvPr>
        </p:nvSpPr>
        <p:spPr/>
        <p:txBody>
          <a:bodyPr/>
          <a:lstStyle/>
          <a:p>
            <a:endParaRPr lang="uk-UA"/>
          </a:p>
        </p:txBody>
      </p:sp>
      <p:pic>
        <p:nvPicPr>
          <p:cNvPr id="4" name="Рисунок 3"/>
          <p:cNvPicPr>
            <a:picLocks noChangeAspect="1"/>
          </p:cNvPicPr>
          <p:nvPr/>
        </p:nvPicPr>
        <p:blipFill rotWithShape="1">
          <a:blip r:embed="rId2"/>
          <a:srcRect l="24167" t="15185" r="25834" b="30741"/>
          <a:stretch/>
        </p:blipFill>
        <p:spPr>
          <a:xfrm>
            <a:off x="19050" y="914400"/>
            <a:ext cx="9144000" cy="5562600"/>
          </a:xfrm>
          <a:prstGeom prst="rect">
            <a:avLst/>
          </a:prstGeom>
        </p:spPr>
      </p:pic>
    </p:spTree>
    <p:extLst>
      <p:ext uri="{BB962C8B-B14F-4D97-AF65-F5344CB8AC3E}">
        <p14:creationId xmlns:p14="http://schemas.microsoft.com/office/powerpoint/2010/main" val="45219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pic>
        <p:nvPicPr>
          <p:cNvPr id="4" name="Рисунок 3"/>
          <p:cNvPicPr>
            <a:picLocks noChangeAspect="1"/>
          </p:cNvPicPr>
          <p:nvPr/>
        </p:nvPicPr>
        <p:blipFill rotWithShape="1">
          <a:blip r:embed="rId2"/>
          <a:srcRect l="24167" t="9259" r="25000" b="4075"/>
          <a:stretch/>
        </p:blipFill>
        <p:spPr>
          <a:xfrm>
            <a:off x="1652370" y="0"/>
            <a:ext cx="7086601" cy="6796167"/>
          </a:xfrm>
          <a:prstGeom prst="rect">
            <a:avLst/>
          </a:prstGeom>
        </p:spPr>
      </p:pic>
    </p:spTree>
    <p:extLst>
      <p:ext uri="{BB962C8B-B14F-4D97-AF65-F5344CB8AC3E}">
        <p14:creationId xmlns:p14="http://schemas.microsoft.com/office/powerpoint/2010/main" val="380791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pic>
        <p:nvPicPr>
          <p:cNvPr id="4" name="Рисунок 3"/>
          <p:cNvPicPr>
            <a:picLocks noChangeAspect="1"/>
          </p:cNvPicPr>
          <p:nvPr/>
        </p:nvPicPr>
        <p:blipFill rotWithShape="1">
          <a:blip r:embed="rId3"/>
          <a:srcRect l="24167" t="9259" r="41250" b="4075"/>
          <a:stretch/>
        </p:blipFill>
        <p:spPr>
          <a:xfrm>
            <a:off x="2209799" y="0"/>
            <a:ext cx="4724400" cy="6659696"/>
          </a:xfrm>
          <a:prstGeom prst="rect">
            <a:avLst/>
          </a:prstGeom>
        </p:spPr>
      </p:pic>
    </p:spTree>
    <p:extLst>
      <p:ext uri="{BB962C8B-B14F-4D97-AF65-F5344CB8AC3E}">
        <p14:creationId xmlns:p14="http://schemas.microsoft.com/office/powerpoint/2010/main" val="379296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51120"/>
            <a:chOff x="0" y="0"/>
            <a:chExt cx="9144000" cy="5151120"/>
          </a:xfrm>
        </p:grpSpPr>
        <p:pic>
          <p:nvPicPr>
            <p:cNvPr id="3" name="object 3"/>
            <p:cNvPicPr/>
            <p:nvPr/>
          </p:nvPicPr>
          <p:blipFill>
            <a:blip r:embed="rId2" cstate="print"/>
            <a:stretch>
              <a:fillRect/>
            </a:stretch>
          </p:blipFill>
          <p:spPr>
            <a:xfrm>
              <a:off x="6156959" y="1773935"/>
              <a:ext cx="2816351" cy="1871472"/>
            </a:xfrm>
            <a:prstGeom prst="rect">
              <a:avLst/>
            </a:prstGeom>
          </p:spPr>
        </p:pic>
        <p:sp>
          <p:nvSpPr>
            <p:cNvPr id="4" name="object 4"/>
            <p:cNvSpPr/>
            <p:nvPr/>
          </p:nvSpPr>
          <p:spPr>
            <a:xfrm>
              <a:off x="804672" y="246888"/>
              <a:ext cx="6684645" cy="798830"/>
            </a:xfrm>
            <a:custGeom>
              <a:avLst/>
              <a:gdLst/>
              <a:ahLst/>
              <a:cxnLst/>
              <a:rect l="l" t="t" r="r" b="b"/>
              <a:pathLst>
                <a:path w="6684645" h="798830">
                  <a:moveTo>
                    <a:pt x="6684264" y="0"/>
                  </a:moveTo>
                  <a:lnTo>
                    <a:pt x="0" y="0"/>
                  </a:lnTo>
                  <a:lnTo>
                    <a:pt x="0" y="798576"/>
                  </a:lnTo>
                  <a:lnTo>
                    <a:pt x="6684264" y="798576"/>
                  </a:lnTo>
                  <a:lnTo>
                    <a:pt x="6684264" y="0"/>
                  </a:lnTo>
                  <a:close/>
                </a:path>
              </a:pathLst>
            </a:custGeom>
            <a:solidFill>
              <a:srgbClr val="FFFFFF"/>
            </a:solidFill>
          </p:spPr>
          <p:txBody>
            <a:bodyPr wrap="square" lIns="0" tIns="0" rIns="0" bIns="0" rtlCol="0"/>
            <a:lstStyle/>
            <a:p>
              <a:endParaRPr/>
            </a:p>
          </p:txBody>
        </p:sp>
        <p:sp>
          <p:nvSpPr>
            <p:cNvPr id="5" name="object 5"/>
            <p:cNvSpPr/>
            <p:nvPr/>
          </p:nvSpPr>
          <p:spPr>
            <a:xfrm>
              <a:off x="804672" y="246888"/>
              <a:ext cx="6684645" cy="798830"/>
            </a:xfrm>
            <a:custGeom>
              <a:avLst/>
              <a:gdLst/>
              <a:ahLst/>
              <a:cxnLst/>
              <a:rect l="l" t="t" r="r" b="b"/>
              <a:pathLst>
                <a:path w="6684645" h="798830">
                  <a:moveTo>
                    <a:pt x="0" y="798576"/>
                  </a:moveTo>
                  <a:lnTo>
                    <a:pt x="6684264" y="798576"/>
                  </a:lnTo>
                  <a:lnTo>
                    <a:pt x="6684264" y="0"/>
                  </a:lnTo>
                  <a:lnTo>
                    <a:pt x="0" y="0"/>
                  </a:lnTo>
                  <a:lnTo>
                    <a:pt x="0" y="798576"/>
                  </a:lnTo>
                  <a:close/>
                </a:path>
              </a:pathLst>
            </a:custGeom>
            <a:ln w="12192">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054608" y="685800"/>
              <a:ext cx="6188201" cy="226313"/>
            </a:xfrm>
            <a:prstGeom prst="rect">
              <a:avLst/>
            </a:prstGeom>
          </p:spPr>
        </p:pic>
        <p:pic>
          <p:nvPicPr>
            <p:cNvPr id="7" name="object 7"/>
            <p:cNvPicPr/>
            <p:nvPr/>
          </p:nvPicPr>
          <p:blipFill>
            <a:blip r:embed="rId4" cstate="print"/>
            <a:stretch>
              <a:fillRect/>
            </a:stretch>
          </p:blipFill>
          <p:spPr>
            <a:xfrm>
              <a:off x="1064920" y="487172"/>
              <a:ext cx="6171793" cy="281559"/>
            </a:xfrm>
            <a:prstGeom prst="rect">
              <a:avLst/>
            </a:prstGeom>
          </p:spPr>
        </p:pic>
      </p:grpSp>
      <p:sp>
        <p:nvSpPr>
          <p:cNvPr id="8" name="object 8"/>
          <p:cNvSpPr txBox="1"/>
          <p:nvPr/>
        </p:nvSpPr>
        <p:spPr>
          <a:xfrm>
            <a:off x="329590" y="1582039"/>
            <a:ext cx="8220709" cy="299720"/>
          </a:xfrm>
          <a:prstGeom prst="rect">
            <a:avLst/>
          </a:prstGeom>
        </p:spPr>
        <p:txBody>
          <a:bodyPr vert="horz" wrap="square" lIns="0" tIns="12700" rIns="0" bIns="0" rtlCol="0">
            <a:spAutoFit/>
          </a:bodyPr>
          <a:lstStyle/>
          <a:p>
            <a:pPr marL="12700">
              <a:lnSpc>
                <a:spcPct val="100000"/>
              </a:lnSpc>
              <a:spcBef>
                <a:spcPts val="100"/>
              </a:spcBef>
            </a:pPr>
            <a:r>
              <a:rPr sz="1800" b="1" i="1" u="sng" dirty="0">
                <a:uFill>
                  <a:solidFill>
                    <a:srgbClr val="000000"/>
                  </a:solidFill>
                </a:uFill>
                <a:latin typeface="Times New Roman"/>
                <a:cs typeface="Times New Roman"/>
              </a:rPr>
              <a:t>Людські</a:t>
            </a:r>
            <a:r>
              <a:rPr sz="1800" b="1" i="1" u="sng" spc="-10" dirty="0">
                <a:uFill>
                  <a:solidFill>
                    <a:srgbClr val="000000"/>
                  </a:solidFill>
                </a:uFill>
                <a:latin typeface="Times New Roman"/>
                <a:cs typeface="Times New Roman"/>
              </a:rPr>
              <a:t> ресурси</a:t>
            </a:r>
            <a:r>
              <a:rPr sz="1800" b="1" i="1" u="sng" spc="-30" dirty="0">
                <a:uFill>
                  <a:solidFill>
                    <a:srgbClr val="000000"/>
                  </a:solidFill>
                </a:uFill>
                <a:latin typeface="Times New Roman"/>
                <a:cs typeface="Times New Roman"/>
              </a:rPr>
              <a:t> </a:t>
            </a:r>
            <a:r>
              <a:rPr sz="1800" dirty="0">
                <a:latin typeface="Times New Roman"/>
                <a:cs typeface="Times New Roman"/>
              </a:rPr>
              <a:t>-</a:t>
            </a:r>
            <a:r>
              <a:rPr sz="1800" spc="-35" dirty="0">
                <a:latin typeface="Times New Roman"/>
                <a:cs typeface="Times New Roman"/>
              </a:rPr>
              <a:t> </a:t>
            </a:r>
            <a:r>
              <a:rPr sz="1800" dirty="0">
                <a:latin typeface="Times New Roman"/>
                <a:cs typeface="Times New Roman"/>
              </a:rPr>
              <a:t>специфічний</a:t>
            </a:r>
            <a:r>
              <a:rPr sz="1800" spc="-55" dirty="0">
                <a:latin typeface="Times New Roman"/>
                <a:cs typeface="Times New Roman"/>
              </a:rPr>
              <a:t> </a:t>
            </a:r>
            <a:r>
              <a:rPr sz="1800" dirty="0">
                <a:latin typeface="Times New Roman"/>
                <a:cs typeface="Times New Roman"/>
              </a:rPr>
              <a:t>і</a:t>
            </a:r>
            <a:r>
              <a:rPr sz="1800" spc="-35" dirty="0">
                <a:latin typeface="Times New Roman"/>
                <a:cs typeface="Times New Roman"/>
              </a:rPr>
              <a:t> </a:t>
            </a:r>
            <a:r>
              <a:rPr sz="1800" spc="-10" dirty="0">
                <a:latin typeface="Times New Roman"/>
                <a:cs typeface="Times New Roman"/>
              </a:rPr>
              <a:t>найважливіший</a:t>
            </a:r>
            <a:r>
              <a:rPr sz="1800" spc="-20" dirty="0">
                <a:latin typeface="Times New Roman"/>
                <a:cs typeface="Times New Roman"/>
              </a:rPr>
              <a:t> </a:t>
            </a:r>
            <a:r>
              <a:rPr sz="1800" dirty="0">
                <a:latin typeface="Times New Roman"/>
                <a:cs typeface="Times New Roman"/>
              </a:rPr>
              <a:t>з</a:t>
            </a:r>
            <a:r>
              <a:rPr sz="1800" spc="-25" dirty="0">
                <a:latin typeface="Times New Roman"/>
                <a:cs typeface="Times New Roman"/>
              </a:rPr>
              <a:t> </a:t>
            </a:r>
            <a:r>
              <a:rPr sz="1800" dirty="0">
                <a:latin typeface="Times New Roman"/>
                <a:cs typeface="Times New Roman"/>
              </a:rPr>
              <a:t>усіх видів</a:t>
            </a:r>
            <a:r>
              <a:rPr sz="1800" spc="-40" dirty="0">
                <a:latin typeface="Times New Roman"/>
                <a:cs typeface="Times New Roman"/>
              </a:rPr>
              <a:t> </a:t>
            </a:r>
            <a:r>
              <a:rPr sz="1800" spc="-10" dirty="0">
                <a:latin typeface="Times New Roman"/>
                <a:cs typeface="Times New Roman"/>
              </a:rPr>
              <a:t>економічних</a:t>
            </a:r>
            <a:r>
              <a:rPr sz="1800" spc="-45" dirty="0">
                <a:latin typeface="Times New Roman"/>
                <a:cs typeface="Times New Roman"/>
              </a:rPr>
              <a:t> </a:t>
            </a:r>
            <a:r>
              <a:rPr sz="1800" spc="-10" dirty="0">
                <a:latin typeface="Times New Roman"/>
                <a:cs typeface="Times New Roman"/>
              </a:rPr>
              <a:t>ресурсів.</a:t>
            </a:r>
            <a:endParaRPr sz="1800">
              <a:latin typeface="Times New Roman"/>
              <a:cs typeface="Times New Roman"/>
            </a:endParaRPr>
          </a:p>
        </p:txBody>
      </p:sp>
      <p:grpSp>
        <p:nvGrpSpPr>
          <p:cNvPr id="9" name="object 9"/>
          <p:cNvGrpSpPr/>
          <p:nvPr/>
        </p:nvGrpSpPr>
        <p:grpSpPr>
          <a:xfrm>
            <a:off x="389890" y="2127250"/>
            <a:ext cx="5737225" cy="3124835"/>
            <a:chOff x="389890" y="2127250"/>
            <a:chExt cx="5737225" cy="3124835"/>
          </a:xfrm>
        </p:grpSpPr>
        <p:sp>
          <p:nvSpPr>
            <p:cNvPr id="10" name="object 10"/>
            <p:cNvSpPr/>
            <p:nvPr/>
          </p:nvSpPr>
          <p:spPr>
            <a:xfrm>
              <a:off x="396240" y="2133600"/>
              <a:ext cx="5724525" cy="3112135"/>
            </a:xfrm>
            <a:custGeom>
              <a:avLst/>
              <a:gdLst/>
              <a:ahLst/>
              <a:cxnLst/>
              <a:rect l="l" t="t" r="r" b="b"/>
              <a:pathLst>
                <a:path w="5724525" h="3112135">
                  <a:moveTo>
                    <a:pt x="5724144" y="0"/>
                  </a:moveTo>
                  <a:lnTo>
                    <a:pt x="0" y="0"/>
                  </a:lnTo>
                  <a:lnTo>
                    <a:pt x="0" y="2022094"/>
                  </a:lnTo>
                  <a:lnTo>
                    <a:pt x="2473071" y="2022094"/>
                  </a:lnTo>
                  <a:lnTo>
                    <a:pt x="2473071" y="2334006"/>
                  </a:lnTo>
                  <a:lnTo>
                    <a:pt x="2084070" y="2334006"/>
                  </a:lnTo>
                  <a:lnTo>
                    <a:pt x="2862072" y="3112008"/>
                  </a:lnTo>
                  <a:lnTo>
                    <a:pt x="3640074" y="2334006"/>
                  </a:lnTo>
                  <a:lnTo>
                    <a:pt x="3251073" y="2334006"/>
                  </a:lnTo>
                  <a:lnTo>
                    <a:pt x="3251073" y="2022094"/>
                  </a:lnTo>
                  <a:lnTo>
                    <a:pt x="5724144" y="2022094"/>
                  </a:lnTo>
                  <a:lnTo>
                    <a:pt x="5724144" y="0"/>
                  </a:lnTo>
                  <a:close/>
                </a:path>
              </a:pathLst>
            </a:custGeom>
            <a:solidFill>
              <a:srgbClr val="FFFFFF"/>
            </a:solidFill>
          </p:spPr>
          <p:txBody>
            <a:bodyPr wrap="square" lIns="0" tIns="0" rIns="0" bIns="0" rtlCol="0"/>
            <a:lstStyle/>
            <a:p>
              <a:endParaRPr/>
            </a:p>
          </p:txBody>
        </p:sp>
        <p:sp>
          <p:nvSpPr>
            <p:cNvPr id="11" name="object 11"/>
            <p:cNvSpPr/>
            <p:nvPr/>
          </p:nvSpPr>
          <p:spPr>
            <a:xfrm>
              <a:off x="396240" y="2133600"/>
              <a:ext cx="5724525" cy="3112135"/>
            </a:xfrm>
            <a:custGeom>
              <a:avLst/>
              <a:gdLst/>
              <a:ahLst/>
              <a:cxnLst/>
              <a:rect l="l" t="t" r="r" b="b"/>
              <a:pathLst>
                <a:path w="5724525" h="3112135">
                  <a:moveTo>
                    <a:pt x="0" y="0"/>
                  </a:moveTo>
                  <a:lnTo>
                    <a:pt x="5724144" y="0"/>
                  </a:lnTo>
                  <a:lnTo>
                    <a:pt x="5724144" y="2022094"/>
                  </a:lnTo>
                  <a:lnTo>
                    <a:pt x="3251073" y="2022094"/>
                  </a:lnTo>
                  <a:lnTo>
                    <a:pt x="3251073" y="2334006"/>
                  </a:lnTo>
                  <a:lnTo>
                    <a:pt x="3640074" y="2334006"/>
                  </a:lnTo>
                  <a:lnTo>
                    <a:pt x="2862072" y="3112008"/>
                  </a:lnTo>
                  <a:lnTo>
                    <a:pt x="2084070" y="2334006"/>
                  </a:lnTo>
                  <a:lnTo>
                    <a:pt x="2473071" y="2334006"/>
                  </a:lnTo>
                  <a:lnTo>
                    <a:pt x="2473071" y="2022094"/>
                  </a:lnTo>
                  <a:lnTo>
                    <a:pt x="0" y="2022094"/>
                  </a:lnTo>
                  <a:lnTo>
                    <a:pt x="0" y="0"/>
                  </a:lnTo>
                  <a:close/>
                </a:path>
              </a:pathLst>
            </a:custGeom>
            <a:ln w="12191">
              <a:solidFill>
                <a:srgbClr val="7E7E7E"/>
              </a:solidFill>
            </a:ln>
          </p:spPr>
          <p:txBody>
            <a:bodyPr wrap="square" lIns="0" tIns="0" rIns="0" bIns="0" rtlCol="0"/>
            <a:lstStyle/>
            <a:p>
              <a:endParaRPr/>
            </a:p>
          </p:txBody>
        </p:sp>
      </p:grpSp>
      <p:sp>
        <p:nvSpPr>
          <p:cNvPr id="12" name="object 12"/>
          <p:cNvSpPr txBox="1"/>
          <p:nvPr/>
        </p:nvSpPr>
        <p:spPr>
          <a:xfrm>
            <a:off x="474065" y="2164207"/>
            <a:ext cx="5570220" cy="574040"/>
          </a:xfrm>
          <a:prstGeom prst="rect">
            <a:avLst/>
          </a:prstGeom>
        </p:spPr>
        <p:txBody>
          <a:bodyPr vert="horz" wrap="square" lIns="0" tIns="12700" rIns="0" bIns="0" rtlCol="0">
            <a:spAutoFit/>
          </a:bodyPr>
          <a:lstStyle/>
          <a:p>
            <a:pPr marL="12700" marR="5080">
              <a:lnSpc>
                <a:spcPct val="100000"/>
              </a:lnSpc>
              <a:spcBef>
                <a:spcPts val="100"/>
              </a:spcBef>
              <a:tabLst>
                <a:tab pos="1412240" algn="l"/>
                <a:tab pos="1597660" algn="l"/>
                <a:tab pos="2747010" algn="l"/>
                <a:tab pos="3966845" algn="l"/>
                <a:tab pos="5027930" algn="l"/>
              </a:tabLst>
            </a:pPr>
            <a:r>
              <a:rPr sz="1800" spc="-10" dirty="0">
                <a:latin typeface="Times New Roman"/>
                <a:cs typeface="Times New Roman"/>
              </a:rPr>
              <a:t>Потенціал</a:t>
            </a:r>
            <a:r>
              <a:rPr sz="1800" dirty="0">
                <a:latin typeface="Times New Roman"/>
                <a:cs typeface="Times New Roman"/>
              </a:rPr>
              <a:t>	</a:t>
            </a:r>
            <a:r>
              <a:rPr sz="1800" spc="-10" dirty="0">
                <a:latin typeface="Times New Roman"/>
                <a:cs typeface="Times New Roman"/>
              </a:rPr>
              <a:t>людських</a:t>
            </a:r>
            <a:r>
              <a:rPr sz="1800" dirty="0">
                <a:latin typeface="Times New Roman"/>
                <a:cs typeface="Times New Roman"/>
              </a:rPr>
              <a:t>	</a:t>
            </a:r>
            <a:r>
              <a:rPr sz="1800" spc="-10" dirty="0">
                <a:latin typeface="Times New Roman"/>
                <a:cs typeface="Times New Roman"/>
              </a:rPr>
              <a:t>ресурсів</a:t>
            </a:r>
            <a:r>
              <a:rPr sz="1800" dirty="0">
                <a:latin typeface="Times New Roman"/>
                <a:cs typeface="Times New Roman"/>
              </a:rPr>
              <a:t>	</a:t>
            </a:r>
            <a:r>
              <a:rPr sz="1800" spc="-10" dirty="0">
                <a:latin typeface="Times New Roman"/>
                <a:cs typeface="Times New Roman"/>
              </a:rPr>
              <a:t>досить</a:t>
            </a:r>
            <a:r>
              <a:rPr sz="1800" dirty="0">
                <a:latin typeface="Times New Roman"/>
                <a:cs typeface="Times New Roman"/>
              </a:rPr>
              <a:t>	</a:t>
            </a:r>
            <a:r>
              <a:rPr sz="1800" spc="-20" dirty="0">
                <a:latin typeface="Times New Roman"/>
                <a:cs typeface="Times New Roman"/>
              </a:rPr>
              <a:t>часто </a:t>
            </a:r>
            <a:r>
              <a:rPr sz="1800" spc="-10" dirty="0">
                <a:latin typeface="Times New Roman"/>
                <a:cs typeface="Times New Roman"/>
              </a:rPr>
              <a:t>ототожнюють</a:t>
            </a:r>
            <a:r>
              <a:rPr sz="1800" dirty="0">
                <a:latin typeface="Times New Roman"/>
                <a:cs typeface="Times New Roman"/>
              </a:rPr>
              <a:t>		</a:t>
            </a:r>
            <a:r>
              <a:rPr sz="1800" spc="-25" dirty="0">
                <a:latin typeface="Times New Roman"/>
                <a:cs typeface="Times New Roman"/>
              </a:rPr>
              <a:t>із</a:t>
            </a:r>
            <a:endParaRPr sz="1800">
              <a:latin typeface="Times New Roman"/>
              <a:cs typeface="Times New Roman"/>
            </a:endParaRPr>
          </a:p>
        </p:txBody>
      </p:sp>
      <p:sp>
        <p:nvSpPr>
          <p:cNvPr id="13" name="object 13"/>
          <p:cNvSpPr txBox="1"/>
          <p:nvPr/>
        </p:nvSpPr>
        <p:spPr>
          <a:xfrm>
            <a:off x="2450083" y="2438527"/>
            <a:ext cx="3593465" cy="299720"/>
          </a:xfrm>
          <a:prstGeom prst="rect">
            <a:avLst/>
          </a:prstGeom>
        </p:spPr>
        <p:txBody>
          <a:bodyPr vert="horz" wrap="square" lIns="0" tIns="12700" rIns="0" bIns="0" rtlCol="0">
            <a:spAutoFit/>
          </a:bodyPr>
          <a:lstStyle/>
          <a:p>
            <a:pPr marL="12700">
              <a:lnSpc>
                <a:spcPct val="100000"/>
              </a:lnSpc>
              <a:spcBef>
                <a:spcPts val="100"/>
              </a:spcBef>
              <a:tabLst>
                <a:tab pos="1155700" algn="l"/>
                <a:tab pos="2557780" algn="l"/>
              </a:tabLst>
            </a:pPr>
            <a:r>
              <a:rPr sz="1800" spc="-10" dirty="0">
                <a:latin typeface="Times New Roman"/>
                <a:cs typeface="Times New Roman"/>
              </a:rPr>
              <a:t>поняттям</a:t>
            </a:r>
            <a:r>
              <a:rPr sz="1800" dirty="0">
                <a:latin typeface="Times New Roman"/>
                <a:cs typeface="Times New Roman"/>
              </a:rPr>
              <a:t>	</a:t>
            </a:r>
            <a:r>
              <a:rPr sz="1800" b="1" i="1" spc="-10" dirty="0">
                <a:latin typeface="Times New Roman"/>
                <a:cs typeface="Times New Roman"/>
              </a:rPr>
              <a:t>потенціалу</a:t>
            </a:r>
            <a:r>
              <a:rPr sz="1800" b="1" i="1" dirty="0">
                <a:latin typeface="Times New Roman"/>
                <a:cs typeface="Times New Roman"/>
              </a:rPr>
              <a:t>	</a:t>
            </a:r>
            <a:r>
              <a:rPr sz="1800" b="1" i="1" spc="-10" dirty="0">
                <a:latin typeface="Times New Roman"/>
                <a:cs typeface="Times New Roman"/>
              </a:rPr>
              <a:t>людського</a:t>
            </a:r>
            <a:endParaRPr sz="1800">
              <a:latin typeface="Times New Roman"/>
              <a:cs typeface="Times New Roman"/>
            </a:endParaRPr>
          </a:p>
        </p:txBody>
      </p:sp>
      <p:sp>
        <p:nvSpPr>
          <p:cNvPr id="14" name="object 14"/>
          <p:cNvSpPr txBox="1"/>
          <p:nvPr/>
        </p:nvSpPr>
        <p:spPr>
          <a:xfrm>
            <a:off x="474065" y="2712541"/>
            <a:ext cx="2428875" cy="300355"/>
          </a:xfrm>
          <a:prstGeom prst="rect">
            <a:avLst/>
          </a:prstGeom>
        </p:spPr>
        <p:txBody>
          <a:bodyPr vert="horz" wrap="square" lIns="0" tIns="12700" rIns="0" bIns="0" rtlCol="0">
            <a:spAutoFit/>
          </a:bodyPr>
          <a:lstStyle/>
          <a:p>
            <a:pPr marL="12700">
              <a:lnSpc>
                <a:spcPct val="100000"/>
              </a:lnSpc>
              <a:spcBef>
                <a:spcPts val="100"/>
              </a:spcBef>
            </a:pPr>
            <a:r>
              <a:rPr sz="1800" b="1" i="1" dirty="0">
                <a:latin typeface="Times New Roman"/>
                <a:cs typeface="Times New Roman"/>
              </a:rPr>
              <a:t>капіталу</a:t>
            </a:r>
            <a:r>
              <a:rPr sz="1800" b="1" i="1" spc="270" dirty="0">
                <a:latin typeface="Times New Roman"/>
                <a:cs typeface="Times New Roman"/>
              </a:rPr>
              <a:t> </a:t>
            </a:r>
            <a:r>
              <a:rPr sz="1800" dirty="0">
                <a:latin typeface="Times New Roman"/>
                <a:cs typeface="Times New Roman"/>
              </a:rPr>
              <a:t>(Плк),</a:t>
            </a:r>
            <a:r>
              <a:rPr sz="1800" spc="290" dirty="0">
                <a:latin typeface="Times New Roman"/>
                <a:cs typeface="Times New Roman"/>
              </a:rPr>
              <a:t> </a:t>
            </a:r>
            <a:r>
              <a:rPr sz="1800" spc="-10" dirty="0">
                <a:latin typeface="Times New Roman"/>
                <a:cs typeface="Times New Roman"/>
              </a:rPr>
              <a:t>котрий</a:t>
            </a:r>
            <a:endParaRPr sz="1800">
              <a:latin typeface="Times New Roman"/>
              <a:cs typeface="Times New Roman"/>
            </a:endParaRPr>
          </a:p>
        </p:txBody>
      </p:sp>
      <p:sp>
        <p:nvSpPr>
          <p:cNvPr id="15" name="object 15"/>
          <p:cNvSpPr txBox="1"/>
          <p:nvPr/>
        </p:nvSpPr>
        <p:spPr>
          <a:xfrm>
            <a:off x="3084067" y="2712541"/>
            <a:ext cx="295656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відображає</a:t>
            </a:r>
            <a:r>
              <a:rPr sz="1800" spc="335" dirty="0">
                <a:latin typeface="Times New Roman"/>
                <a:cs typeface="Times New Roman"/>
              </a:rPr>
              <a:t> </a:t>
            </a:r>
            <a:r>
              <a:rPr sz="1800" dirty="0">
                <a:latin typeface="Times New Roman"/>
                <a:cs typeface="Times New Roman"/>
              </a:rPr>
              <a:t>здібності,</a:t>
            </a:r>
            <a:r>
              <a:rPr sz="1800" spc="325" dirty="0">
                <a:latin typeface="Times New Roman"/>
                <a:cs typeface="Times New Roman"/>
              </a:rPr>
              <a:t> </a:t>
            </a:r>
            <a:r>
              <a:rPr sz="1800" spc="-10" dirty="0">
                <a:latin typeface="Times New Roman"/>
                <a:cs typeface="Times New Roman"/>
              </a:rPr>
              <a:t>навики</a:t>
            </a:r>
            <a:endParaRPr sz="1800">
              <a:latin typeface="Times New Roman"/>
              <a:cs typeface="Times New Roman"/>
            </a:endParaRPr>
          </a:p>
        </p:txBody>
      </p:sp>
      <p:sp>
        <p:nvSpPr>
          <p:cNvPr id="16" name="object 16"/>
          <p:cNvSpPr txBox="1"/>
          <p:nvPr/>
        </p:nvSpPr>
        <p:spPr>
          <a:xfrm>
            <a:off x="474065" y="2987421"/>
            <a:ext cx="5568950" cy="1123315"/>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Times New Roman"/>
                <a:cs typeface="Times New Roman"/>
              </a:rPr>
              <a:t>праці,</a:t>
            </a:r>
            <a:r>
              <a:rPr sz="1800" spc="80" dirty="0">
                <a:latin typeface="Times New Roman"/>
                <a:cs typeface="Times New Roman"/>
              </a:rPr>
              <a:t>  </a:t>
            </a:r>
            <a:r>
              <a:rPr sz="1800" dirty="0">
                <a:latin typeface="Times New Roman"/>
                <a:cs typeface="Times New Roman"/>
              </a:rPr>
              <a:t>економічну</a:t>
            </a:r>
            <a:r>
              <a:rPr sz="1800" spc="60" dirty="0">
                <a:latin typeface="Times New Roman"/>
                <a:cs typeface="Times New Roman"/>
              </a:rPr>
              <a:t>  </a:t>
            </a:r>
            <a:r>
              <a:rPr sz="1800" dirty="0">
                <a:latin typeface="Times New Roman"/>
                <a:cs typeface="Times New Roman"/>
              </a:rPr>
              <a:t>активність,</a:t>
            </a:r>
            <a:r>
              <a:rPr sz="1800" spc="90" dirty="0">
                <a:latin typeface="Times New Roman"/>
                <a:cs typeface="Times New Roman"/>
              </a:rPr>
              <a:t>  </a:t>
            </a:r>
            <a:r>
              <a:rPr sz="1800" dirty="0">
                <a:latin typeface="Times New Roman"/>
                <a:cs typeface="Times New Roman"/>
              </a:rPr>
              <a:t>здоров’я</a:t>
            </a:r>
            <a:r>
              <a:rPr sz="1800" spc="90" dirty="0">
                <a:latin typeface="Times New Roman"/>
                <a:cs typeface="Times New Roman"/>
              </a:rPr>
              <a:t>  </a:t>
            </a:r>
            <a:r>
              <a:rPr sz="1800" dirty="0">
                <a:latin typeface="Times New Roman"/>
                <a:cs typeface="Times New Roman"/>
              </a:rPr>
              <a:t>населення.</a:t>
            </a:r>
            <a:r>
              <a:rPr sz="1800" spc="80" dirty="0">
                <a:latin typeface="Times New Roman"/>
                <a:cs typeface="Times New Roman"/>
              </a:rPr>
              <a:t>  </a:t>
            </a:r>
            <a:r>
              <a:rPr sz="1800" spc="-50" dirty="0">
                <a:latin typeface="Times New Roman"/>
                <a:cs typeface="Times New Roman"/>
              </a:rPr>
              <a:t>В </a:t>
            </a:r>
            <a:r>
              <a:rPr sz="1800" dirty="0">
                <a:latin typeface="Times New Roman"/>
                <a:cs typeface="Times New Roman"/>
              </a:rPr>
              <a:t>категорії</a:t>
            </a:r>
            <a:r>
              <a:rPr sz="1800" spc="145" dirty="0">
                <a:latin typeface="Times New Roman"/>
                <a:cs typeface="Times New Roman"/>
              </a:rPr>
              <a:t>  </a:t>
            </a:r>
            <a:r>
              <a:rPr sz="1800" dirty="0">
                <a:latin typeface="Times New Roman"/>
                <a:cs typeface="Times New Roman"/>
              </a:rPr>
              <a:t>людського</a:t>
            </a:r>
            <a:r>
              <a:rPr sz="1800" spc="155" dirty="0">
                <a:latin typeface="Times New Roman"/>
                <a:cs typeface="Times New Roman"/>
              </a:rPr>
              <a:t>  </a:t>
            </a:r>
            <a:r>
              <a:rPr sz="1800" dirty="0">
                <a:latin typeface="Times New Roman"/>
                <a:cs typeface="Times New Roman"/>
              </a:rPr>
              <a:t>капіталу</a:t>
            </a:r>
            <a:r>
              <a:rPr sz="1800" spc="145" dirty="0">
                <a:latin typeface="Times New Roman"/>
                <a:cs typeface="Times New Roman"/>
              </a:rPr>
              <a:t>  </a:t>
            </a:r>
            <a:r>
              <a:rPr sz="1800" dirty="0">
                <a:latin typeface="Times New Roman"/>
                <a:cs typeface="Times New Roman"/>
              </a:rPr>
              <a:t>оцінюються</a:t>
            </a:r>
            <a:r>
              <a:rPr sz="1800" spc="155" dirty="0">
                <a:latin typeface="Times New Roman"/>
                <a:cs typeface="Times New Roman"/>
              </a:rPr>
              <a:t>  </a:t>
            </a:r>
            <a:r>
              <a:rPr sz="1800" dirty="0">
                <a:latin typeface="Times New Roman"/>
                <a:cs typeface="Times New Roman"/>
              </a:rPr>
              <a:t>не</a:t>
            </a:r>
            <a:r>
              <a:rPr sz="1800" spc="135" dirty="0">
                <a:latin typeface="Times New Roman"/>
                <a:cs typeface="Times New Roman"/>
              </a:rPr>
              <a:t>  </a:t>
            </a:r>
            <a:r>
              <a:rPr sz="1800" spc="-10" dirty="0">
                <a:latin typeface="Times New Roman"/>
                <a:cs typeface="Times New Roman"/>
              </a:rPr>
              <a:t>тільки </a:t>
            </a:r>
            <a:r>
              <a:rPr sz="1800" dirty="0">
                <a:latin typeface="Times New Roman"/>
                <a:cs typeface="Times New Roman"/>
              </a:rPr>
              <a:t>наявні</a:t>
            </a:r>
            <a:r>
              <a:rPr sz="1800" spc="110" dirty="0">
                <a:latin typeface="Times New Roman"/>
                <a:cs typeface="Times New Roman"/>
              </a:rPr>
              <a:t> </a:t>
            </a:r>
            <a:r>
              <a:rPr sz="1800" dirty="0">
                <a:latin typeface="Times New Roman"/>
                <a:cs typeface="Times New Roman"/>
              </a:rPr>
              <a:t>на</a:t>
            </a:r>
            <a:r>
              <a:rPr sz="1800" spc="105" dirty="0">
                <a:latin typeface="Times New Roman"/>
                <a:cs typeface="Times New Roman"/>
              </a:rPr>
              <a:t> </a:t>
            </a:r>
            <a:r>
              <a:rPr sz="1800" dirty="0">
                <a:latin typeface="Times New Roman"/>
                <a:cs typeface="Times New Roman"/>
              </a:rPr>
              <a:t>даному</a:t>
            </a:r>
            <a:r>
              <a:rPr sz="1800" spc="75" dirty="0">
                <a:latin typeface="Times New Roman"/>
                <a:cs typeface="Times New Roman"/>
              </a:rPr>
              <a:t> </a:t>
            </a:r>
            <a:r>
              <a:rPr sz="1800" dirty="0">
                <a:latin typeface="Times New Roman"/>
                <a:cs typeface="Times New Roman"/>
              </a:rPr>
              <a:t>етапі,</a:t>
            </a:r>
            <a:r>
              <a:rPr sz="1800" spc="125" dirty="0">
                <a:latin typeface="Times New Roman"/>
                <a:cs typeface="Times New Roman"/>
              </a:rPr>
              <a:t> </a:t>
            </a:r>
            <a:r>
              <a:rPr sz="1800" dirty="0">
                <a:latin typeface="Times New Roman"/>
                <a:cs typeface="Times New Roman"/>
              </a:rPr>
              <a:t>але</a:t>
            </a:r>
            <a:r>
              <a:rPr sz="1800" spc="110" dirty="0">
                <a:latin typeface="Times New Roman"/>
                <a:cs typeface="Times New Roman"/>
              </a:rPr>
              <a:t> </a:t>
            </a:r>
            <a:r>
              <a:rPr sz="1800" dirty="0">
                <a:latin typeface="Times New Roman"/>
                <a:cs typeface="Times New Roman"/>
              </a:rPr>
              <a:t>й</a:t>
            </a:r>
            <a:r>
              <a:rPr sz="1800" spc="135" dirty="0">
                <a:latin typeface="Times New Roman"/>
                <a:cs typeface="Times New Roman"/>
              </a:rPr>
              <a:t> </a:t>
            </a:r>
            <a:r>
              <a:rPr sz="1800" dirty="0">
                <a:latin typeface="Times New Roman"/>
                <a:cs typeface="Times New Roman"/>
              </a:rPr>
              <a:t>потенційні</a:t>
            </a:r>
            <a:r>
              <a:rPr sz="1800" spc="114" dirty="0">
                <a:latin typeface="Times New Roman"/>
                <a:cs typeface="Times New Roman"/>
              </a:rPr>
              <a:t> </a:t>
            </a:r>
            <a:r>
              <a:rPr sz="1800" dirty="0">
                <a:latin typeface="Times New Roman"/>
                <a:cs typeface="Times New Roman"/>
              </a:rPr>
              <a:t>працівники</a:t>
            </a:r>
            <a:r>
              <a:rPr sz="1800" spc="110" dirty="0">
                <a:latin typeface="Times New Roman"/>
                <a:cs typeface="Times New Roman"/>
              </a:rPr>
              <a:t> </a:t>
            </a:r>
            <a:r>
              <a:rPr sz="1800" spc="-50" dirty="0">
                <a:latin typeface="Times New Roman"/>
                <a:cs typeface="Times New Roman"/>
              </a:rPr>
              <a:t>— </a:t>
            </a:r>
            <a:r>
              <a:rPr sz="1800" spc="-10" dirty="0">
                <a:latin typeface="Times New Roman"/>
                <a:cs typeface="Times New Roman"/>
              </a:rPr>
              <a:t>створювачі</a:t>
            </a:r>
            <a:r>
              <a:rPr sz="1800" spc="-55" dirty="0">
                <a:latin typeface="Times New Roman"/>
                <a:cs typeface="Times New Roman"/>
              </a:rPr>
              <a:t> </a:t>
            </a:r>
            <a:r>
              <a:rPr sz="1800" spc="-10" dirty="0">
                <a:latin typeface="Times New Roman"/>
                <a:cs typeface="Times New Roman"/>
              </a:rPr>
              <a:t>матеріальних</a:t>
            </a:r>
            <a:r>
              <a:rPr sz="1800" spc="-20" dirty="0">
                <a:latin typeface="Times New Roman"/>
                <a:cs typeface="Times New Roman"/>
              </a:rPr>
              <a:t> благ.</a:t>
            </a:r>
            <a:endParaRPr sz="1800">
              <a:latin typeface="Times New Roman"/>
              <a:cs typeface="Times New Roman"/>
            </a:endParaRPr>
          </a:p>
        </p:txBody>
      </p:sp>
      <p:sp>
        <p:nvSpPr>
          <p:cNvPr id="17" name="object 17"/>
          <p:cNvSpPr/>
          <p:nvPr/>
        </p:nvSpPr>
        <p:spPr>
          <a:xfrm>
            <a:off x="1188719" y="4507991"/>
            <a:ext cx="4319270" cy="399415"/>
          </a:xfrm>
          <a:custGeom>
            <a:avLst/>
            <a:gdLst/>
            <a:ahLst/>
            <a:cxnLst/>
            <a:rect l="l" t="t" r="r" b="b"/>
            <a:pathLst>
              <a:path w="4319270" h="399414">
                <a:moveTo>
                  <a:pt x="4319015" y="0"/>
                </a:moveTo>
                <a:lnTo>
                  <a:pt x="0" y="0"/>
                </a:lnTo>
                <a:lnTo>
                  <a:pt x="0" y="399287"/>
                </a:lnTo>
                <a:lnTo>
                  <a:pt x="4319015" y="399287"/>
                </a:lnTo>
                <a:lnTo>
                  <a:pt x="4319015" y="0"/>
                </a:lnTo>
                <a:close/>
              </a:path>
            </a:pathLst>
          </a:custGeom>
          <a:solidFill>
            <a:srgbClr val="FFFFFF"/>
          </a:solidFill>
        </p:spPr>
        <p:txBody>
          <a:bodyPr wrap="square" lIns="0" tIns="0" rIns="0" bIns="0" rtlCol="0"/>
          <a:lstStyle/>
          <a:p>
            <a:endParaRPr/>
          </a:p>
        </p:txBody>
      </p:sp>
      <p:sp>
        <p:nvSpPr>
          <p:cNvPr id="18" name="object 18"/>
          <p:cNvSpPr txBox="1"/>
          <p:nvPr/>
        </p:nvSpPr>
        <p:spPr>
          <a:xfrm>
            <a:off x="1188719" y="4507991"/>
            <a:ext cx="4319270" cy="399415"/>
          </a:xfrm>
          <a:prstGeom prst="rect">
            <a:avLst/>
          </a:prstGeom>
          <a:ln w="12192">
            <a:solidFill>
              <a:srgbClr val="7E7E7E"/>
            </a:solidFill>
          </a:ln>
        </p:spPr>
        <p:txBody>
          <a:bodyPr vert="horz" wrap="square" lIns="0" tIns="38100" rIns="0" bIns="0" rtlCol="0">
            <a:spAutoFit/>
          </a:bodyPr>
          <a:lstStyle/>
          <a:p>
            <a:pPr marL="328930">
              <a:lnSpc>
                <a:spcPct val="100000"/>
              </a:lnSpc>
              <a:spcBef>
                <a:spcPts val="300"/>
              </a:spcBef>
            </a:pPr>
            <a:r>
              <a:rPr sz="2000" dirty="0">
                <a:latin typeface="Times New Roman"/>
                <a:cs typeface="Times New Roman"/>
              </a:rPr>
              <a:t>Плк</a:t>
            </a:r>
            <a:r>
              <a:rPr sz="2000" spc="5" dirty="0">
                <a:latin typeface="Times New Roman"/>
                <a:cs typeface="Times New Roman"/>
              </a:rPr>
              <a:t> </a:t>
            </a:r>
            <a:r>
              <a:rPr sz="2000" dirty="0">
                <a:latin typeface="Times New Roman"/>
                <a:cs typeface="Times New Roman"/>
              </a:rPr>
              <a:t>=</a:t>
            </a:r>
            <a:r>
              <a:rPr sz="2000" spc="-50" dirty="0">
                <a:latin typeface="Times New Roman"/>
                <a:cs typeface="Times New Roman"/>
              </a:rPr>
              <a:t> </a:t>
            </a:r>
            <a:r>
              <a:rPr sz="2000" spc="-10" dirty="0">
                <a:latin typeface="Times New Roman"/>
                <a:cs typeface="Times New Roman"/>
              </a:rPr>
              <a:t>ке</a:t>
            </a:r>
            <a:r>
              <a:rPr sz="2025" spc="-15" baseline="-20576" dirty="0">
                <a:latin typeface="Times New Roman"/>
                <a:cs typeface="Times New Roman"/>
              </a:rPr>
              <a:t>л</a:t>
            </a:r>
            <a:r>
              <a:rPr sz="2000" spc="-10" dirty="0">
                <a:latin typeface="Times New Roman"/>
                <a:cs typeface="Times New Roman"/>
              </a:rPr>
              <a:t>(Пзтр+Пнзтр+Пнтр)</a:t>
            </a:r>
            <a:endParaRPr sz="2000">
              <a:latin typeface="Times New Roman"/>
              <a:cs typeface="Times New Roman"/>
            </a:endParaRPr>
          </a:p>
        </p:txBody>
      </p:sp>
      <p:sp>
        <p:nvSpPr>
          <p:cNvPr id="19" name="object 19"/>
          <p:cNvSpPr txBox="1"/>
          <p:nvPr/>
        </p:nvSpPr>
        <p:spPr>
          <a:xfrm>
            <a:off x="448665" y="5107685"/>
            <a:ext cx="7401559" cy="1671955"/>
          </a:xfrm>
          <a:prstGeom prst="rect">
            <a:avLst/>
          </a:prstGeom>
        </p:spPr>
        <p:txBody>
          <a:bodyPr vert="horz" wrap="square" lIns="0" tIns="12700" rIns="0" bIns="0" rtlCol="0">
            <a:spAutoFit/>
          </a:bodyPr>
          <a:lstStyle/>
          <a:p>
            <a:pPr marL="38100" marR="257175" algn="just">
              <a:lnSpc>
                <a:spcPct val="100000"/>
              </a:lnSpc>
              <a:spcBef>
                <a:spcPts val="100"/>
              </a:spcBef>
            </a:pPr>
            <a:r>
              <a:rPr sz="1800" dirty="0">
                <a:latin typeface="Times New Roman"/>
                <a:cs typeface="Times New Roman"/>
              </a:rPr>
              <a:t>ке</a:t>
            </a:r>
            <a:r>
              <a:rPr sz="1800" baseline="-25462" dirty="0">
                <a:latin typeface="Times New Roman"/>
                <a:cs typeface="Times New Roman"/>
              </a:rPr>
              <a:t>л</a:t>
            </a:r>
            <a:r>
              <a:rPr sz="1800" spc="150" baseline="-25462" dirty="0">
                <a:latin typeface="Times New Roman"/>
                <a:cs typeface="Times New Roman"/>
              </a:rPr>
              <a:t>  </a:t>
            </a:r>
            <a:r>
              <a:rPr sz="1800" dirty="0">
                <a:latin typeface="Times New Roman"/>
                <a:cs typeface="Times New Roman"/>
              </a:rPr>
              <a:t>-</a:t>
            </a:r>
            <a:r>
              <a:rPr sz="1800" spc="-40" dirty="0">
                <a:latin typeface="Times New Roman"/>
                <a:cs typeface="Times New Roman"/>
              </a:rPr>
              <a:t> </a:t>
            </a:r>
            <a:r>
              <a:rPr sz="1800" spc="-10" dirty="0">
                <a:latin typeface="Times New Roman"/>
                <a:cs typeface="Times New Roman"/>
              </a:rPr>
              <a:t>частковий</a:t>
            </a:r>
            <a:r>
              <a:rPr sz="1800" spc="-35" dirty="0">
                <a:latin typeface="Times New Roman"/>
                <a:cs typeface="Times New Roman"/>
              </a:rPr>
              <a:t> </a:t>
            </a:r>
            <a:r>
              <a:rPr sz="1800" spc="-10" dirty="0">
                <a:latin typeface="Times New Roman"/>
                <a:cs typeface="Times New Roman"/>
              </a:rPr>
              <a:t>коефіцієнт</a:t>
            </a:r>
            <a:r>
              <a:rPr sz="1800" spc="-70" dirty="0">
                <a:latin typeface="Times New Roman"/>
                <a:cs typeface="Times New Roman"/>
              </a:rPr>
              <a:t> </a:t>
            </a:r>
            <a:r>
              <a:rPr sz="1800" spc="-30" dirty="0">
                <a:latin typeface="Times New Roman"/>
                <a:cs typeface="Times New Roman"/>
              </a:rPr>
              <a:t>людського</a:t>
            </a:r>
            <a:r>
              <a:rPr sz="1800" spc="-20" dirty="0">
                <a:latin typeface="Times New Roman"/>
                <a:cs typeface="Times New Roman"/>
              </a:rPr>
              <a:t> </a:t>
            </a:r>
            <a:r>
              <a:rPr sz="1800" dirty="0">
                <a:latin typeface="Times New Roman"/>
                <a:cs typeface="Times New Roman"/>
              </a:rPr>
              <a:t>ресурсного</a:t>
            </a:r>
            <a:r>
              <a:rPr sz="1800" spc="-40" dirty="0">
                <a:latin typeface="Times New Roman"/>
                <a:cs typeface="Times New Roman"/>
              </a:rPr>
              <a:t> </a:t>
            </a:r>
            <a:r>
              <a:rPr sz="1800" dirty="0">
                <a:latin typeface="Times New Roman"/>
                <a:cs typeface="Times New Roman"/>
              </a:rPr>
              <a:t>потенціалу</a:t>
            </a:r>
            <a:r>
              <a:rPr sz="1800" spc="-40" dirty="0">
                <a:latin typeface="Times New Roman"/>
                <a:cs typeface="Times New Roman"/>
              </a:rPr>
              <a:t> </a:t>
            </a:r>
            <a:r>
              <a:rPr sz="1800" spc="-10" dirty="0">
                <a:latin typeface="Times New Roman"/>
                <a:cs typeface="Times New Roman"/>
              </a:rPr>
              <a:t>(людського капіталу);</a:t>
            </a:r>
            <a:endParaRPr sz="1800" dirty="0">
              <a:latin typeface="Times New Roman"/>
              <a:cs typeface="Times New Roman"/>
            </a:endParaRPr>
          </a:p>
          <a:p>
            <a:pPr marL="38100" algn="just">
              <a:lnSpc>
                <a:spcPct val="100000"/>
              </a:lnSpc>
            </a:pPr>
            <a:r>
              <a:rPr sz="1800" dirty="0">
                <a:latin typeface="Times New Roman"/>
                <a:cs typeface="Times New Roman"/>
              </a:rPr>
              <a:t>Пзтр</a:t>
            </a:r>
            <a:r>
              <a:rPr sz="1800" spc="-45" dirty="0">
                <a:latin typeface="Times New Roman"/>
                <a:cs typeface="Times New Roman"/>
              </a:rPr>
              <a:t> </a:t>
            </a:r>
            <a:r>
              <a:rPr sz="1800" dirty="0">
                <a:latin typeface="Times New Roman"/>
                <a:cs typeface="Times New Roman"/>
              </a:rPr>
              <a:t>-</a:t>
            </a:r>
            <a:r>
              <a:rPr sz="1800" spc="-25" dirty="0">
                <a:latin typeface="Times New Roman"/>
                <a:cs typeface="Times New Roman"/>
              </a:rPr>
              <a:t> </a:t>
            </a:r>
            <a:r>
              <a:rPr sz="1800" dirty="0">
                <a:latin typeface="Times New Roman"/>
                <a:cs typeface="Times New Roman"/>
              </a:rPr>
              <a:t>потенціал</a:t>
            </a:r>
            <a:r>
              <a:rPr sz="1800" spc="-45" dirty="0">
                <a:latin typeface="Times New Roman"/>
                <a:cs typeface="Times New Roman"/>
              </a:rPr>
              <a:t> </a:t>
            </a:r>
            <a:r>
              <a:rPr sz="1800" dirty="0">
                <a:latin typeface="Times New Roman"/>
                <a:cs typeface="Times New Roman"/>
              </a:rPr>
              <a:t>зайнятих</a:t>
            </a:r>
            <a:r>
              <a:rPr sz="1800" spc="-60" dirty="0">
                <a:latin typeface="Times New Roman"/>
                <a:cs typeface="Times New Roman"/>
              </a:rPr>
              <a:t> </a:t>
            </a:r>
            <a:r>
              <a:rPr sz="1800" spc="-10" dirty="0">
                <a:latin typeface="Times New Roman"/>
                <a:cs typeface="Times New Roman"/>
              </a:rPr>
              <a:t>трудових</a:t>
            </a:r>
            <a:r>
              <a:rPr sz="1800" spc="-5" dirty="0">
                <a:latin typeface="Times New Roman"/>
                <a:cs typeface="Times New Roman"/>
              </a:rPr>
              <a:t> </a:t>
            </a:r>
            <a:r>
              <a:rPr sz="1800" spc="-10" dirty="0">
                <a:latin typeface="Times New Roman"/>
                <a:cs typeface="Times New Roman"/>
              </a:rPr>
              <a:t>ресурсів;</a:t>
            </a:r>
            <a:endParaRPr sz="1800" dirty="0">
              <a:latin typeface="Times New Roman"/>
              <a:cs typeface="Times New Roman"/>
            </a:endParaRPr>
          </a:p>
          <a:p>
            <a:pPr marL="38100" marR="30480" algn="just">
              <a:lnSpc>
                <a:spcPct val="100000"/>
              </a:lnSpc>
            </a:pPr>
            <a:r>
              <a:rPr sz="1800" dirty="0">
                <a:latin typeface="Times New Roman"/>
                <a:cs typeface="Times New Roman"/>
              </a:rPr>
              <a:t>Пнзтр</a:t>
            </a:r>
            <a:r>
              <a:rPr sz="1800" spc="-50" dirty="0">
                <a:latin typeface="Times New Roman"/>
                <a:cs typeface="Times New Roman"/>
              </a:rPr>
              <a:t> </a:t>
            </a:r>
            <a:r>
              <a:rPr sz="1800" dirty="0">
                <a:latin typeface="Times New Roman"/>
                <a:cs typeface="Times New Roman"/>
              </a:rPr>
              <a:t>-</a:t>
            </a:r>
            <a:r>
              <a:rPr sz="1800" spc="-30" dirty="0">
                <a:latin typeface="Times New Roman"/>
                <a:cs typeface="Times New Roman"/>
              </a:rPr>
              <a:t> </a:t>
            </a:r>
            <a:r>
              <a:rPr sz="1800" dirty="0">
                <a:latin typeface="Times New Roman"/>
                <a:cs typeface="Times New Roman"/>
              </a:rPr>
              <a:t>потенціал</a:t>
            </a:r>
            <a:r>
              <a:rPr sz="1800" spc="-45" dirty="0">
                <a:latin typeface="Times New Roman"/>
                <a:cs typeface="Times New Roman"/>
              </a:rPr>
              <a:t> </a:t>
            </a:r>
            <a:r>
              <a:rPr sz="1800" spc="-10" dirty="0">
                <a:latin typeface="Times New Roman"/>
                <a:cs typeface="Times New Roman"/>
              </a:rPr>
              <a:t>трудових</a:t>
            </a:r>
            <a:r>
              <a:rPr sz="1800" spc="-30" dirty="0">
                <a:latin typeface="Times New Roman"/>
                <a:cs typeface="Times New Roman"/>
              </a:rPr>
              <a:t> </a:t>
            </a:r>
            <a:r>
              <a:rPr sz="1800" dirty="0">
                <a:latin typeface="Times New Roman"/>
                <a:cs typeface="Times New Roman"/>
              </a:rPr>
              <a:t>ресурсів,</a:t>
            </a:r>
            <a:r>
              <a:rPr sz="1800" spc="-10" dirty="0">
                <a:latin typeface="Times New Roman"/>
                <a:cs typeface="Times New Roman"/>
              </a:rPr>
              <a:t> </a:t>
            </a:r>
            <a:r>
              <a:rPr sz="1800" dirty="0">
                <a:latin typeface="Times New Roman"/>
                <a:cs typeface="Times New Roman"/>
              </a:rPr>
              <a:t>незайнятих</a:t>
            </a:r>
            <a:r>
              <a:rPr sz="1800" spc="-45" dirty="0">
                <a:latin typeface="Times New Roman"/>
                <a:cs typeface="Times New Roman"/>
              </a:rPr>
              <a:t> </a:t>
            </a:r>
            <a:r>
              <a:rPr sz="1800" dirty="0">
                <a:latin typeface="Times New Roman"/>
                <a:cs typeface="Times New Roman"/>
              </a:rPr>
              <a:t>в</a:t>
            </a:r>
            <a:r>
              <a:rPr sz="1800" spc="-25" dirty="0">
                <a:latin typeface="Times New Roman"/>
                <a:cs typeface="Times New Roman"/>
              </a:rPr>
              <a:t> </a:t>
            </a:r>
            <a:r>
              <a:rPr sz="1800" spc="-10" dirty="0">
                <a:latin typeface="Times New Roman"/>
                <a:cs typeface="Times New Roman"/>
              </a:rPr>
              <a:t>економічній</a:t>
            </a:r>
            <a:r>
              <a:rPr sz="1800" spc="-60" dirty="0">
                <a:latin typeface="Times New Roman"/>
                <a:cs typeface="Times New Roman"/>
              </a:rPr>
              <a:t> </a:t>
            </a:r>
            <a:r>
              <a:rPr sz="1800" spc="-10" dirty="0">
                <a:latin typeface="Times New Roman"/>
                <a:cs typeface="Times New Roman"/>
              </a:rPr>
              <a:t>діяльності; </a:t>
            </a:r>
            <a:r>
              <a:rPr sz="1800" dirty="0">
                <a:latin typeface="Times New Roman"/>
                <a:cs typeface="Times New Roman"/>
              </a:rPr>
              <a:t>Пнтр</a:t>
            </a:r>
            <a:r>
              <a:rPr sz="1800" spc="-45" dirty="0">
                <a:latin typeface="Times New Roman"/>
                <a:cs typeface="Times New Roman"/>
              </a:rPr>
              <a:t> </a:t>
            </a:r>
            <a:r>
              <a:rPr sz="1800" dirty="0">
                <a:latin typeface="Times New Roman"/>
                <a:cs typeface="Times New Roman"/>
              </a:rPr>
              <a:t>-</a:t>
            </a:r>
            <a:r>
              <a:rPr sz="1800" spc="-30" dirty="0">
                <a:latin typeface="Times New Roman"/>
                <a:cs typeface="Times New Roman"/>
              </a:rPr>
              <a:t> </a:t>
            </a:r>
            <a:r>
              <a:rPr sz="1800" spc="-10" dirty="0">
                <a:latin typeface="Times New Roman"/>
                <a:cs typeface="Times New Roman"/>
              </a:rPr>
              <a:t>людський</a:t>
            </a:r>
            <a:r>
              <a:rPr sz="1800" spc="10" dirty="0">
                <a:latin typeface="Times New Roman"/>
                <a:cs typeface="Times New Roman"/>
              </a:rPr>
              <a:t> </a:t>
            </a:r>
            <a:r>
              <a:rPr sz="1800" dirty="0">
                <a:latin typeface="Times New Roman"/>
                <a:cs typeface="Times New Roman"/>
              </a:rPr>
              <a:t>капітал,</a:t>
            </a:r>
            <a:r>
              <a:rPr sz="1800" spc="-25" dirty="0">
                <a:latin typeface="Times New Roman"/>
                <a:cs typeface="Times New Roman"/>
              </a:rPr>
              <a:t> </a:t>
            </a:r>
            <a:r>
              <a:rPr sz="1800" dirty="0">
                <a:latin typeface="Times New Roman"/>
                <a:cs typeface="Times New Roman"/>
              </a:rPr>
              <a:t>що</a:t>
            </a:r>
            <a:r>
              <a:rPr sz="1800" spc="-20" dirty="0">
                <a:latin typeface="Times New Roman"/>
                <a:cs typeface="Times New Roman"/>
              </a:rPr>
              <a:t> </a:t>
            </a:r>
            <a:r>
              <a:rPr sz="1800" spc="-10" dirty="0">
                <a:latin typeface="Times New Roman"/>
                <a:cs typeface="Times New Roman"/>
              </a:rPr>
              <a:t>характеризує</a:t>
            </a:r>
            <a:r>
              <a:rPr sz="1800" dirty="0">
                <a:latin typeface="Times New Roman"/>
                <a:cs typeface="Times New Roman"/>
              </a:rPr>
              <a:t> осіб,</a:t>
            </a:r>
            <a:r>
              <a:rPr sz="1800" spc="-50" dirty="0">
                <a:latin typeface="Times New Roman"/>
                <a:cs typeface="Times New Roman"/>
              </a:rPr>
              <a:t> </a:t>
            </a:r>
            <a:r>
              <a:rPr sz="1800" dirty="0">
                <a:latin typeface="Times New Roman"/>
                <a:cs typeface="Times New Roman"/>
              </a:rPr>
              <a:t>які</a:t>
            </a:r>
            <a:r>
              <a:rPr sz="1800" spc="-30" dirty="0">
                <a:latin typeface="Times New Roman"/>
                <a:cs typeface="Times New Roman"/>
              </a:rPr>
              <a:t> </a:t>
            </a:r>
            <a:r>
              <a:rPr sz="1800" dirty="0">
                <a:latin typeface="Times New Roman"/>
                <a:cs typeface="Times New Roman"/>
              </a:rPr>
              <a:t>не</a:t>
            </a:r>
            <a:r>
              <a:rPr sz="1800" spc="-40" dirty="0">
                <a:latin typeface="Times New Roman"/>
                <a:cs typeface="Times New Roman"/>
              </a:rPr>
              <a:t> </a:t>
            </a:r>
            <a:r>
              <a:rPr sz="1800" spc="-10" dirty="0">
                <a:latin typeface="Times New Roman"/>
                <a:cs typeface="Times New Roman"/>
              </a:rPr>
              <a:t>входять</a:t>
            </a:r>
            <a:r>
              <a:rPr sz="1800" spc="-45" dirty="0">
                <a:latin typeface="Times New Roman"/>
                <a:cs typeface="Times New Roman"/>
              </a:rPr>
              <a:t> </a:t>
            </a:r>
            <a:r>
              <a:rPr sz="1800" dirty="0">
                <a:latin typeface="Times New Roman"/>
                <a:cs typeface="Times New Roman"/>
              </a:rPr>
              <a:t>до</a:t>
            </a:r>
            <a:r>
              <a:rPr sz="1800" spc="-25" dirty="0">
                <a:latin typeface="Times New Roman"/>
                <a:cs typeface="Times New Roman"/>
              </a:rPr>
              <a:t> </a:t>
            </a:r>
            <a:r>
              <a:rPr sz="1800" spc="-10" dirty="0">
                <a:latin typeface="Times New Roman"/>
                <a:cs typeface="Times New Roman"/>
              </a:rPr>
              <a:t>категорії трудових</a:t>
            </a:r>
            <a:r>
              <a:rPr sz="1800" spc="-75" dirty="0">
                <a:latin typeface="Times New Roman"/>
                <a:cs typeface="Times New Roman"/>
              </a:rPr>
              <a:t> </a:t>
            </a:r>
            <a:r>
              <a:rPr sz="1800" spc="-10" dirty="0">
                <a:latin typeface="Times New Roman"/>
                <a:cs typeface="Times New Roman"/>
              </a:rPr>
              <a:t>ресурсів</a:t>
            </a:r>
            <a:endParaRPr sz="180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a:xfrm>
            <a:off x="655116" y="1381505"/>
            <a:ext cx="7833766" cy="3016210"/>
          </a:xfrm>
        </p:spPr>
        <p:txBody>
          <a:bodyPr/>
          <a:lstStyle/>
          <a:p>
            <a:pPr algn="just"/>
            <a:r>
              <a:rPr lang="uk-UA" sz="1400" dirty="0"/>
              <a:t>Зростання населення в усьому світі</a:t>
            </a:r>
          </a:p>
          <a:p>
            <a:pPr algn="just"/>
            <a:r>
              <a:rPr lang="uk-UA" sz="1400" dirty="0"/>
              <a:t>За останні 2000 років чисельність населення збільшувалася повільно і стабільно. Лише 350 років тому на землі було лише півмільярда людей. З «промисловою революцією» наприкінці </a:t>
            </a:r>
            <a:r>
              <a:rPr lang="en-US" sz="1400" dirty="0"/>
              <a:t>XVIII </a:t>
            </a:r>
            <a:r>
              <a:rPr lang="uk-UA" sz="1400" dirty="0"/>
              <a:t>століття почалося безпрецедентне зростання населення. Численні технічні та хімічні розробки, такі як медицина та добрива, різко знизили рівень смертності. У той же час було покращено постачання їжі для значної частини населення, що також забезпечило майбутнє нащадків і, таким чином, призвело до збільшення народжуваності. Приріст населення підскочив з 0,3% до 0,8%. Тільки за наступні 300 років населення світу зросло з 0,5 до понад трьох мільярдів людей.</a:t>
            </a:r>
          </a:p>
          <a:p>
            <a:pPr algn="just"/>
            <a:r>
              <a:rPr lang="uk-UA" sz="1400" dirty="0"/>
              <a:t>Враховуючи останній час, крива знову вирівнюється. На наступному графіку показано еволюцію населення світу з 1960 по 2023 рік. Експоненціальний розвиток населення зменшився, і графік є майже лінійним. Спостерігається лише мінімальне зниження темпів зростання.</a:t>
            </a:r>
          </a:p>
          <a:p>
            <a:pPr algn="just"/>
            <a:endParaRPr lang="uk-UA" sz="1400" dirty="0"/>
          </a:p>
          <a:p>
            <a:pPr algn="just"/>
            <a:r>
              <a:rPr lang="uk-UA" sz="1400" dirty="0"/>
              <a:t>На кінець 2023 року на землі було 8,06 мільярда людей. Темп зростання склав 0,90 відсотка.</a:t>
            </a:r>
          </a:p>
        </p:txBody>
      </p:sp>
      <p:pic>
        <p:nvPicPr>
          <p:cNvPr id="4" name="Рисунок 3"/>
          <p:cNvPicPr>
            <a:picLocks noChangeAspect="1"/>
          </p:cNvPicPr>
          <p:nvPr/>
        </p:nvPicPr>
        <p:blipFill>
          <a:blip r:embed="rId2"/>
          <a:stretch>
            <a:fillRect/>
          </a:stretch>
        </p:blipFill>
        <p:spPr>
          <a:xfrm>
            <a:off x="247650" y="4724400"/>
            <a:ext cx="8858250" cy="1905000"/>
          </a:xfrm>
          <a:prstGeom prst="rect">
            <a:avLst/>
          </a:prstGeom>
        </p:spPr>
      </p:pic>
    </p:spTree>
    <p:extLst>
      <p:ext uri="{BB962C8B-B14F-4D97-AF65-F5344CB8AC3E}">
        <p14:creationId xmlns:p14="http://schemas.microsoft.com/office/powerpoint/2010/main" val="326532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8266892" cy="969348"/>
          </a:xfrm>
          <a:prstGeom prst="rect">
            <a:avLst/>
          </a:prstGeom>
        </p:spPr>
      </p:pic>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a:xfrm>
            <a:off x="804341" y="5763599"/>
            <a:ext cx="7462551" cy="1631216"/>
          </a:xfrm>
        </p:spPr>
        <p:txBody>
          <a:bodyPr/>
          <a:lstStyle/>
          <a:p>
            <a:pPr algn="just"/>
            <a:r>
              <a:rPr lang="uk-UA" sz="1400" dirty="0"/>
              <a:t>Індекс людського розвитку (ІЛР)</a:t>
            </a:r>
          </a:p>
          <a:p>
            <a:pPr algn="just"/>
            <a:r>
              <a:rPr lang="uk-UA" sz="1400" b="0" dirty="0"/>
              <a:t>ІЛР був створений, щоб підкреслити, що люди та їхні здібності мають бути основним критерієм для оцінки розвитку країни, а не тільки економічне зростання.</a:t>
            </a:r>
          </a:p>
          <a:p>
            <a:endParaRPr lang="uk-UA" dirty="0"/>
          </a:p>
        </p:txBody>
      </p:sp>
      <p:pic>
        <p:nvPicPr>
          <p:cNvPr id="8194" name="Picture 2" descr="ІЛР Розміри та діаграма шляхів індикаторі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48" y="1066800"/>
            <a:ext cx="8661952" cy="355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299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pic>
        <p:nvPicPr>
          <p:cNvPr id="4" name="Рисунок 3"/>
          <p:cNvPicPr>
            <a:picLocks noChangeAspect="1"/>
          </p:cNvPicPr>
          <p:nvPr/>
        </p:nvPicPr>
        <p:blipFill rotWithShape="1">
          <a:blip r:embed="rId2"/>
          <a:srcRect l="-5834" t="8519" r="8750" b="5556"/>
          <a:stretch/>
        </p:blipFill>
        <p:spPr>
          <a:xfrm>
            <a:off x="-677663" y="1219200"/>
            <a:ext cx="9821663" cy="4889755"/>
          </a:xfrm>
          <a:prstGeom prst="rect">
            <a:avLst/>
          </a:prstGeom>
        </p:spPr>
      </p:pic>
    </p:spTree>
    <p:extLst>
      <p:ext uri="{BB962C8B-B14F-4D97-AF65-F5344CB8AC3E}">
        <p14:creationId xmlns:p14="http://schemas.microsoft.com/office/powerpoint/2010/main" val="174085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91895" y="4893944"/>
            <a:ext cx="3782060" cy="289823"/>
          </a:xfrm>
          <a:prstGeom prst="rect">
            <a:avLst/>
          </a:prstGeom>
        </p:spPr>
        <p:txBody>
          <a:bodyPr vert="horz" wrap="square" lIns="0" tIns="12700" rIns="0" bIns="0" rtlCol="0">
            <a:spAutoFit/>
          </a:bodyPr>
          <a:lstStyle/>
          <a:p>
            <a:pPr marL="12700">
              <a:lnSpc>
                <a:spcPct val="100000"/>
              </a:lnSpc>
              <a:spcBef>
                <a:spcPts val="100"/>
              </a:spcBef>
            </a:pPr>
            <a:endParaRPr sz="1800" dirty="0">
              <a:latin typeface="Calibri"/>
              <a:cs typeface="Calibri"/>
            </a:endParaRPr>
          </a:p>
        </p:txBody>
      </p:sp>
      <p:pic>
        <p:nvPicPr>
          <p:cNvPr id="7170" name="Picture 2" descr="Індекс людського розвитку України за останні 30 років пережив періоди злетів та падінь. Докладніше про динаміку з року в рік – на нашій інфографіц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50" y="2133600"/>
            <a:ext cx="7429500" cy="4181475"/>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5"/>
          <p:cNvSpPr>
            <a:spLocks noGrp="1"/>
          </p:cNvSpPr>
          <p:nvPr>
            <p:ph type="title"/>
          </p:nvPr>
        </p:nvSpPr>
        <p:spPr/>
        <p:txBody>
          <a:bodyPr/>
          <a:lstStyle/>
          <a:p>
            <a:endParaRPr 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294376" y="4343398"/>
            <a:ext cx="3782568" cy="2441448"/>
          </a:xfrm>
          <a:prstGeom prst="rect">
            <a:avLst/>
          </a:prstGeom>
        </p:spPr>
      </p:pic>
      <p:sp>
        <p:nvSpPr>
          <p:cNvPr id="3" name="object 3"/>
          <p:cNvSpPr txBox="1"/>
          <p:nvPr/>
        </p:nvSpPr>
        <p:spPr>
          <a:xfrm>
            <a:off x="601167" y="2229103"/>
            <a:ext cx="7941945" cy="3364865"/>
          </a:xfrm>
          <a:prstGeom prst="rect">
            <a:avLst/>
          </a:prstGeom>
        </p:spPr>
        <p:txBody>
          <a:bodyPr vert="horz" wrap="square" lIns="0" tIns="12700" rIns="0" bIns="0" rtlCol="0">
            <a:spAutoFit/>
          </a:bodyPr>
          <a:lstStyle/>
          <a:p>
            <a:pPr marL="1270" algn="ctr">
              <a:lnSpc>
                <a:spcPct val="100000"/>
              </a:lnSpc>
              <a:spcBef>
                <a:spcPts val="100"/>
              </a:spcBef>
            </a:pPr>
            <a:r>
              <a:rPr sz="1800" b="1" i="1" dirty="0">
                <a:latin typeface="Times New Roman"/>
                <a:cs typeface="Times New Roman"/>
              </a:rPr>
              <a:t>В</a:t>
            </a:r>
            <a:r>
              <a:rPr sz="1800" b="1" i="1" spc="-10" dirty="0">
                <a:latin typeface="Times New Roman"/>
                <a:cs typeface="Times New Roman"/>
              </a:rPr>
              <a:t> </a:t>
            </a:r>
            <a:r>
              <a:rPr sz="1800" b="1" i="1" dirty="0">
                <a:latin typeface="Times New Roman"/>
                <a:cs typeface="Times New Roman"/>
              </a:rPr>
              <a:t>демографічній</a:t>
            </a:r>
            <a:r>
              <a:rPr sz="1800" b="1" i="1" spc="-35" dirty="0">
                <a:latin typeface="Times New Roman"/>
                <a:cs typeface="Times New Roman"/>
              </a:rPr>
              <a:t> </a:t>
            </a:r>
            <a:r>
              <a:rPr sz="1800" b="1" i="1" dirty="0">
                <a:latin typeface="Times New Roman"/>
                <a:cs typeface="Times New Roman"/>
              </a:rPr>
              <a:t>складовій</a:t>
            </a:r>
            <a:r>
              <a:rPr sz="1800" b="1" i="1" spc="-50" dirty="0">
                <a:latin typeface="Times New Roman"/>
                <a:cs typeface="Times New Roman"/>
              </a:rPr>
              <a:t> </a:t>
            </a:r>
            <a:r>
              <a:rPr sz="1800" b="1" i="1" spc="-10" dirty="0">
                <a:latin typeface="Times New Roman"/>
                <a:cs typeface="Times New Roman"/>
              </a:rPr>
              <a:t>продуктивних</a:t>
            </a:r>
            <a:r>
              <a:rPr sz="1800" b="1" i="1" spc="-80" dirty="0">
                <a:latin typeface="Times New Roman"/>
                <a:cs typeface="Times New Roman"/>
              </a:rPr>
              <a:t> </a:t>
            </a:r>
            <a:r>
              <a:rPr sz="1800" b="1" i="1" dirty="0">
                <a:latin typeface="Times New Roman"/>
                <a:cs typeface="Times New Roman"/>
              </a:rPr>
              <a:t>сил</a:t>
            </a:r>
            <a:r>
              <a:rPr sz="1800" b="1" i="1" spc="-15" dirty="0">
                <a:latin typeface="Times New Roman"/>
                <a:cs typeface="Times New Roman"/>
              </a:rPr>
              <a:t> </a:t>
            </a:r>
            <a:r>
              <a:rPr sz="1800" b="1" i="1" dirty="0">
                <a:latin typeface="Times New Roman"/>
                <a:cs typeface="Times New Roman"/>
              </a:rPr>
              <a:t>можна поділити</a:t>
            </a:r>
            <a:r>
              <a:rPr sz="1800" b="1" i="1" spc="-90" dirty="0">
                <a:latin typeface="Times New Roman"/>
                <a:cs typeface="Times New Roman"/>
              </a:rPr>
              <a:t> </a:t>
            </a:r>
            <a:r>
              <a:rPr sz="1800" b="1" i="1" dirty="0">
                <a:latin typeface="Times New Roman"/>
                <a:cs typeface="Times New Roman"/>
              </a:rPr>
              <a:t>на</a:t>
            </a:r>
            <a:r>
              <a:rPr sz="1800" b="1" i="1" spc="-15" dirty="0">
                <a:latin typeface="Times New Roman"/>
                <a:cs typeface="Times New Roman"/>
              </a:rPr>
              <a:t> </a:t>
            </a:r>
            <a:r>
              <a:rPr sz="1800" b="1" i="1" spc="-20" dirty="0">
                <a:latin typeface="Times New Roman"/>
                <a:cs typeface="Times New Roman"/>
              </a:rPr>
              <a:t>такі</a:t>
            </a:r>
            <a:endParaRPr sz="1800">
              <a:latin typeface="Times New Roman"/>
              <a:cs typeface="Times New Roman"/>
            </a:endParaRPr>
          </a:p>
          <a:p>
            <a:pPr marL="1270" algn="ctr">
              <a:lnSpc>
                <a:spcPct val="100000"/>
              </a:lnSpc>
            </a:pPr>
            <a:r>
              <a:rPr sz="1800" b="1" i="1" dirty="0">
                <a:latin typeface="Times New Roman"/>
                <a:cs typeface="Times New Roman"/>
              </a:rPr>
              <a:t>основні</a:t>
            </a:r>
            <a:r>
              <a:rPr sz="1800" b="1" i="1" spc="-30" dirty="0">
                <a:latin typeface="Times New Roman"/>
                <a:cs typeface="Times New Roman"/>
              </a:rPr>
              <a:t> </a:t>
            </a:r>
            <a:r>
              <a:rPr sz="1800" b="1" i="1" spc="-10" dirty="0">
                <a:latin typeface="Times New Roman"/>
                <a:cs typeface="Times New Roman"/>
              </a:rPr>
              <a:t>структурні</a:t>
            </a:r>
            <a:r>
              <a:rPr sz="1800" b="1" i="1" spc="-55" dirty="0">
                <a:latin typeface="Times New Roman"/>
                <a:cs typeface="Times New Roman"/>
              </a:rPr>
              <a:t> </a:t>
            </a:r>
            <a:r>
              <a:rPr sz="1800" b="1" i="1" spc="-10" dirty="0">
                <a:latin typeface="Times New Roman"/>
                <a:cs typeface="Times New Roman"/>
              </a:rPr>
              <a:t>блоки:</a:t>
            </a:r>
            <a:endParaRPr sz="1800">
              <a:latin typeface="Times New Roman"/>
              <a:cs typeface="Times New Roman"/>
            </a:endParaRPr>
          </a:p>
          <a:p>
            <a:pPr>
              <a:lnSpc>
                <a:spcPct val="100000"/>
              </a:lnSpc>
              <a:spcBef>
                <a:spcPts val="114"/>
              </a:spcBef>
            </a:pPr>
            <a:endParaRPr sz="1800">
              <a:latin typeface="Times New Roman"/>
              <a:cs typeface="Times New Roman"/>
            </a:endParaRPr>
          </a:p>
          <a:p>
            <a:pPr marL="91440" indent="-88900">
              <a:lnSpc>
                <a:spcPct val="100000"/>
              </a:lnSpc>
              <a:buSzPct val="94444"/>
              <a:buChar char="•"/>
              <a:tabLst>
                <a:tab pos="91440" algn="l"/>
              </a:tabLst>
            </a:pPr>
            <a:r>
              <a:rPr sz="1800" dirty="0">
                <a:latin typeface="Times New Roman"/>
                <a:cs typeface="Times New Roman"/>
              </a:rPr>
              <a:t>чисельність</a:t>
            </a:r>
            <a:r>
              <a:rPr sz="1800" spc="-50" dirty="0">
                <a:latin typeface="Times New Roman"/>
                <a:cs typeface="Times New Roman"/>
              </a:rPr>
              <a:t> </a:t>
            </a:r>
            <a:r>
              <a:rPr sz="1800" dirty="0">
                <a:latin typeface="Times New Roman"/>
                <a:cs typeface="Times New Roman"/>
              </a:rPr>
              <a:t>населення</a:t>
            </a:r>
            <a:r>
              <a:rPr sz="1800" spc="-40" dirty="0">
                <a:latin typeface="Times New Roman"/>
                <a:cs typeface="Times New Roman"/>
              </a:rPr>
              <a:t> </a:t>
            </a:r>
            <a:r>
              <a:rPr sz="1800" dirty="0">
                <a:latin typeface="Times New Roman"/>
                <a:cs typeface="Times New Roman"/>
              </a:rPr>
              <a:t>країни</a:t>
            </a:r>
            <a:r>
              <a:rPr sz="1800" spc="-55" dirty="0">
                <a:latin typeface="Times New Roman"/>
                <a:cs typeface="Times New Roman"/>
              </a:rPr>
              <a:t> </a:t>
            </a:r>
            <a:r>
              <a:rPr sz="1800" dirty="0">
                <a:latin typeface="Times New Roman"/>
                <a:cs typeface="Times New Roman"/>
              </a:rPr>
              <a:t>(регіону),</a:t>
            </a:r>
            <a:r>
              <a:rPr sz="1800" spc="-70" dirty="0">
                <a:latin typeface="Times New Roman"/>
                <a:cs typeface="Times New Roman"/>
              </a:rPr>
              <a:t> </a:t>
            </a:r>
            <a:r>
              <a:rPr sz="1800" dirty="0">
                <a:latin typeface="Times New Roman"/>
                <a:cs typeface="Times New Roman"/>
              </a:rPr>
              <a:t>його</a:t>
            </a:r>
            <a:r>
              <a:rPr sz="1800" spc="-100" dirty="0">
                <a:latin typeface="Times New Roman"/>
                <a:cs typeface="Times New Roman"/>
              </a:rPr>
              <a:t> </a:t>
            </a:r>
            <a:r>
              <a:rPr sz="1800" dirty="0">
                <a:latin typeface="Times New Roman"/>
                <a:cs typeface="Times New Roman"/>
              </a:rPr>
              <a:t>динаміка,</a:t>
            </a:r>
            <a:r>
              <a:rPr sz="1800" spc="-45" dirty="0">
                <a:latin typeface="Times New Roman"/>
                <a:cs typeface="Times New Roman"/>
              </a:rPr>
              <a:t> </a:t>
            </a:r>
            <a:r>
              <a:rPr sz="1800" dirty="0">
                <a:latin typeface="Times New Roman"/>
                <a:cs typeface="Times New Roman"/>
              </a:rPr>
              <a:t>характер</a:t>
            </a:r>
            <a:r>
              <a:rPr sz="1800" spc="-45" dirty="0">
                <a:latin typeface="Times New Roman"/>
                <a:cs typeface="Times New Roman"/>
              </a:rPr>
              <a:t> </a:t>
            </a:r>
            <a:r>
              <a:rPr sz="1800" spc="-10" dirty="0">
                <a:latin typeface="Times New Roman"/>
                <a:cs typeface="Times New Roman"/>
              </a:rPr>
              <a:t>відтворення;</a:t>
            </a:r>
            <a:endParaRPr sz="1800">
              <a:latin typeface="Times New Roman"/>
              <a:cs typeface="Times New Roman"/>
            </a:endParaRPr>
          </a:p>
          <a:p>
            <a:pPr marL="91440" indent="-88900">
              <a:lnSpc>
                <a:spcPct val="100000"/>
              </a:lnSpc>
              <a:spcBef>
                <a:spcPts val="480"/>
              </a:spcBef>
              <a:buSzPct val="94444"/>
              <a:buChar char="•"/>
              <a:tabLst>
                <a:tab pos="91440" algn="l"/>
              </a:tabLst>
            </a:pPr>
            <a:r>
              <a:rPr sz="1800" dirty="0">
                <a:latin typeface="Times New Roman"/>
                <a:cs typeface="Times New Roman"/>
              </a:rPr>
              <a:t>розміщення</a:t>
            </a:r>
            <a:r>
              <a:rPr sz="1800" spc="330" dirty="0">
                <a:latin typeface="Times New Roman"/>
                <a:cs typeface="Times New Roman"/>
              </a:rPr>
              <a:t> </a:t>
            </a:r>
            <a:r>
              <a:rPr sz="1800" dirty="0">
                <a:latin typeface="Times New Roman"/>
                <a:cs typeface="Times New Roman"/>
              </a:rPr>
              <a:t>населення</a:t>
            </a:r>
            <a:r>
              <a:rPr sz="1800" spc="325" dirty="0">
                <a:latin typeface="Times New Roman"/>
                <a:cs typeface="Times New Roman"/>
              </a:rPr>
              <a:t> </a:t>
            </a:r>
            <a:r>
              <a:rPr sz="1800" dirty="0">
                <a:latin typeface="Times New Roman"/>
                <a:cs typeface="Times New Roman"/>
              </a:rPr>
              <a:t>на</a:t>
            </a:r>
            <a:r>
              <a:rPr sz="1800" spc="295" dirty="0">
                <a:latin typeface="Times New Roman"/>
                <a:cs typeface="Times New Roman"/>
              </a:rPr>
              <a:t> </a:t>
            </a:r>
            <a:r>
              <a:rPr sz="1800" dirty="0">
                <a:latin typeface="Times New Roman"/>
                <a:cs typeface="Times New Roman"/>
              </a:rPr>
              <a:t>території,</a:t>
            </a:r>
            <a:r>
              <a:rPr sz="1800" spc="325" dirty="0">
                <a:latin typeface="Times New Roman"/>
                <a:cs typeface="Times New Roman"/>
              </a:rPr>
              <a:t> </a:t>
            </a:r>
            <a:r>
              <a:rPr sz="1800" dirty="0">
                <a:latin typeface="Times New Roman"/>
                <a:cs typeface="Times New Roman"/>
              </a:rPr>
              <a:t>щільність</a:t>
            </a:r>
            <a:r>
              <a:rPr sz="1800" spc="315" dirty="0">
                <a:latin typeface="Times New Roman"/>
                <a:cs typeface="Times New Roman"/>
              </a:rPr>
              <a:t> </a:t>
            </a:r>
            <a:r>
              <a:rPr sz="1800" dirty="0">
                <a:latin typeface="Times New Roman"/>
                <a:cs typeface="Times New Roman"/>
              </a:rPr>
              <a:t>населення,</a:t>
            </a:r>
            <a:r>
              <a:rPr sz="1800" spc="305" dirty="0">
                <a:latin typeface="Times New Roman"/>
                <a:cs typeface="Times New Roman"/>
              </a:rPr>
              <a:t> </a:t>
            </a:r>
            <a:r>
              <a:rPr sz="1800" dirty="0">
                <a:latin typeface="Times New Roman"/>
                <a:cs typeface="Times New Roman"/>
              </a:rPr>
              <a:t>форми</a:t>
            </a:r>
            <a:r>
              <a:rPr sz="1800" spc="305" dirty="0">
                <a:latin typeface="Times New Roman"/>
                <a:cs typeface="Times New Roman"/>
              </a:rPr>
              <a:t> </a:t>
            </a:r>
            <a:r>
              <a:rPr sz="1800" spc="-10" dirty="0">
                <a:latin typeface="Times New Roman"/>
                <a:cs typeface="Times New Roman"/>
              </a:rPr>
              <a:t>розселення,</a:t>
            </a:r>
            <a:endParaRPr sz="1800">
              <a:latin typeface="Times New Roman"/>
              <a:cs typeface="Times New Roman"/>
            </a:endParaRPr>
          </a:p>
          <a:p>
            <a:pPr marL="12700">
              <a:lnSpc>
                <a:spcPct val="100000"/>
              </a:lnSpc>
              <a:spcBef>
                <a:spcPts val="5"/>
              </a:spcBef>
            </a:pPr>
            <a:r>
              <a:rPr sz="1800" spc="-10" dirty="0">
                <a:latin typeface="Times New Roman"/>
                <a:cs typeface="Times New Roman"/>
              </a:rPr>
              <a:t>міграції;</a:t>
            </a:r>
            <a:endParaRPr sz="1800">
              <a:latin typeface="Times New Roman"/>
              <a:cs typeface="Times New Roman"/>
            </a:endParaRPr>
          </a:p>
          <a:p>
            <a:pPr marL="91440" indent="-88900">
              <a:lnSpc>
                <a:spcPct val="100000"/>
              </a:lnSpc>
              <a:spcBef>
                <a:spcPts val="500"/>
              </a:spcBef>
              <a:buSzPct val="94444"/>
              <a:buChar char="•"/>
              <a:tabLst>
                <a:tab pos="91440" algn="l"/>
              </a:tabLst>
            </a:pPr>
            <a:r>
              <a:rPr sz="1800" spc="-10" dirty="0">
                <a:latin typeface="Times New Roman"/>
                <a:cs typeface="Times New Roman"/>
              </a:rPr>
              <a:t>статево-</a:t>
            </a:r>
            <a:r>
              <a:rPr sz="1800" dirty="0">
                <a:latin typeface="Times New Roman"/>
                <a:cs typeface="Times New Roman"/>
              </a:rPr>
              <a:t>вікова</a:t>
            </a:r>
            <a:r>
              <a:rPr sz="1800" spc="90" dirty="0">
                <a:latin typeface="Times New Roman"/>
                <a:cs typeface="Times New Roman"/>
              </a:rPr>
              <a:t> </a:t>
            </a:r>
            <a:r>
              <a:rPr sz="1800" dirty="0">
                <a:latin typeface="Times New Roman"/>
                <a:cs typeface="Times New Roman"/>
              </a:rPr>
              <a:t>структура</a:t>
            </a:r>
            <a:r>
              <a:rPr sz="1800" spc="100" dirty="0">
                <a:latin typeface="Times New Roman"/>
                <a:cs typeface="Times New Roman"/>
              </a:rPr>
              <a:t> </a:t>
            </a:r>
            <a:r>
              <a:rPr sz="1800" dirty="0">
                <a:latin typeface="Times New Roman"/>
                <a:cs typeface="Times New Roman"/>
              </a:rPr>
              <a:t>населення,</a:t>
            </a:r>
            <a:r>
              <a:rPr sz="1800" spc="114" dirty="0">
                <a:latin typeface="Times New Roman"/>
                <a:cs typeface="Times New Roman"/>
              </a:rPr>
              <a:t> </a:t>
            </a:r>
            <a:r>
              <a:rPr sz="1800" dirty="0">
                <a:latin typeface="Times New Roman"/>
                <a:cs typeface="Times New Roman"/>
              </a:rPr>
              <a:t>чисельність</a:t>
            </a:r>
            <a:r>
              <a:rPr sz="1800" spc="105" dirty="0">
                <a:latin typeface="Times New Roman"/>
                <a:cs typeface="Times New Roman"/>
              </a:rPr>
              <a:t> </a:t>
            </a:r>
            <a:r>
              <a:rPr sz="1800" dirty="0">
                <a:latin typeface="Times New Roman"/>
                <a:cs typeface="Times New Roman"/>
              </a:rPr>
              <a:t>і</a:t>
            </a:r>
            <a:r>
              <a:rPr sz="1800" spc="110" dirty="0">
                <a:latin typeface="Times New Roman"/>
                <a:cs typeface="Times New Roman"/>
              </a:rPr>
              <a:t> </a:t>
            </a:r>
            <a:r>
              <a:rPr sz="1800" dirty="0">
                <a:latin typeface="Times New Roman"/>
                <a:cs typeface="Times New Roman"/>
              </a:rPr>
              <a:t>динаміка</a:t>
            </a:r>
            <a:r>
              <a:rPr sz="1800" spc="90" dirty="0">
                <a:latin typeface="Times New Roman"/>
                <a:cs typeface="Times New Roman"/>
              </a:rPr>
              <a:t> </a:t>
            </a:r>
            <a:r>
              <a:rPr sz="1800" dirty="0">
                <a:latin typeface="Times New Roman"/>
                <a:cs typeface="Times New Roman"/>
              </a:rPr>
              <a:t>трудових</a:t>
            </a:r>
            <a:r>
              <a:rPr sz="1800" spc="100" dirty="0">
                <a:latin typeface="Times New Roman"/>
                <a:cs typeface="Times New Roman"/>
              </a:rPr>
              <a:t> </a:t>
            </a:r>
            <a:r>
              <a:rPr sz="1800" spc="-10" dirty="0">
                <a:latin typeface="Times New Roman"/>
                <a:cs typeface="Times New Roman"/>
              </a:rPr>
              <a:t>ресурсів,</a:t>
            </a:r>
            <a:endParaRPr sz="1800">
              <a:latin typeface="Times New Roman"/>
              <a:cs typeface="Times New Roman"/>
            </a:endParaRPr>
          </a:p>
          <a:p>
            <a:pPr marL="12700">
              <a:lnSpc>
                <a:spcPct val="100000"/>
              </a:lnSpc>
              <a:spcBef>
                <a:spcPts val="5"/>
              </a:spcBef>
            </a:pPr>
            <a:r>
              <a:rPr sz="1800" dirty="0">
                <a:latin typeface="Times New Roman"/>
                <a:cs typeface="Times New Roman"/>
              </a:rPr>
              <a:t>рівень</a:t>
            </a:r>
            <a:r>
              <a:rPr sz="1800" spc="-35" dirty="0">
                <a:latin typeface="Times New Roman"/>
                <a:cs typeface="Times New Roman"/>
              </a:rPr>
              <a:t> </a:t>
            </a:r>
            <a:r>
              <a:rPr sz="1800" dirty="0">
                <a:latin typeface="Times New Roman"/>
                <a:cs typeface="Times New Roman"/>
              </a:rPr>
              <a:t>їхньої</a:t>
            </a:r>
            <a:r>
              <a:rPr sz="1800" spc="-20" dirty="0">
                <a:latin typeface="Times New Roman"/>
                <a:cs typeface="Times New Roman"/>
              </a:rPr>
              <a:t> </a:t>
            </a:r>
            <a:r>
              <a:rPr sz="1800" spc="-10" dirty="0">
                <a:latin typeface="Times New Roman"/>
                <a:cs typeface="Times New Roman"/>
              </a:rPr>
              <a:t>кваліфікації;</a:t>
            </a:r>
            <a:endParaRPr sz="1800">
              <a:latin typeface="Times New Roman"/>
              <a:cs typeface="Times New Roman"/>
            </a:endParaRPr>
          </a:p>
          <a:p>
            <a:pPr marL="91440" indent="-88900">
              <a:lnSpc>
                <a:spcPct val="100000"/>
              </a:lnSpc>
              <a:spcBef>
                <a:spcPts val="505"/>
              </a:spcBef>
              <a:buSzPct val="94444"/>
              <a:buChar char="•"/>
              <a:tabLst>
                <a:tab pos="91440" algn="l"/>
              </a:tabLst>
            </a:pPr>
            <a:r>
              <a:rPr sz="1800" dirty="0">
                <a:latin typeface="Times New Roman"/>
                <a:cs typeface="Times New Roman"/>
              </a:rPr>
              <a:t>структура</a:t>
            </a:r>
            <a:r>
              <a:rPr sz="1800" spc="-40" dirty="0">
                <a:latin typeface="Times New Roman"/>
                <a:cs typeface="Times New Roman"/>
              </a:rPr>
              <a:t> </a:t>
            </a:r>
            <a:r>
              <a:rPr sz="1800" dirty="0">
                <a:latin typeface="Times New Roman"/>
                <a:cs typeface="Times New Roman"/>
              </a:rPr>
              <a:t>зайнятості</a:t>
            </a:r>
            <a:r>
              <a:rPr sz="1800" spc="-95" dirty="0">
                <a:latin typeface="Times New Roman"/>
                <a:cs typeface="Times New Roman"/>
              </a:rPr>
              <a:t> </a:t>
            </a:r>
            <a:r>
              <a:rPr sz="1800" spc="-10" dirty="0">
                <a:latin typeface="Times New Roman"/>
                <a:cs typeface="Times New Roman"/>
              </a:rPr>
              <a:t>населення;</a:t>
            </a:r>
            <a:endParaRPr sz="1800">
              <a:latin typeface="Times New Roman"/>
              <a:cs typeface="Times New Roman"/>
            </a:endParaRPr>
          </a:p>
          <a:p>
            <a:pPr marL="91440" indent="-88900">
              <a:lnSpc>
                <a:spcPct val="100000"/>
              </a:lnSpc>
              <a:spcBef>
                <a:spcPts val="505"/>
              </a:spcBef>
              <a:buSzPct val="94444"/>
              <a:buChar char="•"/>
              <a:tabLst>
                <a:tab pos="91440" algn="l"/>
              </a:tabLst>
            </a:pPr>
            <a:r>
              <a:rPr sz="1800" dirty="0">
                <a:latin typeface="Times New Roman"/>
                <a:cs typeface="Times New Roman"/>
              </a:rPr>
              <a:t>національний</a:t>
            </a:r>
            <a:r>
              <a:rPr sz="1800" spc="-55" dirty="0">
                <a:latin typeface="Times New Roman"/>
                <a:cs typeface="Times New Roman"/>
              </a:rPr>
              <a:t> </a:t>
            </a:r>
            <a:r>
              <a:rPr sz="1800" dirty="0">
                <a:latin typeface="Times New Roman"/>
                <a:cs typeface="Times New Roman"/>
              </a:rPr>
              <a:t>склад</a:t>
            </a:r>
            <a:r>
              <a:rPr sz="1800" spc="-55" dirty="0">
                <a:latin typeface="Times New Roman"/>
                <a:cs typeface="Times New Roman"/>
              </a:rPr>
              <a:t> </a:t>
            </a:r>
            <a:r>
              <a:rPr sz="1800" spc="-10" dirty="0">
                <a:latin typeface="Times New Roman"/>
                <a:cs typeface="Times New Roman"/>
              </a:rPr>
              <a:t>населення;</a:t>
            </a:r>
            <a:endParaRPr sz="1800">
              <a:latin typeface="Times New Roman"/>
              <a:cs typeface="Times New Roman"/>
            </a:endParaRPr>
          </a:p>
          <a:p>
            <a:pPr marL="91440" indent="-88900">
              <a:lnSpc>
                <a:spcPct val="100000"/>
              </a:lnSpc>
              <a:spcBef>
                <a:spcPts val="505"/>
              </a:spcBef>
              <a:buSzPct val="94444"/>
              <a:buChar char="•"/>
              <a:tabLst>
                <a:tab pos="91440" algn="l"/>
              </a:tabLst>
            </a:pPr>
            <a:r>
              <a:rPr sz="1800" dirty="0">
                <a:latin typeface="Times New Roman"/>
                <a:cs typeface="Times New Roman"/>
              </a:rPr>
              <a:t>демографічна</a:t>
            </a:r>
            <a:r>
              <a:rPr sz="1800" spc="-100" dirty="0">
                <a:latin typeface="Times New Roman"/>
                <a:cs typeface="Times New Roman"/>
              </a:rPr>
              <a:t> </a:t>
            </a:r>
            <a:r>
              <a:rPr sz="1800" dirty="0">
                <a:latin typeface="Times New Roman"/>
                <a:cs typeface="Times New Roman"/>
              </a:rPr>
              <a:t>політика</a:t>
            </a:r>
            <a:r>
              <a:rPr sz="1800" spc="-75" dirty="0">
                <a:latin typeface="Times New Roman"/>
                <a:cs typeface="Times New Roman"/>
              </a:rPr>
              <a:t> </a:t>
            </a:r>
            <a:r>
              <a:rPr sz="1800" spc="-10" dirty="0">
                <a:latin typeface="Times New Roman"/>
                <a:cs typeface="Times New Roman"/>
              </a:rPr>
              <a:t>держави.</a:t>
            </a:r>
            <a:endParaRPr sz="1800">
              <a:latin typeface="Times New Roman"/>
              <a:cs typeface="Times New Roman"/>
            </a:endParaRPr>
          </a:p>
        </p:txBody>
      </p:sp>
      <p:sp>
        <p:nvSpPr>
          <p:cNvPr id="4" name="object 4"/>
          <p:cNvSpPr txBox="1"/>
          <p:nvPr/>
        </p:nvSpPr>
        <p:spPr>
          <a:xfrm>
            <a:off x="179831" y="259079"/>
            <a:ext cx="7272655" cy="1816735"/>
          </a:xfrm>
          <a:prstGeom prst="rect">
            <a:avLst/>
          </a:prstGeom>
          <a:solidFill>
            <a:srgbClr val="FFFFFF"/>
          </a:solidFill>
          <a:ln w="12192">
            <a:solidFill>
              <a:srgbClr val="EC7C30"/>
            </a:solidFill>
          </a:ln>
        </p:spPr>
        <p:txBody>
          <a:bodyPr vert="horz" wrap="square" lIns="0" tIns="38735" rIns="0" bIns="0" rtlCol="0">
            <a:spAutoFit/>
          </a:bodyPr>
          <a:lstStyle/>
          <a:p>
            <a:pPr marL="90805" marR="76835" algn="just">
              <a:lnSpc>
                <a:spcPct val="100000"/>
              </a:lnSpc>
              <a:spcBef>
                <a:spcPts val="305"/>
              </a:spcBef>
            </a:pPr>
            <a:r>
              <a:rPr sz="1600" dirty="0">
                <a:latin typeface="Times New Roman"/>
                <a:cs typeface="Times New Roman"/>
              </a:rPr>
              <a:t>У</a:t>
            </a:r>
            <a:r>
              <a:rPr sz="1600" spc="325" dirty="0">
                <a:latin typeface="Times New Roman"/>
                <a:cs typeface="Times New Roman"/>
              </a:rPr>
              <a:t>  </a:t>
            </a:r>
            <a:r>
              <a:rPr sz="1600" dirty="0">
                <a:latin typeface="Times New Roman"/>
                <a:cs typeface="Times New Roman"/>
              </a:rPr>
              <a:t>комплексі</a:t>
            </a:r>
            <a:r>
              <a:rPr sz="1600" spc="325" dirty="0">
                <a:latin typeface="Times New Roman"/>
                <a:cs typeface="Times New Roman"/>
              </a:rPr>
              <a:t>  </a:t>
            </a:r>
            <a:r>
              <a:rPr sz="1600" dirty="0">
                <a:latin typeface="Times New Roman"/>
                <a:cs typeface="Times New Roman"/>
              </a:rPr>
              <a:t>передумов</a:t>
            </a:r>
            <a:r>
              <a:rPr sz="1600" spc="340" dirty="0">
                <a:latin typeface="Times New Roman"/>
                <a:cs typeface="Times New Roman"/>
              </a:rPr>
              <a:t>  </a:t>
            </a:r>
            <a:r>
              <a:rPr sz="1600" dirty="0">
                <a:latin typeface="Times New Roman"/>
                <a:cs typeface="Times New Roman"/>
              </a:rPr>
              <a:t>розміщення</a:t>
            </a:r>
            <a:r>
              <a:rPr sz="1600" spc="335" dirty="0">
                <a:latin typeface="Times New Roman"/>
                <a:cs typeface="Times New Roman"/>
              </a:rPr>
              <a:t>  </a:t>
            </a:r>
            <a:r>
              <a:rPr sz="1600" dirty="0">
                <a:latin typeface="Times New Roman"/>
                <a:cs typeface="Times New Roman"/>
              </a:rPr>
              <a:t>продуктивних</a:t>
            </a:r>
            <a:r>
              <a:rPr sz="1600" spc="320" dirty="0">
                <a:latin typeface="Times New Roman"/>
                <a:cs typeface="Times New Roman"/>
              </a:rPr>
              <a:t>  </a:t>
            </a:r>
            <a:r>
              <a:rPr sz="1600" dirty="0">
                <a:latin typeface="Times New Roman"/>
                <a:cs typeface="Times New Roman"/>
              </a:rPr>
              <a:t>сил</a:t>
            </a:r>
            <a:r>
              <a:rPr sz="1600" spc="330" dirty="0">
                <a:latin typeface="Times New Roman"/>
                <a:cs typeface="Times New Roman"/>
              </a:rPr>
              <a:t>  </a:t>
            </a:r>
            <a:r>
              <a:rPr sz="1600" dirty="0">
                <a:latin typeface="Times New Roman"/>
                <a:cs typeface="Times New Roman"/>
              </a:rPr>
              <a:t>демографічні</a:t>
            </a:r>
            <a:r>
              <a:rPr sz="1600" spc="330" dirty="0">
                <a:latin typeface="Times New Roman"/>
                <a:cs typeface="Times New Roman"/>
              </a:rPr>
              <a:t>  </a:t>
            </a:r>
            <a:r>
              <a:rPr sz="1600" spc="-50" dirty="0">
                <a:latin typeface="Times New Roman"/>
                <a:cs typeface="Times New Roman"/>
              </a:rPr>
              <a:t>є </a:t>
            </a:r>
            <a:r>
              <a:rPr sz="1600" dirty="0">
                <a:latin typeface="Times New Roman"/>
                <a:cs typeface="Times New Roman"/>
              </a:rPr>
              <a:t>найважливішою</a:t>
            </a:r>
            <a:r>
              <a:rPr sz="1600" spc="420" dirty="0">
                <a:latin typeface="Times New Roman"/>
                <a:cs typeface="Times New Roman"/>
              </a:rPr>
              <a:t>  </a:t>
            </a:r>
            <a:r>
              <a:rPr sz="1600" dirty="0">
                <a:latin typeface="Times New Roman"/>
                <a:cs typeface="Times New Roman"/>
              </a:rPr>
              <a:t>складовою</a:t>
            </a:r>
            <a:r>
              <a:rPr sz="1600" spc="409" dirty="0">
                <a:latin typeface="Times New Roman"/>
                <a:cs typeface="Times New Roman"/>
              </a:rPr>
              <a:t>  </a:t>
            </a:r>
            <a:r>
              <a:rPr sz="1600" dirty="0">
                <a:latin typeface="Times New Roman"/>
                <a:cs typeface="Times New Roman"/>
              </a:rPr>
              <a:t>частиною,</a:t>
            </a:r>
            <a:r>
              <a:rPr sz="1600" spc="430" dirty="0">
                <a:latin typeface="Times New Roman"/>
                <a:cs typeface="Times New Roman"/>
              </a:rPr>
              <a:t>  </a:t>
            </a:r>
            <a:r>
              <a:rPr sz="1600" dirty="0">
                <a:latin typeface="Times New Roman"/>
                <a:cs typeface="Times New Roman"/>
              </a:rPr>
              <a:t>бо</a:t>
            </a:r>
            <a:r>
              <a:rPr sz="1600" spc="400" dirty="0">
                <a:latin typeface="Times New Roman"/>
                <a:cs typeface="Times New Roman"/>
              </a:rPr>
              <a:t>  </a:t>
            </a:r>
            <a:r>
              <a:rPr sz="1600" b="1" i="1" dirty="0">
                <a:latin typeface="Times New Roman"/>
                <a:cs typeface="Times New Roman"/>
              </a:rPr>
              <a:t>трудові</a:t>
            </a:r>
            <a:r>
              <a:rPr sz="1600" b="1" i="1" spc="415" dirty="0">
                <a:latin typeface="Times New Roman"/>
                <a:cs typeface="Times New Roman"/>
              </a:rPr>
              <a:t>  </a:t>
            </a:r>
            <a:r>
              <a:rPr sz="1600" b="1" i="1" dirty="0">
                <a:latin typeface="Times New Roman"/>
                <a:cs typeface="Times New Roman"/>
              </a:rPr>
              <a:t>ресурси</a:t>
            </a:r>
            <a:r>
              <a:rPr sz="1600" b="1" i="1" spc="400" dirty="0">
                <a:latin typeface="Times New Roman"/>
                <a:cs typeface="Times New Roman"/>
              </a:rPr>
              <a:t>  </a:t>
            </a:r>
            <a:r>
              <a:rPr sz="1600" dirty="0">
                <a:latin typeface="Times New Roman"/>
                <a:cs typeface="Times New Roman"/>
              </a:rPr>
              <a:t>–</a:t>
            </a:r>
            <a:r>
              <a:rPr sz="1600" spc="430" dirty="0">
                <a:latin typeface="Times New Roman"/>
                <a:cs typeface="Times New Roman"/>
              </a:rPr>
              <a:t>  </a:t>
            </a:r>
            <a:r>
              <a:rPr sz="1600" spc="-10" dirty="0">
                <a:latin typeface="Times New Roman"/>
                <a:cs typeface="Times New Roman"/>
              </a:rPr>
              <a:t>головна </a:t>
            </a:r>
            <a:r>
              <a:rPr sz="1600" dirty="0">
                <a:latin typeface="Times New Roman"/>
                <a:cs typeface="Times New Roman"/>
              </a:rPr>
              <a:t>продуктивна</a:t>
            </a:r>
            <a:r>
              <a:rPr sz="1600" spc="350" dirty="0">
                <a:latin typeface="Times New Roman"/>
                <a:cs typeface="Times New Roman"/>
              </a:rPr>
              <a:t> </a:t>
            </a:r>
            <a:r>
              <a:rPr sz="1600" dirty="0">
                <a:latin typeface="Times New Roman"/>
                <a:cs typeface="Times New Roman"/>
              </a:rPr>
              <a:t>сила.</a:t>
            </a:r>
            <a:r>
              <a:rPr sz="1600" spc="350" dirty="0">
                <a:latin typeface="Times New Roman"/>
                <a:cs typeface="Times New Roman"/>
              </a:rPr>
              <a:t> </a:t>
            </a:r>
            <a:r>
              <a:rPr sz="1600" dirty="0">
                <a:latin typeface="Times New Roman"/>
                <a:cs typeface="Times New Roman"/>
              </a:rPr>
              <a:t>Аналізуючи</a:t>
            </a:r>
            <a:r>
              <a:rPr sz="1600" spc="355" dirty="0">
                <a:latin typeface="Times New Roman"/>
                <a:cs typeface="Times New Roman"/>
              </a:rPr>
              <a:t> </a:t>
            </a:r>
            <a:r>
              <a:rPr sz="1600" dirty="0">
                <a:latin typeface="Times New Roman"/>
                <a:cs typeface="Times New Roman"/>
              </a:rPr>
              <a:t>вплив</a:t>
            </a:r>
            <a:r>
              <a:rPr sz="1600" spc="360" dirty="0">
                <a:latin typeface="Times New Roman"/>
                <a:cs typeface="Times New Roman"/>
              </a:rPr>
              <a:t> </a:t>
            </a:r>
            <a:r>
              <a:rPr sz="1600" dirty="0">
                <a:latin typeface="Times New Roman"/>
                <a:cs typeface="Times New Roman"/>
              </a:rPr>
              <a:t>демографічних</a:t>
            </a:r>
            <a:r>
              <a:rPr sz="1600" spc="340" dirty="0">
                <a:latin typeface="Times New Roman"/>
                <a:cs typeface="Times New Roman"/>
              </a:rPr>
              <a:t> </a:t>
            </a:r>
            <a:r>
              <a:rPr sz="1600" dirty="0">
                <a:latin typeface="Times New Roman"/>
                <a:cs typeface="Times New Roman"/>
              </a:rPr>
              <a:t>ресурсів</a:t>
            </a:r>
            <a:r>
              <a:rPr sz="1600" spc="355" dirty="0">
                <a:latin typeface="Times New Roman"/>
                <a:cs typeface="Times New Roman"/>
              </a:rPr>
              <a:t> </a:t>
            </a:r>
            <a:r>
              <a:rPr sz="1600" dirty="0">
                <a:latin typeface="Times New Roman"/>
                <a:cs typeface="Times New Roman"/>
              </a:rPr>
              <a:t>на</a:t>
            </a:r>
            <a:r>
              <a:rPr sz="1600" spc="325" dirty="0">
                <a:latin typeface="Times New Roman"/>
                <a:cs typeface="Times New Roman"/>
              </a:rPr>
              <a:t> </a:t>
            </a:r>
            <a:r>
              <a:rPr sz="1600" spc="-10" dirty="0">
                <a:latin typeface="Times New Roman"/>
                <a:cs typeface="Times New Roman"/>
              </a:rPr>
              <a:t>розміщення </a:t>
            </a:r>
            <a:r>
              <a:rPr sz="1600" dirty="0">
                <a:latin typeface="Times New Roman"/>
                <a:cs typeface="Times New Roman"/>
              </a:rPr>
              <a:t>продуктивних</a:t>
            </a:r>
            <a:r>
              <a:rPr sz="1600" spc="80" dirty="0">
                <a:latin typeface="Times New Roman"/>
                <a:cs typeface="Times New Roman"/>
              </a:rPr>
              <a:t>  </a:t>
            </a:r>
            <a:r>
              <a:rPr sz="1600" dirty="0">
                <a:latin typeface="Times New Roman"/>
                <a:cs typeface="Times New Roman"/>
              </a:rPr>
              <a:t>сил,</a:t>
            </a:r>
            <a:r>
              <a:rPr sz="1600" spc="90" dirty="0">
                <a:latin typeface="Times New Roman"/>
                <a:cs typeface="Times New Roman"/>
              </a:rPr>
              <a:t>  </a:t>
            </a:r>
            <a:r>
              <a:rPr sz="1600" dirty="0">
                <a:latin typeface="Times New Roman"/>
                <a:cs typeface="Times New Roman"/>
              </a:rPr>
              <a:t>треба</a:t>
            </a:r>
            <a:r>
              <a:rPr sz="1600" spc="75" dirty="0">
                <a:latin typeface="Times New Roman"/>
                <a:cs typeface="Times New Roman"/>
              </a:rPr>
              <a:t>  </a:t>
            </a:r>
            <a:r>
              <a:rPr sz="1600" dirty="0">
                <a:latin typeface="Times New Roman"/>
                <a:cs typeface="Times New Roman"/>
              </a:rPr>
              <a:t>враховувати,</a:t>
            </a:r>
            <a:r>
              <a:rPr sz="1600" spc="80" dirty="0">
                <a:latin typeface="Times New Roman"/>
                <a:cs typeface="Times New Roman"/>
              </a:rPr>
              <a:t>  </a:t>
            </a:r>
            <a:r>
              <a:rPr sz="1600" dirty="0">
                <a:latin typeface="Times New Roman"/>
                <a:cs typeface="Times New Roman"/>
              </a:rPr>
              <a:t>що</a:t>
            </a:r>
            <a:r>
              <a:rPr sz="1600" spc="85" dirty="0">
                <a:latin typeface="Times New Roman"/>
                <a:cs typeface="Times New Roman"/>
              </a:rPr>
              <a:t>  </a:t>
            </a:r>
            <a:r>
              <a:rPr sz="1600" b="1" i="1" dirty="0">
                <a:latin typeface="Times New Roman"/>
                <a:cs typeface="Times New Roman"/>
              </a:rPr>
              <a:t>населення</a:t>
            </a:r>
            <a:r>
              <a:rPr sz="1600" b="1" i="1" spc="95" dirty="0">
                <a:latin typeface="Times New Roman"/>
                <a:cs typeface="Times New Roman"/>
              </a:rPr>
              <a:t>  </a:t>
            </a:r>
            <a:r>
              <a:rPr sz="1600" dirty="0">
                <a:latin typeface="Times New Roman"/>
                <a:cs typeface="Times New Roman"/>
              </a:rPr>
              <a:t>–</a:t>
            </a:r>
            <a:r>
              <a:rPr sz="1600" spc="80" dirty="0">
                <a:latin typeface="Times New Roman"/>
                <a:cs typeface="Times New Roman"/>
              </a:rPr>
              <a:t>  </a:t>
            </a:r>
            <a:r>
              <a:rPr sz="1600" dirty="0">
                <a:latin typeface="Times New Roman"/>
                <a:cs typeface="Times New Roman"/>
              </a:rPr>
              <a:t>не</a:t>
            </a:r>
            <a:r>
              <a:rPr sz="1600" spc="75" dirty="0">
                <a:latin typeface="Times New Roman"/>
                <a:cs typeface="Times New Roman"/>
              </a:rPr>
              <a:t>  </a:t>
            </a:r>
            <a:r>
              <a:rPr sz="1600" dirty="0">
                <a:latin typeface="Times New Roman"/>
                <a:cs typeface="Times New Roman"/>
              </a:rPr>
              <a:t>лише</a:t>
            </a:r>
            <a:r>
              <a:rPr sz="1600" spc="80" dirty="0">
                <a:latin typeface="Times New Roman"/>
                <a:cs typeface="Times New Roman"/>
              </a:rPr>
              <a:t>  </a:t>
            </a:r>
            <a:r>
              <a:rPr sz="1600" spc="-10" dirty="0">
                <a:latin typeface="Times New Roman"/>
                <a:cs typeface="Times New Roman"/>
              </a:rPr>
              <a:t>виробник </a:t>
            </a:r>
            <a:r>
              <a:rPr sz="1600" dirty="0">
                <a:latin typeface="Times New Roman"/>
                <a:cs typeface="Times New Roman"/>
              </a:rPr>
              <a:t>матеріальних</a:t>
            </a:r>
            <a:r>
              <a:rPr sz="1600" spc="60" dirty="0">
                <a:latin typeface="Times New Roman"/>
                <a:cs typeface="Times New Roman"/>
              </a:rPr>
              <a:t> </a:t>
            </a:r>
            <a:r>
              <a:rPr sz="1600" dirty="0">
                <a:latin typeface="Times New Roman"/>
                <a:cs typeface="Times New Roman"/>
              </a:rPr>
              <a:t>благ</a:t>
            </a:r>
            <a:r>
              <a:rPr sz="1600" spc="50" dirty="0">
                <a:latin typeface="Times New Roman"/>
                <a:cs typeface="Times New Roman"/>
              </a:rPr>
              <a:t> </a:t>
            </a:r>
            <a:r>
              <a:rPr sz="1600" dirty="0">
                <a:latin typeface="Times New Roman"/>
                <a:cs typeface="Times New Roman"/>
              </a:rPr>
              <a:t>і</a:t>
            </a:r>
            <a:r>
              <a:rPr sz="1600" spc="75" dirty="0">
                <a:latin typeface="Times New Roman"/>
                <a:cs typeface="Times New Roman"/>
              </a:rPr>
              <a:t> </a:t>
            </a:r>
            <a:r>
              <a:rPr sz="1600" dirty="0">
                <a:latin typeface="Times New Roman"/>
                <a:cs typeface="Times New Roman"/>
              </a:rPr>
              <a:t>послуг,</a:t>
            </a:r>
            <a:r>
              <a:rPr sz="1600" spc="70" dirty="0">
                <a:latin typeface="Times New Roman"/>
                <a:cs typeface="Times New Roman"/>
              </a:rPr>
              <a:t> </a:t>
            </a:r>
            <a:r>
              <a:rPr sz="1600" dirty="0">
                <a:latin typeface="Times New Roman"/>
                <a:cs typeface="Times New Roman"/>
              </a:rPr>
              <a:t>але</a:t>
            </a:r>
            <a:r>
              <a:rPr sz="1600" spc="45" dirty="0">
                <a:latin typeface="Times New Roman"/>
                <a:cs typeface="Times New Roman"/>
              </a:rPr>
              <a:t> </a:t>
            </a:r>
            <a:r>
              <a:rPr sz="1600" dirty="0">
                <a:latin typeface="Times New Roman"/>
                <a:cs typeface="Times New Roman"/>
              </a:rPr>
              <a:t>і</a:t>
            </a:r>
            <a:r>
              <a:rPr sz="1600" spc="75" dirty="0">
                <a:latin typeface="Times New Roman"/>
                <a:cs typeface="Times New Roman"/>
              </a:rPr>
              <a:t> </a:t>
            </a:r>
            <a:r>
              <a:rPr sz="1600" dirty="0">
                <a:latin typeface="Times New Roman"/>
                <a:cs typeface="Times New Roman"/>
              </a:rPr>
              <a:t>їхній</a:t>
            </a:r>
            <a:r>
              <a:rPr sz="1600" spc="70" dirty="0">
                <a:latin typeface="Times New Roman"/>
                <a:cs typeface="Times New Roman"/>
              </a:rPr>
              <a:t> </a:t>
            </a:r>
            <a:r>
              <a:rPr sz="1600" dirty="0">
                <a:latin typeface="Times New Roman"/>
                <a:cs typeface="Times New Roman"/>
              </a:rPr>
              <a:t>споживач.</a:t>
            </a:r>
            <a:r>
              <a:rPr sz="1600" spc="70" dirty="0">
                <a:latin typeface="Times New Roman"/>
                <a:cs typeface="Times New Roman"/>
              </a:rPr>
              <a:t> </a:t>
            </a:r>
            <a:r>
              <a:rPr sz="1600" spc="-10" dirty="0">
                <a:latin typeface="Times New Roman"/>
                <a:cs typeface="Times New Roman"/>
              </a:rPr>
              <a:t>Тому</a:t>
            </a:r>
            <a:r>
              <a:rPr sz="1600" spc="25" dirty="0">
                <a:latin typeface="Times New Roman"/>
                <a:cs typeface="Times New Roman"/>
              </a:rPr>
              <a:t> </a:t>
            </a:r>
            <a:r>
              <a:rPr sz="1600" spc="-10" dirty="0">
                <a:latin typeface="Times New Roman"/>
                <a:cs typeface="Times New Roman"/>
              </a:rPr>
              <a:t>враховувати</a:t>
            </a:r>
            <a:r>
              <a:rPr sz="1600" spc="70" dirty="0">
                <a:latin typeface="Times New Roman"/>
                <a:cs typeface="Times New Roman"/>
              </a:rPr>
              <a:t> </a:t>
            </a:r>
            <a:r>
              <a:rPr sz="1600" dirty="0">
                <a:latin typeface="Times New Roman"/>
                <a:cs typeface="Times New Roman"/>
              </a:rPr>
              <a:t>слід</a:t>
            </a:r>
            <a:r>
              <a:rPr sz="1600" spc="70" dirty="0">
                <a:latin typeface="Times New Roman"/>
                <a:cs typeface="Times New Roman"/>
              </a:rPr>
              <a:t> </a:t>
            </a:r>
            <a:r>
              <a:rPr sz="1600" dirty="0">
                <a:latin typeface="Times New Roman"/>
                <a:cs typeface="Times New Roman"/>
              </a:rPr>
              <a:t>і</a:t>
            </a:r>
            <a:r>
              <a:rPr sz="1600" spc="70" dirty="0">
                <a:latin typeface="Times New Roman"/>
                <a:cs typeface="Times New Roman"/>
              </a:rPr>
              <a:t> </a:t>
            </a:r>
            <a:r>
              <a:rPr sz="1600" dirty="0">
                <a:latin typeface="Times New Roman"/>
                <a:cs typeface="Times New Roman"/>
              </a:rPr>
              <a:t>осіб</a:t>
            </a:r>
            <a:r>
              <a:rPr sz="1600" spc="60" dirty="0">
                <a:latin typeface="Times New Roman"/>
                <a:cs typeface="Times New Roman"/>
              </a:rPr>
              <a:t> </a:t>
            </a:r>
            <a:r>
              <a:rPr sz="1600" spc="-50" dirty="0">
                <a:latin typeface="Times New Roman"/>
                <a:cs typeface="Times New Roman"/>
              </a:rPr>
              <a:t>у </a:t>
            </a:r>
            <a:r>
              <a:rPr sz="1600" dirty="0">
                <a:latin typeface="Times New Roman"/>
                <a:cs typeface="Times New Roman"/>
              </a:rPr>
              <a:t>працездатному</a:t>
            </a:r>
            <a:r>
              <a:rPr sz="1600" spc="120" dirty="0">
                <a:latin typeface="Times New Roman"/>
                <a:cs typeface="Times New Roman"/>
              </a:rPr>
              <a:t> </a:t>
            </a:r>
            <a:r>
              <a:rPr sz="1600" dirty="0">
                <a:latin typeface="Times New Roman"/>
                <a:cs typeface="Times New Roman"/>
              </a:rPr>
              <a:t>віці,</a:t>
            </a:r>
            <a:r>
              <a:rPr sz="1600" spc="155" dirty="0">
                <a:latin typeface="Times New Roman"/>
                <a:cs typeface="Times New Roman"/>
              </a:rPr>
              <a:t> </a:t>
            </a:r>
            <a:r>
              <a:rPr sz="1600" dirty="0">
                <a:latin typeface="Times New Roman"/>
                <a:cs typeface="Times New Roman"/>
              </a:rPr>
              <a:t>і</a:t>
            </a:r>
            <a:r>
              <a:rPr sz="1600" spc="155" dirty="0">
                <a:latin typeface="Times New Roman"/>
                <a:cs typeface="Times New Roman"/>
              </a:rPr>
              <a:t> </a:t>
            </a:r>
            <a:r>
              <a:rPr sz="1600" dirty="0">
                <a:latin typeface="Times New Roman"/>
                <a:cs typeface="Times New Roman"/>
              </a:rPr>
              <a:t>дітей,</a:t>
            </a:r>
            <a:r>
              <a:rPr sz="1600" spc="155" dirty="0">
                <a:latin typeface="Times New Roman"/>
                <a:cs typeface="Times New Roman"/>
              </a:rPr>
              <a:t> </a:t>
            </a:r>
            <a:r>
              <a:rPr sz="1600" dirty="0">
                <a:latin typeface="Times New Roman"/>
                <a:cs typeface="Times New Roman"/>
              </a:rPr>
              <a:t>і</a:t>
            </a:r>
            <a:r>
              <a:rPr sz="1600" spc="150" dirty="0">
                <a:latin typeface="Times New Roman"/>
                <a:cs typeface="Times New Roman"/>
              </a:rPr>
              <a:t> </a:t>
            </a:r>
            <a:r>
              <a:rPr sz="1600" dirty="0">
                <a:latin typeface="Times New Roman"/>
                <a:cs typeface="Times New Roman"/>
              </a:rPr>
              <a:t>осіб</a:t>
            </a:r>
            <a:r>
              <a:rPr sz="1600" spc="125" dirty="0">
                <a:latin typeface="Times New Roman"/>
                <a:cs typeface="Times New Roman"/>
              </a:rPr>
              <a:t> </a:t>
            </a:r>
            <a:r>
              <a:rPr sz="1600" dirty="0">
                <a:latin typeface="Times New Roman"/>
                <a:cs typeface="Times New Roman"/>
              </a:rPr>
              <a:t>похилого</a:t>
            </a:r>
            <a:r>
              <a:rPr sz="1600" spc="135" dirty="0">
                <a:latin typeface="Times New Roman"/>
                <a:cs typeface="Times New Roman"/>
              </a:rPr>
              <a:t> </a:t>
            </a:r>
            <a:r>
              <a:rPr sz="1600" dirty="0">
                <a:latin typeface="Times New Roman"/>
                <a:cs typeface="Times New Roman"/>
              </a:rPr>
              <a:t>віку.</a:t>
            </a:r>
            <a:r>
              <a:rPr sz="1600" spc="155" dirty="0">
                <a:latin typeface="Times New Roman"/>
                <a:cs typeface="Times New Roman"/>
              </a:rPr>
              <a:t> </a:t>
            </a:r>
            <a:r>
              <a:rPr sz="1600" dirty="0">
                <a:latin typeface="Times New Roman"/>
                <a:cs typeface="Times New Roman"/>
              </a:rPr>
              <a:t>Населення</a:t>
            </a:r>
            <a:r>
              <a:rPr sz="1600" spc="180" dirty="0">
                <a:latin typeface="Times New Roman"/>
                <a:cs typeface="Times New Roman"/>
              </a:rPr>
              <a:t> </a:t>
            </a:r>
            <a:r>
              <a:rPr sz="1600" dirty="0">
                <a:latin typeface="Times New Roman"/>
                <a:cs typeface="Times New Roman"/>
              </a:rPr>
              <a:t>у</a:t>
            </a:r>
            <a:r>
              <a:rPr sz="1600" spc="110" dirty="0">
                <a:latin typeface="Times New Roman"/>
                <a:cs typeface="Times New Roman"/>
              </a:rPr>
              <a:t> </a:t>
            </a:r>
            <a:r>
              <a:rPr sz="1600" dirty="0">
                <a:latin typeface="Times New Roman"/>
                <a:cs typeface="Times New Roman"/>
              </a:rPr>
              <a:t>своїй</a:t>
            </a:r>
            <a:r>
              <a:rPr sz="1600" spc="130" dirty="0">
                <a:latin typeface="Times New Roman"/>
                <a:cs typeface="Times New Roman"/>
              </a:rPr>
              <a:t> </a:t>
            </a:r>
            <a:r>
              <a:rPr sz="1600" spc="-10" dirty="0">
                <a:latin typeface="Times New Roman"/>
                <a:cs typeface="Times New Roman"/>
              </a:rPr>
              <a:t>сукупності </a:t>
            </a:r>
            <a:r>
              <a:rPr sz="1600" dirty="0">
                <a:latin typeface="Times New Roman"/>
                <a:cs typeface="Times New Roman"/>
              </a:rPr>
              <a:t>формує</a:t>
            </a:r>
            <a:r>
              <a:rPr sz="1600" spc="-5" dirty="0">
                <a:latin typeface="Times New Roman"/>
                <a:cs typeface="Times New Roman"/>
              </a:rPr>
              <a:t> </a:t>
            </a:r>
            <a:r>
              <a:rPr sz="1600" dirty="0">
                <a:latin typeface="Times New Roman"/>
                <a:cs typeface="Times New Roman"/>
              </a:rPr>
              <a:t>і</a:t>
            </a:r>
            <a:r>
              <a:rPr sz="1600" spc="-45" dirty="0">
                <a:latin typeface="Times New Roman"/>
                <a:cs typeface="Times New Roman"/>
              </a:rPr>
              <a:t> </a:t>
            </a:r>
            <a:r>
              <a:rPr sz="1600" spc="-10" dirty="0">
                <a:latin typeface="Times New Roman"/>
                <a:cs typeface="Times New Roman"/>
              </a:rPr>
              <a:t>споживчий</a:t>
            </a:r>
            <a:r>
              <a:rPr sz="1600" spc="-40" dirty="0">
                <a:latin typeface="Times New Roman"/>
                <a:cs typeface="Times New Roman"/>
              </a:rPr>
              <a:t> </a:t>
            </a:r>
            <a:r>
              <a:rPr sz="1600" dirty="0">
                <a:latin typeface="Times New Roman"/>
                <a:cs typeface="Times New Roman"/>
              </a:rPr>
              <a:t>ринок,</a:t>
            </a:r>
            <a:r>
              <a:rPr sz="1600" spc="-65" dirty="0">
                <a:latin typeface="Times New Roman"/>
                <a:cs typeface="Times New Roman"/>
              </a:rPr>
              <a:t> </a:t>
            </a:r>
            <a:r>
              <a:rPr sz="1600" dirty="0">
                <a:latin typeface="Times New Roman"/>
                <a:cs typeface="Times New Roman"/>
              </a:rPr>
              <a:t>і</a:t>
            </a:r>
            <a:r>
              <a:rPr sz="1600" spc="-40" dirty="0">
                <a:latin typeface="Times New Roman"/>
                <a:cs typeface="Times New Roman"/>
              </a:rPr>
              <a:t> </a:t>
            </a:r>
            <a:r>
              <a:rPr sz="1600" dirty="0">
                <a:latin typeface="Times New Roman"/>
                <a:cs typeface="Times New Roman"/>
              </a:rPr>
              <a:t>ринок</a:t>
            </a:r>
            <a:r>
              <a:rPr sz="1600" spc="-40" dirty="0">
                <a:latin typeface="Times New Roman"/>
                <a:cs typeface="Times New Roman"/>
              </a:rPr>
              <a:t> </a:t>
            </a:r>
            <a:r>
              <a:rPr sz="1600" spc="-10" dirty="0">
                <a:latin typeface="Times New Roman"/>
                <a:cs typeface="Times New Roman"/>
              </a:rPr>
              <a:t>праці.</a:t>
            </a:r>
            <a:endParaRPr sz="1600">
              <a:latin typeface="Times New Roman"/>
              <a:cs typeface="Times New Roman"/>
            </a:endParaRPr>
          </a:p>
        </p:txBody>
      </p:sp>
      <p:grpSp>
        <p:nvGrpSpPr>
          <p:cNvPr id="5" name="object 5"/>
          <p:cNvGrpSpPr/>
          <p:nvPr/>
        </p:nvGrpSpPr>
        <p:grpSpPr>
          <a:xfrm>
            <a:off x="8022335" y="182879"/>
            <a:ext cx="445134" cy="1813560"/>
            <a:chOff x="8022335" y="182879"/>
            <a:chExt cx="445134" cy="1813560"/>
          </a:xfrm>
        </p:grpSpPr>
        <p:sp>
          <p:nvSpPr>
            <p:cNvPr id="6" name="object 6"/>
            <p:cNvSpPr/>
            <p:nvPr/>
          </p:nvSpPr>
          <p:spPr>
            <a:xfrm>
              <a:off x="8028431" y="188975"/>
              <a:ext cx="433070" cy="1225550"/>
            </a:xfrm>
            <a:custGeom>
              <a:avLst/>
              <a:gdLst/>
              <a:ahLst/>
              <a:cxnLst/>
              <a:rect l="l" t="t" r="r" b="b"/>
              <a:pathLst>
                <a:path w="433070" h="1225550">
                  <a:moveTo>
                    <a:pt x="432816" y="0"/>
                  </a:moveTo>
                  <a:lnTo>
                    <a:pt x="0" y="0"/>
                  </a:lnTo>
                  <a:lnTo>
                    <a:pt x="216408" y="1225296"/>
                  </a:lnTo>
                  <a:lnTo>
                    <a:pt x="432816" y="0"/>
                  </a:lnTo>
                  <a:close/>
                </a:path>
              </a:pathLst>
            </a:custGeom>
            <a:solidFill>
              <a:srgbClr val="EC7C30"/>
            </a:solidFill>
          </p:spPr>
          <p:txBody>
            <a:bodyPr wrap="square" lIns="0" tIns="0" rIns="0" bIns="0" rtlCol="0"/>
            <a:lstStyle/>
            <a:p>
              <a:endParaRPr/>
            </a:p>
          </p:txBody>
        </p:sp>
        <p:sp>
          <p:nvSpPr>
            <p:cNvPr id="7" name="object 7"/>
            <p:cNvSpPr/>
            <p:nvPr/>
          </p:nvSpPr>
          <p:spPr>
            <a:xfrm>
              <a:off x="8028431" y="188975"/>
              <a:ext cx="433070" cy="1225550"/>
            </a:xfrm>
            <a:custGeom>
              <a:avLst/>
              <a:gdLst/>
              <a:ahLst/>
              <a:cxnLst/>
              <a:rect l="l" t="t" r="r" b="b"/>
              <a:pathLst>
                <a:path w="433070" h="1225550">
                  <a:moveTo>
                    <a:pt x="432816" y="0"/>
                  </a:moveTo>
                  <a:lnTo>
                    <a:pt x="216408" y="1225296"/>
                  </a:lnTo>
                  <a:lnTo>
                    <a:pt x="0" y="0"/>
                  </a:lnTo>
                  <a:lnTo>
                    <a:pt x="432816" y="0"/>
                  </a:lnTo>
                  <a:close/>
                </a:path>
              </a:pathLst>
            </a:custGeom>
            <a:ln w="12192">
              <a:solidFill>
                <a:srgbClr val="EC7C30"/>
              </a:solidFill>
            </a:ln>
          </p:spPr>
          <p:txBody>
            <a:bodyPr wrap="square" lIns="0" tIns="0" rIns="0" bIns="0" rtlCol="0"/>
            <a:lstStyle/>
            <a:p>
              <a:endParaRPr/>
            </a:p>
          </p:txBody>
        </p:sp>
        <p:sp>
          <p:nvSpPr>
            <p:cNvPr id="8" name="object 8"/>
            <p:cNvSpPr/>
            <p:nvPr/>
          </p:nvSpPr>
          <p:spPr>
            <a:xfrm>
              <a:off x="8028431" y="1557527"/>
              <a:ext cx="433070" cy="433070"/>
            </a:xfrm>
            <a:custGeom>
              <a:avLst/>
              <a:gdLst/>
              <a:ahLst/>
              <a:cxnLst/>
              <a:rect l="l" t="t" r="r" b="b"/>
              <a:pathLst>
                <a:path w="433070" h="433069">
                  <a:moveTo>
                    <a:pt x="216408" y="0"/>
                  </a:moveTo>
                  <a:lnTo>
                    <a:pt x="166791" y="5716"/>
                  </a:lnTo>
                  <a:lnTo>
                    <a:pt x="121242" y="21998"/>
                  </a:lnTo>
                  <a:lnTo>
                    <a:pt x="81060" y="47546"/>
                  </a:lnTo>
                  <a:lnTo>
                    <a:pt x="47546" y="81060"/>
                  </a:lnTo>
                  <a:lnTo>
                    <a:pt x="21998" y="121242"/>
                  </a:lnTo>
                  <a:lnTo>
                    <a:pt x="5716" y="166791"/>
                  </a:lnTo>
                  <a:lnTo>
                    <a:pt x="0" y="216408"/>
                  </a:lnTo>
                  <a:lnTo>
                    <a:pt x="5716" y="266024"/>
                  </a:lnTo>
                  <a:lnTo>
                    <a:pt x="21998" y="311573"/>
                  </a:lnTo>
                  <a:lnTo>
                    <a:pt x="47546" y="351755"/>
                  </a:lnTo>
                  <a:lnTo>
                    <a:pt x="81060" y="385269"/>
                  </a:lnTo>
                  <a:lnTo>
                    <a:pt x="121242" y="410817"/>
                  </a:lnTo>
                  <a:lnTo>
                    <a:pt x="166791" y="427099"/>
                  </a:lnTo>
                  <a:lnTo>
                    <a:pt x="216408" y="432816"/>
                  </a:lnTo>
                  <a:lnTo>
                    <a:pt x="266024" y="427099"/>
                  </a:lnTo>
                  <a:lnTo>
                    <a:pt x="311573" y="410817"/>
                  </a:lnTo>
                  <a:lnTo>
                    <a:pt x="351755" y="385269"/>
                  </a:lnTo>
                  <a:lnTo>
                    <a:pt x="385269" y="351755"/>
                  </a:lnTo>
                  <a:lnTo>
                    <a:pt x="410817" y="311573"/>
                  </a:lnTo>
                  <a:lnTo>
                    <a:pt x="427099" y="266024"/>
                  </a:lnTo>
                  <a:lnTo>
                    <a:pt x="432816" y="216408"/>
                  </a:lnTo>
                  <a:lnTo>
                    <a:pt x="427099" y="166791"/>
                  </a:lnTo>
                  <a:lnTo>
                    <a:pt x="410817" y="121242"/>
                  </a:lnTo>
                  <a:lnTo>
                    <a:pt x="385269" y="81060"/>
                  </a:lnTo>
                  <a:lnTo>
                    <a:pt x="351755" y="47546"/>
                  </a:lnTo>
                  <a:lnTo>
                    <a:pt x="311573" y="21998"/>
                  </a:lnTo>
                  <a:lnTo>
                    <a:pt x="266024" y="5716"/>
                  </a:lnTo>
                  <a:lnTo>
                    <a:pt x="216408" y="0"/>
                  </a:lnTo>
                  <a:close/>
                </a:path>
              </a:pathLst>
            </a:custGeom>
            <a:solidFill>
              <a:srgbClr val="EC7C30"/>
            </a:solidFill>
          </p:spPr>
          <p:txBody>
            <a:bodyPr wrap="square" lIns="0" tIns="0" rIns="0" bIns="0" rtlCol="0"/>
            <a:lstStyle/>
            <a:p>
              <a:endParaRPr/>
            </a:p>
          </p:txBody>
        </p:sp>
        <p:sp>
          <p:nvSpPr>
            <p:cNvPr id="9" name="object 9"/>
            <p:cNvSpPr/>
            <p:nvPr/>
          </p:nvSpPr>
          <p:spPr>
            <a:xfrm>
              <a:off x="8028431" y="1557527"/>
              <a:ext cx="433070" cy="433070"/>
            </a:xfrm>
            <a:custGeom>
              <a:avLst/>
              <a:gdLst/>
              <a:ahLst/>
              <a:cxnLst/>
              <a:rect l="l" t="t" r="r" b="b"/>
              <a:pathLst>
                <a:path w="433070" h="433069">
                  <a:moveTo>
                    <a:pt x="0" y="216408"/>
                  </a:moveTo>
                  <a:lnTo>
                    <a:pt x="5716" y="166791"/>
                  </a:lnTo>
                  <a:lnTo>
                    <a:pt x="21998" y="121242"/>
                  </a:lnTo>
                  <a:lnTo>
                    <a:pt x="47546" y="81060"/>
                  </a:lnTo>
                  <a:lnTo>
                    <a:pt x="81060" y="47546"/>
                  </a:lnTo>
                  <a:lnTo>
                    <a:pt x="121242" y="21998"/>
                  </a:lnTo>
                  <a:lnTo>
                    <a:pt x="166791" y="5716"/>
                  </a:lnTo>
                  <a:lnTo>
                    <a:pt x="216408" y="0"/>
                  </a:lnTo>
                  <a:lnTo>
                    <a:pt x="266024" y="5716"/>
                  </a:lnTo>
                  <a:lnTo>
                    <a:pt x="311573" y="21998"/>
                  </a:lnTo>
                  <a:lnTo>
                    <a:pt x="351755" y="47546"/>
                  </a:lnTo>
                  <a:lnTo>
                    <a:pt x="385269" y="81060"/>
                  </a:lnTo>
                  <a:lnTo>
                    <a:pt x="410817" y="121242"/>
                  </a:lnTo>
                  <a:lnTo>
                    <a:pt x="427099" y="166791"/>
                  </a:lnTo>
                  <a:lnTo>
                    <a:pt x="432816" y="216408"/>
                  </a:lnTo>
                  <a:lnTo>
                    <a:pt x="427099" y="266024"/>
                  </a:lnTo>
                  <a:lnTo>
                    <a:pt x="410817" y="311573"/>
                  </a:lnTo>
                  <a:lnTo>
                    <a:pt x="385269" y="351755"/>
                  </a:lnTo>
                  <a:lnTo>
                    <a:pt x="351755" y="385269"/>
                  </a:lnTo>
                  <a:lnTo>
                    <a:pt x="311573" y="410817"/>
                  </a:lnTo>
                  <a:lnTo>
                    <a:pt x="266024" y="427099"/>
                  </a:lnTo>
                  <a:lnTo>
                    <a:pt x="216408" y="432816"/>
                  </a:lnTo>
                  <a:lnTo>
                    <a:pt x="166791" y="427099"/>
                  </a:lnTo>
                  <a:lnTo>
                    <a:pt x="121242" y="410817"/>
                  </a:lnTo>
                  <a:lnTo>
                    <a:pt x="81060" y="385269"/>
                  </a:lnTo>
                  <a:lnTo>
                    <a:pt x="47546" y="351755"/>
                  </a:lnTo>
                  <a:lnTo>
                    <a:pt x="21998" y="311573"/>
                  </a:lnTo>
                  <a:lnTo>
                    <a:pt x="5716" y="266024"/>
                  </a:lnTo>
                  <a:lnTo>
                    <a:pt x="0" y="216408"/>
                  </a:lnTo>
                  <a:close/>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795" y="507491"/>
            <a:ext cx="3404870" cy="1341120"/>
          </a:xfrm>
          <a:prstGeom prst="rect">
            <a:avLst/>
          </a:prstGeom>
          <a:ln w="9144">
            <a:solidFill>
              <a:srgbClr val="5B9BD4"/>
            </a:solidFill>
          </a:ln>
        </p:spPr>
        <p:txBody>
          <a:bodyPr vert="horz" wrap="square" lIns="0" tIns="13335" rIns="0" bIns="0" rtlCol="0">
            <a:spAutoFit/>
          </a:bodyPr>
          <a:lstStyle/>
          <a:p>
            <a:pPr marL="142875" marR="135255" algn="ctr">
              <a:lnSpc>
                <a:spcPct val="114799"/>
              </a:lnSpc>
              <a:spcBef>
                <a:spcPts val="105"/>
              </a:spcBef>
            </a:pPr>
            <a:r>
              <a:rPr sz="1800" b="1" dirty="0">
                <a:latin typeface="Times New Roman"/>
                <a:cs typeface="Times New Roman"/>
              </a:rPr>
              <a:t>Населення</a:t>
            </a:r>
            <a:r>
              <a:rPr sz="1800" b="1" spc="-15" dirty="0">
                <a:latin typeface="Times New Roman"/>
                <a:cs typeface="Times New Roman"/>
              </a:rPr>
              <a:t> </a:t>
            </a:r>
            <a:r>
              <a:rPr sz="1800" dirty="0"/>
              <a:t>–</a:t>
            </a:r>
            <a:r>
              <a:rPr sz="1800" spc="-75" dirty="0"/>
              <a:t> </a:t>
            </a:r>
            <a:r>
              <a:rPr sz="1800" spc="-10" dirty="0"/>
              <a:t>сукупність</a:t>
            </a:r>
            <a:r>
              <a:rPr sz="1800" spc="10" dirty="0"/>
              <a:t> </a:t>
            </a:r>
            <a:r>
              <a:rPr sz="1800" spc="-10" dirty="0"/>
              <a:t>людей, </a:t>
            </a:r>
            <a:r>
              <a:rPr sz="1800" dirty="0"/>
              <a:t>які</a:t>
            </a:r>
            <a:r>
              <a:rPr sz="1800" spc="-50" dirty="0"/>
              <a:t> </a:t>
            </a:r>
            <a:r>
              <a:rPr sz="1800" spc="-10" dirty="0"/>
              <a:t>проживають</a:t>
            </a:r>
            <a:r>
              <a:rPr sz="1800" spc="-25" dirty="0"/>
              <a:t> </a:t>
            </a:r>
            <a:r>
              <a:rPr sz="1800" dirty="0"/>
              <a:t>на</a:t>
            </a:r>
            <a:r>
              <a:rPr sz="1800" spc="-40" dirty="0"/>
              <a:t> </a:t>
            </a:r>
            <a:r>
              <a:rPr sz="1800" spc="-10" dirty="0"/>
              <a:t>визначеній </a:t>
            </a:r>
            <a:r>
              <a:rPr sz="1800" dirty="0"/>
              <a:t>території</a:t>
            </a:r>
            <a:r>
              <a:rPr sz="1800" spc="-65" dirty="0"/>
              <a:t> </a:t>
            </a:r>
            <a:r>
              <a:rPr sz="1800" dirty="0"/>
              <a:t>(у</a:t>
            </a:r>
            <a:r>
              <a:rPr sz="1800" spc="-35" dirty="0"/>
              <a:t> </a:t>
            </a:r>
            <a:r>
              <a:rPr sz="1800" dirty="0"/>
              <a:t>країні,</a:t>
            </a:r>
            <a:r>
              <a:rPr sz="1800" spc="-15" dirty="0"/>
              <a:t> </a:t>
            </a:r>
            <a:r>
              <a:rPr sz="1800" spc="-10" dirty="0"/>
              <a:t>області, </a:t>
            </a:r>
            <a:r>
              <a:rPr sz="1800" dirty="0"/>
              <a:t>місті,</a:t>
            </a:r>
            <a:r>
              <a:rPr sz="1800" spc="-20" dirty="0"/>
              <a:t> </a:t>
            </a:r>
            <a:r>
              <a:rPr sz="1800" dirty="0"/>
              <a:t>районі,</a:t>
            </a:r>
            <a:r>
              <a:rPr sz="1800" spc="-30" dirty="0"/>
              <a:t> </a:t>
            </a:r>
            <a:r>
              <a:rPr sz="1800" dirty="0"/>
              <a:t>селі</a:t>
            </a:r>
            <a:r>
              <a:rPr sz="1800" spc="-15" dirty="0"/>
              <a:t> </a:t>
            </a:r>
            <a:r>
              <a:rPr sz="1800" spc="-10" dirty="0"/>
              <a:t>тощо).</a:t>
            </a:r>
            <a:endParaRPr sz="1800">
              <a:latin typeface="Times New Roman"/>
              <a:cs typeface="Times New Roman"/>
            </a:endParaRPr>
          </a:p>
        </p:txBody>
      </p:sp>
      <p:sp>
        <p:nvSpPr>
          <p:cNvPr id="3" name="object 3"/>
          <p:cNvSpPr txBox="1"/>
          <p:nvPr/>
        </p:nvSpPr>
        <p:spPr>
          <a:xfrm>
            <a:off x="4297679" y="505968"/>
            <a:ext cx="4319270" cy="1478280"/>
          </a:xfrm>
          <a:prstGeom prst="rect">
            <a:avLst/>
          </a:prstGeom>
          <a:ln w="12192">
            <a:solidFill>
              <a:srgbClr val="538235"/>
            </a:solidFill>
          </a:ln>
        </p:spPr>
        <p:txBody>
          <a:bodyPr vert="horz" wrap="square" lIns="0" tIns="36830" rIns="0" bIns="0" rtlCol="0">
            <a:spAutoFit/>
          </a:bodyPr>
          <a:lstStyle/>
          <a:p>
            <a:pPr marL="135890" marR="132080" indent="2540" algn="ctr">
              <a:lnSpc>
                <a:spcPct val="100000"/>
              </a:lnSpc>
              <a:spcBef>
                <a:spcPts val="290"/>
              </a:spcBef>
            </a:pPr>
            <a:r>
              <a:rPr sz="1800" b="1" spc="-35" dirty="0">
                <a:latin typeface="Times New Roman"/>
                <a:cs typeface="Times New Roman"/>
              </a:rPr>
              <a:t>Трудові</a:t>
            </a:r>
            <a:r>
              <a:rPr sz="1800" b="1" spc="-50" dirty="0">
                <a:latin typeface="Times New Roman"/>
                <a:cs typeface="Times New Roman"/>
              </a:rPr>
              <a:t> </a:t>
            </a:r>
            <a:r>
              <a:rPr sz="1800" b="1" dirty="0">
                <a:latin typeface="Times New Roman"/>
                <a:cs typeface="Times New Roman"/>
              </a:rPr>
              <a:t>ресурси </a:t>
            </a:r>
            <a:r>
              <a:rPr sz="1800" i="1" dirty="0">
                <a:latin typeface="Times New Roman"/>
                <a:cs typeface="Times New Roman"/>
              </a:rPr>
              <a:t>–</a:t>
            </a:r>
            <a:r>
              <a:rPr sz="1800" i="1" spc="-60" dirty="0">
                <a:latin typeface="Times New Roman"/>
                <a:cs typeface="Times New Roman"/>
              </a:rPr>
              <a:t> </a:t>
            </a:r>
            <a:r>
              <a:rPr sz="1800" dirty="0">
                <a:latin typeface="Times New Roman"/>
                <a:cs typeface="Times New Roman"/>
              </a:rPr>
              <a:t>частина</a:t>
            </a:r>
            <a:r>
              <a:rPr sz="1800" spc="-35" dirty="0">
                <a:latin typeface="Times New Roman"/>
                <a:cs typeface="Times New Roman"/>
              </a:rPr>
              <a:t> </a:t>
            </a:r>
            <a:r>
              <a:rPr sz="1800" spc="-10" dirty="0">
                <a:latin typeface="Times New Roman"/>
                <a:cs typeface="Times New Roman"/>
              </a:rPr>
              <a:t>населення </a:t>
            </a:r>
            <a:r>
              <a:rPr sz="1800" spc="-20" dirty="0">
                <a:latin typeface="Times New Roman"/>
                <a:cs typeface="Times New Roman"/>
              </a:rPr>
              <a:t>регіону,</a:t>
            </a:r>
            <a:r>
              <a:rPr sz="1800" spc="-10" dirty="0">
                <a:latin typeface="Times New Roman"/>
                <a:cs typeface="Times New Roman"/>
              </a:rPr>
              <a:t> </a:t>
            </a:r>
            <a:r>
              <a:rPr sz="1800" dirty="0">
                <a:latin typeface="Times New Roman"/>
                <a:cs typeface="Times New Roman"/>
              </a:rPr>
              <a:t>що</a:t>
            </a:r>
            <a:r>
              <a:rPr sz="1800" spc="-35" dirty="0">
                <a:latin typeface="Times New Roman"/>
                <a:cs typeface="Times New Roman"/>
              </a:rPr>
              <a:t> </a:t>
            </a:r>
            <a:r>
              <a:rPr sz="1800" dirty="0">
                <a:latin typeface="Times New Roman"/>
                <a:cs typeface="Times New Roman"/>
              </a:rPr>
              <a:t>за</a:t>
            </a:r>
            <a:r>
              <a:rPr sz="1800" spc="-65" dirty="0">
                <a:latin typeface="Times New Roman"/>
                <a:cs typeface="Times New Roman"/>
              </a:rPr>
              <a:t> </a:t>
            </a:r>
            <a:r>
              <a:rPr sz="1800" dirty="0">
                <a:latin typeface="Times New Roman"/>
                <a:cs typeface="Times New Roman"/>
              </a:rPr>
              <a:t>своїм</a:t>
            </a:r>
            <a:r>
              <a:rPr sz="1800" spc="-20" dirty="0">
                <a:latin typeface="Times New Roman"/>
                <a:cs typeface="Times New Roman"/>
              </a:rPr>
              <a:t> </a:t>
            </a:r>
            <a:r>
              <a:rPr sz="1800" dirty="0">
                <a:latin typeface="Times New Roman"/>
                <a:cs typeface="Times New Roman"/>
              </a:rPr>
              <a:t>фізичним</a:t>
            </a:r>
            <a:r>
              <a:rPr sz="1800" spc="-60" dirty="0">
                <a:latin typeface="Times New Roman"/>
                <a:cs typeface="Times New Roman"/>
              </a:rPr>
              <a:t> </a:t>
            </a:r>
            <a:r>
              <a:rPr sz="1800" spc="-10" dirty="0">
                <a:latin typeface="Times New Roman"/>
                <a:cs typeface="Times New Roman"/>
              </a:rPr>
              <a:t>розвитком, </a:t>
            </a:r>
            <a:r>
              <a:rPr sz="1800" dirty="0">
                <a:latin typeface="Times New Roman"/>
                <a:cs typeface="Times New Roman"/>
              </a:rPr>
              <a:t>розумовими</a:t>
            </a:r>
            <a:r>
              <a:rPr sz="1800" spc="-40" dirty="0">
                <a:latin typeface="Times New Roman"/>
                <a:cs typeface="Times New Roman"/>
              </a:rPr>
              <a:t> </a:t>
            </a:r>
            <a:r>
              <a:rPr sz="1800" dirty="0">
                <a:latin typeface="Times New Roman"/>
                <a:cs typeface="Times New Roman"/>
              </a:rPr>
              <a:t>здібностями</a:t>
            </a:r>
            <a:r>
              <a:rPr sz="1800" spc="-75" dirty="0">
                <a:latin typeface="Times New Roman"/>
                <a:cs typeface="Times New Roman"/>
              </a:rPr>
              <a:t> </a:t>
            </a:r>
            <a:r>
              <a:rPr sz="1800" dirty="0">
                <a:latin typeface="Times New Roman"/>
                <a:cs typeface="Times New Roman"/>
              </a:rPr>
              <a:t>і</a:t>
            </a:r>
            <a:r>
              <a:rPr sz="1800" spc="-65" dirty="0">
                <a:latin typeface="Times New Roman"/>
                <a:cs typeface="Times New Roman"/>
              </a:rPr>
              <a:t> </a:t>
            </a:r>
            <a:r>
              <a:rPr sz="1800" spc="-10" dirty="0">
                <a:latin typeface="Times New Roman"/>
                <a:cs typeface="Times New Roman"/>
              </a:rPr>
              <a:t>знаннями </a:t>
            </a:r>
            <a:r>
              <a:rPr sz="1800" dirty="0">
                <a:latin typeface="Times New Roman"/>
                <a:cs typeface="Times New Roman"/>
              </a:rPr>
              <a:t>здатна</a:t>
            </a:r>
            <a:r>
              <a:rPr sz="1800" spc="-65" dirty="0">
                <a:latin typeface="Times New Roman"/>
                <a:cs typeface="Times New Roman"/>
              </a:rPr>
              <a:t> </a:t>
            </a:r>
            <a:r>
              <a:rPr sz="1800" spc="-10" dirty="0">
                <a:latin typeface="Times New Roman"/>
                <a:cs typeface="Times New Roman"/>
              </a:rPr>
              <a:t>працювати</a:t>
            </a:r>
            <a:r>
              <a:rPr sz="1800" spc="-35" dirty="0">
                <a:latin typeface="Times New Roman"/>
                <a:cs typeface="Times New Roman"/>
              </a:rPr>
              <a:t> </a:t>
            </a:r>
            <a:r>
              <a:rPr sz="1800" dirty="0">
                <a:latin typeface="Times New Roman"/>
                <a:cs typeface="Times New Roman"/>
              </a:rPr>
              <a:t>в</a:t>
            </a:r>
            <a:r>
              <a:rPr sz="1800" spc="-70" dirty="0">
                <a:latin typeface="Times New Roman"/>
                <a:cs typeface="Times New Roman"/>
              </a:rPr>
              <a:t> </a:t>
            </a:r>
            <a:r>
              <a:rPr sz="1800" dirty="0">
                <a:latin typeface="Times New Roman"/>
                <a:cs typeface="Times New Roman"/>
              </a:rPr>
              <a:t>галузях</a:t>
            </a:r>
            <a:r>
              <a:rPr sz="1800" spc="-45" dirty="0">
                <a:latin typeface="Times New Roman"/>
                <a:cs typeface="Times New Roman"/>
              </a:rPr>
              <a:t> </a:t>
            </a:r>
            <a:r>
              <a:rPr sz="1800" spc="-10" dirty="0">
                <a:latin typeface="Times New Roman"/>
                <a:cs typeface="Times New Roman"/>
              </a:rPr>
              <a:t>економіки України.</a:t>
            </a:r>
            <a:endParaRPr sz="1800">
              <a:latin typeface="Times New Roman"/>
              <a:cs typeface="Times New Roman"/>
            </a:endParaRPr>
          </a:p>
        </p:txBody>
      </p:sp>
      <p:sp>
        <p:nvSpPr>
          <p:cNvPr id="4" name="object 4"/>
          <p:cNvSpPr txBox="1"/>
          <p:nvPr/>
        </p:nvSpPr>
        <p:spPr>
          <a:xfrm>
            <a:off x="271272" y="2194560"/>
            <a:ext cx="3404870" cy="2033270"/>
          </a:xfrm>
          <a:prstGeom prst="rect">
            <a:avLst/>
          </a:prstGeom>
          <a:ln w="18288">
            <a:solidFill>
              <a:srgbClr val="C55A11"/>
            </a:solidFill>
          </a:ln>
        </p:spPr>
        <p:txBody>
          <a:bodyPr vert="horz" wrap="square" lIns="0" tIns="38735" rIns="0" bIns="0" rtlCol="0">
            <a:spAutoFit/>
          </a:bodyPr>
          <a:lstStyle/>
          <a:p>
            <a:pPr marL="111125" marR="102870" indent="-1270" algn="ctr">
              <a:lnSpc>
                <a:spcPct val="99900"/>
              </a:lnSpc>
              <a:spcBef>
                <a:spcPts val="305"/>
              </a:spcBef>
            </a:pPr>
            <a:r>
              <a:rPr sz="1800" i="1" spc="-10" dirty="0">
                <a:latin typeface="Times New Roman"/>
                <a:cs typeface="Times New Roman"/>
              </a:rPr>
              <a:t>Економічно</a:t>
            </a:r>
            <a:r>
              <a:rPr sz="1800" i="1" spc="-105" dirty="0">
                <a:latin typeface="Times New Roman"/>
                <a:cs typeface="Times New Roman"/>
              </a:rPr>
              <a:t> </a:t>
            </a:r>
            <a:r>
              <a:rPr sz="1800" i="1" dirty="0">
                <a:latin typeface="Times New Roman"/>
                <a:cs typeface="Times New Roman"/>
              </a:rPr>
              <a:t>активне</a:t>
            </a:r>
            <a:r>
              <a:rPr sz="1800" i="1" spc="-110" dirty="0">
                <a:latin typeface="Times New Roman"/>
                <a:cs typeface="Times New Roman"/>
              </a:rPr>
              <a:t> </a:t>
            </a:r>
            <a:r>
              <a:rPr sz="1800" i="1" dirty="0">
                <a:latin typeface="Times New Roman"/>
                <a:cs typeface="Times New Roman"/>
              </a:rPr>
              <a:t>населення</a:t>
            </a:r>
            <a:r>
              <a:rPr sz="1800" i="1" spc="-60" dirty="0">
                <a:latin typeface="Times New Roman"/>
                <a:cs typeface="Times New Roman"/>
              </a:rPr>
              <a:t> </a:t>
            </a:r>
            <a:r>
              <a:rPr sz="1800" i="1" spc="-50" dirty="0">
                <a:latin typeface="Times New Roman"/>
                <a:cs typeface="Times New Roman"/>
              </a:rPr>
              <a:t>– </a:t>
            </a:r>
            <a:r>
              <a:rPr sz="1800" dirty="0">
                <a:latin typeface="Times New Roman"/>
                <a:cs typeface="Times New Roman"/>
              </a:rPr>
              <a:t>населення</a:t>
            </a:r>
            <a:r>
              <a:rPr sz="1800" spc="-65" dirty="0">
                <a:latin typeface="Times New Roman"/>
                <a:cs typeface="Times New Roman"/>
              </a:rPr>
              <a:t> </a:t>
            </a:r>
            <a:r>
              <a:rPr sz="1800" dirty="0">
                <a:latin typeface="Times New Roman"/>
                <a:cs typeface="Times New Roman"/>
              </a:rPr>
              <a:t>певного</a:t>
            </a:r>
            <a:r>
              <a:rPr sz="1800" spc="-85" dirty="0">
                <a:latin typeface="Times New Roman"/>
                <a:cs typeface="Times New Roman"/>
              </a:rPr>
              <a:t> </a:t>
            </a:r>
            <a:r>
              <a:rPr sz="1800" spc="-20" dirty="0">
                <a:latin typeface="Times New Roman"/>
                <a:cs typeface="Times New Roman"/>
              </a:rPr>
              <a:t>віку </a:t>
            </a:r>
            <a:r>
              <a:rPr sz="1800" spc="-10" dirty="0">
                <a:latin typeface="Times New Roman"/>
                <a:cs typeface="Times New Roman"/>
              </a:rPr>
              <a:t>(починаючи,</a:t>
            </a:r>
            <a:r>
              <a:rPr sz="1800" spc="-45" dirty="0">
                <a:latin typeface="Times New Roman"/>
                <a:cs typeface="Times New Roman"/>
              </a:rPr>
              <a:t> </a:t>
            </a:r>
            <a:r>
              <a:rPr sz="1800" dirty="0">
                <a:latin typeface="Times New Roman"/>
                <a:cs typeface="Times New Roman"/>
              </a:rPr>
              <a:t>як</a:t>
            </a:r>
            <a:r>
              <a:rPr sz="1800" spc="-40" dirty="0">
                <a:latin typeface="Times New Roman"/>
                <a:cs typeface="Times New Roman"/>
              </a:rPr>
              <a:t> </a:t>
            </a:r>
            <a:r>
              <a:rPr sz="1800" dirty="0">
                <a:latin typeface="Times New Roman"/>
                <a:cs typeface="Times New Roman"/>
              </a:rPr>
              <a:t>правило,</a:t>
            </a:r>
            <a:r>
              <a:rPr sz="1800" spc="-25" dirty="0">
                <a:latin typeface="Times New Roman"/>
                <a:cs typeface="Times New Roman"/>
              </a:rPr>
              <a:t> </a:t>
            </a:r>
            <a:r>
              <a:rPr sz="1800" dirty="0">
                <a:latin typeface="Times New Roman"/>
                <a:cs typeface="Times New Roman"/>
              </a:rPr>
              <a:t>із</a:t>
            </a:r>
            <a:r>
              <a:rPr sz="1800" spc="-40" dirty="0">
                <a:latin typeface="Times New Roman"/>
                <a:cs typeface="Times New Roman"/>
              </a:rPr>
              <a:t> </a:t>
            </a:r>
            <a:r>
              <a:rPr sz="1800" spc="-25" dirty="0">
                <a:latin typeface="Times New Roman"/>
                <a:cs typeface="Times New Roman"/>
              </a:rPr>
              <a:t>16 </a:t>
            </a:r>
            <a:r>
              <a:rPr sz="1800" dirty="0">
                <a:latin typeface="Times New Roman"/>
                <a:cs typeface="Times New Roman"/>
              </a:rPr>
              <a:t>або</a:t>
            </a:r>
            <a:r>
              <a:rPr sz="1800" spc="-30" dirty="0">
                <a:latin typeface="Times New Roman"/>
                <a:cs typeface="Times New Roman"/>
              </a:rPr>
              <a:t> </a:t>
            </a:r>
            <a:r>
              <a:rPr sz="1800" dirty="0">
                <a:latin typeface="Times New Roman"/>
                <a:cs typeface="Times New Roman"/>
              </a:rPr>
              <a:t>18</a:t>
            </a:r>
            <a:r>
              <a:rPr sz="1800" spc="-70" dirty="0">
                <a:latin typeface="Times New Roman"/>
                <a:cs typeface="Times New Roman"/>
              </a:rPr>
              <a:t> </a:t>
            </a:r>
            <a:r>
              <a:rPr sz="1800" dirty="0">
                <a:latin typeface="Times New Roman"/>
                <a:cs typeface="Times New Roman"/>
              </a:rPr>
              <a:t>років),</a:t>
            </a:r>
            <a:r>
              <a:rPr sz="1800" spc="-30" dirty="0">
                <a:latin typeface="Times New Roman"/>
                <a:cs typeface="Times New Roman"/>
              </a:rPr>
              <a:t> </a:t>
            </a:r>
            <a:r>
              <a:rPr sz="1800" dirty="0">
                <a:latin typeface="Times New Roman"/>
                <a:cs typeface="Times New Roman"/>
              </a:rPr>
              <a:t>яке</a:t>
            </a:r>
            <a:r>
              <a:rPr sz="1800" spc="-45" dirty="0">
                <a:latin typeface="Times New Roman"/>
                <a:cs typeface="Times New Roman"/>
              </a:rPr>
              <a:t> </a:t>
            </a:r>
            <a:r>
              <a:rPr sz="1800" dirty="0">
                <a:latin typeface="Times New Roman"/>
                <a:cs typeface="Times New Roman"/>
              </a:rPr>
              <a:t>бере</a:t>
            </a:r>
            <a:r>
              <a:rPr sz="1800" spc="-50" dirty="0">
                <a:latin typeface="Times New Roman"/>
                <a:cs typeface="Times New Roman"/>
              </a:rPr>
              <a:t> </a:t>
            </a:r>
            <a:r>
              <a:rPr sz="1800" dirty="0">
                <a:latin typeface="Times New Roman"/>
                <a:cs typeface="Times New Roman"/>
              </a:rPr>
              <a:t>участь</a:t>
            </a:r>
            <a:r>
              <a:rPr sz="1800" spc="-10" dirty="0">
                <a:latin typeface="Times New Roman"/>
                <a:cs typeface="Times New Roman"/>
              </a:rPr>
              <a:t> </a:t>
            </a:r>
            <a:r>
              <a:rPr sz="1800" spc="-50" dirty="0">
                <a:latin typeface="Times New Roman"/>
                <a:cs typeface="Times New Roman"/>
              </a:rPr>
              <a:t>у </a:t>
            </a:r>
            <a:r>
              <a:rPr sz="1800" spc="-10" dirty="0">
                <a:latin typeface="Times New Roman"/>
                <a:cs typeface="Times New Roman"/>
              </a:rPr>
              <a:t>трудовій</a:t>
            </a:r>
            <a:r>
              <a:rPr sz="1800" spc="-15" dirty="0">
                <a:latin typeface="Times New Roman"/>
                <a:cs typeface="Times New Roman"/>
              </a:rPr>
              <a:t> </a:t>
            </a:r>
            <a:r>
              <a:rPr sz="1800" dirty="0">
                <a:latin typeface="Times New Roman"/>
                <a:cs typeface="Times New Roman"/>
              </a:rPr>
              <a:t>діяльності</a:t>
            </a:r>
            <a:r>
              <a:rPr sz="1800" spc="-45" dirty="0">
                <a:latin typeface="Times New Roman"/>
                <a:cs typeface="Times New Roman"/>
              </a:rPr>
              <a:t> </a:t>
            </a:r>
            <a:r>
              <a:rPr sz="1800" dirty="0">
                <a:latin typeface="Times New Roman"/>
                <a:cs typeface="Times New Roman"/>
              </a:rPr>
              <a:t>чи</a:t>
            </a:r>
            <a:r>
              <a:rPr sz="1800" spc="-55" dirty="0">
                <a:latin typeface="Times New Roman"/>
                <a:cs typeface="Times New Roman"/>
              </a:rPr>
              <a:t> </a:t>
            </a:r>
            <a:r>
              <a:rPr sz="1800" spc="-10" dirty="0">
                <a:latin typeface="Times New Roman"/>
                <a:cs typeface="Times New Roman"/>
              </a:rPr>
              <a:t>прагне реалізувати</a:t>
            </a:r>
            <a:r>
              <a:rPr sz="1800" spc="-40" dirty="0">
                <a:latin typeface="Times New Roman"/>
                <a:cs typeface="Times New Roman"/>
              </a:rPr>
              <a:t> </a:t>
            </a:r>
            <a:r>
              <a:rPr sz="1800" dirty="0">
                <a:latin typeface="Times New Roman"/>
                <a:cs typeface="Times New Roman"/>
              </a:rPr>
              <a:t>свою</a:t>
            </a:r>
            <a:r>
              <a:rPr sz="1800" spc="-60" dirty="0">
                <a:latin typeface="Times New Roman"/>
                <a:cs typeface="Times New Roman"/>
              </a:rPr>
              <a:t> </a:t>
            </a:r>
            <a:r>
              <a:rPr sz="1800" spc="-10" dirty="0">
                <a:latin typeface="Times New Roman"/>
                <a:cs typeface="Times New Roman"/>
              </a:rPr>
              <a:t>працездатність </a:t>
            </a:r>
            <a:r>
              <a:rPr sz="1800" dirty="0">
                <a:latin typeface="Times New Roman"/>
                <a:cs typeface="Times New Roman"/>
              </a:rPr>
              <a:t>за</a:t>
            </a:r>
            <a:r>
              <a:rPr sz="1800" spc="-20" dirty="0">
                <a:latin typeface="Times New Roman"/>
                <a:cs typeface="Times New Roman"/>
              </a:rPr>
              <a:t> </a:t>
            </a:r>
            <a:r>
              <a:rPr sz="1800" spc="-10" dirty="0">
                <a:latin typeface="Times New Roman"/>
                <a:cs typeface="Times New Roman"/>
              </a:rPr>
              <a:t>винагороду.</a:t>
            </a:r>
            <a:endParaRPr sz="1800">
              <a:latin typeface="Times New Roman"/>
              <a:cs typeface="Times New Roman"/>
            </a:endParaRPr>
          </a:p>
        </p:txBody>
      </p:sp>
      <p:sp>
        <p:nvSpPr>
          <p:cNvPr id="5" name="object 5"/>
          <p:cNvSpPr/>
          <p:nvPr/>
        </p:nvSpPr>
        <p:spPr>
          <a:xfrm>
            <a:off x="4299203" y="2196083"/>
            <a:ext cx="4319270" cy="3252470"/>
          </a:xfrm>
          <a:custGeom>
            <a:avLst/>
            <a:gdLst/>
            <a:ahLst/>
            <a:cxnLst/>
            <a:rect l="l" t="t" r="r" b="b"/>
            <a:pathLst>
              <a:path w="4319270" h="3252470">
                <a:moveTo>
                  <a:pt x="0" y="3252216"/>
                </a:moveTo>
                <a:lnTo>
                  <a:pt x="4319015" y="3252216"/>
                </a:lnTo>
                <a:lnTo>
                  <a:pt x="4319015" y="0"/>
                </a:lnTo>
                <a:lnTo>
                  <a:pt x="0" y="0"/>
                </a:lnTo>
                <a:lnTo>
                  <a:pt x="0" y="3252216"/>
                </a:lnTo>
                <a:close/>
              </a:path>
            </a:pathLst>
          </a:custGeom>
          <a:ln w="9144">
            <a:solidFill>
              <a:srgbClr val="C55A11"/>
            </a:solidFill>
          </a:ln>
        </p:spPr>
        <p:txBody>
          <a:bodyPr wrap="square" lIns="0" tIns="0" rIns="0" bIns="0" rtlCol="0"/>
          <a:lstStyle/>
          <a:p>
            <a:endParaRPr/>
          </a:p>
        </p:txBody>
      </p:sp>
      <p:sp>
        <p:nvSpPr>
          <p:cNvPr id="6" name="object 6"/>
          <p:cNvSpPr txBox="1"/>
          <p:nvPr/>
        </p:nvSpPr>
        <p:spPr>
          <a:xfrm>
            <a:off x="5573521" y="2198708"/>
            <a:ext cx="2967990" cy="654685"/>
          </a:xfrm>
          <a:prstGeom prst="rect">
            <a:avLst/>
          </a:prstGeom>
        </p:spPr>
        <p:txBody>
          <a:bodyPr vert="horz" wrap="square" lIns="0" tIns="52705" rIns="0" bIns="0" rtlCol="0">
            <a:spAutoFit/>
          </a:bodyPr>
          <a:lstStyle/>
          <a:p>
            <a:pPr marR="5715" algn="r">
              <a:lnSpc>
                <a:spcPct val="100000"/>
              </a:lnSpc>
              <a:spcBef>
                <a:spcPts val="415"/>
              </a:spcBef>
              <a:tabLst>
                <a:tab pos="1539240" algn="l"/>
              </a:tabLst>
            </a:pPr>
            <a:r>
              <a:rPr sz="1800" i="1" spc="-10" dirty="0">
                <a:latin typeface="Times New Roman"/>
                <a:cs typeface="Times New Roman"/>
              </a:rPr>
              <a:t>неактивне</a:t>
            </a:r>
            <a:r>
              <a:rPr sz="1800" i="1" dirty="0">
                <a:latin typeface="Times New Roman"/>
                <a:cs typeface="Times New Roman"/>
              </a:rPr>
              <a:t>	</a:t>
            </a:r>
            <a:r>
              <a:rPr sz="1800" i="1" spc="-10" dirty="0">
                <a:latin typeface="Times New Roman"/>
                <a:cs typeface="Times New Roman"/>
              </a:rPr>
              <a:t>населення</a:t>
            </a:r>
            <a:endParaRPr sz="1800">
              <a:latin typeface="Times New Roman"/>
              <a:cs typeface="Times New Roman"/>
            </a:endParaRPr>
          </a:p>
          <a:p>
            <a:pPr marR="5080" algn="r">
              <a:lnSpc>
                <a:spcPct val="100000"/>
              </a:lnSpc>
              <a:spcBef>
                <a:spcPts val="315"/>
              </a:spcBef>
              <a:tabLst>
                <a:tab pos="826135" algn="l"/>
                <a:tab pos="1835150" algn="l"/>
              </a:tabLst>
            </a:pPr>
            <a:r>
              <a:rPr sz="1800" spc="-10" dirty="0">
                <a:latin typeface="Times New Roman"/>
                <a:cs typeface="Times New Roman"/>
              </a:rPr>
              <a:t>учнів</a:t>
            </a:r>
            <a:r>
              <a:rPr sz="1800" dirty="0">
                <a:latin typeface="Times New Roman"/>
                <a:cs typeface="Times New Roman"/>
              </a:rPr>
              <a:t>	</a:t>
            </a:r>
            <a:r>
              <a:rPr sz="1800" spc="-10" dirty="0">
                <a:latin typeface="Times New Roman"/>
                <a:cs typeface="Times New Roman"/>
              </a:rPr>
              <a:t>денних</a:t>
            </a:r>
            <a:r>
              <a:rPr sz="1800" dirty="0">
                <a:latin typeface="Times New Roman"/>
                <a:cs typeface="Times New Roman"/>
              </a:rPr>
              <a:t>	</a:t>
            </a:r>
            <a:r>
              <a:rPr sz="1800" spc="-10" dirty="0">
                <a:latin typeface="Times New Roman"/>
                <a:cs typeface="Times New Roman"/>
              </a:rPr>
              <a:t>навчальних</a:t>
            </a:r>
            <a:endParaRPr sz="1800">
              <a:latin typeface="Times New Roman"/>
              <a:cs typeface="Times New Roman"/>
            </a:endParaRPr>
          </a:p>
        </p:txBody>
      </p:sp>
      <p:sp>
        <p:nvSpPr>
          <p:cNvPr id="7" name="object 7"/>
          <p:cNvSpPr txBox="1"/>
          <p:nvPr/>
        </p:nvSpPr>
        <p:spPr>
          <a:xfrm>
            <a:off x="4390644" y="2198708"/>
            <a:ext cx="1129665" cy="971550"/>
          </a:xfrm>
          <a:prstGeom prst="rect">
            <a:avLst/>
          </a:prstGeom>
        </p:spPr>
        <p:txBody>
          <a:bodyPr vert="horz" wrap="square" lIns="0" tIns="11430" rIns="0" bIns="0" rtlCol="0">
            <a:spAutoFit/>
          </a:bodyPr>
          <a:lstStyle/>
          <a:p>
            <a:pPr marR="5080">
              <a:lnSpc>
                <a:spcPct val="114999"/>
              </a:lnSpc>
              <a:spcBef>
                <a:spcPts val="90"/>
              </a:spcBef>
            </a:pPr>
            <a:r>
              <a:rPr sz="1800" i="1" spc="-25" dirty="0">
                <a:latin typeface="Times New Roman"/>
                <a:cs typeface="Times New Roman"/>
              </a:rPr>
              <a:t>Економічно </a:t>
            </a:r>
            <a:r>
              <a:rPr sz="1800" spc="-10" dirty="0">
                <a:latin typeface="Times New Roman"/>
                <a:cs typeface="Times New Roman"/>
              </a:rPr>
              <a:t>включає: закладів;</a:t>
            </a:r>
            <a:endParaRPr sz="1800">
              <a:latin typeface="Times New Roman"/>
              <a:cs typeface="Times New Roman"/>
            </a:endParaRPr>
          </a:p>
        </p:txBody>
      </p:sp>
      <p:sp>
        <p:nvSpPr>
          <p:cNvPr id="8" name="object 8"/>
          <p:cNvSpPr txBox="1"/>
          <p:nvPr/>
        </p:nvSpPr>
        <p:spPr>
          <a:xfrm>
            <a:off x="5561329" y="2870072"/>
            <a:ext cx="2978150" cy="299720"/>
          </a:xfrm>
          <a:prstGeom prst="rect">
            <a:avLst/>
          </a:prstGeom>
        </p:spPr>
        <p:txBody>
          <a:bodyPr vert="horz" wrap="square" lIns="0" tIns="12700" rIns="0" bIns="0" rtlCol="0">
            <a:spAutoFit/>
          </a:bodyPr>
          <a:lstStyle/>
          <a:p>
            <a:pPr>
              <a:lnSpc>
                <a:spcPct val="100000"/>
              </a:lnSpc>
              <a:spcBef>
                <a:spcPts val="100"/>
              </a:spcBef>
              <a:tabLst>
                <a:tab pos="1435735" algn="l"/>
                <a:tab pos="1932939" algn="l"/>
                <a:tab pos="2759075" algn="l"/>
              </a:tabLst>
            </a:pPr>
            <a:r>
              <a:rPr sz="1800" spc="-10" dirty="0">
                <a:latin typeface="Times New Roman"/>
                <a:cs typeface="Times New Roman"/>
              </a:rPr>
              <a:t>пенсіонерів</a:t>
            </a:r>
            <a:r>
              <a:rPr sz="1800" dirty="0">
                <a:latin typeface="Times New Roman"/>
                <a:cs typeface="Times New Roman"/>
              </a:rPr>
              <a:t>	</a:t>
            </a:r>
            <a:r>
              <a:rPr sz="1800" spc="-25" dirty="0">
                <a:latin typeface="Times New Roman"/>
                <a:cs typeface="Times New Roman"/>
              </a:rPr>
              <a:t>за</a:t>
            </a:r>
            <a:r>
              <a:rPr sz="1800" dirty="0">
                <a:latin typeface="Times New Roman"/>
                <a:cs typeface="Times New Roman"/>
              </a:rPr>
              <a:t>	</a:t>
            </a:r>
            <a:r>
              <a:rPr sz="1800" spc="-20" dirty="0">
                <a:latin typeface="Times New Roman"/>
                <a:cs typeface="Times New Roman"/>
              </a:rPr>
              <a:t>віком</a:t>
            </a:r>
            <a:r>
              <a:rPr sz="1800" dirty="0">
                <a:latin typeface="Times New Roman"/>
                <a:cs typeface="Times New Roman"/>
              </a:rPr>
              <a:t>	</a:t>
            </a:r>
            <a:r>
              <a:rPr sz="1800" spc="-25" dirty="0">
                <a:latin typeface="Times New Roman"/>
                <a:cs typeface="Times New Roman"/>
              </a:rPr>
              <a:t>та</a:t>
            </a:r>
            <a:endParaRPr sz="1800">
              <a:latin typeface="Times New Roman"/>
              <a:cs typeface="Times New Roman"/>
            </a:endParaRPr>
          </a:p>
        </p:txBody>
      </p:sp>
      <p:sp>
        <p:nvSpPr>
          <p:cNvPr id="9" name="object 9"/>
          <p:cNvSpPr txBox="1"/>
          <p:nvPr/>
        </p:nvSpPr>
        <p:spPr>
          <a:xfrm>
            <a:off x="4390644" y="3141725"/>
            <a:ext cx="4151629" cy="1604645"/>
          </a:xfrm>
          <a:prstGeom prst="rect">
            <a:avLst/>
          </a:prstGeom>
        </p:spPr>
        <p:txBody>
          <a:bodyPr vert="horz" wrap="square" lIns="0" tIns="13970" rIns="0" bIns="0" rtlCol="0">
            <a:spAutoFit/>
          </a:bodyPr>
          <a:lstStyle/>
          <a:p>
            <a:pPr marR="5080" algn="just">
              <a:lnSpc>
                <a:spcPct val="114999"/>
              </a:lnSpc>
              <a:spcBef>
                <a:spcPts val="110"/>
              </a:spcBef>
            </a:pPr>
            <a:r>
              <a:rPr sz="1800" dirty="0">
                <a:latin typeface="Times New Roman"/>
                <a:cs typeface="Times New Roman"/>
              </a:rPr>
              <a:t>інвалідів;</a:t>
            </a:r>
            <a:r>
              <a:rPr sz="1800" spc="45" dirty="0">
                <a:latin typeface="Times New Roman"/>
                <a:cs typeface="Times New Roman"/>
              </a:rPr>
              <a:t>  </a:t>
            </a:r>
            <a:r>
              <a:rPr sz="1800" dirty="0">
                <a:latin typeface="Times New Roman"/>
                <a:cs typeface="Times New Roman"/>
              </a:rPr>
              <a:t>осіб,</a:t>
            </a:r>
            <a:r>
              <a:rPr sz="1800" spc="60" dirty="0">
                <a:latin typeface="Times New Roman"/>
                <a:cs typeface="Times New Roman"/>
              </a:rPr>
              <a:t>  </a:t>
            </a:r>
            <a:r>
              <a:rPr sz="1800" dirty="0">
                <a:latin typeface="Times New Roman"/>
                <a:cs typeface="Times New Roman"/>
              </a:rPr>
              <a:t>зайнятих</a:t>
            </a:r>
            <a:r>
              <a:rPr sz="1800" spc="50" dirty="0">
                <a:latin typeface="Times New Roman"/>
                <a:cs typeface="Times New Roman"/>
              </a:rPr>
              <a:t>  </a:t>
            </a:r>
            <a:r>
              <a:rPr sz="1800" dirty="0">
                <a:latin typeface="Times New Roman"/>
                <a:cs typeface="Times New Roman"/>
              </a:rPr>
              <a:t>у</a:t>
            </a:r>
            <a:r>
              <a:rPr sz="1800" spc="40" dirty="0">
                <a:latin typeface="Times New Roman"/>
                <a:cs typeface="Times New Roman"/>
              </a:rPr>
              <a:t>  </a:t>
            </a:r>
            <a:r>
              <a:rPr sz="1800" spc="-10" dirty="0">
                <a:latin typeface="Times New Roman"/>
                <a:cs typeface="Times New Roman"/>
              </a:rPr>
              <a:t>домашньому </a:t>
            </a:r>
            <a:r>
              <a:rPr sz="1800" dirty="0">
                <a:latin typeface="Times New Roman"/>
                <a:cs typeface="Times New Roman"/>
              </a:rPr>
              <a:t>господарстві;</a:t>
            </a:r>
            <a:r>
              <a:rPr sz="1800" spc="30" dirty="0">
                <a:latin typeface="Times New Roman"/>
                <a:cs typeface="Times New Roman"/>
              </a:rPr>
              <a:t>  </a:t>
            </a:r>
            <a:r>
              <a:rPr sz="1800" dirty="0">
                <a:latin typeface="Times New Roman"/>
                <a:cs typeface="Times New Roman"/>
              </a:rPr>
              <a:t>тих,</a:t>
            </a:r>
            <a:r>
              <a:rPr sz="1800" spc="30" dirty="0">
                <a:latin typeface="Times New Roman"/>
                <a:cs typeface="Times New Roman"/>
              </a:rPr>
              <a:t>  </a:t>
            </a:r>
            <a:r>
              <a:rPr sz="1800" dirty="0">
                <a:latin typeface="Times New Roman"/>
                <a:cs typeface="Times New Roman"/>
              </a:rPr>
              <a:t>хто</a:t>
            </a:r>
            <a:r>
              <a:rPr sz="1800" spc="30" dirty="0">
                <a:latin typeface="Times New Roman"/>
                <a:cs typeface="Times New Roman"/>
              </a:rPr>
              <a:t>  </a:t>
            </a:r>
            <a:r>
              <a:rPr sz="1800" dirty="0">
                <a:latin typeface="Times New Roman"/>
                <a:cs typeface="Times New Roman"/>
              </a:rPr>
              <a:t>припинив</a:t>
            </a:r>
            <a:r>
              <a:rPr sz="1800" spc="25" dirty="0">
                <a:latin typeface="Times New Roman"/>
                <a:cs typeface="Times New Roman"/>
              </a:rPr>
              <a:t>  </a:t>
            </a:r>
            <a:r>
              <a:rPr sz="1800" spc="-10" dirty="0">
                <a:latin typeface="Times New Roman"/>
                <a:cs typeface="Times New Roman"/>
              </a:rPr>
              <a:t>пошук </a:t>
            </a:r>
            <a:r>
              <a:rPr sz="1800" dirty="0">
                <a:latin typeface="Times New Roman"/>
                <a:cs typeface="Times New Roman"/>
              </a:rPr>
              <a:t>роботи,</a:t>
            </a:r>
            <a:r>
              <a:rPr sz="1800" spc="475" dirty="0">
                <a:latin typeface="Times New Roman"/>
                <a:cs typeface="Times New Roman"/>
              </a:rPr>
              <a:t>  </a:t>
            </a:r>
            <a:r>
              <a:rPr sz="1800" dirty="0">
                <a:latin typeface="Times New Roman"/>
                <a:cs typeface="Times New Roman"/>
              </a:rPr>
              <a:t>вичерпав</a:t>
            </a:r>
            <a:r>
              <a:rPr sz="1800" spc="470" dirty="0">
                <a:latin typeface="Times New Roman"/>
                <a:cs typeface="Times New Roman"/>
              </a:rPr>
              <a:t>  </a:t>
            </a:r>
            <a:r>
              <a:rPr sz="1800" dirty="0">
                <a:latin typeface="Times New Roman"/>
                <a:cs typeface="Times New Roman"/>
              </a:rPr>
              <a:t>усі</a:t>
            </a:r>
            <a:r>
              <a:rPr sz="1800" spc="475" dirty="0">
                <a:latin typeface="Times New Roman"/>
                <a:cs typeface="Times New Roman"/>
              </a:rPr>
              <a:t>  </a:t>
            </a:r>
            <a:r>
              <a:rPr sz="1800" dirty="0">
                <a:latin typeface="Times New Roman"/>
                <a:cs typeface="Times New Roman"/>
              </a:rPr>
              <a:t>можливості</a:t>
            </a:r>
            <a:r>
              <a:rPr sz="1800" spc="480" dirty="0">
                <a:latin typeface="Times New Roman"/>
                <a:cs typeface="Times New Roman"/>
              </a:rPr>
              <a:t>  </a:t>
            </a:r>
            <a:r>
              <a:rPr sz="1800" spc="-25" dirty="0">
                <a:latin typeface="Times New Roman"/>
                <a:cs typeface="Times New Roman"/>
              </a:rPr>
              <a:t>її </a:t>
            </a:r>
            <a:r>
              <a:rPr sz="1800" dirty="0">
                <a:latin typeface="Times New Roman"/>
                <a:cs typeface="Times New Roman"/>
              </a:rPr>
              <a:t>отримання,</a:t>
            </a:r>
            <a:r>
              <a:rPr sz="1800" spc="-15" dirty="0">
                <a:latin typeface="Times New Roman"/>
                <a:cs typeface="Times New Roman"/>
              </a:rPr>
              <a:t> </a:t>
            </a:r>
            <a:r>
              <a:rPr sz="1800" dirty="0">
                <a:latin typeface="Times New Roman"/>
                <a:cs typeface="Times New Roman"/>
              </a:rPr>
              <a:t>але</a:t>
            </a:r>
            <a:r>
              <a:rPr sz="1800" spc="-35" dirty="0">
                <a:latin typeface="Times New Roman"/>
                <a:cs typeface="Times New Roman"/>
              </a:rPr>
              <a:t> </a:t>
            </a:r>
            <a:r>
              <a:rPr sz="1800" dirty="0">
                <a:latin typeface="Times New Roman"/>
                <a:cs typeface="Times New Roman"/>
              </a:rPr>
              <a:t>готовий</a:t>
            </a:r>
            <a:r>
              <a:rPr sz="1800" spc="-30" dirty="0">
                <a:latin typeface="Times New Roman"/>
                <a:cs typeface="Times New Roman"/>
              </a:rPr>
              <a:t> </a:t>
            </a:r>
            <a:r>
              <a:rPr sz="1800" dirty="0">
                <a:latin typeface="Times New Roman"/>
                <a:cs typeface="Times New Roman"/>
              </a:rPr>
              <a:t>стати</a:t>
            </a:r>
            <a:r>
              <a:rPr sz="1800" spc="-15" dirty="0">
                <a:latin typeface="Times New Roman"/>
                <a:cs typeface="Times New Roman"/>
              </a:rPr>
              <a:t> </a:t>
            </a:r>
            <a:r>
              <a:rPr sz="1800" dirty="0">
                <a:latin typeface="Times New Roman"/>
                <a:cs typeface="Times New Roman"/>
              </a:rPr>
              <a:t>до</a:t>
            </a:r>
            <a:r>
              <a:rPr sz="1800" spc="-10" dirty="0">
                <a:latin typeface="Times New Roman"/>
                <a:cs typeface="Times New Roman"/>
              </a:rPr>
              <a:t> </a:t>
            </a:r>
            <a:r>
              <a:rPr sz="1800" dirty="0">
                <a:latin typeface="Times New Roman"/>
                <a:cs typeface="Times New Roman"/>
              </a:rPr>
              <a:t>роботи,</a:t>
            </a:r>
            <a:r>
              <a:rPr sz="1800" spc="-40" dirty="0">
                <a:latin typeface="Times New Roman"/>
                <a:cs typeface="Times New Roman"/>
              </a:rPr>
              <a:t> </a:t>
            </a:r>
            <a:r>
              <a:rPr sz="1800" spc="-50" dirty="0">
                <a:latin typeface="Times New Roman"/>
                <a:cs typeface="Times New Roman"/>
              </a:rPr>
              <a:t>а </a:t>
            </a:r>
            <a:r>
              <a:rPr sz="1800" dirty="0">
                <a:latin typeface="Times New Roman"/>
                <a:cs typeface="Times New Roman"/>
              </a:rPr>
              <a:t>також</a:t>
            </a:r>
            <a:r>
              <a:rPr sz="1800" spc="295" dirty="0">
                <a:latin typeface="Times New Roman"/>
                <a:cs typeface="Times New Roman"/>
              </a:rPr>
              <a:t> </a:t>
            </a:r>
            <a:r>
              <a:rPr sz="1800" dirty="0">
                <a:latin typeface="Times New Roman"/>
                <a:cs typeface="Times New Roman"/>
              </a:rPr>
              <a:t>інших</a:t>
            </a:r>
            <a:r>
              <a:rPr sz="1800" spc="280" dirty="0">
                <a:latin typeface="Times New Roman"/>
                <a:cs typeface="Times New Roman"/>
              </a:rPr>
              <a:t> </a:t>
            </a:r>
            <a:r>
              <a:rPr sz="1800" dirty="0">
                <a:latin typeface="Times New Roman"/>
                <a:cs typeface="Times New Roman"/>
              </a:rPr>
              <a:t>осіб,</a:t>
            </a:r>
            <a:r>
              <a:rPr sz="1800" spc="295" dirty="0">
                <a:latin typeface="Times New Roman"/>
                <a:cs typeface="Times New Roman"/>
              </a:rPr>
              <a:t> </a:t>
            </a:r>
            <a:r>
              <a:rPr sz="1800" dirty="0">
                <a:latin typeface="Times New Roman"/>
                <a:cs typeface="Times New Roman"/>
              </a:rPr>
              <a:t>у</a:t>
            </a:r>
            <a:r>
              <a:rPr sz="1800" spc="260" dirty="0">
                <a:latin typeface="Times New Roman"/>
                <a:cs typeface="Times New Roman"/>
              </a:rPr>
              <a:t> </a:t>
            </a:r>
            <a:r>
              <a:rPr sz="1800" dirty="0">
                <a:latin typeface="Times New Roman"/>
                <a:cs typeface="Times New Roman"/>
              </a:rPr>
              <a:t>яких</a:t>
            </a:r>
            <a:r>
              <a:rPr sz="1800" spc="275" dirty="0">
                <a:latin typeface="Times New Roman"/>
                <a:cs typeface="Times New Roman"/>
              </a:rPr>
              <a:t> </a:t>
            </a:r>
            <a:r>
              <a:rPr sz="1800" dirty="0">
                <a:latin typeface="Times New Roman"/>
                <a:cs typeface="Times New Roman"/>
              </a:rPr>
              <a:t>немає</a:t>
            </a:r>
            <a:r>
              <a:rPr sz="1800" spc="290" dirty="0">
                <a:latin typeface="Times New Roman"/>
                <a:cs typeface="Times New Roman"/>
              </a:rPr>
              <a:t> </a:t>
            </a:r>
            <a:r>
              <a:rPr sz="1800" spc="-10" dirty="0">
                <a:latin typeface="Times New Roman"/>
                <a:cs typeface="Times New Roman"/>
              </a:rPr>
              <a:t>потреби</a:t>
            </a:r>
            <a:endParaRPr sz="1800">
              <a:latin typeface="Times New Roman"/>
              <a:cs typeface="Times New Roman"/>
            </a:endParaRPr>
          </a:p>
        </p:txBody>
      </p:sp>
      <p:sp>
        <p:nvSpPr>
          <p:cNvPr id="10" name="object 10"/>
          <p:cNvSpPr txBox="1"/>
          <p:nvPr/>
        </p:nvSpPr>
        <p:spPr>
          <a:xfrm>
            <a:off x="4390644" y="4724503"/>
            <a:ext cx="4147820" cy="653415"/>
          </a:xfrm>
          <a:prstGeom prst="rect">
            <a:avLst/>
          </a:prstGeom>
        </p:spPr>
        <p:txBody>
          <a:bodyPr vert="horz" wrap="square" lIns="0" tIns="52069" rIns="0" bIns="0" rtlCol="0">
            <a:spAutoFit/>
          </a:bodyPr>
          <a:lstStyle/>
          <a:p>
            <a:pPr>
              <a:lnSpc>
                <a:spcPct val="100000"/>
              </a:lnSpc>
              <a:spcBef>
                <a:spcPts val="409"/>
              </a:spcBef>
              <a:tabLst>
                <a:tab pos="1411605" algn="l"/>
                <a:tab pos="2743835" algn="l"/>
                <a:tab pos="3332479" algn="l"/>
              </a:tabLst>
            </a:pPr>
            <a:r>
              <a:rPr sz="1800" spc="-10" dirty="0">
                <a:latin typeface="Times New Roman"/>
                <a:cs typeface="Times New Roman"/>
              </a:rPr>
              <a:t>працювати,</a:t>
            </a:r>
            <a:r>
              <a:rPr sz="1800" dirty="0">
                <a:latin typeface="Times New Roman"/>
                <a:cs typeface="Times New Roman"/>
              </a:rPr>
              <a:t>	</a:t>
            </a:r>
            <a:r>
              <a:rPr sz="1800" spc="-10" dirty="0">
                <a:latin typeface="Times New Roman"/>
                <a:cs typeface="Times New Roman"/>
              </a:rPr>
              <a:t>незалежно</a:t>
            </a:r>
            <a:r>
              <a:rPr sz="1800" dirty="0">
                <a:latin typeface="Times New Roman"/>
                <a:cs typeface="Times New Roman"/>
              </a:rPr>
              <a:t>	</a:t>
            </a:r>
            <a:r>
              <a:rPr sz="1800" spc="-25" dirty="0">
                <a:latin typeface="Times New Roman"/>
                <a:cs typeface="Times New Roman"/>
              </a:rPr>
              <a:t>від</a:t>
            </a:r>
            <a:r>
              <a:rPr sz="1800" dirty="0">
                <a:latin typeface="Times New Roman"/>
                <a:cs typeface="Times New Roman"/>
              </a:rPr>
              <a:t>	</a:t>
            </a:r>
            <a:r>
              <a:rPr sz="1800" spc="-10" dirty="0">
                <a:latin typeface="Times New Roman"/>
                <a:cs typeface="Times New Roman"/>
              </a:rPr>
              <a:t>джерела</a:t>
            </a:r>
            <a:endParaRPr sz="1800">
              <a:latin typeface="Times New Roman"/>
              <a:cs typeface="Times New Roman"/>
            </a:endParaRPr>
          </a:p>
          <a:p>
            <a:pPr>
              <a:lnSpc>
                <a:spcPct val="100000"/>
              </a:lnSpc>
              <a:spcBef>
                <a:spcPts val="310"/>
              </a:spcBef>
            </a:pPr>
            <a:r>
              <a:rPr sz="1800" spc="-10" dirty="0">
                <a:latin typeface="Times New Roman"/>
                <a:cs typeface="Times New Roman"/>
              </a:rPr>
              <a:t>доходу.</a:t>
            </a:r>
            <a:endParaRPr sz="1800">
              <a:latin typeface="Times New Roman"/>
              <a:cs typeface="Times New Roman"/>
            </a:endParaRPr>
          </a:p>
        </p:txBody>
      </p:sp>
      <p:sp>
        <p:nvSpPr>
          <p:cNvPr id="11" name="object 11"/>
          <p:cNvSpPr txBox="1"/>
          <p:nvPr/>
        </p:nvSpPr>
        <p:spPr>
          <a:xfrm>
            <a:off x="559308" y="5661659"/>
            <a:ext cx="7480300" cy="923925"/>
          </a:xfrm>
          <a:prstGeom prst="rect">
            <a:avLst/>
          </a:prstGeom>
          <a:solidFill>
            <a:srgbClr val="DEEBF7"/>
          </a:solidFill>
          <a:ln w="9144">
            <a:solidFill>
              <a:srgbClr val="5B9BD4"/>
            </a:solidFill>
          </a:ln>
        </p:spPr>
        <p:txBody>
          <a:bodyPr vert="horz" wrap="square" lIns="0" tIns="37465" rIns="0" bIns="0" rtlCol="0">
            <a:spAutoFit/>
          </a:bodyPr>
          <a:lstStyle/>
          <a:p>
            <a:pPr marL="240029" marR="234315" algn="ctr">
              <a:lnSpc>
                <a:spcPct val="100000"/>
              </a:lnSpc>
              <a:spcBef>
                <a:spcPts val="295"/>
              </a:spcBef>
            </a:pPr>
            <a:r>
              <a:rPr sz="1800" b="1" i="1" spc="-10" dirty="0">
                <a:latin typeface="Times New Roman"/>
                <a:cs typeface="Times New Roman"/>
              </a:rPr>
              <a:t>Демографічний</a:t>
            </a:r>
            <a:r>
              <a:rPr sz="1800" b="1" i="1" spc="-65" dirty="0">
                <a:latin typeface="Times New Roman"/>
                <a:cs typeface="Times New Roman"/>
              </a:rPr>
              <a:t> </a:t>
            </a:r>
            <a:r>
              <a:rPr sz="1800" b="1" i="1" dirty="0">
                <a:latin typeface="Times New Roman"/>
                <a:cs typeface="Times New Roman"/>
              </a:rPr>
              <a:t>процес</a:t>
            </a:r>
            <a:r>
              <a:rPr sz="1800" b="1" i="1" spc="-25" dirty="0">
                <a:latin typeface="Times New Roman"/>
                <a:cs typeface="Times New Roman"/>
              </a:rPr>
              <a:t> </a:t>
            </a:r>
            <a:r>
              <a:rPr sz="1800" dirty="0">
                <a:latin typeface="Times New Roman"/>
                <a:cs typeface="Times New Roman"/>
              </a:rPr>
              <a:t>-</a:t>
            </a:r>
            <a:r>
              <a:rPr sz="1800" spc="-15" dirty="0">
                <a:latin typeface="Times New Roman"/>
                <a:cs typeface="Times New Roman"/>
              </a:rPr>
              <a:t> </a:t>
            </a:r>
            <a:r>
              <a:rPr sz="1800" dirty="0">
                <a:latin typeface="Times New Roman"/>
                <a:cs typeface="Times New Roman"/>
              </a:rPr>
              <a:t>це</a:t>
            </a:r>
            <a:r>
              <a:rPr sz="1800" spc="-35" dirty="0">
                <a:latin typeface="Times New Roman"/>
                <a:cs typeface="Times New Roman"/>
              </a:rPr>
              <a:t> </a:t>
            </a:r>
            <a:r>
              <a:rPr sz="1800" dirty="0">
                <a:latin typeface="Times New Roman"/>
                <a:cs typeface="Times New Roman"/>
              </a:rPr>
              <a:t>множина</a:t>
            </a:r>
            <a:r>
              <a:rPr sz="1800" spc="-25" dirty="0">
                <a:latin typeface="Times New Roman"/>
                <a:cs typeface="Times New Roman"/>
              </a:rPr>
              <a:t> </a:t>
            </a:r>
            <a:r>
              <a:rPr sz="1800" dirty="0">
                <a:latin typeface="Times New Roman"/>
                <a:cs typeface="Times New Roman"/>
              </a:rPr>
              <a:t>однорідних</a:t>
            </a:r>
            <a:r>
              <a:rPr sz="1800" spc="-75" dirty="0">
                <a:latin typeface="Times New Roman"/>
                <a:cs typeface="Times New Roman"/>
              </a:rPr>
              <a:t> </a:t>
            </a:r>
            <a:r>
              <a:rPr sz="1800" dirty="0">
                <a:latin typeface="Times New Roman"/>
                <a:cs typeface="Times New Roman"/>
              </a:rPr>
              <a:t>демографічних</a:t>
            </a:r>
            <a:r>
              <a:rPr sz="1800" spc="-55" dirty="0">
                <a:latin typeface="Times New Roman"/>
                <a:cs typeface="Times New Roman"/>
              </a:rPr>
              <a:t> </a:t>
            </a:r>
            <a:r>
              <a:rPr sz="1800" spc="-10" dirty="0">
                <a:latin typeface="Times New Roman"/>
                <a:cs typeface="Times New Roman"/>
              </a:rPr>
              <a:t>подій, </a:t>
            </a:r>
            <a:r>
              <a:rPr sz="1800" dirty="0">
                <a:latin typeface="Times New Roman"/>
                <a:cs typeface="Times New Roman"/>
              </a:rPr>
              <a:t>що</a:t>
            </a:r>
            <a:r>
              <a:rPr sz="1800" spc="-65" dirty="0">
                <a:latin typeface="Times New Roman"/>
                <a:cs typeface="Times New Roman"/>
              </a:rPr>
              <a:t> </a:t>
            </a:r>
            <a:r>
              <a:rPr sz="1800" spc="-10" dirty="0">
                <a:latin typeface="Times New Roman"/>
                <a:cs typeface="Times New Roman"/>
              </a:rPr>
              <a:t>відбуваються</a:t>
            </a:r>
            <a:r>
              <a:rPr sz="1800" spc="25" dirty="0">
                <a:latin typeface="Times New Roman"/>
                <a:cs typeface="Times New Roman"/>
              </a:rPr>
              <a:t> </a:t>
            </a:r>
            <a:r>
              <a:rPr sz="1800" dirty="0">
                <a:latin typeface="Times New Roman"/>
                <a:cs typeface="Times New Roman"/>
              </a:rPr>
              <a:t>з</a:t>
            </a:r>
            <a:r>
              <a:rPr sz="1800" spc="-70" dirty="0">
                <a:latin typeface="Times New Roman"/>
                <a:cs typeface="Times New Roman"/>
              </a:rPr>
              <a:t> </a:t>
            </a:r>
            <a:r>
              <a:rPr sz="1800" dirty="0">
                <a:latin typeface="Times New Roman"/>
                <a:cs typeface="Times New Roman"/>
              </a:rPr>
              <a:t>населенням</a:t>
            </a:r>
            <a:r>
              <a:rPr sz="1800" spc="-15" dirty="0">
                <a:latin typeface="Times New Roman"/>
                <a:cs typeface="Times New Roman"/>
              </a:rPr>
              <a:t> </a:t>
            </a:r>
            <a:r>
              <a:rPr sz="1800" dirty="0">
                <a:latin typeface="Times New Roman"/>
                <a:cs typeface="Times New Roman"/>
              </a:rPr>
              <a:t>в</a:t>
            </a:r>
            <a:r>
              <a:rPr sz="1800" spc="-60" dirty="0">
                <a:latin typeface="Times New Roman"/>
                <a:cs typeface="Times New Roman"/>
              </a:rPr>
              <a:t> </a:t>
            </a:r>
            <a:r>
              <a:rPr sz="1800" dirty="0">
                <a:latin typeface="Times New Roman"/>
                <a:cs typeface="Times New Roman"/>
              </a:rPr>
              <a:t>цілому</a:t>
            </a:r>
            <a:r>
              <a:rPr sz="1800" spc="-65" dirty="0">
                <a:latin typeface="Times New Roman"/>
                <a:cs typeface="Times New Roman"/>
              </a:rPr>
              <a:t> </a:t>
            </a:r>
            <a:r>
              <a:rPr sz="1800" spc="-10" dirty="0">
                <a:latin typeface="Times New Roman"/>
                <a:cs typeface="Times New Roman"/>
              </a:rPr>
              <a:t>(народжуваність,</a:t>
            </a:r>
            <a:r>
              <a:rPr sz="1800" spc="-25" dirty="0">
                <a:latin typeface="Times New Roman"/>
                <a:cs typeface="Times New Roman"/>
              </a:rPr>
              <a:t> </a:t>
            </a:r>
            <a:r>
              <a:rPr sz="1800" spc="-10" dirty="0">
                <a:latin typeface="Times New Roman"/>
                <a:cs typeface="Times New Roman"/>
              </a:rPr>
              <a:t>смертність, </a:t>
            </a:r>
            <a:r>
              <a:rPr sz="1800" dirty="0">
                <a:latin typeface="Times New Roman"/>
                <a:cs typeface="Times New Roman"/>
              </a:rPr>
              <a:t>шлюбність,</a:t>
            </a:r>
            <a:r>
              <a:rPr sz="1800" spc="-15" dirty="0">
                <a:latin typeface="Times New Roman"/>
                <a:cs typeface="Times New Roman"/>
              </a:rPr>
              <a:t> </a:t>
            </a:r>
            <a:r>
              <a:rPr sz="1800" spc="-10" dirty="0">
                <a:latin typeface="Times New Roman"/>
                <a:cs typeface="Times New Roman"/>
              </a:rPr>
              <a:t>розлучуваність</a:t>
            </a:r>
            <a:r>
              <a:rPr sz="1800" spc="20" dirty="0">
                <a:latin typeface="Times New Roman"/>
                <a:cs typeface="Times New Roman"/>
              </a:rPr>
              <a:t> </a:t>
            </a:r>
            <a:r>
              <a:rPr sz="1800" dirty="0">
                <a:latin typeface="Times New Roman"/>
                <a:cs typeface="Times New Roman"/>
              </a:rPr>
              <a:t>та</a:t>
            </a:r>
            <a:r>
              <a:rPr sz="1800" spc="-55" dirty="0">
                <a:latin typeface="Times New Roman"/>
                <a:cs typeface="Times New Roman"/>
              </a:rPr>
              <a:t> </a:t>
            </a:r>
            <a:r>
              <a:rPr sz="1800" dirty="0">
                <a:latin typeface="Times New Roman"/>
                <a:cs typeface="Times New Roman"/>
              </a:rPr>
              <a:t>міграційний</a:t>
            </a:r>
            <a:r>
              <a:rPr sz="1800" spc="-35" dirty="0">
                <a:latin typeface="Times New Roman"/>
                <a:cs typeface="Times New Roman"/>
              </a:rPr>
              <a:t> </a:t>
            </a:r>
            <a:r>
              <a:rPr sz="1800" dirty="0">
                <a:latin typeface="Times New Roman"/>
                <a:cs typeface="Times New Roman"/>
              </a:rPr>
              <a:t>рух</a:t>
            </a:r>
            <a:r>
              <a:rPr sz="1800" spc="-25" dirty="0">
                <a:latin typeface="Times New Roman"/>
                <a:cs typeface="Times New Roman"/>
              </a:rPr>
              <a:t> </a:t>
            </a:r>
            <a:r>
              <a:rPr sz="1800" spc="-10" dirty="0">
                <a:latin typeface="Times New Roman"/>
                <a:cs typeface="Times New Roman"/>
              </a:rPr>
              <a:t>населення).</a:t>
            </a:r>
            <a:endParaRPr sz="1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827" y="510540"/>
            <a:ext cx="3404870" cy="1984375"/>
          </a:xfrm>
          <a:prstGeom prst="rect">
            <a:avLst/>
          </a:prstGeom>
          <a:ln w="9144">
            <a:solidFill>
              <a:srgbClr val="5B9BD4"/>
            </a:solidFill>
          </a:ln>
        </p:spPr>
        <p:txBody>
          <a:bodyPr vert="horz" wrap="square" lIns="0" tIns="12065" rIns="0" bIns="0" rtlCol="0">
            <a:spAutoFit/>
          </a:bodyPr>
          <a:lstStyle/>
          <a:p>
            <a:pPr marL="99060" marR="99060" indent="3175" algn="ctr">
              <a:lnSpc>
                <a:spcPct val="114900"/>
              </a:lnSpc>
              <a:spcBef>
                <a:spcPts val="95"/>
              </a:spcBef>
            </a:pPr>
            <a:r>
              <a:rPr sz="1800" b="1" i="1" dirty="0">
                <a:latin typeface="Times New Roman"/>
                <a:cs typeface="Times New Roman"/>
              </a:rPr>
              <a:t>Відтворення</a:t>
            </a:r>
            <a:r>
              <a:rPr sz="1800" b="1" i="1" spc="-114" dirty="0">
                <a:latin typeface="Times New Roman"/>
                <a:cs typeface="Times New Roman"/>
              </a:rPr>
              <a:t> </a:t>
            </a:r>
            <a:r>
              <a:rPr sz="1800" b="1" i="1" spc="-10" dirty="0">
                <a:latin typeface="Times New Roman"/>
                <a:cs typeface="Times New Roman"/>
              </a:rPr>
              <a:t>населення</a:t>
            </a:r>
            <a:r>
              <a:rPr sz="1800" b="1" i="1" spc="-25" dirty="0">
                <a:latin typeface="Times New Roman"/>
                <a:cs typeface="Times New Roman"/>
              </a:rPr>
              <a:t> </a:t>
            </a:r>
            <a:r>
              <a:rPr sz="1800" spc="-50" dirty="0">
                <a:latin typeface="Times New Roman"/>
                <a:cs typeface="Times New Roman"/>
              </a:rPr>
              <a:t>- </a:t>
            </a:r>
            <a:r>
              <a:rPr sz="1800" dirty="0">
                <a:latin typeface="Times New Roman"/>
                <a:cs typeface="Times New Roman"/>
              </a:rPr>
              <a:t>процес</a:t>
            </a:r>
            <a:r>
              <a:rPr sz="1800" spc="-35" dirty="0">
                <a:latin typeface="Times New Roman"/>
                <a:cs typeface="Times New Roman"/>
              </a:rPr>
              <a:t> </a:t>
            </a:r>
            <a:r>
              <a:rPr sz="1800" dirty="0">
                <a:latin typeface="Times New Roman"/>
                <a:cs typeface="Times New Roman"/>
              </a:rPr>
              <a:t>оновлення</a:t>
            </a:r>
            <a:r>
              <a:rPr sz="1800" spc="-35" dirty="0">
                <a:latin typeface="Times New Roman"/>
                <a:cs typeface="Times New Roman"/>
              </a:rPr>
              <a:t> </a:t>
            </a:r>
            <a:r>
              <a:rPr sz="1800" spc="-10" dirty="0">
                <a:latin typeface="Times New Roman"/>
                <a:cs typeface="Times New Roman"/>
              </a:rPr>
              <a:t>населення </a:t>
            </a:r>
            <a:r>
              <a:rPr sz="1800" dirty="0">
                <a:latin typeface="Times New Roman"/>
                <a:cs typeface="Times New Roman"/>
              </a:rPr>
              <a:t>внаслідок</a:t>
            </a:r>
            <a:r>
              <a:rPr sz="1800" spc="-75" dirty="0">
                <a:latin typeface="Times New Roman"/>
                <a:cs typeface="Times New Roman"/>
              </a:rPr>
              <a:t> </a:t>
            </a:r>
            <a:r>
              <a:rPr sz="1800" dirty="0">
                <a:latin typeface="Times New Roman"/>
                <a:cs typeface="Times New Roman"/>
              </a:rPr>
              <a:t>заміщення</a:t>
            </a:r>
            <a:r>
              <a:rPr sz="1800" spc="-70" dirty="0">
                <a:latin typeface="Times New Roman"/>
                <a:cs typeface="Times New Roman"/>
              </a:rPr>
              <a:t> </a:t>
            </a:r>
            <a:r>
              <a:rPr sz="1800" spc="-10" dirty="0">
                <a:latin typeface="Times New Roman"/>
                <a:cs typeface="Times New Roman"/>
              </a:rPr>
              <a:t>померлих людей</a:t>
            </a:r>
            <a:r>
              <a:rPr sz="1800" spc="-70" dirty="0">
                <a:latin typeface="Times New Roman"/>
                <a:cs typeface="Times New Roman"/>
              </a:rPr>
              <a:t> </a:t>
            </a:r>
            <a:r>
              <a:rPr sz="1800" spc="-10" dirty="0">
                <a:latin typeface="Times New Roman"/>
                <a:cs typeface="Times New Roman"/>
              </a:rPr>
              <a:t>поколінням</a:t>
            </a:r>
            <a:r>
              <a:rPr sz="1800" spc="-95" dirty="0">
                <a:latin typeface="Times New Roman"/>
                <a:cs typeface="Times New Roman"/>
              </a:rPr>
              <a:t> </a:t>
            </a:r>
            <a:r>
              <a:rPr sz="1800" spc="-10" dirty="0">
                <a:latin typeface="Times New Roman"/>
                <a:cs typeface="Times New Roman"/>
              </a:rPr>
              <a:t>народжених, </a:t>
            </a:r>
            <a:r>
              <a:rPr sz="1800" dirty="0">
                <a:latin typeface="Times New Roman"/>
                <a:cs typeface="Times New Roman"/>
              </a:rPr>
              <a:t>що</a:t>
            </a:r>
            <a:r>
              <a:rPr sz="1800" spc="-30" dirty="0">
                <a:latin typeface="Times New Roman"/>
                <a:cs typeface="Times New Roman"/>
              </a:rPr>
              <a:t> </a:t>
            </a:r>
            <a:r>
              <a:rPr sz="1800" spc="-10" dirty="0">
                <a:latin typeface="Times New Roman"/>
                <a:cs typeface="Times New Roman"/>
              </a:rPr>
              <a:t>призводить</a:t>
            </a:r>
            <a:r>
              <a:rPr sz="1800" spc="-15" dirty="0">
                <a:latin typeface="Times New Roman"/>
                <a:cs typeface="Times New Roman"/>
              </a:rPr>
              <a:t> </a:t>
            </a:r>
            <a:r>
              <a:rPr sz="1800" dirty="0">
                <a:latin typeface="Times New Roman"/>
                <a:cs typeface="Times New Roman"/>
              </a:rPr>
              <a:t>до</a:t>
            </a:r>
            <a:r>
              <a:rPr sz="1800" spc="-35" dirty="0">
                <a:latin typeface="Times New Roman"/>
                <a:cs typeface="Times New Roman"/>
              </a:rPr>
              <a:t> </a:t>
            </a:r>
            <a:r>
              <a:rPr sz="1800" dirty="0">
                <a:latin typeface="Times New Roman"/>
                <a:cs typeface="Times New Roman"/>
              </a:rPr>
              <a:t>зміни</a:t>
            </a:r>
            <a:r>
              <a:rPr sz="1800" spc="-25" dirty="0">
                <a:latin typeface="Times New Roman"/>
                <a:cs typeface="Times New Roman"/>
              </a:rPr>
              <a:t> </a:t>
            </a:r>
            <a:r>
              <a:rPr sz="1800" spc="-50" dirty="0">
                <a:latin typeface="Times New Roman"/>
                <a:cs typeface="Times New Roman"/>
              </a:rPr>
              <a:t>в </a:t>
            </a:r>
            <a:r>
              <a:rPr sz="1800" dirty="0">
                <a:latin typeface="Times New Roman"/>
                <a:cs typeface="Times New Roman"/>
              </a:rPr>
              <a:t>чисельності</a:t>
            </a:r>
            <a:r>
              <a:rPr sz="1800" spc="-25" dirty="0">
                <a:latin typeface="Times New Roman"/>
                <a:cs typeface="Times New Roman"/>
              </a:rPr>
              <a:t> </a:t>
            </a:r>
            <a:r>
              <a:rPr sz="1800" dirty="0">
                <a:latin typeface="Times New Roman"/>
                <a:cs typeface="Times New Roman"/>
              </a:rPr>
              <a:t>та</a:t>
            </a:r>
            <a:r>
              <a:rPr sz="1800" spc="-40" dirty="0">
                <a:latin typeface="Times New Roman"/>
                <a:cs typeface="Times New Roman"/>
              </a:rPr>
              <a:t> </a:t>
            </a:r>
            <a:r>
              <a:rPr sz="1800" dirty="0">
                <a:latin typeface="Times New Roman"/>
                <a:cs typeface="Times New Roman"/>
              </a:rPr>
              <a:t>складі </a:t>
            </a:r>
            <a:r>
              <a:rPr sz="1800" spc="-10" dirty="0">
                <a:latin typeface="Times New Roman"/>
                <a:cs typeface="Times New Roman"/>
              </a:rPr>
              <a:t>населення.</a:t>
            </a:r>
            <a:endParaRPr sz="1800">
              <a:latin typeface="Times New Roman"/>
              <a:cs typeface="Times New Roman"/>
            </a:endParaRPr>
          </a:p>
        </p:txBody>
      </p:sp>
      <p:sp>
        <p:nvSpPr>
          <p:cNvPr id="3" name="object 3"/>
          <p:cNvSpPr txBox="1"/>
          <p:nvPr/>
        </p:nvSpPr>
        <p:spPr>
          <a:xfrm>
            <a:off x="5212079" y="792480"/>
            <a:ext cx="3404870" cy="923925"/>
          </a:xfrm>
          <a:prstGeom prst="rect">
            <a:avLst/>
          </a:prstGeom>
          <a:ln w="12192">
            <a:solidFill>
              <a:srgbClr val="538235"/>
            </a:solidFill>
          </a:ln>
        </p:spPr>
        <p:txBody>
          <a:bodyPr vert="horz" wrap="square" lIns="0" tIns="36195" rIns="0" bIns="0" rtlCol="0">
            <a:spAutoFit/>
          </a:bodyPr>
          <a:lstStyle/>
          <a:p>
            <a:pPr marL="208915" marR="200025" indent="4445" algn="ctr">
              <a:lnSpc>
                <a:spcPct val="100000"/>
              </a:lnSpc>
              <a:spcBef>
                <a:spcPts val="285"/>
              </a:spcBef>
            </a:pPr>
            <a:r>
              <a:rPr sz="1800" b="1" i="1" dirty="0">
                <a:latin typeface="Times New Roman"/>
                <a:cs typeface="Times New Roman"/>
              </a:rPr>
              <a:t>Природний</a:t>
            </a:r>
            <a:r>
              <a:rPr sz="1800" b="1" i="1" spc="-65" dirty="0">
                <a:latin typeface="Times New Roman"/>
                <a:cs typeface="Times New Roman"/>
              </a:rPr>
              <a:t> </a:t>
            </a:r>
            <a:r>
              <a:rPr sz="1800" b="1" i="1" dirty="0">
                <a:latin typeface="Times New Roman"/>
                <a:cs typeface="Times New Roman"/>
              </a:rPr>
              <a:t>приріст</a:t>
            </a:r>
            <a:r>
              <a:rPr sz="1800" b="1" i="1" spc="-10" dirty="0">
                <a:latin typeface="Times New Roman"/>
                <a:cs typeface="Times New Roman"/>
              </a:rPr>
              <a:t> </a:t>
            </a:r>
            <a:r>
              <a:rPr sz="1800" b="1" i="1" dirty="0">
                <a:latin typeface="Times New Roman"/>
                <a:cs typeface="Times New Roman"/>
              </a:rPr>
              <a:t>–</a:t>
            </a:r>
            <a:r>
              <a:rPr sz="1800" b="1" i="1" spc="-5" dirty="0">
                <a:latin typeface="Times New Roman"/>
                <a:cs typeface="Times New Roman"/>
              </a:rPr>
              <a:t> </a:t>
            </a:r>
            <a:r>
              <a:rPr sz="1800" spc="-25" dirty="0">
                <a:latin typeface="Times New Roman"/>
                <a:cs typeface="Times New Roman"/>
              </a:rPr>
              <a:t>це </a:t>
            </a:r>
            <a:r>
              <a:rPr sz="1800" dirty="0">
                <a:latin typeface="Times New Roman"/>
                <a:cs typeface="Times New Roman"/>
              </a:rPr>
              <a:t>різниця</a:t>
            </a:r>
            <a:r>
              <a:rPr sz="1800" spc="-40" dirty="0">
                <a:latin typeface="Times New Roman"/>
                <a:cs typeface="Times New Roman"/>
              </a:rPr>
              <a:t> </a:t>
            </a:r>
            <a:r>
              <a:rPr sz="1800" spc="-10" dirty="0">
                <a:latin typeface="Times New Roman"/>
                <a:cs typeface="Times New Roman"/>
              </a:rPr>
              <a:t>показників народжуваності</a:t>
            </a:r>
            <a:r>
              <a:rPr sz="1800" spc="15" dirty="0">
                <a:latin typeface="Times New Roman"/>
                <a:cs typeface="Times New Roman"/>
              </a:rPr>
              <a:t> </a:t>
            </a:r>
            <a:r>
              <a:rPr sz="1800" dirty="0">
                <a:latin typeface="Times New Roman"/>
                <a:cs typeface="Times New Roman"/>
              </a:rPr>
              <a:t>та </a:t>
            </a:r>
            <a:r>
              <a:rPr sz="1800" spc="-10" dirty="0">
                <a:latin typeface="Times New Roman"/>
                <a:cs typeface="Times New Roman"/>
              </a:rPr>
              <a:t>смертності.</a:t>
            </a:r>
            <a:endParaRPr sz="1800">
              <a:latin typeface="Times New Roman"/>
              <a:cs typeface="Times New Roman"/>
            </a:endParaRPr>
          </a:p>
        </p:txBody>
      </p:sp>
      <p:sp>
        <p:nvSpPr>
          <p:cNvPr id="4" name="object 4"/>
          <p:cNvSpPr txBox="1"/>
          <p:nvPr/>
        </p:nvSpPr>
        <p:spPr>
          <a:xfrm>
            <a:off x="527304" y="2880360"/>
            <a:ext cx="3404870" cy="2033270"/>
          </a:xfrm>
          <a:prstGeom prst="rect">
            <a:avLst/>
          </a:prstGeom>
          <a:ln w="18288">
            <a:solidFill>
              <a:srgbClr val="C55A11"/>
            </a:solidFill>
          </a:ln>
        </p:spPr>
        <p:txBody>
          <a:bodyPr vert="horz" wrap="square" lIns="0" tIns="38100" rIns="0" bIns="0" rtlCol="0">
            <a:spAutoFit/>
          </a:bodyPr>
          <a:lstStyle/>
          <a:p>
            <a:pPr marL="128270" marR="123189" indent="-2540" algn="ctr">
              <a:lnSpc>
                <a:spcPct val="100000"/>
              </a:lnSpc>
              <a:spcBef>
                <a:spcPts val="300"/>
              </a:spcBef>
            </a:pPr>
            <a:r>
              <a:rPr sz="1800" b="1" i="1" dirty="0">
                <a:latin typeface="Times New Roman"/>
                <a:cs typeface="Times New Roman"/>
              </a:rPr>
              <a:t>Міжнародна</a:t>
            </a:r>
            <a:r>
              <a:rPr sz="1800" b="1" i="1" spc="-65" dirty="0">
                <a:latin typeface="Times New Roman"/>
                <a:cs typeface="Times New Roman"/>
              </a:rPr>
              <a:t> </a:t>
            </a:r>
            <a:r>
              <a:rPr sz="1800" b="1" i="1" dirty="0">
                <a:latin typeface="Times New Roman"/>
                <a:cs typeface="Times New Roman"/>
              </a:rPr>
              <a:t>міграція</a:t>
            </a:r>
            <a:r>
              <a:rPr sz="1800" b="1" i="1" spc="-45" dirty="0">
                <a:latin typeface="Times New Roman"/>
                <a:cs typeface="Times New Roman"/>
              </a:rPr>
              <a:t> </a:t>
            </a:r>
            <a:r>
              <a:rPr sz="1800" b="1" i="1" spc="-10" dirty="0">
                <a:latin typeface="Times New Roman"/>
                <a:cs typeface="Times New Roman"/>
              </a:rPr>
              <a:t>робочої </a:t>
            </a:r>
            <a:r>
              <a:rPr sz="1800" b="1" i="1" dirty="0">
                <a:latin typeface="Times New Roman"/>
                <a:cs typeface="Times New Roman"/>
              </a:rPr>
              <a:t>сили</a:t>
            </a:r>
            <a:r>
              <a:rPr sz="1800" b="1" i="1" spc="5" dirty="0">
                <a:latin typeface="Times New Roman"/>
                <a:cs typeface="Times New Roman"/>
              </a:rPr>
              <a:t> </a:t>
            </a:r>
            <a:r>
              <a:rPr sz="1800" b="1" i="1" dirty="0">
                <a:latin typeface="Times New Roman"/>
                <a:cs typeface="Times New Roman"/>
              </a:rPr>
              <a:t>-</a:t>
            </a:r>
            <a:r>
              <a:rPr sz="1800" b="1" i="1" spc="-5" dirty="0">
                <a:latin typeface="Times New Roman"/>
                <a:cs typeface="Times New Roman"/>
              </a:rPr>
              <a:t> </a:t>
            </a:r>
            <a:r>
              <a:rPr sz="1800" dirty="0">
                <a:latin typeface="Times New Roman"/>
                <a:cs typeface="Times New Roman"/>
              </a:rPr>
              <a:t>це</a:t>
            </a:r>
            <a:r>
              <a:rPr sz="1800" spc="-15" dirty="0">
                <a:latin typeface="Times New Roman"/>
                <a:cs typeface="Times New Roman"/>
              </a:rPr>
              <a:t> </a:t>
            </a:r>
            <a:r>
              <a:rPr sz="1800" dirty="0">
                <a:latin typeface="Times New Roman"/>
                <a:cs typeface="Times New Roman"/>
              </a:rPr>
              <a:t>процес</a:t>
            </a:r>
            <a:r>
              <a:rPr sz="1800" spc="-35" dirty="0">
                <a:latin typeface="Times New Roman"/>
                <a:cs typeface="Times New Roman"/>
              </a:rPr>
              <a:t> </a:t>
            </a:r>
            <a:r>
              <a:rPr sz="1800" spc="-10" dirty="0">
                <a:latin typeface="Times New Roman"/>
                <a:cs typeface="Times New Roman"/>
              </a:rPr>
              <a:t>організованого </a:t>
            </a:r>
            <a:r>
              <a:rPr sz="1800" dirty="0">
                <a:latin typeface="Times New Roman"/>
                <a:cs typeface="Times New Roman"/>
              </a:rPr>
              <a:t>або</a:t>
            </a:r>
            <a:r>
              <a:rPr sz="1800" spc="-35" dirty="0">
                <a:latin typeface="Times New Roman"/>
                <a:cs typeface="Times New Roman"/>
              </a:rPr>
              <a:t> </a:t>
            </a:r>
            <a:r>
              <a:rPr sz="1800" dirty="0">
                <a:latin typeface="Times New Roman"/>
                <a:cs typeface="Times New Roman"/>
              </a:rPr>
              <a:t>стихійного</a:t>
            </a:r>
            <a:r>
              <a:rPr sz="1800" spc="-45" dirty="0">
                <a:latin typeface="Times New Roman"/>
                <a:cs typeface="Times New Roman"/>
              </a:rPr>
              <a:t> </a:t>
            </a:r>
            <a:r>
              <a:rPr sz="1800" spc="-10" dirty="0">
                <a:latin typeface="Times New Roman"/>
                <a:cs typeface="Times New Roman"/>
              </a:rPr>
              <a:t>переміщення працездатного</a:t>
            </a:r>
            <a:r>
              <a:rPr sz="1800" spc="-50" dirty="0">
                <a:latin typeface="Times New Roman"/>
                <a:cs typeface="Times New Roman"/>
              </a:rPr>
              <a:t> </a:t>
            </a:r>
            <a:r>
              <a:rPr sz="1800" dirty="0">
                <a:latin typeface="Times New Roman"/>
                <a:cs typeface="Times New Roman"/>
              </a:rPr>
              <a:t>населення</a:t>
            </a:r>
            <a:r>
              <a:rPr sz="1800" spc="5" dirty="0">
                <a:latin typeface="Times New Roman"/>
                <a:cs typeface="Times New Roman"/>
              </a:rPr>
              <a:t> </a:t>
            </a:r>
            <a:r>
              <a:rPr sz="1800" spc="-50" dirty="0">
                <a:latin typeface="Times New Roman"/>
                <a:cs typeface="Times New Roman"/>
              </a:rPr>
              <a:t>з </a:t>
            </a:r>
            <a:r>
              <a:rPr sz="1800" dirty="0">
                <a:latin typeface="Times New Roman"/>
                <a:cs typeface="Times New Roman"/>
              </a:rPr>
              <a:t>однієї</a:t>
            </a:r>
            <a:r>
              <a:rPr sz="1800" spc="-40" dirty="0">
                <a:latin typeface="Times New Roman"/>
                <a:cs typeface="Times New Roman"/>
              </a:rPr>
              <a:t> </a:t>
            </a:r>
            <a:r>
              <a:rPr sz="1800" dirty="0">
                <a:latin typeface="Times New Roman"/>
                <a:cs typeface="Times New Roman"/>
              </a:rPr>
              <a:t>країни</a:t>
            </a:r>
            <a:r>
              <a:rPr sz="1800" spc="-25" dirty="0">
                <a:latin typeface="Times New Roman"/>
                <a:cs typeface="Times New Roman"/>
              </a:rPr>
              <a:t> </a:t>
            </a:r>
            <a:r>
              <a:rPr sz="1800" dirty="0">
                <a:latin typeface="Times New Roman"/>
                <a:cs typeface="Times New Roman"/>
              </a:rPr>
              <a:t>в</a:t>
            </a:r>
            <a:r>
              <a:rPr sz="1800" spc="-25" dirty="0">
                <a:latin typeface="Times New Roman"/>
                <a:cs typeface="Times New Roman"/>
              </a:rPr>
              <a:t> </a:t>
            </a:r>
            <a:r>
              <a:rPr sz="1800" dirty="0">
                <a:latin typeface="Times New Roman"/>
                <a:cs typeface="Times New Roman"/>
              </a:rPr>
              <a:t>іншу</a:t>
            </a:r>
            <a:r>
              <a:rPr sz="1800" spc="-30" dirty="0">
                <a:latin typeface="Times New Roman"/>
                <a:cs typeface="Times New Roman"/>
              </a:rPr>
              <a:t> </a:t>
            </a:r>
            <a:r>
              <a:rPr sz="1800" dirty="0">
                <a:latin typeface="Times New Roman"/>
                <a:cs typeface="Times New Roman"/>
              </a:rPr>
              <a:t>в</a:t>
            </a:r>
            <a:r>
              <a:rPr sz="1800" spc="-5" dirty="0">
                <a:latin typeface="Times New Roman"/>
                <a:cs typeface="Times New Roman"/>
              </a:rPr>
              <a:t> </a:t>
            </a:r>
            <a:r>
              <a:rPr sz="1800" spc="-20" dirty="0">
                <a:latin typeface="Times New Roman"/>
                <a:cs typeface="Times New Roman"/>
              </a:rPr>
              <a:t>межах </a:t>
            </a:r>
            <a:r>
              <a:rPr sz="1800" spc="-10" dirty="0">
                <a:latin typeface="Times New Roman"/>
                <a:cs typeface="Times New Roman"/>
              </a:rPr>
              <a:t>міжнародного</a:t>
            </a:r>
            <a:r>
              <a:rPr sz="1800" spc="-60" dirty="0">
                <a:latin typeface="Times New Roman"/>
                <a:cs typeface="Times New Roman"/>
              </a:rPr>
              <a:t> </a:t>
            </a:r>
            <a:r>
              <a:rPr sz="1800" dirty="0">
                <a:latin typeface="Times New Roman"/>
                <a:cs typeface="Times New Roman"/>
              </a:rPr>
              <a:t>ринку</a:t>
            </a:r>
            <a:r>
              <a:rPr sz="1800" spc="-30" dirty="0">
                <a:latin typeface="Times New Roman"/>
                <a:cs typeface="Times New Roman"/>
              </a:rPr>
              <a:t> </a:t>
            </a:r>
            <a:r>
              <a:rPr sz="1800" dirty="0">
                <a:latin typeface="Times New Roman"/>
                <a:cs typeface="Times New Roman"/>
              </a:rPr>
              <a:t>праці</a:t>
            </a:r>
            <a:r>
              <a:rPr sz="1800" spc="-15" dirty="0">
                <a:latin typeface="Times New Roman"/>
                <a:cs typeface="Times New Roman"/>
              </a:rPr>
              <a:t> </a:t>
            </a:r>
            <a:r>
              <a:rPr sz="1800" spc="-25" dirty="0">
                <a:latin typeface="Times New Roman"/>
                <a:cs typeface="Times New Roman"/>
              </a:rPr>
              <a:t>на </a:t>
            </a:r>
            <a:r>
              <a:rPr sz="1800" dirty="0">
                <a:latin typeface="Times New Roman"/>
                <a:cs typeface="Times New Roman"/>
              </a:rPr>
              <a:t>термін</a:t>
            </a:r>
            <a:r>
              <a:rPr sz="1800" spc="-50" dirty="0">
                <a:latin typeface="Times New Roman"/>
                <a:cs typeface="Times New Roman"/>
              </a:rPr>
              <a:t> </a:t>
            </a:r>
            <a:r>
              <a:rPr sz="1800" dirty="0">
                <a:latin typeface="Times New Roman"/>
                <a:cs typeface="Times New Roman"/>
              </a:rPr>
              <a:t>більше</a:t>
            </a:r>
            <a:r>
              <a:rPr sz="1800" spc="-55" dirty="0">
                <a:latin typeface="Times New Roman"/>
                <a:cs typeface="Times New Roman"/>
              </a:rPr>
              <a:t> </a:t>
            </a:r>
            <a:r>
              <a:rPr sz="1800" spc="-20" dirty="0">
                <a:latin typeface="Times New Roman"/>
                <a:cs typeface="Times New Roman"/>
              </a:rPr>
              <a:t>року</a:t>
            </a:r>
            <a:endParaRPr sz="1800">
              <a:latin typeface="Times New Roman"/>
              <a:cs typeface="Times New Roman"/>
            </a:endParaRPr>
          </a:p>
        </p:txBody>
      </p:sp>
      <p:sp>
        <p:nvSpPr>
          <p:cNvPr id="5" name="object 5"/>
          <p:cNvSpPr/>
          <p:nvPr/>
        </p:nvSpPr>
        <p:spPr>
          <a:xfrm>
            <a:off x="5213603" y="2610611"/>
            <a:ext cx="3404870" cy="2295525"/>
          </a:xfrm>
          <a:custGeom>
            <a:avLst/>
            <a:gdLst/>
            <a:ahLst/>
            <a:cxnLst/>
            <a:rect l="l" t="t" r="r" b="b"/>
            <a:pathLst>
              <a:path w="3404870" h="2295525">
                <a:moveTo>
                  <a:pt x="0" y="2295144"/>
                </a:moveTo>
                <a:lnTo>
                  <a:pt x="3404615" y="2295144"/>
                </a:lnTo>
                <a:lnTo>
                  <a:pt x="3404615" y="0"/>
                </a:lnTo>
                <a:lnTo>
                  <a:pt x="0" y="0"/>
                </a:lnTo>
                <a:lnTo>
                  <a:pt x="0" y="2295144"/>
                </a:lnTo>
                <a:close/>
              </a:path>
            </a:pathLst>
          </a:custGeom>
          <a:ln w="9144">
            <a:solidFill>
              <a:srgbClr val="C55A11"/>
            </a:solidFill>
          </a:ln>
        </p:spPr>
        <p:txBody>
          <a:bodyPr wrap="square" lIns="0" tIns="0" rIns="0" bIns="0" rtlCol="0"/>
          <a:lstStyle/>
          <a:p>
            <a:endParaRPr/>
          </a:p>
        </p:txBody>
      </p:sp>
      <p:sp>
        <p:nvSpPr>
          <p:cNvPr id="6" name="object 6"/>
          <p:cNvSpPr txBox="1"/>
          <p:nvPr/>
        </p:nvSpPr>
        <p:spPr>
          <a:xfrm>
            <a:off x="6829932" y="2611838"/>
            <a:ext cx="1712595" cy="654685"/>
          </a:xfrm>
          <a:prstGeom prst="rect">
            <a:avLst/>
          </a:prstGeom>
        </p:spPr>
        <p:txBody>
          <a:bodyPr vert="horz" wrap="square" lIns="0" tIns="52705" rIns="0" bIns="0" rtlCol="0">
            <a:spAutoFit/>
          </a:bodyPr>
          <a:lstStyle/>
          <a:p>
            <a:pPr marR="8255" algn="r">
              <a:lnSpc>
                <a:spcPct val="100000"/>
              </a:lnSpc>
              <a:spcBef>
                <a:spcPts val="415"/>
              </a:spcBef>
              <a:tabLst>
                <a:tab pos="374650" algn="l"/>
              </a:tabLst>
            </a:pPr>
            <a:r>
              <a:rPr sz="1800" spc="-50" dirty="0">
                <a:latin typeface="Times New Roman"/>
                <a:cs typeface="Times New Roman"/>
              </a:rPr>
              <a:t>–</a:t>
            </a:r>
            <a:r>
              <a:rPr sz="1800" dirty="0">
                <a:latin typeface="Times New Roman"/>
                <a:cs typeface="Times New Roman"/>
              </a:rPr>
              <a:t>	</a:t>
            </a:r>
            <a:r>
              <a:rPr sz="1800" spc="-20" dirty="0">
                <a:latin typeface="Times New Roman"/>
                <a:cs typeface="Times New Roman"/>
              </a:rPr>
              <a:t>систематичне</a:t>
            </a:r>
            <a:endParaRPr sz="1800">
              <a:latin typeface="Times New Roman"/>
              <a:cs typeface="Times New Roman"/>
            </a:endParaRPr>
          </a:p>
          <a:p>
            <a:pPr marR="5080" algn="r">
              <a:lnSpc>
                <a:spcPct val="100000"/>
              </a:lnSpc>
              <a:spcBef>
                <a:spcPts val="315"/>
              </a:spcBef>
            </a:pPr>
            <a:r>
              <a:rPr sz="1800" spc="-10" dirty="0">
                <a:latin typeface="Times New Roman"/>
                <a:cs typeface="Times New Roman"/>
              </a:rPr>
              <a:t>абсолютної</a:t>
            </a:r>
            <a:endParaRPr sz="1800">
              <a:latin typeface="Times New Roman"/>
              <a:cs typeface="Times New Roman"/>
            </a:endParaRPr>
          </a:p>
        </p:txBody>
      </p:sp>
      <p:sp>
        <p:nvSpPr>
          <p:cNvPr id="7" name="object 7"/>
          <p:cNvSpPr txBox="1"/>
          <p:nvPr/>
        </p:nvSpPr>
        <p:spPr>
          <a:xfrm>
            <a:off x="5305297" y="2611838"/>
            <a:ext cx="1278255" cy="971550"/>
          </a:xfrm>
          <a:prstGeom prst="rect">
            <a:avLst/>
          </a:prstGeom>
        </p:spPr>
        <p:txBody>
          <a:bodyPr vert="horz" wrap="square" lIns="0" tIns="11430" rIns="0" bIns="0" rtlCol="0">
            <a:spAutoFit/>
          </a:bodyPr>
          <a:lstStyle/>
          <a:p>
            <a:pPr marR="5080">
              <a:lnSpc>
                <a:spcPct val="115100"/>
              </a:lnSpc>
              <a:spcBef>
                <a:spcPts val="90"/>
              </a:spcBef>
            </a:pPr>
            <a:r>
              <a:rPr sz="1800" b="1" i="1" spc="-10" dirty="0">
                <a:latin typeface="Times New Roman"/>
                <a:cs typeface="Times New Roman"/>
              </a:rPr>
              <a:t>Депопуляція </a:t>
            </a:r>
            <a:r>
              <a:rPr sz="1800" spc="-10" dirty="0">
                <a:latin typeface="Times New Roman"/>
                <a:cs typeface="Times New Roman"/>
              </a:rPr>
              <a:t>зменшення чисельності</a:t>
            </a:r>
            <a:endParaRPr sz="1800">
              <a:latin typeface="Times New Roman"/>
              <a:cs typeface="Times New Roman"/>
            </a:endParaRPr>
          </a:p>
        </p:txBody>
      </p:sp>
      <p:sp>
        <p:nvSpPr>
          <p:cNvPr id="8" name="object 8"/>
          <p:cNvSpPr txBox="1"/>
          <p:nvPr/>
        </p:nvSpPr>
        <p:spPr>
          <a:xfrm>
            <a:off x="6686677" y="3283458"/>
            <a:ext cx="1854200" cy="299720"/>
          </a:xfrm>
          <a:prstGeom prst="rect">
            <a:avLst/>
          </a:prstGeom>
        </p:spPr>
        <p:txBody>
          <a:bodyPr vert="horz" wrap="square" lIns="0" tIns="12700" rIns="0" bIns="0" rtlCol="0">
            <a:spAutoFit/>
          </a:bodyPr>
          <a:lstStyle/>
          <a:p>
            <a:pPr>
              <a:lnSpc>
                <a:spcPct val="100000"/>
              </a:lnSpc>
              <a:spcBef>
                <a:spcPts val="100"/>
              </a:spcBef>
              <a:tabLst>
                <a:tab pos="1203960" algn="l"/>
              </a:tabLst>
            </a:pPr>
            <a:r>
              <a:rPr sz="1800" spc="-10" dirty="0">
                <a:latin typeface="Times New Roman"/>
                <a:cs typeface="Times New Roman"/>
              </a:rPr>
              <a:t>населення</a:t>
            </a:r>
            <a:r>
              <a:rPr sz="1800" dirty="0">
                <a:latin typeface="Times New Roman"/>
                <a:cs typeface="Times New Roman"/>
              </a:rPr>
              <a:t>	</a:t>
            </a:r>
            <a:r>
              <a:rPr sz="1800" spc="-10" dirty="0">
                <a:latin typeface="Times New Roman"/>
                <a:cs typeface="Times New Roman"/>
              </a:rPr>
              <a:t>країни</a:t>
            </a:r>
            <a:endParaRPr sz="1800">
              <a:latin typeface="Times New Roman"/>
              <a:cs typeface="Times New Roman"/>
            </a:endParaRPr>
          </a:p>
        </p:txBody>
      </p:sp>
      <p:sp>
        <p:nvSpPr>
          <p:cNvPr id="9" name="object 9"/>
          <p:cNvSpPr txBox="1"/>
          <p:nvPr/>
        </p:nvSpPr>
        <p:spPr>
          <a:xfrm>
            <a:off x="5305297" y="3554983"/>
            <a:ext cx="3234690" cy="1290955"/>
          </a:xfrm>
          <a:prstGeom prst="rect">
            <a:avLst/>
          </a:prstGeom>
        </p:spPr>
        <p:txBody>
          <a:bodyPr vert="horz" wrap="square" lIns="0" tIns="13335" rIns="0" bIns="0" rtlCol="0">
            <a:spAutoFit/>
          </a:bodyPr>
          <a:lstStyle/>
          <a:p>
            <a:pPr marR="5080" algn="just">
              <a:lnSpc>
                <a:spcPct val="115199"/>
              </a:lnSpc>
              <a:spcBef>
                <a:spcPts val="105"/>
              </a:spcBef>
            </a:pPr>
            <a:r>
              <a:rPr sz="1800" dirty="0">
                <a:latin typeface="Times New Roman"/>
                <a:cs typeface="Times New Roman"/>
              </a:rPr>
              <a:t>або</a:t>
            </a:r>
            <a:r>
              <a:rPr sz="1800" spc="470" dirty="0">
                <a:latin typeface="Times New Roman"/>
                <a:cs typeface="Times New Roman"/>
              </a:rPr>
              <a:t>   </a:t>
            </a:r>
            <a:r>
              <a:rPr sz="1800" dirty="0">
                <a:latin typeface="Times New Roman"/>
                <a:cs typeface="Times New Roman"/>
              </a:rPr>
              <a:t>території.</a:t>
            </a:r>
            <a:r>
              <a:rPr sz="1800" spc="470" dirty="0">
                <a:latin typeface="Times New Roman"/>
                <a:cs typeface="Times New Roman"/>
              </a:rPr>
              <a:t>   </a:t>
            </a:r>
            <a:r>
              <a:rPr sz="1800" spc="-10" dirty="0">
                <a:latin typeface="Times New Roman"/>
                <a:cs typeface="Times New Roman"/>
              </a:rPr>
              <a:t>Депопуляція </a:t>
            </a:r>
            <a:r>
              <a:rPr sz="1800" dirty="0">
                <a:latin typeface="Times New Roman"/>
                <a:cs typeface="Times New Roman"/>
              </a:rPr>
              <a:t>спричинюється</a:t>
            </a:r>
            <a:r>
              <a:rPr sz="1800" spc="484" dirty="0">
                <a:latin typeface="Times New Roman"/>
                <a:cs typeface="Times New Roman"/>
              </a:rPr>
              <a:t>  </a:t>
            </a:r>
            <a:r>
              <a:rPr sz="1800" dirty="0">
                <a:latin typeface="Times New Roman"/>
                <a:cs typeface="Times New Roman"/>
              </a:rPr>
              <a:t>до</a:t>
            </a:r>
            <a:r>
              <a:rPr sz="1800" spc="484" dirty="0">
                <a:latin typeface="Times New Roman"/>
                <a:cs typeface="Times New Roman"/>
              </a:rPr>
              <a:t>  </a:t>
            </a:r>
            <a:r>
              <a:rPr sz="1800" dirty="0">
                <a:latin typeface="Times New Roman"/>
                <a:cs typeface="Times New Roman"/>
              </a:rPr>
              <a:t>того,</a:t>
            </a:r>
            <a:r>
              <a:rPr sz="1800" spc="465" dirty="0">
                <a:latin typeface="Times New Roman"/>
                <a:cs typeface="Times New Roman"/>
              </a:rPr>
              <a:t>  </a:t>
            </a:r>
            <a:r>
              <a:rPr sz="1800" spc="-25" dirty="0">
                <a:latin typeface="Times New Roman"/>
                <a:cs typeface="Times New Roman"/>
              </a:rPr>
              <a:t>що </a:t>
            </a:r>
            <a:r>
              <a:rPr sz="1800" dirty="0">
                <a:latin typeface="Times New Roman"/>
                <a:cs typeface="Times New Roman"/>
              </a:rPr>
              <a:t>кожне</a:t>
            </a:r>
            <a:r>
              <a:rPr sz="1800" spc="270" dirty="0">
                <a:latin typeface="Times New Roman"/>
                <a:cs typeface="Times New Roman"/>
              </a:rPr>
              <a:t>    </a:t>
            </a:r>
            <a:r>
              <a:rPr sz="1800" dirty="0">
                <a:latin typeface="Times New Roman"/>
                <a:cs typeface="Times New Roman"/>
              </a:rPr>
              <a:t>наступне</a:t>
            </a:r>
            <a:r>
              <a:rPr sz="1800" spc="270" dirty="0">
                <a:latin typeface="Times New Roman"/>
                <a:cs typeface="Times New Roman"/>
              </a:rPr>
              <a:t>    </a:t>
            </a:r>
            <a:r>
              <a:rPr sz="1800" spc="-10" dirty="0">
                <a:latin typeface="Times New Roman"/>
                <a:cs typeface="Times New Roman"/>
              </a:rPr>
              <a:t>покоління </a:t>
            </a:r>
            <a:r>
              <a:rPr sz="1800" dirty="0">
                <a:latin typeface="Times New Roman"/>
                <a:cs typeface="Times New Roman"/>
              </a:rPr>
              <a:t>чисельно</a:t>
            </a:r>
            <a:r>
              <a:rPr sz="1800" spc="-30" dirty="0">
                <a:latin typeface="Times New Roman"/>
                <a:cs typeface="Times New Roman"/>
              </a:rPr>
              <a:t> </a:t>
            </a:r>
            <a:r>
              <a:rPr sz="1800" dirty="0">
                <a:latin typeface="Times New Roman"/>
                <a:cs typeface="Times New Roman"/>
              </a:rPr>
              <a:t>менше</a:t>
            </a:r>
            <a:r>
              <a:rPr sz="1800" spc="-20" dirty="0">
                <a:latin typeface="Times New Roman"/>
                <a:cs typeface="Times New Roman"/>
              </a:rPr>
              <a:t> </a:t>
            </a:r>
            <a:r>
              <a:rPr sz="1800" dirty="0">
                <a:latin typeface="Times New Roman"/>
                <a:cs typeface="Times New Roman"/>
              </a:rPr>
              <a:t>за</a:t>
            </a:r>
            <a:r>
              <a:rPr sz="1800" spc="-45" dirty="0">
                <a:latin typeface="Times New Roman"/>
                <a:cs typeface="Times New Roman"/>
              </a:rPr>
              <a:t> </a:t>
            </a:r>
            <a:r>
              <a:rPr sz="1800" spc="-10" dirty="0">
                <a:latin typeface="Times New Roman"/>
                <a:cs typeface="Times New Roman"/>
              </a:rPr>
              <a:t>попереднє.</a:t>
            </a:r>
            <a:endParaRPr sz="1800">
              <a:latin typeface="Times New Roman"/>
              <a:cs typeface="Times New Roman"/>
            </a:endParaRPr>
          </a:p>
        </p:txBody>
      </p:sp>
      <p:sp>
        <p:nvSpPr>
          <p:cNvPr id="10" name="object 10"/>
          <p:cNvSpPr txBox="1"/>
          <p:nvPr/>
        </p:nvSpPr>
        <p:spPr>
          <a:xfrm>
            <a:off x="1117091" y="5686044"/>
            <a:ext cx="6913245" cy="1015365"/>
          </a:xfrm>
          <a:prstGeom prst="rect">
            <a:avLst/>
          </a:prstGeom>
          <a:solidFill>
            <a:srgbClr val="F8CAAC"/>
          </a:solidFill>
          <a:ln w="9144">
            <a:solidFill>
              <a:srgbClr val="C55A11"/>
            </a:solidFill>
          </a:ln>
        </p:spPr>
        <p:txBody>
          <a:bodyPr vert="horz" wrap="square" lIns="0" tIns="35560" rIns="0" bIns="0" rtlCol="0">
            <a:spAutoFit/>
          </a:bodyPr>
          <a:lstStyle/>
          <a:p>
            <a:pPr marL="138430" marR="137160" indent="5080" algn="ctr">
              <a:lnSpc>
                <a:spcPct val="100000"/>
              </a:lnSpc>
              <a:spcBef>
                <a:spcPts val="280"/>
              </a:spcBef>
            </a:pPr>
            <a:r>
              <a:rPr sz="2000" b="1" dirty="0">
                <a:latin typeface="Times New Roman"/>
                <a:cs typeface="Times New Roman"/>
              </a:rPr>
              <a:t>Демографія</a:t>
            </a:r>
            <a:r>
              <a:rPr sz="2000" b="1" spc="-15" dirty="0">
                <a:latin typeface="Times New Roman"/>
                <a:cs typeface="Times New Roman"/>
              </a:rPr>
              <a:t> </a:t>
            </a:r>
            <a:r>
              <a:rPr sz="2000" dirty="0">
                <a:latin typeface="Times New Roman"/>
                <a:cs typeface="Times New Roman"/>
              </a:rPr>
              <a:t>(з</a:t>
            </a:r>
            <a:r>
              <a:rPr sz="2000" spc="-60" dirty="0">
                <a:latin typeface="Times New Roman"/>
                <a:cs typeface="Times New Roman"/>
              </a:rPr>
              <a:t> </a:t>
            </a:r>
            <a:r>
              <a:rPr sz="2000" dirty="0">
                <a:latin typeface="Times New Roman"/>
                <a:cs typeface="Times New Roman"/>
              </a:rPr>
              <a:t>грец.</a:t>
            </a:r>
            <a:r>
              <a:rPr sz="2000" spc="-35" dirty="0">
                <a:latin typeface="Times New Roman"/>
                <a:cs typeface="Times New Roman"/>
              </a:rPr>
              <a:t> </a:t>
            </a:r>
            <a:r>
              <a:rPr sz="2000" dirty="0">
                <a:latin typeface="Times New Roman"/>
                <a:cs typeface="Times New Roman"/>
              </a:rPr>
              <a:t>–</a:t>
            </a:r>
            <a:r>
              <a:rPr sz="2000" spc="-35" dirty="0">
                <a:latin typeface="Times New Roman"/>
                <a:cs typeface="Times New Roman"/>
              </a:rPr>
              <a:t> </a:t>
            </a:r>
            <a:r>
              <a:rPr sz="2000" spc="-10" dirty="0">
                <a:latin typeface="Times New Roman"/>
                <a:cs typeface="Times New Roman"/>
              </a:rPr>
              <a:t>народоопис)</a:t>
            </a:r>
            <a:r>
              <a:rPr sz="2000" spc="-35" dirty="0">
                <a:latin typeface="Times New Roman"/>
                <a:cs typeface="Times New Roman"/>
              </a:rPr>
              <a:t> </a:t>
            </a:r>
            <a:r>
              <a:rPr sz="2000" dirty="0">
                <a:latin typeface="Times New Roman"/>
                <a:cs typeface="Times New Roman"/>
              </a:rPr>
              <a:t>–</a:t>
            </a:r>
            <a:r>
              <a:rPr sz="2000" spc="-35" dirty="0">
                <a:latin typeface="Times New Roman"/>
                <a:cs typeface="Times New Roman"/>
              </a:rPr>
              <a:t> </a:t>
            </a:r>
            <a:r>
              <a:rPr sz="2000" spc="-10" dirty="0">
                <a:latin typeface="Times New Roman"/>
                <a:cs typeface="Times New Roman"/>
              </a:rPr>
              <a:t>наука,</a:t>
            </a:r>
            <a:r>
              <a:rPr sz="2000" spc="5" dirty="0">
                <a:latin typeface="Times New Roman"/>
                <a:cs typeface="Times New Roman"/>
              </a:rPr>
              <a:t> </a:t>
            </a:r>
            <a:r>
              <a:rPr sz="2000" dirty="0">
                <a:latin typeface="Times New Roman"/>
                <a:cs typeface="Times New Roman"/>
              </a:rPr>
              <a:t>що</a:t>
            </a:r>
            <a:r>
              <a:rPr sz="2000" spc="-55" dirty="0">
                <a:latin typeface="Times New Roman"/>
                <a:cs typeface="Times New Roman"/>
              </a:rPr>
              <a:t> </a:t>
            </a:r>
            <a:r>
              <a:rPr sz="2000" spc="-10" dirty="0">
                <a:latin typeface="Times New Roman"/>
                <a:cs typeface="Times New Roman"/>
              </a:rPr>
              <a:t>вивчає </a:t>
            </a:r>
            <a:r>
              <a:rPr sz="2000" dirty="0">
                <a:latin typeface="Times New Roman"/>
                <a:cs typeface="Times New Roman"/>
              </a:rPr>
              <a:t>кількість</a:t>
            </a:r>
            <a:r>
              <a:rPr sz="2000" spc="-30" dirty="0">
                <a:latin typeface="Times New Roman"/>
                <a:cs typeface="Times New Roman"/>
              </a:rPr>
              <a:t> </a:t>
            </a:r>
            <a:r>
              <a:rPr sz="2000" dirty="0">
                <a:latin typeface="Times New Roman"/>
                <a:cs typeface="Times New Roman"/>
              </a:rPr>
              <a:t>і</a:t>
            </a:r>
            <a:r>
              <a:rPr sz="2000" spc="-75" dirty="0">
                <a:latin typeface="Times New Roman"/>
                <a:cs typeface="Times New Roman"/>
              </a:rPr>
              <a:t> </a:t>
            </a:r>
            <a:r>
              <a:rPr sz="2000" dirty="0">
                <a:latin typeface="Times New Roman"/>
                <a:cs typeface="Times New Roman"/>
              </a:rPr>
              <a:t>якість</a:t>
            </a:r>
            <a:r>
              <a:rPr sz="2000" spc="-45" dirty="0">
                <a:latin typeface="Times New Roman"/>
                <a:cs typeface="Times New Roman"/>
              </a:rPr>
              <a:t> </a:t>
            </a:r>
            <a:r>
              <a:rPr sz="2000" dirty="0">
                <a:latin typeface="Times New Roman"/>
                <a:cs typeface="Times New Roman"/>
              </a:rPr>
              <a:t>населення, а</a:t>
            </a:r>
            <a:r>
              <a:rPr sz="2000" spc="-65" dirty="0">
                <a:latin typeface="Times New Roman"/>
                <a:cs typeface="Times New Roman"/>
              </a:rPr>
              <a:t> </a:t>
            </a:r>
            <a:r>
              <a:rPr sz="2000" spc="-10" dirty="0">
                <a:latin typeface="Times New Roman"/>
                <a:cs typeface="Times New Roman"/>
              </a:rPr>
              <a:t>також</a:t>
            </a:r>
            <a:r>
              <a:rPr sz="2000" spc="-55" dirty="0">
                <a:latin typeface="Times New Roman"/>
                <a:cs typeface="Times New Roman"/>
              </a:rPr>
              <a:t> </a:t>
            </a:r>
            <a:r>
              <a:rPr sz="2000" dirty="0">
                <a:latin typeface="Times New Roman"/>
                <a:cs typeface="Times New Roman"/>
              </a:rPr>
              <a:t>причини,</a:t>
            </a:r>
            <a:r>
              <a:rPr sz="2000" spc="-5" dirty="0">
                <a:latin typeface="Times New Roman"/>
                <a:cs typeface="Times New Roman"/>
              </a:rPr>
              <a:t> </a:t>
            </a:r>
            <a:r>
              <a:rPr sz="2000" dirty="0">
                <a:latin typeface="Times New Roman"/>
                <a:cs typeface="Times New Roman"/>
              </a:rPr>
              <a:t>які</a:t>
            </a:r>
            <a:r>
              <a:rPr sz="2000" spc="-50" dirty="0">
                <a:latin typeface="Times New Roman"/>
                <a:cs typeface="Times New Roman"/>
              </a:rPr>
              <a:t> </a:t>
            </a:r>
            <a:r>
              <a:rPr sz="2000" spc="-10" dirty="0">
                <a:latin typeface="Times New Roman"/>
                <a:cs typeface="Times New Roman"/>
              </a:rPr>
              <a:t>призводять </a:t>
            </a:r>
            <a:r>
              <a:rPr sz="2000" dirty="0">
                <a:latin typeface="Times New Roman"/>
                <a:cs typeface="Times New Roman"/>
              </a:rPr>
              <a:t>до</a:t>
            </a:r>
            <a:r>
              <a:rPr sz="2000" spc="-35" dirty="0">
                <a:latin typeface="Times New Roman"/>
                <a:cs typeface="Times New Roman"/>
              </a:rPr>
              <a:t> </a:t>
            </a:r>
            <a:r>
              <a:rPr sz="2000" dirty="0">
                <a:latin typeface="Times New Roman"/>
                <a:cs typeface="Times New Roman"/>
              </a:rPr>
              <a:t>їхньої</a:t>
            </a:r>
            <a:r>
              <a:rPr sz="2000" spc="-20" dirty="0">
                <a:latin typeface="Times New Roman"/>
                <a:cs typeface="Times New Roman"/>
              </a:rPr>
              <a:t> зміни</a:t>
            </a:r>
            <a:endParaRPr sz="2000">
              <a:latin typeface="Times New Roman"/>
              <a:cs typeface="Times New Roman"/>
            </a:endParaRPr>
          </a:p>
        </p:txBody>
      </p:sp>
      <p:sp>
        <p:nvSpPr>
          <p:cNvPr id="11" name="object 11"/>
          <p:cNvSpPr txBox="1"/>
          <p:nvPr/>
        </p:nvSpPr>
        <p:spPr>
          <a:xfrm>
            <a:off x="8237143" y="6156490"/>
            <a:ext cx="307975" cy="330200"/>
          </a:xfrm>
          <a:prstGeom prst="rect">
            <a:avLst/>
          </a:prstGeom>
        </p:spPr>
        <p:txBody>
          <a:bodyPr vert="horz" wrap="square" lIns="0" tIns="12700" rIns="0" bIns="0" rtlCol="0">
            <a:spAutoFit/>
          </a:bodyPr>
          <a:lstStyle/>
          <a:p>
            <a:pPr marL="12700">
              <a:lnSpc>
                <a:spcPct val="100000"/>
              </a:lnSpc>
              <a:spcBef>
                <a:spcPts val="100"/>
              </a:spcBef>
            </a:pPr>
            <a:r>
              <a:rPr sz="2000" spc="-25" dirty="0" smtClean="0">
                <a:latin typeface="Arial MT"/>
                <a:cs typeface="Arial MT"/>
              </a:rPr>
              <a:t>4</a:t>
            </a:r>
            <a:endParaRPr sz="2000" dirty="0">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1382" y="327405"/>
            <a:ext cx="6891020" cy="574040"/>
          </a:xfrm>
          <a:prstGeom prst="rect">
            <a:avLst/>
          </a:prstGeom>
        </p:spPr>
        <p:txBody>
          <a:bodyPr vert="horz" wrap="square" lIns="0" tIns="12700" rIns="0" bIns="0" rtlCol="0">
            <a:spAutoFit/>
          </a:bodyPr>
          <a:lstStyle/>
          <a:p>
            <a:pPr marL="12700">
              <a:lnSpc>
                <a:spcPct val="100000"/>
              </a:lnSpc>
              <a:spcBef>
                <a:spcPts val="100"/>
              </a:spcBef>
            </a:pPr>
            <a:r>
              <a:rPr dirty="0"/>
              <a:t>2.</a:t>
            </a:r>
            <a:r>
              <a:rPr spc="-30" dirty="0"/>
              <a:t> </a:t>
            </a:r>
            <a:r>
              <a:rPr dirty="0"/>
              <a:t>Демографічна</a:t>
            </a:r>
            <a:r>
              <a:rPr spc="-60" dirty="0"/>
              <a:t> </a:t>
            </a:r>
            <a:r>
              <a:rPr dirty="0"/>
              <a:t>ситуація</a:t>
            </a:r>
            <a:r>
              <a:rPr spc="-85" dirty="0"/>
              <a:t> </a:t>
            </a:r>
            <a:r>
              <a:rPr dirty="0"/>
              <a:t>в</a:t>
            </a:r>
            <a:r>
              <a:rPr spc="-40" dirty="0"/>
              <a:t> </a:t>
            </a:r>
            <a:r>
              <a:rPr spc="-10" dirty="0"/>
              <a:t>Україні</a:t>
            </a:r>
          </a:p>
        </p:txBody>
      </p:sp>
      <p:sp>
        <p:nvSpPr>
          <p:cNvPr id="4" name="object 4"/>
          <p:cNvSpPr txBox="1"/>
          <p:nvPr/>
        </p:nvSpPr>
        <p:spPr>
          <a:xfrm>
            <a:off x="348488" y="6080150"/>
            <a:ext cx="8641715" cy="600075"/>
          </a:xfrm>
          <a:prstGeom prst="rect">
            <a:avLst/>
          </a:prstGeom>
        </p:spPr>
        <p:txBody>
          <a:bodyPr vert="horz" wrap="square" lIns="0" tIns="12700" rIns="0" bIns="0" rtlCol="0">
            <a:spAutoFit/>
          </a:bodyPr>
          <a:lstStyle/>
          <a:p>
            <a:pPr marL="50800">
              <a:lnSpc>
                <a:spcPts val="2380"/>
              </a:lnSpc>
              <a:spcBef>
                <a:spcPts val="100"/>
              </a:spcBef>
            </a:pPr>
            <a:r>
              <a:rPr sz="1800" spc="-20" dirty="0">
                <a:latin typeface="Calibri"/>
                <a:cs typeface="Calibri"/>
              </a:rPr>
              <a:t>https://</a:t>
            </a:r>
            <a:r>
              <a:rPr sz="1800" spc="-20" dirty="0" smtClean="0">
                <a:latin typeface="Calibri"/>
                <a:cs typeface="Calibri"/>
                <a:hlinkClick r:id="rId3"/>
              </a:rPr>
              <a:t>www.slovoidilo.ua/2020/08/21/infografika/suspilstvo/demohrafichna-</a:t>
            </a:r>
            <a:r>
              <a:rPr sz="1800" spc="-10" dirty="0" smtClean="0">
                <a:latin typeface="Calibri"/>
                <a:cs typeface="Calibri"/>
                <a:hlinkClick r:id="rId3"/>
              </a:rPr>
              <a:t>sytuacziya-</a:t>
            </a:r>
            <a:endParaRPr sz="3000" baseline="-36111" dirty="0">
              <a:latin typeface="Arial MT"/>
              <a:cs typeface="Arial MT"/>
            </a:endParaRPr>
          </a:p>
          <a:p>
            <a:pPr marL="50800">
              <a:lnSpc>
                <a:spcPts val="2140"/>
              </a:lnSpc>
            </a:pPr>
            <a:r>
              <a:rPr sz="1800" spc="-25" dirty="0">
                <a:latin typeface="Calibri"/>
                <a:cs typeface="Calibri"/>
              </a:rPr>
              <a:t>ukrayini-</a:t>
            </a:r>
            <a:r>
              <a:rPr sz="1800" spc="-20" dirty="0">
                <a:latin typeface="Calibri"/>
                <a:cs typeface="Calibri"/>
              </a:rPr>
              <a:t>period-</a:t>
            </a:r>
            <a:r>
              <a:rPr sz="1800" spc="-10" dirty="0">
                <a:latin typeface="Calibri"/>
                <a:cs typeface="Calibri"/>
              </a:rPr>
              <a:t>nezalezhnosti</a:t>
            </a:r>
            <a:endParaRPr sz="1800" dirty="0">
              <a:latin typeface="Calibri"/>
              <a:cs typeface="Calibri"/>
            </a:endParaRPr>
          </a:p>
        </p:txBody>
      </p:sp>
      <p:pic>
        <p:nvPicPr>
          <p:cNvPr id="1026" name="Picture 2" descr="https://media.slovoidilo.ua/media/infographics/12/117260/117260-1_ru_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5" y="1014549"/>
            <a:ext cx="8967325" cy="5042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pic>
        <p:nvPicPr>
          <p:cNvPr id="3074" name="Picture 2" descr="Якщо нічого не змінювати, в перспективі кількох років пенсіонерів в Україні буде вдвічі більше, ніж тих, хто працює /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78" y="1143000"/>
            <a:ext cx="8393593" cy="329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55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022" y="26619"/>
            <a:ext cx="8000949" cy="1107996"/>
          </a:xfrm>
        </p:spPr>
        <p:txBody>
          <a:bodyPr/>
          <a:lstStyle/>
          <a:p>
            <a:pPr lvl="0" algn="l" rtl="0"/>
            <a:r>
              <a:rPr lang="uk-UA" altLang="uk-UA"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Буде скорочення населення</a:t>
            </a:r>
            <a:r>
              <a:rPr lang="uk-UA" altLang="uk-UA" sz="180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r>
            <a:br>
              <a:rPr lang="uk-UA" altLang="uk-UA" sz="180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endParaRPr lang="uk-UA" dirty="0"/>
          </a:p>
        </p:txBody>
      </p:sp>
      <p:sp>
        <p:nvSpPr>
          <p:cNvPr id="4" name="Rectangle 1"/>
          <p:cNvSpPr>
            <a:spLocks noGrp="1" noChangeArrowheads="1"/>
          </p:cNvSpPr>
          <p:nvPr>
            <p:ph type="body" idx="1"/>
          </p:nvPr>
        </p:nvSpPr>
        <p:spPr bwMode="auto">
          <a:xfrm>
            <a:off x="381000" y="914400"/>
            <a:ext cx="8610599" cy="42990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99924" rIns="91440" bIns="1999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panose="02000000000000000000" pitchFamily="2" charset="0"/>
                <a:ea typeface="Times New Roman" panose="02020603050405020304" pitchFamily="18" charset="0"/>
              </a:rPr>
              <a:t>В Інституті демографії та соціальних досліджень імені М. В. </a:t>
            </a:r>
            <a:r>
              <a:rPr kumimoji="0" lang="uk-UA" altLang="uk-UA" sz="1500" b="0" i="0" u="none" strike="noStrike" cap="none" normalizeH="0" baseline="0" dirty="0" err="1" smtClean="0">
                <a:ln>
                  <a:noFill/>
                </a:ln>
                <a:solidFill>
                  <a:srgbClr val="000000"/>
                </a:solidFill>
                <a:effectLst/>
                <a:latin typeface="Roboto" panose="02000000000000000000" pitchFamily="2" charset="0"/>
                <a:ea typeface="Times New Roman" panose="02020603050405020304" pitchFamily="18" charset="0"/>
              </a:rPr>
              <a:t>Птухи</a:t>
            </a:r>
            <a:r>
              <a:rPr kumimoji="0" lang="uk-UA" altLang="uk-UA" sz="1500" b="0" i="0" u="none" strike="noStrike" cap="none" normalizeH="0" baseline="0" dirty="0" smtClean="0">
                <a:ln>
                  <a:noFill/>
                </a:ln>
                <a:solidFill>
                  <a:srgbClr val="000000"/>
                </a:solidFill>
                <a:effectLst/>
                <a:latin typeface="Roboto" panose="02000000000000000000" pitchFamily="2" charset="0"/>
                <a:ea typeface="Times New Roman" panose="02020603050405020304" pitchFamily="18" charset="0"/>
              </a:rPr>
              <a:t> кажуть, що інститут розробляв прогноз щодо чисельності населення України до 2037 року.</a:t>
            </a:r>
            <a:endParaRPr kumimoji="0" lang="uk-UA" altLang="uk-UA"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panose="02000000000000000000" pitchFamily="2" charset="0"/>
                <a:ea typeface="Times New Roman" panose="02020603050405020304" pitchFamily="18" charset="0"/>
              </a:rPr>
              <a:t>За основу бралася територія нашої держави в кордонах 1991 року, тобто з Кримом та тимчасово окупованими територіями.</a:t>
            </a:r>
            <a:endParaRPr kumimoji="0" lang="uk-UA" altLang="uk-UA"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panose="02000000000000000000" pitchFamily="2" charset="0"/>
                <a:ea typeface="Times New Roman" panose="02020603050405020304" pitchFamily="18" charset="0"/>
              </a:rPr>
              <a:t>"Ми оцінювали чисельність населення на 1 січня 2022 року. Головне тут питання: </a:t>
            </a:r>
            <a:r>
              <a:rPr kumimoji="0" lang="uk-UA" altLang="uk-UA" sz="1500" b="1" i="0" u="none" strike="noStrike" cap="none" normalizeH="0" baseline="0" dirty="0" smtClean="0">
                <a:ln>
                  <a:noFill/>
                </a:ln>
                <a:solidFill>
                  <a:srgbClr val="000000"/>
                </a:solidFill>
                <a:effectLst/>
                <a:latin typeface="Roboto" panose="02000000000000000000" pitchFamily="2" charset="0"/>
                <a:ea typeface="Times New Roman" panose="02020603050405020304" pitchFamily="18" charset="0"/>
                <a:hlinkClick r:id="rId3"/>
              </a:rPr>
              <a:t>коли закінчиться війна</a:t>
            </a:r>
            <a:r>
              <a:rPr kumimoji="0" lang="uk-UA" altLang="uk-UA" sz="1500" b="0" i="0" u="none" strike="noStrike" cap="none" normalizeH="0" baseline="0" dirty="0" smtClean="0">
                <a:ln>
                  <a:noFill/>
                </a:ln>
                <a:solidFill>
                  <a:srgbClr val="000000"/>
                </a:solidFill>
                <a:effectLst/>
                <a:latin typeface="Roboto" panose="02000000000000000000" pitchFamily="2" charset="0"/>
                <a:ea typeface="Times New Roman" panose="02020603050405020304" pitchFamily="18" charset="0"/>
              </a:rPr>
              <a:t>. На нього, на жаль, ніхто не може зараз дати відповідь. Але це важливо для демографічного прогнозу: під час війни, після її закінчення і за декілька років після війни демографічні процеси відбуваються по-різному. Тому під час розробки прогнозу ми визначили, що війна закінчиться наприкінці 2024 року або на початку 2025 року. Післявоєнний період ми розбили на три частини, до 2037 року. Для кожного періоду були розроблені певні гіпотези щодо народжуваності, смертності та міграції. </a:t>
            </a:r>
            <a:r>
              <a:rPr kumimoji="0" lang="uk-UA" altLang="uk-UA" sz="1500" b="1" i="0" u="none" strike="noStrike" cap="none" normalizeH="0" baseline="0" dirty="0" smtClean="0">
                <a:ln>
                  <a:noFill/>
                </a:ln>
                <a:solidFill>
                  <a:srgbClr val="000000"/>
                </a:solidFill>
                <a:effectLst/>
                <a:latin typeface="Roboto" panose="02000000000000000000" pitchFamily="2" charset="0"/>
                <a:ea typeface="Times New Roman" panose="02020603050405020304" pitchFamily="18" charset="0"/>
              </a:rPr>
              <a:t>Тож за нашим прогнозом, на 1 січня 2037 року українців буде 30,5 мільйона. А ось на 1 січня 2025 року – 33,6 мільйона, на 1 січня 2026 року – 33,7 мільйона. Після цього буде тільки скорочення кількості населення до 30,5 мільйона</a:t>
            </a:r>
            <a:r>
              <a:rPr kumimoji="0" lang="uk-UA" altLang="uk-UA" sz="1500" b="0" i="0" u="none" strike="noStrike" cap="none" normalizeH="0" baseline="0" dirty="0" smtClean="0">
                <a:ln>
                  <a:noFill/>
                </a:ln>
                <a:solidFill>
                  <a:srgbClr val="000000"/>
                </a:solidFill>
                <a:effectLst/>
                <a:latin typeface="Roboto" panose="02000000000000000000" pitchFamily="2" charset="0"/>
                <a:ea typeface="Times New Roman" panose="02020603050405020304" pitchFamily="18" charset="0"/>
              </a:rPr>
              <a:t>", – розповідає сайту ТСН.ua Олександр Гладун, заступник директора з наукової роботи Інституту демографії та соціальних досліджень імені М. В. </a:t>
            </a:r>
            <a:r>
              <a:rPr kumimoji="0" lang="uk-UA" altLang="uk-UA" sz="1500" b="0" i="0" u="none" strike="noStrike" cap="none" normalizeH="0" baseline="0" dirty="0" err="1" smtClean="0">
                <a:ln>
                  <a:noFill/>
                </a:ln>
                <a:solidFill>
                  <a:srgbClr val="000000"/>
                </a:solidFill>
                <a:effectLst/>
                <a:latin typeface="Roboto" panose="02000000000000000000" pitchFamily="2" charset="0"/>
                <a:ea typeface="Times New Roman" panose="02020603050405020304" pitchFamily="18" charset="0"/>
              </a:rPr>
              <a:t>Птухи</a:t>
            </a:r>
            <a:r>
              <a:rPr kumimoji="0" lang="uk-UA" altLang="uk-UA" sz="1500" b="0" i="0" u="none" strike="noStrike" cap="none" normalizeH="0" baseline="0" dirty="0" smtClean="0">
                <a:ln>
                  <a:noFill/>
                </a:ln>
                <a:solidFill>
                  <a:srgbClr val="000000"/>
                </a:solidFill>
                <a:effectLst/>
                <a:latin typeface="Roboto" panose="02000000000000000000" pitchFamily="2" charset="0"/>
                <a:ea typeface="Times New Roman" panose="02020603050405020304" pitchFamily="18" charset="0"/>
              </a:rPr>
              <a:t> НАНУ.</a:t>
            </a: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025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pic>
        <p:nvPicPr>
          <p:cNvPr id="2050" name="Picture 2" descr="Перепис 2020: жінок більше, ніж чоловіків — Visicom A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1445"/>
            <a:ext cx="8836136" cy="496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58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TotalTime>
  <Words>917</Words>
  <Application>Microsoft Office PowerPoint</Application>
  <PresentationFormat>Экран (4:3)</PresentationFormat>
  <Paragraphs>85</Paragraphs>
  <Slides>23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Arial MT</vt:lpstr>
      <vt:lpstr>Calibri</vt:lpstr>
      <vt:lpstr>Calibri Light</vt:lpstr>
      <vt:lpstr>Lucida Sans Unicode</vt:lpstr>
      <vt:lpstr>Roboto</vt:lpstr>
      <vt:lpstr>Times New Roman</vt:lpstr>
      <vt:lpstr>Wingdings</vt:lpstr>
      <vt:lpstr>Office Theme</vt:lpstr>
      <vt:lpstr>Презентация PowerPoint</vt:lpstr>
      <vt:lpstr>Презентация PowerPoint</vt:lpstr>
      <vt:lpstr>Презентация PowerPoint</vt:lpstr>
      <vt:lpstr>Населення – сукупність людей, які проживають на визначеній території (у країні, області, місті, районі, селі тощо).</vt:lpstr>
      <vt:lpstr>Презентация PowerPoint</vt:lpstr>
      <vt:lpstr>2. Демографічна ситуація в Україні</vt:lpstr>
      <vt:lpstr>Презентация PowerPoint</vt:lpstr>
      <vt:lpstr>Буде скорочення населення </vt:lpstr>
      <vt:lpstr>Презентация PowerPoint</vt:lpstr>
      <vt:lpstr>Презентация PowerPoint</vt:lpstr>
      <vt:lpstr>Презентация PowerPoint</vt:lpstr>
      <vt:lpstr>Презентация PowerPoint</vt:lpstr>
      <vt:lpstr>Основні характеристики ринку праці України</vt:lpstr>
      <vt:lpstr>Презентация PowerPoint</vt:lpstr>
      <vt:lpstr>Презентация PowerPoint</vt:lpstr>
      <vt:lpstr>Комплекс напрямів ефективного використання потенціалу людського капіталу включає:</vt:lpstr>
      <vt:lpstr>Основні демографічні тенденціі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RYZEN</cp:lastModifiedBy>
  <cp:revision>7</cp:revision>
  <dcterms:created xsi:type="dcterms:W3CDTF">2025-03-04T08:57:04Z</dcterms:created>
  <dcterms:modified xsi:type="dcterms:W3CDTF">2025-03-04T10:20:18Z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2025-03-04T00:00:00Z</vt:filetime>
  </property>
  <property fmtid="{D5CDD505-2E9C-101B-9397-08002B2CF9AE}" pid="3" name="LastSaved">
    <vt:filetime>2025-03-04T00:00:00Z</vt:filetime>
  </property>
  <property fmtid="{D5CDD505-2E9C-101B-9397-08002B2CF9AE}" pid="4" name="Producer">
    <vt:lpwstr>iLovePDF</vt:lpwstr>
  </property>
</Properties>
</file>