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344" r:id="rId4"/>
    <p:sldId id="343" r:id="rId5"/>
    <p:sldId id="345" r:id="rId6"/>
    <p:sldId id="259" r:id="rId7"/>
    <p:sldId id="260" r:id="rId8"/>
    <p:sldId id="261" r:id="rId9"/>
    <p:sldId id="262" r:id="rId10"/>
    <p:sldId id="263" r:id="rId11"/>
    <p:sldId id="346" r:id="rId12"/>
    <p:sldId id="347" r:id="rId13"/>
    <p:sldId id="348" r:id="rId14"/>
    <p:sldId id="268" r:id="rId15"/>
    <p:sldId id="269" r:id="rId16"/>
    <p:sldId id="270" r:id="rId17"/>
    <p:sldId id="271" r:id="rId18"/>
    <p:sldId id="272" r:id="rId19"/>
    <p:sldId id="273" r:id="rId20"/>
    <p:sldId id="274" r:id="rId21"/>
    <p:sldId id="349" r:id="rId22"/>
    <p:sldId id="350" r:id="rId23"/>
    <p:sldId id="276" r:id="rId24"/>
    <p:sldId id="277" r:id="rId25"/>
    <p:sldId id="278" r:id="rId26"/>
    <p:sldId id="279" r:id="rId27"/>
    <p:sldId id="280" r:id="rId28"/>
    <p:sldId id="281" r:id="rId29"/>
    <p:sldId id="282" r:id="rId30"/>
    <p:sldId id="283" r:id="rId31"/>
    <p:sldId id="284" r:id="rId32"/>
    <p:sldId id="351" r:id="rId33"/>
    <p:sldId id="352" r:id="rId34"/>
    <p:sldId id="286" r:id="rId35"/>
    <p:sldId id="287" r:id="rId36"/>
    <p:sldId id="288" r:id="rId37"/>
    <p:sldId id="292" r:id="rId38"/>
    <p:sldId id="293" r:id="rId39"/>
    <p:sldId id="353" r:id="rId40"/>
    <p:sldId id="354" r:id="rId41"/>
    <p:sldId id="355" r:id="rId42"/>
    <p:sldId id="356" r:id="rId43"/>
    <p:sldId id="357" r:id="rId44"/>
    <p:sldId id="359" r:id="rId45"/>
    <p:sldId id="360" r:id="rId46"/>
    <p:sldId id="295" r:id="rId47"/>
    <p:sldId id="361" r:id="rId48"/>
    <p:sldId id="299" r:id="rId49"/>
    <p:sldId id="301" r:id="rId50"/>
    <p:sldId id="302" r:id="rId51"/>
    <p:sldId id="362" r:id="rId52"/>
    <p:sldId id="303" r:id="rId53"/>
    <p:sldId id="304" r:id="rId54"/>
    <p:sldId id="305" r:id="rId55"/>
    <p:sldId id="306" r:id="rId56"/>
    <p:sldId id="363" r:id="rId57"/>
    <p:sldId id="307" r:id="rId58"/>
    <p:sldId id="308" r:id="rId59"/>
    <p:sldId id="309" r:id="rId60"/>
    <p:sldId id="364" r:id="rId61"/>
    <p:sldId id="311" r:id="rId62"/>
    <p:sldId id="312" r:id="rId63"/>
    <p:sldId id="313" r:id="rId64"/>
    <p:sldId id="314" r:id="rId65"/>
    <p:sldId id="317" r:id="rId66"/>
    <p:sldId id="365" r:id="rId67"/>
    <p:sldId id="319" r:id="rId68"/>
    <p:sldId id="320" r:id="rId69"/>
    <p:sldId id="321" r:id="rId70"/>
    <p:sldId id="366" r:id="rId71"/>
    <p:sldId id="323" r:id="rId72"/>
    <p:sldId id="324" r:id="rId73"/>
    <p:sldId id="326" r:id="rId74"/>
    <p:sldId id="327" r:id="rId75"/>
    <p:sldId id="328" r:id="rId76"/>
    <p:sldId id="329" r:id="rId77"/>
    <p:sldId id="330" r:id="rId78"/>
    <p:sldId id="331" r:id="rId79"/>
    <p:sldId id="332" r:id="rId80"/>
    <p:sldId id="367" r:id="rId81"/>
    <p:sldId id="368" r:id="rId82"/>
    <p:sldId id="369" r:id="rId83"/>
    <p:sldId id="340" r:id="rId84"/>
    <p:sldId id="341" r:id="rId85"/>
    <p:sldId id="342" r:id="rId86"/>
    <p:sldId id="358" r:id="rId87"/>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4660"/>
  </p:normalViewPr>
  <p:slideViewPr>
    <p:cSldViewPr>
      <p:cViewPr>
        <p:scale>
          <a:sx n="100" d="100"/>
          <a:sy n="100" d="100"/>
        </p:scale>
        <p:origin x="1536" y="2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24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3/18/2025</a:t>
            </a:fld>
            <a:endParaRPr lang="en-US"/>
          </a:p>
        </p:txBody>
      </p:sp>
      <p:sp>
        <p:nvSpPr>
          <p:cNvPr id="6" name="Holder 6"/>
          <p:cNvSpPr>
            <a:spLocks noGrp="1"/>
          </p:cNvSpPr>
          <p:nvPr>
            <p:ph type="sldNum" sz="quarter" idx="7"/>
          </p:nvPr>
        </p:nvSpPr>
        <p:spPr/>
        <p:txBody>
          <a:bodyPr lIns="0" tIns="0" rIns="0" bIns="0"/>
          <a:lstStyle>
            <a:lvl1pPr>
              <a:defRPr sz="1900" b="0" i="0">
                <a:solidFill>
                  <a:schemeClr val="tx1"/>
                </a:solidFill>
                <a:latin typeface="Tahoma"/>
                <a:cs typeface="Tahoma"/>
              </a:defRPr>
            </a:lvl1pPr>
          </a:lstStyle>
          <a:p>
            <a:pPr marL="281305">
              <a:lnSpc>
                <a:spcPct val="100000"/>
              </a:lnSpc>
              <a:spcBef>
                <a:spcPts val="390"/>
              </a:spcBef>
            </a:pPr>
            <a:fld id="{81D60167-4931-47E6-BA6A-407CBD079E47}" type="slidenum">
              <a:rPr sz="2000" spc="-25" dirty="0">
                <a:latin typeface="Arial MT"/>
                <a:cs typeface="Arial MT"/>
              </a:rPr>
              <a:t>‹#›</a:t>
            </a:fld>
            <a:endParaRPr sz="2000">
              <a:latin typeface="Arial MT"/>
              <a:cs typeface="Arial M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3/18/2025</a:t>
            </a:fld>
            <a:endParaRPr lang="en-US"/>
          </a:p>
        </p:txBody>
      </p:sp>
      <p:sp>
        <p:nvSpPr>
          <p:cNvPr id="6" name="Holder 6"/>
          <p:cNvSpPr>
            <a:spLocks noGrp="1"/>
          </p:cNvSpPr>
          <p:nvPr>
            <p:ph type="sldNum" sz="quarter" idx="7"/>
          </p:nvPr>
        </p:nvSpPr>
        <p:spPr/>
        <p:txBody>
          <a:bodyPr lIns="0" tIns="0" rIns="0" bIns="0"/>
          <a:lstStyle>
            <a:lvl1pPr>
              <a:defRPr sz="1900" b="0" i="0">
                <a:solidFill>
                  <a:schemeClr val="tx1"/>
                </a:solidFill>
                <a:latin typeface="Tahoma"/>
                <a:cs typeface="Tahoma"/>
              </a:defRPr>
            </a:lvl1pPr>
          </a:lstStyle>
          <a:p>
            <a:pPr marL="281305">
              <a:lnSpc>
                <a:spcPct val="100000"/>
              </a:lnSpc>
              <a:spcBef>
                <a:spcPts val="390"/>
              </a:spcBef>
            </a:pPr>
            <a:fld id="{81D60167-4931-47E6-BA6A-407CBD079E47}" type="slidenum">
              <a:rPr sz="2000" spc="-25" dirty="0">
                <a:latin typeface="Arial MT"/>
                <a:cs typeface="Arial MT"/>
              </a:rPr>
              <a:t>‹#›</a:t>
            </a:fld>
            <a:endParaRPr sz="2000">
              <a:latin typeface="Arial MT"/>
              <a:cs typeface="Arial M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3/18/2025</a:t>
            </a:fld>
            <a:endParaRPr lang="en-US"/>
          </a:p>
        </p:txBody>
      </p:sp>
      <p:sp>
        <p:nvSpPr>
          <p:cNvPr id="7" name="Holder 7"/>
          <p:cNvSpPr>
            <a:spLocks noGrp="1"/>
          </p:cNvSpPr>
          <p:nvPr>
            <p:ph type="sldNum" sz="quarter" idx="7"/>
          </p:nvPr>
        </p:nvSpPr>
        <p:spPr/>
        <p:txBody>
          <a:bodyPr lIns="0" tIns="0" rIns="0" bIns="0"/>
          <a:lstStyle>
            <a:lvl1pPr>
              <a:defRPr sz="1900" b="0" i="0">
                <a:solidFill>
                  <a:schemeClr val="tx1"/>
                </a:solidFill>
                <a:latin typeface="Tahoma"/>
                <a:cs typeface="Tahoma"/>
              </a:defRPr>
            </a:lvl1pPr>
          </a:lstStyle>
          <a:p>
            <a:pPr marL="281305">
              <a:lnSpc>
                <a:spcPct val="100000"/>
              </a:lnSpc>
              <a:spcBef>
                <a:spcPts val="390"/>
              </a:spcBef>
            </a:pPr>
            <a:fld id="{81D60167-4931-47E6-BA6A-407CBD079E47}" type="slidenum">
              <a:rPr sz="2000" spc="-25" dirty="0">
                <a:latin typeface="Arial MT"/>
                <a:cs typeface="Arial MT"/>
              </a:rPr>
              <a:t>‹#›</a:t>
            </a:fld>
            <a:endParaRPr sz="2000">
              <a:latin typeface="Arial MT"/>
              <a:cs typeface="Arial M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3/18/2025</a:t>
            </a:fld>
            <a:endParaRPr lang="en-US"/>
          </a:p>
        </p:txBody>
      </p:sp>
      <p:sp>
        <p:nvSpPr>
          <p:cNvPr id="5" name="Holder 5"/>
          <p:cNvSpPr>
            <a:spLocks noGrp="1"/>
          </p:cNvSpPr>
          <p:nvPr>
            <p:ph type="sldNum" sz="quarter" idx="7"/>
          </p:nvPr>
        </p:nvSpPr>
        <p:spPr/>
        <p:txBody>
          <a:bodyPr lIns="0" tIns="0" rIns="0" bIns="0"/>
          <a:lstStyle>
            <a:lvl1pPr>
              <a:defRPr sz="1900" b="0" i="0">
                <a:solidFill>
                  <a:schemeClr val="tx1"/>
                </a:solidFill>
                <a:latin typeface="Tahoma"/>
                <a:cs typeface="Tahoma"/>
              </a:defRPr>
            </a:lvl1pPr>
          </a:lstStyle>
          <a:p>
            <a:pPr marL="281305">
              <a:lnSpc>
                <a:spcPct val="100000"/>
              </a:lnSpc>
              <a:spcBef>
                <a:spcPts val="390"/>
              </a:spcBef>
            </a:pPr>
            <a:fld id="{81D60167-4931-47E6-BA6A-407CBD079E47}" type="slidenum">
              <a:rPr sz="2000" spc="-25" dirty="0">
                <a:latin typeface="Arial MT"/>
                <a:cs typeface="Arial MT"/>
              </a:rPr>
              <a:t>‹#›</a:t>
            </a:fld>
            <a:endParaRPr sz="2000">
              <a:latin typeface="Arial MT"/>
              <a:cs typeface="Arial M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3/18/2025</a:t>
            </a:fld>
            <a:endParaRPr lang="en-US"/>
          </a:p>
        </p:txBody>
      </p:sp>
      <p:sp>
        <p:nvSpPr>
          <p:cNvPr id="4" name="Holder 4"/>
          <p:cNvSpPr>
            <a:spLocks noGrp="1"/>
          </p:cNvSpPr>
          <p:nvPr>
            <p:ph type="sldNum" sz="quarter" idx="7"/>
          </p:nvPr>
        </p:nvSpPr>
        <p:spPr/>
        <p:txBody>
          <a:bodyPr lIns="0" tIns="0" rIns="0" bIns="0"/>
          <a:lstStyle>
            <a:lvl1pPr>
              <a:defRPr sz="1900" b="0" i="0">
                <a:solidFill>
                  <a:schemeClr val="tx1"/>
                </a:solidFill>
                <a:latin typeface="Tahoma"/>
                <a:cs typeface="Tahoma"/>
              </a:defRPr>
            </a:lvl1pPr>
          </a:lstStyle>
          <a:p>
            <a:pPr marL="281305">
              <a:lnSpc>
                <a:spcPct val="100000"/>
              </a:lnSpc>
              <a:spcBef>
                <a:spcPts val="390"/>
              </a:spcBef>
            </a:pPr>
            <a:fld id="{81D60167-4931-47E6-BA6A-407CBD079E47}" type="slidenum">
              <a:rPr sz="2000" spc="-25" dirty="0">
                <a:latin typeface="Arial MT"/>
                <a:cs typeface="Arial MT"/>
              </a:rPr>
              <a:t>‹#›</a:t>
            </a:fld>
            <a:endParaRPr sz="2000">
              <a:latin typeface="Arial MT"/>
              <a:cs typeface="Arial MT"/>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6857998"/>
          </a:xfrm>
          <a:prstGeom prst="rect">
            <a:avLst/>
          </a:prstGeom>
        </p:spPr>
      </p:pic>
      <p:sp>
        <p:nvSpPr>
          <p:cNvPr id="2" name="Holder 2"/>
          <p:cNvSpPr>
            <a:spLocks noGrp="1"/>
          </p:cNvSpPr>
          <p:nvPr>
            <p:ph type="title"/>
          </p:nvPr>
        </p:nvSpPr>
        <p:spPr>
          <a:xfrm>
            <a:off x="258267" y="154051"/>
            <a:ext cx="8698865" cy="757555"/>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47217" y="1899361"/>
            <a:ext cx="8230870" cy="4338955"/>
          </a:xfrm>
          <a:prstGeom prst="rect">
            <a:avLst/>
          </a:prstGeom>
        </p:spPr>
        <p:txBody>
          <a:bodyPr wrap="square" lIns="0" tIns="0" rIns="0" bIns="0">
            <a:spAutoFit/>
          </a:bodyPr>
          <a:lstStyle>
            <a:lvl1pPr>
              <a:defRPr sz="24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3/18/2025</a:t>
            </a:fld>
            <a:endParaRPr lang="en-US"/>
          </a:p>
        </p:txBody>
      </p:sp>
      <p:sp>
        <p:nvSpPr>
          <p:cNvPr id="6" name="Holder 6"/>
          <p:cNvSpPr>
            <a:spLocks noGrp="1"/>
          </p:cNvSpPr>
          <p:nvPr>
            <p:ph type="sldNum" sz="quarter" idx="7"/>
          </p:nvPr>
        </p:nvSpPr>
        <p:spPr>
          <a:xfrm>
            <a:off x="8119967" y="6402000"/>
            <a:ext cx="899534" cy="424268"/>
          </a:xfrm>
          <a:prstGeom prst="rect">
            <a:avLst/>
          </a:prstGeom>
        </p:spPr>
        <p:txBody>
          <a:bodyPr wrap="square" lIns="0" tIns="0" rIns="0" bIns="0">
            <a:spAutoFit/>
          </a:bodyPr>
          <a:lstStyle>
            <a:lvl1pPr>
              <a:defRPr sz="1900" b="0" i="0">
                <a:solidFill>
                  <a:schemeClr val="tx1"/>
                </a:solidFill>
                <a:latin typeface="Tahoma"/>
                <a:cs typeface="Tahoma"/>
              </a:defRPr>
            </a:lvl1pPr>
          </a:lstStyle>
          <a:p>
            <a:pPr marL="281305">
              <a:lnSpc>
                <a:spcPct val="100000"/>
              </a:lnSpc>
              <a:spcBef>
                <a:spcPts val="390"/>
              </a:spcBef>
            </a:pPr>
            <a:fld id="{81D60167-4931-47E6-BA6A-407CBD079E47}" type="slidenum">
              <a:rPr sz="2000" spc="-25" dirty="0">
                <a:latin typeface="Arial MT"/>
                <a:cs typeface="Arial MT"/>
              </a:rPr>
              <a:t>‹#›</a:t>
            </a:fld>
            <a:endParaRPr sz="2000">
              <a:latin typeface="Arial MT"/>
              <a:cs typeface="Arial MT"/>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rating.zone/ekonomichnyj-ohliad-metalurhijnoi-haluzi-ukrainy/"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edclub.com.ua/analityka/promyslovist-ukrayiny-u-sichni-chervni-2020-roku"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58.jp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67.jpg"/></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6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s://lutsk-ntu.com.ua/uk/dosyagnennya-ukrayinskih-vchenih-v-galuzi-nauki-ta-tehniki"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g"/></Relationships>
</file>

<file path=ppt/slides/_rels/slide7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99.jpg"/></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hyperlink" Target="http://ukrsugar.com/uk/post/v-minagropolitiki-obgovorili-rozvitok-cukrovoi-galuzi" TargetMode="External"/><Relationship Id="rId13" Type="http://schemas.openxmlformats.org/officeDocument/2006/relationships/hyperlink" Target="https://www.epravda.com.ua/news/2024/09/10/719133/" TargetMode="External"/><Relationship Id="rId3" Type="http://schemas.openxmlformats.org/officeDocument/2006/relationships/hyperlink" Target="https://www.ukrmetprom.org/rezultati-diyalnosti-metalurgiynoi-47/" TargetMode="External"/><Relationship Id="rId7" Type="http://schemas.openxmlformats.org/officeDocument/2006/relationships/hyperlink" Target="https://112.ua/ukraina-rizko-narostila-virobnictvo-ta-eksport-sonasnikovoi-olii-40858" TargetMode="External"/><Relationship Id="rId12" Type="http://schemas.openxmlformats.org/officeDocument/2006/relationships/hyperlink" Target="https://ukrcement.com.ua/novini/841-pavlo-kachur-tsementna-haluz-rol-u-vidnovlenni-krainy-ta-rozvytku-ekonomiky-ukrainy-prof-build.html" TargetMode="External"/><Relationship Id="rId2" Type="http://schemas.openxmlformats.org/officeDocument/2006/relationships/hyperlink" Target="https://kse.ua/wp-content/uploads/2024/04/01.01.24_Damages_Report.pdf" TargetMode="External"/><Relationship Id="rId1" Type="http://schemas.openxmlformats.org/officeDocument/2006/relationships/slideLayout" Target="../slideLayouts/slideLayout2.xml"/><Relationship Id="rId6" Type="http://schemas.openxmlformats.org/officeDocument/2006/relationships/hyperlink" Target="https://24tv.ua/economy/oboronni-pidpriyemstva-ukrayini-pid-chas-viyni-zasnovano-novi" TargetMode="External"/><Relationship Id="rId11" Type="http://schemas.openxmlformats.org/officeDocument/2006/relationships/hyperlink" Target="https://rivnepost.rv.ua/news/oliharkhvtikach-zbudue-z-koreytsyami-u-rivnomu-khimichniy-industrialniy-park" TargetMode="External"/><Relationship Id="rId5" Type="http://schemas.openxmlformats.org/officeDocument/2006/relationships/hyperlink" Target="https://www.ukrmetprom.org/virobnictvo-ta-spozhivannya-metalopro-37/" TargetMode="External"/><Relationship Id="rId15" Type="http://schemas.openxmlformats.org/officeDocument/2006/relationships/hyperlink" Target="https://ukrlegprom.org/ua/news/doslidzhennya-tekstylyu-odyagu-shkiry-ta-vzuttya-v-umovah-povnomasshtabnoyi-vijny/" TargetMode="External"/><Relationship Id="rId10" Type="http://schemas.openxmlformats.org/officeDocument/2006/relationships/hyperlink" Target="http://www.niitehim.ck.ua/wp-content/uploads/2024/10/HPU_vyp.3_2024.pdf" TargetMode="External"/><Relationship Id="rId4" Type="http://schemas.openxmlformats.org/officeDocument/2006/relationships/hyperlink" Target="https://www.ukrmetprom.org/ukraina-u-svitovomu-metalurgiynomu-v-44/" TargetMode="External"/><Relationship Id="rId9" Type="http://schemas.openxmlformats.org/officeDocument/2006/relationships/hyperlink" Target="https://latifundist.com/novosti/64672-uryad-vviv-nulovu-kvotu-na-eksport-tsukru-do-yevrosoyuzu" TargetMode="External"/><Relationship Id="rId14" Type="http://schemas.openxmlformats.org/officeDocument/2006/relationships/hyperlink" Target="https://www.apteka.ua/article/70590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72200" y="4897082"/>
            <a:ext cx="3310128" cy="1987295"/>
          </a:xfrm>
          <a:prstGeom prst="rect">
            <a:avLst/>
          </a:prstGeom>
        </p:spPr>
      </p:pic>
      <p:sp>
        <p:nvSpPr>
          <p:cNvPr id="3" name="object 3"/>
          <p:cNvSpPr txBox="1">
            <a:spLocks noGrp="1"/>
          </p:cNvSpPr>
          <p:nvPr>
            <p:ph type="title"/>
          </p:nvPr>
        </p:nvSpPr>
        <p:spPr>
          <a:xfrm>
            <a:off x="1760982" y="255524"/>
            <a:ext cx="5555615" cy="939165"/>
          </a:xfrm>
          <a:prstGeom prst="rect">
            <a:avLst/>
          </a:prstGeom>
        </p:spPr>
        <p:txBody>
          <a:bodyPr vert="horz" wrap="square" lIns="0" tIns="13335" rIns="0" bIns="0" rtlCol="0">
            <a:spAutoFit/>
          </a:bodyPr>
          <a:lstStyle/>
          <a:p>
            <a:pPr marR="72390" algn="ctr">
              <a:lnSpc>
                <a:spcPts val="3350"/>
              </a:lnSpc>
              <a:spcBef>
                <a:spcPts val="105"/>
              </a:spcBef>
            </a:pPr>
            <a:r>
              <a:rPr sz="2800" b="1" dirty="0">
                <a:latin typeface="Times New Roman"/>
                <a:cs typeface="Times New Roman"/>
              </a:rPr>
              <a:t>Тема</a:t>
            </a:r>
            <a:r>
              <a:rPr sz="2800" b="1" spc="-160" dirty="0">
                <a:latin typeface="Times New Roman"/>
                <a:cs typeface="Times New Roman"/>
              </a:rPr>
              <a:t> </a:t>
            </a:r>
            <a:r>
              <a:rPr sz="2800" b="1" spc="-50" dirty="0">
                <a:latin typeface="Times New Roman"/>
                <a:cs typeface="Times New Roman"/>
              </a:rPr>
              <a:t>6</a:t>
            </a:r>
            <a:endParaRPr sz="2800" dirty="0">
              <a:latin typeface="Times New Roman"/>
              <a:cs typeface="Times New Roman"/>
            </a:endParaRPr>
          </a:p>
          <a:p>
            <a:pPr algn="ctr">
              <a:lnSpc>
                <a:spcPts val="3829"/>
              </a:lnSpc>
            </a:pPr>
            <a:r>
              <a:rPr sz="3200" b="1" dirty="0">
                <a:latin typeface="Times New Roman"/>
                <a:cs typeface="Times New Roman"/>
              </a:rPr>
              <a:t>ВИРОБНИЧИЙ</a:t>
            </a:r>
            <a:r>
              <a:rPr sz="3200" b="1" spc="-200" dirty="0">
                <a:latin typeface="Times New Roman"/>
                <a:cs typeface="Times New Roman"/>
              </a:rPr>
              <a:t> </a:t>
            </a:r>
            <a:r>
              <a:rPr sz="3200" b="1" spc="-10" dirty="0">
                <a:latin typeface="Times New Roman"/>
                <a:cs typeface="Times New Roman"/>
              </a:rPr>
              <a:t>КОМПЛЕКС</a:t>
            </a:r>
            <a:endParaRPr sz="3200" dirty="0">
              <a:latin typeface="Times New Roman"/>
              <a:cs typeface="Times New Roman"/>
            </a:endParaRPr>
          </a:p>
        </p:txBody>
      </p:sp>
      <p:sp>
        <p:nvSpPr>
          <p:cNvPr id="4" name="object 4"/>
          <p:cNvSpPr txBox="1"/>
          <p:nvPr/>
        </p:nvSpPr>
        <p:spPr>
          <a:xfrm>
            <a:off x="834644" y="1169873"/>
            <a:ext cx="7908925" cy="5275162"/>
          </a:xfrm>
          <a:prstGeom prst="rect">
            <a:avLst/>
          </a:prstGeom>
        </p:spPr>
        <p:txBody>
          <a:bodyPr vert="horz" wrap="square" lIns="0" tIns="12065" rIns="0" bIns="0" rtlCol="0">
            <a:spAutoFit/>
          </a:bodyPr>
          <a:lstStyle/>
          <a:p>
            <a:pPr marL="411480">
              <a:lnSpc>
                <a:spcPct val="100000"/>
              </a:lnSpc>
              <a:spcBef>
                <a:spcPts val="95"/>
              </a:spcBef>
            </a:pPr>
            <a:r>
              <a:rPr sz="3200" b="1" spc="-50" dirty="0">
                <a:latin typeface="Times New Roman"/>
                <a:cs typeface="Times New Roman"/>
              </a:rPr>
              <a:t>УКРАЇНИ:</a:t>
            </a:r>
            <a:r>
              <a:rPr sz="3200" b="1" spc="-85" dirty="0">
                <a:latin typeface="Times New Roman"/>
                <a:cs typeface="Times New Roman"/>
              </a:rPr>
              <a:t> </a:t>
            </a:r>
            <a:r>
              <a:rPr sz="3200" b="1" dirty="0">
                <a:latin typeface="Times New Roman"/>
                <a:cs typeface="Times New Roman"/>
              </a:rPr>
              <a:t>регіональні</a:t>
            </a:r>
            <a:r>
              <a:rPr sz="3200" b="1" spc="-140" dirty="0">
                <a:latin typeface="Times New Roman"/>
                <a:cs typeface="Times New Roman"/>
              </a:rPr>
              <a:t> </a:t>
            </a:r>
            <a:r>
              <a:rPr sz="3200" b="1" spc="-10" dirty="0">
                <a:latin typeface="Times New Roman"/>
                <a:cs typeface="Times New Roman"/>
              </a:rPr>
              <a:t>особливості</a:t>
            </a:r>
            <a:endParaRPr sz="3200" dirty="0">
              <a:latin typeface="Times New Roman"/>
              <a:cs typeface="Times New Roman"/>
            </a:endParaRPr>
          </a:p>
          <a:p>
            <a:pPr>
              <a:lnSpc>
                <a:spcPct val="100000"/>
              </a:lnSpc>
              <a:spcBef>
                <a:spcPts val="225"/>
              </a:spcBef>
            </a:pPr>
            <a:endParaRPr sz="3200" dirty="0">
              <a:latin typeface="Times New Roman"/>
              <a:cs typeface="Times New Roman"/>
            </a:endParaRPr>
          </a:p>
          <a:p>
            <a:pPr marL="12700" marR="6985" lvl="1" indent="729615">
              <a:lnSpc>
                <a:spcPct val="100000"/>
              </a:lnSpc>
              <a:buAutoNum type="arabicPeriod"/>
              <a:tabLst>
                <a:tab pos="742315" algn="l"/>
              </a:tabLst>
            </a:pPr>
            <a:r>
              <a:rPr sz="3200" dirty="0">
                <a:latin typeface="Times New Roman"/>
                <a:cs typeface="Times New Roman"/>
              </a:rPr>
              <a:t>Класифікація</a:t>
            </a:r>
            <a:r>
              <a:rPr sz="3200" spc="-10" dirty="0">
                <a:latin typeface="Times New Roman"/>
                <a:cs typeface="Times New Roman"/>
              </a:rPr>
              <a:t> </a:t>
            </a:r>
            <a:r>
              <a:rPr sz="3200" dirty="0">
                <a:latin typeface="Times New Roman"/>
                <a:cs typeface="Times New Roman"/>
              </a:rPr>
              <a:t>міжгалузевих</a:t>
            </a:r>
            <a:r>
              <a:rPr sz="3200" spc="-30" dirty="0">
                <a:latin typeface="Times New Roman"/>
                <a:cs typeface="Times New Roman"/>
              </a:rPr>
              <a:t> </a:t>
            </a:r>
            <a:r>
              <a:rPr sz="3200" spc="-10" dirty="0">
                <a:latin typeface="Times New Roman"/>
                <a:cs typeface="Times New Roman"/>
              </a:rPr>
              <a:t>комплексів</a:t>
            </a:r>
            <a:r>
              <a:rPr sz="3200" spc="-30" dirty="0">
                <a:latin typeface="Times New Roman"/>
                <a:cs typeface="Times New Roman"/>
              </a:rPr>
              <a:t> </a:t>
            </a:r>
            <a:r>
              <a:rPr sz="3200" spc="-50" dirty="0">
                <a:latin typeface="Times New Roman"/>
                <a:cs typeface="Times New Roman"/>
              </a:rPr>
              <a:t>в </a:t>
            </a:r>
            <a:r>
              <a:rPr sz="3200" dirty="0">
                <a:latin typeface="Times New Roman"/>
                <a:cs typeface="Times New Roman"/>
              </a:rPr>
              <a:t>регіональних</a:t>
            </a:r>
            <a:r>
              <a:rPr sz="3200" spc="-95" dirty="0">
                <a:latin typeface="Times New Roman"/>
                <a:cs typeface="Times New Roman"/>
              </a:rPr>
              <a:t> </a:t>
            </a:r>
            <a:r>
              <a:rPr sz="3200" spc="-25" dirty="0">
                <a:latin typeface="Times New Roman"/>
                <a:cs typeface="Times New Roman"/>
              </a:rPr>
              <a:t>економічних</a:t>
            </a:r>
            <a:r>
              <a:rPr sz="3200" spc="-120" dirty="0">
                <a:latin typeface="Times New Roman"/>
                <a:cs typeface="Times New Roman"/>
              </a:rPr>
              <a:t> </a:t>
            </a:r>
            <a:r>
              <a:rPr sz="3200" spc="-10" dirty="0">
                <a:latin typeface="Times New Roman"/>
                <a:cs typeface="Times New Roman"/>
              </a:rPr>
              <a:t>дослідженнях</a:t>
            </a:r>
            <a:endParaRPr sz="3200" dirty="0">
              <a:latin typeface="Times New Roman"/>
              <a:cs typeface="Times New Roman"/>
            </a:endParaRPr>
          </a:p>
          <a:p>
            <a:pPr marL="12700" marR="8255" lvl="1" indent="1222375">
              <a:lnSpc>
                <a:spcPct val="100000"/>
              </a:lnSpc>
              <a:spcBef>
                <a:spcPts val="770"/>
              </a:spcBef>
              <a:buAutoNum type="arabicPeriod"/>
              <a:tabLst>
                <a:tab pos="1235075" algn="l"/>
                <a:tab pos="3390900" algn="l"/>
                <a:tab pos="5436235" algn="l"/>
                <a:tab pos="6415405" algn="l"/>
              </a:tabLst>
            </a:pPr>
            <a:r>
              <a:rPr sz="3200" spc="-10" dirty="0">
                <a:latin typeface="Times New Roman"/>
                <a:cs typeface="Times New Roman"/>
              </a:rPr>
              <a:t>Поняття,</a:t>
            </a:r>
            <a:r>
              <a:rPr sz="3200" dirty="0">
                <a:latin typeface="Times New Roman"/>
                <a:cs typeface="Times New Roman"/>
              </a:rPr>
              <a:t>	</a:t>
            </a:r>
            <a:r>
              <a:rPr sz="3200" spc="-10" dirty="0">
                <a:latin typeface="Times New Roman"/>
                <a:cs typeface="Times New Roman"/>
              </a:rPr>
              <a:t>сутність</a:t>
            </a:r>
            <a:r>
              <a:rPr sz="3200" dirty="0">
                <a:latin typeface="Times New Roman"/>
                <a:cs typeface="Times New Roman"/>
              </a:rPr>
              <a:t>	</a:t>
            </a:r>
            <a:r>
              <a:rPr sz="3200" spc="-25" dirty="0">
                <a:latin typeface="Times New Roman"/>
                <a:cs typeface="Times New Roman"/>
              </a:rPr>
              <a:t>та</a:t>
            </a:r>
            <a:r>
              <a:rPr sz="3200" dirty="0">
                <a:latin typeface="Times New Roman"/>
                <a:cs typeface="Times New Roman"/>
              </a:rPr>
              <a:t>	</a:t>
            </a:r>
            <a:r>
              <a:rPr sz="3200" spc="-10" dirty="0">
                <a:latin typeface="Times New Roman"/>
                <a:cs typeface="Times New Roman"/>
              </a:rPr>
              <a:t>складові виробничого</a:t>
            </a:r>
            <a:r>
              <a:rPr sz="3200" spc="-100" dirty="0">
                <a:latin typeface="Times New Roman"/>
                <a:cs typeface="Times New Roman"/>
              </a:rPr>
              <a:t> </a:t>
            </a:r>
            <a:r>
              <a:rPr sz="3200" spc="-35" dirty="0">
                <a:latin typeface="Times New Roman"/>
                <a:cs typeface="Times New Roman"/>
              </a:rPr>
              <a:t>комплексу</a:t>
            </a:r>
            <a:r>
              <a:rPr sz="3200" spc="-45" dirty="0">
                <a:latin typeface="Times New Roman"/>
                <a:cs typeface="Times New Roman"/>
              </a:rPr>
              <a:t> </a:t>
            </a:r>
            <a:r>
              <a:rPr sz="3200" dirty="0">
                <a:latin typeface="Times New Roman"/>
                <a:cs typeface="Times New Roman"/>
              </a:rPr>
              <a:t>та</a:t>
            </a:r>
            <a:r>
              <a:rPr sz="3200" spc="-80" dirty="0">
                <a:latin typeface="Times New Roman"/>
                <a:cs typeface="Times New Roman"/>
              </a:rPr>
              <a:t> </a:t>
            </a:r>
            <a:r>
              <a:rPr sz="3200" spc="-10" dirty="0">
                <a:latin typeface="Times New Roman"/>
                <a:cs typeface="Times New Roman"/>
              </a:rPr>
              <a:t>інфраструктури</a:t>
            </a:r>
            <a:endParaRPr sz="3200" dirty="0">
              <a:latin typeface="Times New Roman"/>
              <a:cs typeface="Times New Roman"/>
            </a:endParaRPr>
          </a:p>
          <a:p>
            <a:pPr marL="12700" marR="5080" lvl="1" indent="760095">
              <a:lnSpc>
                <a:spcPts val="3770"/>
              </a:lnSpc>
              <a:spcBef>
                <a:spcPts val="940"/>
              </a:spcBef>
              <a:buAutoNum type="arabicPeriod"/>
              <a:tabLst>
                <a:tab pos="772795" algn="l"/>
                <a:tab pos="3308350" algn="l"/>
                <a:tab pos="5061585" algn="l"/>
                <a:tab pos="7113270" algn="l"/>
              </a:tabLst>
            </a:pPr>
            <a:r>
              <a:rPr sz="3200" spc="-10" dirty="0">
                <a:latin typeface="Times New Roman"/>
                <a:cs typeface="Times New Roman"/>
              </a:rPr>
              <a:t>Промисловий</a:t>
            </a:r>
            <a:r>
              <a:rPr sz="3200" dirty="0">
                <a:latin typeface="Times New Roman"/>
                <a:cs typeface="Times New Roman"/>
              </a:rPr>
              <a:t>	</a:t>
            </a:r>
            <a:r>
              <a:rPr sz="3200" spc="-10" dirty="0">
                <a:latin typeface="Times New Roman"/>
                <a:cs typeface="Times New Roman"/>
              </a:rPr>
              <a:t>комплекс</a:t>
            </a:r>
            <a:r>
              <a:rPr sz="3200" dirty="0">
                <a:latin typeface="Times New Roman"/>
                <a:cs typeface="Times New Roman"/>
              </a:rPr>
              <a:t>	України</a:t>
            </a:r>
            <a:r>
              <a:rPr sz="3200" spc="35" dirty="0">
                <a:latin typeface="Times New Roman"/>
                <a:cs typeface="Times New Roman"/>
              </a:rPr>
              <a:t> </a:t>
            </a:r>
            <a:r>
              <a:rPr sz="3200" spc="-25" dirty="0">
                <a:latin typeface="Times New Roman"/>
                <a:cs typeface="Times New Roman"/>
              </a:rPr>
              <a:t>та</a:t>
            </a:r>
            <a:r>
              <a:rPr sz="3200" dirty="0">
                <a:latin typeface="Times New Roman"/>
                <a:cs typeface="Times New Roman"/>
              </a:rPr>
              <a:t>	</a:t>
            </a:r>
            <a:r>
              <a:rPr sz="3200" spc="-25" dirty="0">
                <a:latin typeface="Times New Roman"/>
                <a:cs typeface="Times New Roman"/>
              </a:rPr>
              <a:t>його </a:t>
            </a:r>
            <a:r>
              <a:rPr sz="3200" spc="-10" dirty="0" err="1">
                <a:latin typeface="Times New Roman"/>
                <a:cs typeface="Times New Roman"/>
              </a:rPr>
              <a:t>структурні</a:t>
            </a:r>
            <a:r>
              <a:rPr sz="3200" spc="-114" dirty="0">
                <a:latin typeface="Times New Roman"/>
                <a:cs typeface="Times New Roman"/>
              </a:rPr>
              <a:t> </a:t>
            </a:r>
            <a:r>
              <a:rPr sz="3200" spc="-10" dirty="0" err="1" smtClean="0">
                <a:latin typeface="Times New Roman"/>
                <a:cs typeface="Times New Roman"/>
              </a:rPr>
              <a:t>складові</a:t>
            </a:r>
            <a:endParaRPr lang="uk-UA" sz="3200" spc="-10" dirty="0" smtClean="0">
              <a:latin typeface="Times New Roman"/>
              <a:cs typeface="Times New Roman"/>
            </a:endParaRPr>
          </a:p>
          <a:p>
            <a:pPr marL="12700" marR="5080" lvl="1" indent="760095">
              <a:lnSpc>
                <a:spcPts val="3770"/>
              </a:lnSpc>
              <a:spcBef>
                <a:spcPts val="940"/>
              </a:spcBef>
              <a:buAutoNum type="arabicPeriod"/>
              <a:tabLst>
                <a:tab pos="772795" algn="l"/>
                <a:tab pos="3308350" algn="l"/>
                <a:tab pos="5061585" algn="l"/>
                <a:tab pos="7113270" algn="l"/>
              </a:tabLst>
            </a:pPr>
            <a:r>
              <a:rPr lang="ru-RU" sz="3200" spc="-10" dirty="0" err="1">
                <a:latin typeface="Times New Roman"/>
                <a:cs typeface="Times New Roman"/>
              </a:rPr>
              <a:t>Проблеми</a:t>
            </a:r>
            <a:r>
              <a:rPr lang="ru-RU" sz="3200" spc="-10" dirty="0">
                <a:latin typeface="Times New Roman"/>
                <a:cs typeface="Times New Roman"/>
              </a:rPr>
              <a:t> та </a:t>
            </a:r>
            <a:r>
              <a:rPr lang="ru-RU" sz="3200" spc="-10" dirty="0" err="1">
                <a:latin typeface="Times New Roman"/>
                <a:cs typeface="Times New Roman"/>
              </a:rPr>
              <a:t>перспективи</a:t>
            </a:r>
            <a:r>
              <a:rPr lang="ru-RU" sz="3200" spc="-10" dirty="0">
                <a:latin typeface="Times New Roman"/>
                <a:cs typeface="Times New Roman"/>
              </a:rPr>
              <a:t> </a:t>
            </a:r>
            <a:r>
              <a:rPr lang="ru-RU" sz="3200" spc="-10" dirty="0" err="1">
                <a:latin typeface="Times New Roman"/>
                <a:cs typeface="Times New Roman"/>
              </a:rPr>
              <a:t>розвитку</a:t>
            </a:r>
            <a:r>
              <a:rPr lang="ru-RU" sz="3200" spc="-10" dirty="0">
                <a:latin typeface="Times New Roman"/>
                <a:cs typeface="Times New Roman"/>
              </a:rPr>
              <a:t> </a:t>
            </a:r>
            <a:r>
              <a:rPr lang="ru-RU" sz="3200" spc="-10" dirty="0" err="1">
                <a:latin typeface="Times New Roman"/>
                <a:cs typeface="Times New Roman"/>
              </a:rPr>
              <a:t>виробничого</a:t>
            </a:r>
            <a:r>
              <a:rPr lang="ru-RU" sz="3200" spc="-10" dirty="0">
                <a:latin typeface="Times New Roman"/>
                <a:cs typeface="Times New Roman"/>
              </a:rPr>
              <a:t> комплексу </a:t>
            </a:r>
            <a:r>
              <a:rPr lang="ru-RU" sz="3200" spc="-10" dirty="0" err="1">
                <a:latin typeface="Times New Roman"/>
                <a:cs typeface="Times New Roman"/>
              </a:rPr>
              <a:t>України</a:t>
            </a:r>
            <a:endParaRPr sz="3200" spc="-10" dirty="0">
              <a:latin typeface="Times New Roman"/>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4065" y="32715"/>
            <a:ext cx="7553325" cy="634365"/>
          </a:xfrm>
          <a:prstGeom prst="rect">
            <a:avLst/>
          </a:prstGeom>
        </p:spPr>
        <p:txBody>
          <a:bodyPr vert="horz" wrap="square" lIns="0" tIns="12065" rIns="0" bIns="0" rtlCol="0">
            <a:spAutoFit/>
          </a:bodyPr>
          <a:lstStyle/>
          <a:p>
            <a:pPr marL="12700">
              <a:lnSpc>
                <a:spcPct val="100000"/>
              </a:lnSpc>
              <a:spcBef>
                <a:spcPts val="95"/>
              </a:spcBef>
            </a:pPr>
            <a:r>
              <a:rPr sz="2000" b="1" dirty="0">
                <a:latin typeface="Times New Roman"/>
                <a:cs typeface="Times New Roman"/>
              </a:rPr>
              <a:t>За</a:t>
            </a:r>
            <a:r>
              <a:rPr sz="2000" b="1" spc="-35" dirty="0">
                <a:latin typeface="Times New Roman"/>
                <a:cs typeface="Times New Roman"/>
              </a:rPr>
              <a:t> </a:t>
            </a:r>
            <a:r>
              <a:rPr sz="2000" b="1" spc="-10" dirty="0">
                <a:latin typeface="Times New Roman"/>
                <a:cs typeface="Times New Roman"/>
              </a:rPr>
              <a:t>характером</a:t>
            </a:r>
            <a:r>
              <a:rPr sz="2000" b="1" spc="-35" dirty="0">
                <a:latin typeface="Times New Roman"/>
                <a:cs typeface="Times New Roman"/>
              </a:rPr>
              <a:t> </a:t>
            </a:r>
            <a:r>
              <a:rPr sz="2000" b="1" dirty="0">
                <a:latin typeface="Times New Roman"/>
                <a:cs typeface="Times New Roman"/>
              </a:rPr>
              <a:t>зв’язків</a:t>
            </a:r>
            <a:r>
              <a:rPr sz="2000" b="1" spc="-50" dirty="0">
                <a:latin typeface="Times New Roman"/>
                <a:cs typeface="Times New Roman"/>
              </a:rPr>
              <a:t> </a:t>
            </a:r>
            <a:r>
              <a:rPr sz="2000" b="1" dirty="0">
                <a:latin typeface="Times New Roman"/>
                <a:cs typeface="Times New Roman"/>
              </a:rPr>
              <a:t>зі</a:t>
            </a:r>
            <a:r>
              <a:rPr sz="2000" b="1" spc="-10" dirty="0">
                <a:latin typeface="Times New Roman"/>
                <a:cs typeface="Times New Roman"/>
              </a:rPr>
              <a:t> </a:t>
            </a:r>
            <a:r>
              <a:rPr sz="2000" b="1" dirty="0">
                <a:latin typeface="Times New Roman"/>
                <a:cs typeface="Times New Roman"/>
              </a:rPr>
              <a:t>всіма</a:t>
            </a:r>
            <a:r>
              <a:rPr sz="2000" b="1" spc="-35" dirty="0">
                <a:latin typeface="Times New Roman"/>
                <a:cs typeface="Times New Roman"/>
              </a:rPr>
              <a:t> </a:t>
            </a:r>
            <a:r>
              <a:rPr sz="2000" b="1" dirty="0">
                <a:latin typeface="Times New Roman"/>
                <a:cs typeface="Times New Roman"/>
              </a:rPr>
              <a:t>галузями</a:t>
            </a:r>
            <a:r>
              <a:rPr sz="2000" b="1" spc="-45" dirty="0">
                <a:latin typeface="Times New Roman"/>
                <a:cs typeface="Times New Roman"/>
              </a:rPr>
              <a:t> </a:t>
            </a:r>
            <a:r>
              <a:rPr sz="2000" b="1" spc="-10" dirty="0">
                <a:latin typeface="Times New Roman"/>
                <a:cs typeface="Times New Roman"/>
              </a:rPr>
              <a:t>народного</a:t>
            </a:r>
            <a:r>
              <a:rPr sz="2000" b="1" spc="-65" dirty="0">
                <a:latin typeface="Times New Roman"/>
                <a:cs typeface="Times New Roman"/>
              </a:rPr>
              <a:t> </a:t>
            </a:r>
            <a:r>
              <a:rPr sz="2000" b="1" spc="-10" dirty="0">
                <a:latin typeface="Times New Roman"/>
                <a:cs typeface="Times New Roman"/>
              </a:rPr>
              <a:t>господарства</a:t>
            </a:r>
            <a:endParaRPr sz="2000">
              <a:latin typeface="Times New Roman"/>
              <a:cs typeface="Times New Roman"/>
            </a:endParaRPr>
          </a:p>
          <a:p>
            <a:pPr marL="12700">
              <a:lnSpc>
                <a:spcPct val="100000"/>
              </a:lnSpc>
            </a:pPr>
            <a:r>
              <a:rPr sz="2000" b="1" dirty="0">
                <a:latin typeface="Times New Roman"/>
                <a:cs typeface="Times New Roman"/>
              </a:rPr>
              <a:t>можна</a:t>
            </a:r>
            <a:r>
              <a:rPr sz="2000" b="1" spc="-60" dirty="0">
                <a:latin typeface="Times New Roman"/>
                <a:cs typeface="Times New Roman"/>
              </a:rPr>
              <a:t> </a:t>
            </a:r>
            <a:r>
              <a:rPr sz="2000" b="1" dirty="0">
                <a:latin typeface="Times New Roman"/>
                <a:cs typeface="Times New Roman"/>
              </a:rPr>
              <a:t>виділити</a:t>
            </a:r>
            <a:r>
              <a:rPr sz="2000" b="1" spc="-105" dirty="0">
                <a:latin typeface="Times New Roman"/>
                <a:cs typeface="Times New Roman"/>
              </a:rPr>
              <a:t> </a:t>
            </a:r>
            <a:r>
              <a:rPr sz="2000" b="1" spc="-25" dirty="0">
                <a:latin typeface="Times New Roman"/>
                <a:cs typeface="Times New Roman"/>
              </a:rPr>
              <a:t>МК:</a:t>
            </a:r>
            <a:endParaRPr sz="2000">
              <a:latin typeface="Times New Roman"/>
              <a:cs typeface="Times New Roman"/>
            </a:endParaRPr>
          </a:p>
        </p:txBody>
      </p:sp>
      <p:sp>
        <p:nvSpPr>
          <p:cNvPr id="3" name="object 3"/>
          <p:cNvSpPr txBox="1"/>
          <p:nvPr/>
        </p:nvSpPr>
        <p:spPr>
          <a:xfrm>
            <a:off x="474065" y="754202"/>
            <a:ext cx="8196580" cy="5165090"/>
          </a:xfrm>
          <a:prstGeom prst="rect">
            <a:avLst/>
          </a:prstGeom>
        </p:spPr>
        <p:txBody>
          <a:bodyPr vert="horz" wrap="square" lIns="0" tIns="12700" rIns="0" bIns="0" rtlCol="0">
            <a:spAutoFit/>
          </a:bodyPr>
          <a:lstStyle/>
          <a:p>
            <a:pPr marL="658495" indent="-285750">
              <a:lnSpc>
                <a:spcPct val="100000"/>
              </a:lnSpc>
              <a:spcBef>
                <a:spcPts val="100"/>
              </a:spcBef>
              <a:buFont typeface="Wingdings"/>
              <a:buChar char=""/>
              <a:tabLst>
                <a:tab pos="658495" algn="l"/>
              </a:tabLst>
            </a:pPr>
            <a:r>
              <a:rPr sz="1800" dirty="0">
                <a:latin typeface="Times New Roman"/>
                <a:cs typeface="Times New Roman"/>
              </a:rPr>
              <a:t>з</a:t>
            </a:r>
            <a:r>
              <a:rPr sz="1800" spc="-70" dirty="0">
                <a:latin typeface="Times New Roman"/>
                <a:cs typeface="Times New Roman"/>
              </a:rPr>
              <a:t> </a:t>
            </a:r>
            <a:r>
              <a:rPr sz="1800" dirty="0">
                <a:latin typeface="Times New Roman"/>
                <a:cs typeface="Times New Roman"/>
              </a:rPr>
              <a:t>універсальними зв’язками</a:t>
            </a:r>
            <a:r>
              <a:rPr sz="1800" spc="-60" dirty="0">
                <a:latin typeface="Times New Roman"/>
                <a:cs typeface="Times New Roman"/>
              </a:rPr>
              <a:t> </a:t>
            </a:r>
            <a:r>
              <a:rPr sz="1800" spc="-10" dirty="0">
                <a:latin typeface="Times New Roman"/>
                <a:cs typeface="Times New Roman"/>
              </a:rPr>
              <a:t>(ПЕК);</a:t>
            </a:r>
            <a:endParaRPr sz="1800">
              <a:latin typeface="Times New Roman"/>
              <a:cs typeface="Times New Roman"/>
            </a:endParaRPr>
          </a:p>
          <a:p>
            <a:pPr marL="658495" indent="-285750">
              <a:lnSpc>
                <a:spcPct val="100000"/>
              </a:lnSpc>
              <a:spcBef>
                <a:spcPts val="5"/>
              </a:spcBef>
              <a:buFont typeface="Wingdings"/>
              <a:buChar char=""/>
              <a:tabLst>
                <a:tab pos="658495" algn="l"/>
              </a:tabLst>
            </a:pPr>
            <a:r>
              <a:rPr sz="1800" dirty="0">
                <a:latin typeface="Times New Roman"/>
                <a:cs typeface="Times New Roman"/>
              </a:rPr>
              <a:t>з</a:t>
            </a:r>
            <a:r>
              <a:rPr sz="1800" spc="-40" dirty="0">
                <a:latin typeface="Times New Roman"/>
                <a:cs typeface="Times New Roman"/>
              </a:rPr>
              <a:t> </a:t>
            </a:r>
            <a:r>
              <a:rPr sz="1800" dirty="0">
                <a:latin typeface="Times New Roman"/>
                <a:cs typeface="Times New Roman"/>
              </a:rPr>
              <a:t>особливими</a:t>
            </a:r>
            <a:r>
              <a:rPr sz="1800" spc="425" dirty="0">
                <a:latin typeface="Times New Roman"/>
                <a:cs typeface="Times New Roman"/>
              </a:rPr>
              <a:t> </a:t>
            </a:r>
            <a:r>
              <a:rPr sz="1800" dirty="0">
                <a:latin typeface="Times New Roman"/>
                <a:cs typeface="Times New Roman"/>
              </a:rPr>
              <a:t>зв’язками</a:t>
            </a:r>
            <a:r>
              <a:rPr sz="1800" spc="-35" dirty="0">
                <a:latin typeface="Times New Roman"/>
                <a:cs typeface="Times New Roman"/>
              </a:rPr>
              <a:t> </a:t>
            </a:r>
            <a:r>
              <a:rPr sz="1800" spc="-20" dirty="0">
                <a:latin typeface="Times New Roman"/>
                <a:cs typeface="Times New Roman"/>
              </a:rPr>
              <a:t>(продовольчий</a:t>
            </a:r>
            <a:r>
              <a:rPr sz="1800" spc="-30" dirty="0">
                <a:latin typeface="Times New Roman"/>
                <a:cs typeface="Times New Roman"/>
              </a:rPr>
              <a:t> </a:t>
            </a:r>
            <a:r>
              <a:rPr sz="1800" spc="-10" dirty="0">
                <a:latin typeface="Times New Roman"/>
                <a:cs typeface="Times New Roman"/>
              </a:rPr>
              <a:t>комплекс).</a:t>
            </a:r>
            <a:endParaRPr sz="1800">
              <a:latin typeface="Times New Roman"/>
              <a:cs typeface="Times New Roman"/>
            </a:endParaRPr>
          </a:p>
          <a:p>
            <a:pPr>
              <a:lnSpc>
                <a:spcPct val="100000"/>
              </a:lnSpc>
              <a:spcBef>
                <a:spcPts val="114"/>
              </a:spcBef>
            </a:pPr>
            <a:endParaRPr sz="1800">
              <a:latin typeface="Times New Roman"/>
              <a:cs typeface="Times New Roman"/>
            </a:endParaRPr>
          </a:p>
          <a:p>
            <a:pPr marL="12700">
              <a:lnSpc>
                <a:spcPct val="100000"/>
              </a:lnSpc>
              <a:tabLst>
                <a:tab pos="421005" algn="l"/>
                <a:tab pos="1311275" algn="l"/>
                <a:tab pos="1591945" algn="l"/>
                <a:tab pos="2966720" algn="l"/>
                <a:tab pos="4564380" algn="l"/>
                <a:tab pos="4966970" algn="l"/>
                <a:tab pos="5942965" algn="l"/>
                <a:tab pos="6220460" algn="l"/>
              </a:tabLst>
            </a:pPr>
            <a:r>
              <a:rPr sz="2000" b="1" spc="-25" dirty="0">
                <a:latin typeface="Times New Roman"/>
                <a:cs typeface="Times New Roman"/>
              </a:rPr>
              <a:t>За</a:t>
            </a:r>
            <a:r>
              <a:rPr sz="2000" b="1" dirty="0">
                <a:latin typeface="Times New Roman"/>
                <a:cs typeface="Times New Roman"/>
              </a:rPr>
              <a:t>	</a:t>
            </a:r>
            <a:r>
              <a:rPr sz="2000" b="1" spc="-10" dirty="0">
                <a:latin typeface="Times New Roman"/>
                <a:cs typeface="Times New Roman"/>
              </a:rPr>
              <a:t>роллю</a:t>
            </a:r>
            <a:r>
              <a:rPr sz="2000" b="1" dirty="0">
                <a:latin typeface="Times New Roman"/>
                <a:cs typeface="Times New Roman"/>
              </a:rPr>
              <a:t>	</a:t>
            </a:r>
            <a:r>
              <a:rPr sz="2000" b="1" spc="-50" dirty="0">
                <a:latin typeface="Times New Roman"/>
                <a:cs typeface="Times New Roman"/>
              </a:rPr>
              <a:t>в</a:t>
            </a:r>
            <a:r>
              <a:rPr sz="2000" b="1" dirty="0">
                <a:latin typeface="Times New Roman"/>
                <a:cs typeface="Times New Roman"/>
              </a:rPr>
              <a:t>	</a:t>
            </a:r>
            <a:r>
              <a:rPr sz="2000" b="1" spc="-10" dirty="0">
                <a:latin typeface="Times New Roman"/>
                <a:cs typeface="Times New Roman"/>
              </a:rPr>
              <a:t>народному</a:t>
            </a:r>
            <a:r>
              <a:rPr sz="2000" b="1" dirty="0">
                <a:latin typeface="Times New Roman"/>
                <a:cs typeface="Times New Roman"/>
              </a:rPr>
              <a:t>	</a:t>
            </a:r>
            <a:r>
              <a:rPr sz="2000" b="1" spc="-10" dirty="0">
                <a:latin typeface="Times New Roman"/>
                <a:cs typeface="Times New Roman"/>
              </a:rPr>
              <a:t>господарстві</a:t>
            </a:r>
            <a:r>
              <a:rPr sz="2000" b="1" dirty="0">
                <a:latin typeface="Times New Roman"/>
                <a:cs typeface="Times New Roman"/>
              </a:rPr>
              <a:t>	</a:t>
            </a:r>
            <a:r>
              <a:rPr sz="2000" b="1" spc="-25" dirty="0">
                <a:latin typeface="Times New Roman"/>
                <a:cs typeface="Times New Roman"/>
              </a:rPr>
              <a:t>та</a:t>
            </a:r>
            <a:r>
              <a:rPr sz="2000" b="1" dirty="0">
                <a:latin typeface="Times New Roman"/>
                <a:cs typeface="Times New Roman"/>
              </a:rPr>
              <a:t>	</a:t>
            </a:r>
            <a:r>
              <a:rPr sz="2000" b="1" spc="-10" dirty="0">
                <a:latin typeface="Times New Roman"/>
                <a:cs typeface="Times New Roman"/>
              </a:rPr>
              <a:t>участю</a:t>
            </a:r>
            <a:r>
              <a:rPr sz="2000" b="1" dirty="0">
                <a:latin typeface="Times New Roman"/>
                <a:cs typeface="Times New Roman"/>
              </a:rPr>
              <a:t>	</a:t>
            </a:r>
            <a:r>
              <a:rPr sz="2000" b="1" spc="-50" dirty="0">
                <a:latin typeface="Times New Roman"/>
                <a:cs typeface="Times New Roman"/>
              </a:rPr>
              <a:t>в</a:t>
            </a:r>
            <a:r>
              <a:rPr sz="2000" b="1" dirty="0">
                <a:latin typeface="Times New Roman"/>
                <a:cs typeface="Times New Roman"/>
              </a:rPr>
              <a:t>	</a:t>
            </a:r>
            <a:r>
              <a:rPr sz="2000" b="1" spc="-10" dirty="0">
                <a:latin typeface="Times New Roman"/>
                <a:cs typeface="Times New Roman"/>
              </a:rPr>
              <a:t>територіальному</a:t>
            </a:r>
            <a:endParaRPr sz="2000">
              <a:latin typeface="Times New Roman"/>
              <a:cs typeface="Times New Roman"/>
            </a:endParaRPr>
          </a:p>
          <a:p>
            <a:pPr marL="12700">
              <a:lnSpc>
                <a:spcPct val="100000"/>
              </a:lnSpc>
            </a:pPr>
            <a:r>
              <a:rPr sz="2000" b="1" dirty="0">
                <a:latin typeface="Times New Roman"/>
                <a:cs typeface="Times New Roman"/>
              </a:rPr>
              <a:t>поділі</a:t>
            </a:r>
            <a:r>
              <a:rPr sz="2000" b="1" spc="-50" dirty="0">
                <a:latin typeface="Times New Roman"/>
                <a:cs typeface="Times New Roman"/>
              </a:rPr>
              <a:t> </a:t>
            </a:r>
            <a:r>
              <a:rPr sz="2000" b="1" dirty="0">
                <a:latin typeface="Times New Roman"/>
                <a:cs typeface="Times New Roman"/>
              </a:rPr>
              <a:t>праці</a:t>
            </a:r>
            <a:r>
              <a:rPr sz="2000" b="1" spc="-20" dirty="0">
                <a:latin typeface="Times New Roman"/>
                <a:cs typeface="Times New Roman"/>
              </a:rPr>
              <a:t> </a:t>
            </a:r>
            <a:r>
              <a:rPr sz="2000" b="1" dirty="0">
                <a:latin typeface="Times New Roman"/>
                <a:cs typeface="Times New Roman"/>
              </a:rPr>
              <a:t>МК</a:t>
            </a:r>
            <a:r>
              <a:rPr sz="2000" b="1" spc="-70" dirty="0">
                <a:latin typeface="Times New Roman"/>
                <a:cs typeface="Times New Roman"/>
              </a:rPr>
              <a:t> </a:t>
            </a:r>
            <a:r>
              <a:rPr sz="2000" b="1" spc="-10" dirty="0">
                <a:latin typeface="Times New Roman"/>
                <a:cs typeface="Times New Roman"/>
              </a:rPr>
              <a:t>поділяються</a:t>
            </a:r>
            <a:r>
              <a:rPr sz="2000" b="1" spc="-55" dirty="0">
                <a:latin typeface="Times New Roman"/>
                <a:cs typeface="Times New Roman"/>
              </a:rPr>
              <a:t> </a:t>
            </a:r>
            <a:r>
              <a:rPr sz="2000" b="1" dirty="0">
                <a:latin typeface="Times New Roman"/>
                <a:cs typeface="Times New Roman"/>
              </a:rPr>
              <a:t>на</a:t>
            </a:r>
            <a:r>
              <a:rPr sz="2000" b="1" spc="-30" dirty="0">
                <a:latin typeface="Times New Roman"/>
                <a:cs typeface="Times New Roman"/>
              </a:rPr>
              <a:t> </a:t>
            </a:r>
            <a:r>
              <a:rPr sz="2000" b="1" dirty="0">
                <a:latin typeface="Times New Roman"/>
                <a:cs typeface="Times New Roman"/>
              </a:rPr>
              <a:t>три</a:t>
            </a:r>
            <a:r>
              <a:rPr sz="2000" b="1" spc="-40" dirty="0">
                <a:latin typeface="Times New Roman"/>
                <a:cs typeface="Times New Roman"/>
              </a:rPr>
              <a:t> </a:t>
            </a:r>
            <a:r>
              <a:rPr sz="2000" b="1" spc="-10" dirty="0">
                <a:latin typeface="Times New Roman"/>
                <a:cs typeface="Times New Roman"/>
              </a:rPr>
              <a:t>групи:</a:t>
            </a:r>
            <a:endParaRPr sz="2000">
              <a:latin typeface="Times New Roman"/>
              <a:cs typeface="Times New Roman"/>
            </a:endParaRPr>
          </a:p>
          <a:p>
            <a:pPr>
              <a:lnSpc>
                <a:spcPct val="100000"/>
              </a:lnSpc>
              <a:spcBef>
                <a:spcPts val="270"/>
              </a:spcBef>
            </a:pPr>
            <a:endParaRPr sz="2000">
              <a:latin typeface="Times New Roman"/>
              <a:cs typeface="Times New Roman"/>
            </a:endParaRPr>
          </a:p>
          <a:p>
            <a:pPr marL="618490" indent="-245745">
              <a:lnSpc>
                <a:spcPct val="100000"/>
              </a:lnSpc>
              <a:buAutoNum type="arabicParenR"/>
              <a:tabLst>
                <a:tab pos="618490" algn="l"/>
              </a:tabLst>
            </a:pPr>
            <a:r>
              <a:rPr sz="1800" spc="-20" dirty="0">
                <a:latin typeface="Times New Roman"/>
                <a:cs typeface="Times New Roman"/>
              </a:rPr>
              <a:t>комплекси</a:t>
            </a:r>
            <a:r>
              <a:rPr sz="1800" spc="-50" dirty="0">
                <a:latin typeface="Times New Roman"/>
                <a:cs typeface="Times New Roman"/>
              </a:rPr>
              <a:t> </a:t>
            </a:r>
            <a:r>
              <a:rPr sz="1800" dirty="0">
                <a:latin typeface="Times New Roman"/>
                <a:cs typeface="Times New Roman"/>
              </a:rPr>
              <a:t>міжрайонного</a:t>
            </a:r>
            <a:r>
              <a:rPr sz="1800" spc="-114" dirty="0">
                <a:latin typeface="Times New Roman"/>
                <a:cs typeface="Times New Roman"/>
              </a:rPr>
              <a:t> </a:t>
            </a:r>
            <a:r>
              <a:rPr sz="1800" spc="-10" dirty="0">
                <a:latin typeface="Times New Roman"/>
                <a:cs typeface="Times New Roman"/>
              </a:rPr>
              <a:t>значення;</a:t>
            </a:r>
            <a:endParaRPr sz="1800">
              <a:latin typeface="Times New Roman"/>
              <a:cs typeface="Times New Roman"/>
            </a:endParaRPr>
          </a:p>
          <a:p>
            <a:pPr marL="618490" indent="-245745">
              <a:lnSpc>
                <a:spcPct val="100000"/>
              </a:lnSpc>
              <a:buAutoNum type="arabicParenR"/>
              <a:tabLst>
                <a:tab pos="618490" algn="l"/>
              </a:tabLst>
            </a:pPr>
            <a:r>
              <a:rPr sz="1800" spc="-20" dirty="0">
                <a:latin typeface="Times New Roman"/>
                <a:cs typeface="Times New Roman"/>
              </a:rPr>
              <a:t>комплекси</a:t>
            </a:r>
            <a:r>
              <a:rPr sz="1800" spc="-45" dirty="0">
                <a:latin typeface="Times New Roman"/>
                <a:cs typeface="Times New Roman"/>
              </a:rPr>
              <a:t> </a:t>
            </a:r>
            <a:r>
              <a:rPr sz="1800" dirty="0">
                <a:latin typeface="Times New Roman"/>
                <a:cs typeface="Times New Roman"/>
              </a:rPr>
              <a:t>районного</a:t>
            </a:r>
            <a:r>
              <a:rPr sz="1800" spc="-105" dirty="0">
                <a:latin typeface="Times New Roman"/>
                <a:cs typeface="Times New Roman"/>
              </a:rPr>
              <a:t> </a:t>
            </a:r>
            <a:r>
              <a:rPr sz="1800" spc="-10" dirty="0">
                <a:latin typeface="Times New Roman"/>
                <a:cs typeface="Times New Roman"/>
              </a:rPr>
              <a:t>значення;</a:t>
            </a:r>
            <a:endParaRPr sz="1800">
              <a:latin typeface="Times New Roman"/>
              <a:cs typeface="Times New Roman"/>
            </a:endParaRPr>
          </a:p>
          <a:p>
            <a:pPr marL="618490" indent="-245745">
              <a:lnSpc>
                <a:spcPct val="100000"/>
              </a:lnSpc>
              <a:spcBef>
                <a:spcPts val="5"/>
              </a:spcBef>
              <a:buAutoNum type="arabicParenR"/>
              <a:tabLst>
                <a:tab pos="618490" algn="l"/>
              </a:tabLst>
            </a:pPr>
            <a:r>
              <a:rPr sz="1800" spc="-20" dirty="0">
                <a:latin typeface="Times New Roman"/>
                <a:cs typeface="Times New Roman"/>
              </a:rPr>
              <a:t>комплекси </a:t>
            </a:r>
            <a:r>
              <a:rPr sz="1800" spc="-10" dirty="0">
                <a:latin typeface="Times New Roman"/>
                <a:cs typeface="Times New Roman"/>
              </a:rPr>
              <a:t>локального</a:t>
            </a:r>
            <a:r>
              <a:rPr sz="1800" spc="-45" dirty="0">
                <a:latin typeface="Times New Roman"/>
                <a:cs typeface="Times New Roman"/>
              </a:rPr>
              <a:t> </a:t>
            </a:r>
            <a:r>
              <a:rPr sz="1800" spc="-10" dirty="0">
                <a:latin typeface="Times New Roman"/>
                <a:cs typeface="Times New Roman"/>
              </a:rPr>
              <a:t>характеру</a:t>
            </a:r>
            <a:r>
              <a:rPr sz="1800" spc="-40" dirty="0">
                <a:latin typeface="Times New Roman"/>
                <a:cs typeface="Times New Roman"/>
              </a:rPr>
              <a:t> </a:t>
            </a:r>
            <a:r>
              <a:rPr sz="1800" dirty="0">
                <a:latin typeface="Times New Roman"/>
                <a:cs typeface="Times New Roman"/>
              </a:rPr>
              <a:t>виробництва</a:t>
            </a:r>
            <a:r>
              <a:rPr sz="1800" spc="-35" dirty="0">
                <a:latin typeface="Times New Roman"/>
                <a:cs typeface="Times New Roman"/>
              </a:rPr>
              <a:t> </a:t>
            </a:r>
            <a:r>
              <a:rPr sz="1800" dirty="0">
                <a:latin typeface="Times New Roman"/>
                <a:cs typeface="Times New Roman"/>
              </a:rPr>
              <a:t>–</a:t>
            </a:r>
            <a:r>
              <a:rPr sz="1800" spc="-45" dirty="0">
                <a:latin typeface="Times New Roman"/>
                <a:cs typeface="Times New Roman"/>
              </a:rPr>
              <a:t> </a:t>
            </a:r>
            <a:r>
              <a:rPr sz="1800" dirty="0">
                <a:latin typeface="Times New Roman"/>
                <a:cs typeface="Times New Roman"/>
              </a:rPr>
              <a:t>промислові</a:t>
            </a:r>
            <a:r>
              <a:rPr sz="1800" spc="-65" dirty="0">
                <a:latin typeface="Times New Roman"/>
                <a:cs typeface="Times New Roman"/>
              </a:rPr>
              <a:t> </a:t>
            </a:r>
            <a:r>
              <a:rPr sz="1800" spc="-10" dirty="0">
                <a:latin typeface="Times New Roman"/>
                <a:cs typeface="Times New Roman"/>
              </a:rPr>
              <a:t>вузли.</a:t>
            </a:r>
            <a:endParaRPr sz="1800">
              <a:latin typeface="Times New Roman"/>
              <a:cs typeface="Times New Roman"/>
            </a:endParaRPr>
          </a:p>
          <a:p>
            <a:pPr>
              <a:lnSpc>
                <a:spcPct val="100000"/>
              </a:lnSpc>
              <a:spcBef>
                <a:spcPts val="955"/>
              </a:spcBef>
              <a:buFont typeface="Times New Roman"/>
              <a:buAutoNum type="arabicParenR"/>
            </a:pPr>
            <a:endParaRPr sz="1800">
              <a:latin typeface="Times New Roman"/>
              <a:cs typeface="Times New Roman"/>
            </a:endParaRPr>
          </a:p>
          <a:p>
            <a:pPr marL="85725">
              <a:lnSpc>
                <a:spcPct val="100000"/>
              </a:lnSpc>
            </a:pPr>
            <a:r>
              <a:rPr sz="2000" b="1" dirty="0">
                <a:latin typeface="Times New Roman"/>
                <a:cs typeface="Times New Roman"/>
              </a:rPr>
              <a:t>За</a:t>
            </a:r>
            <a:r>
              <a:rPr sz="2000" b="1" spc="-35" dirty="0">
                <a:latin typeface="Times New Roman"/>
                <a:cs typeface="Times New Roman"/>
              </a:rPr>
              <a:t> </a:t>
            </a:r>
            <a:r>
              <a:rPr sz="2000" b="1" dirty="0">
                <a:latin typeface="Times New Roman"/>
                <a:cs typeface="Times New Roman"/>
              </a:rPr>
              <a:t>типами</a:t>
            </a:r>
            <a:r>
              <a:rPr sz="2000" b="1" spc="-90" dirty="0">
                <a:latin typeface="Times New Roman"/>
                <a:cs typeface="Times New Roman"/>
              </a:rPr>
              <a:t> </a:t>
            </a:r>
            <a:r>
              <a:rPr sz="2000" b="1" dirty="0">
                <a:latin typeface="Times New Roman"/>
                <a:cs typeface="Times New Roman"/>
              </a:rPr>
              <a:t>первинної</a:t>
            </a:r>
            <a:r>
              <a:rPr sz="2000" b="1" spc="-30" dirty="0">
                <a:latin typeface="Times New Roman"/>
                <a:cs typeface="Times New Roman"/>
              </a:rPr>
              <a:t> </a:t>
            </a:r>
            <a:r>
              <a:rPr sz="2000" b="1" spc="-10" dirty="0">
                <a:latin typeface="Times New Roman"/>
                <a:cs typeface="Times New Roman"/>
              </a:rPr>
              <a:t>сировини</a:t>
            </a:r>
            <a:r>
              <a:rPr sz="2000" b="1" spc="-40" dirty="0">
                <a:latin typeface="Times New Roman"/>
                <a:cs typeface="Times New Roman"/>
              </a:rPr>
              <a:t> </a:t>
            </a:r>
            <a:r>
              <a:rPr sz="2000" b="1" spc="-10" dirty="0">
                <a:latin typeface="Times New Roman"/>
                <a:cs typeface="Times New Roman"/>
              </a:rPr>
              <a:t>вирізняють</a:t>
            </a:r>
            <a:r>
              <a:rPr sz="2000" b="1" spc="-45" dirty="0">
                <a:latin typeface="Times New Roman"/>
                <a:cs typeface="Times New Roman"/>
              </a:rPr>
              <a:t> </a:t>
            </a:r>
            <a:r>
              <a:rPr sz="2000" b="1" dirty="0">
                <a:latin typeface="Times New Roman"/>
                <a:cs typeface="Times New Roman"/>
              </a:rPr>
              <a:t>такі</a:t>
            </a:r>
            <a:r>
              <a:rPr sz="2000" b="1" spc="-65" dirty="0">
                <a:latin typeface="Times New Roman"/>
                <a:cs typeface="Times New Roman"/>
              </a:rPr>
              <a:t> </a:t>
            </a:r>
            <a:r>
              <a:rPr sz="2000" b="1" spc="-25" dirty="0">
                <a:latin typeface="Times New Roman"/>
                <a:cs typeface="Times New Roman"/>
              </a:rPr>
              <a:t>МК:</a:t>
            </a:r>
            <a:endParaRPr sz="2000">
              <a:latin typeface="Times New Roman"/>
              <a:cs typeface="Times New Roman"/>
            </a:endParaRPr>
          </a:p>
          <a:p>
            <a:pPr marL="658495" lvl="1" indent="-285750">
              <a:lnSpc>
                <a:spcPct val="100000"/>
              </a:lnSpc>
              <a:spcBef>
                <a:spcPts val="1710"/>
              </a:spcBef>
              <a:buFont typeface="Wingdings"/>
              <a:buChar char=""/>
              <a:tabLst>
                <a:tab pos="658495" algn="l"/>
              </a:tabLst>
            </a:pPr>
            <a:r>
              <a:rPr sz="1800" dirty="0">
                <a:latin typeface="Times New Roman"/>
                <a:cs typeface="Times New Roman"/>
              </a:rPr>
              <a:t>мінеральної</a:t>
            </a:r>
            <a:r>
              <a:rPr sz="1800" spc="-45" dirty="0">
                <a:latin typeface="Times New Roman"/>
                <a:cs typeface="Times New Roman"/>
              </a:rPr>
              <a:t> </a:t>
            </a:r>
            <a:r>
              <a:rPr sz="1800" spc="-10" dirty="0">
                <a:latin typeface="Times New Roman"/>
                <a:cs typeface="Times New Roman"/>
              </a:rPr>
              <a:t>орієнтації;</a:t>
            </a:r>
            <a:endParaRPr sz="1800">
              <a:latin typeface="Times New Roman"/>
              <a:cs typeface="Times New Roman"/>
            </a:endParaRPr>
          </a:p>
          <a:p>
            <a:pPr marL="658495" lvl="1" indent="-285750">
              <a:lnSpc>
                <a:spcPct val="100000"/>
              </a:lnSpc>
              <a:buFont typeface="Wingdings"/>
              <a:buChar char=""/>
              <a:tabLst>
                <a:tab pos="658495" algn="l"/>
              </a:tabLst>
            </a:pPr>
            <a:r>
              <a:rPr sz="1800" dirty="0">
                <a:latin typeface="Times New Roman"/>
                <a:cs typeface="Times New Roman"/>
              </a:rPr>
              <a:t>аграрної</a:t>
            </a:r>
            <a:r>
              <a:rPr sz="1800" spc="-15" dirty="0">
                <a:latin typeface="Times New Roman"/>
                <a:cs typeface="Times New Roman"/>
              </a:rPr>
              <a:t> </a:t>
            </a:r>
            <a:r>
              <a:rPr sz="1800" spc="-10" dirty="0">
                <a:latin typeface="Times New Roman"/>
                <a:cs typeface="Times New Roman"/>
              </a:rPr>
              <a:t>орієнтації;</a:t>
            </a:r>
            <a:endParaRPr sz="1800">
              <a:latin typeface="Times New Roman"/>
              <a:cs typeface="Times New Roman"/>
            </a:endParaRPr>
          </a:p>
          <a:p>
            <a:pPr marL="658495" lvl="1" indent="-285750">
              <a:lnSpc>
                <a:spcPct val="100000"/>
              </a:lnSpc>
              <a:buFont typeface="Wingdings"/>
              <a:buChar char=""/>
              <a:tabLst>
                <a:tab pos="658495" algn="l"/>
              </a:tabLst>
            </a:pPr>
            <a:r>
              <a:rPr sz="1800" dirty="0">
                <a:latin typeface="Times New Roman"/>
                <a:cs typeface="Times New Roman"/>
              </a:rPr>
              <a:t>лісової</a:t>
            </a:r>
            <a:r>
              <a:rPr sz="1800" spc="-45" dirty="0">
                <a:latin typeface="Times New Roman"/>
                <a:cs typeface="Times New Roman"/>
              </a:rPr>
              <a:t> </a:t>
            </a:r>
            <a:r>
              <a:rPr sz="1800" spc="-10" dirty="0">
                <a:latin typeface="Times New Roman"/>
                <a:cs typeface="Times New Roman"/>
              </a:rPr>
              <a:t>орієнтації;</a:t>
            </a:r>
            <a:endParaRPr sz="1800">
              <a:latin typeface="Times New Roman"/>
              <a:cs typeface="Times New Roman"/>
            </a:endParaRPr>
          </a:p>
          <a:p>
            <a:pPr marL="658495" lvl="1" indent="-285750">
              <a:lnSpc>
                <a:spcPct val="100000"/>
              </a:lnSpc>
              <a:spcBef>
                <a:spcPts val="5"/>
              </a:spcBef>
              <a:buFont typeface="Wingdings"/>
              <a:buChar char=""/>
              <a:tabLst>
                <a:tab pos="658495" algn="l"/>
              </a:tabLst>
            </a:pPr>
            <a:r>
              <a:rPr sz="1800" spc="-10" dirty="0">
                <a:latin typeface="Times New Roman"/>
                <a:cs typeface="Times New Roman"/>
              </a:rPr>
              <a:t>паливно-</a:t>
            </a:r>
            <a:r>
              <a:rPr sz="1800" dirty="0">
                <a:latin typeface="Times New Roman"/>
                <a:cs typeface="Times New Roman"/>
              </a:rPr>
              <a:t>енергетичної</a:t>
            </a:r>
            <a:r>
              <a:rPr sz="1800" spc="-50" dirty="0">
                <a:latin typeface="Times New Roman"/>
                <a:cs typeface="Times New Roman"/>
              </a:rPr>
              <a:t> </a:t>
            </a:r>
            <a:r>
              <a:rPr sz="1800" spc="-10" dirty="0">
                <a:latin typeface="Times New Roman"/>
                <a:cs typeface="Times New Roman"/>
              </a:rPr>
              <a:t>орієнтації;</a:t>
            </a:r>
            <a:endParaRPr sz="1800">
              <a:latin typeface="Times New Roman"/>
              <a:cs typeface="Times New Roman"/>
            </a:endParaRPr>
          </a:p>
          <a:p>
            <a:pPr marL="658495" lvl="1" indent="-285750">
              <a:lnSpc>
                <a:spcPct val="100000"/>
              </a:lnSpc>
              <a:buFont typeface="Wingdings"/>
              <a:buChar char=""/>
              <a:tabLst>
                <a:tab pos="658495" algn="l"/>
              </a:tabLst>
            </a:pPr>
            <a:r>
              <a:rPr sz="1800" dirty="0">
                <a:latin typeface="Times New Roman"/>
                <a:cs typeface="Times New Roman"/>
              </a:rPr>
              <a:t>моресировинної</a:t>
            </a:r>
            <a:r>
              <a:rPr sz="1800" spc="5" dirty="0">
                <a:latin typeface="Times New Roman"/>
                <a:cs typeface="Times New Roman"/>
              </a:rPr>
              <a:t> </a:t>
            </a:r>
            <a:r>
              <a:rPr sz="1800" spc="-10" dirty="0">
                <a:latin typeface="Times New Roman"/>
                <a:cs typeface="Times New Roman"/>
              </a:rPr>
              <a:t>орієнтації;</a:t>
            </a:r>
            <a:endParaRPr sz="1800">
              <a:latin typeface="Times New Roman"/>
              <a:cs typeface="Times New Roman"/>
            </a:endParaRPr>
          </a:p>
          <a:p>
            <a:pPr marL="658495" lvl="1" indent="-285750">
              <a:lnSpc>
                <a:spcPct val="100000"/>
              </a:lnSpc>
              <a:buFont typeface="Wingdings"/>
              <a:buChar char=""/>
              <a:tabLst>
                <a:tab pos="658495" algn="l"/>
              </a:tabLst>
            </a:pPr>
            <a:r>
              <a:rPr sz="1800" spc="-10" dirty="0">
                <a:latin typeface="Times New Roman"/>
                <a:cs typeface="Times New Roman"/>
              </a:rPr>
              <a:t>комбіновані.</a:t>
            </a:r>
            <a:endParaRPr sz="1800">
              <a:latin typeface="Times New Roman"/>
              <a:cs typeface="Times New Roman"/>
            </a:endParaRPr>
          </a:p>
        </p:txBody>
      </p:sp>
      <p:pic>
        <p:nvPicPr>
          <p:cNvPr id="4" name="object 4"/>
          <p:cNvPicPr/>
          <p:nvPr/>
        </p:nvPicPr>
        <p:blipFill>
          <a:blip r:embed="rId2" cstate="print"/>
          <a:stretch>
            <a:fillRect/>
          </a:stretch>
        </p:blipFill>
        <p:spPr>
          <a:xfrm>
            <a:off x="5004815" y="4130038"/>
            <a:ext cx="3971543" cy="26212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Рисунок 3"/>
          <p:cNvPicPr>
            <a:picLocks noChangeAspect="1"/>
          </p:cNvPicPr>
          <p:nvPr/>
        </p:nvPicPr>
        <p:blipFill>
          <a:blip r:embed="rId2"/>
          <a:stretch>
            <a:fillRect/>
          </a:stretch>
        </p:blipFill>
        <p:spPr>
          <a:xfrm>
            <a:off x="0" y="0"/>
            <a:ext cx="9038095" cy="5790476"/>
          </a:xfrm>
          <a:prstGeom prst="rect">
            <a:avLst/>
          </a:prstGeom>
        </p:spPr>
      </p:pic>
      <p:sp>
        <p:nvSpPr>
          <p:cNvPr id="3" name="Текст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363139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Рисунок 3"/>
          <p:cNvPicPr>
            <a:picLocks noChangeAspect="1"/>
          </p:cNvPicPr>
          <p:nvPr/>
        </p:nvPicPr>
        <p:blipFill rotWithShape="1">
          <a:blip r:embed="rId2"/>
          <a:srcRect l="27500" t="22222" r="26666" b="9630"/>
          <a:stretch/>
        </p:blipFill>
        <p:spPr>
          <a:xfrm>
            <a:off x="547217" y="815120"/>
            <a:ext cx="7225183" cy="6042880"/>
          </a:xfrm>
          <a:prstGeom prst="rect">
            <a:avLst/>
          </a:prstGeom>
        </p:spPr>
      </p:pic>
      <p:sp>
        <p:nvSpPr>
          <p:cNvPr id="3" name="Текст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1269440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895600" y="152400"/>
            <a:ext cx="4634128" cy="519023"/>
          </a:xfrm>
          <a:prstGeom prst="rect">
            <a:avLst/>
          </a:prstGeom>
        </p:spPr>
      </p:pic>
      <p:pic>
        <p:nvPicPr>
          <p:cNvPr id="4" name="Рисунок 3"/>
          <p:cNvPicPr>
            <a:picLocks noChangeAspect="1"/>
          </p:cNvPicPr>
          <p:nvPr/>
        </p:nvPicPr>
        <p:blipFill>
          <a:blip r:embed="rId3"/>
          <a:stretch>
            <a:fillRect/>
          </a:stretch>
        </p:blipFill>
        <p:spPr>
          <a:xfrm>
            <a:off x="93413" y="1497409"/>
            <a:ext cx="9028571" cy="5142857"/>
          </a:xfrm>
          <a:prstGeom prst="rect">
            <a:avLst/>
          </a:prstGeom>
        </p:spPr>
      </p:pic>
      <p:sp>
        <p:nvSpPr>
          <p:cNvPr id="3" name="Текст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3620052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845" y="373126"/>
            <a:ext cx="8070850" cy="757555"/>
          </a:xfrm>
          <a:prstGeom prst="rect">
            <a:avLst/>
          </a:prstGeom>
        </p:spPr>
        <p:txBody>
          <a:bodyPr vert="horz" wrap="square" lIns="0" tIns="12700" rIns="0" bIns="0" rtlCol="0">
            <a:spAutoFit/>
          </a:bodyPr>
          <a:lstStyle/>
          <a:p>
            <a:pPr marL="12700" marR="5080">
              <a:lnSpc>
                <a:spcPct val="100000"/>
              </a:lnSpc>
              <a:spcBef>
                <a:spcPts val="100"/>
              </a:spcBef>
              <a:tabLst>
                <a:tab pos="1591310" algn="l"/>
                <a:tab pos="2405380" algn="l"/>
                <a:tab pos="4554855" algn="l"/>
                <a:tab pos="6421120" algn="l"/>
              </a:tabLst>
            </a:pPr>
            <a:r>
              <a:rPr b="1" spc="-10" dirty="0">
                <a:latin typeface="Times New Roman"/>
                <a:cs typeface="Times New Roman"/>
              </a:rPr>
              <a:t>Залежно</a:t>
            </a:r>
            <a:r>
              <a:rPr b="1" dirty="0">
                <a:latin typeface="Times New Roman"/>
                <a:cs typeface="Times New Roman"/>
              </a:rPr>
              <a:t>	</a:t>
            </a:r>
            <a:r>
              <a:rPr b="1" spc="-25" dirty="0">
                <a:latin typeface="Times New Roman"/>
                <a:cs typeface="Times New Roman"/>
              </a:rPr>
              <a:t>від</a:t>
            </a:r>
            <a:r>
              <a:rPr b="1" dirty="0">
                <a:latin typeface="Times New Roman"/>
                <a:cs typeface="Times New Roman"/>
              </a:rPr>
              <a:t>	</a:t>
            </a:r>
            <a:r>
              <a:rPr b="1" spc="-10" dirty="0">
                <a:latin typeface="Times New Roman"/>
                <a:cs typeface="Times New Roman"/>
              </a:rPr>
              <a:t>просторових</a:t>
            </a:r>
            <a:r>
              <a:rPr b="1" dirty="0">
                <a:latin typeface="Times New Roman"/>
                <a:cs typeface="Times New Roman"/>
              </a:rPr>
              <a:t>	</a:t>
            </a:r>
            <a:r>
              <a:rPr b="1" spc="-10" dirty="0">
                <a:latin typeface="Times New Roman"/>
                <a:cs typeface="Times New Roman"/>
              </a:rPr>
              <a:t>масштабів</a:t>
            </a:r>
            <a:r>
              <a:rPr b="1" dirty="0">
                <a:latin typeface="Times New Roman"/>
                <a:cs typeface="Times New Roman"/>
              </a:rPr>
              <a:t>	</a:t>
            </a:r>
            <a:r>
              <a:rPr b="1" spc="-10" dirty="0">
                <a:latin typeface="Times New Roman"/>
                <a:cs typeface="Times New Roman"/>
              </a:rPr>
              <a:t>міжгалузеві </a:t>
            </a:r>
            <a:r>
              <a:rPr b="1" spc="-20" dirty="0">
                <a:latin typeface="Times New Roman"/>
                <a:cs typeface="Times New Roman"/>
              </a:rPr>
              <a:t>комплекси</a:t>
            </a:r>
            <a:r>
              <a:rPr b="1" spc="-60" dirty="0">
                <a:latin typeface="Times New Roman"/>
                <a:cs typeface="Times New Roman"/>
              </a:rPr>
              <a:t> </a:t>
            </a:r>
            <a:r>
              <a:rPr b="1" spc="-10" dirty="0">
                <a:latin typeface="Times New Roman"/>
                <a:cs typeface="Times New Roman"/>
              </a:rPr>
              <a:t>поділяють</a:t>
            </a:r>
            <a:r>
              <a:rPr b="1" spc="-110" dirty="0">
                <a:latin typeface="Times New Roman"/>
                <a:cs typeface="Times New Roman"/>
              </a:rPr>
              <a:t> </a:t>
            </a:r>
            <a:r>
              <a:rPr b="1" spc="-25" dirty="0">
                <a:latin typeface="Times New Roman"/>
                <a:cs typeface="Times New Roman"/>
              </a:rPr>
              <a:t>на:</a:t>
            </a:r>
          </a:p>
        </p:txBody>
      </p:sp>
      <p:pic>
        <p:nvPicPr>
          <p:cNvPr id="3" name="object 3"/>
          <p:cNvPicPr/>
          <p:nvPr/>
        </p:nvPicPr>
        <p:blipFill>
          <a:blip r:embed="rId2" cstate="print"/>
          <a:stretch>
            <a:fillRect/>
          </a:stretch>
        </p:blipFill>
        <p:spPr>
          <a:xfrm>
            <a:off x="240791" y="1143000"/>
            <a:ext cx="8345424" cy="4584192"/>
          </a:xfrm>
          <a:prstGeom prst="rect">
            <a:avLst/>
          </a:prstGeom>
        </p:spPr>
      </p:pic>
      <p:sp>
        <p:nvSpPr>
          <p:cNvPr id="4" name="object 4"/>
          <p:cNvSpPr txBox="1"/>
          <p:nvPr/>
        </p:nvSpPr>
        <p:spPr>
          <a:xfrm>
            <a:off x="1050747" y="4607128"/>
            <a:ext cx="7493634" cy="2021839"/>
          </a:xfrm>
          <a:prstGeom prst="rect">
            <a:avLst/>
          </a:prstGeom>
        </p:spPr>
        <p:txBody>
          <a:bodyPr vert="horz" wrap="square" lIns="0" tIns="13970" rIns="0" bIns="0" rtlCol="0">
            <a:spAutoFit/>
          </a:bodyPr>
          <a:lstStyle/>
          <a:p>
            <a:pPr marL="12700" marR="1101725" algn="just">
              <a:lnSpc>
                <a:spcPct val="100000"/>
              </a:lnSpc>
              <a:spcBef>
                <a:spcPts val="110"/>
              </a:spcBef>
            </a:pPr>
            <a:r>
              <a:rPr sz="2200" b="1" i="1" dirty="0">
                <a:latin typeface="Times New Roman"/>
                <a:cs typeface="Times New Roman"/>
              </a:rPr>
              <a:t>*Наприклад,</a:t>
            </a:r>
            <a:r>
              <a:rPr sz="2200" b="1" i="1" spc="120" dirty="0">
                <a:latin typeface="Times New Roman"/>
                <a:cs typeface="Times New Roman"/>
              </a:rPr>
              <a:t> </a:t>
            </a:r>
            <a:r>
              <a:rPr sz="2200" i="1" dirty="0">
                <a:latin typeface="Times New Roman"/>
                <a:cs typeface="Times New Roman"/>
              </a:rPr>
              <a:t>лісопромисловий</a:t>
            </a:r>
            <a:r>
              <a:rPr sz="2200" i="1" spc="100" dirty="0">
                <a:latin typeface="Times New Roman"/>
                <a:cs typeface="Times New Roman"/>
              </a:rPr>
              <a:t> </a:t>
            </a:r>
            <a:r>
              <a:rPr sz="2200" i="1" dirty="0">
                <a:latin typeface="Times New Roman"/>
                <a:cs typeface="Times New Roman"/>
              </a:rPr>
              <a:t>комплекс</a:t>
            </a:r>
            <a:r>
              <a:rPr sz="2200" i="1" spc="135" dirty="0">
                <a:latin typeface="Times New Roman"/>
                <a:cs typeface="Times New Roman"/>
              </a:rPr>
              <a:t> </a:t>
            </a:r>
            <a:r>
              <a:rPr sz="2200" i="1" dirty="0">
                <a:latin typeface="Times New Roman"/>
                <a:cs typeface="Times New Roman"/>
              </a:rPr>
              <a:t>є</a:t>
            </a:r>
            <a:r>
              <a:rPr sz="2200" i="1" spc="120" dirty="0">
                <a:latin typeface="Times New Roman"/>
                <a:cs typeface="Times New Roman"/>
              </a:rPr>
              <a:t> </a:t>
            </a:r>
            <a:r>
              <a:rPr sz="2200" i="1" spc="-10" dirty="0">
                <a:latin typeface="Times New Roman"/>
                <a:cs typeface="Times New Roman"/>
              </a:rPr>
              <a:t>одночасно </a:t>
            </a:r>
            <a:r>
              <a:rPr sz="2200" i="1" dirty="0">
                <a:latin typeface="Times New Roman"/>
                <a:cs typeface="Times New Roman"/>
              </a:rPr>
              <a:t>елементом</a:t>
            </a:r>
            <a:r>
              <a:rPr sz="2200" i="1" spc="-110" dirty="0">
                <a:latin typeface="Times New Roman"/>
                <a:cs typeface="Times New Roman"/>
              </a:rPr>
              <a:t> </a:t>
            </a:r>
            <a:r>
              <a:rPr sz="2200" i="1" dirty="0">
                <a:latin typeface="Times New Roman"/>
                <a:cs typeface="Times New Roman"/>
              </a:rPr>
              <a:t>лісопереробного</a:t>
            </a:r>
            <a:r>
              <a:rPr sz="2200" i="1" spc="-110" dirty="0">
                <a:latin typeface="Times New Roman"/>
                <a:cs typeface="Times New Roman"/>
              </a:rPr>
              <a:t> </a:t>
            </a:r>
            <a:r>
              <a:rPr sz="2200" i="1" spc="-10" dirty="0">
                <a:latin typeface="Times New Roman"/>
                <a:cs typeface="Times New Roman"/>
              </a:rPr>
              <a:t>комплексу</a:t>
            </a:r>
            <a:r>
              <a:rPr sz="2200" i="1" spc="-105" dirty="0">
                <a:latin typeface="Times New Roman"/>
                <a:cs typeface="Times New Roman"/>
              </a:rPr>
              <a:t> </a:t>
            </a:r>
            <a:r>
              <a:rPr sz="2200" i="1" spc="-10" dirty="0">
                <a:latin typeface="Times New Roman"/>
                <a:cs typeface="Times New Roman"/>
              </a:rPr>
              <a:t>Карпатського </a:t>
            </a:r>
            <a:r>
              <a:rPr sz="2200" i="1" dirty="0">
                <a:latin typeface="Times New Roman"/>
                <a:cs typeface="Times New Roman"/>
              </a:rPr>
              <a:t>регіону</a:t>
            </a:r>
            <a:r>
              <a:rPr sz="2200" i="1" spc="85" dirty="0">
                <a:latin typeface="Times New Roman"/>
                <a:cs typeface="Times New Roman"/>
              </a:rPr>
              <a:t> </a:t>
            </a:r>
            <a:r>
              <a:rPr sz="2200" i="1" dirty="0">
                <a:latin typeface="Times New Roman"/>
                <a:cs typeface="Times New Roman"/>
              </a:rPr>
              <a:t>і</a:t>
            </a:r>
            <a:r>
              <a:rPr sz="2200" i="1" spc="105" dirty="0">
                <a:latin typeface="Times New Roman"/>
                <a:cs typeface="Times New Roman"/>
              </a:rPr>
              <a:t> </a:t>
            </a:r>
            <a:r>
              <a:rPr sz="2200" i="1" dirty="0">
                <a:latin typeface="Times New Roman"/>
                <a:cs typeface="Times New Roman"/>
              </a:rPr>
              <a:t>підсистемою</a:t>
            </a:r>
            <a:r>
              <a:rPr sz="2200" i="1" spc="105" dirty="0">
                <a:latin typeface="Times New Roman"/>
                <a:cs typeface="Times New Roman"/>
              </a:rPr>
              <a:t> </a:t>
            </a:r>
            <a:r>
              <a:rPr sz="2200" i="1" dirty="0">
                <a:latin typeface="Times New Roman"/>
                <a:cs typeface="Times New Roman"/>
              </a:rPr>
              <a:t>лісогосподарського</a:t>
            </a:r>
            <a:r>
              <a:rPr sz="2200" i="1" spc="105" dirty="0">
                <a:latin typeface="Times New Roman"/>
                <a:cs typeface="Times New Roman"/>
              </a:rPr>
              <a:t> </a:t>
            </a:r>
            <a:r>
              <a:rPr sz="2200" i="1" spc="-10" dirty="0">
                <a:latin typeface="Times New Roman"/>
                <a:cs typeface="Times New Roman"/>
              </a:rPr>
              <a:t>комплексу України.</a:t>
            </a:r>
            <a:endParaRPr sz="2200" dirty="0">
              <a:latin typeface="Times New Roman"/>
              <a:cs typeface="Times New Roman"/>
            </a:endParaRPr>
          </a:p>
          <a:p>
            <a:pPr>
              <a:lnSpc>
                <a:spcPct val="100000"/>
              </a:lnSpc>
              <a:spcBef>
                <a:spcPts val="220"/>
              </a:spcBef>
            </a:pPr>
            <a:endParaRPr sz="2200" dirty="0">
              <a:latin typeface="Times New Roman"/>
              <a:cs typeface="Times New Roman"/>
            </a:endParaRPr>
          </a:p>
          <a:p>
            <a:pPr marR="5080" algn="r">
              <a:lnSpc>
                <a:spcPct val="100000"/>
              </a:lnSpc>
            </a:pPr>
            <a:endParaRPr sz="2000" dirty="0">
              <a:latin typeface="Arial MT"/>
              <a:cs typeface="Arial M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8369" rIns="0" bIns="0" rtlCol="0">
            <a:spAutoFit/>
          </a:bodyPr>
          <a:lstStyle/>
          <a:p>
            <a:pPr marL="616585">
              <a:lnSpc>
                <a:spcPct val="100000"/>
              </a:lnSpc>
              <a:spcBef>
                <a:spcPts val="100"/>
              </a:spcBef>
            </a:pPr>
            <a:r>
              <a:rPr dirty="0"/>
              <a:t>Типи</a:t>
            </a:r>
            <a:r>
              <a:rPr spc="-70" dirty="0"/>
              <a:t> </a:t>
            </a:r>
            <a:r>
              <a:rPr dirty="0"/>
              <a:t>МК</a:t>
            </a:r>
            <a:r>
              <a:rPr spc="-50" dirty="0"/>
              <a:t> </a:t>
            </a:r>
            <a:r>
              <a:rPr dirty="0"/>
              <a:t>залежно</a:t>
            </a:r>
            <a:r>
              <a:rPr spc="-55" dirty="0"/>
              <a:t> </a:t>
            </a:r>
            <a:r>
              <a:rPr dirty="0"/>
              <a:t>від</a:t>
            </a:r>
            <a:r>
              <a:rPr spc="-50" dirty="0"/>
              <a:t> </a:t>
            </a:r>
            <a:r>
              <a:rPr dirty="0"/>
              <a:t>набору</a:t>
            </a:r>
            <a:r>
              <a:rPr spc="-60" dirty="0"/>
              <a:t> </a:t>
            </a:r>
            <a:r>
              <a:rPr spc="-20" dirty="0"/>
              <a:t>виконуваних</a:t>
            </a:r>
            <a:r>
              <a:rPr spc="-35" dirty="0"/>
              <a:t> </a:t>
            </a:r>
            <a:r>
              <a:rPr dirty="0"/>
              <a:t>ними</a:t>
            </a:r>
            <a:r>
              <a:rPr spc="-50" dirty="0"/>
              <a:t> </a:t>
            </a:r>
            <a:r>
              <a:rPr spc="-10" dirty="0"/>
              <a:t>функцій:</a:t>
            </a:r>
          </a:p>
        </p:txBody>
      </p:sp>
      <p:pic>
        <p:nvPicPr>
          <p:cNvPr id="3" name="object 3"/>
          <p:cNvPicPr/>
          <p:nvPr/>
        </p:nvPicPr>
        <p:blipFill>
          <a:blip r:embed="rId2" cstate="print"/>
          <a:stretch>
            <a:fillRect/>
          </a:stretch>
        </p:blipFill>
        <p:spPr>
          <a:xfrm>
            <a:off x="152400" y="902207"/>
            <a:ext cx="8763000" cy="4977384"/>
          </a:xfrm>
          <a:prstGeom prst="rect">
            <a:avLst/>
          </a:prstGeom>
        </p:spPr>
      </p:pic>
      <p:sp>
        <p:nvSpPr>
          <p:cNvPr id="4" name="object 4"/>
          <p:cNvSpPr txBox="1"/>
          <p:nvPr/>
        </p:nvSpPr>
        <p:spPr>
          <a:xfrm>
            <a:off x="1987676" y="5184140"/>
            <a:ext cx="6751955" cy="695325"/>
          </a:xfrm>
          <a:prstGeom prst="rect">
            <a:avLst/>
          </a:prstGeom>
        </p:spPr>
        <p:txBody>
          <a:bodyPr vert="horz" wrap="square" lIns="0" tIns="12700" rIns="0" bIns="0" rtlCol="0">
            <a:spAutoFit/>
          </a:bodyPr>
          <a:lstStyle/>
          <a:p>
            <a:pPr marL="12700">
              <a:lnSpc>
                <a:spcPts val="2875"/>
              </a:lnSpc>
              <a:spcBef>
                <a:spcPts val="100"/>
              </a:spcBef>
            </a:pPr>
            <a:r>
              <a:rPr sz="2400" b="1" i="1" spc="-10" dirty="0">
                <a:solidFill>
                  <a:srgbClr val="FF0000"/>
                </a:solidFill>
                <a:latin typeface="Times New Roman"/>
                <a:cs typeface="Times New Roman"/>
              </a:rPr>
              <a:t>*Приклад:</a:t>
            </a:r>
            <a:endParaRPr sz="2400">
              <a:latin typeface="Times New Roman"/>
              <a:cs typeface="Times New Roman"/>
            </a:endParaRPr>
          </a:p>
          <a:p>
            <a:pPr marL="12700">
              <a:lnSpc>
                <a:spcPts val="2395"/>
              </a:lnSpc>
            </a:pPr>
            <a:r>
              <a:rPr sz="2000" b="1" spc="-10" dirty="0">
                <a:latin typeface="Times New Roman"/>
                <a:cs typeface="Times New Roman"/>
              </a:rPr>
              <a:t>Субпродуктовий</a:t>
            </a:r>
            <a:r>
              <a:rPr sz="2000" b="1" spc="160" dirty="0">
                <a:latin typeface="Times New Roman"/>
                <a:cs typeface="Times New Roman"/>
              </a:rPr>
              <a:t> </a:t>
            </a:r>
            <a:r>
              <a:rPr sz="2000" b="1" dirty="0">
                <a:latin typeface="Times New Roman"/>
                <a:cs typeface="Times New Roman"/>
              </a:rPr>
              <a:t>МК</a:t>
            </a:r>
            <a:r>
              <a:rPr sz="2000" b="1" spc="165" dirty="0">
                <a:latin typeface="Times New Roman"/>
                <a:cs typeface="Times New Roman"/>
              </a:rPr>
              <a:t> </a:t>
            </a:r>
            <a:r>
              <a:rPr sz="2000" dirty="0">
                <a:latin typeface="Times New Roman"/>
                <a:cs typeface="Times New Roman"/>
              </a:rPr>
              <a:t>–</a:t>
            </a:r>
            <a:r>
              <a:rPr sz="2000" spc="155" dirty="0">
                <a:latin typeface="Times New Roman"/>
                <a:cs typeface="Times New Roman"/>
              </a:rPr>
              <a:t> </a:t>
            </a:r>
            <a:r>
              <a:rPr sz="2000" dirty="0">
                <a:latin typeface="Times New Roman"/>
                <a:cs typeface="Times New Roman"/>
              </a:rPr>
              <a:t>опріснення</a:t>
            </a:r>
            <a:r>
              <a:rPr sz="2000" spc="155" dirty="0">
                <a:latin typeface="Times New Roman"/>
                <a:cs typeface="Times New Roman"/>
              </a:rPr>
              <a:t> </a:t>
            </a:r>
            <a:r>
              <a:rPr sz="2000" dirty="0">
                <a:latin typeface="Times New Roman"/>
                <a:cs typeface="Times New Roman"/>
              </a:rPr>
              <a:t>морської</a:t>
            </a:r>
            <a:r>
              <a:rPr sz="2000" spc="180" dirty="0">
                <a:latin typeface="Times New Roman"/>
                <a:cs typeface="Times New Roman"/>
              </a:rPr>
              <a:t> </a:t>
            </a:r>
            <a:r>
              <a:rPr sz="2000" dirty="0">
                <a:latin typeface="Times New Roman"/>
                <a:cs typeface="Times New Roman"/>
              </a:rPr>
              <a:t>води</a:t>
            </a:r>
            <a:r>
              <a:rPr sz="2000" spc="185" dirty="0">
                <a:latin typeface="Times New Roman"/>
                <a:cs typeface="Times New Roman"/>
              </a:rPr>
              <a:t> </a:t>
            </a:r>
            <a:r>
              <a:rPr sz="2000" spc="-10" dirty="0">
                <a:latin typeface="Times New Roman"/>
                <a:cs typeface="Times New Roman"/>
              </a:rPr>
              <a:t>попутньо</a:t>
            </a:r>
            <a:endParaRPr sz="2000">
              <a:latin typeface="Times New Roman"/>
              <a:cs typeface="Times New Roman"/>
            </a:endParaRPr>
          </a:p>
        </p:txBody>
      </p:sp>
      <p:sp>
        <p:nvSpPr>
          <p:cNvPr id="5" name="object 5"/>
          <p:cNvSpPr txBox="1"/>
          <p:nvPr/>
        </p:nvSpPr>
        <p:spPr>
          <a:xfrm>
            <a:off x="1987676" y="5855004"/>
            <a:ext cx="5520055" cy="634365"/>
          </a:xfrm>
          <a:prstGeom prst="rect">
            <a:avLst/>
          </a:prstGeom>
        </p:spPr>
        <p:txBody>
          <a:bodyPr vert="horz" wrap="square" lIns="0" tIns="11430" rIns="0" bIns="0" rtlCol="0">
            <a:spAutoFit/>
          </a:bodyPr>
          <a:lstStyle/>
          <a:p>
            <a:pPr marL="12700" marR="5080">
              <a:lnSpc>
                <a:spcPct val="100000"/>
              </a:lnSpc>
              <a:spcBef>
                <a:spcPts val="90"/>
              </a:spcBef>
              <a:tabLst>
                <a:tab pos="945515" algn="l"/>
                <a:tab pos="2540000" algn="l"/>
                <a:tab pos="3698240" algn="l"/>
                <a:tab pos="4390390" algn="l"/>
              </a:tabLst>
            </a:pPr>
            <a:r>
              <a:rPr sz="2000" spc="-10" dirty="0">
                <a:latin typeface="Times New Roman"/>
                <a:cs typeface="Times New Roman"/>
              </a:rPr>
              <a:t>сприяє</a:t>
            </a:r>
            <a:r>
              <a:rPr sz="2000" dirty="0">
                <a:latin typeface="Times New Roman"/>
                <a:cs typeface="Times New Roman"/>
              </a:rPr>
              <a:t>	</a:t>
            </a:r>
            <a:r>
              <a:rPr sz="2000" spc="-10" dirty="0">
                <a:latin typeface="Times New Roman"/>
                <a:cs typeface="Times New Roman"/>
              </a:rPr>
              <a:t>виробництву</a:t>
            </a:r>
            <a:r>
              <a:rPr sz="2000" dirty="0">
                <a:latin typeface="Times New Roman"/>
                <a:cs typeface="Times New Roman"/>
              </a:rPr>
              <a:t>	</a:t>
            </a:r>
            <a:r>
              <a:rPr sz="2000" spc="-10" dirty="0">
                <a:latin typeface="Times New Roman"/>
                <a:cs typeface="Times New Roman"/>
              </a:rPr>
              <a:t>кухонної</a:t>
            </a:r>
            <a:r>
              <a:rPr sz="2000" dirty="0">
                <a:latin typeface="Times New Roman"/>
                <a:cs typeface="Times New Roman"/>
              </a:rPr>
              <a:t>	</a:t>
            </a:r>
            <a:r>
              <a:rPr sz="2000" spc="-10" dirty="0">
                <a:latin typeface="Times New Roman"/>
                <a:cs typeface="Times New Roman"/>
              </a:rPr>
              <a:t>солі,</a:t>
            </a:r>
            <a:r>
              <a:rPr sz="2000" dirty="0">
                <a:latin typeface="Times New Roman"/>
                <a:cs typeface="Times New Roman"/>
              </a:rPr>
              <a:t>	</a:t>
            </a:r>
            <a:r>
              <a:rPr sz="2000" spc="-25" dirty="0">
                <a:latin typeface="Times New Roman"/>
                <a:cs typeface="Times New Roman"/>
              </a:rPr>
              <a:t>видобутку </a:t>
            </a:r>
            <a:r>
              <a:rPr sz="2000" spc="-10" dirty="0">
                <a:latin typeface="Times New Roman"/>
                <a:cs typeface="Times New Roman"/>
              </a:rPr>
              <a:t>тощо.</a:t>
            </a:r>
            <a:endParaRPr sz="2000">
              <a:latin typeface="Times New Roman"/>
              <a:cs typeface="Times New Roman"/>
            </a:endParaRPr>
          </a:p>
        </p:txBody>
      </p:sp>
      <p:sp>
        <p:nvSpPr>
          <p:cNvPr id="6" name="object 6"/>
          <p:cNvSpPr txBox="1"/>
          <p:nvPr/>
        </p:nvSpPr>
        <p:spPr>
          <a:xfrm>
            <a:off x="7674102" y="5855004"/>
            <a:ext cx="1068070" cy="814705"/>
          </a:xfrm>
          <a:prstGeom prst="rect">
            <a:avLst/>
          </a:prstGeom>
        </p:spPr>
        <p:txBody>
          <a:bodyPr vert="horz" wrap="square" lIns="0" tIns="11430" rIns="0" bIns="0" rtlCol="0">
            <a:spAutoFit/>
          </a:bodyPr>
          <a:lstStyle/>
          <a:p>
            <a:pPr marL="12700">
              <a:lnSpc>
                <a:spcPct val="100000"/>
              </a:lnSpc>
              <a:spcBef>
                <a:spcPts val="90"/>
              </a:spcBef>
            </a:pPr>
            <a:r>
              <a:rPr sz="2000" spc="-10" dirty="0">
                <a:latin typeface="Times New Roman"/>
                <a:cs typeface="Times New Roman"/>
              </a:rPr>
              <a:t>мінералів</a:t>
            </a:r>
            <a:endParaRPr sz="2000" dirty="0">
              <a:latin typeface="Times New Roman"/>
              <a:cs typeface="Times New Roman"/>
            </a:endParaRPr>
          </a:p>
          <a:p>
            <a:pPr marL="77470">
              <a:lnSpc>
                <a:spcPct val="100000"/>
              </a:lnSpc>
              <a:spcBef>
                <a:spcPts val="1420"/>
              </a:spcBef>
            </a:pPr>
            <a:endParaRPr sz="2000" dirty="0">
              <a:latin typeface="Arial MT"/>
              <a:cs typeface="Arial M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5454" y="253745"/>
            <a:ext cx="7607934" cy="812800"/>
          </a:xfrm>
          <a:prstGeom prst="rect">
            <a:avLst/>
          </a:prstGeom>
        </p:spPr>
        <p:txBody>
          <a:bodyPr vert="horz" wrap="square" lIns="0" tIns="12700" rIns="0" bIns="0" rtlCol="0">
            <a:spAutoFit/>
          </a:bodyPr>
          <a:lstStyle/>
          <a:p>
            <a:pPr marL="2125345" marR="5080" indent="-2113280">
              <a:lnSpc>
                <a:spcPct val="107600"/>
              </a:lnSpc>
              <a:spcBef>
                <a:spcPts val="100"/>
              </a:spcBef>
            </a:pPr>
            <a:r>
              <a:rPr b="1" dirty="0">
                <a:latin typeface="Times New Roman"/>
                <a:cs typeface="Times New Roman"/>
              </a:rPr>
              <a:t>За</a:t>
            </a:r>
            <a:r>
              <a:rPr b="1" spc="-45" dirty="0">
                <a:latin typeface="Times New Roman"/>
                <a:cs typeface="Times New Roman"/>
              </a:rPr>
              <a:t> </a:t>
            </a:r>
            <a:r>
              <a:rPr b="1" dirty="0">
                <a:latin typeface="Times New Roman"/>
                <a:cs typeface="Times New Roman"/>
              </a:rPr>
              <a:t>характером</a:t>
            </a:r>
            <a:r>
              <a:rPr b="1" spc="-90" dirty="0">
                <a:latin typeface="Times New Roman"/>
                <a:cs typeface="Times New Roman"/>
              </a:rPr>
              <a:t> </a:t>
            </a:r>
            <a:r>
              <a:rPr b="1" dirty="0">
                <a:latin typeface="Times New Roman"/>
                <a:cs typeface="Times New Roman"/>
              </a:rPr>
              <a:t>зв'язків</a:t>
            </a:r>
            <a:r>
              <a:rPr b="1" spc="-45" dirty="0">
                <a:latin typeface="Times New Roman"/>
                <a:cs typeface="Times New Roman"/>
              </a:rPr>
              <a:t> </a:t>
            </a:r>
            <a:r>
              <a:rPr b="1" dirty="0">
                <a:latin typeface="Times New Roman"/>
                <a:cs typeface="Times New Roman"/>
              </a:rPr>
              <a:t>між</a:t>
            </a:r>
            <a:r>
              <a:rPr b="1" spc="-55" dirty="0">
                <a:latin typeface="Times New Roman"/>
                <a:cs typeface="Times New Roman"/>
              </a:rPr>
              <a:t> </a:t>
            </a:r>
            <a:r>
              <a:rPr b="1" dirty="0">
                <a:latin typeface="Times New Roman"/>
                <a:cs typeface="Times New Roman"/>
              </a:rPr>
              <a:t>галузями</a:t>
            </a:r>
            <a:r>
              <a:rPr b="1" spc="-30" dirty="0">
                <a:latin typeface="Times New Roman"/>
                <a:cs typeface="Times New Roman"/>
              </a:rPr>
              <a:t> </a:t>
            </a:r>
            <a:r>
              <a:rPr dirty="0"/>
              <a:t>вирізняють</a:t>
            </a:r>
            <a:r>
              <a:rPr spc="-95" dirty="0"/>
              <a:t> </a:t>
            </a:r>
            <a:r>
              <a:rPr dirty="0"/>
              <a:t>4</a:t>
            </a:r>
            <a:r>
              <a:rPr spc="-45" dirty="0"/>
              <a:t> </a:t>
            </a:r>
            <a:r>
              <a:rPr spc="-20" dirty="0"/>
              <a:t>типи </a:t>
            </a:r>
            <a:r>
              <a:rPr dirty="0"/>
              <a:t>міжгалузевих</a:t>
            </a:r>
            <a:r>
              <a:rPr spc="-90" dirty="0"/>
              <a:t> </a:t>
            </a:r>
            <a:r>
              <a:rPr spc="-10" dirty="0"/>
              <a:t>комплексів:</a:t>
            </a:r>
          </a:p>
        </p:txBody>
      </p:sp>
      <p:sp>
        <p:nvSpPr>
          <p:cNvPr id="3" name="object 3"/>
          <p:cNvSpPr txBox="1"/>
          <p:nvPr/>
        </p:nvSpPr>
        <p:spPr>
          <a:xfrm>
            <a:off x="402742" y="1277732"/>
            <a:ext cx="8343265" cy="5115560"/>
          </a:xfrm>
          <a:prstGeom prst="rect">
            <a:avLst/>
          </a:prstGeom>
        </p:spPr>
        <p:txBody>
          <a:bodyPr vert="horz" wrap="square" lIns="0" tIns="12065" rIns="0" bIns="0" rtlCol="0">
            <a:spAutoFit/>
          </a:bodyPr>
          <a:lstStyle/>
          <a:p>
            <a:pPr marL="12700" marR="6985" indent="246379" algn="just">
              <a:lnSpc>
                <a:spcPct val="107100"/>
              </a:lnSpc>
              <a:spcBef>
                <a:spcPts val="95"/>
              </a:spcBef>
              <a:buFont typeface="Times New Roman"/>
              <a:buChar char="–"/>
              <a:tabLst>
                <a:tab pos="259079" algn="l"/>
              </a:tabLst>
            </a:pPr>
            <a:r>
              <a:rPr sz="1800" b="1" dirty="0">
                <a:latin typeface="Times New Roman"/>
                <a:cs typeface="Times New Roman"/>
              </a:rPr>
              <a:t>1</a:t>
            </a:r>
            <a:r>
              <a:rPr sz="1800" b="1" spc="45" dirty="0">
                <a:latin typeface="Times New Roman"/>
                <a:cs typeface="Times New Roman"/>
              </a:rPr>
              <a:t>  </a:t>
            </a:r>
            <a:r>
              <a:rPr sz="1800" b="1" dirty="0">
                <a:latin typeface="Times New Roman"/>
                <a:cs typeface="Times New Roman"/>
              </a:rPr>
              <a:t>типу</a:t>
            </a:r>
            <a:r>
              <a:rPr sz="1800" b="1" spc="45" dirty="0">
                <a:latin typeface="Times New Roman"/>
                <a:cs typeface="Times New Roman"/>
              </a:rPr>
              <a:t>  </a:t>
            </a:r>
            <a:r>
              <a:rPr sz="1800" dirty="0">
                <a:latin typeface="Times New Roman"/>
                <a:cs typeface="Times New Roman"/>
              </a:rPr>
              <a:t>–</a:t>
            </a:r>
            <a:r>
              <a:rPr sz="1800" spc="50" dirty="0">
                <a:latin typeface="Times New Roman"/>
                <a:cs typeface="Times New Roman"/>
              </a:rPr>
              <a:t>  </a:t>
            </a:r>
            <a:r>
              <a:rPr sz="1800" dirty="0">
                <a:latin typeface="Times New Roman"/>
                <a:cs typeface="Times New Roman"/>
              </a:rPr>
              <a:t>належать</a:t>
            </a:r>
            <a:r>
              <a:rPr sz="1800" spc="35" dirty="0">
                <a:latin typeface="Times New Roman"/>
                <a:cs typeface="Times New Roman"/>
              </a:rPr>
              <a:t>  </a:t>
            </a:r>
            <a:r>
              <a:rPr sz="1800" dirty="0">
                <a:latin typeface="Times New Roman"/>
                <a:cs typeface="Times New Roman"/>
              </a:rPr>
              <a:t>галузі,</a:t>
            </a:r>
            <a:r>
              <a:rPr sz="1800" spc="55" dirty="0">
                <a:latin typeface="Times New Roman"/>
                <a:cs typeface="Times New Roman"/>
              </a:rPr>
              <a:t>  </a:t>
            </a:r>
            <a:r>
              <a:rPr sz="1800" dirty="0">
                <a:latin typeface="Times New Roman"/>
                <a:cs typeface="Times New Roman"/>
              </a:rPr>
              <a:t>підприємства</a:t>
            </a:r>
            <a:r>
              <a:rPr sz="1800" spc="35" dirty="0">
                <a:latin typeface="Times New Roman"/>
                <a:cs typeface="Times New Roman"/>
              </a:rPr>
              <a:t>  </a:t>
            </a:r>
            <a:r>
              <a:rPr sz="1800" dirty="0">
                <a:latin typeface="Times New Roman"/>
                <a:cs typeface="Times New Roman"/>
              </a:rPr>
              <a:t>яких</a:t>
            </a:r>
            <a:r>
              <a:rPr sz="1800" spc="40" dirty="0">
                <a:latin typeface="Times New Roman"/>
                <a:cs typeface="Times New Roman"/>
              </a:rPr>
              <a:t>  </a:t>
            </a:r>
            <a:r>
              <a:rPr sz="1800" dirty="0">
                <a:latin typeface="Times New Roman"/>
                <a:cs typeface="Times New Roman"/>
              </a:rPr>
              <a:t>пов'язані</a:t>
            </a:r>
            <a:r>
              <a:rPr sz="1800" spc="40" dirty="0">
                <a:latin typeface="Times New Roman"/>
                <a:cs typeface="Times New Roman"/>
              </a:rPr>
              <a:t>  </a:t>
            </a:r>
            <a:r>
              <a:rPr sz="1800" b="1" dirty="0">
                <a:latin typeface="Times New Roman"/>
                <a:cs typeface="Times New Roman"/>
              </a:rPr>
              <a:t>послідовною</a:t>
            </a:r>
            <a:r>
              <a:rPr sz="1800" b="1" spc="55" dirty="0">
                <a:latin typeface="Times New Roman"/>
                <a:cs typeface="Times New Roman"/>
              </a:rPr>
              <a:t>  </a:t>
            </a:r>
            <a:r>
              <a:rPr sz="1800" b="1" dirty="0">
                <a:latin typeface="Times New Roman"/>
                <a:cs typeface="Times New Roman"/>
              </a:rPr>
              <a:t>і</a:t>
            </a:r>
            <a:r>
              <a:rPr sz="1800" b="1" spc="45" dirty="0">
                <a:latin typeface="Times New Roman"/>
                <a:cs typeface="Times New Roman"/>
              </a:rPr>
              <a:t>  </a:t>
            </a:r>
            <a:r>
              <a:rPr sz="1800" b="1" spc="-10" dirty="0">
                <a:latin typeface="Times New Roman"/>
                <a:cs typeface="Times New Roman"/>
              </a:rPr>
              <a:t>(або) </a:t>
            </a:r>
            <a:r>
              <a:rPr sz="1800" b="1" dirty="0">
                <a:latin typeface="Times New Roman"/>
                <a:cs typeface="Times New Roman"/>
              </a:rPr>
              <a:t>паралельною</a:t>
            </a:r>
            <a:r>
              <a:rPr sz="1800" b="1" spc="409" dirty="0">
                <a:latin typeface="Times New Roman"/>
                <a:cs typeface="Times New Roman"/>
              </a:rPr>
              <a:t> </a:t>
            </a:r>
            <a:r>
              <a:rPr sz="1800" b="1" dirty="0">
                <a:latin typeface="Times New Roman"/>
                <a:cs typeface="Times New Roman"/>
              </a:rPr>
              <a:t>переробкою</a:t>
            </a:r>
            <a:r>
              <a:rPr sz="1800" b="1" spc="415" dirty="0">
                <a:latin typeface="Times New Roman"/>
                <a:cs typeface="Times New Roman"/>
              </a:rPr>
              <a:t> </a:t>
            </a:r>
            <a:r>
              <a:rPr sz="1800" dirty="0">
                <a:latin typeface="Times New Roman"/>
                <a:cs typeface="Times New Roman"/>
              </a:rPr>
              <a:t>певного</a:t>
            </a:r>
            <a:r>
              <a:rPr sz="1800" spc="425" dirty="0">
                <a:latin typeface="Times New Roman"/>
                <a:cs typeface="Times New Roman"/>
              </a:rPr>
              <a:t> </a:t>
            </a:r>
            <a:r>
              <a:rPr sz="1800" dirty="0">
                <a:latin typeface="Times New Roman"/>
                <a:cs typeface="Times New Roman"/>
              </a:rPr>
              <a:t>типу</a:t>
            </a:r>
            <a:r>
              <a:rPr sz="1800" spc="385" dirty="0">
                <a:latin typeface="Times New Roman"/>
                <a:cs typeface="Times New Roman"/>
              </a:rPr>
              <a:t> </a:t>
            </a:r>
            <a:r>
              <a:rPr sz="1800" dirty="0">
                <a:latin typeface="Times New Roman"/>
                <a:cs typeface="Times New Roman"/>
              </a:rPr>
              <a:t>сировини,</a:t>
            </a:r>
            <a:r>
              <a:rPr sz="1800" spc="415" dirty="0">
                <a:latin typeface="Times New Roman"/>
                <a:cs typeface="Times New Roman"/>
              </a:rPr>
              <a:t> </a:t>
            </a:r>
            <a:r>
              <a:rPr sz="1800" dirty="0">
                <a:latin typeface="Times New Roman"/>
                <a:cs typeface="Times New Roman"/>
              </a:rPr>
              <a:t>включаючи</a:t>
            </a:r>
            <a:r>
              <a:rPr sz="1800" spc="415" dirty="0">
                <a:latin typeface="Times New Roman"/>
                <a:cs typeface="Times New Roman"/>
              </a:rPr>
              <a:t> </a:t>
            </a:r>
            <a:r>
              <a:rPr sz="1800" dirty="0">
                <a:latin typeface="Times New Roman"/>
                <a:cs typeface="Times New Roman"/>
              </a:rPr>
              <a:t>і</a:t>
            </a:r>
            <a:r>
              <a:rPr sz="1800" spc="395" dirty="0">
                <a:latin typeface="Times New Roman"/>
                <a:cs typeface="Times New Roman"/>
              </a:rPr>
              <a:t> </a:t>
            </a:r>
            <a:r>
              <a:rPr sz="1800" dirty="0">
                <a:latin typeface="Times New Roman"/>
                <a:cs typeface="Times New Roman"/>
              </a:rPr>
              <a:t>її</a:t>
            </a:r>
            <a:r>
              <a:rPr sz="1800" spc="395" dirty="0">
                <a:latin typeface="Times New Roman"/>
                <a:cs typeface="Times New Roman"/>
              </a:rPr>
              <a:t> </a:t>
            </a:r>
            <a:r>
              <a:rPr sz="1800" spc="-10" dirty="0">
                <a:latin typeface="Times New Roman"/>
                <a:cs typeface="Times New Roman"/>
              </a:rPr>
              <a:t>видобування </a:t>
            </a:r>
            <a:r>
              <a:rPr sz="1800" dirty="0">
                <a:latin typeface="Times New Roman"/>
                <a:cs typeface="Times New Roman"/>
              </a:rPr>
              <a:t>(вирощування).</a:t>
            </a:r>
            <a:r>
              <a:rPr sz="1800" spc="25" dirty="0">
                <a:latin typeface="Times New Roman"/>
                <a:cs typeface="Times New Roman"/>
              </a:rPr>
              <a:t> </a:t>
            </a:r>
            <a:r>
              <a:rPr sz="1800" dirty="0">
                <a:latin typeface="Times New Roman"/>
                <a:cs typeface="Times New Roman"/>
              </a:rPr>
              <a:t>До</a:t>
            </a:r>
            <a:r>
              <a:rPr sz="1800" spc="10" dirty="0">
                <a:latin typeface="Times New Roman"/>
                <a:cs typeface="Times New Roman"/>
              </a:rPr>
              <a:t> </a:t>
            </a:r>
            <a:r>
              <a:rPr sz="1800" dirty="0">
                <a:latin typeface="Times New Roman"/>
                <a:cs typeface="Times New Roman"/>
              </a:rPr>
              <a:t>них</a:t>
            </a:r>
            <a:r>
              <a:rPr sz="1800" spc="10" dirty="0">
                <a:latin typeface="Times New Roman"/>
                <a:cs typeface="Times New Roman"/>
              </a:rPr>
              <a:t> </a:t>
            </a:r>
            <a:r>
              <a:rPr sz="1800" dirty="0">
                <a:latin typeface="Times New Roman"/>
                <a:cs typeface="Times New Roman"/>
              </a:rPr>
              <a:t>належать</a:t>
            </a:r>
            <a:r>
              <a:rPr sz="1800" spc="5" dirty="0">
                <a:latin typeface="Times New Roman"/>
                <a:cs typeface="Times New Roman"/>
              </a:rPr>
              <a:t> </a:t>
            </a:r>
            <a:r>
              <a:rPr sz="1800" b="1" i="1" dirty="0">
                <a:latin typeface="Times New Roman"/>
                <a:cs typeface="Times New Roman"/>
              </a:rPr>
              <a:t>агропромислові</a:t>
            </a:r>
            <a:r>
              <a:rPr sz="1800" b="1" i="1" spc="-5" dirty="0">
                <a:latin typeface="Times New Roman"/>
                <a:cs typeface="Times New Roman"/>
              </a:rPr>
              <a:t> </a:t>
            </a:r>
            <a:r>
              <a:rPr sz="1800" b="1" i="1" dirty="0">
                <a:latin typeface="Times New Roman"/>
                <a:cs typeface="Times New Roman"/>
              </a:rPr>
              <a:t>і</a:t>
            </a:r>
            <a:r>
              <a:rPr sz="1800" b="1" i="1" spc="5" dirty="0">
                <a:latin typeface="Times New Roman"/>
                <a:cs typeface="Times New Roman"/>
              </a:rPr>
              <a:t> </a:t>
            </a:r>
            <a:r>
              <a:rPr sz="1800" b="1" i="1" dirty="0">
                <a:latin typeface="Times New Roman"/>
                <a:cs typeface="Times New Roman"/>
              </a:rPr>
              <a:t>рибопромислові,</a:t>
            </a:r>
            <a:r>
              <a:rPr sz="1800" b="1" i="1" spc="25" dirty="0">
                <a:latin typeface="Times New Roman"/>
                <a:cs typeface="Times New Roman"/>
              </a:rPr>
              <a:t> </a:t>
            </a:r>
            <a:r>
              <a:rPr sz="1800" b="1" i="1" spc="-10" dirty="0">
                <a:latin typeface="Times New Roman"/>
                <a:cs typeface="Times New Roman"/>
              </a:rPr>
              <a:t>лісопромислові комплекси</a:t>
            </a:r>
            <a:r>
              <a:rPr sz="1800" spc="-10" dirty="0">
                <a:latin typeface="Times New Roman"/>
                <a:cs typeface="Times New Roman"/>
              </a:rPr>
              <a:t>.</a:t>
            </a:r>
            <a:endParaRPr sz="1800">
              <a:latin typeface="Times New Roman"/>
              <a:cs typeface="Times New Roman"/>
            </a:endParaRPr>
          </a:p>
          <a:p>
            <a:pPr marL="12700" marR="5080" indent="188595" algn="just">
              <a:lnSpc>
                <a:spcPct val="107300"/>
              </a:lnSpc>
              <a:spcBef>
                <a:spcPts val="1785"/>
              </a:spcBef>
              <a:buFont typeface="Times New Roman"/>
              <a:buChar char="–"/>
              <a:tabLst>
                <a:tab pos="201295" algn="l"/>
              </a:tabLst>
            </a:pPr>
            <a:r>
              <a:rPr sz="1800" b="1" dirty="0">
                <a:latin typeface="Times New Roman"/>
                <a:cs typeface="Times New Roman"/>
              </a:rPr>
              <a:t>2</a:t>
            </a:r>
            <a:r>
              <a:rPr sz="1800" b="1" spc="85" dirty="0">
                <a:latin typeface="Times New Roman"/>
                <a:cs typeface="Times New Roman"/>
              </a:rPr>
              <a:t> </a:t>
            </a:r>
            <a:r>
              <a:rPr sz="1800" b="1" dirty="0">
                <a:latin typeface="Times New Roman"/>
                <a:cs typeface="Times New Roman"/>
              </a:rPr>
              <a:t>типу</a:t>
            </a:r>
            <a:r>
              <a:rPr sz="1800" b="1" spc="90" dirty="0">
                <a:latin typeface="Times New Roman"/>
                <a:cs typeface="Times New Roman"/>
              </a:rPr>
              <a:t> </a:t>
            </a:r>
            <a:r>
              <a:rPr sz="1800" dirty="0">
                <a:latin typeface="Times New Roman"/>
                <a:cs typeface="Times New Roman"/>
              </a:rPr>
              <a:t>–</a:t>
            </a:r>
            <a:r>
              <a:rPr sz="1800" spc="90" dirty="0">
                <a:latin typeface="Times New Roman"/>
                <a:cs typeface="Times New Roman"/>
              </a:rPr>
              <a:t> </a:t>
            </a:r>
            <a:r>
              <a:rPr sz="1800" dirty="0">
                <a:latin typeface="Times New Roman"/>
                <a:cs typeface="Times New Roman"/>
              </a:rPr>
              <a:t>належать</a:t>
            </a:r>
            <a:r>
              <a:rPr sz="1800" spc="100" dirty="0">
                <a:latin typeface="Times New Roman"/>
                <a:cs typeface="Times New Roman"/>
              </a:rPr>
              <a:t> </a:t>
            </a:r>
            <a:r>
              <a:rPr sz="1800" b="1" dirty="0">
                <a:latin typeface="Times New Roman"/>
                <a:cs typeface="Times New Roman"/>
              </a:rPr>
              <a:t>однорідні</a:t>
            </a:r>
            <a:r>
              <a:rPr sz="1800" b="1" spc="100" dirty="0">
                <a:latin typeface="Times New Roman"/>
                <a:cs typeface="Times New Roman"/>
              </a:rPr>
              <a:t> </a:t>
            </a:r>
            <a:r>
              <a:rPr sz="1800" b="1" dirty="0">
                <a:latin typeface="Times New Roman"/>
                <a:cs typeface="Times New Roman"/>
              </a:rPr>
              <a:t>галузі</a:t>
            </a:r>
            <a:r>
              <a:rPr sz="1800" dirty="0">
                <a:latin typeface="Times New Roman"/>
                <a:cs typeface="Times New Roman"/>
              </a:rPr>
              <a:t>,</a:t>
            </a:r>
            <a:r>
              <a:rPr sz="1800" spc="85" dirty="0">
                <a:latin typeface="Times New Roman"/>
                <a:cs typeface="Times New Roman"/>
              </a:rPr>
              <a:t> </a:t>
            </a:r>
            <a:r>
              <a:rPr sz="1800" dirty="0">
                <a:latin typeface="Times New Roman"/>
                <a:cs typeface="Times New Roman"/>
              </a:rPr>
              <a:t>зв'язки</a:t>
            </a:r>
            <a:r>
              <a:rPr sz="1800" spc="85" dirty="0">
                <a:latin typeface="Times New Roman"/>
                <a:cs typeface="Times New Roman"/>
              </a:rPr>
              <a:t> </a:t>
            </a:r>
            <a:r>
              <a:rPr sz="1800" dirty="0">
                <a:latin typeface="Times New Roman"/>
                <a:cs typeface="Times New Roman"/>
              </a:rPr>
              <a:t>між</a:t>
            </a:r>
            <a:r>
              <a:rPr sz="1800" spc="85" dirty="0">
                <a:latin typeface="Times New Roman"/>
                <a:cs typeface="Times New Roman"/>
              </a:rPr>
              <a:t> </a:t>
            </a:r>
            <a:r>
              <a:rPr sz="1800" dirty="0">
                <a:latin typeface="Times New Roman"/>
                <a:cs typeface="Times New Roman"/>
              </a:rPr>
              <a:t>підприємствами</a:t>
            </a:r>
            <a:r>
              <a:rPr sz="1800" spc="80" dirty="0">
                <a:latin typeface="Times New Roman"/>
                <a:cs typeface="Times New Roman"/>
              </a:rPr>
              <a:t> </a:t>
            </a:r>
            <a:r>
              <a:rPr sz="1800" dirty="0">
                <a:latin typeface="Times New Roman"/>
                <a:cs typeface="Times New Roman"/>
              </a:rPr>
              <a:t>яких</a:t>
            </a:r>
            <a:r>
              <a:rPr sz="1800" spc="90" dirty="0">
                <a:latin typeface="Times New Roman"/>
                <a:cs typeface="Times New Roman"/>
              </a:rPr>
              <a:t> </a:t>
            </a:r>
            <a:r>
              <a:rPr sz="1800" spc="-10" dirty="0">
                <a:latin typeface="Times New Roman"/>
                <a:cs typeface="Times New Roman"/>
              </a:rPr>
              <a:t>виникають </a:t>
            </a:r>
            <a:r>
              <a:rPr sz="1800" dirty="0">
                <a:latin typeface="Times New Roman"/>
                <a:cs typeface="Times New Roman"/>
              </a:rPr>
              <a:t>на</a:t>
            </a:r>
            <a:r>
              <a:rPr sz="1800" spc="60" dirty="0">
                <a:latin typeface="Times New Roman"/>
                <a:cs typeface="Times New Roman"/>
              </a:rPr>
              <a:t> </a:t>
            </a:r>
            <a:r>
              <a:rPr sz="1800" dirty="0">
                <a:latin typeface="Times New Roman"/>
                <a:cs typeface="Times New Roman"/>
              </a:rPr>
              <a:t>основі</a:t>
            </a:r>
            <a:r>
              <a:rPr sz="1800" spc="85" dirty="0">
                <a:latin typeface="Times New Roman"/>
                <a:cs typeface="Times New Roman"/>
              </a:rPr>
              <a:t> </a:t>
            </a:r>
            <a:r>
              <a:rPr sz="1800" dirty="0">
                <a:latin typeface="Times New Roman"/>
                <a:cs typeface="Times New Roman"/>
              </a:rPr>
              <a:t>виробництва</a:t>
            </a:r>
            <a:r>
              <a:rPr sz="1800" spc="65" dirty="0">
                <a:latin typeface="Times New Roman"/>
                <a:cs typeface="Times New Roman"/>
              </a:rPr>
              <a:t> </a:t>
            </a:r>
            <a:r>
              <a:rPr sz="1800" dirty="0">
                <a:latin typeface="Times New Roman"/>
                <a:cs typeface="Times New Roman"/>
              </a:rPr>
              <a:t>взаємозамінюваної</a:t>
            </a:r>
            <a:r>
              <a:rPr sz="1800" spc="55" dirty="0">
                <a:latin typeface="Times New Roman"/>
                <a:cs typeface="Times New Roman"/>
              </a:rPr>
              <a:t> </a:t>
            </a:r>
            <a:r>
              <a:rPr sz="1800" dirty="0">
                <a:latin typeface="Times New Roman"/>
                <a:cs typeface="Times New Roman"/>
              </a:rPr>
              <a:t>продукції</a:t>
            </a:r>
            <a:r>
              <a:rPr sz="1800" spc="70" dirty="0">
                <a:latin typeface="Times New Roman"/>
                <a:cs typeface="Times New Roman"/>
              </a:rPr>
              <a:t> </a:t>
            </a:r>
            <a:r>
              <a:rPr sz="1800" dirty="0">
                <a:latin typeface="Times New Roman"/>
                <a:cs typeface="Times New Roman"/>
              </a:rPr>
              <a:t>(послуг).</a:t>
            </a:r>
            <a:r>
              <a:rPr sz="1800" spc="75" dirty="0">
                <a:latin typeface="Times New Roman"/>
                <a:cs typeface="Times New Roman"/>
              </a:rPr>
              <a:t> </a:t>
            </a:r>
            <a:r>
              <a:rPr sz="1800" dirty="0">
                <a:latin typeface="Times New Roman"/>
                <a:cs typeface="Times New Roman"/>
              </a:rPr>
              <a:t>Наприклад,</a:t>
            </a:r>
            <a:r>
              <a:rPr sz="1800" spc="75" dirty="0">
                <a:latin typeface="Times New Roman"/>
                <a:cs typeface="Times New Roman"/>
              </a:rPr>
              <a:t> </a:t>
            </a:r>
            <a:r>
              <a:rPr sz="1800" b="1" i="1" spc="-10" dirty="0">
                <a:latin typeface="Times New Roman"/>
                <a:cs typeface="Times New Roman"/>
              </a:rPr>
              <a:t>паливно- </a:t>
            </a:r>
            <a:r>
              <a:rPr sz="1800" b="1" i="1" dirty="0">
                <a:latin typeface="Times New Roman"/>
                <a:cs typeface="Times New Roman"/>
              </a:rPr>
              <a:t>енергетичний</a:t>
            </a:r>
            <a:r>
              <a:rPr sz="1800" b="1" i="1" spc="-100" dirty="0">
                <a:latin typeface="Times New Roman"/>
                <a:cs typeface="Times New Roman"/>
              </a:rPr>
              <a:t> </a:t>
            </a:r>
            <a:r>
              <a:rPr sz="1800" b="1" i="1" spc="-25" dirty="0">
                <a:latin typeface="Times New Roman"/>
                <a:cs typeface="Times New Roman"/>
              </a:rPr>
              <a:t>комплекс,</a:t>
            </a:r>
            <a:r>
              <a:rPr sz="1800" b="1" i="1" spc="-30" dirty="0">
                <a:latin typeface="Times New Roman"/>
                <a:cs typeface="Times New Roman"/>
              </a:rPr>
              <a:t> </a:t>
            </a:r>
            <a:r>
              <a:rPr sz="1800" b="1" i="1" spc="-10" dirty="0">
                <a:latin typeface="Times New Roman"/>
                <a:cs typeface="Times New Roman"/>
              </a:rPr>
              <a:t>транспортний.</a:t>
            </a:r>
            <a:endParaRPr sz="1800">
              <a:latin typeface="Times New Roman"/>
              <a:cs typeface="Times New Roman"/>
            </a:endParaRPr>
          </a:p>
          <a:p>
            <a:pPr marL="12700" marR="6985" indent="179705" algn="just">
              <a:lnSpc>
                <a:spcPct val="106700"/>
              </a:lnSpc>
              <a:spcBef>
                <a:spcPts val="1800"/>
              </a:spcBef>
              <a:buFont typeface="Times New Roman"/>
              <a:buChar char="–"/>
              <a:tabLst>
                <a:tab pos="192405" algn="l"/>
              </a:tabLst>
            </a:pPr>
            <a:r>
              <a:rPr sz="1800" b="1" dirty="0">
                <a:latin typeface="Times New Roman"/>
                <a:cs typeface="Times New Roman"/>
              </a:rPr>
              <a:t>3</a:t>
            </a:r>
            <a:r>
              <a:rPr sz="1800" b="1" spc="-25" dirty="0">
                <a:latin typeface="Times New Roman"/>
                <a:cs typeface="Times New Roman"/>
              </a:rPr>
              <a:t> </a:t>
            </a:r>
            <a:r>
              <a:rPr sz="1800" b="1" dirty="0">
                <a:latin typeface="Times New Roman"/>
                <a:cs typeface="Times New Roman"/>
              </a:rPr>
              <a:t>типу</a:t>
            </a:r>
            <a:r>
              <a:rPr sz="1800" b="1" spc="-5" dirty="0">
                <a:latin typeface="Times New Roman"/>
                <a:cs typeface="Times New Roman"/>
              </a:rPr>
              <a:t> </a:t>
            </a:r>
            <a:r>
              <a:rPr sz="1800" dirty="0">
                <a:latin typeface="Times New Roman"/>
                <a:cs typeface="Times New Roman"/>
              </a:rPr>
              <a:t>– це</a:t>
            </a:r>
            <a:r>
              <a:rPr sz="1800" spc="-20" dirty="0">
                <a:latin typeface="Times New Roman"/>
                <a:cs typeface="Times New Roman"/>
              </a:rPr>
              <a:t> </a:t>
            </a:r>
            <a:r>
              <a:rPr sz="1800" spc="-10" dirty="0">
                <a:latin typeface="Times New Roman"/>
                <a:cs typeface="Times New Roman"/>
              </a:rPr>
              <a:t>комплекси,</a:t>
            </a:r>
            <a:r>
              <a:rPr sz="1800" spc="-25" dirty="0">
                <a:latin typeface="Times New Roman"/>
                <a:cs typeface="Times New Roman"/>
              </a:rPr>
              <a:t> </a:t>
            </a:r>
            <a:r>
              <a:rPr sz="1800" dirty="0">
                <a:latin typeface="Times New Roman"/>
                <a:cs typeface="Times New Roman"/>
              </a:rPr>
              <a:t>що складаються із </a:t>
            </a:r>
            <a:r>
              <a:rPr sz="1800" b="1" dirty="0">
                <a:latin typeface="Times New Roman"/>
                <a:cs typeface="Times New Roman"/>
              </a:rPr>
              <a:t>сукупності</a:t>
            </a:r>
            <a:r>
              <a:rPr sz="1800" b="1" spc="-10" dirty="0">
                <a:latin typeface="Times New Roman"/>
                <a:cs typeface="Times New Roman"/>
              </a:rPr>
              <a:t> </a:t>
            </a:r>
            <a:r>
              <a:rPr sz="1800" b="1" dirty="0">
                <a:latin typeface="Times New Roman"/>
                <a:cs typeface="Times New Roman"/>
              </a:rPr>
              <a:t>кількох</a:t>
            </a:r>
            <a:r>
              <a:rPr sz="1800" b="1" spc="20" dirty="0">
                <a:latin typeface="Times New Roman"/>
                <a:cs typeface="Times New Roman"/>
              </a:rPr>
              <a:t> </a:t>
            </a:r>
            <a:r>
              <a:rPr sz="1800" b="1" dirty="0">
                <a:latin typeface="Times New Roman"/>
                <a:cs typeface="Times New Roman"/>
              </a:rPr>
              <a:t>галузей</a:t>
            </a:r>
            <a:r>
              <a:rPr sz="1800" dirty="0">
                <a:latin typeface="Times New Roman"/>
                <a:cs typeface="Times New Roman"/>
              </a:rPr>
              <a:t>,</a:t>
            </a:r>
            <a:r>
              <a:rPr sz="1800" spc="-5" dirty="0">
                <a:latin typeface="Times New Roman"/>
                <a:cs typeface="Times New Roman"/>
              </a:rPr>
              <a:t> </a:t>
            </a:r>
            <a:r>
              <a:rPr sz="1800" spc="-10" dirty="0">
                <a:latin typeface="Times New Roman"/>
                <a:cs typeface="Times New Roman"/>
              </a:rPr>
              <a:t>діяльність </a:t>
            </a:r>
            <a:r>
              <a:rPr sz="1800" dirty="0">
                <a:latin typeface="Times New Roman"/>
                <a:cs typeface="Times New Roman"/>
              </a:rPr>
              <a:t>підприємств</a:t>
            </a:r>
            <a:r>
              <a:rPr sz="1800" spc="175" dirty="0">
                <a:latin typeface="Times New Roman"/>
                <a:cs typeface="Times New Roman"/>
              </a:rPr>
              <a:t> </a:t>
            </a:r>
            <a:r>
              <a:rPr sz="1800" dirty="0">
                <a:latin typeface="Times New Roman"/>
                <a:cs typeface="Times New Roman"/>
              </a:rPr>
              <a:t>яких</a:t>
            </a:r>
            <a:r>
              <a:rPr sz="1800" spc="170" dirty="0">
                <a:latin typeface="Times New Roman"/>
                <a:cs typeface="Times New Roman"/>
              </a:rPr>
              <a:t> </a:t>
            </a:r>
            <a:r>
              <a:rPr sz="1800" dirty="0">
                <a:latin typeface="Times New Roman"/>
                <a:cs typeface="Times New Roman"/>
              </a:rPr>
              <a:t>спрямована</a:t>
            </a:r>
            <a:r>
              <a:rPr sz="1800" spc="170" dirty="0">
                <a:latin typeface="Times New Roman"/>
                <a:cs typeface="Times New Roman"/>
              </a:rPr>
              <a:t> </a:t>
            </a:r>
            <a:r>
              <a:rPr sz="1800" dirty="0">
                <a:latin typeface="Times New Roman"/>
                <a:cs typeface="Times New Roman"/>
              </a:rPr>
              <a:t>на</a:t>
            </a:r>
            <a:r>
              <a:rPr sz="1800" spc="170" dirty="0">
                <a:latin typeface="Times New Roman"/>
                <a:cs typeface="Times New Roman"/>
              </a:rPr>
              <a:t> </a:t>
            </a:r>
            <a:r>
              <a:rPr sz="1800" dirty="0">
                <a:latin typeface="Times New Roman"/>
                <a:cs typeface="Times New Roman"/>
              </a:rPr>
              <a:t>вирішення</a:t>
            </a:r>
            <a:r>
              <a:rPr sz="1800" spc="195" dirty="0">
                <a:latin typeface="Times New Roman"/>
                <a:cs typeface="Times New Roman"/>
              </a:rPr>
              <a:t> </a:t>
            </a:r>
            <a:r>
              <a:rPr sz="1800" dirty="0">
                <a:latin typeface="Times New Roman"/>
                <a:cs typeface="Times New Roman"/>
              </a:rPr>
              <a:t>певної</a:t>
            </a:r>
            <a:r>
              <a:rPr sz="1800" spc="185" dirty="0">
                <a:latin typeface="Times New Roman"/>
                <a:cs typeface="Times New Roman"/>
              </a:rPr>
              <a:t> </a:t>
            </a:r>
            <a:r>
              <a:rPr sz="1800" dirty="0">
                <a:latin typeface="Times New Roman"/>
                <a:cs typeface="Times New Roman"/>
              </a:rPr>
              <a:t>господарської</a:t>
            </a:r>
            <a:r>
              <a:rPr sz="1800" spc="195" dirty="0">
                <a:latin typeface="Times New Roman"/>
                <a:cs typeface="Times New Roman"/>
              </a:rPr>
              <a:t> </a:t>
            </a:r>
            <a:r>
              <a:rPr sz="1800" dirty="0">
                <a:latin typeface="Times New Roman"/>
                <a:cs typeface="Times New Roman"/>
              </a:rPr>
              <a:t>або</a:t>
            </a:r>
            <a:r>
              <a:rPr sz="1800" spc="190" dirty="0">
                <a:latin typeface="Times New Roman"/>
                <a:cs typeface="Times New Roman"/>
              </a:rPr>
              <a:t> </a:t>
            </a:r>
            <a:r>
              <a:rPr sz="1800" spc="-10" dirty="0">
                <a:latin typeface="Times New Roman"/>
                <a:cs typeface="Times New Roman"/>
              </a:rPr>
              <a:t>регіональної </a:t>
            </a:r>
            <a:r>
              <a:rPr sz="1800" dirty="0">
                <a:latin typeface="Times New Roman"/>
                <a:cs typeface="Times New Roman"/>
              </a:rPr>
              <a:t>проблеми.</a:t>
            </a:r>
            <a:r>
              <a:rPr sz="1800" spc="-75" dirty="0">
                <a:latin typeface="Times New Roman"/>
                <a:cs typeface="Times New Roman"/>
              </a:rPr>
              <a:t> </a:t>
            </a:r>
            <a:r>
              <a:rPr sz="1800" dirty="0">
                <a:latin typeface="Times New Roman"/>
                <a:cs typeface="Times New Roman"/>
              </a:rPr>
              <a:t>Наприклад,</a:t>
            </a:r>
            <a:r>
              <a:rPr sz="1800" spc="-50" dirty="0">
                <a:latin typeface="Times New Roman"/>
                <a:cs typeface="Times New Roman"/>
              </a:rPr>
              <a:t> </a:t>
            </a:r>
            <a:r>
              <a:rPr sz="1800" b="1" i="1" spc="-10" dirty="0">
                <a:latin typeface="Times New Roman"/>
                <a:cs typeface="Times New Roman"/>
              </a:rPr>
              <a:t>продовольчий,</a:t>
            </a:r>
            <a:r>
              <a:rPr sz="1800" b="1" i="1" spc="-100" dirty="0">
                <a:latin typeface="Times New Roman"/>
                <a:cs typeface="Times New Roman"/>
              </a:rPr>
              <a:t> </a:t>
            </a:r>
            <a:r>
              <a:rPr sz="1800" b="1" i="1" dirty="0">
                <a:latin typeface="Times New Roman"/>
                <a:cs typeface="Times New Roman"/>
              </a:rPr>
              <a:t>рекреаційний</a:t>
            </a:r>
            <a:r>
              <a:rPr sz="1800" b="1" i="1" spc="-110" dirty="0">
                <a:latin typeface="Times New Roman"/>
                <a:cs typeface="Times New Roman"/>
              </a:rPr>
              <a:t> </a:t>
            </a:r>
            <a:r>
              <a:rPr sz="1800" b="1" i="1" spc="-10" dirty="0">
                <a:latin typeface="Times New Roman"/>
                <a:cs typeface="Times New Roman"/>
              </a:rPr>
              <a:t>комплекси</a:t>
            </a:r>
            <a:r>
              <a:rPr sz="1800" spc="-10" dirty="0">
                <a:latin typeface="Times New Roman"/>
                <a:cs typeface="Times New Roman"/>
              </a:rPr>
              <a:t>.</a:t>
            </a:r>
            <a:endParaRPr sz="1800">
              <a:latin typeface="Times New Roman"/>
              <a:cs typeface="Times New Roman"/>
            </a:endParaRPr>
          </a:p>
          <a:p>
            <a:pPr marL="12700" marR="6350" indent="228600" algn="just">
              <a:lnSpc>
                <a:spcPct val="107000"/>
              </a:lnSpc>
              <a:spcBef>
                <a:spcPts val="1820"/>
              </a:spcBef>
              <a:buFont typeface="Times New Roman"/>
              <a:buChar char="–"/>
              <a:tabLst>
                <a:tab pos="241300" algn="l"/>
              </a:tabLst>
            </a:pPr>
            <a:r>
              <a:rPr sz="1800" b="1" dirty="0">
                <a:latin typeface="Times New Roman"/>
                <a:cs typeface="Times New Roman"/>
              </a:rPr>
              <a:t>4</a:t>
            </a:r>
            <a:r>
              <a:rPr sz="1800" b="1" spc="360" dirty="0">
                <a:latin typeface="Times New Roman"/>
                <a:cs typeface="Times New Roman"/>
              </a:rPr>
              <a:t> </a:t>
            </a:r>
            <a:r>
              <a:rPr sz="1800" b="1" dirty="0">
                <a:latin typeface="Times New Roman"/>
                <a:cs typeface="Times New Roman"/>
              </a:rPr>
              <a:t>типу</a:t>
            </a:r>
            <a:r>
              <a:rPr sz="1800" b="1" spc="360" dirty="0">
                <a:latin typeface="Times New Roman"/>
                <a:cs typeface="Times New Roman"/>
              </a:rPr>
              <a:t> </a:t>
            </a:r>
            <a:r>
              <a:rPr sz="1800" dirty="0">
                <a:latin typeface="Times New Roman"/>
                <a:cs typeface="Times New Roman"/>
              </a:rPr>
              <a:t>–</a:t>
            </a:r>
            <a:r>
              <a:rPr sz="1800" spc="340" dirty="0">
                <a:latin typeface="Times New Roman"/>
                <a:cs typeface="Times New Roman"/>
              </a:rPr>
              <a:t> </a:t>
            </a:r>
            <a:r>
              <a:rPr sz="1800" dirty="0">
                <a:latin typeface="Times New Roman"/>
                <a:cs typeface="Times New Roman"/>
              </a:rPr>
              <a:t>належать</a:t>
            </a:r>
            <a:r>
              <a:rPr sz="1800" spc="355" dirty="0">
                <a:latin typeface="Times New Roman"/>
                <a:cs typeface="Times New Roman"/>
              </a:rPr>
              <a:t> </a:t>
            </a:r>
            <a:r>
              <a:rPr sz="1800" b="1" dirty="0">
                <a:latin typeface="Times New Roman"/>
                <a:cs typeface="Times New Roman"/>
              </a:rPr>
              <a:t>програмні</a:t>
            </a:r>
            <a:r>
              <a:rPr sz="1800" b="1" spc="345" dirty="0">
                <a:latin typeface="Times New Roman"/>
                <a:cs typeface="Times New Roman"/>
              </a:rPr>
              <a:t> </a:t>
            </a:r>
            <a:r>
              <a:rPr sz="1800" b="1" dirty="0">
                <a:latin typeface="Times New Roman"/>
                <a:cs typeface="Times New Roman"/>
              </a:rPr>
              <a:t>міжгалузеві</a:t>
            </a:r>
            <a:r>
              <a:rPr sz="1800" b="1" spc="360" dirty="0">
                <a:latin typeface="Times New Roman"/>
                <a:cs typeface="Times New Roman"/>
              </a:rPr>
              <a:t> </a:t>
            </a:r>
            <a:r>
              <a:rPr sz="1800" b="1" dirty="0">
                <a:latin typeface="Times New Roman"/>
                <a:cs typeface="Times New Roman"/>
              </a:rPr>
              <a:t>комплекси</a:t>
            </a:r>
            <a:r>
              <a:rPr sz="1800" b="1" spc="370" dirty="0">
                <a:latin typeface="Times New Roman"/>
                <a:cs typeface="Times New Roman"/>
              </a:rPr>
              <a:t> </a:t>
            </a:r>
            <a:r>
              <a:rPr sz="1800" dirty="0">
                <a:latin typeface="Times New Roman"/>
                <a:cs typeface="Times New Roman"/>
              </a:rPr>
              <a:t>—</a:t>
            </a:r>
            <a:r>
              <a:rPr sz="1800" spc="355" dirty="0">
                <a:latin typeface="Times New Roman"/>
                <a:cs typeface="Times New Roman"/>
              </a:rPr>
              <a:t> </a:t>
            </a:r>
            <a:r>
              <a:rPr sz="1800" dirty="0">
                <a:latin typeface="Times New Roman"/>
                <a:cs typeface="Times New Roman"/>
              </a:rPr>
              <a:t>комплекси</a:t>
            </a:r>
            <a:r>
              <a:rPr sz="1800" spc="350" dirty="0">
                <a:latin typeface="Times New Roman"/>
                <a:cs typeface="Times New Roman"/>
              </a:rPr>
              <a:t> </a:t>
            </a:r>
            <a:r>
              <a:rPr sz="1800" spc="-10" dirty="0">
                <a:latin typeface="Times New Roman"/>
                <a:cs typeface="Times New Roman"/>
              </a:rPr>
              <a:t>галузей, </a:t>
            </a:r>
            <a:r>
              <a:rPr sz="1800" dirty="0">
                <a:latin typeface="Times New Roman"/>
                <a:cs typeface="Times New Roman"/>
              </a:rPr>
              <a:t>зв'язки</a:t>
            </a:r>
            <a:r>
              <a:rPr sz="1800" spc="130" dirty="0">
                <a:latin typeface="Times New Roman"/>
                <a:cs typeface="Times New Roman"/>
              </a:rPr>
              <a:t> </a:t>
            </a:r>
            <a:r>
              <a:rPr sz="1800" dirty="0">
                <a:latin typeface="Times New Roman"/>
                <a:cs typeface="Times New Roman"/>
              </a:rPr>
              <a:t>між</a:t>
            </a:r>
            <a:r>
              <a:rPr sz="1800" spc="135" dirty="0">
                <a:latin typeface="Times New Roman"/>
                <a:cs typeface="Times New Roman"/>
              </a:rPr>
              <a:t> </a:t>
            </a:r>
            <a:r>
              <a:rPr sz="1800" dirty="0">
                <a:latin typeface="Times New Roman"/>
                <a:cs typeface="Times New Roman"/>
              </a:rPr>
              <a:t>підприємствами</a:t>
            </a:r>
            <a:r>
              <a:rPr sz="1800" spc="135" dirty="0">
                <a:latin typeface="Times New Roman"/>
                <a:cs typeface="Times New Roman"/>
              </a:rPr>
              <a:t> </a:t>
            </a:r>
            <a:r>
              <a:rPr sz="1800" dirty="0">
                <a:latin typeface="Times New Roman"/>
                <a:cs typeface="Times New Roman"/>
              </a:rPr>
              <a:t>яких</a:t>
            </a:r>
            <a:r>
              <a:rPr sz="1800" spc="120" dirty="0">
                <a:latin typeface="Times New Roman"/>
                <a:cs typeface="Times New Roman"/>
              </a:rPr>
              <a:t> </a:t>
            </a:r>
            <a:r>
              <a:rPr sz="1800" dirty="0">
                <a:latin typeface="Times New Roman"/>
                <a:cs typeface="Times New Roman"/>
              </a:rPr>
              <a:t>здійснюють,</a:t>
            </a:r>
            <a:r>
              <a:rPr sz="1800" spc="140" dirty="0">
                <a:latin typeface="Times New Roman"/>
                <a:cs typeface="Times New Roman"/>
              </a:rPr>
              <a:t> </a:t>
            </a:r>
            <a:r>
              <a:rPr sz="1800" dirty="0">
                <a:latin typeface="Times New Roman"/>
                <a:cs typeface="Times New Roman"/>
              </a:rPr>
              <a:t>щоб</a:t>
            </a:r>
            <a:r>
              <a:rPr sz="1800" spc="125" dirty="0">
                <a:latin typeface="Times New Roman"/>
                <a:cs typeface="Times New Roman"/>
              </a:rPr>
              <a:t> </a:t>
            </a:r>
            <a:r>
              <a:rPr sz="1800" dirty="0">
                <a:latin typeface="Times New Roman"/>
                <a:cs typeface="Times New Roman"/>
              </a:rPr>
              <a:t>досягти</a:t>
            </a:r>
            <a:r>
              <a:rPr sz="1800" spc="125" dirty="0">
                <a:latin typeface="Times New Roman"/>
                <a:cs typeface="Times New Roman"/>
              </a:rPr>
              <a:t> </a:t>
            </a:r>
            <a:r>
              <a:rPr sz="1800" dirty="0">
                <a:latin typeface="Times New Roman"/>
                <a:cs typeface="Times New Roman"/>
              </a:rPr>
              <a:t>певної</a:t>
            </a:r>
            <a:r>
              <a:rPr sz="1800" spc="135" dirty="0">
                <a:latin typeface="Times New Roman"/>
                <a:cs typeface="Times New Roman"/>
              </a:rPr>
              <a:t> </a:t>
            </a:r>
            <a:r>
              <a:rPr sz="1800" dirty="0">
                <a:latin typeface="Times New Roman"/>
                <a:cs typeface="Times New Roman"/>
              </a:rPr>
              <a:t>мети,</a:t>
            </a:r>
            <a:r>
              <a:rPr sz="1800" spc="140" dirty="0">
                <a:latin typeface="Times New Roman"/>
                <a:cs typeface="Times New Roman"/>
              </a:rPr>
              <a:t> </a:t>
            </a:r>
            <a:r>
              <a:rPr sz="1800" dirty="0">
                <a:latin typeface="Times New Roman"/>
                <a:cs typeface="Times New Roman"/>
              </a:rPr>
              <a:t>заданої</a:t>
            </a:r>
            <a:r>
              <a:rPr sz="1800" spc="135" dirty="0">
                <a:latin typeface="Times New Roman"/>
                <a:cs typeface="Times New Roman"/>
              </a:rPr>
              <a:t> </a:t>
            </a:r>
            <a:r>
              <a:rPr sz="1800" spc="-25" dirty="0">
                <a:latin typeface="Times New Roman"/>
                <a:cs typeface="Times New Roman"/>
              </a:rPr>
              <a:t>їм </a:t>
            </a:r>
            <a:r>
              <a:rPr sz="1800" dirty="0">
                <a:latin typeface="Times New Roman"/>
                <a:cs typeface="Times New Roman"/>
              </a:rPr>
              <a:t>економікою,</a:t>
            </a:r>
            <a:r>
              <a:rPr sz="1800" spc="180" dirty="0">
                <a:latin typeface="Times New Roman"/>
                <a:cs typeface="Times New Roman"/>
              </a:rPr>
              <a:t> </a:t>
            </a:r>
            <a:r>
              <a:rPr sz="1800" dirty="0">
                <a:latin typeface="Times New Roman"/>
                <a:cs typeface="Times New Roman"/>
              </a:rPr>
              <a:t>соціальною,</a:t>
            </a:r>
            <a:r>
              <a:rPr sz="1800" spc="185" dirty="0">
                <a:latin typeface="Times New Roman"/>
                <a:cs typeface="Times New Roman"/>
              </a:rPr>
              <a:t> </a:t>
            </a:r>
            <a:r>
              <a:rPr sz="1800" dirty="0">
                <a:latin typeface="Times New Roman"/>
                <a:cs typeface="Times New Roman"/>
              </a:rPr>
              <a:t>екологічною</a:t>
            </a:r>
            <a:r>
              <a:rPr sz="1800" spc="175" dirty="0">
                <a:latin typeface="Times New Roman"/>
                <a:cs typeface="Times New Roman"/>
              </a:rPr>
              <a:t> </a:t>
            </a:r>
            <a:r>
              <a:rPr sz="1800" dirty="0">
                <a:latin typeface="Times New Roman"/>
                <a:cs typeface="Times New Roman"/>
              </a:rPr>
              <a:t>або</a:t>
            </a:r>
            <a:r>
              <a:rPr sz="1800" spc="185" dirty="0">
                <a:latin typeface="Times New Roman"/>
                <a:cs typeface="Times New Roman"/>
              </a:rPr>
              <a:t> </a:t>
            </a:r>
            <a:r>
              <a:rPr sz="1800" spc="-40" dirty="0">
                <a:latin typeface="Times New Roman"/>
                <a:cs typeface="Times New Roman"/>
              </a:rPr>
              <a:t>науково-</a:t>
            </a:r>
            <a:r>
              <a:rPr sz="1800" dirty="0">
                <a:latin typeface="Times New Roman"/>
                <a:cs typeface="Times New Roman"/>
              </a:rPr>
              <a:t>технічною</a:t>
            </a:r>
            <a:r>
              <a:rPr sz="1800" spc="165" dirty="0">
                <a:latin typeface="Times New Roman"/>
                <a:cs typeface="Times New Roman"/>
              </a:rPr>
              <a:t> </a:t>
            </a:r>
            <a:r>
              <a:rPr sz="1800" dirty="0">
                <a:latin typeface="Times New Roman"/>
                <a:cs typeface="Times New Roman"/>
              </a:rPr>
              <a:t>проблемами.</a:t>
            </a:r>
            <a:r>
              <a:rPr sz="1800" spc="180" dirty="0">
                <a:latin typeface="Times New Roman"/>
                <a:cs typeface="Times New Roman"/>
              </a:rPr>
              <a:t> </a:t>
            </a:r>
            <a:r>
              <a:rPr sz="1800" dirty="0">
                <a:latin typeface="Times New Roman"/>
                <a:cs typeface="Times New Roman"/>
              </a:rPr>
              <a:t>До</a:t>
            </a:r>
            <a:r>
              <a:rPr sz="1800" spc="180" dirty="0">
                <a:latin typeface="Times New Roman"/>
                <a:cs typeface="Times New Roman"/>
              </a:rPr>
              <a:t> </a:t>
            </a:r>
            <a:r>
              <a:rPr sz="1800" spc="-25" dirty="0">
                <a:latin typeface="Times New Roman"/>
                <a:cs typeface="Times New Roman"/>
              </a:rPr>
              <a:t>них </a:t>
            </a:r>
            <a:r>
              <a:rPr sz="1800" dirty="0">
                <a:latin typeface="Times New Roman"/>
                <a:cs typeface="Times New Roman"/>
              </a:rPr>
              <a:t>відносять</a:t>
            </a:r>
            <a:r>
              <a:rPr sz="1800" spc="75" dirty="0">
                <a:latin typeface="Times New Roman"/>
                <a:cs typeface="Times New Roman"/>
              </a:rPr>
              <a:t>  </a:t>
            </a:r>
            <a:r>
              <a:rPr sz="1800" dirty="0">
                <a:latin typeface="Times New Roman"/>
                <a:cs typeface="Times New Roman"/>
              </a:rPr>
              <a:t>міжгалузеві</a:t>
            </a:r>
            <a:r>
              <a:rPr sz="1800" spc="90" dirty="0">
                <a:latin typeface="Times New Roman"/>
                <a:cs typeface="Times New Roman"/>
              </a:rPr>
              <a:t>  </a:t>
            </a:r>
            <a:r>
              <a:rPr sz="1800" dirty="0">
                <a:latin typeface="Times New Roman"/>
                <a:cs typeface="Times New Roman"/>
              </a:rPr>
              <a:t>комплекси,</a:t>
            </a:r>
            <a:r>
              <a:rPr sz="1800" spc="80" dirty="0">
                <a:latin typeface="Times New Roman"/>
                <a:cs typeface="Times New Roman"/>
              </a:rPr>
              <a:t>  </a:t>
            </a:r>
            <a:r>
              <a:rPr sz="1800" dirty="0">
                <a:latin typeface="Times New Roman"/>
                <a:cs typeface="Times New Roman"/>
              </a:rPr>
              <a:t>формування</a:t>
            </a:r>
            <a:r>
              <a:rPr sz="1800" spc="85" dirty="0">
                <a:latin typeface="Times New Roman"/>
                <a:cs typeface="Times New Roman"/>
              </a:rPr>
              <a:t>  </a:t>
            </a:r>
            <a:r>
              <a:rPr sz="1800" dirty="0">
                <a:latin typeface="Times New Roman"/>
                <a:cs typeface="Times New Roman"/>
              </a:rPr>
              <a:t>яких</a:t>
            </a:r>
            <a:r>
              <a:rPr sz="1800" spc="75" dirty="0">
                <a:latin typeface="Times New Roman"/>
                <a:cs typeface="Times New Roman"/>
              </a:rPr>
              <a:t>  </a:t>
            </a:r>
            <a:r>
              <a:rPr sz="1800" dirty="0">
                <a:latin typeface="Times New Roman"/>
                <a:cs typeface="Times New Roman"/>
              </a:rPr>
              <a:t>регулюється</a:t>
            </a:r>
            <a:r>
              <a:rPr sz="1800" spc="80" dirty="0">
                <a:latin typeface="Times New Roman"/>
                <a:cs typeface="Times New Roman"/>
              </a:rPr>
              <a:t>  </a:t>
            </a:r>
            <a:r>
              <a:rPr sz="1800" b="1" i="1" dirty="0">
                <a:latin typeface="Times New Roman"/>
                <a:cs typeface="Times New Roman"/>
              </a:rPr>
              <a:t>відповідно</a:t>
            </a:r>
            <a:r>
              <a:rPr sz="1800" b="1" i="1" spc="90" dirty="0">
                <a:latin typeface="Times New Roman"/>
                <a:cs typeface="Times New Roman"/>
              </a:rPr>
              <a:t>  </a:t>
            </a:r>
            <a:r>
              <a:rPr sz="1800" b="1" i="1" spc="-25" dirty="0">
                <a:latin typeface="Times New Roman"/>
                <a:cs typeface="Times New Roman"/>
              </a:rPr>
              <a:t>до </a:t>
            </a:r>
            <a:r>
              <a:rPr sz="1800" b="1" i="1" dirty="0">
                <a:latin typeface="Times New Roman"/>
                <a:cs typeface="Times New Roman"/>
              </a:rPr>
              <a:t>певної</a:t>
            </a:r>
            <a:r>
              <a:rPr sz="1800" b="1" i="1" spc="-35" dirty="0">
                <a:latin typeface="Times New Roman"/>
                <a:cs typeface="Times New Roman"/>
              </a:rPr>
              <a:t> </a:t>
            </a:r>
            <a:r>
              <a:rPr sz="1800" b="1" i="1" spc="-10" dirty="0">
                <a:latin typeface="Times New Roman"/>
                <a:cs typeface="Times New Roman"/>
              </a:rPr>
              <a:t>програми</a:t>
            </a:r>
            <a:r>
              <a:rPr sz="1800" spc="-10" dirty="0">
                <a:latin typeface="Times New Roman"/>
                <a:cs typeface="Times New Roman"/>
              </a:rPr>
              <a:t>.</a:t>
            </a:r>
            <a:endParaRPr sz="1800">
              <a:latin typeface="Times New Roman"/>
              <a:cs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7147" y="143383"/>
            <a:ext cx="7168515" cy="391160"/>
          </a:xfrm>
          <a:prstGeom prst="rect">
            <a:avLst/>
          </a:prstGeom>
        </p:spPr>
        <p:txBody>
          <a:bodyPr vert="horz" wrap="square" lIns="0" tIns="12700" rIns="0" bIns="0" rtlCol="0">
            <a:spAutoFit/>
          </a:bodyPr>
          <a:lstStyle/>
          <a:p>
            <a:pPr marL="12700">
              <a:lnSpc>
                <a:spcPct val="100000"/>
              </a:lnSpc>
              <a:spcBef>
                <a:spcPts val="100"/>
              </a:spcBef>
            </a:pPr>
            <a:r>
              <a:rPr b="1" spc="-20" dirty="0">
                <a:latin typeface="Times New Roman"/>
                <a:cs typeface="Times New Roman"/>
              </a:rPr>
              <a:t>Підходи</a:t>
            </a:r>
            <a:r>
              <a:rPr b="1" spc="-114" dirty="0">
                <a:latin typeface="Times New Roman"/>
                <a:cs typeface="Times New Roman"/>
              </a:rPr>
              <a:t> </a:t>
            </a:r>
            <a:r>
              <a:rPr b="1" dirty="0">
                <a:latin typeface="Times New Roman"/>
                <a:cs typeface="Times New Roman"/>
              </a:rPr>
              <a:t>до</a:t>
            </a:r>
            <a:r>
              <a:rPr b="1" spc="-70" dirty="0">
                <a:latin typeface="Times New Roman"/>
                <a:cs typeface="Times New Roman"/>
              </a:rPr>
              <a:t> </a:t>
            </a:r>
            <a:r>
              <a:rPr b="1" dirty="0">
                <a:latin typeface="Times New Roman"/>
                <a:cs typeface="Times New Roman"/>
              </a:rPr>
              <a:t>виокремлення</a:t>
            </a:r>
            <a:r>
              <a:rPr b="1" spc="-70" dirty="0">
                <a:latin typeface="Times New Roman"/>
                <a:cs typeface="Times New Roman"/>
              </a:rPr>
              <a:t> </a:t>
            </a:r>
            <a:r>
              <a:rPr b="1" dirty="0">
                <a:latin typeface="Times New Roman"/>
                <a:cs typeface="Times New Roman"/>
              </a:rPr>
              <a:t>міжгалузевих</a:t>
            </a:r>
            <a:r>
              <a:rPr b="1" spc="-35" dirty="0">
                <a:latin typeface="Times New Roman"/>
                <a:cs typeface="Times New Roman"/>
              </a:rPr>
              <a:t> </a:t>
            </a:r>
            <a:r>
              <a:rPr b="1" spc="-10" dirty="0">
                <a:latin typeface="Times New Roman"/>
                <a:cs typeface="Times New Roman"/>
              </a:rPr>
              <a:t>комплексів</a:t>
            </a:r>
          </a:p>
        </p:txBody>
      </p:sp>
      <p:grpSp>
        <p:nvGrpSpPr>
          <p:cNvPr id="3" name="object 3"/>
          <p:cNvGrpSpPr/>
          <p:nvPr/>
        </p:nvGrpSpPr>
        <p:grpSpPr>
          <a:xfrm>
            <a:off x="176593" y="841057"/>
            <a:ext cx="3895725" cy="5139690"/>
            <a:chOff x="176593" y="841057"/>
            <a:chExt cx="3895725" cy="5139690"/>
          </a:xfrm>
        </p:grpSpPr>
        <p:sp>
          <p:nvSpPr>
            <p:cNvPr id="4" name="object 4"/>
            <p:cNvSpPr/>
            <p:nvPr/>
          </p:nvSpPr>
          <p:spPr>
            <a:xfrm>
              <a:off x="181355" y="845819"/>
              <a:ext cx="3886200" cy="5130165"/>
            </a:xfrm>
            <a:custGeom>
              <a:avLst/>
              <a:gdLst/>
              <a:ahLst/>
              <a:cxnLst/>
              <a:rect l="l" t="t" r="r" b="b"/>
              <a:pathLst>
                <a:path w="3886200" h="5130165">
                  <a:moveTo>
                    <a:pt x="3886200" y="0"/>
                  </a:moveTo>
                  <a:lnTo>
                    <a:pt x="0" y="0"/>
                  </a:lnTo>
                  <a:lnTo>
                    <a:pt x="0" y="5129784"/>
                  </a:lnTo>
                  <a:lnTo>
                    <a:pt x="3886200" y="5129784"/>
                  </a:lnTo>
                  <a:lnTo>
                    <a:pt x="3886200" y="0"/>
                  </a:lnTo>
                  <a:close/>
                </a:path>
              </a:pathLst>
            </a:custGeom>
            <a:solidFill>
              <a:srgbClr val="FCEADA"/>
            </a:solidFill>
          </p:spPr>
          <p:txBody>
            <a:bodyPr wrap="square" lIns="0" tIns="0" rIns="0" bIns="0" rtlCol="0"/>
            <a:lstStyle/>
            <a:p>
              <a:endParaRPr/>
            </a:p>
          </p:txBody>
        </p:sp>
        <p:sp>
          <p:nvSpPr>
            <p:cNvPr id="5" name="object 5"/>
            <p:cNvSpPr/>
            <p:nvPr/>
          </p:nvSpPr>
          <p:spPr>
            <a:xfrm>
              <a:off x="181355" y="845819"/>
              <a:ext cx="3886200" cy="5130165"/>
            </a:xfrm>
            <a:custGeom>
              <a:avLst/>
              <a:gdLst/>
              <a:ahLst/>
              <a:cxnLst/>
              <a:rect l="l" t="t" r="r" b="b"/>
              <a:pathLst>
                <a:path w="3886200" h="5130165">
                  <a:moveTo>
                    <a:pt x="0" y="5129784"/>
                  </a:moveTo>
                  <a:lnTo>
                    <a:pt x="3886200" y="5129784"/>
                  </a:lnTo>
                  <a:lnTo>
                    <a:pt x="3886200" y="0"/>
                  </a:lnTo>
                  <a:lnTo>
                    <a:pt x="0" y="0"/>
                  </a:lnTo>
                  <a:lnTo>
                    <a:pt x="0" y="5129784"/>
                  </a:lnTo>
                  <a:close/>
                </a:path>
              </a:pathLst>
            </a:custGeom>
            <a:ln w="9144">
              <a:solidFill>
                <a:srgbClr val="C0504D"/>
              </a:solidFill>
            </a:ln>
          </p:spPr>
          <p:txBody>
            <a:bodyPr wrap="square" lIns="0" tIns="0" rIns="0" bIns="0" rtlCol="0"/>
            <a:lstStyle/>
            <a:p>
              <a:endParaRPr/>
            </a:p>
          </p:txBody>
        </p:sp>
      </p:grpSp>
      <p:sp>
        <p:nvSpPr>
          <p:cNvPr id="6" name="object 6"/>
          <p:cNvSpPr txBox="1"/>
          <p:nvPr/>
        </p:nvSpPr>
        <p:spPr>
          <a:xfrm>
            <a:off x="258267" y="845420"/>
            <a:ext cx="3732529" cy="910590"/>
          </a:xfrm>
          <a:prstGeom prst="rect">
            <a:avLst/>
          </a:prstGeom>
        </p:spPr>
        <p:txBody>
          <a:bodyPr vert="horz" wrap="square" lIns="0" tIns="14605" rIns="0" bIns="0" rtlCol="0">
            <a:spAutoFit/>
          </a:bodyPr>
          <a:lstStyle/>
          <a:p>
            <a:pPr marL="12700" marR="5080" algn="just">
              <a:lnSpc>
                <a:spcPct val="107300"/>
              </a:lnSpc>
              <a:spcBef>
                <a:spcPts val="115"/>
              </a:spcBef>
            </a:pPr>
            <a:r>
              <a:rPr sz="1800" i="1" dirty="0">
                <a:latin typeface="Times New Roman"/>
                <a:cs typeface="Times New Roman"/>
              </a:rPr>
              <a:t>Цільовий</a:t>
            </a:r>
            <a:r>
              <a:rPr sz="1800" i="1" spc="295" dirty="0">
                <a:latin typeface="Times New Roman"/>
                <a:cs typeface="Times New Roman"/>
              </a:rPr>
              <a:t>  </a:t>
            </a:r>
            <a:r>
              <a:rPr sz="1800" i="1" dirty="0">
                <a:latin typeface="Times New Roman"/>
                <a:cs typeface="Times New Roman"/>
              </a:rPr>
              <a:t>підхід.</a:t>
            </a:r>
            <a:r>
              <a:rPr sz="1800" i="1" spc="290" dirty="0">
                <a:latin typeface="Times New Roman"/>
                <a:cs typeface="Times New Roman"/>
              </a:rPr>
              <a:t>  </a:t>
            </a:r>
            <a:r>
              <a:rPr sz="1800" dirty="0">
                <a:latin typeface="Times New Roman"/>
                <a:cs typeface="Times New Roman"/>
              </a:rPr>
              <a:t>МК</a:t>
            </a:r>
            <a:r>
              <a:rPr sz="1800" spc="295" dirty="0">
                <a:latin typeface="Times New Roman"/>
                <a:cs typeface="Times New Roman"/>
              </a:rPr>
              <a:t>  </a:t>
            </a:r>
            <a:r>
              <a:rPr sz="1800" dirty="0">
                <a:latin typeface="Times New Roman"/>
                <a:cs typeface="Times New Roman"/>
              </a:rPr>
              <a:t>–</a:t>
            </a:r>
            <a:r>
              <a:rPr sz="1800" spc="310" dirty="0">
                <a:latin typeface="Times New Roman"/>
                <a:cs typeface="Times New Roman"/>
              </a:rPr>
              <a:t>  </a:t>
            </a:r>
            <a:r>
              <a:rPr sz="1800" dirty="0">
                <a:latin typeface="Times New Roman"/>
                <a:cs typeface="Times New Roman"/>
              </a:rPr>
              <a:t>це</a:t>
            </a:r>
            <a:r>
              <a:rPr sz="1800" spc="275" dirty="0">
                <a:latin typeface="Times New Roman"/>
                <a:cs typeface="Times New Roman"/>
              </a:rPr>
              <a:t>  </a:t>
            </a:r>
            <a:r>
              <a:rPr sz="1800" spc="-10" dirty="0">
                <a:latin typeface="Times New Roman"/>
                <a:cs typeface="Times New Roman"/>
              </a:rPr>
              <a:t>група </a:t>
            </a:r>
            <a:r>
              <a:rPr sz="1800" dirty="0">
                <a:latin typeface="Times New Roman"/>
                <a:cs typeface="Times New Roman"/>
              </a:rPr>
              <a:t>галузей</a:t>
            </a:r>
            <a:r>
              <a:rPr sz="1800" spc="385" dirty="0">
                <a:latin typeface="Times New Roman"/>
                <a:cs typeface="Times New Roman"/>
              </a:rPr>
              <a:t>  </a:t>
            </a:r>
            <a:r>
              <a:rPr sz="1800" dirty="0">
                <a:latin typeface="Times New Roman"/>
                <a:cs typeface="Times New Roman"/>
              </a:rPr>
              <a:t>господарського</a:t>
            </a:r>
            <a:r>
              <a:rPr sz="1800" spc="390" dirty="0">
                <a:latin typeface="Times New Roman"/>
                <a:cs typeface="Times New Roman"/>
              </a:rPr>
              <a:t>  </a:t>
            </a:r>
            <a:r>
              <a:rPr sz="1800" spc="-20" dirty="0">
                <a:latin typeface="Times New Roman"/>
                <a:cs typeface="Times New Roman"/>
              </a:rPr>
              <a:t>комплексу </a:t>
            </a:r>
            <a:r>
              <a:rPr sz="1800" dirty="0">
                <a:latin typeface="Times New Roman"/>
                <a:cs typeface="Times New Roman"/>
              </a:rPr>
              <a:t>або</a:t>
            </a:r>
            <a:r>
              <a:rPr sz="1800" spc="475" dirty="0">
                <a:latin typeface="Times New Roman"/>
                <a:cs typeface="Times New Roman"/>
              </a:rPr>
              <a:t>   </a:t>
            </a:r>
            <a:r>
              <a:rPr sz="1800" dirty="0">
                <a:latin typeface="Times New Roman"/>
                <a:cs typeface="Times New Roman"/>
              </a:rPr>
              <a:t>окремих</a:t>
            </a:r>
            <a:r>
              <a:rPr sz="1800" spc="465" dirty="0">
                <a:latin typeface="Times New Roman"/>
                <a:cs typeface="Times New Roman"/>
              </a:rPr>
              <a:t>   </a:t>
            </a:r>
            <a:r>
              <a:rPr sz="1800" dirty="0">
                <a:latin typeface="Times New Roman"/>
                <a:cs typeface="Times New Roman"/>
              </a:rPr>
              <a:t>виробництв,</a:t>
            </a:r>
            <a:r>
              <a:rPr sz="1800" spc="470" dirty="0">
                <a:latin typeface="Times New Roman"/>
                <a:cs typeface="Times New Roman"/>
              </a:rPr>
              <a:t>   </a:t>
            </a:r>
            <a:r>
              <a:rPr sz="1800" spc="-25" dirty="0">
                <a:latin typeface="Times New Roman"/>
                <a:cs typeface="Times New Roman"/>
              </a:rPr>
              <a:t>які</a:t>
            </a:r>
            <a:endParaRPr sz="1800">
              <a:latin typeface="Times New Roman"/>
              <a:cs typeface="Times New Roman"/>
            </a:endParaRPr>
          </a:p>
        </p:txBody>
      </p:sp>
      <p:sp>
        <p:nvSpPr>
          <p:cNvPr id="7" name="object 7"/>
          <p:cNvSpPr txBox="1"/>
          <p:nvPr/>
        </p:nvSpPr>
        <p:spPr>
          <a:xfrm>
            <a:off x="1770379" y="1748790"/>
            <a:ext cx="2218055" cy="299720"/>
          </a:xfrm>
          <a:prstGeom prst="rect">
            <a:avLst/>
          </a:prstGeom>
        </p:spPr>
        <p:txBody>
          <a:bodyPr vert="horz" wrap="square" lIns="0" tIns="12700" rIns="0" bIns="0" rtlCol="0">
            <a:spAutoFit/>
          </a:bodyPr>
          <a:lstStyle/>
          <a:p>
            <a:pPr marL="12700">
              <a:lnSpc>
                <a:spcPct val="100000"/>
              </a:lnSpc>
              <a:spcBef>
                <a:spcPts val="100"/>
              </a:spcBef>
              <a:tabLst>
                <a:tab pos="1576705" algn="l"/>
              </a:tabLst>
            </a:pPr>
            <a:r>
              <a:rPr sz="1800" spc="-10" dirty="0">
                <a:latin typeface="Times New Roman"/>
                <a:cs typeface="Times New Roman"/>
              </a:rPr>
              <a:t>спільною</a:t>
            </a:r>
            <a:r>
              <a:rPr sz="1800" dirty="0">
                <a:latin typeface="Times New Roman"/>
                <a:cs typeface="Times New Roman"/>
              </a:rPr>
              <a:t>	</a:t>
            </a:r>
            <a:r>
              <a:rPr sz="1800" spc="-20" dirty="0">
                <a:latin typeface="Times New Roman"/>
                <a:cs typeface="Times New Roman"/>
              </a:rPr>
              <a:t>метою</a:t>
            </a:r>
            <a:endParaRPr sz="1800">
              <a:latin typeface="Times New Roman"/>
              <a:cs typeface="Times New Roman"/>
            </a:endParaRPr>
          </a:p>
        </p:txBody>
      </p:sp>
      <p:sp>
        <p:nvSpPr>
          <p:cNvPr id="8" name="object 8"/>
          <p:cNvSpPr txBox="1"/>
          <p:nvPr/>
        </p:nvSpPr>
        <p:spPr>
          <a:xfrm>
            <a:off x="1343660" y="2020394"/>
            <a:ext cx="2646045" cy="616585"/>
          </a:xfrm>
          <a:prstGeom prst="rect">
            <a:avLst/>
          </a:prstGeom>
        </p:spPr>
        <p:txBody>
          <a:bodyPr vert="horz" wrap="square" lIns="0" tIns="33655" rIns="0" bIns="0" rtlCol="0">
            <a:spAutoFit/>
          </a:bodyPr>
          <a:lstStyle/>
          <a:p>
            <a:pPr marR="8255" algn="r">
              <a:lnSpc>
                <a:spcPct val="100000"/>
              </a:lnSpc>
              <a:spcBef>
                <a:spcPts val="265"/>
              </a:spcBef>
            </a:pPr>
            <a:r>
              <a:rPr sz="1800" dirty="0">
                <a:latin typeface="Times New Roman"/>
                <a:cs typeface="Times New Roman"/>
              </a:rPr>
              <a:t>До</a:t>
            </a:r>
            <a:r>
              <a:rPr sz="1800" spc="200" dirty="0">
                <a:latin typeface="Times New Roman"/>
                <a:cs typeface="Times New Roman"/>
              </a:rPr>
              <a:t> </a:t>
            </a:r>
            <a:r>
              <a:rPr sz="1800" dirty="0">
                <a:latin typeface="Times New Roman"/>
                <a:cs typeface="Times New Roman"/>
              </a:rPr>
              <a:t>МК</a:t>
            </a:r>
            <a:r>
              <a:rPr sz="1800" spc="190" dirty="0">
                <a:latin typeface="Times New Roman"/>
                <a:cs typeface="Times New Roman"/>
              </a:rPr>
              <a:t> </a:t>
            </a:r>
            <a:r>
              <a:rPr sz="1800" dirty="0">
                <a:latin typeface="Times New Roman"/>
                <a:cs typeface="Times New Roman"/>
              </a:rPr>
              <a:t>включають</a:t>
            </a:r>
            <a:r>
              <a:rPr sz="1800" spc="195" dirty="0">
                <a:latin typeface="Times New Roman"/>
                <a:cs typeface="Times New Roman"/>
              </a:rPr>
              <a:t> </a:t>
            </a:r>
            <a:r>
              <a:rPr sz="1800" spc="-10" dirty="0">
                <a:latin typeface="Times New Roman"/>
                <a:cs typeface="Times New Roman"/>
              </a:rPr>
              <a:t>галузі,</a:t>
            </a:r>
            <a:endParaRPr sz="1800">
              <a:latin typeface="Times New Roman"/>
              <a:cs typeface="Times New Roman"/>
            </a:endParaRPr>
          </a:p>
          <a:p>
            <a:pPr marR="5080" algn="r">
              <a:lnSpc>
                <a:spcPct val="100000"/>
              </a:lnSpc>
              <a:spcBef>
                <a:spcPts val="165"/>
              </a:spcBef>
              <a:tabLst>
                <a:tab pos="752475" algn="l"/>
                <a:tab pos="2185670" algn="l"/>
              </a:tabLst>
            </a:pPr>
            <a:r>
              <a:rPr sz="1800" spc="-20" dirty="0">
                <a:latin typeface="Times New Roman"/>
                <a:cs typeface="Times New Roman"/>
              </a:rPr>
              <a:t>яких</a:t>
            </a:r>
            <a:r>
              <a:rPr sz="1800" dirty="0">
                <a:latin typeface="Times New Roman"/>
                <a:cs typeface="Times New Roman"/>
              </a:rPr>
              <a:t>	</a:t>
            </a:r>
            <a:r>
              <a:rPr sz="1800" spc="-10" dirty="0">
                <a:latin typeface="Times New Roman"/>
                <a:cs typeface="Times New Roman"/>
              </a:rPr>
              <a:t>спрямована</a:t>
            </a:r>
            <a:r>
              <a:rPr sz="1800" dirty="0">
                <a:latin typeface="Times New Roman"/>
                <a:cs typeface="Times New Roman"/>
              </a:rPr>
              <a:t>	</a:t>
            </a:r>
            <a:r>
              <a:rPr sz="1800" spc="-25" dirty="0">
                <a:latin typeface="Times New Roman"/>
                <a:cs typeface="Times New Roman"/>
              </a:rPr>
              <a:t>на</a:t>
            </a:r>
            <a:endParaRPr sz="1800">
              <a:latin typeface="Times New Roman"/>
              <a:cs typeface="Times New Roman"/>
            </a:endParaRPr>
          </a:p>
        </p:txBody>
      </p:sp>
      <p:sp>
        <p:nvSpPr>
          <p:cNvPr id="9" name="object 9"/>
          <p:cNvSpPr txBox="1"/>
          <p:nvPr/>
        </p:nvSpPr>
        <p:spPr>
          <a:xfrm>
            <a:off x="258267" y="1730502"/>
            <a:ext cx="1073150" cy="1199515"/>
          </a:xfrm>
          <a:prstGeom prst="rect">
            <a:avLst/>
          </a:prstGeom>
        </p:spPr>
        <p:txBody>
          <a:bodyPr vert="horz" wrap="square" lIns="0" tIns="11430" rIns="0" bIns="0" rtlCol="0">
            <a:spAutoFit/>
          </a:bodyPr>
          <a:lstStyle/>
          <a:p>
            <a:pPr marL="12700" marR="5080">
              <a:lnSpc>
                <a:spcPct val="107100"/>
              </a:lnSpc>
              <a:spcBef>
                <a:spcPts val="90"/>
              </a:spcBef>
            </a:pPr>
            <a:r>
              <a:rPr sz="1800" spc="-10" dirty="0">
                <a:latin typeface="Times New Roman"/>
                <a:cs typeface="Times New Roman"/>
              </a:rPr>
              <a:t>поєднані розвитку. діяльність реалізацію</a:t>
            </a:r>
            <a:endParaRPr sz="1800">
              <a:latin typeface="Times New Roman"/>
              <a:cs typeface="Times New Roman"/>
            </a:endParaRPr>
          </a:p>
        </p:txBody>
      </p:sp>
      <p:sp>
        <p:nvSpPr>
          <p:cNvPr id="10" name="object 10"/>
          <p:cNvSpPr txBox="1"/>
          <p:nvPr/>
        </p:nvSpPr>
        <p:spPr>
          <a:xfrm>
            <a:off x="258267" y="2922219"/>
            <a:ext cx="1380490"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imes New Roman"/>
                <a:cs typeface="Times New Roman"/>
              </a:rPr>
              <a:t>господарської</a:t>
            </a:r>
            <a:endParaRPr sz="1800">
              <a:latin typeface="Times New Roman"/>
              <a:cs typeface="Times New Roman"/>
            </a:endParaRPr>
          </a:p>
        </p:txBody>
      </p:sp>
      <p:sp>
        <p:nvSpPr>
          <p:cNvPr id="11" name="object 11"/>
          <p:cNvSpPr txBox="1"/>
          <p:nvPr/>
        </p:nvSpPr>
        <p:spPr>
          <a:xfrm>
            <a:off x="1804161" y="2611956"/>
            <a:ext cx="2184400" cy="610870"/>
          </a:xfrm>
          <a:prstGeom prst="rect">
            <a:avLst/>
          </a:prstGeom>
        </p:spPr>
        <p:txBody>
          <a:bodyPr vert="horz" wrap="square" lIns="0" tIns="30480" rIns="0" bIns="0" rtlCol="0">
            <a:spAutoFit/>
          </a:bodyPr>
          <a:lstStyle/>
          <a:p>
            <a:pPr marR="5080" algn="r">
              <a:lnSpc>
                <a:spcPct val="100000"/>
              </a:lnSpc>
              <a:spcBef>
                <a:spcPts val="240"/>
              </a:spcBef>
              <a:tabLst>
                <a:tab pos="1127760" algn="l"/>
              </a:tabLst>
            </a:pPr>
            <a:r>
              <a:rPr sz="1800" spc="-10" dirty="0">
                <a:latin typeface="Times New Roman"/>
                <a:cs typeface="Times New Roman"/>
              </a:rPr>
              <a:t>певної</a:t>
            </a:r>
            <a:r>
              <a:rPr sz="1800" dirty="0">
                <a:latin typeface="Times New Roman"/>
                <a:cs typeface="Times New Roman"/>
              </a:rPr>
              <a:t>	</a:t>
            </a:r>
            <a:r>
              <a:rPr sz="1800" spc="-10" dirty="0">
                <a:latin typeface="Times New Roman"/>
                <a:cs typeface="Times New Roman"/>
              </a:rPr>
              <a:t>суспільно-</a:t>
            </a:r>
            <a:endParaRPr sz="1800">
              <a:latin typeface="Times New Roman"/>
              <a:cs typeface="Times New Roman"/>
            </a:endParaRPr>
          </a:p>
          <a:p>
            <a:pPr marR="5715" algn="r">
              <a:lnSpc>
                <a:spcPct val="100000"/>
              </a:lnSpc>
              <a:spcBef>
                <a:spcPts val="145"/>
              </a:spcBef>
              <a:tabLst>
                <a:tab pos="908050" algn="l"/>
                <a:tab pos="1393190" algn="l"/>
              </a:tabLst>
            </a:pPr>
            <a:r>
              <a:rPr sz="1800" spc="-10" dirty="0">
                <a:latin typeface="Times New Roman"/>
                <a:cs typeface="Times New Roman"/>
              </a:rPr>
              <a:t>мети,</a:t>
            </a:r>
            <a:r>
              <a:rPr sz="1800" dirty="0">
                <a:latin typeface="Times New Roman"/>
                <a:cs typeface="Times New Roman"/>
              </a:rPr>
              <a:t>	</a:t>
            </a:r>
            <a:r>
              <a:rPr sz="1800" spc="-50" dirty="0">
                <a:latin typeface="Times New Roman"/>
                <a:cs typeface="Times New Roman"/>
              </a:rPr>
              <a:t>а</a:t>
            </a:r>
            <a:r>
              <a:rPr sz="1800" dirty="0">
                <a:latin typeface="Times New Roman"/>
                <a:cs typeface="Times New Roman"/>
              </a:rPr>
              <a:t>	</a:t>
            </a:r>
            <a:r>
              <a:rPr sz="1800" spc="-20" dirty="0">
                <a:latin typeface="Times New Roman"/>
                <a:cs typeface="Times New Roman"/>
              </a:rPr>
              <a:t>також</a:t>
            </a:r>
            <a:endParaRPr sz="1800">
              <a:latin typeface="Times New Roman"/>
              <a:cs typeface="Times New Roman"/>
            </a:endParaRPr>
          </a:p>
        </p:txBody>
      </p:sp>
      <p:sp>
        <p:nvSpPr>
          <p:cNvPr id="12" name="object 12"/>
          <p:cNvSpPr txBox="1"/>
          <p:nvPr/>
        </p:nvSpPr>
        <p:spPr>
          <a:xfrm>
            <a:off x="258267" y="3200146"/>
            <a:ext cx="3733800" cy="2666365"/>
          </a:xfrm>
          <a:prstGeom prst="rect">
            <a:avLst/>
          </a:prstGeom>
        </p:spPr>
        <p:txBody>
          <a:bodyPr vert="horz" wrap="square" lIns="0" tIns="11430" rIns="0" bIns="0" rtlCol="0">
            <a:spAutoFit/>
          </a:bodyPr>
          <a:lstStyle/>
          <a:p>
            <a:pPr marL="12700" marR="5080" algn="just">
              <a:lnSpc>
                <a:spcPct val="107000"/>
              </a:lnSpc>
              <a:spcBef>
                <a:spcPts val="90"/>
              </a:spcBef>
            </a:pPr>
            <a:r>
              <a:rPr sz="1800" dirty="0">
                <a:latin typeface="Times New Roman"/>
                <a:cs typeface="Times New Roman"/>
              </a:rPr>
              <a:t>структурні</a:t>
            </a:r>
            <a:r>
              <a:rPr sz="1800" spc="30" dirty="0">
                <a:latin typeface="Times New Roman"/>
                <a:cs typeface="Times New Roman"/>
              </a:rPr>
              <a:t>  </a:t>
            </a:r>
            <a:r>
              <a:rPr sz="1800" dirty="0">
                <a:latin typeface="Times New Roman"/>
                <a:cs typeface="Times New Roman"/>
              </a:rPr>
              <a:t>підрозділи</a:t>
            </a:r>
            <a:r>
              <a:rPr sz="1800" spc="30" dirty="0">
                <a:latin typeface="Times New Roman"/>
                <a:cs typeface="Times New Roman"/>
              </a:rPr>
              <a:t>  </a:t>
            </a:r>
            <a:r>
              <a:rPr sz="1800" dirty="0">
                <a:latin typeface="Times New Roman"/>
                <a:cs typeface="Times New Roman"/>
              </a:rPr>
              <a:t>виробничої</a:t>
            </a:r>
            <a:r>
              <a:rPr sz="1800" spc="495" dirty="0">
                <a:latin typeface="Times New Roman"/>
                <a:cs typeface="Times New Roman"/>
              </a:rPr>
              <a:t> </a:t>
            </a:r>
            <a:r>
              <a:rPr sz="1800" spc="-50" dirty="0">
                <a:latin typeface="Times New Roman"/>
                <a:cs typeface="Times New Roman"/>
              </a:rPr>
              <a:t>й </a:t>
            </a:r>
            <a:r>
              <a:rPr sz="1800" dirty="0">
                <a:latin typeface="Times New Roman"/>
                <a:cs typeface="Times New Roman"/>
              </a:rPr>
              <a:t>невиробничої</a:t>
            </a:r>
            <a:r>
              <a:rPr sz="1800" spc="445" dirty="0">
                <a:latin typeface="Times New Roman"/>
                <a:cs typeface="Times New Roman"/>
              </a:rPr>
              <a:t>  </a:t>
            </a:r>
            <a:r>
              <a:rPr sz="1800" dirty="0">
                <a:latin typeface="Times New Roman"/>
                <a:cs typeface="Times New Roman"/>
              </a:rPr>
              <a:t>сфер,</a:t>
            </a:r>
            <a:r>
              <a:rPr sz="1800" spc="450" dirty="0">
                <a:latin typeface="Times New Roman"/>
                <a:cs typeface="Times New Roman"/>
              </a:rPr>
              <a:t>  </a:t>
            </a:r>
            <a:r>
              <a:rPr sz="1800" dirty="0">
                <a:latin typeface="Times New Roman"/>
                <a:cs typeface="Times New Roman"/>
              </a:rPr>
              <a:t>потрібні</a:t>
            </a:r>
            <a:r>
              <a:rPr sz="1800" spc="445" dirty="0">
                <a:latin typeface="Times New Roman"/>
                <a:cs typeface="Times New Roman"/>
              </a:rPr>
              <a:t>  </a:t>
            </a:r>
            <a:r>
              <a:rPr sz="1800" spc="-25" dirty="0">
                <a:latin typeface="Times New Roman"/>
                <a:cs typeface="Times New Roman"/>
              </a:rPr>
              <a:t>для </a:t>
            </a:r>
            <a:r>
              <a:rPr sz="1800" dirty="0">
                <a:latin typeface="Times New Roman"/>
                <a:cs typeface="Times New Roman"/>
              </a:rPr>
              <a:t>досягнення</a:t>
            </a:r>
            <a:r>
              <a:rPr sz="1800" spc="150" dirty="0">
                <a:latin typeface="Times New Roman"/>
                <a:cs typeface="Times New Roman"/>
              </a:rPr>
              <a:t> </a:t>
            </a:r>
            <a:r>
              <a:rPr sz="1800" dirty="0">
                <a:latin typeface="Times New Roman"/>
                <a:cs typeface="Times New Roman"/>
              </a:rPr>
              <a:t>цієї</a:t>
            </a:r>
            <a:r>
              <a:rPr sz="1800" spc="155" dirty="0">
                <a:latin typeface="Times New Roman"/>
                <a:cs typeface="Times New Roman"/>
              </a:rPr>
              <a:t> </a:t>
            </a:r>
            <a:r>
              <a:rPr sz="1800" dirty="0">
                <a:latin typeface="Times New Roman"/>
                <a:cs typeface="Times New Roman"/>
              </a:rPr>
              <a:t>мети.</a:t>
            </a:r>
            <a:r>
              <a:rPr sz="1800" spc="140" dirty="0">
                <a:latin typeface="Times New Roman"/>
                <a:cs typeface="Times New Roman"/>
              </a:rPr>
              <a:t> </a:t>
            </a:r>
            <a:r>
              <a:rPr sz="1800" dirty="0">
                <a:latin typeface="Times New Roman"/>
                <a:cs typeface="Times New Roman"/>
              </a:rPr>
              <a:t>Недолік</a:t>
            </a:r>
            <a:r>
              <a:rPr sz="1800" spc="150" dirty="0">
                <a:latin typeface="Times New Roman"/>
                <a:cs typeface="Times New Roman"/>
              </a:rPr>
              <a:t> </a:t>
            </a:r>
            <a:r>
              <a:rPr sz="1800" spc="-10" dirty="0">
                <a:latin typeface="Times New Roman"/>
                <a:cs typeface="Times New Roman"/>
              </a:rPr>
              <a:t>такого </a:t>
            </a:r>
            <a:r>
              <a:rPr sz="1800" dirty="0">
                <a:latin typeface="Times New Roman"/>
                <a:cs typeface="Times New Roman"/>
              </a:rPr>
              <a:t>підходу</a:t>
            </a:r>
            <a:r>
              <a:rPr sz="1800" spc="35" dirty="0">
                <a:latin typeface="Times New Roman"/>
                <a:cs typeface="Times New Roman"/>
              </a:rPr>
              <a:t>  </a:t>
            </a:r>
            <a:r>
              <a:rPr sz="1800" dirty="0">
                <a:latin typeface="Times New Roman"/>
                <a:cs typeface="Times New Roman"/>
              </a:rPr>
              <a:t>полягає</a:t>
            </a:r>
            <a:r>
              <a:rPr sz="1800" spc="65" dirty="0">
                <a:latin typeface="Times New Roman"/>
                <a:cs typeface="Times New Roman"/>
              </a:rPr>
              <a:t>  </a:t>
            </a:r>
            <a:r>
              <a:rPr sz="1800" dirty="0">
                <a:latin typeface="Times New Roman"/>
                <a:cs typeface="Times New Roman"/>
              </a:rPr>
              <a:t>у</a:t>
            </a:r>
            <a:r>
              <a:rPr sz="1800" spc="40" dirty="0">
                <a:latin typeface="Times New Roman"/>
                <a:cs typeface="Times New Roman"/>
              </a:rPr>
              <a:t>  </a:t>
            </a:r>
            <a:r>
              <a:rPr sz="1800" dirty="0">
                <a:latin typeface="Times New Roman"/>
                <a:cs typeface="Times New Roman"/>
              </a:rPr>
              <a:t>непостійності</a:t>
            </a:r>
            <a:r>
              <a:rPr sz="1800" spc="65" dirty="0">
                <a:latin typeface="Times New Roman"/>
                <a:cs typeface="Times New Roman"/>
              </a:rPr>
              <a:t>  </a:t>
            </a:r>
            <a:r>
              <a:rPr sz="1800" spc="-25" dirty="0">
                <a:latin typeface="Times New Roman"/>
                <a:cs typeface="Times New Roman"/>
              </a:rPr>
              <a:t>та </a:t>
            </a:r>
            <a:r>
              <a:rPr sz="1800" dirty="0">
                <a:latin typeface="Times New Roman"/>
                <a:cs typeface="Times New Roman"/>
              </a:rPr>
              <a:t>нестійкості</a:t>
            </a:r>
            <a:r>
              <a:rPr sz="1800" spc="415" dirty="0">
                <a:latin typeface="Times New Roman"/>
                <a:cs typeface="Times New Roman"/>
              </a:rPr>
              <a:t>    </a:t>
            </a:r>
            <a:r>
              <a:rPr sz="1800" dirty="0">
                <a:latin typeface="Times New Roman"/>
                <a:cs typeface="Times New Roman"/>
              </a:rPr>
              <a:t>галузевого</a:t>
            </a:r>
            <a:r>
              <a:rPr sz="1800" spc="420" dirty="0">
                <a:latin typeface="Times New Roman"/>
                <a:cs typeface="Times New Roman"/>
              </a:rPr>
              <a:t>    </a:t>
            </a:r>
            <a:r>
              <a:rPr sz="1800" spc="-10" dirty="0">
                <a:latin typeface="Times New Roman"/>
                <a:cs typeface="Times New Roman"/>
              </a:rPr>
              <a:t>складу </a:t>
            </a:r>
            <a:r>
              <a:rPr sz="1800" dirty="0">
                <a:latin typeface="Times New Roman"/>
                <a:cs typeface="Times New Roman"/>
              </a:rPr>
              <a:t>внаслідок</a:t>
            </a:r>
            <a:r>
              <a:rPr sz="1800" spc="335" dirty="0">
                <a:latin typeface="Times New Roman"/>
                <a:cs typeface="Times New Roman"/>
              </a:rPr>
              <a:t>    </a:t>
            </a:r>
            <a:r>
              <a:rPr sz="1800" dirty="0">
                <a:latin typeface="Times New Roman"/>
                <a:cs typeface="Times New Roman"/>
              </a:rPr>
              <a:t>вузької</a:t>
            </a:r>
            <a:r>
              <a:rPr sz="1800" spc="330" dirty="0">
                <a:latin typeface="Times New Roman"/>
                <a:cs typeface="Times New Roman"/>
              </a:rPr>
              <a:t>    </a:t>
            </a:r>
            <a:r>
              <a:rPr sz="1800" spc="-10" dirty="0">
                <a:latin typeface="Times New Roman"/>
                <a:cs typeface="Times New Roman"/>
              </a:rPr>
              <a:t>спеціалізації </a:t>
            </a:r>
            <a:r>
              <a:rPr sz="1800" dirty="0">
                <a:latin typeface="Times New Roman"/>
                <a:cs typeface="Times New Roman"/>
              </a:rPr>
              <a:t>комплексів</a:t>
            </a:r>
            <a:r>
              <a:rPr sz="1800" spc="25" dirty="0">
                <a:latin typeface="Times New Roman"/>
                <a:cs typeface="Times New Roman"/>
              </a:rPr>
              <a:t>  </a:t>
            </a:r>
            <a:r>
              <a:rPr sz="1800" dirty="0">
                <a:latin typeface="Times New Roman"/>
                <a:cs typeface="Times New Roman"/>
              </a:rPr>
              <a:t>і</a:t>
            </a:r>
            <a:r>
              <a:rPr sz="1800" spc="30" dirty="0">
                <a:latin typeface="Times New Roman"/>
                <a:cs typeface="Times New Roman"/>
              </a:rPr>
              <a:t>  </a:t>
            </a:r>
            <a:r>
              <a:rPr sz="1800" dirty="0">
                <a:latin typeface="Times New Roman"/>
                <a:cs typeface="Times New Roman"/>
              </a:rPr>
              <a:t>різночасової</a:t>
            </a:r>
            <a:r>
              <a:rPr sz="1800" spc="40" dirty="0">
                <a:latin typeface="Times New Roman"/>
                <a:cs typeface="Times New Roman"/>
              </a:rPr>
              <a:t>  </a:t>
            </a:r>
            <a:r>
              <a:rPr sz="1800" spc="-10" dirty="0">
                <a:latin typeface="Times New Roman"/>
                <a:cs typeface="Times New Roman"/>
              </a:rPr>
              <a:t>реалізації </a:t>
            </a:r>
            <a:r>
              <a:rPr sz="1800" dirty="0">
                <a:latin typeface="Times New Roman"/>
                <a:cs typeface="Times New Roman"/>
              </a:rPr>
              <a:t>множини</a:t>
            </a:r>
            <a:r>
              <a:rPr sz="1800" spc="270" dirty="0">
                <a:latin typeface="Times New Roman"/>
                <a:cs typeface="Times New Roman"/>
              </a:rPr>
              <a:t>  </a:t>
            </a:r>
            <a:r>
              <a:rPr sz="1800" dirty="0">
                <a:latin typeface="Times New Roman"/>
                <a:cs typeface="Times New Roman"/>
              </a:rPr>
              <a:t>цілей,</a:t>
            </a:r>
            <a:r>
              <a:rPr sz="1800" spc="275" dirty="0">
                <a:latin typeface="Times New Roman"/>
                <a:cs typeface="Times New Roman"/>
              </a:rPr>
              <a:t>  </a:t>
            </a:r>
            <a:r>
              <a:rPr sz="1800" dirty="0">
                <a:latin typeface="Times New Roman"/>
                <a:cs typeface="Times New Roman"/>
              </a:rPr>
              <a:t>що</a:t>
            </a:r>
            <a:r>
              <a:rPr sz="1800" spc="280" dirty="0">
                <a:latin typeface="Times New Roman"/>
                <a:cs typeface="Times New Roman"/>
              </a:rPr>
              <a:t>  </a:t>
            </a:r>
            <a:r>
              <a:rPr sz="1800" dirty="0">
                <a:latin typeface="Times New Roman"/>
                <a:cs typeface="Times New Roman"/>
              </a:rPr>
              <a:t>стоять</a:t>
            </a:r>
            <a:r>
              <a:rPr sz="1800" spc="265" dirty="0">
                <a:latin typeface="Times New Roman"/>
                <a:cs typeface="Times New Roman"/>
              </a:rPr>
              <a:t>  </a:t>
            </a:r>
            <a:r>
              <a:rPr sz="1800" spc="-10" dirty="0">
                <a:latin typeface="Times New Roman"/>
                <a:cs typeface="Times New Roman"/>
              </a:rPr>
              <a:t>перед </a:t>
            </a:r>
            <a:r>
              <a:rPr sz="1800" dirty="0">
                <a:latin typeface="Times New Roman"/>
                <a:cs typeface="Times New Roman"/>
              </a:rPr>
              <a:t>суспільним</a:t>
            </a:r>
            <a:r>
              <a:rPr sz="1800" spc="-95" dirty="0">
                <a:latin typeface="Times New Roman"/>
                <a:cs typeface="Times New Roman"/>
              </a:rPr>
              <a:t> </a:t>
            </a:r>
            <a:r>
              <a:rPr sz="1800" spc="-10" dirty="0">
                <a:latin typeface="Times New Roman"/>
                <a:cs typeface="Times New Roman"/>
              </a:rPr>
              <a:t>господарством.</a:t>
            </a:r>
            <a:endParaRPr sz="1800">
              <a:latin typeface="Times New Roman"/>
              <a:cs typeface="Times New Roman"/>
            </a:endParaRPr>
          </a:p>
        </p:txBody>
      </p:sp>
      <p:grpSp>
        <p:nvGrpSpPr>
          <p:cNvPr id="13" name="object 13"/>
          <p:cNvGrpSpPr/>
          <p:nvPr/>
        </p:nvGrpSpPr>
        <p:grpSpPr>
          <a:xfrm>
            <a:off x="4294632" y="816863"/>
            <a:ext cx="4608830" cy="2472055"/>
            <a:chOff x="4294632" y="816863"/>
            <a:chExt cx="4608830" cy="2472055"/>
          </a:xfrm>
        </p:grpSpPr>
        <p:sp>
          <p:nvSpPr>
            <p:cNvPr id="14" name="object 14"/>
            <p:cNvSpPr/>
            <p:nvPr/>
          </p:nvSpPr>
          <p:spPr>
            <a:xfrm>
              <a:off x="4299204" y="821435"/>
              <a:ext cx="4599940" cy="2463165"/>
            </a:xfrm>
            <a:custGeom>
              <a:avLst/>
              <a:gdLst/>
              <a:ahLst/>
              <a:cxnLst/>
              <a:rect l="l" t="t" r="r" b="b"/>
              <a:pathLst>
                <a:path w="4599940" h="2463165">
                  <a:moveTo>
                    <a:pt x="4599432" y="0"/>
                  </a:moveTo>
                  <a:lnTo>
                    <a:pt x="0" y="0"/>
                  </a:lnTo>
                  <a:lnTo>
                    <a:pt x="0" y="2462783"/>
                  </a:lnTo>
                  <a:lnTo>
                    <a:pt x="4599432" y="2462783"/>
                  </a:lnTo>
                  <a:lnTo>
                    <a:pt x="4599432" y="0"/>
                  </a:lnTo>
                  <a:close/>
                </a:path>
              </a:pathLst>
            </a:custGeom>
            <a:solidFill>
              <a:srgbClr val="EBF0DE"/>
            </a:solidFill>
          </p:spPr>
          <p:txBody>
            <a:bodyPr wrap="square" lIns="0" tIns="0" rIns="0" bIns="0" rtlCol="0"/>
            <a:lstStyle/>
            <a:p>
              <a:endParaRPr/>
            </a:p>
          </p:txBody>
        </p:sp>
        <p:sp>
          <p:nvSpPr>
            <p:cNvPr id="15" name="object 15"/>
            <p:cNvSpPr/>
            <p:nvPr/>
          </p:nvSpPr>
          <p:spPr>
            <a:xfrm>
              <a:off x="4299204" y="821435"/>
              <a:ext cx="4599940" cy="2463165"/>
            </a:xfrm>
            <a:custGeom>
              <a:avLst/>
              <a:gdLst/>
              <a:ahLst/>
              <a:cxnLst/>
              <a:rect l="l" t="t" r="r" b="b"/>
              <a:pathLst>
                <a:path w="4599940" h="2463165">
                  <a:moveTo>
                    <a:pt x="0" y="2462783"/>
                  </a:moveTo>
                  <a:lnTo>
                    <a:pt x="4599432" y="2462783"/>
                  </a:lnTo>
                  <a:lnTo>
                    <a:pt x="4599432" y="0"/>
                  </a:lnTo>
                  <a:lnTo>
                    <a:pt x="0" y="0"/>
                  </a:lnTo>
                  <a:lnTo>
                    <a:pt x="0" y="2462783"/>
                  </a:lnTo>
                  <a:close/>
                </a:path>
              </a:pathLst>
            </a:custGeom>
            <a:ln w="9144">
              <a:solidFill>
                <a:srgbClr val="00AF50"/>
              </a:solidFill>
            </a:ln>
          </p:spPr>
          <p:txBody>
            <a:bodyPr wrap="square" lIns="0" tIns="0" rIns="0" bIns="0" rtlCol="0"/>
            <a:lstStyle/>
            <a:p>
              <a:endParaRPr/>
            </a:p>
          </p:txBody>
        </p:sp>
      </p:grpSp>
      <p:sp>
        <p:nvSpPr>
          <p:cNvPr id="16" name="object 16"/>
          <p:cNvSpPr txBox="1"/>
          <p:nvPr/>
        </p:nvSpPr>
        <p:spPr>
          <a:xfrm>
            <a:off x="4391914" y="844753"/>
            <a:ext cx="1373505" cy="300355"/>
          </a:xfrm>
          <a:prstGeom prst="rect">
            <a:avLst/>
          </a:prstGeom>
        </p:spPr>
        <p:txBody>
          <a:bodyPr vert="horz" wrap="square" lIns="0" tIns="12700" rIns="0" bIns="0" rtlCol="0">
            <a:spAutoFit/>
          </a:bodyPr>
          <a:lstStyle/>
          <a:p>
            <a:pPr>
              <a:lnSpc>
                <a:spcPct val="100000"/>
              </a:lnSpc>
              <a:spcBef>
                <a:spcPts val="100"/>
              </a:spcBef>
            </a:pPr>
            <a:r>
              <a:rPr sz="1800" i="1" spc="-10" dirty="0">
                <a:latin typeface="Times New Roman"/>
                <a:cs typeface="Times New Roman"/>
              </a:rPr>
              <a:t>Технологічний</a:t>
            </a:r>
            <a:endParaRPr sz="1800">
              <a:latin typeface="Times New Roman"/>
              <a:cs typeface="Times New Roman"/>
            </a:endParaRPr>
          </a:p>
        </p:txBody>
      </p:sp>
      <p:sp>
        <p:nvSpPr>
          <p:cNvPr id="17" name="object 17"/>
          <p:cNvSpPr txBox="1"/>
          <p:nvPr/>
        </p:nvSpPr>
        <p:spPr>
          <a:xfrm>
            <a:off x="4391914" y="1140967"/>
            <a:ext cx="1406525" cy="299720"/>
          </a:xfrm>
          <a:prstGeom prst="rect">
            <a:avLst/>
          </a:prstGeom>
        </p:spPr>
        <p:txBody>
          <a:bodyPr vert="horz" wrap="square" lIns="0" tIns="12700" rIns="0" bIns="0" rtlCol="0">
            <a:spAutoFit/>
          </a:bodyPr>
          <a:lstStyle/>
          <a:p>
            <a:pPr>
              <a:lnSpc>
                <a:spcPct val="100000"/>
              </a:lnSpc>
              <a:spcBef>
                <a:spcPts val="100"/>
              </a:spcBef>
              <a:tabLst>
                <a:tab pos="487045" algn="l"/>
              </a:tabLst>
            </a:pPr>
            <a:r>
              <a:rPr sz="1800" spc="-25" dirty="0">
                <a:latin typeface="Times New Roman"/>
                <a:cs typeface="Times New Roman"/>
              </a:rPr>
              <a:t>які</a:t>
            </a:r>
            <a:r>
              <a:rPr sz="1800" dirty="0">
                <a:latin typeface="Times New Roman"/>
                <a:cs typeface="Times New Roman"/>
              </a:rPr>
              <a:t>	</a:t>
            </a:r>
            <a:r>
              <a:rPr sz="1800" spc="-10" dirty="0">
                <a:latin typeface="Times New Roman"/>
                <a:cs typeface="Times New Roman"/>
              </a:rPr>
              <a:t>пов’язані</a:t>
            </a:r>
            <a:endParaRPr sz="1800">
              <a:latin typeface="Times New Roman"/>
              <a:cs typeface="Times New Roman"/>
            </a:endParaRPr>
          </a:p>
        </p:txBody>
      </p:sp>
      <p:sp>
        <p:nvSpPr>
          <p:cNvPr id="18" name="object 18"/>
          <p:cNvSpPr txBox="1"/>
          <p:nvPr/>
        </p:nvSpPr>
        <p:spPr>
          <a:xfrm>
            <a:off x="5623559" y="823195"/>
            <a:ext cx="3199130" cy="1203325"/>
          </a:xfrm>
          <a:prstGeom prst="rect">
            <a:avLst/>
          </a:prstGeom>
        </p:spPr>
        <p:txBody>
          <a:bodyPr vert="horz" wrap="square" lIns="0" tIns="34290" rIns="0" bIns="0" rtlCol="0">
            <a:spAutoFit/>
          </a:bodyPr>
          <a:lstStyle/>
          <a:p>
            <a:pPr marL="292100" algn="just">
              <a:lnSpc>
                <a:spcPct val="100000"/>
              </a:lnSpc>
              <a:spcBef>
                <a:spcPts val="270"/>
              </a:spcBef>
            </a:pPr>
            <a:r>
              <a:rPr sz="1800" i="1" dirty="0">
                <a:latin typeface="Times New Roman"/>
                <a:cs typeface="Times New Roman"/>
              </a:rPr>
              <a:t>підхід.</a:t>
            </a:r>
            <a:r>
              <a:rPr sz="1800" i="1" spc="130" dirty="0">
                <a:latin typeface="Times New Roman"/>
                <a:cs typeface="Times New Roman"/>
              </a:rPr>
              <a:t>  </a:t>
            </a:r>
            <a:r>
              <a:rPr sz="1800" dirty="0">
                <a:latin typeface="Times New Roman"/>
                <a:cs typeface="Times New Roman"/>
              </a:rPr>
              <a:t>Групування</a:t>
            </a:r>
            <a:r>
              <a:rPr sz="1800" spc="145" dirty="0">
                <a:latin typeface="Times New Roman"/>
                <a:cs typeface="Times New Roman"/>
              </a:rPr>
              <a:t>  </a:t>
            </a:r>
            <a:r>
              <a:rPr sz="1800" spc="-10" dirty="0">
                <a:latin typeface="Times New Roman"/>
                <a:cs typeface="Times New Roman"/>
              </a:rPr>
              <a:t>галузей,</a:t>
            </a:r>
            <a:endParaRPr sz="1800">
              <a:latin typeface="Times New Roman"/>
              <a:cs typeface="Times New Roman"/>
            </a:endParaRPr>
          </a:p>
          <a:p>
            <a:pPr marR="5080" indent="368935" algn="just">
              <a:lnSpc>
                <a:spcPct val="106700"/>
              </a:lnSpc>
              <a:spcBef>
                <a:spcPts val="25"/>
              </a:spcBef>
            </a:pPr>
            <a:r>
              <a:rPr sz="1800" dirty="0">
                <a:latin typeface="Times New Roman"/>
                <a:cs typeface="Times New Roman"/>
              </a:rPr>
              <a:t>між</a:t>
            </a:r>
            <a:r>
              <a:rPr sz="1800" spc="355" dirty="0">
                <a:latin typeface="Times New Roman"/>
                <a:cs typeface="Times New Roman"/>
              </a:rPr>
              <a:t>  </a:t>
            </a:r>
            <a:r>
              <a:rPr sz="1800" dirty="0">
                <a:latin typeface="Times New Roman"/>
                <a:cs typeface="Times New Roman"/>
              </a:rPr>
              <a:t>собою</a:t>
            </a:r>
            <a:r>
              <a:rPr sz="1800" spc="360" dirty="0">
                <a:latin typeface="Times New Roman"/>
                <a:cs typeface="Times New Roman"/>
              </a:rPr>
              <a:t>  </a:t>
            </a:r>
            <a:r>
              <a:rPr sz="1800" spc="-10" dirty="0">
                <a:latin typeface="Times New Roman"/>
                <a:cs typeface="Times New Roman"/>
              </a:rPr>
              <a:t>послідовністю </a:t>
            </a:r>
            <a:r>
              <a:rPr sz="1800" dirty="0">
                <a:latin typeface="Times New Roman"/>
                <a:cs typeface="Times New Roman"/>
              </a:rPr>
              <a:t>і</a:t>
            </a:r>
            <a:r>
              <a:rPr sz="1800" spc="355" dirty="0">
                <a:latin typeface="Times New Roman"/>
                <a:cs typeface="Times New Roman"/>
              </a:rPr>
              <a:t>   </a:t>
            </a:r>
            <a:r>
              <a:rPr sz="1800" dirty="0">
                <a:latin typeface="Times New Roman"/>
                <a:cs typeface="Times New Roman"/>
              </a:rPr>
              <a:t>використання</a:t>
            </a:r>
            <a:r>
              <a:rPr sz="1800" spc="360" dirty="0">
                <a:latin typeface="Times New Roman"/>
                <a:cs typeface="Times New Roman"/>
              </a:rPr>
              <a:t>   </a:t>
            </a:r>
            <a:r>
              <a:rPr sz="1800" spc="-10" dirty="0">
                <a:latin typeface="Times New Roman"/>
                <a:cs typeface="Times New Roman"/>
              </a:rPr>
              <a:t>загального </a:t>
            </a:r>
            <a:r>
              <a:rPr sz="1800" spc="-25" dirty="0">
                <a:latin typeface="Times New Roman"/>
                <a:cs typeface="Times New Roman"/>
              </a:rPr>
              <a:t>та</a:t>
            </a:r>
            <a:endParaRPr sz="1800">
              <a:latin typeface="Times New Roman"/>
              <a:cs typeface="Times New Roman"/>
            </a:endParaRPr>
          </a:p>
        </p:txBody>
      </p:sp>
      <p:sp>
        <p:nvSpPr>
          <p:cNvPr id="19" name="object 19"/>
          <p:cNvSpPr txBox="1"/>
          <p:nvPr/>
        </p:nvSpPr>
        <p:spPr>
          <a:xfrm>
            <a:off x="6111494" y="1726438"/>
            <a:ext cx="2711450" cy="299720"/>
          </a:xfrm>
          <a:prstGeom prst="rect">
            <a:avLst/>
          </a:prstGeom>
        </p:spPr>
        <p:txBody>
          <a:bodyPr vert="horz" wrap="square" lIns="0" tIns="12700" rIns="0" bIns="0" rtlCol="0">
            <a:spAutoFit/>
          </a:bodyPr>
          <a:lstStyle/>
          <a:p>
            <a:pPr>
              <a:lnSpc>
                <a:spcPct val="100000"/>
              </a:lnSpc>
              <a:spcBef>
                <a:spcPts val="100"/>
              </a:spcBef>
              <a:tabLst>
                <a:tab pos="1322705" algn="l"/>
              </a:tabLst>
            </a:pPr>
            <a:r>
              <a:rPr sz="1800" spc="-10" dirty="0">
                <a:latin typeface="Times New Roman"/>
                <a:cs typeface="Times New Roman"/>
              </a:rPr>
              <a:t>однаковим</a:t>
            </a:r>
            <a:r>
              <a:rPr sz="1800" dirty="0">
                <a:latin typeface="Times New Roman"/>
                <a:cs typeface="Times New Roman"/>
              </a:rPr>
              <a:t>	</a:t>
            </a:r>
            <a:r>
              <a:rPr sz="1800" spc="-10" dirty="0">
                <a:latin typeface="Times New Roman"/>
                <a:cs typeface="Times New Roman"/>
              </a:rPr>
              <a:t>призначенням</a:t>
            </a:r>
            <a:endParaRPr sz="1800">
              <a:latin typeface="Times New Roman"/>
              <a:cs typeface="Times New Roman"/>
            </a:endParaRPr>
          </a:p>
        </p:txBody>
      </p:sp>
      <p:sp>
        <p:nvSpPr>
          <p:cNvPr id="20" name="object 20"/>
          <p:cNvSpPr txBox="1"/>
          <p:nvPr/>
        </p:nvSpPr>
        <p:spPr>
          <a:xfrm>
            <a:off x="4391914" y="1415034"/>
            <a:ext cx="1031240" cy="904240"/>
          </a:xfrm>
          <a:prstGeom prst="rect">
            <a:avLst/>
          </a:prstGeom>
        </p:spPr>
        <p:txBody>
          <a:bodyPr vert="horz" wrap="square" lIns="0" tIns="12700" rIns="0" bIns="0" rtlCol="0">
            <a:spAutoFit/>
          </a:bodyPr>
          <a:lstStyle/>
          <a:p>
            <a:pPr marR="5080">
              <a:lnSpc>
                <a:spcPct val="106700"/>
              </a:lnSpc>
              <a:spcBef>
                <a:spcPts val="100"/>
              </a:spcBef>
            </a:pPr>
            <a:r>
              <a:rPr sz="1800" spc="-10" dirty="0">
                <a:latin typeface="Times New Roman"/>
                <a:cs typeface="Times New Roman"/>
              </a:rPr>
              <a:t>переробки матеріалу продукції.</a:t>
            </a:r>
            <a:endParaRPr sz="1800">
              <a:latin typeface="Times New Roman"/>
              <a:cs typeface="Times New Roman"/>
            </a:endParaRPr>
          </a:p>
        </p:txBody>
      </p:sp>
      <p:sp>
        <p:nvSpPr>
          <p:cNvPr id="21" name="object 21"/>
          <p:cNvSpPr txBox="1"/>
          <p:nvPr/>
        </p:nvSpPr>
        <p:spPr>
          <a:xfrm>
            <a:off x="5559552" y="2019046"/>
            <a:ext cx="1678305" cy="299720"/>
          </a:xfrm>
          <a:prstGeom prst="rect">
            <a:avLst/>
          </a:prstGeom>
        </p:spPr>
        <p:txBody>
          <a:bodyPr vert="horz" wrap="square" lIns="0" tIns="12700" rIns="0" bIns="0" rtlCol="0">
            <a:spAutoFit/>
          </a:bodyPr>
          <a:lstStyle/>
          <a:p>
            <a:pPr>
              <a:lnSpc>
                <a:spcPct val="100000"/>
              </a:lnSpc>
              <a:spcBef>
                <a:spcPts val="100"/>
              </a:spcBef>
              <a:tabLst>
                <a:tab pos="765175" algn="l"/>
              </a:tabLst>
            </a:pPr>
            <a:r>
              <a:rPr sz="1800" spc="-10" dirty="0">
                <a:latin typeface="Times New Roman"/>
                <a:cs typeface="Times New Roman"/>
              </a:rPr>
              <a:t>Такий</a:t>
            </a:r>
            <a:r>
              <a:rPr sz="1800" dirty="0">
                <a:latin typeface="Times New Roman"/>
                <a:cs typeface="Times New Roman"/>
              </a:rPr>
              <a:t>	</a:t>
            </a:r>
            <a:r>
              <a:rPr sz="1800" spc="-20" dirty="0">
                <a:latin typeface="Times New Roman"/>
                <a:cs typeface="Times New Roman"/>
              </a:rPr>
              <a:t>комплекс</a:t>
            </a:r>
            <a:endParaRPr sz="1800">
              <a:latin typeface="Times New Roman"/>
              <a:cs typeface="Times New Roman"/>
            </a:endParaRPr>
          </a:p>
        </p:txBody>
      </p:sp>
      <p:sp>
        <p:nvSpPr>
          <p:cNvPr id="22" name="object 22"/>
          <p:cNvSpPr txBox="1"/>
          <p:nvPr/>
        </p:nvSpPr>
        <p:spPr>
          <a:xfrm>
            <a:off x="4391914" y="2314397"/>
            <a:ext cx="2553335" cy="300355"/>
          </a:xfrm>
          <a:prstGeom prst="rect">
            <a:avLst/>
          </a:prstGeom>
        </p:spPr>
        <p:txBody>
          <a:bodyPr vert="horz" wrap="square" lIns="0" tIns="12700" rIns="0" bIns="0" rtlCol="0">
            <a:spAutoFit/>
          </a:bodyPr>
          <a:lstStyle/>
          <a:p>
            <a:pPr>
              <a:lnSpc>
                <a:spcPct val="100000"/>
              </a:lnSpc>
              <a:spcBef>
                <a:spcPts val="100"/>
              </a:spcBef>
            </a:pPr>
            <a:r>
              <a:rPr sz="1800" spc="-10" dirty="0">
                <a:latin typeface="Times New Roman"/>
                <a:cs typeface="Times New Roman"/>
              </a:rPr>
              <a:t>виробничо-технологічний</a:t>
            </a:r>
            <a:endParaRPr sz="1800">
              <a:latin typeface="Times New Roman"/>
              <a:cs typeface="Times New Roman"/>
            </a:endParaRPr>
          </a:p>
        </p:txBody>
      </p:sp>
      <p:sp>
        <p:nvSpPr>
          <p:cNvPr id="23" name="object 23"/>
          <p:cNvSpPr txBox="1"/>
          <p:nvPr/>
        </p:nvSpPr>
        <p:spPr>
          <a:xfrm>
            <a:off x="7401179" y="1998042"/>
            <a:ext cx="1418590" cy="616585"/>
          </a:xfrm>
          <a:prstGeom prst="rect">
            <a:avLst/>
          </a:prstGeom>
        </p:spPr>
        <p:txBody>
          <a:bodyPr vert="horz" wrap="square" lIns="0" tIns="33655" rIns="0" bIns="0" rtlCol="0">
            <a:spAutoFit/>
          </a:bodyPr>
          <a:lstStyle/>
          <a:p>
            <a:pPr>
              <a:lnSpc>
                <a:spcPct val="100000"/>
              </a:lnSpc>
              <a:spcBef>
                <a:spcPts val="265"/>
              </a:spcBef>
              <a:tabLst>
                <a:tab pos="984250" algn="l"/>
              </a:tabLst>
            </a:pPr>
            <a:r>
              <a:rPr sz="1800" spc="-10" dirty="0">
                <a:latin typeface="Times New Roman"/>
                <a:cs typeface="Times New Roman"/>
              </a:rPr>
              <a:t>включає</a:t>
            </a:r>
            <a:r>
              <a:rPr sz="1800" dirty="0">
                <a:latin typeface="Times New Roman"/>
                <a:cs typeface="Times New Roman"/>
              </a:rPr>
              <a:t>	</a:t>
            </a:r>
            <a:r>
              <a:rPr sz="1800" spc="-20" dirty="0">
                <a:latin typeface="Times New Roman"/>
                <a:cs typeface="Times New Roman"/>
              </a:rPr>
              <a:t>весь</a:t>
            </a:r>
            <a:endParaRPr sz="1800">
              <a:latin typeface="Times New Roman"/>
              <a:cs typeface="Times New Roman"/>
            </a:endParaRPr>
          </a:p>
          <a:p>
            <a:pPr marL="88265">
              <a:lnSpc>
                <a:spcPct val="100000"/>
              </a:lnSpc>
              <a:spcBef>
                <a:spcPts val="165"/>
              </a:spcBef>
              <a:tabLst>
                <a:tab pos="1115695" algn="l"/>
              </a:tabLst>
            </a:pPr>
            <a:r>
              <a:rPr sz="1800" spc="-20" dirty="0">
                <a:latin typeface="Times New Roman"/>
                <a:cs typeface="Times New Roman"/>
              </a:rPr>
              <a:t>цикл</a:t>
            </a:r>
            <a:r>
              <a:rPr sz="1800" dirty="0">
                <a:latin typeface="Times New Roman"/>
                <a:cs typeface="Times New Roman"/>
              </a:rPr>
              <a:t>	</a:t>
            </a:r>
            <a:r>
              <a:rPr sz="1800" spc="-25" dirty="0">
                <a:latin typeface="Times New Roman"/>
                <a:cs typeface="Times New Roman"/>
              </a:rPr>
              <a:t>від</a:t>
            </a:r>
            <a:endParaRPr sz="1800">
              <a:latin typeface="Times New Roman"/>
              <a:cs typeface="Times New Roman"/>
            </a:endParaRPr>
          </a:p>
        </p:txBody>
      </p:sp>
      <p:sp>
        <p:nvSpPr>
          <p:cNvPr id="24" name="object 24"/>
          <p:cNvSpPr txBox="1"/>
          <p:nvPr/>
        </p:nvSpPr>
        <p:spPr>
          <a:xfrm>
            <a:off x="4391914" y="2589731"/>
            <a:ext cx="4431030" cy="610870"/>
          </a:xfrm>
          <a:prstGeom prst="rect">
            <a:avLst/>
          </a:prstGeom>
        </p:spPr>
        <p:txBody>
          <a:bodyPr vert="horz" wrap="square" lIns="0" tIns="30480" rIns="0" bIns="0" rtlCol="0">
            <a:spAutoFit/>
          </a:bodyPr>
          <a:lstStyle/>
          <a:p>
            <a:pPr>
              <a:lnSpc>
                <a:spcPct val="100000"/>
              </a:lnSpc>
              <a:spcBef>
                <a:spcPts val="240"/>
              </a:spcBef>
            </a:pPr>
            <a:r>
              <a:rPr sz="1800" dirty="0">
                <a:latin typeface="Times New Roman"/>
                <a:cs typeface="Times New Roman"/>
              </a:rPr>
              <a:t>видобутку</a:t>
            </a:r>
            <a:r>
              <a:rPr sz="1800" spc="-25" dirty="0">
                <a:latin typeface="Times New Roman"/>
                <a:cs typeface="Times New Roman"/>
              </a:rPr>
              <a:t> </a:t>
            </a:r>
            <a:r>
              <a:rPr sz="1800" dirty="0">
                <a:latin typeface="Times New Roman"/>
                <a:cs typeface="Times New Roman"/>
              </a:rPr>
              <a:t>природних</a:t>
            </a:r>
            <a:r>
              <a:rPr sz="1800" spc="-25" dirty="0">
                <a:latin typeface="Times New Roman"/>
                <a:cs typeface="Times New Roman"/>
              </a:rPr>
              <a:t> </a:t>
            </a:r>
            <a:r>
              <a:rPr sz="1800" dirty="0">
                <a:latin typeface="Times New Roman"/>
                <a:cs typeface="Times New Roman"/>
              </a:rPr>
              <a:t>ресурсів</a:t>
            </a:r>
            <a:r>
              <a:rPr sz="1800" spc="5" dirty="0">
                <a:latin typeface="Times New Roman"/>
                <a:cs typeface="Times New Roman"/>
              </a:rPr>
              <a:t> </a:t>
            </a:r>
            <a:r>
              <a:rPr sz="1800" dirty="0">
                <a:latin typeface="Times New Roman"/>
                <a:cs typeface="Times New Roman"/>
              </a:rPr>
              <a:t>до</a:t>
            </a:r>
            <a:r>
              <a:rPr sz="1800" spc="-5" dirty="0">
                <a:latin typeface="Times New Roman"/>
                <a:cs typeface="Times New Roman"/>
              </a:rPr>
              <a:t> </a:t>
            </a:r>
            <a:r>
              <a:rPr sz="1800" spc="-10" dirty="0">
                <a:latin typeface="Times New Roman"/>
                <a:cs typeface="Times New Roman"/>
              </a:rPr>
              <a:t>одержання</a:t>
            </a:r>
            <a:endParaRPr sz="1800">
              <a:latin typeface="Times New Roman"/>
              <a:cs typeface="Times New Roman"/>
            </a:endParaRPr>
          </a:p>
          <a:p>
            <a:pPr>
              <a:lnSpc>
                <a:spcPct val="100000"/>
              </a:lnSpc>
              <a:spcBef>
                <a:spcPts val="145"/>
              </a:spcBef>
            </a:pPr>
            <a:r>
              <a:rPr sz="1800" dirty="0">
                <a:latin typeface="Times New Roman"/>
                <a:cs typeface="Times New Roman"/>
              </a:rPr>
              <a:t>кінцевого</a:t>
            </a:r>
            <a:r>
              <a:rPr sz="1800" spc="-105" dirty="0">
                <a:latin typeface="Times New Roman"/>
                <a:cs typeface="Times New Roman"/>
              </a:rPr>
              <a:t> </a:t>
            </a:r>
            <a:r>
              <a:rPr sz="1800" spc="-10" dirty="0">
                <a:latin typeface="Times New Roman"/>
                <a:cs typeface="Times New Roman"/>
              </a:rPr>
              <a:t>продукту.</a:t>
            </a:r>
            <a:endParaRPr sz="1800">
              <a:latin typeface="Times New Roman"/>
              <a:cs typeface="Times New Roman"/>
            </a:endParaRPr>
          </a:p>
        </p:txBody>
      </p:sp>
      <p:sp>
        <p:nvSpPr>
          <p:cNvPr id="25" name="object 25"/>
          <p:cNvSpPr txBox="1"/>
          <p:nvPr/>
        </p:nvSpPr>
        <p:spPr>
          <a:xfrm>
            <a:off x="4299203" y="3491484"/>
            <a:ext cx="4572000" cy="2466340"/>
          </a:xfrm>
          <a:prstGeom prst="rect">
            <a:avLst/>
          </a:prstGeom>
          <a:solidFill>
            <a:srgbClr val="FFFF99"/>
          </a:solidFill>
          <a:ln w="9144">
            <a:solidFill>
              <a:srgbClr val="FFC000"/>
            </a:solidFill>
          </a:ln>
        </p:spPr>
        <p:txBody>
          <a:bodyPr vert="horz" wrap="square" lIns="0" tIns="18415" rIns="0" bIns="0" rtlCol="0">
            <a:spAutoFit/>
          </a:bodyPr>
          <a:lstStyle/>
          <a:p>
            <a:pPr marL="92710" marR="79375" algn="just">
              <a:lnSpc>
                <a:spcPct val="107000"/>
              </a:lnSpc>
              <a:spcBef>
                <a:spcPts val="145"/>
              </a:spcBef>
            </a:pPr>
            <a:r>
              <a:rPr sz="1800" i="1" dirty="0">
                <a:latin typeface="Times New Roman"/>
                <a:cs typeface="Times New Roman"/>
              </a:rPr>
              <a:t>Відтворювальний</a:t>
            </a:r>
            <a:r>
              <a:rPr sz="1800" i="1" spc="125" dirty="0">
                <a:latin typeface="Times New Roman"/>
                <a:cs typeface="Times New Roman"/>
              </a:rPr>
              <a:t>  </a:t>
            </a:r>
            <a:r>
              <a:rPr sz="1800" i="1" dirty="0">
                <a:latin typeface="Times New Roman"/>
                <a:cs typeface="Times New Roman"/>
              </a:rPr>
              <a:t>підхід.</a:t>
            </a:r>
            <a:r>
              <a:rPr sz="1800" i="1" spc="120" dirty="0">
                <a:latin typeface="Times New Roman"/>
                <a:cs typeface="Times New Roman"/>
              </a:rPr>
              <a:t>  </a:t>
            </a:r>
            <a:r>
              <a:rPr sz="1800" dirty="0">
                <a:latin typeface="Times New Roman"/>
                <a:cs typeface="Times New Roman"/>
              </a:rPr>
              <a:t>Поєднує</a:t>
            </a:r>
            <a:r>
              <a:rPr sz="1800" spc="130" dirty="0">
                <a:latin typeface="Times New Roman"/>
                <a:cs typeface="Times New Roman"/>
              </a:rPr>
              <a:t>  </a:t>
            </a:r>
            <a:r>
              <a:rPr sz="1800" spc="-10" dirty="0">
                <a:latin typeface="Times New Roman"/>
                <a:cs typeface="Times New Roman"/>
              </a:rPr>
              <a:t>цільову </a:t>
            </a:r>
            <a:r>
              <a:rPr sz="1800" dirty="0">
                <a:latin typeface="Times New Roman"/>
                <a:cs typeface="Times New Roman"/>
              </a:rPr>
              <a:t>спрямованість</a:t>
            </a:r>
            <a:r>
              <a:rPr sz="1800" spc="254" dirty="0">
                <a:latin typeface="Times New Roman"/>
                <a:cs typeface="Times New Roman"/>
              </a:rPr>
              <a:t> </a:t>
            </a:r>
            <a:r>
              <a:rPr sz="1800" dirty="0">
                <a:latin typeface="Times New Roman"/>
                <a:cs typeface="Times New Roman"/>
              </a:rPr>
              <a:t>і</a:t>
            </a:r>
            <a:r>
              <a:rPr sz="1800" spc="250" dirty="0">
                <a:latin typeface="Times New Roman"/>
                <a:cs typeface="Times New Roman"/>
              </a:rPr>
              <a:t> </a:t>
            </a:r>
            <a:r>
              <a:rPr sz="1800" dirty="0">
                <a:latin typeface="Times New Roman"/>
                <a:cs typeface="Times New Roman"/>
              </a:rPr>
              <a:t>технологічну</a:t>
            </a:r>
            <a:r>
              <a:rPr sz="1800" spc="220" dirty="0">
                <a:latin typeface="Times New Roman"/>
                <a:cs typeface="Times New Roman"/>
              </a:rPr>
              <a:t> </a:t>
            </a:r>
            <a:r>
              <a:rPr sz="1800" spc="-10" dirty="0">
                <a:latin typeface="Times New Roman"/>
                <a:cs typeface="Times New Roman"/>
              </a:rPr>
              <a:t>послідовність </a:t>
            </a:r>
            <a:r>
              <a:rPr sz="1800" dirty="0">
                <a:latin typeface="Times New Roman"/>
                <a:cs typeface="Times New Roman"/>
              </a:rPr>
              <a:t>переробки</a:t>
            </a:r>
            <a:r>
              <a:rPr sz="1800" spc="440" dirty="0">
                <a:latin typeface="Times New Roman"/>
                <a:cs typeface="Times New Roman"/>
              </a:rPr>
              <a:t>     </a:t>
            </a:r>
            <a:r>
              <a:rPr sz="1800" dirty="0">
                <a:latin typeface="Times New Roman"/>
                <a:cs typeface="Times New Roman"/>
              </a:rPr>
              <a:t>сировинних</a:t>
            </a:r>
            <a:r>
              <a:rPr sz="1800" spc="440" dirty="0">
                <a:latin typeface="Times New Roman"/>
                <a:cs typeface="Times New Roman"/>
              </a:rPr>
              <a:t>     </a:t>
            </a:r>
            <a:r>
              <a:rPr sz="1800" spc="-10" dirty="0">
                <a:latin typeface="Times New Roman"/>
                <a:cs typeface="Times New Roman"/>
              </a:rPr>
              <a:t>матеріалів. </a:t>
            </a:r>
            <a:r>
              <a:rPr sz="1800" dirty="0">
                <a:latin typeface="Times New Roman"/>
                <a:cs typeface="Times New Roman"/>
              </a:rPr>
              <a:t>Характерним</a:t>
            </a:r>
            <a:r>
              <a:rPr sz="1800" spc="85" dirty="0">
                <a:latin typeface="Times New Roman"/>
                <a:cs typeface="Times New Roman"/>
              </a:rPr>
              <a:t>  </a:t>
            </a:r>
            <a:r>
              <a:rPr sz="1800" dirty="0">
                <a:latin typeface="Times New Roman"/>
                <a:cs typeface="Times New Roman"/>
              </a:rPr>
              <a:t>для</a:t>
            </a:r>
            <a:r>
              <a:rPr sz="1800" spc="95" dirty="0">
                <a:latin typeface="Times New Roman"/>
                <a:cs typeface="Times New Roman"/>
              </a:rPr>
              <a:t>  </a:t>
            </a:r>
            <a:r>
              <a:rPr sz="1800" dirty="0">
                <a:latin typeface="Times New Roman"/>
                <a:cs typeface="Times New Roman"/>
              </a:rPr>
              <a:t>нього</a:t>
            </a:r>
            <a:r>
              <a:rPr sz="1800" spc="100" dirty="0">
                <a:latin typeface="Times New Roman"/>
                <a:cs typeface="Times New Roman"/>
              </a:rPr>
              <a:t>  </a:t>
            </a:r>
            <a:r>
              <a:rPr sz="1800" dirty="0">
                <a:latin typeface="Times New Roman"/>
                <a:cs typeface="Times New Roman"/>
              </a:rPr>
              <a:t>є</a:t>
            </a:r>
            <a:r>
              <a:rPr sz="1800" spc="85" dirty="0">
                <a:latin typeface="Times New Roman"/>
                <a:cs typeface="Times New Roman"/>
              </a:rPr>
              <a:t>  </a:t>
            </a:r>
            <a:r>
              <a:rPr sz="1800" spc="-10" dirty="0">
                <a:latin typeface="Times New Roman"/>
                <a:cs typeface="Times New Roman"/>
              </a:rPr>
              <a:t>відтворювальна </a:t>
            </a:r>
            <a:r>
              <a:rPr sz="1800" dirty="0">
                <a:latin typeface="Times New Roman"/>
                <a:cs typeface="Times New Roman"/>
              </a:rPr>
              <a:t>цілісність</a:t>
            </a:r>
            <a:r>
              <a:rPr sz="1800" spc="285" dirty="0">
                <a:latin typeface="Times New Roman"/>
                <a:cs typeface="Times New Roman"/>
              </a:rPr>
              <a:t> </a:t>
            </a:r>
            <a:r>
              <a:rPr sz="1800" dirty="0">
                <a:latin typeface="Times New Roman"/>
                <a:cs typeface="Times New Roman"/>
              </a:rPr>
              <a:t>міжгалузевих</a:t>
            </a:r>
            <a:r>
              <a:rPr sz="1800" spc="320" dirty="0">
                <a:latin typeface="Times New Roman"/>
                <a:cs typeface="Times New Roman"/>
              </a:rPr>
              <a:t> </a:t>
            </a:r>
            <a:r>
              <a:rPr sz="1800" dirty="0">
                <a:latin typeface="Times New Roman"/>
                <a:cs typeface="Times New Roman"/>
              </a:rPr>
              <a:t>комплексів</a:t>
            </a:r>
            <a:r>
              <a:rPr sz="1800" spc="290" dirty="0">
                <a:latin typeface="Times New Roman"/>
                <a:cs typeface="Times New Roman"/>
              </a:rPr>
              <a:t> </a:t>
            </a:r>
            <a:r>
              <a:rPr sz="1800" dirty="0">
                <a:latin typeface="Times New Roman"/>
                <a:cs typeface="Times New Roman"/>
              </a:rPr>
              <a:t>на</a:t>
            </a:r>
            <a:r>
              <a:rPr sz="1800" spc="280" dirty="0">
                <a:latin typeface="Times New Roman"/>
                <a:cs typeface="Times New Roman"/>
              </a:rPr>
              <a:t> </a:t>
            </a:r>
            <a:r>
              <a:rPr sz="1800" spc="-20" dirty="0">
                <a:latin typeface="Times New Roman"/>
                <a:cs typeface="Times New Roman"/>
              </a:rPr>
              <a:t>всіх </a:t>
            </a:r>
            <a:r>
              <a:rPr sz="1800" dirty="0">
                <a:latin typeface="Times New Roman"/>
                <a:cs typeface="Times New Roman"/>
              </a:rPr>
              <a:t>стадіях</a:t>
            </a:r>
            <a:r>
              <a:rPr sz="1800" spc="260" dirty="0">
                <a:latin typeface="Times New Roman"/>
                <a:cs typeface="Times New Roman"/>
              </a:rPr>
              <a:t>   </a:t>
            </a:r>
            <a:r>
              <a:rPr sz="1800" dirty="0">
                <a:latin typeface="Times New Roman"/>
                <a:cs typeface="Times New Roman"/>
              </a:rPr>
              <a:t>та</a:t>
            </a:r>
            <a:r>
              <a:rPr sz="1800" spc="265" dirty="0">
                <a:latin typeface="Times New Roman"/>
                <a:cs typeface="Times New Roman"/>
              </a:rPr>
              <a:t>   </a:t>
            </a:r>
            <a:r>
              <a:rPr sz="1800" dirty="0">
                <a:latin typeface="Times New Roman"/>
                <a:cs typeface="Times New Roman"/>
              </a:rPr>
              <a:t>об’єднання</a:t>
            </a:r>
            <a:r>
              <a:rPr sz="1800" spc="270" dirty="0">
                <a:latin typeface="Times New Roman"/>
                <a:cs typeface="Times New Roman"/>
              </a:rPr>
              <a:t>   </a:t>
            </a:r>
            <a:r>
              <a:rPr sz="1800" dirty="0">
                <a:latin typeface="Times New Roman"/>
                <a:cs typeface="Times New Roman"/>
              </a:rPr>
              <a:t>підприємств</a:t>
            </a:r>
            <a:r>
              <a:rPr sz="1800" spc="265" dirty="0">
                <a:latin typeface="Times New Roman"/>
                <a:cs typeface="Times New Roman"/>
              </a:rPr>
              <a:t>   </a:t>
            </a:r>
            <a:r>
              <a:rPr sz="1800" spc="-50" dirty="0">
                <a:latin typeface="Times New Roman"/>
                <a:cs typeface="Times New Roman"/>
              </a:rPr>
              <a:t>і </a:t>
            </a:r>
            <a:r>
              <a:rPr sz="1800" dirty="0">
                <a:latin typeface="Times New Roman"/>
                <a:cs typeface="Times New Roman"/>
              </a:rPr>
              <a:t>організацій</a:t>
            </a:r>
            <a:r>
              <a:rPr sz="1800" spc="365" dirty="0">
                <a:latin typeface="Times New Roman"/>
                <a:cs typeface="Times New Roman"/>
              </a:rPr>
              <a:t>  </a:t>
            </a:r>
            <a:r>
              <a:rPr sz="1800" dirty="0">
                <a:latin typeface="Times New Roman"/>
                <a:cs typeface="Times New Roman"/>
              </a:rPr>
              <a:t>виробничої</a:t>
            </a:r>
            <a:r>
              <a:rPr sz="1800" spc="370" dirty="0">
                <a:latin typeface="Times New Roman"/>
                <a:cs typeface="Times New Roman"/>
              </a:rPr>
              <a:t>  </a:t>
            </a:r>
            <a:r>
              <a:rPr sz="1800" dirty="0">
                <a:latin typeface="Times New Roman"/>
                <a:cs typeface="Times New Roman"/>
              </a:rPr>
              <a:t>та</a:t>
            </a:r>
            <a:r>
              <a:rPr sz="1800" spc="350" dirty="0">
                <a:latin typeface="Times New Roman"/>
                <a:cs typeface="Times New Roman"/>
              </a:rPr>
              <a:t>  </a:t>
            </a:r>
            <a:r>
              <a:rPr sz="1800" spc="-10" dirty="0">
                <a:latin typeface="Times New Roman"/>
                <a:cs typeface="Times New Roman"/>
              </a:rPr>
              <a:t>невиробничої </a:t>
            </a:r>
            <a:r>
              <a:rPr sz="1800" dirty="0">
                <a:latin typeface="Times New Roman"/>
                <a:cs typeface="Times New Roman"/>
              </a:rPr>
              <a:t>сфер</a:t>
            </a:r>
            <a:r>
              <a:rPr sz="1800" spc="-20" dirty="0">
                <a:latin typeface="Times New Roman"/>
                <a:cs typeface="Times New Roman"/>
              </a:rPr>
              <a:t> </a:t>
            </a:r>
            <a:r>
              <a:rPr sz="1800" spc="-10" dirty="0">
                <a:latin typeface="Times New Roman"/>
                <a:cs typeface="Times New Roman"/>
              </a:rPr>
              <a:t>господарства.</a:t>
            </a:r>
            <a:endParaRPr sz="1800">
              <a:latin typeface="Times New Roman"/>
              <a:cs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9936" y="115823"/>
            <a:ext cx="8714740" cy="935990"/>
          </a:xfrm>
          <a:prstGeom prst="rect">
            <a:avLst/>
          </a:prstGeom>
          <a:solidFill>
            <a:srgbClr val="FFFF00"/>
          </a:solidFill>
        </p:spPr>
        <p:txBody>
          <a:bodyPr vert="horz" wrap="square" lIns="0" tIns="30480" rIns="0" bIns="0" rtlCol="0">
            <a:spAutoFit/>
          </a:bodyPr>
          <a:lstStyle/>
          <a:p>
            <a:pPr marL="1940560" marR="560070" indent="-1381125">
              <a:lnSpc>
                <a:spcPct val="100000"/>
              </a:lnSpc>
              <a:spcBef>
                <a:spcPts val="240"/>
              </a:spcBef>
            </a:pPr>
            <a:r>
              <a:rPr sz="2800" b="1" dirty="0">
                <a:latin typeface="Times New Roman"/>
                <a:cs typeface="Times New Roman"/>
              </a:rPr>
              <a:t>6.2.</a:t>
            </a:r>
            <a:r>
              <a:rPr sz="2800" b="1" spc="-80" dirty="0">
                <a:latin typeface="Times New Roman"/>
                <a:cs typeface="Times New Roman"/>
              </a:rPr>
              <a:t> </a:t>
            </a:r>
            <a:r>
              <a:rPr sz="2800" b="1" dirty="0">
                <a:latin typeface="Times New Roman"/>
                <a:cs typeface="Times New Roman"/>
              </a:rPr>
              <a:t>Поняття,</a:t>
            </a:r>
            <a:r>
              <a:rPr sz="2800" b="1" spc="-75" dirty="0">
                <a:latin typeface="Times New Roman"/>
                <a:cs typeface="Times New Roman"/>
              </a:rPr>
              <a:t> </a:t>
            </a:r>
            <a:r>
              <a:rPr sz="2800" b="1" dirty="0">
                <a:latin typeface="Times New Roman"/>
                <a:cs typeface="Times New Roman"/>
              </a:rPr>
              <a:t>сутність</a:t>
            </a:r>
            <a:r>
              <a:rPr sz="2800" b="1" spc="-130" dirty="0">
                <a:latin typeface="Times New Roman"/>
                <a:cs typeface="Times New Roman"/>
              </a:rPr>
              <a:t> </a:t>
            </a:r>
            <a:r>
              <a:rPr sz="2800" b="1" dirty="0">
                <a:latin typeface="Times New Roman"/>
                <a:cs typeface="Times New Roman"/>
              </a:rPr>
              <a:t>та</a:t>
            </a:r>
            <a:r>
              <a:rPr sz="2800" b="1" spc="-20" dirty="0">
                <a:latin typeface="Times New Roman"/>
                <a:cs typeface="Times New Roman"/>
              </a:rPr>
              <a:t> </a:t>
            </a:r>
            <a:r>
              <a:rPr sz="2800" b="1" dirty="0">
                <a:latin typeface="Times New Roman"/>
                <a:cs typeface="Times New Roman"/>
              </a:rPr>
              <a:t>складові</a:t>
            </a:r>
            <a:r>
              <a:rPr sz="2800" b="1" spc="-100" dirty="0">
                <a:latin typeface="Times New Roman"/>
                <a:cs typeface="Times New Roman"/>
              </a:rPr>
              <a:t> </a:t>
            </a:r>
            <a:r>
              <a:rPr sz="2800" b="1" spc="-10" dirty="0">
                <a:latin typeface="Times New Roman"/>
                <a:cs typeface="Times New Roman"/>
              </a:rPr>
              <a:t>виробничого комплексу</a:t>
            </a:r>
            <a:r>
              <a:rPr sz="2800" b="1" spc="-80" dirty="0">
                <a:latin typeface="Times New Roman"/>
                <a:cs typeface="Times New Roman"/>
              </a:rPr>
              <a:t> </a:t>
            </a:r>
            <a:r>
              <a:rPr sz="2800" b="1" dirty="0">
                <a:latin typeface="Times New Roman"/>
                <a:cs typeface="Times New Roman"/>
              </a:rPr>
              <a:t>та</a:t>
            </a:r>
            <a:r>
              <a:rPr sz="2800" b="1" spc="-70" dirty="0">
                <a:latin typeface="Times New Roman"/>
                <a:cs typeface="Times New Roman"/>
              </a:rPr>
              <a:t> </a:t>
            </a:r>
            <a:r>
              <a:rPr sz="2800" b="1" spc="-10" dirty="0">
                <a:latin typeface="Times New Roman"/>
                <a:cs typeface="Times New Roman"/>
              </a:rPr>
              <a:t>інфраструктури</a:t>
            </a:r>
            <a:endParaRPr sz="2800">
              <a:latin typeface="Times New Roman"/>
              <a:cs typeface="Times New Roman"/>
            </a:endParaRPr>
          </a:p>
        </p:txBody>
      </p:sp>
      <p:graphicFrame>
        <p:nvGraphicFramePr>
          <p:cNvPr id="3" name="object 3"/>
          <p:cNvGraphicFramePr>
            <a:graphicFrameLocks noGrp="1"/>
          </p:cNvGraphicFramePr>
          <p:nvPr/>
        </p:nvGraphicFramePr>
        <p:xfrm>
          <a:off x="383692" y="1411502"/>
          <a:ext cx="8331833" cy="640715"/>
        </p:xfrm>
        <a:graphic>
          <a:graphicData uri="http://schemas.openxmlformats.org/drawingml/2006/table">
            <a:tbl>
              <a:tblPr firstRow="1" bandRow="1">
                <a:tableStyleId>{2D5ABB26-0587-4C30-8999-92F81FD0307C}</a:tableStyleId>
              </a:tblPr>
              <a:tblGrid>
                <a:gridCol w="1803400">
                  <a:extLst>
                    <a:ext uri="{9D8B030D-6E8A-4147-A177-3AD203B41FA5}">
                      <a16:colId xmlns:a16="http://schemas.microsoft.com/office/drawing/2014/main" val="20000"/>
                    </a:ext>
                  </a:extLst>
                </a:gridCol>
                <a:gridCol w="1540510">
                  <a:extLst>
                    <a:ext uri="{9D8B030D-6E8A-4147-A177-3AD203B41FA5}">
                      <a16:colId xmlns:a16="http://schemas.microsoft.com/office/drawing/2014/main" val="20001"/>
                    </a:ext>
                  </a:extLst>
                </a:gridCol>
                <a:gridCol w="1815464">
                  <a:extLst>
                    <a:ext uri="{9D8B030D-6E8A-4147-A177-3AD203B41FA5}">
                      <a16:colId xmlns:a16="http://schemas.microsoft.com/office/drawing/2014/main" val="20002"/>
                    </a:ext>
                  </a:extLst>
                </a:gridCol>
                <a:gridCol w="1619884">
                  <a:extLst>
                    <a:ext uri="{9D8B030D-6E8A-4147-A177-3AD203B41FA5}">
                      <a16:colId xmlns:a16="http://schemas.microsoft.com/office/drawing/2014/main" val="20003"/>
                    </a:ext>
                  </a:extLst>
                </a:gridCol>
                <a:gridCol w="1552575">
                  <a:extLst>
                    <a:ext uri="{9D8B030D-6E8A-4147-A177-3AD203B41FA5}">
                      <a16:colId xmlns:a16="http://schemas.microsoft.com/office/drawing/2014/main" val="20004"/>
                    </a:ext>
                  </a:extLst>
                </a:gridCol>
              </a:tblGrid>
              <a:tr h="349250">
                <a:tc>
                  <a:txBody>
                    <a:bodyPr/>
                    <a:lstStyle/>
                    <a:p>
                      <a:pPr marL="31750">
                        <a:lnSpc>
                          <a:spcPts val="2620"/>
                        </a:lnSpc>
                      </a:pPr>
                      <a:r>
                        <a:rPr sz="2400" b="1" i="1" spc="-10" dirty="0">
                          <a:latin typeface="Times New Roman"/>
                          <a:cs typeface="Times New Roman"/>
                        </a:rPr>
                        <a:t>Виробничий</a:t>
                      </a:r>
                      <a:endParaRPr sz="2400">
                        <a:latin typeface="Times New Roman"/>
                        <a:cs typeface="Times New Roman"/>
                      </a:endParaRPr>
                    </a:p>
                  </a:txBody>
                  <a:tcPr marL="0" marR="0" marT="0" marB="0"/>
                </a:tc>
                <a:tc>
                  <a:txBody>
                    <a:bodyPr/>
                    <a:lstStyle/>
                    <a:p>
                      <a:pPr marL="188595">
                        <a:lnSpc>
                          <a:spcPts val="2620"/>
                        </a:lnSpc>
                      </a:pPr>
                      <a:r>
                        <a:rPr sz="2400" b="1" i="1" spc="-10" dirty="0">
                          <a:latin typeface="Times New Roman"/>
                          <a:cs typeface="Times New Roman"/>
                        </a:rPr>
                        <a:t>комплекс</a:t>
                      </a:r>
                      <a:endParaRPr sz="2400">
                        <a:latin typeface="Times New Roman"/>
                        <a:cs typeface="Times New Roman"/>
                      </a:endParaRPr>
                    </a:p>
                  </a:txBody>
                  <a:tcPr marL="0" marR="0" marT="0" marB="0"/>
                </a:tc>
                <a:tc>
                  <a:txBody>
                    <a:bodyPr/>
                    <a:lstStyle/>
                    <a:p>
                      <a:pPr marL="170180">
                        <a:lnSpc>
                          <a:spcPct val="100000"/>
                        </a:lnSpc>
                        <a:spcBef>
                          <a:spcPts val="140"/>
                        </a:spcBef>
                        <a:tabLst>
                          <a:tab pos="517525" algn="l"/>
                        </a:tabLst>
                      </a:pPr>
                      <a:r>
                        <a:rPr sz="2000" spc="-50" dirty="0">
                          <a:latin typeface="Times New Roman"/>
                          <a:cs typeface="Times New Roman"/>
                        </a:rPr>
                        <a:t>-</a:t>
                      </a:r>
                      <a:r>
                        <a:rPr sz="2000" dirty="0">
                          <a:latin typeface="Times New Roman"/>
                          <a:cs typeface="Times New Roman"/>
                        </a:rPr>
                        <a:t>	</a:t>
                      </a:r>
                      <a:r>
                        <a:rPr sz="2000" spc="-10" dirty="0">
                          <a:latin typeface="Times New Roman"/>
                          <a:cs typeface="Times New Roman"/>
                        </a:rPr>
                        <a:t>сукупність</a:t>
                      </a:r>
                      <a:endParaRPr sz="2000">
                        <a:latin typeface="Times New Roman"/>
                        <a:cs typeface="Times New Roman"/>
                      </a:endParaRPr>
                    </a:p>
                  </a:txBody>
                  <a:tcPr marL="0" marR="0" marT="17780" marB="0"/>
                </a:tc>
                <a:tc>
                  <a:txBody>
                    <a:bodyPr/>
                    <a:lstStyle/>
                    <a:p>
                      <a:pPr marR="130810" algn="r">
                        <a:lnSpc>
                          <a:spcPct val="100000"/>
                        </a:lnSpc>
                        <a:spcBef>
                          <a:spcPts val="140"/>
                        </a:spcBef>
                      </a:pPr>
                      <a:r>
                        <a:rPr sz="2000" spc="-10" dirty="0">
                          <a:latin typeface="Times New Roman"/>
                          <a:cs typeface="Times New Roman"/>
                        </a:rPr>
                        <a:t>підприємств</a:t>
                      </a:r>
                      <a:endParaRPr sz="2000">
                        <a:latin typeface="Times New Roman"/>
                        <a:cs typeface="Times New Roman"/>
                      </a:endParaRPr>
                    </a:p>
                  </a:txBody>
                  <a:tcPr marL="0" marR="0" marT="17780" marB="0"/>
                </a:tc>
                <a:tc>
                  <a:txBody>
                    <a:bodyPr/>
                    <a:lstStyle/>
                    <a:p>
                      <a:pPr marR="30480" algn="r">
                        <a:lnSpc>
                          <a:spcPct val="100000"/>
                        </a:lnSpc>
                        <a:spcBef>
                          <a:spcPts val="140"/>
                        </a:spcBef>
                      </a:pPr>
                      <a:r>
                        <a:rPr sz="2000" spc="-10" dirty="0">
                          <a:latin typeface="Times New Roman"/>
                          <a:cs typeface="Times New Roman"/>
                        </a:rPr>
                        <a:t>виробничого</a:t>
                      </a:r>
                      <a:endParaRPr sz="2000">
                        <a:latin typeface="Times New Roman"/>
                        <a:cs typeface="Times New Roman"/>
                      </a:endParaRPr>
                    </a:p>
                  </a:txBody>
                  <a:tcPr marL="0" marR="0" marT="17780" marB="0"/>
                </a:tc>
                <a:extLst>
                  <a:ext uri="{0D108BD9-81ED-4DB2-BD59-A6C34878D82A}">
                    <a16:rowId xmlns:a16="http://schemas.microsoft.com/office/drawing/2014/main" val="10000"/>
                  </a:ext>
                </a:extLst>
              </a:tr>
              <a:tr h="291465">
                <a:tc>
                  <a:txBody>
                    <a:bodyPr/>
                    <a:lstStyle/>
                    <a:p>
                      <a:pPr marL="31750">
                        <a:lnSpc>
                          <a:spcPts val="2195"/>
                        </a:lnSpc>
                      </a:pPr>
                      <a:r>
                        <a:rPr sz="2000" spc="-10" dirty="0">
                          <a:latin typeface="Times New Roman"/>
                          <a:cs typeface="Times New Roman"/>
                        </a:rPr>
                        <a:t>спрямування,</a:t>
                      </a:r>
                      <a:endParaRPr sz="2000">
                        <a:latin typeface="Times New Roman"/>
                        <a:cs typeface="Times New Roman"/>
                      </a:endParaRPr>
                    </a:p>
                  </a:txBody>
                  <a:tcPr marL="0" marR="0" marT="0" marB="0"/>
                </a:tc>
                <a:tc>
                  <a:txBody>
                    <a:bodyPr/>
                    <a:lstStyle/>
                    <a:p>
                      <a:pPr marL="100330">
                        <a:lnSpc>
                          <a:spcPts val="2195"/>
                        </a:lnSpc>
                      </a:pPr>
                      <a:r>
                        <a:rPr sz="2000" spc="-10" dirty="0">
                          <a:latin typeface="Times New Roman"/>
                          <a:cs typeface="Times New Roman"/>
                        </a:rPr>
                        <a:t>поєднаних</a:t>
                      </a:r>
                      <a:endParaRPr sz="2000">
                        <a:latin typeface="Times New Roman"/>
                        <a:cs typeface="Times New Roman"/>
                      </a:endParaRPr>
                    </a:p>
                  </a:txBody>
                  <a:tcPr marL="0" marR="0" marT="0" marB="0"/>
                </a:tc>
                <a:tc>
                  <a:txBody>
                    <a:bodyPr/>
                    <a:lstStyle/>
                    <a:p>
                      <a:pPr marL="118745">
                        <a:lnSpc>
                          <a:spcPts val="2195"/>
                        </a:lnSpc>
                        <a:tabLst>
                          <a:tab pos="929005" algn="l"/>
                        </a:tabLst>
                      </a:pPr>
                      <a:r>
                        <a:rPr sz="2000" spc="-25" dirty="0">
                          <a:latin typeface="Times New Roman"/>
                          <a:cs typeface="Times New Roman"/>
                        </a:rPr>
                        <a:t>між</a:t>
                      </a:r>
                      <a:r>
                        <a:rPr sz="2000" dirty="0">
                          <a:latin typeface="Times New Roman"/>
                          <a:cs typeface="Times New Roman"/>
                        </a:rPr>
                        <a:t>	</a:t>
                      </a:r>
                      <a:r>
                        <a:rPr sz="2000" spc="-20" dirty="0">
                          <a:latin typeface="Times New Roman"/>
                          <a:cs typeface="Times New Roman"/>
                        </a:rPr>
                        <a:t>собою</a:t>
                      </a:r>
                      <a:endParaRPr sz="2000">
                        <a:latin typeface="Times New Roman"/>
                        <a:cs typeface="Times New Roman"/>
                      </a:endParaRPr>
                    </a:p>
                  </a:txBody>
                  <a:tcPr marL="0" marR="0" marT="0" marB="0"/>
                </a:tc>
                <a:tc>
                  <a:txBody>
                    <a:bodyPr/>
                    <a:lstStyle/>
                    <a:p>
                      <a:pPr marR="118745" algn="r">
                        <a:lnSpc>
                          <a:spcPts val="2195"/>
                        </a:lnSpc>
                      </a:pPr>
                      <a:r>
                        <a:rPr sz="2000" spc="-10" dirty="0">
                          <a:latin typeface="Times New Roman"/>
                          <a:cs typeface="Times New Roman"/>
                        </a:rPr>
                        <a:t>елементами</a:t>
                      </a:r>
                      <a:endParaRPr sz="2000">
                        <a:latin typeface="Times New Roman"/>
                        <a:cs typeface="Times New Roman"/>
                      </a:endParaRPr>
                    </a:p>
                  </a:txBody>
                  <a:tcPr marL="0" marR="0" marT="0" marB="0"/>
                </a:tc>
                <a:tc>
                  <a:txBody>
                    <a:bodyPr/>
                    <a:lstStyle/>
                    <a:p>
                      <a:pPr marR="24130" algn="r">
                        <a:lnSpc>
                          <a:spcPts val="2195"/>
                        </a:lnSpc>
                      </a:pPr>
                      <a:r>
                        <a:rPr sz="2000" spc="-10" dirty="0">
                          <a:latin typeface="Times New Roman"/>
                          <a:cs typeface="Times New Roman"/>
                        </a:rPr>
                        <a:t>виробничої</a:t>
                      </a:r>
                      <a:endParaRPr sz="2000">
                        <a:latin typeface="Times New Roman"/>
                        <a:cs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4" name="object 4"/>
          <p:cNvSpPr txBox="1"/>
          <p:nvPr/>
        </p:nvSpPr>
        <p:spPr>
          <a:xfrm>
            <a:off x="402742" y="2036521"/>
            <a:ext cx="8194040" cy="2369820"/>
          </a:xfrm>
          <a:prstGeom prst="rect">
            <a:avLst/>
          </a:prstGeom>
        </p:spPr>
        <p:txBody>
          <a:bodyPr vert="horz" wrap="square" lIns="0" tIns="12065" rIns="0" bIns="0" rtlCol="0">
            <a:spAutoFit/>
          </a:bodyPr>
          <a:lstStyle/>
          <a:p>
            <a:pPr marL="12700" algn="just">
              <a:lnSpc>
                <a:spcPct val="100000"/>
              </a:lnSpc>
              <a:spcBef>
                <a:spcPts val="95"/>
              </a:spcBef>
            </a:pPr>
            <a:r>
              <a:rPr sz="2000" spc="-10" dirty="0">
                <a:latin typeface="Times New Roman"/>
                <a:cs typeface="Times New Roman"/>
              </a:rPr>
              <a:t>інфраструктури </a:t>
            </a:r>
            <a:r>
              <a:rPr sz="2000" dirty="0">
                <a:latin typeface="Times New Roman"/>
                <a:cs typeface="Times New Roman"/>
              </a:rPr>
              <a:t>та</a:t>
            </a:r>
            <a:r>
              <a:rPr sz="2000" spc="-100" dirty="0">
                <a:latin typeface="Times New Roman"/>
                <a:cs typeface="Times New Roman"/>
              </a:rPr>
              <a:t> </a:t>
            </a:r>
            <a:r>
              <a:rPr sz="2000" dirty="0">
                <a:latin typeface="Times New Roman"/>
                <a:cs typeface="Times New Roman"/>
              </a:rPr>
              <a:t>організаційною</a:t>
            </a:r>
            <a:r>
              <a:rPr sz="2000" spc="-40" dirty="0">
                <a:latin typeface="Times New Roman"/>
                <a:cs typeface="Times New Roman"/>
              </a:rPr>
              <a:t> </a:t>
            </a:r>
            <a:r>
              <a:rPr sz="2000" dirty="0">
                <a:latin typeface="Times New Roman"/>
                <a:cs typeface="Times New Roman"/>
              </a:rPr>
              <a:t>системою</a:t>
            </a:r>
            <a:r>
              <a:rPr sz="2000" spc="-80" dirty="0">
                <a:latin typeface="Times New Roman"/>
                <a:cs typeface="Times New Roman"/>
              </a:rPr>
              <a:t> </a:t>
            </a:r>
            <a:r>
              <a:rPr sz="2000" dirty="0">
                <a:latin typeface="Times New Roman"/>
                <a:cs typeface="Times New Roman"/>
              </a:rPr>
              <a:t>управління</a:t>
            </a:r>
            <a:r>
              <a:rPr sz="2000" spc="-5" dirty="0">
                <a:latin typeface="Times New Roman"/>
                <a:cs typeface="Times New Roman"/>
              </a:rPr>
              <a:t> </a:t>
            </a:r>
            <a:r>
              <a:rPr sz="2000" spc="-10" dirty="0">
                <a:latin typeface="Times New Roman"/>
                <a:cs typeface="Times New Roman"/>
              </a:rPr>
              <a:t>господарством.</a:t>
            </a:r>
            <a:endParaRPr sz="2000">
              <a:latin typeface="Times New Roman"/>
              <a:cs typeface="Times New Roman"/>
            </a:endParaRPr>
          </a:p>
          <a:p>
            <a:pPr>
              <a:lnSpc>
                <a:spcPct val="100000"/>
              </a:lnSpc>
              <a:spcBef>
                <a:spcPts val="960"/>
              </a:spcBef>
            </a:pPr>
            <a:endParaRPr sz="2000">
              <a:latin typeface="Times New Roman"/>
              <a:cs typeface="Times New Roman"/>
            </a:endParaRPr>
          </a:p>
          <a:p>
            <a:pPr marL="83820" marR="5080" algn="just">
              <a:lnSpc>
                <a:spcPct val="100000"/>
              </a:lnSpc>
            </a:pPr>
            <a:r>
              <a:rPr sz="2000" dirty="0">
                <a:latin typeface="Times New Roman"/>
                <a:cs typeface="Times New Roman"/>
              </a:rPr>
              <a:t>Виробничий</a:t>
            </a:r>
            <a:r>
              <a:rPr sz="2000" spc="425" dirty="0">
                <a:latin typeface="Times New Roman"/>
                <a:cs typeface="Times New Roman"/>
              </a:rPr>
              <a:t> </a:t>
            </a:r>
            <a:r>
              <a:rPr sz="2000" dirty="0">
                <a:latin typeface="Times New Roman"/>
                <a:cs typeface="Times New Roman"/>
              </a:rPr>
              <a:t>комплекс</a:t>
            </a:r>
            <a:r>
              <a:rPr sz="2000" spc="465" dirty="0">
                <a:latin typeface="Times New Roman"/>
                <a:cs typeface="Times New Roman"/>
              </a:rPr>
              <a:t> </a:t>
            </a:r>
            <a:r>
              <a:rPr sz="2000" dirty="0">
                <a:latin typeface="Times New Roman"/>
                <a:cs typeface="Times New Roman"/>
              </a:rPr>
              <a:t>характеризується</a:t>
            </a:r>
            <a:r>
              <a:rPr sz="2000" spc="434" dirty="0">
                <a:latin typeface="Times New Roman"/>
                <a:cs typeface="Times New Roman"/>
              </a:rPr>
              <a:t> </a:t>
            </a:r>
            <a:r>
              <a:rPr sz="2000" b="1" i="1" dirty="0">
                <a:latin typeface="Times New Roman"/>
                <a:cs typeface="Times New Roman"/>
              </a:rPr>
              <a:t>структурою</a:t>
            </a:r>
            <a:r>
              <a:rPr sz="2000" b="1" i="1" spc="434" dirty="0">
                <a:latin typeface="Times New Roman"/>
                <a:cs typeface="Times New Roman"/>
              </a:rPr>
              <a:t> </a:t>
            </a:r>
            <a:r>
              <a:rPr sz="2000" b="1" i="1" dirty="0">
                <a:latin typeface="Times New Roman"/>
                <a:cs typeface="Times New Roman"/>
              </a:rPr>
              <a:t>виробництва</a:t>
            </a:r>
            <a:r>
              <a:rPr sz="2000" b="1" i="1" spc="455" dirty="0">
                <a:latin typeface="Times New Roman"/>
                <a:cs typeface="Times New Roman"/>
              </a:rPr>
              <a:t> </a:t>
            </a:r>
            <a:r>
              <a:rPr sz="2000" b="1" i="1" spc="-50" dirty="0">
                <a:latin typeface="Times New Roman"/>
                <a:cs typeface="Times New Roman"/>
              </a:rPr>
              <a:t>— </a:t>
            </a:r>
            <a:r>
              <a:rPr sz="2000" dirty="0">
                <a:latin typeface="Times New Roman"/>
                <a:cs typeface="Times New Roman"/>
              </a:rPr>
              <a:t>співвідношенням</a:t>
            </a:r>
            <a:r>
              <a:rPr sz="2000" spc="55" dirty="0">
                <a:latin typeface="Times New Roman"/>
                <a:cs typeface="Times New Roman"/>
              </a:rPr>
              <a:t> </a:t>
            </a:r>
            <a:r>
              <a:rPr sz="2000" dirty="0">
                <a:latin typeface="Times New Roman"/>
                <a:cs typeface="Times New Roman"/>
              </a:rPr>
              <a:t>між</a:t>
            </a:r>
            <a:r>
              <a:rPr sz="2000" spc="55" dirty="0">
                <a:latin typeface="Times New Roman"/>
                <a:cs typeface="Times New Roman"/>
              </a:rPr>
              <a:t> </a:t>
            </a:r>
            <a:r>
              <a:rPr sz="2000" dirty="0">
                <a:latin typeface="Times New Roman"/>
                <a:cs typeface="Times New Roman"/>
              </a:rPr>
              <a:t>його</a:t>
            </a:r>
            <a:r>
              <a:rPr sz="2000" spc="100" dirty="0">
                <a:latin typeface="Times New Roman"/>
                <a:cs typeface="Times New Roman"/>
              </a:rPr>
              <a:t> </a:t>
            </a:r>
            <a:r>
              <a:rPr sz="2000" dirty="0">
                <a:latin typeface="Times New Roman"/>
                <a:cs typeface="Times New Roman"/>
              </a:rPr>
              <a:t>галузями,</a:t>
            </a:r>
            <a:r>
              <a:rPr sz="2000" spc="100" dirty="0">
                <a:latin typeface="Times New Roman"/>
                <a:cs typeface="Times New Roman"/>
              </a:rPr>
              <a:t> </a:t>
            </a:r>
            <a:r>
              <a:rPr sz="2000" dirty="0">
                <a:latin typeface="Times New Roman"/>
                <a:cs typeface="Times New Roman"/>
              </a:rPr>
              <a:t>яке</a:t>
            </a:r>
            <a:r>
              <a:rPr sz="2000" spc="85" dirty="0">
                <a:latin typeface="Times New Roman"/>
                <a:cs typeface="Times New Roman"/>
              </a:rPr>
              <a:t> </a:t>
            </a:r>
            <a:r>
              <a:rPr sz="2000" dirty="0">
                <a:latin typeface="Times New Roman"/>
                <a:cs typeface="Times New Roman"/>
              </a:rPr>
              <a:t>виражає</a:t>
            </a:r>
            <a:r>
              <a:rPr sz="2000" spc="80" dirty="0">
                <a:latin typeface="Times New Roman"/>
                <a:cs typeface="Times New Roman"/>
              </a:rPr>
              <a:t> </a:t>
            </a:r>
            <a:r>
              <a:rPr sz="2000" dirty="0">
                <a:latin typeface="Times New Roman"/>
                <a:cs typeface="Times New Roman"/>
              </a:rPr>
              <a:t>господарські</a:t>
            </a:r>
            <a:r>
              <a:rPr sz="2000" spc="70" dirty="0">
                <a:latin typeface="Times New Roman"/>
                <a:cs typeface="Times New Roman"/>
              </a:rPr>
              <a:t> </a:t>
            </a:r>
            <a:r>
              <a:rPr sz="2000" spc="-10" dirty="0">
                <a:latin typeface="Times New Roman"/>
                <a:cs typeface="Times New Roman"/>
              </a:rPr>
              <a:t>пропорції </a:t>
            </a:r>
            <a:r>
              <a:rPr sz="2000" dirty="0">
                <a:latin typeface="Times New Roman"/>
                <a:cs typeface="Times New Roman"/>
              </a:rPr>
              <a:t>та</a:t>
            </a:r>
            <a:r>
              <a:rPr sz="2000" spc="-60" dirty="0">
                <a:latin typeface="Times New Roman"/>
                <a:cs typeface="Times New Roman"/>
              </a:rPr>
              <a:t> </a:t>
            </a:r>
            <a:r>
              <a:rPr sz="2000" dirty="0">
                <a:latin typeface="Times New Roman"/>
                <a:cs typeface="Times New Roman"/>
              </a:rPr>
              <a:t>стан</a:t>
            </a:r>
            <a:r>
              <a:rPr sz="2000" spc="-45" dirty="0">
                <a:latin typeface="Times New Roman"/>
                <a:cs typeface="Times New Roman"/>
              </a:rPr>
              <a:t> </a:t>
            </a:r>
            <a:r>
              <a:rPr sz="2000" spc="-10" dirty="0">
                <a:latin typeface="Times New Roman"/>
                <a:cs typeface="Times New Roman"/>
              </a:rPr>
              <a:t>суспільного</a:t>
            </a:r>
            <a:r>
              <a:rPr sz="2000" spc="40" dirty="0">
                <a:latin typeface="Times New Roman"/>
                <a:cs typeface="Times New Roman"/>
              </a:rPr>
              <a:t> </a:t>
            </a:r>
            <a:r>
              <a:rPr sz="2000" dirty="0">
                <a:latin typeface="Times New Roman"/>
                <a:cs typeface="Times New Roman"/>
              </a:rPr>
              <a:t>поділу</a:t>
            </a:r>
            <a:r>
              <a:rPr sz="2000" spc="-50" dirty="0">
                <a:latin typeface="Times New Roman"/>
                <a:cs typeface="Times New Roman"/>
              </a:rPr>
              <a:t> </a:t>
            </a:r>
            <a:r>
              <a:rPr sz="2000" spc="-10" dirty="0">
                <a:latin typeface="Times New Roman"/>
                <a:cs typeface="Times New Roman"/>
              </a:rPr>
              <a:t>праці.</a:t>
            </a:r>
            <a:endParaRPr sz="2000">
              <a:latin typeface="Times New Roman"/>
              <a:cs typeface="Times New Roman"/>
            </a:endParaRPr>
          </a:p>
          <a:p>
            <a:pPr marL="83820" algn="just">
              <a:lnSpc>
                <a:spcPct val="100000"/>
              </a:lnSpc>
              <a:spcBef>
                <a:spcPts val="800"/>
              </a:spcBef>
            </a:pPr>
            <a:r>
              <a:rPr sz="2000" b="1" i="1" dirty="0">
                <a:latin typeface="Times New Roman"/>
                <a:cs typeface="Times New Roman"/>
              </a:rPr>
              <a:t>Структура</a:t>
            </a:r>
            <a:r>
              <a:rPr sz="2000" b="1" i="1" spc="235" dirty="0">
                <a:latin typeface="Times New Roman"/>
                <a:cs typeface="Times New Roman"/>
              </a:rPr>
              <a:t>  </a:t>
            </a:r>
            <a:r>
              <a:rPr sz="2000" b="1" i="1" dirty="0">
                <a:latin typeface="Times New Roman"/>
                <a:cs typeface="Times New Roman"/>
              </a:rPr>
              <a:t>виробництва</a:t>
            </a:r>
            <a:r>
              <a:rPr sz="2000" b="1" i="1" spc="240" dirty="0">
                <a:latin typeface="Times New Roman"/>
                <a:cs typeface="Times New Roman"/>
              </a:rPr>
              <a:t>  </a:t>
            </a:r>
            <a:r>
              <a:rPr sz="2000" dirty="0">
                <a:latin typeface="Times New Roman"/>
                <a:cs typeface="Times New Roman"/>
              </a:rPr>
              <a:t>визначається</a:t>
            </a:r>
            <a:r>
              <a:rPr sz="2000" spc="250" dirty="0">
                <a:latin typeface="Times New Roman"/>
                <a:cs typeface="Times New Roman"/>
              </a:rPr>
              <a:t>  </a:t>
            </a:r>
            <a:r>
              <a:rPr sz="2000" dirty="0">
                <a:latin typeface="Times New Roman"/>
                <a:cs typeface="Times New Roman"/>
              </a:rPr>
              <a:t>як</a:t>
            </a:r>
            <a:r>
              <a:rPr sz="2000" spc="240" dirty="0">
                <a:latin typeface="Times New Roman"/>
                <a:cs typeface="Times New Roman"/>
              </a:rPr>
              <a:t>  </a:t>
            </a:r>
            <a:r>
              <a:rPr sz="2000" dirty="0">
                <a:latin typeface="Times New Roman"/>
                <a:cs typeface="Times New Roman"/>
              </a:rPr>
              <a:t>натуральними,</a:t>
            </a:r>
            <a:r>
              <a:rPr sz="2000" spc="245" dirty="0">
                <a:latin typeface="Times New Roman"/>
                <a:cs typeface="Times New Roman"/>
              </a:rPr>
              <a:t>  </a:t>
            </a:r>
            <a:r>
              <a:rPr sz="2000" spc="-25" dirty="0">
                <a:latin typeface="Times New Roman"/>
                <a:cs typeface="Times New Roman"/>
              </a:rPr>
              <a:t>так</a:t>
            </a:r>
            <a:endParaRPr sz="2000">
              <a:latin typeface="Times New Roman"/>
              <a:cs typeface="Times New Roman"/>
            </a:endParaRPr>
          </a:p>
          <a:p>
            <a:pPr marL="83820" algn="just">
              <a:lnSpc>
                <a:spcPct val="100000"/>
              </a:lnSpc>
              <a:spcBef>
                <a:spcPts val="5"/>
              </a:spcBef>
            </a:pPr>
            <a:r>
              <a:rPr sz="2000" dirty="0">
                <a:latin typeface="Times New Roman"/>
                <a:cs typeface="Times New Roman"/>
              </a:rPr>
              <a:t>вартісними</a:t>
            </a:r>
            <a:r>
              <a:rPr sz="2000" spc="-120" dirty="0">
                <a:latin typeface="Times New Roman"/>
                <a:cs typeface="Times New Roman"/>
              </a:rPr>
              <a:t> </a:t>
            </a:r>
            <a:r>
              <a:rPr sz="2000" spc="-10" dirty="0">
                <a:latin typeface="Times New Roman"/>
                <a:cs typeface="Times New Roman"/>
              </a:rPr>
              <a:t>показниками:</a:t>
            </a:r>
            <a:endParaRPr sz="2000">
              <a:latin typeface="Times New Roman"/>
              <a:cs typeface="Times New Roman"/>
            </a:endParaRPr>
          </a:p>
        </p:txBody>
      </p:sp>
      <p:pic>
        <p:nvPicPr>
          <p:cNvPr id="5" name="object 5"/>
          <p:cNvPicPr/>
          <p:nvPr/>
        </p:nvPicPr>
        <p:blipFill>
          <a:blip r:embed="rId2" cstate="print"/>
          <a:stretch>
            <a:fillRect/>
          </a:stretch>
        </p:blipFill>
        <p:spPr>
          <a:xfrm>
            <a:off x="2895600" y="4230622"/>
            <a:ext cx="4736592" cy="262737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tabLst>
                <a:tab pos="643255" algn="l"/>
                <a:tab pos="2332355" algn="l"/>
                <a:tab pos="3762375" algn="l"/>
                <a:tab pos="5680075" algn="l"/>
                <a:tab pos="7223125" algn="l"/>
              </a:tabLst>
            </a:pPr>
            <a:r>
              <a:rPr spc="-25" dirty="0"/>
              <a:t>За</a:t>
            </a:r>
            <a:r>
              <a:rPr dirty="0"/>
              <a:t>	</a:t>
            </a:r>
            <a:r>
              <a:rPr spc="-10" dirty="0"/>
              <a:t>галузевою</a:t>
            </a:r>
            <a:r>
              <a:rPr dirty="0"/>
              <a:t>	</a:t>
            </a:r>
            <a:r>
              <a:rPr spc="-10" dirty="0"/>
              <a:t>ознакою</a:t>
            </a:r>
            <a:r>
              <a:rPr dirty="0"/>
              <a:t>	</a:t>
            </a:r>
            <a:r>
              <a:rPr spc="-10" dirty="0"/>
              <a:t>виробничий</a:t>
            </a:r>
            <a:r>
              <a:rPr dirty="0"/>
              <a:t>	</a:t>
            </a:r>
            <a:r>
              <a:rPr spc="-10" dirty="0"/>
              <a:t>комплекс</a:t>
            </a:r>
            <a:r>
              <a:rPr dirty="0"/>
              <a:t>	</a:t>
            </a:r>
            <a:r>
              <a:rPr spc="-20" dirty="0"/>
              <a:t>структурно </a:t>
            </a:r>
            <a:r>
              <a:rPr spc="-10" dirty="0"/>
              <a:t>поділяється</a:t>
            </a:r>
            <a:r>
              <a:rPr spc="-45" dirty="0"/>
              <a:t> </a:t>
            </a:r>
            <a:r>
              <a:rPr spc="-25" dirty="0"/>
              <a:t>на:</a:t>
            </a:r>
          </a:p>
        </p:txBody>
      </p:sp>
      <p:pic>
        <p:nvPicPr>
          <p:cNvPr id="3" name="object 3"/>
          <p:cNvPicPr/>
          <p:nvPr/>
        </p:nvPicPr>
        <p:blipFill>
          <a:blip r:embed="rId2" cstate="print"/>
          <a:stretch>
            <a:fillRect/>
          </a:stretch>
        </p:blipFill>
        <p:spPr>
          <a:xfrm>
            <a:off x="749808" y="1118616"/>
            <a:ext cx="7808976" cy="55869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9223" y="188976"/>
            <a:ext cx="7992109" cy="1009015"/>
          </a:xfrm>
          <a:prstGeom prst="rect">
            <a:avLst/>
          </a:prstGeom>
          <a:solidFill>
            <a:srgbClr val="FFFF00"/>
          </a:solidFill>
        </p:spPr>
        <p:txBody>
          <a:bodyPr vert="horz" wrap="square" lIns="0" tIns="66040" rIns="0" bIns="0" rtlCol="0">
            <a:spAutoFit/>
          </a:bodyPr>
          <a:lstStyle/>
          <a:p>
            <a:pPr marL="715645" marR="335915" indent="-375285">
              <a:lnSpc>
                <a:spcPct val="100000"/>
              </a:lnSpc>
              <a:spcBef>
                <a:spcPts val="520"/>
              </a:spcBef>
            </a:pPr>
            <a:r>
              <a:rPr sz="2800" b="1" dirty="0">
                <a:latin typeface="Times New Roman"/>
                <a:cs typeface="Times New Roman"/>
              </a:rPr>
              <a:t>6.1.</a:t>
            </a:r>
            <a:r>
              <a:rPr sz="2800" b="1" spc="-70" dirty="0">
                <a:latin typeface="Times New Roman"/>
                <a:cs typeface="Times New Roman"/>
              </a:rPr>
              <a:t> </a:t>
            </a:r>
            <a:r>
              <a:rPr sz="2800" b="1" dirty="0">
                <a:latin typeface="Times New Roman"/>
                <a:cs typeface="Times New Roman"/>
              </a:rPr>
              <a:t>Класифікація</a:t>
            </a:r>
            <a:r>
              <a:rPr sz="2800" b="1" spc="-90" dirty="0">
                <a:latin typeface="Times New Roman"/>
                <a:cs typeface="Times New Roman"/>
              </a:rPr>
              <a:t> </a:t>
            </a:r>
            <a:r>
              <a:rPr sz="2800" b="1" dirty="0">
                <a:latin typeface="Times New Roman"/>
                <a:cs typeface="Times New Roman"/>
              </a:rPr>
              <a:t>міжгалузевих</a:t>
            </a:r>
            <a:r>
              <a:rPr sz="2800" b="1" spc="-50" dirty="0">
                <a:latin typeface="Times New Roman"/>
                <a:cs typeface="Times New Roman"/>
              </a:rPr>
              <a:t> </a:t>
            </a:r>
            <a:r>
              <a:rPr sz="2800" b="1" spc="-20" dirty="0">
                <a:latin typeface="Times New Roman"/>
                <a:cs typeface="Times New Roman"/>
              </a:rPr>
              <a:t>комплексів</a:t>
            </a:r>
            <a:r>
              <a:rPr sz="2800" b="1" spc="-110" dirty="0">
                <a:latin typeface="Times New Roman"/>
                <a:cs typeface="Times New Roman"/>
              </a:rPr>
              <a:t> </a:t>
            </a:r>
            <a:r>
              <a:rPr sz="2800" b="1" spc="-50" dirty="0">
                <a:latin typeface="Times New Roman"/>
                <a:cs typeface="Times New Roman"/>
              </a:rPr>
              <a:t>в </a:t>
            </a:r>
            <a:r>
              <a:rPr sz="2800" b="1" dirty="0">
                <a:latin typeface="Times New Roman"/>
                <a:cs typeface="Times New Roman"/>
              </a:rPr>
              <a:t>регіональних</a:t>
            </a:r>
            <a:r>
              <a:rPr sz="2800" b="1" spc="-85" dirty="0">
                <a:latin typeface="Times New Roman"/>
                <a:cs typeface="Times New Roman"/>
              </a:rPr>
              <a:t> </a:t>
            </a:r>
            <a:r>
              <a:rPr sz="2800" b="1" spc="-10" dirty="0">
                <a:latin typeface="Times New Roman"/>
                <a:cs typeface="Times New Roman"/>
              </a:rPr>
              <a:t>економічних</a:t>
            </a:r>
            <a:r>
              <a:rPr sz="2800" b="1" spc="-80" dirty="0">
                <a:latin typeface="Times New Roman"/>
                <a:cs typeface="Times New Roman"/>
              </a:rPr>
              <a:t> </a:t>
            </a:r>
            <a:r>
              <a:rPr sz="2800" b="1" spc="-10" dirty="0">
                <a:latin typeface="Times New Roman"/>
                <a:cs typeface="Times New Roman"/>
              </a:rPr>
              <a:t>дослідженнях</a:t>
            </a:r>
            <a:endParaRPr sz="2800" dirty="0">
              <a:latin typeface="Times New Roman"/>
              <a:cs typeface="Times New Roman"/>
            </a:endParaRPr>
          </a:p>
        </p:txBody>
      </p:sp>
      <p:pic>
        <p:nvPicPr>
          <p:cNvPr id="3" name="object 3"/>
          <p:cNvPicPr/>
          <p:nvPr/>
        </p:nvPicPr>
        <p:blipFill>
          <a:blip r:embed="rId2" cstate="print"/>
          <a:stretch>
            <a:fillRect/>
          </a:stretch>
        </p:blipFill>
        <p:spPr>
          <a:xfrm>
            <a:off x="252984" y="1347216"/>
            <a:ext cx="8778240" cy="1816607"/>
          </a:xfrm>
          <a:prstGeom prst="rect">
            <a:avLst/>
          </a:prstGeom>
        </p:spPr>
      </p:pic>
      <p:sp>
        <p:nvSpPr>
          <p:cNvPr id="4" name="object 4"/>
          <p:cNvSpPr txBox="1"/>
          <p:nvPr/>
        </p:nvSpPr>
        <p:spPr>
          <a:xfrm>
            <a:off x="547217" y="2365070"/>
            <a:ext cx="7387590" cy="2610971"/>
          </a:xfrm>
          <a:prstGeom prst="rect">
            <a:avLst/>
          </a:prstGeom>
        </p:spPr>
        <p:txBody>
          <a:bodyPr vert="horz" wrap="square" lIns="0" tIns="12700" rIns="0" bIns="0" rtlCol="0">
            <a:spAutoFit/>
          </a:bodyPr>
          <a:lstStyle/>
          <a:p>
            <a:pPr marL="12700" algn="just">
              <a:lnSpc>
                <a:spcPct val="100000"/>
              </a:lnSpc>
              <a:spcBef>
                <a:spcPts val="100"/>
              </a:spcBef>
            </a:pPr>
            <a:r>
              <a:rPr lang="uk-UA" sz="2400" dirty="0" smtClean="0"/>
              <a:t>Міжгалузеві комплекси (МГК) є сукупністю економічно взаємопов’язаних галузей, що спільно забезпечують виробництво кінцевого продукту та формують економічну спеціалізацію регіону. У регіональних економічних дослідженнях вони класифікуються за різними критеріями:</a:t>
            </a:r>
          </a:p>
          <a:p>
            <a:pPr marL="12700" algn="just">
              <a:lnSpc>
                <a:spcPct val="100000"/>
              </a:lnSpc>
              <a:spcBef>
                <a:spcPts val="100"/>
              </a:spcBef>
            </a:pPr>
            <a:endParaRPr lang="uk-UA" sz="240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11022" rIns="0" bIns="0" rtlCol="0">
            <a:spAutoFit/>
          </a:bodyPr>
          <a:lstStyle/>
          <a:p>
            <a:pPr marL="890905">
              <a:lnSpc>
                <a:spcPct val="100000"/>
              </a:lnSpc>
              <a:spcBef>
                <a:spcPts val="100"/>
              </a:spcBef>
            </a:pPr>
            <a:r>
              <a:rPr b="1" spc="-10" dirty="0">
                <a:latin typeface="Times New Roman"/>
                <a:cs typeface="Times New Roman"/>
              </a:rPr>
              <a:t>Промисловість</a:t>
            </a:r>
          </a:p>
        </p:txBody>
      </p:sp>
      <p:grpSp>
        <p:nvGrpSpPr>
          <p:cNvPr id="3" name="object 3"/>
          <p:cNvGrpSpPr/>
          <p:nvPr/>
        </p:nvGrpSpPr>
        <p:grpSpPr>
          <a:xfrm>
            <a:off x="1560575" y="387095"/>
            <a:ext cx="7092950" cy="3161665"/>
            <a:chOff x="1560575" y="387095"/>
            <a:chExt cx="7092950" cy="3161665"/>
          </a:xfrm>
        </p:grpSpPr>
        <p:pic>
          <p:nvPicPr>
            <p:cNvPr id="4" name="object 4"/>
            <p:cNvPicPr/>
            <p:nvPr/>
          </p:nvPicPr>
          <p:blipFill>
            <a:blip r:embed="rId2" cstate="print"/>
            <a:stretch>
              <a:fillRect/>
            </a:stretch>
          </p:blipFill>
          <p:spPr>
            <a:xfrm>
              <a:off x="3557015" y="387095"/>
              <a:ext cx="5096255" cy="1755648"/>
            </a:xfrm>
            <a:prstGeom prst="rect">
              <a:avLst/>
            </a:prstGeom>
          </p:spPr>
        </p:pic>
        <p:pic>
          <p:nvPicPr>
            <p:cNvPr id="5" name="object 5"/>
            <p:cNvPicPr/>
            <p:nvPr/>
          </p:nvPicPr>
          <p:blipFill>
            <a:blip r:embed="rId3" cstate="print"/>
            <a:stretch>
              <a:fillRect/>
            </a:stretch>
          </p:blipFill>
          <p:spPr>
            <a:xfrm>
              <a:off x="1920239" y="2270760"/>
              <a:ext cx="1747265" cy="561594"/>
            </a:xfrm>
            <a:prstGeom prst="rect">
              <a:avLst/>
            </a:prstGeom>
          </p:spPr>
        </p:pic>
        <p:pic>
          <p:nvPicPr>
            <p:cNvPr id="6" name="object 6"/>
            <p:cNvPicPr/>
            <p:nvPr/>
          </p:nvPicPr>
          <p:blipFill>
            <a:blip r:embed="rId4" cstate="print"/>
            <a:stretch>
              <a:fillRect/>
            </a:stretch>
          </p:blipFill>
          <p:spPr>
            <a:xfrm>
              <a:off x="1965959" y="2295144"/>
              <a:ext cx="1658112" cy="472439"/>
            </a:xfrm>
            <a:prstGeom prst="rect">
              <a:avLst/>
            </a:prstGeom>
          </p:spPr>
        </p:pic>
        <p:pic>
          <p:nvPicPr>
            <p:cNvPr id="7" name="object 7"/>
            <p:cNvPicPr/>
            <p:nvPr/>
          </p:nvPicPr>
          <p:blipFill>
            <a:blip r:embed="rId5" cstate="print"/>
            <a:stretch>
              <a:fillRect/>
            </a:stretch>
          </p:blipFill>
          <p:spPr>
            <a:xfrm>
              <a:off x="1560575" y="1225295"/>
              <a:ext cx="448830" cy="2177033"/>
            </a:xfrm>
            <a:prstGeom prst="rect">
              <a:avLst/>
            </a:prstGeom>
          </p:spPr>
        </p:pic>
        <p:pic>
          <p:nvPicPr>
            <p:cNvPr id="8" name="object 8"/>
            <p:cNvPicPr/>
            <p:nvPr/>
          </p:nvPicPr>
          <p:blipFill>
            <a:blip r:embed="rId6" cstate="print"/>
            <a:stretch>
              <a:fillRect/>
            </a:stretch>
          </p:blipFill>
          <p:spPr>
            <a:xfrm>
              <a:off x="1606295" y="1249679"/>
              <a:ext cx="359664" cy="2087880"/>
            </a:xfrm>
            <a:prstGeom prst="rect">
              <a:avLst/>
            </a:prstGeom>
          </p:spPr>
        </p:pic>
        <p:pic>
          <p:nvPicPr>
            <p:cNvPr id="9" name="object 9"/>
            <p:cNvPicPr/>
            <p:nvPr/>
          </p:nvPicPr>
          <p:blipFill>
            <a:blip r:embed="rId7" cstate="print"/>
            <a:stretch>
              <a:fillRect/>
            </a:stretch>
          </p:blipFill>
          <p:spPr>
            <a:xfrm>
              <a:off x="1901951" y="2932175"/>
              <a:ext cx="1780794" cy="616458"/>
            </a:xfrm>
            <a:prstGeom prst="rect">
              <a:avLst/>
            </a:prstGeom>
          </p:spPr>
        </p:pic>
        <p:pic>
          <p:nvPicPr>
            <p:cNvPr id="10" name="object 10"/>
            <p:cNvPicPr/>
            <p:nvPr/>
          </p:nvPicPr>
          <p:blipFill>
            <a:blip r:embed="rId8" cstate="print"/>
            <a:stretch>
              <a:fillRect/>
            </a:stretch>
          </p:blipFill>
          <p:spPr>
            <a:xfrm>
              <a:off x="1947671" y="2956560"/>
              <a:ext cx="1691639" cy="527303"/>
            </a:xfrm>
            <a:prstGeom prst="rect">
              <a:avLst/>
            </a:prstGeom>
          </p:spPr>
        </p:pic>
      </p:grpSp>
      <p:sp>
        <p:nvSpPr>
          <p:cNvPr id="11" name="object 11"/>
          <p:cNvSpPr txBox="1"/>
          <p:nvPr/>
        </p:nvSpPr>
        <p:spPr>
          <a:xfrm>
            <a:off x="816965" y="2357119"/>
            <a:ext cx="7579995" cy="1786889"/>
          </a:xfrm>
          <a:prstGeom prst="rect">
            <a:avLst/>
          </a:prstGeom>
        </p:spPr>
        <p:txBody>
          <a:bodyPr vert="horz" wrap="square" lIns="0" tIns="11430" rIns="0" bIns="0" rtlCol="0">
            <a:spAutoFit/>
          </a:bodyPr>
          <a:lstStyle/>
          <a:p>
            <a:pPr marL="3081020">
              <a:lnSpc>
                <a:spcPct val="100000"/>
              </a:lnSpc>
              <a:spcBef>
                <a:spcPts val="90"/>
              </a:spcBef>
            </a:pPr>
            <a:r>
              <a:rPr sz="2000" spc="-10" dirty="0">
                <a:latin typeface="Times New Roman"/>
                <a:cs typeface="Times New Roman"/>
              </a:rPr>
              <a:t>Видобувні</a:t>
            </a:r>
            <a:r>
              <a:rPr sz="2000" spc="-50" dirty="0">
                <a:latin typeface="Times New Roman"/>
                <a:cs typeface="Times New Roman"/>
              </a:rPr>
              <a:t> </a:t>
            </a:r>
            <a:r>
              <a:rPr sz="2000" spc="-10" dirty="0">
                <a:latin typeface="Times New Roman"/>
                <a:cs typeface="Times New Roman"/>
              </a:rPr>
              <a:t>галузі;</a:t>
            </a:r>
            <a:endParaRPr sz="2000">
              <a:latin typeface="Times New Roman"/>
              <a:cs typeface="Times New Roman"/>
            </a:endParaRPr>
          </a:p>
          <a:p>
            <a:pPr>
              <a:lnSpc>
                <a:spcPct val="100000"/>
              </a:lnSpc>
              <a:spcBef>
                <a:spcPts val="325"/>
              </a:spcBef>
            </a:pPr>
            <a:endParaRPr sz="2000">
              <a:latin typeface="Times New Roman"/>
              <a:cs typeface="Times New Roman"/>
            </a:endParaRPr>
          </a:p>
          <a:p>
            <a:pPr marL="3141345">
              <a:lnSpc>
                <a:spcPct val="100000"/>
              </a:lnSpc>
            </a:pPr>
            <a:r>
              <a:rPr sz="2000" dirty="0">
                <a:latin typeface="Times New Roman"/>
                <a:cs typeface="Times New Roman"/>
              </a:rPr>
              <a:t>Обробні</a:t>
            </a:r>
            <a:r>
              <a:rPr sz="2000" spc="-60" dirty="0">
                <a:latin typeface="Times New Roman"/>
                <a:cs typeface="Times New Roman"/>
              </a:rPr>
              <a:t> </a:t>
            </a:r>
            <a:r>
              <a:rPr sz="2000" spc="-10" dirty="0">
                <a:latin typeface="Times New Roman"/>
                <a:cs typeface="Times New Roman"/>
              </a:rPr>
              <a:t>галузі</a:t>
            </a:r>
            <a:r>
              <a:rPr sz="1800" spc="-10" dirty="0">
                <a:latin typeface="Calibri"/>
                <a:cs typeface="Calibri"/>
              </a:rPr>
              <a:t>.</a:t>
            </a:r>
            <a:endParaRPr sz="1800">
              <a:latin typeface="Calibri"/>
              <a:cs typeface="Calibri"/>
            </a:endParaRPr>
          </a:p>
          <a:p>
            <a:pPr algn="ctr">
              <a:lnSpc>
                <a:spcPct val="100000"/>
              </a:lnSpc>
              <a:spcBef>
                <a:spcPts val="1655"/>
              </a:spcBef>
            </a:pPr>
            <a:r>
              <a:rPr sz="2000" b="1" dirty="0">
                <a:latin typeface="Times New Roman"/>
                <a:cs typeface="Times New Roman"/>
              </a:rPr>
              <a:t>Структура</a:t>
            </a:r>
            <a:r>
              <a:rPr sz="2000" b="1" spc="-135" dirty="0">
                <a:latin typeface="Times New Roman"/>
                <a:cs typeface="Times New Roman"/>
              </a:rPr>
              <a:t> </a:t>
            </a:r>
            <a:r>
              <a:rPr sz="2000" b="1" spc="-10" dirty="0">
                <a:latin typeface="Times New Roman"/>
                <a:cs typeface="Times New Roman"/>
              </a:rPr>
              <a:t>промисловості</a:t>
            </a:r>
            <a:r>
              <a:rPr sz="2000" b="1" spc="-114" dirty="0">
                <a:latin typeface="Times New Roman"/>
                <a:cs typeface="Times New Roman"/>
              </a:rPr>
              <a:t> </a:t>
            </a:r>
            <a:r>
              <a:rPr sz="2000" b="1" spc="-20" dirty="0">
                <a:latin typeface="Times New Roman"/>
                <a:cs typeface="Times New Roman"/>
              </a:rPr>
              <a:t>України</a:t>
            </a:r>
            <a:r>
              <a:rPr sz="2000" b="1" spc="-95" dirty="0">
                <a:latin typeface="Times New Roman"/>
                <a:cs typeface="Times New Roman"/>
              </a:rPr>
              <a:t> </a:t>
            </a:r>
            <a:r>
              <a:rPr sz="2000" dirty="0">
                <a:latin typeface="Times New Roman"/>
                <a:cs typeface="Times New Roman"/>
              </a:rPr>
              <a:t>представлена</a:t>
            </a:r>
            <a:r>
              <a:rPr sz="2000" spc="-40" dirty="0">
                <a:latin typeface="Times New Roman"/>
                <a:cs typeface="Times New Roman"/>
              </a:rPr>
              <a:t> </a:t>
            </a:r>
            <a:r>
              <a:rPr sz="2000" spc="-10" dirty="0">
                <a:latin typeface="Times New Roman"/>
                <a:cs typeface="Times New Roman"/>
              </a:rPr>
              <a:t>чотирма</a:t>
            </a:r>
            <a:r>
              <a:rPr sz="2000" spc="-80" dirty="0">
                <a:latin typeface="Times New Roman"/>
                <a:cs typeface="Times New Roman"/>
              </a:rPr>
              <a:t> </a:t>
            </a:r>
            <a:r>
              <a:rPr sz="2000" spc="-10" dirty="0">
                <a:latin typeface="Times New Roman"/>
                <a:cs typeface="Times New Roman"/>
              </a:rPr>
              <a:t>великими</a:t>
            </a:r>
            <a:endParaRPr sz="2000">
              <a:latin typeface="Times New Roman"/>
              <a:cs typeface="Times New Roman"/>
            </a:endParaRPr>
          </a:p>
          <a:p>
            <a:pPr algn="ctr">
              <a:lnSpc>
                <a:spcPct val="100000"/>
              </a:lnSpc>
            </a:pPr>
            <a:r>
              <a:rPr sz="2000" dirty="0">
                <a:latin typeface="Times New Roman"/>
                <a:cs typeface="Times New Roman"/>
              </a:rPr>
              <a:t>міжгалузевими</a:t>
            </a:r>
            <a:r>
              <a:rPr sz="2000" spc="-105" dirty="0">
                <a:latin typeface="Times New Roman"/>
                <a:cs typeface="Times New Roman"/>
              </a:rPr>
              <a:t> </a:t>
            </a:r>
            <a:r>
              <a:rPr sz="2000" spc="-10" dirty="0">
                <a:latin typeface="Times New Roman"/>
                <a:cs typeface="Times New Roman"/>
              </a:rPr>
              <a:t>комплексами:</a:t>
            </a:r>
            <a:endParaRPr sz="2000">
              <a:latin typeface="Times New Roman"/>
              <a:cs typeface="Times New Roman"/>
            </a:endParaRPr>
          </a:p>
        </p:txBody>
      </p:sp>
      <p:pic>
        <p:nvPicPr>
          <p:cNvPr id="12" name="object 12"/>
          <p:cNvPicPr/>
          <p:nvPr/>
        </p:nvPicPr>
        <p:blipFill>
          <a:blip r:embed="rId9" cstate="print"/>
          <a:stretch>
            <a:fillRect/>
          </a:stretch>
        </p:blipFill>
        <p:spPr>
          <a:xfrm>
            <a:off x="405384" y="4139184"/>
            <a:ext cx="8638032" cy="271881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Рисунок 3"/>
          <p:cNvPicPr>
            <a:picLocks noChangeAspect="1"/>
          </p:cNvPicPr>
          <p:nvPr/>
        </p:nvPicPr>
        <p:blipFill rotWithShape="1">
          <a:blip r:embed="rId2"/>
          <a:srcRect l="7500" t="24444" r="31250" b="6667"/>
          <a:stretch/>
        </p:blipFill>
        <p:spPr>
          <a:xfrm>
            <a:off x="-22123" y="0"/>
            <a:ext cx="5058698" cy="3200400"/>
          </a:xfrm>
          <a:prstGeom prst="rect">
            <a:avLst/>
          </a:prstGeom>
        </p:spPr>
      </p:pic>
      <p:pic>
        <p:nvPicPr>
          <p:cNvPr id="5" name="Рисунок 4"/>
          <p:cNvPicPr>
            <a:picLocks noChangeAspect="1"/>
          </p:cNvPicPr>
          <p:nvPr/>
        </p:nvPicPr>
        <p:blipFill rotWithShape="1">
          <a:blip r:embed="rId3"/>
          <a:srcRect l="8751" t="18889" r="30833" b="21111"/>
          <a:stretch/>
        </p:blipFill>
        <p:spPr>
          <a:xfrm>
            <a:off x="2966864" y="3424530"/>
            <a:ext cx="6177136" cy="3450676"/>
          </a:xfrm>
          <a:prstGeom prst="rect">
            <a:avLst/>
          </a:prstGeom>
        </p:spPr>
      </p:pic>
    </p:spTree>
    <p:extLst>
      <p:ext uri="{BB962C8B-B14F-4D97-AF65-F5344CB8AC3E}">
        <p14:creationId xmlns:p14="http://schemas.microsoft.com/office/powerpoint/2010/main" val="2118979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Рисунок 3"/>
          <p:cNvPicPr>
            <a:picLocks noChangeAspect="1"/>
          </p:cNvPicPr>
          <p:nvPr/>
        </p:nvPicPr>
        <p:blipFill rotWithShape="1">
          <a:blip r:embed="rId2"/>
          <a:srcRect l="7917" t="26667" r="31667" b="16296"/>
          <a:stretch/>
        </p:blipFill>
        <p:spPr>
          <a:xfrm>
            <a:off x="645299" y="1524000"/>
            <a:ext cx="7924800" cy="4208342"/>
          </a:xfrm>
          <a:prstGeom prst="rect">
            <a:avLst/>
          </a:prstGeom>
        </p:spPr>
      </p:pic>
    </p:spTree>
    <p:extLst>
      <p:ext uri="{BB962C8B-B14F-4D97-AF65-F5344CB8AC3E}">
        <p14:creationId xmlns:p14="http://schemas.microsoft.com/office/powerpoint/2010/main" val="1520002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7998"/>
            </a:xfrm>
            <a:prstGeom prst="rect">
              <a:avLst/>
            </a:prstGeom>
          </p:spPr>
        </p:pic>
        <p:pic>
          <p:nvPicPr>
            <p:cNvPr id="4" name="object 4"/>
            <p:cNvPicPr/>
            <p:nvPr/>
          </p:nvPicPr>
          <p:blipFill>
            <a:blip r:embed="rId3" cstate="print"/>
            <a:stretch>
              <a:fillRect/>
            </a:stretch>
          </p:blipFill>
          <p:spPr>
            <a:xfrm>
              <a:off x="18288" y="0"/>
              <a:ext cx="5364480" cy="4005072"/>
            </a:xfrm>
            <a:prstGeom prst="rect">
              <a:avLst/>
            </a:prstGeom>
          </p:spPr>
        </p:pic>
        <p:pic>
          <p:nvPicPr>
            <p:cNvPr id="5" name="object 5"/>
            <p:cNvPicPr/>
            <p:nvPr/>
          </p:nvPicPr>
          <p:blipFill>
            <a:blip r:embed="rId4" cstate="print"/>
            <a:stretch>
              <a:fillRect/>
            </a:stretch>
          </p:blipFill>
          <p:spPr>
            <a:xfrm>
              <a:off x="4471415" y="2566412"/>
              <a:ext cx="4663440" cy="4291587"/>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5436" y="43688"/>
            <a:ext cx="7012305" cy="757555"/>
          </a:xfrm>
          <a:prstGeom prst="rect">
            <a:avLst/>
          </a:prstGeom>
        </p:spPr>
        <p:txBody>
          <a:bodyPr vert="horz" wrap="square" lIns="0" tIns="12700" rIns="0" bIns="0" rtlCol="0">
            <a:spAutoFit/>
          </a:bodyPr>
          <a:lstStyle/>
          <a:p>
            <a:pPr marL="945515" marR="5080" indent="-933450">
              <a:lnSpc>
                <a:spcPct val="100000"/>
              </a:lnSpc>
              <a:spcBef>
                <a:spcPts val="100"/>
              </a:spcBef>
            </a:pPr>
            <a:r>
              <a:rPr b="1" spc="-10" dirty="0">
                <a:latin typeface="Times New Roman"/>
                <a:cs typeface="Times New Roman"/>
              </a:rPr>
              <a:t>Основними</a:t>
            </a:r>
            <a:r>
              <a:rPr b="1" spc="-70" dirty="0">
                <a:latin typeface="Times New Roman"/>
                <a:cs typeface="Times New Roman"/>
              </a:rPr>
              <a:t> </a:t>
            </a:r>
            <a:r>
              <a:rPr b="1" dirty="0">
                <a:latin typeface="Times New Roman"/>
                <a:cs typeface="Times New Roman"/>
              </a:rPr>
              <a:t>елементами</a:t>
            </a:r>
            <a:r>
              <a:rPr b="1" spc="-70" dirty="0">
                <a:latin typeface="Times New Roman"/>
                <a:cs typeface="Times New Roman"/>
              </a:rPr>
              <a:t> </a:t>
            </a:r>
            <a:r>
              <a:rPr b="1" dirty="0">
                <a:latin typeface="Times New Roman"/>
                <a:cs typeface="Times New Roman"/>
              </a:rPr>
              <a:t>територіальної</a:t>
            </a:r>
            <a:r>
              <a:rPr b="1" spc="-130" dirty="0">
                <a:latin typeface="Times New Roman"/>
                <a:cs typeface="Times New Roman"/>
              </a:rPr>
              <a:t> </a:t>
            </a:r>
            <a:r>
              <a:rPr b="1" spc="-10" dirty="0">
                <a:latin typeface="Times New Roman"/>
                <a:cs typeface="Times New Roman"/>
              </a:rPr>
              <a:t>структури виробничого</a:t>
            </a:r>
            <a:r>
              <a:rPr b="1" spc="-75" dirty="0">
                <a:latin typeface="Times New Roman"/>
                <a:cs typeface="Times New Roman"/>
              </a:rPr>
              <a:t> </a:t>
            </a:r>
            <a:r>
              <a:rPr b="1" spc="-20" dirty="0">
                <a:latin typeface="Times New Roman"/>
                <a:cs typeface="Times New Roman"/>
              </a:rPr>
              <a:t>комплексу</a:t>
            </a:r>
            <a:r>
              <a:rPr b="1" spc="-55" dirty="0">
                <a:latin typeface="Times New Roman"/>
                <a:cs typeface="Times New Roman"/>
              </a:rPr>
              <a:t> </a:t>
            </a:r>
            <a:r>
              <a:rPr b="1" spc="-10" dirty="0">
                <a:latin typeface="Times New Roman"/>
                <a:cs typeface="Times New Roman"/>
              </a:rPr>
              <a:t>виступають</a:t>
            </a:r>
            <a:r>
              <a:rPr spc="-10" dirty="0"/>
              <a:t>:</a:t>
            </a:r>
          </a:p>
        </p:txBody>
      </p:sp>
      <p:pic>
        <p:nvPicPr>
          <p:cNvPr id="3" name="object 3"/>
          <p:cNvPicPr/>
          <p:nvPr/>
        </p:nvPicPr>
        <p:blipFill>
          <a:blip r:embed="rId2" cstate="print"/>
          <a:stretch>
            <a:fillRect/>
          </a:stretch>
        </p:blipFill>
        <p:spPr>
          <a:xfrm>
            <a:off x="0" y="877824"/>
            <a:ext cx="9144000" cy="598017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7998"/>
            </a:xfrm>
            <a:prstGeom prst="rect">
              <a:avLst/>
            </a:prstGeom>
          </p:spPr>
        </p:pic>
        <p:pic>
          <p:nvPicPr>
            <p:cNvPr id="4" name="object 4"/>
            <p:cNvPicPr/>
            <p:nvPr/>
          </p:nvPicPr>
          <p:blipFill>
            <a:blip r:embed="rId3" cstate="print"/>
            <a:stretch>
              <a:fillRect/>
            </a:stretch>
          </p:blipFill>
          <p:spPr>
            <a:xfrm>
              <a:off x="128015" y="0"/>
              <a:ext cx="9003792" cy="4306824"/>
            </a:xfrm>
            <a:prstGeom prst="rect">
              <a:avLst/>
            </a:prstGeom>
          </p:spPr>
        </p:pic>
      </p:grpSp>
      <p:sp>
        <p:nvSpPr>
          <p:cNvPr id="5" name="object 5"/>
          <p:cNvSpPr txBox="1"/>
          <p:nvPr/>
        </p:nvSpPr>
        <p:spPr>
          <a:xfrm>
            <a:off x="402742" y="4915661"/>
            <a:ext cx="8558530" cy="1653017"/>
          </a:xfrm>
          <a:prstGeom prst="rect">
            <a:avLst/>
          </a:prstGeom>
        </p:spPr>
        <p:txBody>
          <a:bodyPr vert="horz" wrap="square" lIns="0" tIns="11430" rIns="0" bIns="0" rtlCol="0">
            <a:spAutoFit/>
          </a:bodyPr>
          <a:lstStyle/>
          <a:p>
            <a:pPr marL="12700" marR="5080" algn="just">
              <a:lnSpc>
                <a:spcPct val="100000"/>
              </a:lnSpc>
              <a:spcBef>
                <a:spcPts val="90"/>
              </a:spcBef>
            </a:pPr>
            <a:r>
              <a:rPr sz="2000" dirty="0">
                <a:latin typeface="Times New Roman"/>
                <a:cs typeface="Times New Roman"/>
              </a:rPr>
              <a:t>*</a:t>
            </a:r>
            <a:r>
              <a:rPr sz="2000" spc="200" dirty="0">
                <a:latin typeface="Times New Roman"/>
                <a:cs typeface="Times New Roman"/>
              </a:rPr>
              <a:t> </a:t>
            </a:r>
            <a:r>
              <a:rPr sz="2000" dirty="0">
                <a:latin typeface="Times New Roman"/>
                <a:cs typeface="Times New Roman"/>
              </a:rPr>
              <a:t>В</a:t>
            </a:r>
            <a:r>
              <a:rPr sz="2000" spc="245" dirty="0">
                <a:latin typeface="Times New Roman"/>
                <a:cs typeface="Times New Roman"/>
              </a:rPr>
              <a:t> </a:t>
            </a:r>
            <a:r>
              <a:rPr sz="2000" i="1" dirty="0">
                <a:latin typeface="Times New Roman"/>
                <a:cs typeface="Times New Roman"/>
              </a:rPr>
              <a:t>структурі</a:t>
            </a:r>
            <a:r>
              <a:rPr sz="2000" i="1" spc="235" dirty="0">
                <a:latin typeface="Times New Roman"/>
                <a:cs typeface="Times New Roman"/>
              </a:rPr>
              <a:t> </a:t>
            </a:r>
            <a:r>
              <a:rPr sz="2000" i="1" dirty="0">
                <a:latin typeface="Times New Roman"/>
                <a:cs typeface="Times New Roman"/>
              </a:rPr>
              <a:t>виробничого</a:t>
            </a:r>
            <a:r>
              <a:rPr sz="2000" i="1" spc="235" dirty="0">
                <a:latin typeface="Times New Roman"/>
                <a:cs typeface="Times New Roman"/>
              </a:rPr>
              <a:t> </a:t>
            </a:r>
            <a:r>
              <a:rPr sz="2000" i="1" dirty="0">
                <a:latin typeface="Times New Roman"/>
                <a:cs typeface="Times New Roman"/>
              </a:rPr>
              <a:t>комплексу</a:t>
            </a:r>
            <a:r>
              <a:rPr sz="2000" i="1" spc="240" dirty="0">
                <a:latin typeface="Times New Roman"/>
                <a:cs typeface="Times New Roman"/>
              </a:rPr>
              <a:t> </a:t>
            </a:r>
            <a:r>
              <a:rPr sz="2000" dirty="0">
                <a:latin typeface="Times New Roman"/>
                <a:cs typeface="Times New Roman"/>
              </a:rPr>
              <a:t>особливу</a:t>
            </a:r>
            <a:r>
              <a:rPr sz="2000" spc="210" dirty="0">
                <a:latin typeface="Times New Roman"/>
                <a:cs typeface="Times New Roman"/>
              </a:rPr>
              <a:t> </a:t>
            </a:r>
            <a:r>
              <a:rPr sz="2000" dirty="0">
                <a:latin typeface="Times New Roman"/>
                <a:cs typeface="Times New Roman"/>
              </a:rPr>
              <a:t>роль</a:t>
            </a:r>
            <a:r>
              <a:rPr sz="2000" spc="240" dirty="0">
                <a:latin typeface="Times New Roman"/>
                <a:cs typeface="Times New Roman"/>
              </a:rPr>
              <a:t> </a:t>
            </a:r>
            <a:r>
              <a:rPr sz="2000" dirty="0">
                <a:latin typeface="Times New Roman"/>
                <a:cs typeface="Times New Roman"/>
              </a:rPr>
              <a:t>відіграють</a:t>
            </a:r>
            <a:r>
              <a:rPr sz="2000" spc="225" dirty="0">
                <a:latin typeface="Times New Roman"/>
                <a:cs typeface="Times New Roman"/>
              </a:rPr>
              <a:t> </a:t>
            </a:r>
            <a:r>
              <a:rPr sz="2000" i="1" spc="-10" dirty="0">
                <a:latin typeface="Times New Roman"/>
                <a:cs typeface="Times New Roman"/>
              </a:rPr>
              <a:t>виробничо- </a:t>
            </a:r>
            <a:r>
              <a:rPr sz="2000" i="1" dirty="0">
                <a:latin typeface="Times New Roman"/>
                <a:cs typeface="Times New Roman"/>
              </a:rPr>
              <a:t>інфраструктурні</a:t>
            </a:r>
            <a:r>
              <a:rPr sz="2000" i="1" spc="434" dirty="0">
                <a:latin typeface="Times New Roman"/>
                <a:cs typeface="Times New Roman"/>
              </a:rPr>
              <a:t>  </a:t>
            </a:r>
            <a:r>
              <a:rPr sz="2000" i="1" dirty="0">
                <a:latin typeface="Times New Roman"/>
                <a:cs typeface="Times New Roman"/>
              </a:rPr>
              <a:t>галузі</a:t>
            </a:r>
            <a:r>
              <a:rPr sz="2000" dirty="0">
                <a:latin typeface="Times New Roman"/>
                <a:cs typeface="Times New Roman"/>
              </a:rPr>
              <a:t>,</a:t>
            </a:r>
            <a:r>
              <a:rPr sz="2000" spc="434" dirty="0">
                <a:latin typeface="Times New Roman"/>
                <a:cs typeface="Times New Roman"/>
              </a:rPr>
              <a:t>  </a:t>
            </a:r>
            <a:r>
              <a:rPr sz="2000" dirty="0">
                <a:latin typeface="Times New Roman"/>
                <a:cs typeface="Times New Roman"/>
              </a:rPr>
              <a:t>які</a:t>
            </a:r>
            <a:r>
              <a:rPr sz="2000" spc="434" dirty="0">
                <a:latin typeface="Times New Roman"/>
                <a:cs typeface="Times New Roman"/>
              </a:rPr>
              <a:t>  </a:t>
            </a:r>
            <a:r>
              <a:rPr sz="2000" dirty="0">
                <a:latin typeface="Times New Roman"/>
                <a:cs typeface="Times New Roman"/>
              </a:rPr>
              <a:t>забезпечують</a:t>
            </a:r>
            <a:r>
              <a:rPr sz="2000" spc="440" dirty="0">
                <a:latin typeface="Times New Roman"/>
                <a:cs typeface="Times New Roman"/>
              </a:rPr>
              <a:t>  </a:t>
            </a:r>
            <a:r>
              <a:rPr sz="2000" dirty="0">
                <a:latin typeface="Times New Roman"/>
                <a:cs typeface="Times New Roman"/>
              </a:rPr>
              <a:t>базові</a:t>
            </a:r>
            <a:r>
              <a:rPr sz="2000" spc="434" dirty="0">
                <a:latin typeface="Times New Roman"/>
                <a:cs typeface="Times New Roman"/>
              </a:rPr>
              <a:t>  </a:t>
            </a:r>
            <a:r>
              <a:rPr sz="2000" dirty="0">
                <a:latin typeface="Times New Roman"/>
                <a:cs typeface="Times New Roman"/>
              </a:rPr>
              <a:t>галузі</a:t>
            </a:r>
            <a:r>
              <a:rPr sz="2000" spc="450" dirty="0">
                <a:latin typeface="Times New Roman"/>
                <a:cs typeface="Times New Roman"/>
              </a:rPr>
              <a:t>  </a:t>
            </a:r>
            <a:r>
              <a:rPr sz="2000" spc="-10" dirty="0">
                <a:latin typeface="Times New Roman"/>
                <a:cs typeface="Times New Roman"/>
              </a:rPr>
              <a:t>виробництва </a:t>
            </a:r>
            <a:r>
              <a:rPr sz="2000" dirty="0">
                <a:latin typeface="Times New Roman"/>
                <a:cs typeface="Times New Roman"/>
              </a:rPr>
              <a:t>виробничими</a:t>
            </a:r>
            <a:r>
              <a:rPr sz="2000" spc="-65" dirty="0">
                <a:latin typeface="Times New Roman"/>
                <a:cs typeface="Times New Roman"/>
              </a:rPr>
              <a:t> </a:t>
            </a:r>
            <a:r>
              <a:rPr sz="2000" spc="-10" dirty="0">
                <a:latin typeface="Times New Roman"/>
                <a:cs typeface="Times New Roman"/>
              </a:rPr>
              <a:t>послугами.</a:t>
            </a:r>
            <a:endParaRPr sz="2000" dirty="0">
              <a:latin typeface="Times New Roman"/>
              <a:cs typeface="Times New Roman"/>
            </a:endParaRPr>
          </a:p>
          <a:p>
            <a:pPr>
              <a:lnSpc>
                <a:spcPct val="100000"/>
              </a:lnSpc>
              <a:spcBef>
                <a:spcPts val="760"/>
              </a:spcBef>
            </a:pPr>
            <a:endParaRPr sz="2000" dirty="0">
              <a:latin typeface="Times New Roman"/>
              <a:cs typeface="Times New Roman"/>
            </a:endParaRPr>
          </a:p>
          <a:p>
            <a:pPr marR="350520" algn="r">
              <a:lnSpc>
                <a:spcPct val="100000"/>
              </a:lnSpc>
            </a:pPr>
            <a:endParaRPr sz="2000" dirty="0">
              <a:latin typeface="Arial MT"/>
              <a:cs typeface="Arial M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5719" y="186004"/>
            <a:ext cx="8221345" cy="391795"/>
          </a:xfrm>
          <a:prstGeom prst="rect">
            <a:avLst/>
          </a:prstGeom>
        </p:spPr>
        <p:txBody>
          <a:bodyPr vert="horz" wrap="square" lIns="0" tIns="12700" rIns="0" bIns="0" rtlCol="0">
            <a:spAutoFit/>
          </a:bodyPr>
          <a:lstStyle/>
          <a:p>
            <a:pPr marL="12700">
              <a:lnSpc>
                <a:spcPct val="100000"/>
              </a:lnSpc>
              <a:spcBef>
                <a:spcPts val="100"/>
              </a:spcBef>
            </a:pPr>
            <a:r>
              <a:rPr dirty="0"/>
              <a:t>У</a:t>
            </a:r>
            <a:r>
              <a:rPr spc="-35" dirty="0"/>
              <a:t> </a:t>
            </a:r>
            <a:r>
              <a:rPr b="1" dirty="0">
                <a:latin typeface="Times New Roman"/>
                <a:cs typeface="Times New Roman"/>
              </a:rPr>
              <a:t>виробничу</a:t>
            </a:r>
            <a:r>
              <a:rPr b="1" spc="-45" dirty="0">
                <a:latin typeface="Times New Roman"/>
                <a:cs typeface="Times New Roman"/>
              </a:rPr>
              <a:t> </a:t>
            </a:r>
            <a:r>
              <a:rPr b="1" spc="-10" dirty="0">
                <a:latin typeface="Times New Roman"/>
                <a:cs typeface="Times New Roman"/>
              </a:rPr>
              <a:t>інфраструктуру</a:t>
            </a:r>
            <a:r>
              <a:rPr b="1" spc="-65" dirty="0">
                <a:latin typeface="Times New Roman"/>
                <a:cs typeface="Times New Roman"/>
              </a:rPr>
              <a:t> </a:t>
            </a:r>
            <a:r>
              <a:rPr spc="-20" dirty="0"/>
              <a:t>входить</a:t>
            </a:r>
            <a:r>
              <a:rPr spc="-40" dirty="0"/>
              <a:t> </a:t>
            </a:r>
            <a:r>
              <a:rPr b="1" i="1" spc="-20" dirty="0">
                <a:latin typeface="Times New Roman"/>
                <a:cs typeface="Times New Roman"/>
              </a:rPr>
              <a:t>будівельний</a:t>
            </a:r>
            <a:r>
              <a:rPr b="1" i="1" spc="-65" dirty="0">
                <a:latin typeface="Times New Roman"/>
                <a:cs typeface="Times New Roman"/>
              </a:rPr>
              <a:t> </a:t>
            </a:r>
            <a:r>
              <a:rPr b="1" i="1" spc="-10" dirty="0">
                <a:latin typeface="Times New Roman"/>
                <a:cs typeface="Times New Roman"/>
              </a:rPr>
              <a:t>комплекс</a:t>
            </a:r>
            <a:r>
              <a:rPr b="1" spc="-10" dirty="0">
                <a:latin typeface="Times New Roman"/>
                <a:cs typeface="Times New Roman"/>
              </a:rPr>
              <a:t>.</a:t>
            </a:r>
          </a:p>
        </p:txBody>
      </p:sp>
      <p:sp>
        <p:nvSpPr>
          <p:cNvPr id="3" name="object 3"/>
          <p:cNvSpPr txBox="1"/>
          <p:nvPr/>
        </p:nvSpPr>
        <p:spPr>
          <a:xfrm>
            <a:off x="560019" y="856233"/>
            <a:ext cx="8081645" cy="1368425"/>
          </a:xfrm>
          <a:prstGeom prst="rect">
            <a:avLst/>
          </a:prstGeom>
        </p:spPr>
        <p:txBody>
          <a:bodyPr vert="horz" wrap="square" lIns="0" tIns="13335" rIns="0" bIns="0" rtlCol="0">
            <a:spAutoFit/>
          </a:bodyPr>
          <a:lstStyle/>
          <a:p>
            <a:pPr marL="12700" marR="5080" algn="just">
              <a:lnSpc>
                <a:spcPct val="100000"/>
              </a:lnSpc>
              <a:spcBef>
                <a:spcPts val="105"/>
              </a:spcBef>
            </a:pPr>
            <a:r>
              <a:rPr sz="2200" dirty="0">
                <a:latin typeface="Times New Roman"/>
                <a:cs typeface="Times New Roman"/>
              </a:rPr>
              <a:t>Провідним</a:t>
            </a:r>
            <a:r>
              <a:rPr sz="2200" spc="120" dirty="0">
                <a:latin typeface="Times New Roman"/>
                <a:cs typeface="Times New Roman"/>
              </a:rPr>
              <a:t>  </a:t>
            </a:r>
            <a:r>
              <a:rPr sz="2200" dirty="0">
                <a:latin typeface="Times New Roman"/>
                <a:cs typeface="Times New Roman"/>
              </a:rPr>
              <a:t>є</a:t>
            </a:r>
            <a:r>
              <a:rPr sz="2200" spc="120" dirty="0">
                <a:latin typeface="Times New Roman"/>
                <a:cs typeface="Times New Roman"/>
              </a:rPr>
              <a:t>  </a:t>
            </a:r>
            <a:r>
              <a:rPr sz="2200" dirty="0">
                <a:latin typeface="Times New Roman"/>
                <a:cs typeface="Times New Roman"/>
              </a:rPr>
              <a:t>у</a:t>
            </a:r>
            <a:r>
              <a:rPr sz="2200" spc="114" dirty="0">
                <a:latin typeface="Times New Roman"/>
                <a:cs typeface="Times New Roman"/>
              </a:rPr>
              <a:t>  </a:t>
            </a:r>
            <a:r>
              <a:rPr sz="2200" dirty="0">
                <a:latin typeface="Times New Roman"/>
                <a:cs typeface="Times New Roman"/>
              </a:rPr>
              <a:t>виробничій</a:t>
            </a:r>
            <a:r>
              <a:rPr sz="2200" spc="130" dirty="0">
                <a:latin typeface="Times New Roman"/>
                <a:cs typeface="Times New Roman"/>
              </a:rPr>
              <a:t>  </a:t>
            </a:r>
            <a:r>
              <a:rPr sz="2200" dirty="0">
                <a:latin typeface="Times New Roman"/>
                <a:cs typeface="Times New Roman"/>
              </a:rPr>
              <a:t>інфраструктурі</a:t>
            </a:r>
            <a:r>
              <a:rPr sz="2200" spc="135" dirty="0">
                <a:latin typeface="Times New Roman"/>
                <a:cs typeface="Times New Roman"/>
              </a:rPr>
              <a:t>  </a:t>
            </a:r>
            <a:r>
              <a:rPr sz="2200" dirty="0">
                <a:latin typeface="Times New Roman"/>
                <a:cs typeface="Times New Roman"/>
              </a:rPr>
              <a:t>місце</a:t>
            </a:r>
            <a:r>
              <a:rPr sz="2200" spc="130" dirty="0">
                <a:latin typeface="Times New Roman"/>
                <a:cs typeface="Times New Roman"/>
              </a:rPr>
              <a:t>  </a:t>
            </a:r>
            <a:r>
              <a:rPr sz="2200" b="1" i="1" spc="-10" dirty="0">
                <a:latin typeface="Times New Roman"/>
                <a:cs typeface="Times New Roman"/>
              </a:rPr>
              <a:t>вантажного </a:t>
            </a:r>
            <a:r>
              <a:rPr sz="2200" b="1" i="1" dirty="0">
                <a:latin typeface="Times New Roman"/>
                <a:cs typeface="Times New Roman"/>
              </a:rPr>
              <a:t>транспорту.</a:t>
            </a:r>
            <a:r>
              <a:rPr sz="2200" b="1" i="1" spc="495" dirty="0">
                <a:latin typeface="Times New Roman"/>
                <a:cs typeface="Times New Roman"/>
              </a:rPr>
              <a:t> </a:t>
            </a:r>
            <a:r>
              <a:rPr sz="2200" dirty="0">
                <a:latin typeface="Times New Roman"/>
                <a:cs typeface="Times New Roman"/>
              </a:rPr>
              <a:t>Виділяють</a:t>
            </a:r>
            <a:r>
              <a:rPr sz="2200" spc="500" dirty="0">
                <a:latin typeface="Times New Roman"/>
                <a:cs typeface="Times New Roman"/>
              </a:rPr>
              <a:t> </a:t>
            </a:r>
            <a:r>
              <a:rPr sz="2200" dirty="0">
                <a:latin typeface="Times New Roman"/>
                <a:cs typeface="Times New Roman"/>
              </a:rPr>
              <a:t>наземний</a:t>
            </a:r>
            <a:r>
              <a:rPr sz="2200" spc="490" dirty="0">
                <a:latin typeface="Times New Roman"/>
                <a:cs typeface="Times New Roman"/>
              </a:rPr>
              <a:t> </a:t>
            </a:r>
            <a:r>
              <a:rPr sz="2200" dirty="0">
                <a:latin typeface="Times New Roman"/>
                <a:cs typeface="Times New Roman"/>
              </a:rPr>
              <a:t>(залізничний,</a:t>
            </a:r>
            <a:r>
              <a:rPr sz="2200" spc="520" dirty="0">
                <a:latin typeface="Times New Roman"/>
                <a:cs typeface="Times New Roman"/>
              </a:rPr>
              <a:t> </a:t>
            </a:r>
            <a:r>
              <a:rPr sz="2200" spc="-10" dirty="0">
                <a:latin typeface="Times New Roman"/>
                <a:cs typeface="Times New Roman"/>
              </a:rPr>
              <a:t>автомобільний, </a:t>
            </a:r>
            <a:r>
              <a:rPr sz="2200" dirty="0">
                <a:latin typeface="Times New Roman"/>
                <a:cs typeface="Times New Roman"/>
              </a:rPr>
              <a:t>трубопровідний),</a:t>
            </a:r>
            <a:r>
              <a:rPr sz="2200" spc="490" dirty="0">
                <a:latin typeface="Times New Roman"/>
                <a:cs typeface="Times New Roman"/>
              </a:rPr>
              <a:t>  </a:t>
            </a:r>
            <a:r>
              <a:rPr sz="2200" dirty="0">
                <a:latin typeface="Times New Roman"/>
                <a:cs typeface="Times New Roman"/>
              </a:rPr>
              <a:t>водний</a:t>
            </a:r>
            <a:r>
              <a:rPr sz="2200" spc="480" dirty="0">
                <a:latin typeface="Times New Roman"/>
                <a:cs typeface="Times New Roman"/>
              </a:rPr>
              <a:t>  </a:t>
            </a:r>
            <a:r>
              <a:rPr sz="2200" dirty="0">
                <a:latin typeface="Times New Roman"/>
                <a:cs typeface="Times New Roman"/>
              </a:rPr>
              <a:t>(морський,</a:t>
            </a:r>
            <a:r>
              <a:rPr sz="2200" spc="480" dirty="0">
                <a:latin typeface="Times New Roman"/>
                <a:cs typeface="Times New Roman"/>
              </a:rPr>
              <a:t>  </a:t>
            </a:r>
            <a:r>
              <a:rPr sz="2200" dirty="0">
                <a:latin typeface="Times New Roman"/>
                <a:cs typeface="Times New Roman"/>
              </a:rPr>
              <a:t>річковий,</a:t>
            </a:r>
            <a:r>
              <a:rPr sz="2200" spc="490" dirty="0">
                <a:latin typeface="Times New Roman"/>
                <a:cs typeface="Times New Roman"/>
              </a:rPr>
              <a:t>  </a:t>
            </a:r>
            <a:r>
              <a:rPr sz="2200" dirty="0">
                <a:latin typeface="Times New Roman"/>
                <a:cs typeface="Times New Roman"/>
              </a:rPr>
              <a:t>озерний)</a:t>
            </a:r>
            <a:r>
              <a:rPr sz="2200" spc="490" dirty="0">
                <a:latin typeface="Times New Roman"/>
                <a:cs typeface="Times New Roman"/>
              </a:rPr>
              <a:t>  </a:t>
            </a:r>
            <a:r>
              <a:rPr sz="2200" spc="-25" dirty="0">
                <a:latin typeface="Times New Roman"/>
                <a:cs typeface="Times New Roman"/>
              </a:rPr>
              <a:t>та </a:t>
            </a:r>
            <a:r>
              <a:rPr sz="2200" dirty="0">
                <a:latin typeface="Times New Roman"/>
                <a:cs typeface="Times New Roman"/>
              </a:rPr>
              <a:t>повітряний</a:t>
            </a:r>
            <a:r>
              <a:rPr sz="2200" spc="-50" dirty="0">
                <a:latin typeface="Times New Roman"/>
                <a:cs typeface="Times New Roman"/>
              </a:rPr>
              <a:t> </a:t>
            </a:r>
            <a:r>
              <a:rPr sz="2200" dirty="0">
                <a:latin typeface="Times New Roman"/>
                <a:cs typeface="Times New Roman"/>
              </a:rPr>
              <a:t>його</a:t>
            </a:r>
            <a:r>
              <a:rPr sz="2200" spc="-95" dirty="0">
                <a:latin typeface="Times New Roman"/>
                <a:cs typeface="Times New Roman"/>
              </a:rPr>
              <a:t> </a:t>
            </a:r>
            <a:r>
              <a:rPr sz="2200" spc="-20" dirty="0">
                <a:latin typeface="Times New Roman"/>
                <a:cs typeface="Times New Roman"/>
              </a:rPr>
              <a:t>види.</a:t>
            </a:r>
            <a:endParaRPr sz="2200">
              <a:latin typeface="Times New Roman"/>
              <a:cs typeface="Times New Roman"/>
            </a:endParaRPr>
          </a:p>
        </p:txBody>
      </p:sp>
      <p:sp>
        <p:nvSpPr>
          <p:cNvPr id="4" name="object 4"/>
          <p:cNvSpPr txBox="1"/>
          <p:nvPr/>
        </p:nvSpPr>
        <p:spPr>
          <a:xfrm>
            <a:off x="426516" y="2446147"/>
            <a:ext cx="1999614" cy="939165"/>
          </a:xfrm>
          <a:prstGeom prst="rect">
            <a:avLst/>
          </a:prstGeom>
        </p:spPr>
        <p:txBody>
          <a:bodyPr vert="horz" wrap="square" lIns="0" tIns="11430" rIns="0" bIns="0" rtlCol="0">
            <a:spAutoFit/>
          </a:bodyPr>
          <a:lstStyle/>
          <a:p>
            <a:pPr marL="12700" marR="5080">
              <a:lnSpc>
                <a:spcPct val="100000"/>
              </a:lnSpc>
              <a:spcBef>
                <a:spcPts val="90"/>
              </a:spcBef>
              <a:tabLst>
                <a:tab pos="1445260" algn="l"/>
                <a:tab pos="1851025" algn="l"/>
              </a:tabLst>
            </a:pPr>
            <a:r>
              <a:rPr sz="2000" spc="-10" dirty="0">
                <a:latin typeface="Times New Roman"/>
                <a:cs typeface="Times New Roman"/>
              </a:rPr>
              <a:t>Важливим</a:t>
            </a:r>
            <a:r>
              <a:rPr sz="2000" dirty="0">
                <a:latin typeface="Times New Roman"/>
                <a:cs typeface="Times New Roman"/>
              </a:rPr>
              <a:t>	</a:t>
            </a:r>
            <a:r>
              <a:rPr sz="2000" spc="-50" dirty="0">
                <a:latin typeface="Times New Roman"/>
                <a:cs typeface="Times New Roman"/>
              </a:rPr>
              <a:t>є</a:t>
            </a:r>
            <a:r>
              <a:rPr sz="2000" dirty="0">
                <a:latin typeface="Times New Roman"/>
                <a:cs typeface="Times New Roman"/>
              </a:rPr>
              <a:t>	</a:t>
            </a:r>
            <a:r>
              <a:rPr sz="2000" spc="-50" dirty="0">
                <a:latin typeface="Times New Roman"/>
                <a:cs typeface="Times New Roman"/>
              </a:rPr>
              <a:t>й </a:t>
            </a:r>
            <a:r>
              <a:rPr sz="2000" b="1" i="1" spc="-10" dirty="0">
                <a:latin typeface="Times New Roman"/>
                <a:cs typeface="Times New Roman"/>
              </a:rPr>
              <a:t>інфраструктури </a:t>
            </a:r>
            <a:r>
              <a:rPr sz="2000" spc="-10" dirty="0">
                <a:latin typeface="Times New Roman"/>
                <a:cs typeface="Times New Roman"/>
              </a:rPr>
              <a:t>водопостачання,</a:t>
            </a:r>
            <a:endParaRPr sz="2000">
              <a:latin typeface="Times New Roman"/>
              <a:cs typeface="Times New Roman"/>
            </a:endParaRPr>
          </a:p>
        </p:txBody>
      </p:sp>
      <p:sp>
        <p:nvSpPr>
          <p:cNvPr id="5" name="object 5"/>
          <p:cNvSpPr txBox="1"/>
          <p:nvPr/>
        </p:nvSpPr>
        <p:spPr>
          <a:xfrm>
            <a:off x="2649092" y="2446147"/>
            <a:ext cx="2244090" cy="939165"/>
          </a:xfrm>
          <a:prstGeom prst="rect">
            <a:avLst/>
          </a:prstGeom>
        </p:spPr>
        <p:txBody>
          <a:bodyPr vert="horz" wrap="square" lIns="0" tIns="11430" rIns="0" bIns="0" rtlCol="0">
            <a:spAutoFit/>
          </a:bodyPr>
          <a:lstStyle/>
          <a:p>
            <a:pPr marL="12700" marR="5080" indent="45720" algn="just">
              <a:lnSpc>
                <a:spcPct val="100000"/>
              </a:lnSpc>
              <a:spcBef>
                <a:spcPts val="90"/>
              </a:spcBef>
            </a:pPr>
            <a:r>
              <a:rPr sz="2000" dirty="0">
                <a:latin typeface="Times New Roman"/>
                <a:cs typeface="Times New Roman"/>
              </a:rPr>
              <a:t>місце</a:t>
            </a:r>
            <a:r>
              <a:rPr sz="2000" spc="270" dirty="0">
                <a:latin typeface="Times New Roman"/>
                <a:cs typeface="Times New Roman"/>
              </a:rPr>
              <a:t>   </a:t>
            </a:r>
            <a:r>
              <a:rPr sz="2000" b="1" i="1" spc="-10" dirty="0">
                <a:latin typeface="Times New Roman"/>
                <a:cs typeface="Times New Roman"/>
              </a:rPr>
              <a:t>інженерної </a:t>
            </a:r>
            <a:r>
              <a:rPr sz="2000" spc="-10" dirty="0">
                <a:latin typeface="Times New Roman"/>
                <a:cs typeface="Times New Roman"/>
              </a:rPr>
              <a:t>(електропостачання, </a:t>
            </a:r>
            <a:r>
              <a:rPr sz="2000" dirty="0">
                <a:latin typeface="Times New Roman"/>
                <a:cs typeface="Times New Roman"/>
              </a:rPr>
              <a:t>котельні,</a:t>
            </a:r>
            <a:r>
              <a:rPr sz="2000" spc="340" dirty="0">
                <a:latin typeface="Times New Roman"/>
                <a:cs typeface="Times New Roman"/>
              </a:rPr>
              <a:t>     </a:t>
            </a:r>
            <a:r>
              <a:rPr sz="2000" spc="-20" dirty="0">
                <a:latin typeface="Times New Roman"/>
                <a:cs typeface="Times New Roman"/>
              </a:rPr>
              <a:t>ТЕЦ,</a:t>
            </a:r>
            <a:endParaRPr sz="2000">
              <a:latin typeface="Times New Roman"/>
              <a:cs typeface="Times New Roman"/>
            </a:endParaRPr>
          </a:p>
        </p:txBody>
      </p:sp>
      <p:sp>
        <p:nvSpPr>
          <p:cNvPr id="6" name="object 6"/>
          <p:cNvSpPr txBox="1"/>
          <p:nvPr/>
        </p:nvSpPr>
        <p:spPr>
          <a:xfrm>
            <a:off x="426516" y="3360801"/>
            <a:ext cx="4459605" cy="634365"/>
          </a:xfrm>
          <a:prstGeom prst="rect">
            <a:avLst/>
          </a:prstGeom>
        </p:spPr>
        <p:txBody>
          <a:bodyPr vert="horz" wrap="square" lIns="0" tIns="11430" rIns="0" bIns="0" rtlCol="0">
            <a:spAutoFit/>
          </a:bodyPr>
          <a:lstStyle/>
          <a:p>
            <a:pPr marL="12700">
              <a:lnSpc>
                <a:spcPct val="100000"/>
              </a:lnSpc>
              <a:spcBef>
                <a:spcPts val="90"/>
              </a:spcBef>
              <a:tabLst>
                <a:tab pos="1637664" algn="l"/>
                <a:tab pos="2713990" algn="l"/>
              </a:tabLst>
            </a:pPr>
            <a:r>
              <a:rPr sz="2000" spc="-10" dirty="0">
                <a:latin typeface="Times New Roman"/>
                <a:cs typeface="Times New Roman"/>
              </a:rPr>
              <a:t>тепломережі,</a:t>
            </a:r>
            <a:r>
              <a:rPr sz="2000" dirty="0">
                <a:latin typeface="Times New Roman"/>
                <a:cs typeface="Times New Roman"/>
              </a:rPr>
              <a:t>	</a:t>
            </a:r>
            <a:r>
              <a:rPr sz="2000" spc="-10" dirty="0">
                <a:latin typeface="Times New Roman"/>
                <a:cs typeface="Times New Roman"/>
              </a:rPr>
              <a:t>системи</a:t>
            </a:r>
            <a:r>
              <a:rPr sz="2000" dirty="0">
                <a:latin typeface="Times New Roman"/>
                <a:cs typeface="Times New Roman"/>
              </a:rPr>
              <a:t>	</a:t>
            </a:r>
            <a:r>
              <a:rPr sz="2000" spc="-10" dirty="0">
                <a:latin typeface="Times New Roman"/>
                <a:cs typeface="Times New Roman"/>
              </a:rPr>
              <a:t>газопостачання,</a:t>
            </a:r>
            <a:endParaRPr sz="2000">
              <a:latin typeface="Times New Roman"/>
              <a:cs typeface="Times New Roman"/>
            </a:endParaRPr>
          </a:p>
          <a:p>
            <a:pPr marL="12700">
              <a:lnSpc>
                <a:spcPct val="100000"/>
              </a:lnSpc>
            </a:pPr>
            <a:r>
              <a:rPr sz="2000" spc="-10" dirty="0">
                <a:latin typeface="Times New Roman"/>
                <a:cs typeface="Times New Roman"/>
              </a:rPr>
              <a:t>слабкострумові</a:t>
            </a:r>
            <a:r>
              <a:rPr sz="2000" spc="-50" dirty="0">
                <a:latin typeface="Times New Roman"/>
                <a:cs typeface="Times New Roman"/>
              </a:rPr>
              <a:t> </a:t>
            </a:r>
            <a:r>
              <a:rPr sz="2000" spc="-10" dirty="0">
                <a:latin typeface="Times New Roman"/>
                <a:cs typeface="Times New Roman"/>
              </a:rPr>
              <a:t>мережі.</a:t>
            </a:r>
            <a:endParaRPr sz="2000">
              <a:latin typeface="Times New Roman"/>
              <a:cs typeface="Times New Roman"/>
            </a:endParaRPr>
          </a:p>
        </p:txBody>
      </p:sp>
      <p:sp>
        <p:nvSpPr>
          <p:cNvPr id="7" name="object 7"/>
          <p:cNvSpPr txBox="1"/>
          <p:nvPr/>
        </p:nvSpPr>
        <p:spPr>
          <a:xfrm>
            <a:off x="3427857" y="4806188"/>
            <a:ext cx="2649220" cy="361950"/>
          </a:xfrm>
          <a:prstGeom prst="rect">
            <a:avLst/>
          </a:prstGeom>
        </p:spPr>
        <p:txBody>
          <a:bodyPr vert="horz" wrap="square" lIns="0" tIns="13335" rIns="0" bIns="0" rtlCol="0">
            <a:spAutoFit/>
          </a:bodyPr>
          <a:lstStyle/>
          <a:p>
            <a:pPr marL="12700">
              <a:lnSpc>
                <a:spcPct val="100000"/>
              </a:lnSpc>
              <a:spcBef>
                <a:spcPts val="105"/>
              </a:spcBef>
              <a:tabLst>
                <a:tab pos="1683385" algn="l"/>
              </a:tabLst>
            </a:pPr>
            <a:r>
              <a:rPr sz="2200" spc="-10" dirty="0">
                <a:latin typeface="Times New Roman"/>
                <a:cs typeface="Times New Roman"/>
              </a:rPr>
              <a:t>Провідною</a:t>
            </a:r>
            <a:r>
              <a:rPr sz="2200" dirty="0">
                <a:latin typeface="Times New Roman"/>
                <a:cs typeface="Times New Roman"/>
              </a:rPr>
              <a:t>	</a:t>
            </a:r>
            <a:r>
              <a:rPr sz="2200" spc="-10" dirty="0">
                <a:latin typeface="Times New Roman"/>
                <a:cs typeface="Times New Roman"/>
              </a:rPr>
              <a:t>галуззю</a:t>
            </a:r>
            <a:endParaRPr sz="2200">
              <a:latin typeface="Times New Roman"/>
              <a:cs typeface="Times New Roman"/>
            </a:endParaRPr>
          </a:p>
        </p:txBody>
      </p:sp>
      <p:sp>
        <p:nvSpPr>
          <p:cNvPr id="8" name="object 8"/>
          <p:cNvSpPr txBox="1"/>
          <p:nvPr/>
        </p:nvSpPr>
        <p:spPr>
          <a:xfrm>
            <a:off x="6391402" y="4806188"/>
            <a:ext cx="2362835" cy="361950"/>
          </a:xfrm>
          <a:prstGeom prst="rect">
            <a:avLst/>
          </a:prstGeom>
        </p:spPr>
        <p:txBody>
          <a:bodyPr vert="horz" wrap="square" lIns="0" tIns="13335" rIns="0" bIns="0" rtlCol="0">
            <a:spAutoFit/>
          </a:bodyPr>
          <a:lstStyle/>
          <a:p>
            <a:pPr marL="12700">
              <a:lnSpc>
                <a:spcPct val="100000"/>
              </a:lnSpc>
              <a:spcBef>
                <a:spcPts val="105"/>
              </a:spcBef>
              <a:tabLst>
                <a:tab pos="2229485" algn="l"/>
              </a:tabLst>
            </a:pPr>
            <a:r>
              <a:rPr sz="2200" spc="-10" dirty="0">
                <a:latin typeface="Times New Roman"/>
                <a:cs typeface="Times New Roman"/>
              </a:rPr>
              <a:t>інфраструктури</a:t>
            </a:r>
            <a:r>
              <a:rPr sz="2200" dirty="0">
                <a:latin typeface="Times New Roman"/>
                <a:cs typeface="Times New Roman"/>
              </a:rPr>
              <a:t>	</a:t>
            </a:r>
            <a:r>
              <a:rPr sz="2200" spc="-50" dirty="0">
                <a:latin typeface="Times New Roman"/>
                <a:cs typeface="Times New Roman"/>
              </a:rPr>
              <a:t>є</a:t>
            </a:r>
            <a:endParaRPr sz="2200">
              <a:latin typeface="Times New Roman"/>
              <a:cs typeface="Times New Roman"/>
            </a:endParaRPr>
          </a:p>
        </p:txBody>
      </p:sp>
      <p:sp>
        <p:nvSpPr>
          <p:cNvPr id="9" name="object 9"/>
          <p:cNvSpPr txBox="1"/>
          <p:nvPr/>
        </p:nvSpPr>
        <p:spPr>
          <a:xfrm>
            <a:off x="3427857" y="5141467"/>
            <a:ext cx="3104515" cy="361950"/>
          </a:xfrm>
          <a:prstGeom prst="rect">
            <a:avLst/>
          </a:prstGeom>
        </p:spPr>
        <p:txBody>
          <a:bodyPr vert="horz" wrap="square" lIns="0" tIns="13335" rIns="0" bIns="0" rtlCol="0">
            <a:spAutoFit/>
          </a:bodyPr>
          <a:lstStyle/>
          <a:p>
            <a:pPr marL="12700">
              <a:lnSpc>
                <a:spcPct val="100000"/>
              </a:lnSpc>
              <a:spcBef>
                <a:spcPts val="105"/>
              </a:spcBef>
              <a:tabLst>
                <a:tab pos="2668270" algn="l"/>
              </a:tabLst>
            </a:pPr>
            <a:r>
              <a:rPr sz="2200" b="1" i="1" spc="-20" dirty="0">
                <a:latin typeface="Times New Roman"/>
                <a:cs typeface="Times New Roman"/>
              </a:rPr>
              <a:t>фінансово-</a:t>
            </a:r>
            <a:r>
              <a:rPr sz="2200" b="1" i="1" spc="-10" dirty="0">
                <a:latin typeface="Times New Roman"/>
                <a:cs typeface="Times New Roman"/>
              </a:rPr>
              <a:t>ринкова.</a:t>
            </a:r>
            <a:r>
              <a:rPr sz="2200" b="1" i="1" dirty="0">
                <a:latin typeface="Times New Roman"/>
                <a:cs typeface="Times New Roman"/>
              </a:rPr>
              <a:t>	</a:t>
            </a:r>
            <a:r>
              <a:rPr sz="2200" spc="-25" dirty="0">
                <a:latin typeface="Times New Roman"/>
                <a:cs typeface="Times New Roman"/>
              </a:rPr>
              <a:t>Під</a:t>
            </a:r>
            <a:endParaRPr sz="2200">
              <a:latin typeface="Times New Roman"/>
              <a:cs typeface="Times New Roman"/>
            </a:endParaRPr>
          </a:p>
        </p:txBody>
      </p:sp>
      <p:sp>
        <p:nvSpPr>
          <p:cNvPr id="10" name="object 10"/>
          <p:cNvSpPr txBox="1"/>
          <p:nvPr/>
        </p:nvSpPr>
        <p:spPr>
          <a:xfrm>
            <a:off x="6763639" y="5141467"/>
            <a:ext cx="1997075" cy="361950"/>
          </a:xfrm>
          <a:prstGeom prst="rect">
            <a:avLst/>
          </a:prstGeom>
        </p:spPr>
        <p:txBody>
          <a:bodyPr vert="horz" wrap="square" lIns="0" tIns="13335" rIns="0" bIns="0" rtlCol="0">
            <a:spAutoFit/>
          </a:bodyPr>
          <a:lstStyle/>
          <a:p>
            <a:pPr marL="12700">
              <a:lnSpc>
                <a:spcPct val="100000"/>
              </a:lnSpc>
              <a:spcBef>
                <a:spcPts val="105"/>
              </a:spcBef>
              <a:tabLst>
                <a:tab pos="753110" algn="l"/>
              </a:tabLst>
            </a:pPr>
            <a:r>
              <a:rPr sz="2200" spc="-25" dirty="0">
                <a:latin typeface="Times New Roman"/>
                <a:cs typeface="Times New Roman"/>
              </a:rPr>
              <a:t>нею</a:t>
            </a:r>
            <a:r>
              <a:rPr sz="2200" dirty="0">
                <a:latin typeface="Times New Roman"/>
                <a:cs typeface="Times New Roman"/>
              </a:rPr>
              <a:t>	</a:t>
            </a:r>
            <a:r>
              <a:rPr sz="2200" spc="-10" dirty="0">
                <a:latin typeface="Times New Roman"/>
                <a:cs typeface="Times New Roman"/>
              </a:rPr>
              <a:t>розуміють</a:t>
            </a:r>
            <a:endParaRPr sz="2200">
              <a:latin typeface="Times New Roman"/>
              <a:cs typeface="Times New Roman"/>
            </a:endParaRPr>
          </a:p>
        </p:txBody>
      </p:sp>
      <p:sp>
        <p:nvSpPr>
          <p:cNvPr id="11" name="object 11"/>
          <p:cNvSpPr txBox="1"/>
          <p:nvPr/>
        </p:nvSpPr>
        <p:spPr>
          <a:xfrm>
            <a:off x="3427857" y="5477052"/>
            <a:ext cx="5331460" cy="361950"/>
          </a:xfrm>
          <a:prstGeom prst="rect">
            <a:avLst/>
          </a:prstGeom>
        </p:spPr>
        <p:txBody>
          <a:bodyPr vert="horz" wrap="square" lIns="0" tIns="13335" rIns="0" bIns="0" rtlCol="0">
            <a:spAutoFit/>
          </a:bodyPr>
          <a:lstStyle/>
          <a:p>
            <a:pPr marL="12700">
              <a:lnSpc>
                <a:spcPct val="100000"/>
              </a:lnSpc>
              <a:spcBef>
                <a:spcPts val="105"/>
              </a:spcBef>
              <a:tabLst>
                <a:tab pos="1116330" algn="l"/>
                <a:tab pos="4354195" algn="l"/>
              </a:tabLst>
            </a:pPr>
            <a:r>
              <a:rPr sz="2200" spc="-10" dirty="0">
                <a:latin typeface="Times New Roman"/>
                <a:cs typeface="Times New Roman"/>
              </a:rPr>
              <a:t>складну</a:t>
            </a:r>
            <a:r>
              <a:rPr sz="2200" dirty="0">
                <a:latin typeface="Times New Roman"/>
                <a:cs typeface="Times New Roman"/>
              </a:rPr>
              <a:t>	</a:t>
            </a:r>
            <a:r>
              <a:rPr sz="2200" spc="-10" dirty="0">
                <a:latin typeface="Times New Roman"/>
                <a:cs typeface="Times New Roman"/>
              </a:rPr>
              <a:t>організаційно-економічну</a:t>
            </a:r>
            <a:r>
              <a:rPr sz="2200" dirty="0">
                <a:latin typeface="Times New Roman"/>
                <a:cs typeface="Times New Roman"/>
              </a:rPr>
              <a:t>	</a:t>
            </a:r>
            <a:r>
              <a:rPr sz="2200" spc="-10" dirty="0">
                <a:latin typeface="Times New Roman"/>
                <a:cs typeface="Times New Roman"/>
              </a:rPr>
              <a:t>систему</a:t>
            </a:r>
            <a:endParaRPr sz="2200">
              <a:latin typeface="Times New Roman"/>
              <a:cs typeface="Times New Roman"/>
            </a:endParaRPr>
          </a:p>
        </p:txBody>
      </p:sp>
      <p:sp>
        <p:nvSpPr>
          <p:cNvPr id="12" name="object 12"/>
          <p:cNvSpPr txBox="1"/>
          <p:nvPr/>
        </p:nvSpPr>
        <p:spPr>
          <a:xfrm>
            <a:off x="3427857" y="6147917"/>
            <a:ext cx="3644900" cy="361950"/>
          </a:xfrm>
          <a:prstGeom prst="rect">
            <a:avLst/>
          </a:prstGeom>
        </p:spPr>
        <p:txBody>
          <a:bodyPr vert="horz" wrap="square" lIns="0" tIns="13335" rIns="0" bIns="0" rtlCol="0">
            <a:spAutoFit/>
          </a:bodyPr>
          <a:lstStyle/>
          <a:p>
            <a:pPr marL="12700">
              <a:lnSpc>
                <a:spcPct val="100000"/>
              </a:lnSpc>
              <a:spcBef>
                <a:spcPts val="105"/>
              </a:spcBef>
            </a:pPr>
            <a:r>
              <a:rPr sz="2200" spc="-10" dirty="0">
                <a:latin typeface="Times New Roman"/>
                <a:cs typeface="Times New Roman"/>
              </a:rPr>
              <a:t>організаційно-</a:t>
            </a:r>
            <a:r>
              <a:rPr sz="2200" dirty="0">
                <a:latin typeface="Times New Roman"/>
                <a:cs typeface="Times New Roman"/>
              </a:rPr>
              <a:t>правових</a:t>
            </a:r>
            <a:r>
              <a:rPr sz="2200" spc="-30" dirty="0">
                <a:latin typeface="Times New Roman"/>
                <a:cs typeface="Times New Roman"/>
              </a:rPr>
              <a:t> </a:t>
            </a:r>
            <a:r>
              <a:rPr sz="2200" spc="-10" dirty="0">
                <a:latin typeface="Times New Roman"/>
                <a:cs typeface="Times New Roman"/>
              </a:rPr>
              <a:t>форм.</a:t>
            </a:r>
            <a:endParaRPr sz="2200">
              <a:latin typeface="Times New Roman"/>
              <a:cs typeface="Times New Roman"/>
            </a:endParaRPr>
          </a:p>
        </p:txBody>
      </p:sp>
      <p:grpSp>
        <p:nvGrpSpPr>
          <p:cNvPr id="13" name="object 13"/>
          <p:cNvGrpSpPr/>
          <p:nvPr/>
        </p:nvGrpSpPr>
        <p:grpSpPr>
          <a:xfrm>
            <a:off x="323088" y="2770632"/>
            <a:ext cx="8193405" cy="4087495"/>
            <a:chOff x="323088" y="2770632"/>
            <a:chExt cx="8193405" cy="4087495"/>
          </a:xfrm>
        </p:grpSpPr>
        <p:pic>
          <p:nvPicPr>
            <p:cNvPr id="14" name="object 14"/>
            <p:cNvPicPr/>
            <p:nvPr/>
          </p:nvPicPr>
          <p:blipFill>
            <a:blip r:embed="rId2" cstate="print"/>
            <a:stretch>
              <a:fillRect/>
            </a:stretch>
          </p:blipFill>
          <p:spPr>
            <a:xfrm>
              <a:off x="5382767" y="2770632"/>
              <a:ext cx="3133343" cy="1965960"/>
            </a:xfrm>
            <a:prstGeom prst="rect">
              <a:avLst/>
            </a:prstGeom>
          </p:spPr>
        </p:pic>
        <p:pic>
          <p:nvPicPr>
            <p:cNvPr id="15" name="object 15"/>
            <p:cNvPicPr/>
            <p:nvPr/>
          </p:nvPicPr>
          <p:blipFill>
            <a:blip r:embed="rId3" cstate="print"/>
            <a:stretch>
              <a:fillRect/>
            </a:stretch>
          </p:blipFill>
          <p:spPr>
            <a:xfrm>
              <a:off x="323088" y="4309870"/>
              <a:ext cx="2865120" cy="2548129"/>
            </a:xfrm>
            <a:prstGeom prst="rect">
              <a:avLst/>
            </a:prstGeom>
          </p:spPr>
        </p:pic>
      </p:grpSp>
      <p:sp>
        <p:nvSpPr>
          <p:cNvPr id="16" name="object 16"/>
          <p:cNvSpPr txBox="1"/>
          <p:nvPr/>
        </p:nvSpPr>
        <p:spPr>
          <a:xfrm>
            <a:off x="3427857" y="5812332"/>
            <a:ext cx="5327650" cy="352019"/>
          </a:xfrm>
          <a:prstGeom prst="rect">
            <a:avLst/>
          </a:prstGeom>
        </p:spPr>
        <p:txBody>
          <a:bodyPr vert="horz" wrap="square" lIns="0" tIns="13335" rIns="0" bIns="0" rtlCol="0">
            <a:spAutoFit/>
          </a:bodyPr>
          <a:lstStyle/>
          <a:p>
            <a:pPr marL="12700">
              <a:lnSpc>
                <a:spcPct val="100000"/>
              </a:lnSpc>
              <a:spcBef>
                <a:spcPts val="105"/>
              </a:spcBef>
              <a:tabLst>
                <a:tab pos="1774825" algn="l"/>
                <a:tab pos="3406140" algn="l"/>
                <a:tab pos="4545965" algn="l"/>
              </a:tabLst>
            </a:pPr>
            <a:r>
              <a:rPr sz="2200" spc="-10" dirty="0">
                <a:latin typeface="Times New Roman"/>
                <a:cs typeface="Times New Roman"/>
              </a:rPr>
              <a:t>підприємств,</a:t>
            </a:r>
            <a:r>
              <a:rPr sz="2200" dirty="0">
                <a:latin typeface="Times New Roman"/>
                <a:cs typeface="Times New Roman"/>
              </a:rPr>
              <a:t>	</a:t>
            </a:r>
            <a:r>
              <a:rPr sz="2200" spc="-10" dirty="0">
                <a:latin typeface="Times New Roman"/>
                <a:cs typeface="Times New Roman"/>
              </a:rPr>
              <a:t>організацій,</a:t>
            </a:r>
            <a:r>
              <a:rPr sz="2200" dirty="0">
                <a:latin typeface="Times New Roman"/>
                <a:cs typeface="Times New Roman"/>
              </a:rPr>
              <a:t>	</a:t>
            </a:r>
            <a:r>
              <a:rPr sz="2200" spc="-10" dirty="0">
                <a:latin typeface="Times New Roman"/>
                <a:cs typeface="Times New Roman"/>
              </a:rPr>
              <a:t>установ</a:t>
            </a:r>
            <a:r>
              <a:rPr sz="2200" dirty="0">
                <a:latin typeface="Times New Roman"/>
                <a:cs typeface="Times New Roman"/>
              </a:rPr>
              <a:t>	</a:t>
            </a:r>
            <a:r>
              <a:rPr sz="2200" spc="-10" dirty="0" err="1" smtClean="0">
                <a:latin typeface="Times New Roman"/>
                <a:cs typeface="Times New Roman"/>
              </a:rPr>
              <a:t>різних</a:t>
            </a:r>
            <a:endParaRPr sz="2200" dirty="0">
              <a:latin typeface="Times New Roman"/>
              <a:cs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161665" marR="5080" indent="-2548890">
              <a:lnSpc>
                <a:spcPct val="100000"/>
              </a:lnSpc>
              <a:spcBef>
                <a:spcPts val="100"/>
              </a:spcBef>
            </a:pPr>
            <a:r>
              <a:rPr b="1" dirty="0">
                <a:latin typeface="Times New Roman"/>
                <a:cs typeface="Times New Roman"/>
              </a:rPr>
              <a:t>Виділяють</a:t>
            </a:r>
            <a:r>
              <a:rPr b="1" spc="-130" dirty="0">
                <a:latin typeface="Times New Roman"/>
                <a:cs typeface="Times New Roman"/>
              </a:rPr>
              <a:t> </a:t>
            </a:r>
            <a:r>
              <a:rPr b="1" dirty="0">
                <a:latin typeface="Times New Roman"/>
                <a:cs typeface="Times New Roman"/>
              </a:rPr>
              <a:t>наступні</a:t>
            </a:r>
            <a:r>
              <a:rPr b="1" spc="-120" dirty="0">
                <a:latin typeface="Times New Roman"/>
                <a:cs typeface="Times New Roman"/>
              </a:rPr>
              <a:t> </a:t>
            </a:r>
            <a:r>
              <a:rPr b="1" spc="-10" dirty="0">
                <a:latin typeface="Times New Roman"/>
                <a:cs typeface="Times New Roman"/>
              </a:rPr>
              <a:t>підходи</a:t>
            </a:r>
            <a:r>
              <a:rPr b="1" spc="-100" dirty="0">
                <a:latin typeface="Times New Roman"/>
                <a:cs typeface="Times New Roman"/>
              </a:rPr>
              <a:t> </a:t>
            </a:r>
            <a:r>
              <a:rPr b="1" dirty="0">
                <a:latin typeface="Times New Roman"/>
                <a:cs typeface="Times New Roman"/>
              </a:rPr>
              <a:t>до</a:t>
            </a:r>
            <a:r>
              <a:rPr b="1" spc="-105" dirty="0">
                <a:latin typeface="Times New Roman"/>
                <a:cs typeface="Times New Roman"/>
              </a:rPr>
              <a:t> </a:t>
            </a:r>
            <a:r>
              <a:rPr b="1" dirty="0">
                <a:latin typeface="Times New Roman"/>
                <a:cs typeface="Times New Roman"/>
              </a:rPr>
              <a:t>класифікації</a:t>
            </a:r>
            <a:r>
              <a:rPr b="1" spc="-60" dirty="0">
                <a:latin typeface="Times New Roman"/>
                <a:cs typeface="Times New Roman"/>
              </a:rPr>
              <a:t> </a:t>
            </a:r>
            <a:r>
              <a:rPr b="1" spc="-10" dirty="0">
                <a:latin typeface="Times New Roman"/>
                <a:cs typeface="Times New Roman"/>
              </a:rPr>
              <a:t>ринкової інфраструктури:</a:t>
            </a:r>
          </a:p>
        </p:txBody>
      </p:sp>
      <p:pic>
        <p:nvPicPr>
          <p:cNvPr id="3" name="object 3"/>
          <p:cNvPicPr/>
          <p:nvPr/>
        </p:nvPicPr>
        <p:blipFill>
          <a:blip r:embed="rId2" cstate="print"/>
          <a:stretch>
            <a:fillRect/>
          </a:stretch>
        </p:blipFill>
        <p:spPr>
          <a:xfrm>
            <a:off x="0" y="1014983"/>
            <a:ext cx="4764024" cy="5181600"/>
          </a:xfrm>
          <a:prstGeom prst="rect">
            <a:avLst/>
          </a:prstGeom>
        </p:spPr>
      </p:pic>
      <p:sp>
        <p:nvSpPr>
          <p:cNvPr id="4" name="object 4"/>
          <p:cNvSpPr txBox="1"/>
          <p:nvPr/>
        </p:nvSpPr>
        <p:spPr>
          <a:xfrm>
            <a:off x="4353814" y="1076960"/>
            <a:ext cx="4556125" cy="5079365"/>
          </a:xfrm>
          <a:prstGeom prst="rect">
            <a:avLst/>
          </a:prstGeom>
        </p:spPr>
        <p:txBody>
          <a:bodyPr vert="horz" wrap="square" lIns="0" tIns="11430" rIns="0" bIns="0" rtlCol="0">
            <a:spAutoFit/>
          </a:bodyPr>
          <a:lstStyle/>
          <a:p>
            <a:pPr marL="341630" indent="-286385">
              <a:lnSpc>
                <a:spcPct val="100000"/>
              </a:lnSpc>
              <a:spcBef>
                <a:spcPts val="90"/>
              </a:spcBef>
              <a:buFont typeface="Arial MT"/>
              <a:buChar char="•"/>
              <a:tabLst>
                <a:tab pos="341630" algn="l"/>
              </a:tabLst>
            </a:pPr>
            <a:r>
              <a:rPr sz="2000" spc="-30" dirty="0">
                <a:latin typeface="Times New Roman"/>
                <a:cs typeface="Times New Roman"/>
              </a:rPr>
              <a:t>торгово-</a:t>
            </a:r>
            <a:r>
              <a:rPr sz="2000" spc="-10" dirty="0">
                <a:latin typeface="Times New Roman"/>
                <a:cs typeface="Times New Roman"/>
              </a:rPr>
              <a:t>посередницьку,</a:t>
            </a:r>
            <a:endParaRPr sz="2000">
              <a:latin typeface="Times New Roman"/>
              <a:cs typeface="Times New Roman"/>
            </a:endParaRPr>
          </a:p>
          <a:p>
            <a:pPr marL="341630" indent="-286385">
              <a:lnSpc>
                <a:spcPct val="100000"/>
              </a:lnSpc>
              <a:buFont typeface="Arial MT"/>
              <a:buChar char="•"/>
              <a:tabLst>
                <a:tab pos="341630" algn="l"/>
              </a:tabLst>
            </a:pPr>
            <a:r>
              <a:rPr sz="2000" spc="-20" dirty="0">
                <a:latin typeface="Times New Roman"/>
                <a:cs typeface="Times New Roman"/>
              </a:rPr>
              <a:t>фінансово-</a:t>
            </a:r>
            <a:r>
              <a:rPr sz="2000" spc="-10" dirty="0">
                <a:latin typeface="Times New Roman"/>
                <a:cs typeface="Times New Roman"/>
              </a:rPr>
              <a:t>кредитну,</a:t>
            </a:r>
            <a:endParaRPr sz="2000">
              <a:latin typeface="Times New Roman"/>
              <a:cs typeface="Times New Roman"/>
            </a:endParaRPr>
          </a:p>
          <a:p>
            <a:pPr marL="341630" indent="-286385">
              <a:lnSpc>
                <a:spcPct val="100000"/>
              </a:lnSpc>
              <a:buFont typeface="Arial MT"/>
              <a:buChar char="•"/>
              <a:tabLst>
                <a:tab pos="341630" algn="l"/>
              </a:tabLst>
            </a:pPr>
            <a:r>
              <a:rPr sz="2000" spc="-40" dirty="0">
                <a:latin typeface="Times New Roman"/>
                <a:cs typeface="Times New Roman"/>
              </a:rPr>
              <a:t>економіко-</a:t>
            </a:r>
            <a:r>
              <a:rPr sz="2000" spc="-10" dirty="0">
                <a:latin typeface="Times New Roman"/>
                <a:cs typeface="Times New Roman"/>
              </a:rPr>
              <a:t>інформаційну,</a:t>
            </a:r>
            <a:endParaRPr sz="2000">
              <a:latin typeface="Times New Roman"/>
              <a:cs typeface="Times New Roman"/>
            </a:endParaRPr>
          </a:p>
          <a:p>
            <a:pPr marL="341630" indent="-286385">
              <a:lnSpc>
                <a:spcPct val="100000"/>
              </a:lnSpc>
              <a:buFont typeface="Arial MT"/>
              <a:buChar char="•"/>
              <a:tabLst>
                <a:tab pos="341630" algn="l"/>
              </a:tabLst>
            </a:pPr>
            <a:r>
              <a:rPr sz="2000" spc="-40" dirty="0">
                <a:latin typeface="Times New Roman"/>
                <a:cs typeface="Times New Roman"/>
              </a:rPr>
              <a:t>економіко-</a:t>
            </a:r>
            <a:r>
              <a:rPr sz="2000" spc="-10" dirty="0">
                <a:latin typeface="Times New Roman"/>
                <a:cs typeface="Times New Roman"/>
              </a:rPr>
              <a:t>правову,</a:t>
            </a:r>
            <a:endParaRPr sz="2000">
              <a:latin typeface="Times New Roman"/>
              <a:cs typeface="Times New Roman"/>
            </a:endParaRPr>
          </a:p>
          <a:p>
            <a:pPr marL="341630" indent="-286385">
              <a:lnSpc>
                <a:spcPct val="100000"/>
              </a:lnSpc>
              <a:spcBef>
                <a:spcPts val="5"/>
              </a:spcBef>
              <a:buFont typeface="Arial MT"/>
              <a:buChar char="•"/>
              <a:tabLst>
                <a:tab pos="341630" algn="l"/>
              </a:tabLst>
            </a:pPr>
            <a:r>
              <a:rPr sz="2000" spc="-10" dirty="0">
                <a:latin typeface="Times New Roman"/>
                <a:cs typeface="Times New Roman"/>
              </a:rPr>
              <a:t>зовнішньоекономічну</a:t>
            </a:r>
            <a:r>
              <a:rPr sz="2000" spc="-75" dirty="0">
                <a:latin typeface="Times New Roman"/>
                <a:cs typeface="Times New Roman"/>
              </a:rPr>
              <a:t> </a:t>
            </a:r>
            <a:r>
              <a:rPr sz="2000" spc="-10" dirty="0">
                <a:latin typeface="Times New Roman"/>
                <a:cs typeface="Times New Roman"/>
              </a:rPr>
              <a:t>інфраструктуру.</a:t>
            </a:r>
            <a:endParaRPr sz="2000">
              <a:latin typeface="Times New Roman"/>
              <a:cs typeface="Times New Roman"/>
            </a:endParaRPr>
          </a:p>
          <a:p>
            <a:pPr marL="399415" indent="-344170">
              <a:lnSpc>
                <a:spcPct val="100000"/>
              </a:lnSpc>
              <a:spcBef>
                <a:spcPts val="680"/>
              </a:spcBef>
              <a:buFont typeface="Courier New"/>
              <a:buChar char="o"/>
              <a:tabLst>
                <a:tab pos="399415" algn="l"/>
              </a:tabLst>
            </a:pPr>
            <a:r>
              <a:rPr sz="2000" spc="-10" dirty="0">
                <a:latin typeface="Times New Roman"/>
                <a:cs typeface="Times New Roman"/>
              </a:rPr>
              <a:t>торгівельну,</a:t>
            </a:r>
            <a:endParaRPr sz="2000">
              <a:latin typeface="Times New Roman"/>
              <a:cs typeface="Times New Roman"/>
            </a:endParaRPr>
          </a:p>
          <a:p>
            <a:pPr marL="399415" indent="-344170">
              <a:lnSpc>
                <a:spcPct val="100000"/>
              </a:lnSpc>
              <a:buFont typeface="Courier New"/>
              <a:buChar char="o"/>
              <a:tabLst>
                <a:tab pos="399415" algn="l"/>
              </a:tabLst>
            </a:pPr>
            <a:r>
              <a:rPr sz="2000" spc="-25" dirty="0">
                <a:latin typeface="Times New Roman"/>
                <a:cs typeface="Times New Roman"/>
              </a:rPr>
              <a:t>постачальницько-</a:t>
            </a:r>
            <a:r>
              <a:rPr sz="2000" spc="-10" dirty="0">
                <a:latin typeface="Times New Roman"/>
                <a:cs typeface="Times New Roman"/>
              </a:rPr>
              <a:t>збутову,</a:t>
            </a:r>
            <a:endParaRPr sz="2000">
              <a:latin typeface="Times New Roman"/>
              <a:cs typeface="Times New Roman"/>
            </a:endParaRPr>
          </a:p>
          <a:p>
            <a:pPr marL="399415" indent="-344170">
              <a:lnSpc>
                <a:spcPct val="100000"/>
              </a:lnSpc>
              <a:buFont typeface="Courier New"/>
              <a:buChar char="o"/>
              <a:tabLst>
                <a:tab pos="399415" algn="l"/>
              </a:tabLst>
            </a:pPr>
            <a:r>
              <a:rPr sz="2000" spc="-10" dirty="0">
                <a:latin typeface="Times New Roman"/>
                <a:cs typeface="Times New Roman"/>
              </a:rPr>
              <a:t>заготівельну,</a:t>
            </a:r>
            <a:endParaRPr sz="2000">
              <a:latin typeface="Times New Roman"/>
              <a:cs typeface="Times New Roman"/>
            </a:endParaRPr>
          </a:p>
          <a:p>
            <a:pPr marL="399415" indent="-344170">
              <a:lnSpc>
                <a:spcPct val="100000"/>
              </a:lnSpc>
              <a:buFont typeface="Courier New"/>
              <a:buChar char="o"/>
              <a:tabLst>
                <a:tab pos="399415" algn="l"/>
              </a:tabLst>
            </a:pPr>
            <a:r>
              <a:rPr sz="2000" spc="-30" dirty="0">
                <a:latin typeface="Times New Roman"/>
                <a:cs typeface="Times New Roman"/>
              </a:rPr>
              <a:t>фінансову, </a:t>
            </a:r>
            <a:r>
              <a:rPr sz="2000" spc="-10" dirty="0">
                <a:latin typeface="Times New Roman"/>
                <a:cs typeface="Times New Roman"/>
              </a:rPr>
              <a:t>кредитну,</a:t>
            </a:r>
            <a:endParaRPr sz="2000">
              <a:latin typeface="Times New Roman"/>
              <a:cs typeface="Times New Roman"/>
            </a:endParaRPr>
          </a:p>
          <a:p>
            <a:pPr marL="399415" indent="-344170">
              <a:lnSpc>
                <a:spcPct val="100000"/>
              </a:lnSpc>
              <a:buFont typeface="Courier New"/>
              <a:buChar char="o"/>
              <a:tabLst>
                <a:tab pos="399415" algn="l"/>
              </a:tabLst>
            </a:pPr>
            <a:r>
              <a:rPr sz="2000" spc="-10" dirty="0">
                <a:latin typeface="Times New Roman"/>
                <a:cs typeface="Times New Roman"/>
              </a:rPr>
              <a:t>страхову,</a:t>
            </a:r>
            <a:endParaRPr sz="2000">
              <a:latin typeface="Times New Roman"/>
              <a:cs typeface="Times New Roman"/>
            </a:endParaRPr>
          </a:p>
          <a:p>
            <a:pPr marL="399415" indent="-344170">
              <a:lnSpc>
                <a:spcPct val="100000"/>
              </a:lnSpc>
              <a:buFont typeface="Courier New"/>
              <a:buChar char="o"/>
              <a:tabLst>
                <a:tab pos="399415" algn="l"/>
              </a:tabLst>
            </a:pPr>
            <a:r>
              <a:rPr sz="2000" spc="-20" dirty="0">
                <a:latin typeface="Times New Roman"/>
                <a:cs typeface="Times New Roman"/>
              </a:rPr>
              <a:t>інформаційно-</a:t>
            </a:r>
            <a:r>
              <a:rPr sz="2000" spc="-10" dirty="0">
                <a:latin typeface="Times New Roman"/>
                <a:cs typeface="Times New Roman"/>
              </a:rPr>
              <a:t>обчислювальну</a:t>
            </a:r>
            <a:r>
              <a:rPr sz="2000" spc="110" dirty="0">
                <a:latin typeface="Times New Roman"/>
                <a:cs typeface="Times New Roman"/>
              </a:rPr>
              <a:t> </a:t>
            </a:r>
            <a:r>
              <a:rPr sz="2000" dirty="0">
                <a:latin typeface="Times New Roman"/>
                <a:cs typeface="Times New Roman"/>
              </a:rPr>
              <a:t>та </a:t>
            </a:r>
            <a:r>
              <a:rPr sz="2000" spc="-10" dirty="0">
                <a:latin typeface="Times New Roman"/>
                <a:cs typeface="Times New Roman"/>
              </a:rPr>
              <a:t>інші</a:t>
            </a:r>
            <a:r>
              <a:rPr sz="1800" spc="-10" dirty="0">
                <a:latin typeface="Calibri"/>
                <a:cs typeface="Calibri"/>
              </a:rPr>
              <a:t>.</a:t>
            </a:r>
            <a:endParaRPr sz="1800">
              <a:latin typeface="Calibri"/>
              <a:cs typeface="Calibri"/>
            </a:endParaRPr>
          </a:p>
          <a:p>
            <a:pPr marL="299085" indent="-286385">
              <a:lnSpc>
                <a:spcPct val="100000"/>
              </a:lnSpc>
              <a:spcBef>
                <a:spcPts val="715"/>
              </a:spcBef>
              <a:buFont typeface="Wingdings"/>
              <a:buChar char=""/>
              <a:tabLst>
                <a:tab pos="299085" algn="l"/>
              </a:tabLst>
            </a:pPr>
            <a:r>
              <a:rPr sz="2000" spc="-10" dirty="0">
                <a:latin typeface="Times New Roman"/>
                <a:cs typeface="Times New Roman"/>
              </a:rPr>
              <a:t>міжнародну,</a:t>
            </a:r>
            <a:endParaRPr sz="2000">
              <a:latin typeface="Times New Roman"/>
              <a:cs typeface="Times New Roman"/>
            </a:endParaRPr>
          </a:p>
          <a:p>
            <a:pPr marL="299085" indent="-286385">
              <a:lnSpc>
                <a:spcPct val="100000"/>
              </a:lnSpc>
              <a:spcBef>
                <a:spcPts val="5"/>
              </a:spcBef>
              <a:buFont typeface="Wingdings"/>
              <a:buChar char=""/>
              <a:tabLst>
                <a:tab pos="299085" algn="l"/>
              </a:tabLst>
            </a:pPr>
            <a:r>
              <a:rPr sz="2000" spc="-10" dirty="0">
                <a:latin typeface="Times New Roman"/>
                <a:cs typeface="Times New Roman"/>
              </a:rPr>
              <a:t>національну,</a:t>
            </a:r>
            <a:endParaRPr sz="2000">
              <a:latin typeface="Times New Roman"/>
              <a:cs typeface="Times New Roman"/>
            </a:endParaRPr>
          </a:p>
          <a:p>
            <a:pPr marL="299085" indent="-286385">
              <a:lnSpc>
                <a:spcPct val="100000"/>
              </a:lnSpc>
              <a:buFont typeface="Wingdings"/>
              <a:buChar char=""/>
              <a:tabLst>
                <a:tab pos="299085" algn="l"/>
              </a:tabLst>
            </a:pPr>
            <a:r>
              <a:rPr sz="2000" spc="-10" dirty="0">
                <a:latin typeface="Times New Roman"/>
                <a:cs typeface="Times New Roman"/>
              </a:rPr>
              <a:t>міжрегіональну,</a:t>
            </a:r>
            <a:endParaRPr sz="2000">
              <a:latin typeface="Times New Roman"/>
              <a:cs typeface="Times New Roman"/>
            </a:endParaRPr>
          </a:p>
          <a:p>
            <a:pPr marL="299085" indent="-286385">
              <a:lnSpc>
                <a:spcPct val="100000"/>
              </a:lnSpc>
              <a:buFont typeface="Wingdings"/>
              <a:buChar char=""/>
              <a:tabLst>
                <a:tab pos="299085" algn="l"/>
              </a:tabLst>
            </a:pPr>
            <a:r>
              <a:rPr sz="2000" spc="-10" dirty="0">
                <a:latin typeface="Times New Roman"/>
                <a:cs typeface="Times New Roman"/>
              </a:rPr>
              <a:t>регіональну,</a:t>
            </a:r>
            <a:endParaRPr sz="2000">
              <a:latin typeface="Times New Roman"/>
              <a:cs typeface="Times New Roman"/>
            </a:endParaRPr>
          </a:p>
          <a:p>
            <a:pPr marL="299085" indent="-286385">
              <a:lnSpc>
                <a:spcPct val="100000"/>
              </a:lnSpc>
              <a:buFont typeface="Wingdings"/>
              <a:buChar char=""/>
              <a:tabLst>
                <a:tab pos="299085" algn="l"/>
              </a:tabLst>
            </a:pPr>
            <a:r>
              <a:rPr sz="2000" dirty="0">
                <a:latin typeface="Times New Roman"/>
                <a:cs typeface="Times New Roman"/>
              </a:rPr>
              <a:t>міську</a:t>
            </a:r>
            <a:r>
              <a:rPr sz="2000" spc="-50" dirty="0">
                <a:latin typeface="Times New Roman"/>
                <a:cs typeface="Times New Roman"/>
              </a:rPr>
              <a:t> </a:t>
            </a:r>
            <a:r>
              <a:rPr sz="2000" dirty="0">
                <a:latin typeface="Times New Roman"/>
                <a:cs typeface="Times New Roman"/>
              </a:rPr>
              <a:t>і</a:t>
            </a:r>
            <a:r>
              <a:rPr sz="2000" spc="-45" dirty="0">
                <a:latin typeface="Times New Roman"/>
                <a:cs typeface="Times New Roman"/>
              </a:rPr>
              <a:t> </a:t>
            </a:r>
            <a:r>
              <a:rPr sz="2000" spc="-10" dirty="0">
                <a:latin typeface="Times New Roman"/>
                <a:cs typeface="Times New Roman"/>
              </a:rPr>
              <a:t>районну.</a:t>
            </a:r>
            <a:endParaRPr sz="2000">
              <a:latin typeface="Times New Roman"/>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377952"/>
              <a:ext cx="9143999" cy="717041"/>
            </a:xfrm>
            <a:prstGeom prst="rect">
              <a:avLst/>
            </a:prstGeom>
          </p:spPr>
        </p:pic>
        <p:pic>
          <p:nvPicPr>
            <p:cNvPr id="4" name="object 4"/>
            <p:cNvPicPr/>
            <p:nvPr/>
          </p:nvPicPr>
          <p:blipFill>
            <a:blip r:embed="rId3" cstate="print"/>
            <a:stretch>
              <a:fillRect/>
            </a:stretch>
          </p:blipFill>
          <p:spPr>
            <a:xfrm>
              <a:off x="0" y="417576"/>
              <a:ext cx="9143999" cy="729233"/>
            </a:xfrm>
            <a:prstGeom prst="rect">
              <a:avLst/>
            </a:prstGeom>
          </p:spPr>
        </p:pic>
      </p:grpSp>
      <p:sp>
        <p:nvSpPr>
          <p:cNvPr id="5" name="object 5"/>
          <p:cNvSpPr txBox="1">
            <a:spLocks noGrp="1"/>
          </p:cNvSpPr>
          <p:nvPr>
            <p:ph type="title"/>
          </p:nvPr>
        </p:nvSpPr>
        <p:spPr>
          <a:xfrm>
            <a:off x="1523" y="406908"/>
            <a:ext cx="9138285" cy="619125"/>
          </a:xfrm>
          <a:prstGeom prst="rect">
            <a:avLst/>
          </a:prstGeom>
          <a:solidFill>
            <a:srgbClr val="FFFF00"/>
          </a:solidFill>
          <a:ln w="9144">
            <a:solidFill>
              <a:srgbClr val="97B853"/>
            </a:solidFill>
          </a:ln>
        </p:spPr>
        <p:txBody>
          <a:bodyPr vert="horz" wrap="square" lIns="0" tIns="115570" rIns="0" bIns="0" rtlCol="0">
            <a:spAutoFit/>
          </a:bodyPr>
          <a:lstStyle/>
          <a:p>
            <a:pPr marL="89535">
              <a:lnSpc>
                <a:spcPct val="100000"/>
              </a:lnSpc>
              <a:spcBef>
                <a:spcPts val="910"/>
              </a:spcBef>
            </a:pPr>
            <a:r>
              <a:rPr b="1" dirty="0">
                <a:latin typeface="Times New Roman"/>
                <a:cs typeface="Times New Roman"/>
              </a:rPr>
              <a:t>6.3.</a:t>
            </a:r>
            <a:r>
              <a:rPr b="1" spc="-65" dirty="0">
                <a:latin typeface="Times New Roman"/>
                <a:cs typeface="Times New Roman"/>
              </a:rPr>
              <a:t> </a:t>
            </a:r>
            <a:r>
              <a:rPr b="1" spc="-10" dirty="0">
                <a:latin typeface="Times New Roman"/>
                <a:cs typeface="Times New Roman"/>
              </a:rPr>
              <a:t>Промисловий</a:t>
            </a:r>
            <a:r>
              <a:rPr b="1" spc="-45" dirty="0">
                <a:latin typeface="Times New Roman"/>
                <a:cs typeface="Times New Roman"/>
              </a:rPr>
              <a:t> </a:t>
            </a:r>
            <a:r>
              <a:rPr b="1" spc="-10" dirty="0">
                <a:latin typeface="Times New Roman"/>
                <a:cs typeface="Times New Roman"/>
              </a:rPr>
              <a:t>комплекс</a:t>
            </a:r>
            <a:r>
              <a:rPr b="1" spc="-45" dirty="0">
                <a:latin typeface="Times New Roman"/>
                <a:cs typeface="Times New Roman"/>
              </a:rPr>
              <a:t> </a:t>
            </a:r>
            <a:r>
              <a:rPr b="1" spc="-25" dirty="0">
                <a:latin typeface="Times New Roman"/>
                <a:cs typeface="Times New Roman"/>
              </a:rPr>
              <a:t>України</a:t>
            </a:r>
            <a:r>
              <a:rPr b="1" spc="-70" dirty="0">
                <a:latin typeface="Times New Roman"/>
                <a:cs typeface="Times New Roman"/>
              </a:rPr>
              <a:t> </a:t>
            </a:r>
            <a:r>
              <a:rPr b="1" dirty="0">
                <a:latin typeface="Times New Roman"/>
                <a:cs typeface="Times New Roman"/>
              </a:rPr>
              <a:t>та</a:t>
            </a:r>
            <a:r>
              <a:rPr b="1" spc="-85" dirty="0">
                <a:latin typeface="Times New Roman"/>
                <a:cs typeface="Times New Roman"/>
              </a:rPr>
              <a:t> </a:t>
            </a:r>
            <a:r>
              <a:rPr b="1" dirty="0">
                <a:latin typeface="Times New Roman"/>
                <a:cs typeface="Times New Roman"/>
              </a:rPr>
              <a:t>його</a:t>
            </a:r>
            <a:r>
              <a:rPr b="1" spc="-40" dirty="0">
                <a:latin typeface="Times New Roman"/>
                <a:cs typeface="Times New Roman"/>
              </a:rPr>
              <a:t> </a:t>
            </a:r>
            <a:r>
              <a:rPr b="1" dirty="0">
                <a:latin typeface="Times New Roman"/>
                <a:cs typeface="Times New Roman"/>
              </a:rPr>
              <a:t>структурні</a:t>
            </a:r>
            <a:r>
              <a:rPr b="1" spc="-135" dirty="0">
                <a:latin typeface="Times New Roman"/>
                <a:cs typeface="Times New Roman"/>
              </a:rPr>
              <a:t> </a:t>
            </a:r>
            <a:r>
              <a:rPr b="1" spc="-10" dirty="0">
                <a:latin typeface="Times New Roman"/>
                <a:cs typeface="Times New Roman"/>
              </a:rPr>
              <a:t>складові</a:t>
            </a:r>
          </a:p>
        </p:txBody>
      </p:sp>
      <p:sp>
        <p:nvSpPr>
          <p:cNvPr id="6" name="object 6"/>
          <p:cNvSpPr txBox="1"/>
          <p:nvPr/>
        </p:nvSpPr>
        <p:spPr>
          <a:xfrm>
            <a:off x="1050747" y="1365580"/>
            <a:ext cx="7193915" cy="4253865"/>
          </a:xfrm>
          <a:prstGeom prst="rect">
            <a:avLst/>
          </a:prstGeom>
        </p:spPr>
        <p:txBody>
          <a:bodyPr vert="horz" wrap="square" lIns="0" tIns="13970" rIns="0" bIns="0" rtlCol="0">
            <a:spAutoFit/>
          </a:bodyPr>
          <a:lstStyle/>
          <a:p>
            <a:pPr marL="12700">
              <a:lnSpc>
                <a:spcPct val="100000"/>
              </a:lnSpc>
              <a:spcBef>
                <a:spcPts val="110"/>
              </a:spcBef>
            </a:pPr>
            <a:r>
              <a:rPr sz="2200" dirty="0">
                <a:latin typeface="Times New Roman"/>
                <a:cs typeface="Times New Roman"/>
              </a:rPr>
              <a:t>У</a:t>
            </a:r>
            <a:r>
              <a:rPr sz="2200" spc="-35" dirty="0">
                <a:latin typeface="Times New Roman"/>
                <a:cs typeface="Times New Roman"/>
              </a:rPr>
              <a:t> </a:t>
            </a:r>
            <a:r>
              <a:rPr sz="2200" spc="-10" dirty="0">
                <a:latin typeface="Times New Roman"/>
                <a:cs typeface="Times New Roman"/>
              </a:rPr>
              <a:t>промисловому</a:t>
            </a:r>
            <a:r>
              <a:rPr sz="2200" spc="-50" dirty="0">
                <a:latin typeface="Times New Roman"/>
                <a:cs typeface="Times New Roman"/>
              </a:rPr>
              <a:t> </a:t>
            </a:r>
            <a:r>
              <a:rPr sz="2200" dirty="0">
                <a:latin typeface="Times New Roman"/>
                <a:cs typeface="Times New Roman"/>
              </a:rPr>
              <a:t>виробництві</a:t>
            </a:r>
            <a:r>
              <a:rPr sz="2200" spc="-15" dirty="0">
                <a:latin typeface="Times New Roman"/>
                <a:cs typeface="Times New Roman"/>
              </a:rPr>
              <a:t> </a:t>
            </a:r>
            <a:r>
              <a:rPr sz="2200" spc="-10" dirty="0">
                <a:latin typeface="Times New Roman"/>
                <a:cs typeface="Times New Roman"/>
              </a:rPr>
              <a:t>України</a:t>
            </a:r>
            <a:r>
              <a:rPr sz="2200" spc="-35" dirty="0">
                <a:latin typeface="Times New Roman"/>
                <a:cs typeface="Times New Roman"/>
              </a:rPr>
              <a:t> </a:t>
            </a:r>
            <a:r>
              <a:rPr sz="2200" dirty="0">
                <a:latin typeface="Times New Roman"/>
                <a:cs typeface="Times New Roman"/>
              </a:rPr>
              <a:t>створюється</a:t>
            </a:r>
            <a:r>
              <a:rPr sz="2200" spc="-40" dirty="0">
                <a:latin typeface="Times New Roman"/>
                <a:cs typeface="Times New Roman"/>
              </a:rPr>
              <a:t> </a:t>
            </a:r>
            <a:r>
              <a:rPr sz="2200" spc="-10" dirty="0">
                <a:latin typeface="Times New Roman"/>
                <a:cs typeface="Times New Roman"/>
              </a:rPr>
              <a:t>близько</a:t>
            </a:r>
            <a:endParaRPr sz="2200">
              <a:latin typeface="Times New Roman"/>
              <a:cs typeface="Times New Roman"/>
            </a:endParaRPr>
          </a:p>
          <a:p>
            <a:pPr marL="12700">
              <a:lnSpc>
                <a:spcPct val="100000"/>
              </a:lnSpc>
              <a:tabLst>
                <a:tab pos="554990" algn="l"/>
                <a:tab pos="1094740" algn="l"/>
                <a:tab pos="2003425" algn="l"/>
                <a:tab pos="3186430" algn="l"/>
                <a:tab pos="4375150" algn="l"/>
                <a:tab pos="4918075" algn="l"/>
                <a:tab pos="5457825" algn="l"/>
              </a:tabLst>
            </a:pPr>
            <a:r>
              <a:rPr sz="2200" b="1" spc="-25" dirty="0">
                <a:latin typeface="Times New Roman"/>
                <a:cs typeface="Times New Roman"/>
              </a:rPr>
              <a:t>50</a:t>
            </a:r>
            <a:r>
              <a:rPr sz="2200" b="1" dirty="0">
                <a:latin typeface="Times New Roman"/>
                <a:cs typeface="Times New Roman"/>
              </a:rPr>
              <a:t>	</a:t>
            </a:r>
            <a:r>
              <a:rPr sz="2200" b="1" spc="-50" dirty="0">
                <a:latin typeface="Times New Roman"/>
                <a:cs typeface="Times New Roman"/>
              </a:rPr>
              <a:t>%</a:t>
            </a:r>
            <a:r>
              <a:rPr sz="2200" b="1" dirty="0">
                <a:latin typeface="Times New Roman"/>
                <a:cs typeface="Times New Roman"/>
              </a:rPr>
              <a:t>	</a:t>
            </a:r>
            <a:r>
              <a:rPr sz="2200" spc="-20" dirty="0">
                <a:latin typeface="Times New Roman"/>
                <a:cs typeface="Times New Roman"/>
              </a:rPr>
              <a:t>ВВП,</a:t>
            </a:r>
            <a:r>
              <a:rPr sz="2200" dirty="0">
                <a:latin typeface="Times New Roman"/>
                <a:cs typeface="Times New Roman"/>
              </a:rPr>
              <a:t>	</a:t>
            </a:r>
            <a:r>
              <a:rPr sz="2200" spc="-10" dirty="0">
                <a:latin typeface="Times New Roman"/>
                <a:cs typeface="Times New Roman"/>
              </a:rPr>
              <a:t>зайнято</a:t>
            </a:r>
            <a:r>
              <a:rPr sz="2200" dirty="0">
                <a:latin typeface="Times New Roman"/>
                <a:cs typeface="Times New Roman"/>
              </a:rPr>
              <a:t>	</a:t>
            </a:r>
            <a:r>
              <a:rPr sz="2200" spc="-10" dirty="0">
                <a:latin typeface="Times New Roman"/>
                <a:cs typeface="Times New Roman"/>
              </a:rPr>
              <a:t>близько</a:t>
            </a:r>
            <a:r>
              <a:rPr sz="2200" dirty="0">
                <a:latin typeface="Times New Roman"/>
                <a:cs typeface="Times New Roman"/>
              </a:rPr>
              <a:t>	</a:t>
            </a:r>
            <a:r>
              <a:rPr sz="2200" b="1" spc="-25" dirty="0">
                <a:latin typeface="Times New Roman"/>
                <a:cs typeface="Times New Roman"/>
              </a:rPr>
              <a:t>25</a:t>
            </a:r>
            <a:r>
              <a:rPr sz="2200" b="1" dirty="0">
                <a:latin typeface="Times New Roman"/>
                <a:cs typeface="Times New Roman"/>
              </a:rPr>
              <a:t>	</a:t>
            </a:r>
            <a:r>
              <a:rPr sz="2200" b="1" spc="-50" dirty="0">
                <a:latin typeface="Times New Roman"/>
                <a:cs typeface="Times New Roman"/>
              </a:rPr>
              <a:t>%</a:t>
            </a:r>
            <a:r>
              <a:rPr sz="2200" b="1" dirty="0">
                <a:latin typeface="Times New Roman"/>
                <a:cs typeface="Times New Roman"/>
              </a:rPr>
              <a:t>	</a:t>
            </a:r>
            <a:r>
              <a:rPr sz="2200" spc="-10" dirty="0">
                <a:latin typeface="Times New Roman"/>
                <a:cs typeface="Times New Roman"/>
              </a:rPr>
              <a:t>працездатного</a:t>
            </a:r>
            <a:endParaRPr sz="2200">
              <a:latin typeface="Times New Roman"/>
              <a:cs typeface="Times New Roman"/>
            </a:endParaRPr>
          </a:p>
          <a:p>
            <a:pPr marL="12700">
              <a:lnSpc>
                <a:spcPct val="100000"/>
              </a:lnSpc>
            </a:pPr>
            <a:r>
              <a:rPr sz="2200" spc="-10" dirty="0">
                <a:latin typeface="Times New Roman"/>
                <a:cs typeface="Times New Roman"/>
              </a:rPr>
              <a:t>населення.</a:t>
            </a:r>
            <a:endParaRPr sz="2200">
              <a:latin typeface="Times New Roman"/>
              <a:cs typeface="Times New Roman"/>
            </a:endParaRPr>
          </a:p>
          <a:p>
            <a:pPr>
              <a:lnSpc>
                <a:spcPct val="100000"/>
              </a:lnSpc>
              <a:spcBef>
                <a:spcPts val="1170"/>
              </a:spcBef>
            </a:pPr>
            <a:endParaRPr sz="2200">
              <a:latin typeface="Times New Roman"/>
              <a:cs typeface="Times New Roman"/>
            </a:endParaRPr>
          </a:p>
          <a:p>
            <a:pPr marL="12700">
              <a:lnSpc>
                <a:spcPct val="100000"/>
              </a:lnSpc>
            </a:pPr>
            <a:r>
              <a:rPr sz="2200" dirty="0">
                <a:latin typeface="Times New Roman"/>
                <a:cs typeface="Times New Roman"/>
              </a:rPr>
              <a:t>Провідними</a:t>
            </a:r>
            <a:r>
              <a:rPr sz="2200" spc="-60" dirty="0">
                <a:latin typeface="Times New Roman"/>
                <a:cs typeface="Times New Roman"/>
              </a:rPr>
              <a:t> </a:t>
            </a:r>
            <a:r>
              <a:rPr sz="2200" dirty="0">
                <a:latin typeface="Times New Roman"/>
                <a:cs typeface="Times New Roman"/>
              </a:rPr>
              <a:t>міжгалузевими</a:t>
            </a:r>
            <a:r>
              <a:rPr sz="2200" spc="-75" dirty="0">
                <a:latin typeface="Times New Roman"/>
                <a:cs typeface="Times New Roman"/>
              </a:rPr>
              <a:t> </a:t>
            </a:r>
            <a:r>
              <a:rPr sz="2200" spc="-20" dirty="0">
                <a:latin typeface="Times New Roman"/>
                <a:cs typeface="Times New Roman"/>
              </a:rPr>
              <a:t>комплексами</a:t>
            </a:r>
            <a:r>
              <a:rPr sz="2200" spc="-55" dirty="0">
                <a:latin typeface="Times New Roman"/>
                <a:cs typeface="Times New Roman"/>
              </a:rPr>
              <a:t> </a:t>
            </a:r>
            <a:r>
              <a:rPr sz="2200" spc="-25" dirty="0">
                <a:latin typeface="Times New Roman"/>
                <a:cs typeface="Times New Roman"/>
              </a:rPr>
              <a:t>України</a:t>
            </a:r>
            <a:r>
              <a:rPr sz="2200" spc="-85" dirty="0">
                <a:latin typeface="Times New Roman"/>
                <a:cs typeface="Times New Roman"/>
              </a:rPr>
              <a:t> </a:t>
            </a:r>
            <a:r>
              <a:rPr sz="2200" spc="-25" dirty="0">
                <a:latin typeface="Times New Roman"/>
                <a:cs typeface="Times New Roman"/>
              </a:rPr>
              <a:t>є:</a:t>
            </a:r>
            <a:endParaRPr sz="2200">
              <a:latin typeface="Times New Roman"/>
              <a:cs typeface="Times New Roman"/>
            </a:endParaRPr>
          </a:p>
          <a:p>
            <a:pPr>
              <a:lnSpc>
                <a:spcPct val="100000"/>
              </a:lnSpc>
            </a:pPr>
            <a:endParaRPr sz="2200">
              <a:latin typeface="Times New Roman"/>
              <a:cs typeface="Times New Roman"/>
            </a:endParaRPr>
          </a:p>
          <a:p>
            <a:pPr>
              <a:lnSpc>
                <a:spcPct val="100000"/>
              </a:lnSpc>
              <a:spcBef>
                <a:spcPts val="1810"/>
              </a:spcBef>
            </a:pPr>
            <a:endParaRPr sz="2200">
              <a:latin typeface="Times New Roman"/>
              <a:cs typeface="Times New Roman"/>
            </a:endParaRPr>
          </a:p>
          <a:p>
            <a:pPr marL="356870" indent="-344170">
              <a:lnSpc>
                <a:spcPct val="100000"/>
              </a:lnSpc>
              <a:buFont typeface="Wingdings"/>
              <a:buChar char=""/>
              <a:tabLst>
                <a:tab pos="356870" algn="l"/>
              </a:tabLst>
            </a:pPr>
            <a:r>
              <a:rPr sz="2200" spc="-10" dirty="0">
                <a:latin typeface="Times New Roman"/>
                <a:cs typeface="Times New Roman"/>
              </a:rPr>
              <a:t>Металургійний</a:t>
            </a:r>
            <a:endParaRPr sz="2200">
              <a:latin typeface="Times New Roman"/>
              <a:cs typeface="Times New Roman"/>
            </a:endParaRPr>
          </a:p>
          <a:p>
            <a:pPr marL="356235" indent="-343535">
              <a:lnSpc>
                <a:spcPct val="100000"/>
              </a:lnSpc>
              <a:spcBef>
                <a:spcPts val="530"/>
              </a:spcBef>
              <a:buFont typeface="Wingdings"/>
              <a:buChar char=""/>
              <a:tabLst>
                <a:tab pos="356235" algn="l"/>
              </a:tabLst>
            </a:pPr>
            <a:r>
              <a:rPr sz="2200" spc="-10" dirty="0">
                <a:latin typeface="Times New Roman"/>
                <a:cs typeface="Times New Roman"/>
              </a:rPr>
              <a:t>Паливно-енергетичний</a:t>
            </a:r>
            <a:endParaRPr sz="2200">
              <a:latin typeface="Times New Roman"/>
              <a:cs typeface="Times New Roman"/>
            </a:endParaRPr>
          </a:p>
          <a:p>
            <a:pPr marL="356870" indent="-344170">
              <a:lnSpc>
                <a:spcPct val="100000"/>
              </a:lnSpc>
              <a:spcBef>
                <a:spcPts val="530"/>
              </a:spcBef>
              <a:buFont typeface="Wingdings"/>
              <a:buChar char=""/>
              <a:tabLst>
                <a:tab pos="356870" algn="l"/>
              </a:tabLst>
            </a:pPr>
            <a:r>
              <a:rPr sz="2200" spc="-10" dirty="0">
                <a:latin typeface="Times New Roman"/>
                <a:cs typeface="Times New Roman"/>
              </a:rPr>
              <a:t>Машинобудівний</a:t>
            </a:r>
            <a:endParaRPr sz="2200">
              <a:latin typeface="Times New Roman"/>
              <a:cs typeface="Times New Roman"/>
            </a:endParaRPr>
          </a:p>
          <a:p>
            <a:pPr marL="356235" indent="-343535">
              <a:lnSpc>
                <a:spcPct val="100000"/>
              </a:lnSpc>
              <a:spcBef>
                <a:spcPts val="530"/>
              </a:spcBef>
              <a:buFont typeface="Wingdings"/>
              <a:buChar char=""/>
              <a:tabLst>
                <a:tab pos="356235" algn="l"/>
              </a:tabLst>
            </a:pPr>
            <a:r>
              <a:rPr sz="2200" spc="-10" dirty="0">
                <a:latin typeface="Times New Roman"/>
                <a:cs typeface="Times New Roman"/>
              </a:rPr>
              <a:t>Агропромисловий</a:t>
            </a:r>
            <a:endParaRPr sz="2200">
              <a:latin typeface="Times New Roman"/>
              <a:cs typeface="Times New Roman"/>
            </a:endParaRPr>
          </a:p>
        </p:txBody>
      </p:sp>
      <p:pic>
        <p:nvPicPr>
          <p:cNvPr id="7" name="object 7"/>
          <p:cNvPicPr/>
          <p:nvPr/>
        </p:nvPicPr>
        <p:blipFill>
          <a:blip r:embed="rId4" cstate="print"/>
          <a:stretch>
            <a:fillRect/>
          </a:stretch>
        </p:blipFill>
        <p:spPr>
          <a:xfrm>
            <a:off x="4550664" y="3499103"/>
            <a:ext cx="4285488" cy="294132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84905" y="4494657"/>
            <a:ext cx="2586355" cy="2221230"/>
          </a:xfrm>
          <a:prstGeom prst="rect">
            <a:avLst/>
          </a:prstGeom>
        </p:spPr>
        <p:txBody>
          <a:bodyPr vert="horz" wrap="square" lIns="0" tIns="12700" rIns="0" bIns="0" rtlCol="0">
            <a:spAutoFit/>
          </a:bodyPr>
          <a:lstStyle/>
          <a:p>
            <a:pPr marL="298450" indent="-285750">
              <a:lnSpc>
                <a:spcPct val="100000"/>
              </a:lnSpc>
              <a:spcBef>
                <a:spcPts val="100"/>
              </a:spcBef>
              <a:buFont typeface="Wingdings"/>
              <a:buChar char=""/>
              <a:tabLst>
                <a:tab pos="298450" algn="l"/>
              </a:tabLst>
            </a:pPr>
            <a:r>
              <a:rPr sz="1800" spc="-10" dirty="0">
                <a:latin typeface="Tahoma"/>
                <a:cs typeface="Tahoma"/>
              </a:rPr>
              <a:t>фінансова</a:t>
            </a:r>
            <a:endParaRPr sz="1800">
              <a:latin typeface="Tahoma"/>
              <a:cs typeface="Tahoma"/>
            </a:endParaRPr>
          </a:p>
          <a:p>
            <a:pPr marL="299085" indent="-286385">
              <a:lnSpc>
                <a:spcPct val="100000"/>
              </a:lnSpc>
              <a:buFont typeface="Wingdings"/>
              <a:buChar char=""/>
              <a:tabLst>
                <a:tab pos="299085" algn="l"/>
              </a:tabLst>
            </a:pPr>
            <a:r>
              <a:rPr sz="1800" spc="-10" dirty="0">
                <a:latin typeface="Tahoma"/>
                <a:cs typeface="Tahoma"/>
              </a:rPr>
              <a:t>зовнішньоекономічна</a:t>
            </a:r>
            <a:endParaRPr sz="1800">
              <a:latin typeface="Tahoma"/>
              <a:cs typeface="Tahoma"/>
            </a:endParaRPr>
          </a:p>
          <a:p>
            <a:pPr marL="298450" indent="-285750">
              <a:lnSpc>
                <a:spcPct val="100000"/>
              </a:lnSpc>
              <a:buFont typeface="Wingdings"/>
              <a:buChar char=""/>
              <a:tabLst>
                <a:tab pos="298450" algn="l"/>
              </a:tabLst>
            </a:pPr>
            <a:r>
              <a:rPr sz="1800" spc="-10" dirty="0">
                <a:latin typeface="Tahoma"/>
                <a:cs typeface="Tahoma"/>
              </a:rPr>
              <a:t>енергетична</a:t>
            </a:r>
            <a:endParaRPr sz="1800">
              <a:latin typeface="Tahoma"/>
              <a:cs typeface="Tahoma"/>
            </a:endParaRPr>
          </a:p>
          <a:p>
            <a:pPr marL="298450" indent="-285750">
              <a:lnSpc>
                <a:spcPct val="100000"/>
              </a:lnSpc>
              <a:buFont typeface="Wingdings"/>
              <a:buChar char=""/>
              <a:tabLst>
                <a:tab pos="298450" algn="l"/>
              </a:tabLst>
            </a:pPr>
            <a:r>
              <a:rPr sz="1800" spc="-10" dirty="0">
                <a:latin typeface="Tahoma"/>
                <a:cs typeface="Tahoma"/>
              </a:rPr>
              <a:t>інвестиційна</a:t>
            </a:r>
            <a:endParaRPr sz="1800">
              <a:latin typeface="Tahoma"/>
              <a:cs typeface="Tahoma"/>
            </a:endParaRPr>
          </a:p>
          <a:p>
            <a:pPr marL="299085" indent="-286385">
              <a:lnSpc>
                <a:spcPct val="100000"/>
              </a:lnSpc>
              <a:buFont typeface="Wingdings"/>
              <a:buChar char=""/>
              <a:tabLst>
                <a:tab pos="299085" algn="l"/>
              </a:tabLst>
            </a:pPr>
            <a:r>
              <a:rPr sz="1800" spc="-20" dirty="0">
                <a:latin typeface="Tahoma"/>
                <a:cs typeface="Tahoma"/>
              </a:rPr>
              <a:t>науково</a:t>
            </a:r>
            <a:r>
              <a:rPr sz="1800" spc="-20" dirty="0">
                <a:latin typeface="Arial MT"/>
                <a:cs typeface="Arial MT"/>
              </a:rPr>
              <a:t>-</a:t>
            </a:r>
            <a:r>
              <a:rPr sz="1800" spc="-10" dirty="0">
                <a:latin typeface="Tahoma"/>
                <a:cs typeface="Tahoma"/>
              </a:rPr>
              <a:t>технічна</a:t>
            </a:r>
            <a:endParaRPr sz="1800">
              <a:latin typeface="Tahoma"/>
              <a:cs typeface="Tahoma"/>
            </a:endParaRPr>
          </a:p>
          <a:p>
            <a:pPr marL="298450" indent="-285750">
              <a:lnSpc>
                <a:spcPct val="100000"/>
              </a:lnSpc>
              <a:spcBef>
                <a:spcPts val="5"/>
              </a:spcBef>
              <a:buFont typeface="Wingdings"/>
              <a:buChar char=""/>
              <a:tabLst>
                <a:tab pos="298450" algn="l"/>
              </a:tabLst>
            </a:pPr>
            <a:r>
              <a:rPr sz="1800" spc="-10" dirty="0">
                <a:latin typeface="Tahoma"/>
                <a:cs typeface="Tahoma"/>
              </a:rPr>
              <a:t>демографічна</a:t>
            </a:r>
            <a:endParaRPr sz="1800">
              <a:latin typeface="Tahoma"/>
              <a:cs typeface="Tahoma"/>
            </a:endParaRPr>
          </a:p>
          <a:p>
            <a:pPr marL="299085" indent="-286385">
              <a:lnSpc>
                <a:spcPct val="100000"/>
              </a:lnSpc>
              <a:buFont typeface="Wingdings"/>
              <a:buChar char=""/>
              <a:tabLst>
                <a:tab pos="299085" algn="l"/>
              </a:tabLst>
            </a:pPr>
            <a:r>
              <a:rPr sz="1800" spc="-10" dirty="0">
                <a:latin typeface="Tahoma"/>
                <a:cs typeface="Tahoma"/>
              </a:rPr>
              <a:t>виробнича</a:t>
            </a:r>
            <a:endParaRPr sz="1800">
              <a:latin typeface="Tahoma"/>
              <a:cs typeface="Tahoma"/>
            </a:endParaRPr>
          </a:p>
          <a:p>
            <a:pPr marL="298450" indent="-285750">
              <a:lnSpc>
                <a:spcPct val="100000"/>
              </a:lnSpc>
              <a:buFont typeface="Wingdings"/>
              <a:buChar char=""/>
              <a:tabLst>
                <a:tab pos="298450" algn="l"/>
              </a:tabLst>
            </a:pPr>
            <a:r>
              <a:rPr sz="1800" spc="-10" dirty="0">
                <a:latin typeface="Tahoma"/>
                <a:cs typeface="Tahoma"/>
              </a:rPr>
              <a:t>продовольча</a:t>
            </a:r>
            <a:endParaRPr sz="1800">
              <a:latin typeface="Tahoma"/>
              <a:cs typeface="Tahoma"/>
            </a:endParaRPr>
          </a:p>
        </p:txBody>
      </p:sp>
      <p:sp>
        <p:nvSpPr>
          <p:cNvPr id="3" name="object 3"/>
          <p:cNvSpPr txBox="1">
            <a:spLocks noGrp="1"/>
          </p:cNvSpPr>
          <p:nvPr>
            <p:ph type="title"/>
          </p:nvPr>
        </p:nvSpPr>
        <p:spPr>
          <a:xfrm>
            <a:off x="539292" y="207721"/>
            <a:ext cx="8054340" cy="848994"/>
          </a:xfrm>
          <a:prstGeom prst="rect">
            <a:avLst/>
          </a:prstGeom>
        </p:spPr>
        <p:txBody>
          <a:bodyPr vert="horz" wrap="square" lIns="0" tIns="12700" rIns="0" bIns="0" rtlCol="0">
            <a:spAutoFit/>
          </a:bodyPr>
          <a:lstStyle/>
          <a:p>
            <a:pPr marL="12700" marR="5080" algn="just">
              <a:lnSpc>
                <a:spcPct val="100000"/>
              </a:lnSpc>
              <a:spcBef>
                <a:spcPts val="100"/>
              </a:spcBef>
            </a:pPr>
            <a:r>
              <a:rPr sz="1800" b="1" i="1" dirty="0">
                <a:latin typeface="Arial"/>
                <a:cs typeface="Arial"/>
              </a:rPr>
              <a:t>Промислове</a:t>
            </a:r>
            <a:r>
              <a:rPr sz="1800" b="1" i="1" spc="310" dirty="0">
                <a:latin typeface="Arial"/>
                <a:cs typeface="Arial"/>
              </a:rPr>
              <a:t> </a:t>
            </a:r>
            <a:r>
              <a:rPr sz="1800" b="1" i="1" dirty="0">
                <a:latin typeface="Arial"/>
                <a:cs typeface="Arial"/>
              </a:rPr>
              <a:t>виробництво</a:t>
            </a:r>
            <a:r>
              <a:rPr sz="1800" b="1" i="1" spc="310" dirty="0">
                <a:latin typeface="Arial"/>
                <a:cs typeface="Arial"/>
              </a:rPr>
              <a:t> </a:t>
            </a:r>
            <a:r>
              <a:rPr sz="1800" dirty="0">
                <a:latin typeface="Arial MT"/>
                <a:cs typeface="Arial MT"/>
              </a:rPr>
              <a:t>-</a:t>
            </a:r>
            <a:r>
              <a:rPr sz="1800" spc="305" dirty="0">
                <a:latin typeface="Arial MT"/>
                <a:cs typeface="Arial MT"/>
              </a:rPr>
              <a:t> </a:t>
            </a:r>
            <a:r>
              <a:rPr sz="1800" dirty="0">
                <a:latin typeface="Tahoma"/>
                <a:cs typeface="Tahoma"/>
              </a:rPr>
              <a:t>одна</a:t>
            </a:r>
            <a:r>
              <a:rPr sz="1800" spc="235" dirty="0">
                <a:latin typeface="Tahoma"/>
                <a:cs typeface="Tahoma"/>
              </a:rPr>
              <a:t> </a:t>
            </a:r>
            <a:r>
              <a:rPr sz="1800" dirty="0">
                <a:latin typeface="Tahoma"/>
                <a:cs typeface="Tahoma"/>
              </a:rPr>
              <a:t>з</a:t>
            </a:r>
            <a:r>
              <a:rPr sz="1800" spc="229" dirty="0">
                <a:latin typeface="Tahoma"/>
                <a:cs typeface="Tahoma"/>
              </a:rPr>
              <a:t> </a:t>
            </a:r>
            <a:r>
              <a:rPr sz="1800" dirty="0">
                <a:latin typeface="Tahoma"/>
                <a:cs typeface="Tahoma"/>
              </a:rPr>
              <a:t>найголовніших</a:t>
            </a:r>
            <a:r>
              <a:rPr sz="1800" spc="215" dirty="0">
                <a:latin typeface="Tahoma"/>
                <a:cs typeface="Tahoma"/>
              </a:rPr>
              <a:t> </a:t>
            </a:r>
            <a:r>
              <a:rPr sz="1800" dirty="0">
                <a:latin typeface="Tahoma"/>
                <a:cs typeface="Tahoma"/>
              </a:rPr>
              <a:t>ланок</a:t>
            </a:r>
            <a:r>
              <a:rPr sz="1800" spc="250" dirty="0">
                <a:latin typeface="Tahoma"/>
                <a:cs typeface="Tahoma"/>
              </a:rPr>
              <a:t> </a:t>
            </a:r>
            <a:r>
              <a:rPr sz="1800" spc="-10" dirty="0">
                <a:latin typeface="Tahoma"/>
                <a:cs typeface="Tahoma"/>
              </a:rPr>
              <a:t>національної </a:t>
            </a:r>
            <a:r>
              <a:rPr sz="1800" dirty="0">
                <a:latin typeface="Tahoma"/>
                <a:cs typeface="Tahoma"/>
              </a:rPr>
              <a:t>економіки,</a:t>
            </a:r>
            <a:r>
              <a:rPr sz="1800" spc="65" dirty="0">
                <a:latin typeface="Tahoma"/>
                <a:cs typeface="Tahoma"/>
              </a:rPr>
              <a:t> </a:t>
            </a:r>
            <a:r>
              <a:rPr sz="1800" dirty="0">
                <a:latin typeface="Tahoma"/>
                <a:cs typeface="Tahoma"/>
              </a:rPr>
              <a:t>яка</a:t>
            </a:r>
            <a:r>
              <a:rPr sz="1800" spc="65" dirty="0">
                <a:latin typeface="Tahoma"/>
                <a:cs typeface="Tahoma"/>
              </a:rPr>
              <a:t> </a:t>
            </a:r>
            <a:r>
              <a:rPr sz="1800" dirty="0">
                <a:latin typeface="Tahoma"/>
                <a:cs typeface="Tahoma"/>
              </a:rPr>
              <a:t>забезпечує</a:t>
            </a:r>
            <a:r>
              <a:rPr sz="1800" spc="75" dirty="0">
                <a:latin typeface="Tahoma"/>
                <a:cs typeface="Tahoma"/>
              </a:rPr>
              <a:t> </a:t>
            </a:r>
            <a:r>
              <a:rPr sz="1800" dirty="0">
                <a:latin typeface="Tahoma"/>
                <a:cs typeface="Tahoma"/>
              </a:rPr>
              <a:t>життєві</a:t>
            </a:r>
            <a:r>
              <a:rPr sz="1800" spc="95" dirty="0">
                <a:latin typeface="Tahoma"/>
                <a:cs typeface="Tahoma"/>
              </a:rPr>
              <a:t> </a:t>
            </a:r>
            <a:r>
              <a:rPr sz="1800" dirty="0">
                <a:latin typeface="Tahoma"/>
                <a:cs typeface="Tahoma"/>
              </a:rPr>
              <a:t>інтереси</a:t>
            </a:r>
            <a:r>
              <a:rPr sz="1800" spc="60" dirty="0">
                <a:latin typeface="Tahoma"/>
                <a:cs typeface="Tahoma"/>
              </a:rPr>
              <a:t> </a:t>
            </a:r>
            <a:r>
              <a:rPr sz="1800" dirty="0">
                <a:latin typeface="Tahoma"/>
                <a:cs typeface="Tahoma"/>
              </a:rPr>
              <a:t>країни,</a:t>
            </a:r>
            <a:r>
              <a:rPr sz="1800" spc="65" dirty="0">
                <a:latin typeface="Tahoma"/>
                <a:cs typeface="Tahoma"/>
              </a:rPr>
              <a:t> </a:t>
            </a:r>
            <a:r>
              <a:rPr sz="1800" spc="85" dirty="0">
                <a:latin typeface="Tahoma"/>
                <a:cs typeface="Tahoma"/>
              </a:rPr>
              <a:t>її</a:t>
            </a:r>
            <a:r>
              <a:rPr sz="1800" spc="55" dirty="0">
                <a:latin typeface="Tahoma"/>
                <a:cs typeface="Tahoma"/>
              </a:rPr>
              <a:t> </a:t>
            </a:r>
            <a:r>
              <a:rPr sz="1800" dirty="0">
                <a:latin typeface="Tahoma"/>
                <a:cs typeface="Tahoma"/>
              </a:rPr>
              <a:t>національну</a:t>
            </a:r>
            <a:r>
              <a:rPr sz="1800" spc="70" dirty="0">
                <a:latin typeface="Tahoma"/>
                <a:cs typeface="Tahoma"/>
              </a:rPr>
              <a:t> </a:t>
            </a:r>
            <a:r>
              <a:rPr sz="1800" spc="-10" dirty="0">
                <a:latin typeface="Tahoma"/>
                <a:cs typeface="Tahoma"/>
              </a:rPr>
              <a:t>безпеку, </a:t>
            </a:r>
            <a:r>
              <a:rPr sz="1800" dirty="0">
                <a:latin typeface="Tahoma"/>
                <a:cs typeface="Tahoma"/>
              </a:rPr>
              <a:t>соціальний</a:t>
            </a:r>
            <a:r>
              <a:rPr sz="1800" spc="-80" dirty="0">
                <a:latin typeface="Tahoma"/>
                <a:cs typeface="Tahoma"/>
              </a:rPr>
              <a:t> </a:t>
            </a:r>
            <a:r>
              <a:rPr sz="1800" dirty="0">
                <a:latin typeface="Tahoma"/>
                <a:cs typeface="Tahoma"/>
              </a:rPr>
              <a:t>та</a:t>
            </a:r>
            <a:r>
              <a:rPr sz="1800" spc="-30" dirty="0">
                <a:latin typeface="Tahoma"/>
                <a:cs typeface="Tahoma"/>
              </a:rPr>
              <a:t> культурний</a:t>
            </a:r>
            <a:r>
              <a:rPr sz="1800" spc="5" dirty="0">
                <a:latin typeface="Tahoma"/>
                <a:cs typeface="Tahoma"/>
              </a:rPr>
              <a:t> </a:t>
            </a:r>
            <a:r>
              <a:rPr sz="1800" dirty="0">
                <a:latin typeface="Tahoma"/>
                <a:cs typeface="Tahoma"/>
              </a:rPr>
              <a:t>рівень</a:t>
            </a:r>
            <a:r>
              <a:rPr sz="1800" spc="-55" dirty="0">
                <a:latin typeface="Tahoma"/>
                <a:cs typeface="Tahoma"/>
              </a:rPr>
              <a:t> </a:t>
            </a:r>
            <a:r>
              <a:rPr sz="1800" spc="-25" dirty="0">
                <a:latin typeface="Tahoma"/>
                <a:cs typeface="Tahoma"/>
              </a:rPr>
              <a:t>життя </a:t>
            </a:r>
            <a:r>
              <a:rPr sz="1800" spc="-10" dirty="0">
                <a:latin typeface="Tahoma"/>
                <a:cs typeface="Tahoma"/>
              </a:rPr>
              <a:t>населення</a:t>
            </a:r>
            <a:r>
              <a:rPr sz="1800" spc="-10" dirty="0">
                <a:latin typeface="Arial MT"/>
                <a:cs typeface="Arial MT"/>
              </a:rPr>
              <a:t>.</a:t>
            </a:r>
            <a:endParaRPr sz="1800">
              <a:latin typeface="Arial MT"/>
              <a:cs typeface="Arial MT"/>
            </a:endParaRPr>
          </a:p>
        </p:txBody>
      </p:sp>
      <p:sp>
        <p:nvSpPr>
          <p:cNvPr id="4" name="object 4"/>
          <p:cNvSpPr txBox="1"/>
          <p:nvPr/>
        </p:nvSpPr>
        <p:spPr>
          <a:xfrm>
            <a:off x="6068567" y="1203960"/>
            <a:ext cx="2932430" cy="2862580"/>
          </a:xfrm>
          <a:prstGeom prst="rect">
            <a:avLst/>
          </a:prstGeom>
          <a:solidFill>
            <a:srgbClr val="FFFF66"/>
          </a:solidFill>
          <a:ln w="18288">
            <a:solidFill>
              <a:srgbClr val="E36C09"/>
            </a:solidFill>
          </a:ln>
        </p:spPr>
        <p:txBody>
          <a:bodyPr vert="horz" wrap="square" lIns="0" tIns="41275" rIns="0" bIns="0" rtlCol="0">
            <a:spAutoFit/>
          </a:bodyPr>
          <a:lstStyle/>
          <a:p>
            <a:pPr marL="144780" marR="139065" indent="-635" algn="ctr">
              <a:lnSpc>
                <a:spcPct val="100000"/>
              </a:lnSpc>
              <a:spcBef>
                <a:spcPts val="325"/>
              </a:spcBef>
            </a:pPr>
            <a:r>
              <a:rPr sz="1800" dirty="0">
                <a:latin typeface="Tahoma"/>
                <a:cs typeface="Tahoma"/>
              </a:rPr>
              <a:t>Термін</a:t>
            </a:r>
            <a:r>
              <a:rPr sz="1800" spc="-35" dirty="0">
                <a:latin typeface="Tahoma"/>
                <a:cs typeface="Tahoma"/>
              </a:rPr>
              <a:t> </a:t>
            </a:r>
            <a:r>
              <a:rPr sz="1800" b="1" i="1" spc="-10" dirty="0">
                <a:latin typeface="Arial"/>
                <a:cs typeface="Arial"/>
              </a:rPr>
              <a:t>«національна </a:t>
            </a:r>
            <a:r>
              <a:rPr sz="1800" b="1" i="1" dirty="0">
                <a:latin typeface="Arial"/>
                <a:cs typeface="Arial"/>
              </a:rPr>
              <a:t>безпека»</a:t>
            </a:r>
            <a:r>
              <a:rPr sz="1800" b="1" i="1" spc="-20" dirty="0">
                <a:latin typeface="Arial"/>
                <a:cs typeface="Arial"/>
              </a:rPr>
              <a:t> </a:t>
            </a:r>
            <a:r>
              <a:rPr sz="1800" spc="-10" dirty="0">
                <a:latin typeface="Tahoma"/>
                <a:cs typeface="Tahoma"/>
              </a:rPr>
              <a:t>започатковано </a:t>
            </a:r>
            <a:r>
              <a:rPr sz="1800" dirty="0">
                <a:latin typeface="Tahoma"/>
                <a:cs typeface="Tahoma"/>
              </a:rPr>
              <a:t>у</a:t>
            </a:r>
            <a:r>
              <a:rPr sz="1800" spc="-85" dirty="0">
                <a:latin typeface="Tahoma"/>
                <a:cs typeface="Tahoma"/>
              </a:rPr>
              <a:t> </a:t>
            </a:r>
            <a:r>
              <a:rPr sz="1800" spc="55" dirty="0">
                <a:latin typeface="Tahoma"/>
                <a:cs typeface="Tahoma"/>
              </a:rPr>
              <a:t>США,</a:t>
            </a:r>
            <a:r>
              <a:rPr sz="1800" spc="-65" dirty="0">
                <a:latin typeface="Tahoma"/>
                <a:cs typeface="Tahoma"/>
              </a:rPr>
              <a:t> </a:t>
            </a:r>
            <a:r>
              <a:rPr sz="1800" spc="-20" dirty="0">
                <a:latin typeface="Tahoma"/>
                <a:cs typeface="Tahoma"/>
              </a:rPr>
              <a:t>який</a:t>
            </a:r>
            <a:r>
              <a:rPr sz="1800" spc="-90" dirty="0">
                <a:latin typeface="Tahoma"/>
                <a:cs typeface="Tahoma"/>
              </a:rPr>
              <a:t> </a:t>
            </a:r>
            <a:r>
              <a:rPr sz="1800" spc="-10" dirty="0">
                <a:latin typeface="Tahoma"/>
                <a:cs typeface="Tahoma"/>
              </a:rPr>
              <a:t>вперше </a:t>
            </a:r>
            <a:r>
              <a:rPr sz="1800" dirty="0">
                <a:latin typeface="Tahoma"/>
                <a:cs typeface="Tahoma"/>
              </a:rPr>
              <a:t>офіційно</a:t>
            </a:r>
            <a:r>
              <a:rPr sz="1800" spc="-15" dirty="0">
                <a:latin typeface="Tahoma"/>
                <a:cs typeface="Tahoma"/>
              </a:rPr>
              <a:t> </a:t>
            </a:r>
            <a:r>
              <a:rPr sz="1800" spc="-20" dirty="0">
                <a:latin typeface="Tahoma"/>
                <a:cs typeface="Tahoma"/>
              </a:rPr>
              <a:t>було </a:t>
            </a:r>
            <a:r>
              <a:rPr sz="1800" spc="-10" dirty="0">
                <a:latin typeface="Tahoma"/>
                <a:cs typeface="Tahoma"/>
              </a:rPr>
              <a:t>використано </a:t>
            </a:r>
            <a:r>
              <a:rPr sz="1800" dirty="0">
                <a:latin typeface="Tahoma"/>
                <a:cs typeface="Tahoma"/>
              </a:rPr>
              <a:t>Президентом</a:t>
            </a:r>
            <a:r>
              <a:rPr sz="1800" spc="105" dirty="0">
                <a:latin typeface="Tahoma"/>
                <a:cs typeface="Tahoma"/>
              </a:rPr>
              <a:t> </a:t>
            </a:r>
            <a:r>
              <a:rPr sz="1800" spc="-35" dirty="0">
                <a:latin typeface="Tahoma"/>
                <a:cs typeface="Tahoma"/>
              </a:rPr>
              <a:t>Т. </a:t>
            </a:r>
            <a:r>
              <a:rPr sz="1800" dirty="0">
                <a:latin typeface="Tahoma"/>
                <a:cs typeface="Tahoma"/>
              </a:rPr>
              <a:t>Рузвельтом.</a:t>
            </a:r>
            <a:r>
              <a:rPr sz="1800" spc="10" dirty="0">
                <a:latin typeface="Tahoma"/>
                <a:cs typeface="Tahoma"/>
              </a:rPr>
              <a:t> </a:t>
            </a:r>
            <a:r>
              <a:rPr sz="1800" spc="100" dirty="0">
                <a:latin typeface="Tahoma"/>
                <a:cs typeface="Tahoma"/>
              </a:rPr>
              <a:t>У</a:t>
            </a:r>
            <a:r>
              <a:rPr sz="1800" spc="-35" dirty="0">
                <a:latin typeface="Tahoma"/>
                <a:cs typeface="Tahoma"/>
              </a:rPr>
              <a:t> </a:t>
            </a:r>
            <a:r>
              <a:rPr sz="1800" dirty="0">
                <a:latin typeface="Tahoma"/>
                <a:cs typeface="Tahoma"/>
              </a:rPr>
              <a:t>1947</a:t>
            </a:r>
            <a:r>
              <a:rPr sz="1800" spc="-65" dirty="0">
                <a:latin typeface="Tahoma"/>
                <a:cs typeface="Tahoma"/>
              </a:rPr>
              <a:t> </a:t>
            </a:r>
            <a:r>
              <a:rPr sz="1800" spc="-25" dirty="0">
                <a:latin typeface="Tahoma"/>
                <a:cs typeface="Tahoma"/>
              </a:rPr>
              <a:t>р.</a:t>
            </a:r>
            <a:endParaRPr sz="1800">
              <a:latin typeface="Tahoma"/>
              <a:cs typeface="Tahoma"/>
            </a:endParaRPr>
          </a:p>
          <a:p>
            <a:pPr marL="269240" marR="264795" indent="57785" algn="just">
              <a:lnSpc>
                <a:spcPct val="100000"/>
              </a:lnSpc>
              <a:spcBef>
                <a:spcPts val="5"/>
              </a:spcBef>
            </a:pPr>
            <a:r>
              <a:rPr sz="1800" dirty="0">
                <a:latin typeface="Tahoma"/>
                <a:cs typeface="Tahoma"/>
              </a:rPr>
              <a:t>Конгресом</a:t>
            </a:r>
            <a:r>
              <a:rPr sz="1800" spc="-45" dirty="0">
                <a:latin typeface="Tahoma"/>
                <a:cs typeface="Tahoma"/>
              </a:rPr>
              <a:t> </a:t>
            </a:r>
            <a:r>
              <a:rPr sz="1800" spc="90" dirty="0">
                <a:latin typeface="Tahoma"/>
                <a:cs typeface="Tahoma"/>
              </a:rPr>
              <a:t>США</a:t>
            </a:r>
            <a:r>
              <a:rPr sz="1800" spc="5" dirty="0">
                <a:latin typeface="Tahoma"/>
                <a:cs typeface="Tahoma"/>
              </a:rPr>
              <a:t> </a:t>
            </a:r>
            <a:r>
              <a:rPr sz="1800" spc="-20" dirty="0">
                <a:latin typeface="Tahoma"/>
                <a:cs typeface="Tahoma"/>
              </a:rPr>
              <a:t>було </a:t>
            </a:r>
            <a:r>
              <a:rPr sz="1800" spc="-10" dirty="0">
                <a:latin typeface="Tahoma"/>
                <a:cs typeface="Tahoma"/>
              </a:rPr>
              <a:t>прийнято</a:t>
            </a:r>
            <a:r>
              <a:rPr sz="1800" spc="-120" dirty="0">
                <a:latin typeface="Tahoma"/>
                <a:cs typeface="Tahoma"/>
              </a:rPr>
              <a:t> </a:t>
            </a:r>
            <a:r>
              <a:rPr sz="1800" dirty="0">
                <a:latin typeface="Tahoma"/>
                <a:cs typeface="Tahoma"/>
              </a:rPr>
              <a:t>закон</a:t>
            </a:r>
            <a:r>
              <a:rPr sz="1800" spc="-110" dirty="0">
                <a:latin typeface="Tahoma"/>
                <a:cs typeface="Tahoma"/>
              </a:rPr>
              <a:t> </a:t>
            </a:r>
            <a:r>
              <a:rPr sz="1800" spc="-20" dirty="0">
                <a:latin typeface="Tahoma"/>
                <a:cs typeface="Tahoma"/>
              </a:rPr>
              <a:t>«Про </a:t>
            </a:r>
            <a:r>
              <a:rPr sz="1800" dirty="0">
                <a:latin typeface="Tahoma"/>
                <a:cs typeface="Tahoma"/>
              </a:rPr>
              <a:t>національну</a:t>
            </a:r>
            <a:r>
              <a:rPr sz="1800" spc="55" dirty="0">
                <a:latin typeface="Tahoma"/>
                <a:cs typeface="Tahoma"/>
              </a:rPr>
              <a:t> </a:t>
            </a:r>
            <a:r>
              <a:rPr sz="1800" spc="-20" dirty="0">
                <a:latin typeface="Tahoma"/>
                <a:cs typeface="Tahoma"/>
              </a:rPr>
              <a:t>безпеку».</a:t>
            </a:r>
            <a:endParaRPr sz="1800">
              <a:latin typeface="Tahoma"/>
              <a:cs typeface="Tahoma"/>
            </a:endParaRPr>
          </a:p>
        </p:txBody>
      </p:sp>
      <p:sp>
        <p:nvSpPr>
          <p:cNvPr id="5" name="object 5"/>
          <p:cNvSpPr txBox="1"/>
          <p:nvPr/>
        </p:nvSpPr>
        <p:spPr>
          <a:xfrm>
            <a:off x="618845" y="1400937"/>
            <a:ext cx="5035550" cy="270510"/>
          </a:xfrm>
          <a:prstGeom prst="rect">
            <a:avLst/>
          </a:prstGeom>
        </p:spPr>
        <p:txBody>
          <a:bodyPr vert="horz" wrap="square" lIns="0" tIns="13335" rIns="0" bIns="0" rtlCol="0">
            <a:spAutoFit/>
          </a:bodyPr>
          <a:lstStyle/>
          <a:p>
            <a:pPr marL="12700">
              <a:lnSpc>
                <a:spcPct val="100000"/>
              </a:lnSpc>
              <a:spcBef>
                <a:spcPts val="105"/>
              </a:spcBef>
              <a:tabLst>
                <a:tab pos="1313815" algn="l"/>
                <a:tab pos="3564254" algn="l"/>
              </a:tabLst>
            </a:pPr>
            <a:r>
              <a:rPr sz="1600" b="1" i="1" spc="-10" dirty="0">
                <a:latin typeface="Arial"/>
                <a:cs typeface="Arial"/>
              </a:rPr>
              <a:t>Економічна</a:t>
            </a:r>
            <a:r>
              <a:rPr sz="1600" b="1" i="1" dirty="0">
                <a:latin typeface="Arial"/>
                <a:cs typeface="Arial"/>
              </a:rPr>
              <a:t>	безпека</a:t>
            </a:r>
            <a:r>
              <a:rPr sz="1600" b="1" i="1" spc="484" dirty="0">
                <a:latin typeface="Arial"/>
                <a:cs typeface="Arial"/>
              </a:rPr>
              <a:t> </a:t>
            </a:r>
            <a:r>
              <a:rPr sz="1600" b="1" i="1" dirty="0">
                <a:latin typeface="Arial"/>
                <a:cs typeface="Arial"/>
              </a:rPr>
              <a:t>держави</a:t>
            </a:r>
            <a:r>
              <a:rPr sz="1600" b="1" i="1" spc="25" dirty="0">
                <a:latin typeface="Arial"/>
                <a:cs typeface="Arial"/>
              </a:rPr>
              <a:t>  </a:t>
            </a:r>
            <a:r>
              <a:rPr sz="1600" spc="95" dirty="0">
                <a:latin typeface="Tahoma"/>
                <a:cs typeface="Tahoma"/>
              </a:rPr>
              <a:t>—</a:t>
            </a:r>
            <a:r>
              <a:rPr sz="1600" dirty="0">
                <a:latin typeface="Tahoma"/>
                <a:cs typeface="Tahoma"/>
              </a:rPr>
              <a:t>	це</a:t>
            </a:r>
            <a:r>
              <a:rPr sz="1600" spc="490" dirty="0">
                <a:latin typeface="Tahoma"/>
                <a:cs typeface="Tahoma"/>
              </a:rPr>
              <a:t> </a:t>
            </a:r>
            <a:r>
              <a:rPr sz="1600" spc="-10" dirty="0">
                <a:latin typeface="Tahoma"/>
                <a:cs typeface="Tahoma"/>
              </a:rPr>
              <a:t>відповідний</a:t>
            </a:r>
            <a:endParaRPr sz="1600">
              <a:latin typeface="Tahoma"/>
              <a:cs typeface="Tahoma"/>
            </a:endParaRPr>
          </a:p>
        </p:txBody>
      </p:sp>
      <p:sp>
        <p:nvSpPr>
          <p:cNvPr id="6" name="object 6"/>
          <p:cNvSpPr txBox="1"/>
          <p:nvPr/>
        </p:nvSpPr>
        <p:spPr>
          <a:xfrm>
            <a:off x="618845" y="1644776"/>
            <a:ext cx="4106545" cy="270510"/>
          </a:xfrm>
          <a:prstGeom prst="rect">
            <a:avLst/>
          </a:prstGeom>
        </p:spPr>
        <p:txBody>
          <a:bodyPr vert="horz" wrap="square" lIns="0" tIns="13335" rIns="0" bIns="0" rtlCol="0">
            <a:spAutoFit/>
          </a:bodyPr>
          <a:lstStyle/>
          <a:p>
            <a:pPr marL="12700">
              <a:lnSpc>
                <a:spcPct val="100000"/>
              </a:lnSpc>
              <a:spcBef>
                <a:spcPts val="105"/>
              </a:spcBef>
              <a:tabLst>
                <a:tab pos="802005" algn="l"/>
                <a:tab pos="2402840" algn="l"/>
                <a:tab pos="3756660" algn="l"/>
              </a:tabLst>
            </a:pPr>
            <a:r>
              <a:rPr sz="1600" spc="-20" dirty="0">
                <a:latin typeface="Tahoma"/>
                <a:cs typeface="Tahoma"/>
              </a:rPr>
              <a:t>стан</a:t>
            </a:r>
            <a:r>
              <a:rPr sz="1600" dirty="0">
                <a:latin typeface="Tahoma"/>
                <a:cs typeface="Tahoma"/>
              </a:rPr>
              <a:t>	</a:t>
            </a:r>
            <a:r>
              <a:rPr sz="1600" spc="-10" dirty="0">
                <a:latin typeface="Tahoma"/>
                <a:cs typeface="Tahoma"/>
              </a:rPr>
              <a:t>національної</a:t>
            </a:r>
            <a:r>
              <a:rPr sz="1600" dirty="0">
                <a:latin typeface="Tahoma"/>
                <a:cs typeface="Tahoma"/>
              </a:rPr>
              <a:t>	</a:t>
            </a:r>
            <a:r>
              <a:rPr sz="1600" spc="-10" dirty="0">
                <a:latin typeface="Tahoma"/>
                <a:cs typeface="Tahoma"/>
              </a:rPr>
              <a:t>економіки,</a:t>
            </a:r>
            <a:r>
              <a:rPr sz="1600" dirty="0">
                <a:latin typeface="Tahoma"/>
                <a:cs typeface="Tahoma"/>
              </a:rPr>
              <a:t>	</a:t>
            </a:r>
            <a:r>
              <a:rPr sz="1600" spc="-25" dirty="0">
                <a:latin typeface="Tahoma"/>
                <a:cs typeface="Tahoma"/>
              </a:rPr>
              <a:t>при</a:t>
            </a:r>
            <a:endParaRPr sz="1600">
              <a:latin typeface="Tahoma"/>
              <a:cs typeface="Tahoma"/>
            </a:endParaRPr>
          </a:p>
        </p:txBody>
      </p:sp>
      <p:sp>
        <p:nvSpPr>
          <p:cNvPr id="7" name="object 7"/>
          <p:cNvSpPr txBox="1"/>
          <p:nvPr/>
        </p:nvSpPr>
        <p:spPr>
          <a:xfrm>
            <a:off x="618845" y="1644776"/>
            <a:ext cx="5036185" cy="514984"/>
          </a:xfrm>
          <a:prstGeom prst="rect">
            <a:avLst/>
          </a:prstGeom>
        </p:spPr>
        <p:txBody>
          <a:bodyPr vert="horz" wrap="square" lIns="0" tIns="13335" rIns="0" bIns="0" rtlCol="0">
            <a:spAutoFit/>
          </a:bodyPr>
          <a:lstStyle/>
          <a:p>
            <a:pPr marR="8255" algn="r">
              <a:lnSpc>
                <a:spcPct val="100000"/>
              </a:lnSpc>
              <a:spcBef>
                <a:spcPts val="105"/>
              </a:spcBef>
            </a:pPr>
            <a:r>
              <a:rPr sz="1600" spc="-10" dirty="0">
                <a:latin typeface="Tahoma"/>
                <a:cs typeface="Tahoma"/>
              </a:rPr>
              <a:t>якому</a:t>
            </a:r>
            <a:endParaRPr sz="1600">
              <a:latin typeface="Tahoma"/>
              <a:cs typeface="Tahoma"/>
            </a:endParaRPr>
          </a:p>
          <a:p>
            <a:pPr marR="5080" algn="r">
              <a:lnSpc>
                <a:spcPct val="100000"/>
              </a:lnSpc>
              <a:tabLst>
                <a:tab pos="1712595" algn="l"/>
                <a:tab pos="2581910" algn="l"/>
                <a:tab pos="4109720" algn="l"/>
              </a:tabLst>
            </a:pPr>
            <a:r>
              <a:rPr sz="1600" spc="-10" dirty="0">
                <a:latin typeface="Tahoma"/>
                <a:cs typeface="Tahoma"/>
              </a:rPr>
              <a:t>забезпечується</a:t>
            </a:r>
            <a:r>
              <a:rPr sz="1600" dirty="0">
                <a:latin typeface="Tahoma"/>
                <a:cs typeface="Tahoma"/>
              </a:rPr>
              <a:t>	</a:t>
            </a:r>
            <a:r>
              <a:rPr sz="1600" spc="-10" dirty="0">
                <a:latin typeface="Tahoma"/>
                <a:cs typeface="Tahoma"/>
              </a:rPr>
              <a:t>захист</a:t>
            </a:r>
            <a:r>
              <a:rPr sz="1600" dirty="0">
                <a:latin typeface="Tahoma"/>
                <a:cs typeface="Tahoma"/>
              </a:rPr>
              <a:t>	</a:t>
            </a:r>
            <a:r>
              <a:rPr sz="1600" spc="-10" dirty="0">
                <a:latin typeface="Tahoma"/>
                <a:cs typeface="Tahoma"/>
              </a:rPr>
              <a:t>національних</a:t>
            </a:r>
            <a:r>
              <a:rPr sz="1600" dirty="0">
                <a:latin typeface="Tahoma"/>
                <a:cs typeface="Tahoma"/>
              </a:rPr>
              <a:t>	</a:t>
            </a:r>
            <a:r>
              <a:rPr sz="1600" spc="-10" dirty="0">
                <a:latin typeface="Tahoma"/>
                <a:cs typeface="Tahoma"/>
              </a:rPr>
              <a:t>інтересів,</a:t>
            </a:r>
            <a:endParaRPr sz="1600">
              <a:latin typeface="Tahoma"/>
              <a:cs typeface="Tahoma"/>
            </a:endParaRPr>
          </a:p>
        </p:txBody>
      </p:sp>
      <p:sp>
        <p:nvSpPr>
          <p:cNvPr id="8" name="object 8"/>
          <p:cNvSpPr txBox="1"/>
          <p:nvPr/>
        </p:nvSpPr>
        <p:spPr>
          <a:xfrm>
            <a:off x="618845" y="2132837"/>
            <a:ext cx="5036820" cy="270510"/>
          </a:xfrm>
          <a:prstGeom prst="rect">
            <a:avLst/>
          </a:prstGeom>
        </p:spPr>
        <p:txBody>
          <a:bodyPr vert="horz" wrap="square" lIns="0" tIns="13335" rIns="0" bIns="0" rtlCol="0">
            <a:spAutoFit/>
          </a:bodyPr>
          <a:lstStyle/>
          <a:p>
            <a:pPr marL="12700">
              <a:lnSpc>
                <a:spcPct val="100000"/>
              </a:lnSpc>
              <a:spcBef>
                <a:spcPts val="105"/>
              </a:spcBef>
            </a:pPr>
            <a:r>
              <a:rPr sz="1600" dirty="0">
                <a:latin typeface="Tahoma"/>
                <a:cs typeface="Tahoma"/>
              </a:rPr>
              <a:t>стійкість</a:t>
            </a:r>
            <a:r>
              <a:rPr sz="1600" spc="175" dirty="0">
                <a:latin typeface="Tahoma"/>
                <a:cs typeface="Tahoma"/>
              </a:rPr>
              <a:t> </a:t>
            </a:r>
            <a:r>
              <a:rPr sz="1600" dirty="0">
                <a:latin typeface="Tahoma"/>
                <a:cs typeface="Tahoma"/>
              </a:rPr>
              <a:t>до</a:t>
            </a:r>
            <a:r>
              <a:rPr sz="1600" spc="135" dirty="0">
                <a:latin typeface="Tahoma"/>
                <a:cs typeface="Tahoma"/>
              </a:rPr>
              <a:t> </a:t>
            </a:r>
            <a:r>
              <a:rPr sz="1600" dirty="0">
                <a:latin typeface="Tahoma"/>
                <a:cs typeface="Tahoma"/>
              </a:rPr>
              <a:t>внутрішніх</a:t>
            </a:r>
            <a:r>
              <a:rPr sz="1600" spc="140" dirty="0">
                <a:latin typeface="Tahoma"/>
                <a:cs typeface="Tahoma"/>
              </a:rPr>
              <a:t> </a:t>
            </a:r>
            <a:r>
              <a:rPr sz="1600" dirty="0">
                <a:latin typeface="Tahoma"/>
                <a:cs typeface="Tahoma"/>
              </a:rPr>
              <a:t>і</a:t>
            </a:r>
            <a:r>
              <a:rPr sz="1600" spc="165" dirty="0">
                <a:latin typeface="Tahoma"/>
                <a:cs typeface="Tahoma"/>
              </a:rPr>
              <a:t> </a:t>
            </a:r>
            <a:r>
              <a:rPr sz="1600" dirty="0">
                <a:latin typeface="Tahoma"/>
                <a:cs typeface="Tahoma"/>
              </a:rPr>
              <a:t>зовнішніх</a:t>
            </a:r>
            <a:r>
              <a:rPr sz="1600" spc="140" dirty="0">
                <a:latin typeface="Tahoma"/>
                <a:cs typeface="Tahoma"/>
              </a:rPr>
              <a:t> </a:t>
            </a:r>
            <a:r>
              <a:rPr sz="1600" dirty="0">
                <a:latin typeface="Tahoma"/>
                <a:cs typeface="Tahoma"/>
              </a:rPr>
              <a:t>загроз,</a:t>
            </a:r>
            <a:r>
              <a:rPr sz="1600" spc="180" dirty="0">
                <a:latin typeface="Tahoma"/>
                <a:cs typeface="Tahoma"/>
              </a:rPr>
              <a:t> </a:t>
            </a:r>
            <a:r>
              <a:rPr sz="1600" spc="-10" dirty="0">
                <a:latin typeface="Tahoma"/>
                <a:cs typeface="Tahoma"/>
              </a:rPr>
              <a:t>здатність</a:t>
            </a:r>
            <a:endParaRPr sz="1600">
              <a:latin typeface="Tahoma"/>
              <a:cs typeface="Tahoma"/>
            </a:endParaRPr>
          </a:p>
        </p:txBody>
      </p:sp>
      <p:sp>
        <p:nvSpPr>
          <p:cNvPr id="9" name="object 9"/>
          <p:cNvSpPr txBox="1"/>
          <p:nvPr/>
        </p:nvSpPr>
        <p:spPr>
          <a:xfrm>
            <a:off x="618845" y="2376677"/>
            <a:ext cx="5035550" cy="270510"/>
          </a:xfrm>
          <a:prstGeom prst="rect">
            <a:avLst/>
          </a:prstGeom>
        </p:spPr>
        <p:txBody>
          <a:bodyPr vert="horz" wrap="square" lIns="0" tIns="13335" rIns="0" bIns="0" rtlCol="0">
            <a:spAutoFit/>
          </a:bodyPr>
          <a:lstStyle/>
          <a:p>
            <a:pPr marL="12700">
              <a:lnSpc>
                <a:spcPct val="100000"/>
              </a:lnSpc>
              <a:spcBef>
                <a:spcPts val="105"/>
              </a:spcBef>
              <a:tabLst>
                <a:tab pos="426720" algn="l"/>
                <a:tab pos="1435735" algn="l"/>
                <a:tab pos="1823085" algn="l"/>
                <a:tab pos="3164840" algn="l"/>
                <a:tab pos="4109720" algn="l"/>
              </a:tabLst>
            </a:pPr>
            <a:r>
              <a:rPr sz="1600" spc="-25" dirty="0">
                <a:latin typeface="Tahoma"/>
                <a:cs typeface="Tahoma"/>
              </a:rPr>
              <a:t>до</a:t>
            </a:r>
            <a:r>
              <a:rPr sz="1600" dirty="0">
                <a:latin typeface="Tahoma"/>
                <a:cs typeface="Tahoma"/>
              </a:rPr>
              <a:t>	</a:t>
            </a:r>
            <a:r>
              <a:rPr sz="1600" spc="-10" dirty="0">
                <a:latin typeface="Tahoma"/>
                <a:cs typeface="Tahoma"/>
              </a:rPr>
              <a:t>розвитку</a:t>
            </a:r>
            <a:r>
              <a:rPr sz="1600" dirty="0">
                <a:latin typeface="Tahoma"/>
                <a:cs typeface="Tahoma"/>
              </a:rPr>
              <a:t>	</a:t>
            </a:r>
            <a:r>
              <a:rPr sz="1600" spc="-25" dirty="0">
                <a:latin typeface="Tahoma"/>
                <a:cs typeface="Tahoma"/>
              </a:rPr>
              <a:t>та</a:t>
            </a:r>
            <a:r>
              <a:rPr sz="1600" dirty="0">
                <a:latin typeface="Tahoma"/>
                <a:cs typeface="Tahoma"/>
              </a:rPr>
              <a:t>	</a:t>
            </a:r>
            <a:r>
              <a:rPr sz="1600" spc="-10" dirty="0">
                <a:latin typeface="Tahoma"/>
                <a:cs typeface="Tahoma"/>
              </a:rPr>
              <a:t>захищеність</a:t>
            </a:r>
            <a:r>
              <a:rPr sz="1600" dirty="0">
                <a:latin typeface="Tahoma"/>
                <a:cs typeface="Tahoma"/>
              </a:rPr>
              <a:t>	</a:t>
            </a:r>
            <a:r>
              <a:rPr sz="1600" spc="-10" dirty="0">
                <a:latin typeface="Tahoma"/>
                <a:cs typeface="Tahoma"/>
              </a:rPr>
              <a:t>життєво</a:t>
            </a:r>
            <a:r>
              <a:rPr sz="1600" dirty="0">
                <a:latin typeface="Tahoma"/>
                <a:cs typeface="Tahoma"/>
              </a:rPr>
              <a:t>	</a:t>
            </a:r>
            <a:r>
              <a:rPr sz="1600" spc="-10" dirty="0">
                <a:latin typeface="Tahoma"/>
                <a:cs typeface="Tahoma"/>
              </a:rPr>
              <a:t>важливих</a:t>
            </a:r>
            <a:endParaRPr sz="1600">
              <a:latin typeface="Tahoma"/>
              <a:cs typeface="Tahoma"/>
            </a:endParaRPr>
          </a:p>
        </p:txBody>
      </p:sp>
      <p:sp>
        <p:nvSpPr>
          <p:cNvPr id="10" name="object 10"/>
          <p:cNvSpPr txBox="1"/>
          <p:nvPr/>
        </p:nvSpPr>
        <p:spPr>
          <a:xfrm>
            <a:off x="618845" y="2620213"/>
            <a:ext cx="3735070" cy="271145"/>
          </a:xfrm>
          <a:prstGeom prst="rect">
            <a:avLst/>
          </a:prstGeom>
        </p:spPr>
        <p:txBody>
          <a:bodyPr vert="horz" wrap="square" lIns="0" tIns="13970" rIns="0" bIns="0" rtlCol="0">
            <a:spAutoFit/>
          </a:bodyPr>
          <a:lstStyle/>
          <a:p>
            <a:pPr marL="12700">
              <a:lnSpc>
                <a:spcPct val="100000"/>
              </a:lnSpc>
              <a:spcBef>
                <a:spcPts val="110"/>
              </a:spcBef>
            </a:pPr>
            <a:r>
              <a:rPr sz="1600" dirty="0">
                <a:latin typeface="Tahoma"/>
                <a:cs typeface="Tahoma"/>
              </a:rPr>
              <a:t>інтересів людей,</a:t>
            </a:r>
            <a:r>
              <a:rPr sz="1600" spc="15" dirty="0">
                <a:latin typeface="Tahoma"/>
                <a:cs typeface="Tahoma"/>
              </a:rPr>
              <a:t> </a:t>
            </a:r>
            <a:r>
              <a:rPr sz="1600" dirty="0">
                <a:latin typeface="Tahoma"/>
                <a:cs typeface="Tahoma"/>
              </a:rPr>
              <a:t>суспільства,</a:t>
            </a:r>
            <a:r>
              <a:rPr sz="1600" spc="-25" dirty="0">
                <a:latin typeface="Tahoma"/>
                <a:cs typeface="Tahoma"/>
              </a:rPr>
              <a:t> </a:t>
            </a:r>
            <a:r>
              <a:rPr sz="1600" spc="-10" dirty="0">
                <a:latin typeface="Tahoma"/>
                <a:cs typeface="Tahoma"/>
              </a:rPr>
              <a:t>держави</a:t>
            </a:r>
            <a:r>
              <a:rPr sz="1600" spc="-10" dirty="0">
                <a:latin typeface="Arial MT"/>
                <a:cs typeface="Arial MT"/>
              </a:rPr>
              <a:t>.</a:t>
            </a:r>
            <a:endParaRPr sz="1600">
              <a:latin typeface="Arial MT"/>
              <a:cs typeface="Arial MT"/>
            </a:endParaRPr>
          </a:p>
        </p:txBody>
      </p:sp>
      <p:sp>
        <p:nvSpPr>
          <p:cNvPr id="11" name="object 11"/>
          <p:cNvSpPr txBox="1"/>
          <p:nvPr/>
        </p:nvSpPr>
        <p:spPr>
          <a:xfrm>
            <a:off x="249936" y="4465320"/>
            <a:ext cx="2520950" cy="2307590"/>
          </a:xfrm>
          <a:prstGeom prst="rect">
            <a:avLst/>
          </a:prstGeom>
          <a:solidFill>
            <a:srgbClr val="92D050"/>
          </a:solidFill>
          <a:ln w="18287">
            <a:solidFill>
              <a:srgbClr val="E36C09"/>
            </a:solidFill>
          </a:ln>
        </p:spPr>
        <p:txBody>
          <a:bodyPr vert="horz" wrap="square" lIns="0" tIns="41910" rIns="0" bIns="0" rtlCol="0">
            <a:spAutoFit/>
          </a:bodyPr>
          <a:lstStyle/>
          <a:p>
            <a:pPr algn="ctr">
              <a:lnSpc>
                <a:spcPct val="100000"/>
              </a:lnSpc>
              <a:spcBef>
                <a:spcPts val="330"/>
              </a:spcBef>
            </a:pPr>
            <a:r>
              <a:rPr sz="1800" b="1" i="1" dirty="0">
                <a:latin typeface="Arial"/>
                <a:cs typeface="Arial"/>
              </a:rPr>
              <a:t>Виробнича</a:t>
            </a:r>
            <a:r>
              <a:rPr sz="1800" b="1" i="1" spc="-114" dirty="0">
                <a:latin typeface="Arial"/>
                <a:cs typeface="Arial"/>
              </a:rPr>
              <a:t> </a:t>
            </a:r>
            <a:r>
              <a:rPr sz="1800" b="1" i="1" spc="-10" dirty="0">
                <a:latin typeface="Arial"/>
                <a:cs typeface="Arial"/>
              </a:rPr>
              <a:t>безпека</a:t>
            </a:r>
            <a:endParaRPr sz="1800">
              <a:latin typeface="Arial"/>
              <a:cs typeface="Arial"/>
            </a:endParaRPr>
          </a:p>
          <a:p>
            <a:pPr marL="153670" marR="146685" indent="3810" algn="ctr">
              <a:lnSpc>
                <a:spcPct val="100000"/>
              </a:lnSpc>
            </a:pPr>
            <a:r>
              <a:rPr sz="1800" dirty="0">
                <a:latin typeface="Symbol"/>
                <a:cs typeface="Symbol"/>
              </a:rPr>
              <a:t></a:t>
            </a:r>
            <a:r>
              <a:rPr sz="1800" spc="55" dirty="0">
                <a:latin typeface="Times New Roman"/>
                <a:cs typeface="Times New Roman"/>
              </a:rPr>
              <a:t> </a:t>
            </a:r>
            <a:r>
              <a:rPr sz="1800" dirty="0">
                <a:latin typeface="Tahoma"/>
                <a:cs typeface="Tahoma"/>
              </a:rPr>
              <a:t>це</a:t>
            </a:r>
            <a:r>
              <a:rPr sz="1800" spc="-65" dirty="0">
                <a:latin typeface="Tahoma"/>
                <a:cs typeface="Tahoma"/>
              </a:rPr>
              <a:t> </a:t>
            </a:r>
            <a:r>
              <a:rPr sz="1800" dirty="0">
                <a:latin typeface="Tahoma"/>
                <a:cs typeface="Tahoma"/>
              </a:rPr>
              <a:t>рівень</a:t>
            </a:r>
            <a:r>
              <a:rPr sz="1800" spc="-55" dirty="0">
                <a:latin typeface="Tahoma"/>
                <a:cs typeface="Tahoma"/>
              </a:rPr>
              <a:t> </a:t>
            </a:r>
            <a:r>
              <a:rPr sz="1800" spc="-10" dirty="0">
                <a:latin typeface="Tahoma"/>
                <a:cs typeface="Tahoma"/>
              </a:rPr>
              <a:t>розвитку промислового </a:t>
            </a:r>
            <a:r>
              <a:rPr sz="1800" dirty="0">
                <a:latin typeface="Tahoma"/>
                <a:cs typeface="Tahoma"/>
              </a:rPr>
              <a:t>комплексу</a:t>
            </a:r>
            <a:r>
              <a:rPr sz="1800" spc="-70" dirty="0">
                <a:latin typeface="Tahoma"/>
                <a:cs typeface="Tahoma"/>
              </a:rPr>
              <a:t> </a:t>
            </a:r>
            <a:r>
              <a:rPr sz="1800" spc="-10" dirty="0">
                <a:latin typeface="Tahoma"/>
                <a:cs typeface="Tahoma"/>
              </a:rPr>
              <a:t>країни, </a:t>
            </a:r>
            <a:r>
              <a:rPr sz="1800" dirty="0">
                <a:latin typeface="Tahoma"/>
                <a:cs typeface="Tahoma"/>
              </a:rPr>
              <a:t>здатний</a:t>
            </a:r>
            <a:r>
              <a:rPr sz="1800" spc="-130" dirty="0">
                <a:latin typeface="Tahoma"/>
                <a:cs typeface="Tahoma"/>
              </a:rPr>
              <a:t> </a:t>
            </a:r>
            <a:r>
              <a:rPr sz="1800" spc="-10" dirty="0">
                <a:latin typeface="Tahoma"/>
                <a:cs typeface="Tahoma"/>
              </a:rPr>
              <a:t>забезпечити </a:t>
            </a:r>
            <a:r>
              <a:rPr sz="1800" dirty="0">
                <a:latin typeface="Tahoma"/>
                <a:cs typeface="Tahoma"/>
              </a:rPr>
              <a:t>зростання</a:t>
            </a:r>
            <a:r>
              <a:rPr sz="1800" spc="5" dirty="0">
                <a:latin typeface="Tahoma"/>
                <a:cs typeface="Tahoma"/>
              </a:rPr>
              <a:t> </a:t>
            </a:r>
            <a:r>
              <a:rPr sz="1800" spc="-10" dirty="0">
                <a:latin typeface="Tahoma"/>
                <a:cs typeface="Tahoma"/>
              </a:rPr>
              <a:t>економіки </a:t>
            </a:r>
            <a:r>
              <a:rPr sz="1800" dirty="0">
                <a:latin typeface="Tahoma"/>
                <a:cs typeface="Tahoma"/>
              </a:rPr>
              <a:t>та</a:t>
            </a:r>
            <a:r>
              <a:rPr sz="1800" spc="-65" dirty="0">
                <a:latin typeface="Tahoma"/>
                <a:cs typeface="Tahoma"/>
              </a:rPr>
              <a:t> </a:t>
            </a:r>
            <a:r>
              <a:rPr sz="1800" spc="85" dirty="0">
                <a:latin typeface="Tahoma"/>
                <a:cs typeface="Tahoma"/>
              </a:rPr>
              <a:t>її</a:t>
            </a:r>
            <a:r>
              <a:rPr sz="1800" spc="-60" dirty="0">
                <a:latin typeface="Tahoma"/>
                <a:cs typeface="Tahoma"/>
              </a:rPr>
              <a:t> </a:t>
            </a:r>
            <a:r>
              <a:rPr sz="1800" spc="-10" dirty="0">
                <a:latin typeface="Tahoma"/>
                <a:cs typeface="Tahoma"/>
              </a:rPr>
              <a:t>розширене відтворення</a:t>
            </a:r>
            <a:endParaRPr sz="1800">
              <a:latin typeface="Tahoma"/>
              <a:cs typeface="Tahoma"/>
            </a:endParaRPr>
          </a:p>
        </p:txBody>
      </p:sp>
      <p:pic>
        <p:nvPicPr>
          <p:cNvPr id="12" name="object 12"/>
          <p:cNvPicPr/>
          <p:nvPr/>
        </p:nvPicPr>
        <p:blipFill>
          <a:blip r:embed="rId2" cstate="print"/>
          <a:stretch>
            <a:fillRect/>
          </a:stretch>
        </p:blipFill>
        <p:spPr>
          <a:xfrm>
            <a:off x="6038088" y="4654296"/>
            <a:ext cx="2950464" cy="1456943"/>
          </a:xfrm>
          <a:prstGeom prst="rect">
            <a:avLst/>
          </a:prstGeom>
        </p:spPr>
      </p:pic>
      <p:sp>
        <p:nvSpPr>
          <p:cNvPr id="13" name="object 13"/>
          <p:cNvSpPr txBox="1"/>
          <p:nvPr/>
        </p:nvSpPr>
        <p:spPr>
          <a:xfrm>
            <a:off x="618845" y="3070098"/>
            <a:ext cx="3560445" cy="270510"/>
          </a:xfrm>
          <a:prstGeom prst="rect">
            <a:avLst/>
          </a:prstGeom>
        </p:spPr>
        <p:txBody>
          <a:bodyPr vert="horz" wrap="square" lIns="0" tIns="13335" rIns="0" bIns="0" rtlCol="0">
            <a:spAutoFit/>
          </a:bodyPr>
          <a:lstStyle/>
          <a:p>
            <a:pPr marL="12700">
              <a:lnSpc>
                <a:spcPct val="100000"/>
              </a:lnSpc>
              <a:spcBef>
                <a:spcPts val="105"/>
              </a:spcBef>
              <a:tabLst>
                <a:tab pos="1018540" algn="l"/>
                <a:tab pos="2670810" algn="l"/>
              </a:tabLst>
            </a:pPr>
            <a:r>
              <a:rPr sz="1600" spc="-10" dirty="0">
                <a:latin typeface="Tahoma"/>
                <a:cs typeface="Tahoma"/>
              </a:rPr>
              <a:t>Згідно</a:t>
            </a:r>
            <a:r>
              <a:rPr sz="1600" dirty="0">
                <a:latin typeface="Tahoma"/>
                <a:cs typeface="Tahoma"/>
              </a:rPr>
              <a:t>	</a:t>
            </a:r>
            <a:r>
              <a:rPr sz="1600" spc="-10" dirty="0">
                <a:latin typeface="Tahoma"/>
                <a:cs typeface="Tahoma"/>
              </a:rPr>
              <a:t>національної</a:t>
            </a:r>
            <a:r>
              <a:rPr sz="1600" dirty="0">
                <a:latin typeface="Tahoma"/>
                <a:cs typeface="Tahoma"/>
              </a:rPr>
              <a:t>	</a:t>
            </a:r>
            <a:r>
              <a:rPr sz="1600" spc="-10" dirty="0">
                <a:latin typeface="Tahoma"/>
                <a:cs typeface="Tahoma"/>
              </a:rPr>
              <a:t>методики</a:t>
            </a:r>
            <a:endParaRPr sz="1600">
              <a:latin typeface="Tahoma"/>
              <a:cs typeface="Tahoma"/>
            </a:endParaRPr>
          </a:p>
        </p:txBody>
      </p:sp>
      <p:sp>
        <p:nvSpPr>
          <p:cNvPr id="14" name="object 14"/>
          <p:cNvSpPr txBox="1"/>
          <p:nvPr/>
        </p:nvSpPr>
        <p:spPr>
          <a:xfrm>
            <a:off x="4573270" y="3070098"/>
            <a:ext cx="1078230" cy="270510"/>
          </a:xfrm>
          <a:prstGeom prst="rect">
            <a:avLst/>
          </a:prstGeom>
        </p:spPr>
        <p:txBody>
          <a:bodyPr vert="horz" wrap="square" lIns="0" tIns="13335" rIns="0" bIns="0" rtlCol="0">
            <a:spAutoFit/>
          </a:bodyPr>
          <a:lstStyle/>
          <a:p>
            <a:pPr marL="12700">
              <a:lnSpc>
                <a:spcPct val="100000"/>
              </a:lnSpc>
              <a:spcBef>
                <a:spcPts val="105"/>
              </a:spcBef>
            </a:pPr>
            <a:r>
              <a:rPr sz="1600" spc="-10" dirty="0">
                <a:latin typeface="Tahoma"/>
                <a:cs typeface="Tahoma"/>
              </a:rPr>
              <a:t>розрахунку</a:t>
            </a:r>
            <a:endParaRPr sz="1600">
              <a:latin typeface="Tahoma"/>
              <a:cs typeface="Tahoma"/>
            </a:endParaRPr>
          </a:p>
        </p:txBody>
      </p:sp>
      <p:sp>
        <p:nvSpPr>
          <p:cNvPr id="15" name="object 15"/>
          <p:cNvSpPr txBox="1"/>
          <p:nvPr/>
        </p:nvSpPr>
        <p:spPr>
          <a:xfrm>
            <a:off x="618845" y="3313633"/>
            <a:ext cx="5038090" cy="271145"/>
          </a:xfrm>
          <a:prstGeom prst="rect">
            <a:avLst/>
          </a:prstGeom>
        </p:spPr>
        <p:txBody>
          <a:bodyPr vert="horz" wrap="square" lIns="0" tIns="13970" rIns="0" bIns="0" rtlCol="0">
            <a:spAutoFit/>
          </a:bodyPr>
          <a:lstStyle/>
          <a:p>
            <a:pPr marL="12700">
              <a:lnSpc>
                <a:spcPct val="100000"/>
              </a:lnSpc>
              <a:spcBef>
                <a:spcPts val="110"/>
              </a:spcBef>
            </a:pPr>
            <a:r>
              <a:rPr sz="1600" dirty="0">
                <a:latin typeface="Tahoma"/>
                <a:cs typeface="Tahoma"/>
              </a:rPr>
              <a:t>економічної</a:t>
            </a:r>
            <a:r>
              <a:rPr sz="1600" spc="270" dirty="0">
                <a:latin typeface="Tahoma"/>
                <a:cs typeface="Tahoma"/>
              </a:rPr>
              <a:t> </a:t>
            </a:r>
            <a:r>
              <a:rPr sz="1600" dirty="0">
                <a:latin typeface="Tahoma"/>
                <a:cs typeface="Tahoma"/>
              </a:rPr>
              <a:t>безпеки</a:t>
            </a:r>
            <a:r>
              <a:rPr sz="1600" spc="275" dirty="0">
                <a:latin typeface="Tahoma"/>
                <a:cs typeface="Tahoma"/>
              </a:rPr>
              <a:t> </a:t>
            </a:r>
            <a:r>
              <a:rPr sz="1600" dirty="0">
                <a:latin typeface="Tahoma"/>
                <a:cs typeface="Tahoma"/>
              </a:rPr>
              <a:t>України,</a:t>
            </a:r>
            <a:r>
              <a:rPr sz="1600" spc="290" dirty="0">
                <a:latin typeface="Tahoma"/>
                <a:cs typeface="Tahoma"/>
              </a:rPr>
              <a:t> </a:t>
            </a:r>
            <a:r>
              <a:rPr sz="1600" dirty="0">
                <a:latin typeface="Tahoma"/>
                <a:cs typeface="Tahoma"/>
              </a:rPr>
              <a:t>розробленої</a:t>
            </a:r>
            <a:r>
              <a:rPr sz="1600" spc="270" dirty="0">
                <a:latin typeface="Tahoma"/>
                <a:cs typeface="Tahoma"/>
              </a:rPr>
              <a:t> </a:t>
            </a:r>
            <a:r>
              <a:rPr sz="1600" spc="-10" dirty="0">
                <a:latin typeface="Tahoma"/>
                <a:cs typeface="Tahoma"/>
              </a:rPr>
              <a:t>відділом</a:t>
            </a:r>
            <a:endParaRPr sz="1600">
              <a:latin typeface="Tahoma"/>
              <a:cs typeface="Tahoma"/>
            </a:endParaRPr>
          </a:p>
        </p:txBody>
      </p:sp>
      <p:sp>
        <p:nvSpPr>
          <p:cNvPr id="16" name="object 16"/>
          <p:cNvSpPr txBox="1"/>
          <p:nvPr/>
        </p:nvSpPr>
        <p:spPr>
          <a:xfrm>
            <a:off x="618845" y="3558032"/>
            <a:ext cx="2277110" cy="270510"/>
          </a:xfrm>
          <a:prstGeom prst="rect">
            <a:avLst/>
          </a:prstGeom>
        </p:spPr>
        <p:txBody>
          <a:bodyPr vert="horz" wrap="square" lIns="0" tIns="13335" rIns="0" bIns="0" rtlCol="0">
            <a:spAutoFit/>
          </a:bodyPr>
          <a:lstStyle/>
          <a:p>
            <a:pPr marL="12700">
              <a:lnSpc>
                <a:spcPct val="100000"/>
              </a:lnSpc>
              <a:spcBef>
                <a:spcPts val="105"/>
              </a:spcBef>
              <a:tabLst>
                <a:tab pos="1570355" algn="l"/>
              </a:tabLst>
            </a:pPr>
            <a:r>
              <a:rPr sz="1600" spc="-10" dirty="0">
                <a:latin typeface="Tahoma"/>
                <a:cs typeface="Tahoma"/>
              </a:rPr>
              <a:t>економічного</a:t>
            </a:r>
            <a:r>
              <a:rPr sz="1600" dirty="0">
                <a:latin typeface="Tahoma"/>
                <a:cs typeface="Tahoma"/>
              </a:rPr>
              <a:t>	</a:t>
            </a:r>
            <a:r>
              <a:rPr sz="1600" spc="-10" dirty="0">
                <a:latin typeface="Tahoma"/>
                <a:cs typeface="Tahoma"/>
              </a:rPr>
              <a:t>аналізу</a:t>
            </a:r>
            <a:endParaRPr sz="1600">
              <a:latin typeface="Tahoma"/>
              <a:cs typeface="Tahoma"/>
            </a:endParaRPr>
          </a:p>
        </p:txBody>
      </p:sp>
      <p:sp>
        <p:nvSpPr>
          <p:cNvPr id="17" name="object 17"/>
          <p:cNvSpPr txBox="1"/>
          <p:nvPr/>
        </p:nvSpPr>
        <p:spPr>
          <a:xfrm>
            <a:off x="618845" y="3558032"/>
            <a:ext cx="3796665" cy="514350"/>
          </a:xfrm>
          <a:prstGeom prst="rect">
            <a:avLst/>
          </a:prstGeom>
        </p:spPr>
        <p:txBody>
          <a:bodyPr vert="horz" wrap="square" lIns="0" tIns="13335" rIns="0" bIns="0" rtlCol="0">
            <a:spAutoFit/>
          </a:bodyPr>
          <a:lstStyle/>
          <a:p>
            <a:pPr marL="12700" marR="5080" indent="2563495">
              <a:lnSpc>
                <a:spcPct val="100000"/>
              </a:lnSpc>
              <a:spcBef>
                <a:spcPts val="105"/>
              </a:spcBef>
              <a:tabLst>
                <a:tab pos="942340" algn="l"/>
                <a:tab pos="1256030" algn="l"/>
                <a:tab pos="1920875" algn="l"/>
                <a:tab pos="2362835" algn="l"/>
              </a:tabLst>
            </a:pPr>
            <a:r>
              <a:rPr sz="1600" spc="-10" dirty="0">
                <a:latin typeface="Tahoma"/>
                <a:cs typeface="Tahoma"/>
              </a:rPr>
              <a:t>Міністерства України</a:t>
            </a:r>
            <a:r>
              <a:rPr sz="1600" dirty="0">
                <a:latin typeface="Tahoma"/>
                <a:cs typeface="Tahoma"/>
              </a:rPr>
              <a:t>	</a:t>
            </a:r>
            <a:r>
              <a:rPr sz="1600" spc="-50" dirty="0">
                <a:latin typeface="Tahoma"/>
                <a:cs typeface="Tahoma"/>
              </a:rPr>
              <a:t>у</a:t>
            </a:r>
            <a:r>
              <a:rPr sz="1600" dirty="0">
                <a:latin typeface="Tahoma"/>
                <a:cs typeface="Tahoma"/>
              </a:rPr>
              <a:t>	</a:t>
            </a:r>
            <a:r>
              <a:rPr sz="1600" spc="-20" dirty="0">
                <a:latin typeface="Arial MT"/>
                <a:cs typeface="Arial MT"/>
              </a:rPr>
              <a:t>2007</a:t>
            </a:r>
            <a:r>
              <a:rPr sz="1600" dirty="0">
                <a:latin typeface="Arial MT"/>
                <a:cs typeface="Arial MT"/>
              </a:rPr>
              <a:t>	</a:t>
            </a:r>
            <a:r>
              <a:rPr sz="1600" spc="-25" dirty="0">
                <a:latin typeface="Tahoma"/>
                <a:cs typeface="Tahoma"/>
              </a:rPr>
              <a:t>р</a:t>
            </a:r>
            <a:r>
              <a:rPr sz="1600" spc="-25" dirty="0">
                <a:latin typeface="Arial MT"/>
                <a:cs typeface="Arial MT"/>
              </a:rPr>
              <a:t>.,</a:t>
            </a:r>
            <a:r>
              <a:rPr sz="1600" dirty="0">
                <a:latin typeface="Arial MT"/>
                <a:cs typeface="Arial MT"/>
              </a:rPr>
              <a:t>	</a:t>
            </a:r>
            <a:r>
              <a:rPr sz="1600" b="1" spc="-10" dirty="0">
                <a:latin typeface="Arial"/>
                <a:cs typeface="Arial"/>
              </a:rPr>
              <a:t>складовими</a:t>
            </a:r>
            <a:endParaRPr sz="1600">
              <a:latin typeface="Arial"/>
              <a:cs typeface="Arial"/>
            </a:endParaRPr>
          </a:p>
        </p:txBody>
      </p:sp>
      <p:sp>
        <p:nvSpPr>
          <p:cNvPr id="18" name="object 18"/>
          <p:cNvSpPr txBox="1"/>
          <p:nvPr/>
        </p:nvSpPr>
        <p:spPr>
          <a:xfrm>
            <a:off x="4420870" y="3558032"/>
            <a:ext cx="1236345" cy="514350"/>
          </a:xfrm>
          <a:prstGeom prst="rect">
            <a:avLst/>
          </a:prstGeom>
        </p:spPr>
        <p:txBody>
          <a:bodyPr vert="horz" wrap="square" lIns="0" tIns="13335" rIns="0" bIns="0" rtlCol="0">
            <a:spAutoFit/>
          </a:bodyPr>
          <a:lstStyle/>
          <a:p>
            <a:pPr marL="292735">
              <a:lnSpc>
                <a:spcPct val="100000"/>
              </a:lnSpc>
              <a:spcBef>
                <a:spcPts val="105"/>
              </a:spcBef>
            </a:pPr>
            <a:r>
              <a:rPr sz="1600" spc="-10" dirty="0">
                <a:latin typeface="Tahoma"/>
                <a:cs typeface="Tahoma"/>
              </a:rPr>
              <a:t>економіки</a:t>
            </a:r>
            <a:endParaRPr sz="1600">
              <a:latin typeface="Tahoma"/>
              <a:cs typeface="Tahoma"/>
            </a:endParaRPr>
          </a:p>
          <a:p>
            <a:pPr marL="12700">
              <a:lnSpc>
                <a:spcPct val="100000"/>
              </a:lnSpc>
            </a:pPr>
            <a:r>
              <a:rPr sz="1600" b="1" spc="-10" dirty="0">
                <a:latin typeface="Arial"/>
                <a:cs typeface="Arial"/>
              </a:rPr>
              <a:t>економічної</a:t>
            </a:r>
            <a:endParaRPr sz="1600">
              <a:latin typeface="Arial"/>
              <a:cs typeface="Arial"/>
            </a:endParaRPr>
          </a:p>
        </p:txBody>
      </p:sp>
      <p:sp>
        <p:nvSpPr>
          <p:cNvPr id="19" name="object 19"/>
          <p:cNvSpPr txBox="1"/>
          <p:nvPr/>
        </p:nvSpPr>
        <p:spPr>
          <a:xfrm>
            <a:off x="618845" y="4045407"/>
            <a:ext cx="1045844" cy="271145"/>
          </a:xfrm>
          <a:prstGeom prst="rect">
            <a:avLst/>
          </a:prstGeom>
        </p:spPr>
        <p:txBody>
          <a:bodyPr vert="horz" wrap="square" lIns="0" tIns="13970" rIns="0" bIns="0" rtlCol="0">
            <a:spAutoFit/>
          </a:bodyPr>
          <a:lstStyle/>
          <a:p>
            <a:pPr marL="12700">
              <a:lnSpc>
                <a:spcPct val="100000"/>
              </a:lnSpc>
              <a:spcBef>
                <a:spcPts val="110"/>
              </a:spcBef>
            </a:pPr>
            <a:r>
              <a:rPr sz="1600" b="1" dirty="0">
                <a:latin typeface="Arial"/>
                <a:cs typeface="Arial"/>
              </a:rPr>
              <a:t>безпеки</a:t>
            </a:r>
            <a:r>
              <a:rPr sz="1600" b="1" spc="-45" dirty="0">
                <a:latin typeface="Arial"/>
                <a:cs typeface="Arial"/>
              </a:rPr>
              <a:t> </a:t>
            </a:r>
            <a:r>
              <a:rPr sz="1600" spc="-25" dirty="0">
                <a:latin typeface="Tahoma"/>
                <a:cs typeface="Tahoma"/>
              </a:rPr>
              <a:t>є</a:t>
            </a:r>
            <a:r>
              <a:rPr sz="1600" spc="-25" dirty="0">
                <a:latin typeface="Arial MT"/>
                <a:cs typeface="Arial MT"/>
              </a:rPr>
              <a:t>:</a:t>
            </a:r>
            <a:endParaRPr sz="1600">
              <a:latin typeface="Arial MT"/>
              <a:cs typeface="Arial M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a:xfrm>
            <a:off x="838200" y="876437"/>
            <a:ext cx="6539383" cy="5755422"/>
          </a:xfrm>
        </p:spPr>
        <p:txBody>
          <a:bodyPr/>
          <a:lstStyle/>
          <a:p>
            <a:r>
              <a:rPr lang="uk-UA" sz="1100" dirty="0">
                <a:latin typeface="+mj-lt"/>
              </a:rPr>
              <a:t>Міжгалузеві комплекси  </a:t>
            </a:r>
          </a:p>
          <a:p>
            <a:r>
              <a:rPr lang="uk-UA" sz="1100" dirty="0">
                <a:latin typeface="+mj-lt"/>
              </a:rPr>
              <a:t>│  </a:t>
            </a:r>
          </a:p>
          <a:p>
            <a:r>
              <a:rPr lang="uk-UA" sz="1100" dirty="0">
                <a:latin typeface="+mj-lt"/>
              </a:rPr>
              <a:t>├── За функціональним призначенням  </a:t>
            </a:r>
          </a:p>
          <a:p>
            <a:r>
              <a:rPr lang="uk-UA" sz="1100" dirty="0">
                <a:latin typeface="+mj-lt"/>
              </a:rPr>
              <a:t>│   ├── Виробничі (машинобудівний, хімічний, металургійний)  </a:t>
            </a:r>
          </a:p>
          <a:p>
            <a:r>
              <a:rPr lang="uk-UA" sz="1100" dirty="0">
                <a:latin typeface="+mj-lt"/>
              </a:rPr>
              <a:t>│   ├── Інфраструктурні (транспортний, енергетичний)  </a:t>
            </a:r>
          </a:p>
          <a:p>
            <a:r>
              <a:rPr lang="uk-UA" sz="1100" dirty="0">
                <a:latin typeface="+mj-lt"/>
              </a:rPr>
              <a:t>│   └── Соціальні (освітній, медичний, житлово-комунальний)  </a:t>
            </a:r>
          </a:p>
          <a:p>
            <a:r>
              <a:rPr lang="uk-UA" sz="1100" dirty="0">
                <a:latin typeface="+mj-lt"/>
              </a:rPr>
              <a:t>│  </a:t>
            </a:r>
          </a:p>
          <a:p>
            <a:r>
              <a:rPr lang="uk-UA" sz="1100" dirty="0">
                <a:latin typeface="+mj-lt"/>
              </a:rPr>
              <a:t>├── За галузевою структурою  </a:t>
            </a:r>
          </a:p>
          <a:p>
            <a:r>
              <a:rPr lang="uk-UA" sz="1100" dirty="0">
                <a:latin typeface="+mj-lt"/>
              </a:rPr>
              <a:t>│   ├── Промислові  </a:t>
            </a:r>
          </a:p>
          <a:p>
            <a:r>
              <a:rPr lang="uk-UA" sz="1100" dirty="0">
                <a:latin typeface="+mj-lt"/>
              </a:rPr>
              <a:t>│   │   ├── Паливно-енергетичний  </a:t>
            </a:r>
          </a:p>
          <a:p>
            <a:r>
              <a:rPr lang="uk-UA" sz="1100" dirty="0">
                <a:latin typeface="+mj-lt"/>
              </a:rPr>
              <a:t>│   │   ├── Металургійний  </a:t>
            </a:r>
          </a:p>
          <a:p>
            <a:r>
              <a:rPr lang="uk-UA" sz="1100" dirty="0">
                <a:latin typeface="+mj-lt"/>
              </a:rPr>
              <a:t>│   │   ├── Машинобудівний  </a:t>
            </a:r>
          </a:p>
          <a:p>
            <a:r>
              <a:rPr lang="uk-UA" sz="1100" dirty="0">
                <a:latin typeface="+mj-lt"/>
              </a:rPr>
              <a:t>│   │   └── Хімічний  </a:t>
            </a:r>
          </a:p>
          <a:p>
            <a:r>
              <a:rPr lang="uk-UA" sz="1100" dirty="0">
                <a:latin typeface="+mj-lt"/>
              </a:rPr>
              <a:t>│   ├── Агропромисловий комплекс (АПК)  </a:t>
            </a:r>
          </a:p>
          <a:p>
            <a:r>
              <a:rPr lang="uk-UA" sz="1100" dirty="0">
                <a:latin typeface="+mj-lt"/>
              </a:rPr>
              <a:t>│   └── Будівельний комплекс  </a:t>
            </a:r>
          </a:p>
          <a:p>
            <a:r>
              <a:rPr lang="uk-UA" sz="1100" dirty="0">
                <a:latin typeface="+mj-lt"/>
              </a:rPr>
              <a:t>│  </a:t>
            </a:r>
          </a:p>
          <a:p>
            <a:r>
              <a:rPr lang="uk-UA" sz="1100" dirty="0">
                <a:latin typeface="+mj-lt"/>
              </a:rPr>
              <a:t>├── За територіальною специфікою  </a:t>
            </a:r>
          </a:p>
          <a:p>
            <a:r>
              <a:rPr lang="uk-UA" sz="1100" dirty="0">
                <a:latin typeface="+mj-lt"/>
              </a:rPr>
              <a:t>│   ├── Національного значення (металургія Донбасу, авіабудування Харкова)  </a:t>
            </a:r>
          </a:p>
          <a:p>
            <a:r>
              <a:rPr lang="uk-UA" sz="1100" dirty="0">
                <a:latin typeface="+mj-lt"/>
              </a:rPr>
              <a:t>│   ├── Міжрегіонального значення (енергетичний, транспортний)  </a:t>
            </a:r>
          </a:p>
          <a:p>
            <a:r>
              <a:rPr lang="uk-UA" sz="1100" dirty="0">
                <a:latin typeface="+mj-lt"/>
              </a:rPr>
              <a:t>│   └── Локального значення (туризм Карпат, сільське господарство Полісся)  </a:t>
            </a:r>
          </a:p>
          <a:p>
            <a:r>
              <a:rPr lang="uk-UA" sz="1100" dirty="0">
                <a:latin typeface="+mj-lt"/>
              </a:rPr>
              <a:t>│  </a:t>
            </a:r>
          </a:p>
          <a:p>
            <a:r>
              <a:rPr lang="uk-UA" sz="1100" dirty="0">
                <a:latin typeface="+mj-lt"/>
              </a:rPr>
              <a:t>├── За рівнем інтеграції в глобальні процеси  </a:t>
            </a:r>
          </a:p>
          <a:p>
            <a:r>
              <a:rPr lang="uk-UA" sz="1100" dirty="0">
                <a:latin typeface="+mj-lt"/>
              </a:rPr>
              <a:t>│   ├── Експортно-орієнтовані (металургія, ІТ, аграрний сектор)  </a:t>
            </a:r>
          </a:p>
          <a:p>
            <a:r>
              <a:rPr lang="uk-UA" sz="1100" dirty="0">
                <a:latin typeface="+mj-lt"/>
              </a:rPr>
              <a:t>│   └── </a:t>
            </a:r>
            <a:r>
              <a:rPr lang="uk-UA" sz="1100" dirty="0" err="1">
                <a:latin typeface="+mj-lt"/>
              </a:rPr>
              <a:t>Внутрішньоорієнтовані</a:t>
            </a:r>
            <a:r>
              <a:rPr lang="uk-UA" sz="1100" dirty="0">
                <a:latin typeface="+mj-lt"/>
              </a:rPr>
              <a:t> (будівництво, транспорт, ЖКГ)  </a:t>
            </a:r>
          </a:p>
          <a:p>
            <a:r>
              <a:rPr lang="uk-UA" sz="1100" dirty="0">
                <a:latin typeface="+mj-lt"/>
              </a:rPr>
              <a:t>│  </a:t>
            </a:r>
          </a:p>
          <a:p>
            <a:r>
              <a:rPr lang="uk-UA" sz="1100" dirty="0">
                <a:latin typeface="+mj-lt"/>
              </a:rPr>
              <a:t>├── За рівнем </a:t>
            </a:r>
            <a:r>
              <a:rPr lang="uk-UA" sz="1100" dirty="0" err="1">
                <a:latin typeface="+mj-lt"/>
              </a:rPr>
              <a:t>інноваційності</a:t>
            </a:r>
            <a:r>
              <a:rPr lang="uk-UA" sz="1100" dirty="0">
                <a:latin typeface="+mj-lt"/>
              </a:rPr>
              <a:t>  </a:t>
            </a:r>
          </a:p>
          <a:p>
            <a:r>
              <a:rPr lang="uk-UA" sz="1100" dirty="0">
                <a:latin typeface="+mj-lt"/>
              </a:rPr>
              <a:t>│   ├── Традиційні (вугільна, важке машинобудування)  </a:t>
            </a:r>
          </a:p>
          <a:p>
            <a:r>
              <a:rPr lang="uk-UA" sz="1100" dirty="0">
                <a:latin typeface="+mj-lt"/>
              </a:rPr>
              <a:t>│   ├── Високотехнологічні (аерокосмічна галузь, біотехнології, ІТ)  </a:t>
            </a:r>
          </a:p>
          <a:p>
            <a:r>
              <a:rPr lang="uk-UA" sz="1100" dirty="0">
                <a:latin typeface="+mj-lt"/>
              </a:rPr>
              <a:t>│   └── Змішані (впровадження інновацій у традиційні галузі)  </a:t>
            </a:r>
          </a:p>
          <a:p>
            <a:r>
              <a:rPr lang="uk-UA" sz="1100" dirty="0">
                <a:latin typeface="+mj-lt"/>
              </a:rPr>
              <a:t>│  </a:t>
            </a:r>
          </a:p>
          <a:p>
            <a:r>
              <a:rPr lang="uk-UA" sz="1100" dirty="0">
                <a:latin typeface="+mj-lt"/>
              </a:rPr>
              <a:t>└── За екологічним впливом  </a:t>
            </a:r>
          </a:p>
          <a:p>
            <a:r>
              <a:rPr lang="uk-UA" sz="1100" dirty="0">
                <a:latin typeface="+mj-lt"/>
              </a:rPr>
              <a:t>    ├── Екологічно навантажені (металургія, хімічна промисловість)  </a:t>
            </a:r>
          </a:p>
          <a:p>
            <a:r>
              <a:rPr lang="uk-UA" sz="1100" dirty="0">
                <a:latin typeface="+mj-lt"/>
              </a:rPr>
              <a:t>    ├── Екологічно нейтральні (фінансовий сектор, освіта)  </a:t>
            </a:r>
          </a:p>
          <a:p>
            <a:r>
              <a:rPr lang="uk-UA" sz="1100" dirty="0">
                <a:latin typeface="+mj-lt"/>
              </a:rPr>
              <a:t>    └── Екологічно орієнтовані (зелена енергетика, органічне сільське господарство) </a:t>
            </a:r>
          </a:p>
        </p:txBody>
      </p:sp>
    </p:spTree>
    <p:extLst>
      <p:ext uri="{BB962C8B-B14F-4D97-AF65-F5344CB8AC3E}">
        <p14:creationId xmlns:p14="http://schemas.microsoft.com/office/powerpoint/2010/main" val="3677617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0667" y="841324"/>
            <a:ext cx="8272145" cy="506549"/>
          </a:xfrm>
          <a:prstGeom prst="rect">
            <a:avLst/>
          </a:prstGeom>
        </p:spPr>
        <p:txBody>
          <a:bodyPr vert="horz" wrap="square" lIns="0" tIns="13970" rIns="0" bIns="0" rtlCol="0">
            <a:spAutoFit/>
          </a:bodyPr>
          <a:lstStyle/>
          <a:p>
            <a:pPr marL="299085" marR="5080" indent="-287020" algn="just">
              <a:lnSpc>
                <a:spcPct val="100000"/>
              </a:lnSpc>
              <a:spcBef>
                <a:spcPts val="110"/>
              </a:spcBef>
              <a:buFont typeface="Wingdings"/>
              <a:buChar char=""/>
              <a:tabLst>
                <a:tab pos="299085" algn="l"/>
              </a:tabLst>
            </a:pPr>
            <a:r>
              <a:rPr sz="1600" spc="60" dirty="0">
                <a:latin typeface="Tahoma"/>
                <a:cs typeface="Tahoma"/>
              </a:rPr>
              <a:t>На</a:t>
            </a:r>
            <a:r>
              <a:rPr sz="1600" spc="315" dirty="0">
                <a:latin typeface="Tahoma"/>
                <a:cs typeface="Tahoma"/>
              </a:rPr>
              <a:t> </a:t>
            </a:r>
            <a:r>
              <a:rPr sz="1600" dirty="0">
                <a:latin typeface="Tahoma"/>
                <a:cs typeface="Tahoma"/>
              </a:rPr>
              <a:t>початку</a:t>
            </a:r>
            <a:r>
              <a:rPr sz="1600" spc="315" dirty="0">
                <a:latin typeface="Tahoma"/>
                <a:cs typeface="Tahoma"/>
              </a:rPr>
              <a:t> </a:t>
            </a:r>
            <a:r>
              <a:rPr sz="1600" dirty="0">
                <a:latin typeface="Arial MT"/>
                <a:cs typeface="Arial MT"/>
              </a:rPr>
              <a:t>XX</a:t>
            </a:r>
            <a:r>
              <a:rPr sz="1600" spc="345" dirty="0">
                <a:latin typeface="Arial MT"/>
                <a:cs typeface="Arial MT"/>
              </a:rPr>
              <a:t> </a:t>
            </a:r>
            <a:r>
              <a:rPr sz="1600" dirty="0">
                <a:latin typeface="Tahoma"/>
                <a:cs typeface="Tahoma"/>
              </a:rPr>
              <a:t>ст</a:t>
            </a:r>
            <a:r>
              <a:rPr sz="1600" dirty="0">
                <a:latin typeface="Arial MT"/>
                <a:cs typeface="Arial MT"/>
              </a:rPr>
              <a:t>.</a:t>
            </a:r>
            <a:r>
              <a:rPr sz="1600" spc="375" dirty="0">
                <a:latin typeface="Arial MT"/>
                <a:cs typeface="Arial MT"/>
              </a:rPr>
              <a:t> </a:t>
            </a:r>
            <a:r>
              <a:rPr sz="1600" dirty="0">
                <a:latin typeface="Tahoma"/>
                <a:cs typeface="Tahoma"/>
              </a:rPr>
              <a:t>Україна</a:t>
            </a:r>
            <a:r>
              <a:rPr sz="1600" spc="325" dirty="0">
                <a:latin typeface="Tahoma"/>
                <a:cs typeface="Tahoma"/>
              </a:rPr>
              <a:t> </a:t>
            </a:r>
            <a:r>
              <a:rPr sz="1600" dirty="0">
                <a:latin typeface="Tahoma"/>
                <a:cs typeface="Tahoma"/>
              </a:rPr>
              <a:t>за</a:t>
            </a:r>
            <a:r>
              <a:rPr sz="1600" spc="300" dirty="0">
                <a:latin typeface="Tahoma"/>
                <a:cs typeface="Tahoma"/>
              </a:rPr>
              <a:t> </a:t>
            </a:r>
            <a:r>
              <a:rPr sz="1600" dirty="0">
                <a:latin typeface="Tahoma"/>
                <a:cs typeface="Tahoma"/>
              </a:rPr>
              <a:t>рівнем</a:t>
            </a:r>
            <a:r>
              <a:rPr sz="1600" spc="305" dirty="0">
                <a:latin typeface="Tahoma"/>
                <a:cs typeface="Tahoma"/>
              </a:rPr>
              <a:t> </a:t>
            </a:r>
            <a:r>
              <a:rPr sz="1600" dirty="0">
                <a:latin typeface="Tahoma"/>
                <a:cs typeface="Tahoma"/>
              </a:rPr>
              <a:t>Концентрації</a:t>
            </a:r>
            <a:r>
              <a:rPr sz="1600" spc="320" dirty="0">
                <a:latin typeface="Tahoma"/>
                <a:cs typeface="Tahoma"/>
              </a:rPr>
              <a:t> </a:t>
            </a:r>
            <a:r>
              <a:rPr sz="1600" dirty="0">
                <a:latin typeface="Tahoma"/>
                <a:cs typeface="Tahoma"/>
              </a:rPr>
              <a:t>промислового</a:t>
            </a:r>
            <a:r>
              <a:rPr sz="1600" spc="325" dirty="0">
                <a:latin typeface="Tahoma"/>
                <a:cs typeface="Tahoma"/>
              </a:rPr>
              <a:t> </a:t>
            </a:r>
            <a:r>
              <a:rPr sz="1600" dirty="0">
                <a:latin typeface="Tahoma"/>
                <a:cs typeface="Tahoma"/>
              </a:rPr>
              <a:t>виробництва</a:t>
            </a:r>
            <a:r>
              <a:rPr sz="1600" spc="305" dirty="0">
                <a:latin typeface="Tahoma"/>
                <a:cs typeface="Tahoma"/>
              </a:rPr>
              <a:t> </a:t>
            </a:r>
            <a:r>
              <a:rPr sz="1600" spc="-50" dirty="0">
                <a:latin typeface="Tahoma"/>
                <a:cs typeface="Tahoma"/>
              </a:rPr>
              <a:t>в </a:t>
            </a:r>
            <a:r>
              <a:rPr sz="1600" dirty="0">
                <a:latin typeface="Tahoma"/>
                <a:cs typeface="Tahoma"/>
              </a:rPr>
              <a:t>основних</a:t>
            </a:r>
            <a:r>
              <a:rPr sz="1600" spc="285" dirty="0">
                <a:latin typeface="Tahoma"/>
                <a:cs typeface="Tahoma"/>
              </a:rPr>
              <a:t> </a:t>
            </a:r>
            <a:r>
              <a:rPr sz="1600" dirty="0">
                <a:latin typeface="Tahoma"/>
                <a:cs typeface="Tahoma"/>
              </a:rPr>
              <a:t>галузях</a:t>
            </a:r>
            <a:r>
              <a:rPr sz="1600" spc="280" dirty="0">
                <a:latin typeface="Tahoma"/>
                <a:cs typeface="Tahoma"/>
              </a:rPr>
              <a:t> </a:t>
            </a:r>
            <a:r>
              <a:rPr sz="1600" dirty="0">
                <a:latin typeface="Tahoma"/>
                <a:cs typeface="Tahoma"/>
              </a:rPr>
              <a:t>не</a:t>
            </a:r>
            <a:r>
              <a:rPr sz="1600" spc="305" dirty="0">
                <a:latin typeface="Tahoma"/>
                <a:cs typeface="Tahoma"/>
              </a:rPr>
              <a:t> </a:t>
            </a:r>
            <a:r>
              <a:rPr sz="1600" dirty="0" err="1">
                <a:latin typeface="Tahoma"/>
                <a:cs typeface="Tahoma"/>
              </a:rPr>
              <a:t>тільки</a:t>
            </a:r>
            <a:r>
              <a:rPr sz="1600" spc="295" dirty="0">
                <a:latin typeface="Tahoma"/>
                <a:cs typeface="Tahoma"/>
              </a:rPr>
              <a:t> </a:t>
            </a:r>
            <a:r>
              <a:rPr sz="1600" dirty="0" err="1" smtClean="0">
                <a:latin typeface="Tahoma"/>
                <a:cs typeface="Tahoma"/>
              </a:rPr>
              <a:t>домінувала</a:t>
            </a:r>
            <a:r>
              <a:rPr sz="1600" dirty="0" smtClean="0">
                <a:latin typeface="Tahoma"/>
                <a:cs typeface="Tahoma"/>
              </a:rPr>
              <a:t>,</a:t>
            </a:r>
            <a:r>
              <a:rPr sz="1600" spc="320" dirty="0" smtClean="0">
                <a:latin typeface="Tahoma"/>
                <a:cs typeface="Tahoma"/>
              </a:rPr>
              <a:t> </a:t>
            </a:r>
            <a:r>
              <a:rPr sz="1600" spc="50" dirty="0">
                <a:latin typeface="Tahoma"/>
                <a:cs typeface="Tahoma"/>
              </a:rPr>
              <a:t>а</a:t>
            </a:r>
            <a:r>
              <a:rPr sz="1600" spc="280" dirty="0">
                <a:latin typeface="Tahoma"/>
                <a:cs typeface="Tahoma"/>
              </a:rPr>
              <a:t> </a:t>
            </a:r>
            <a:r>
              <a:rPr sz="1600" dirty="0">
                <a:latin typeface="Tahoma"/>
                <a:cs typeface="Tahoma"/>
              </a:rPr>
              <a:t>й</a:t>
            </a:r>
            <a:r>
              <a:rPr sz="1600" spc="305" dirty="0">
                <a:latin typeface="Tahoma"/>
                <a:cs typeface="Tahoma"/>
              </a:rPr>
              <a:t> </a:t>
            </a:r>
            <a:r>
              <a:rPr sz="1600" dirty="0">
                <a:latin typeface="Tahoma"/>
                <a:cs typeface="Tahoma"/>
              </a:rPr>
              <a:t>посідала</a:t>
            </a:r>
            <a:r>
              <a:rPr sz="1600" spc="285" dirty="0">
                <a:latin typeface="Tahoma"/>
                <a:cs typeface="Tahoma"/>
              </a:rPr>
              <a:t> </a:t>
            </a:r>
            <a:r>
              <a:rPr sz="1600" dirty="0">
                <a:latin typeface="Tahoma"/>
                <a:cs typeface="Tahoma"/>
              </a:rPr>
              <a:t>одне</a:t>
            </a:r>
            <a:r>
              <a:rPr sz="1600" spc="305" dirty="0">
                <a:latin typeface="Tahoma"/>
                <a:cs typeface="Tahoma"/>
              </a:rPr>
              <a:t> </a:t>
            </a:r>
            <a:r>
              <a:rPr sz="1600" spc="-50" dirty="0">
                <a:latin typeface="Tahoma"/>
                <a:cs typeface="Tahoma"/>
              </a:rPr>
              <a:t>з </a:t>
            </a:r>
            <a:r>
              <a:rPr sz="1600" dirty="0">
                <a:latin typeface="Tahoma"/>
                <a:cs typeface="Tahoma"/>
              </a:rPr>
              <a:t>перших місць</a:t>
            </a:r>
            <a:r>
              <a:rPr sz="1600" spc="-5" dirty="0">
                <a:latin typeface="Tahoma"/>
                <a:cs typeface="Tahoma"/>
              </a:rPr>
              <a:t> </a:t>
            </a:r>
            <a:r>
              <a:rPr sz="1600" dirty="0">
                <a:latin typeface="Tahoma"/>
                <a:cs typeface="Tahoma"/>
              </a:rPr>
              <a:t>у </a:t>
            </a:r>
            <a:r>
              <a:rPr sz="1600" spc="-10" dirty="0">
                <a:latin typeface="Tahoma"/>
                <a:cs typeface="Tahoma"/>
              </a:rPr>
              <a:t>світі</a:t>
            </a:r>
            <a:r>
              <a:rPr sz="1600" spc="-10" dirty="0">
                <a:latin typeface="Arial MT"/>
                <a:cs typeface="Arial MT"/>
              </a:rPr>
              <a:t>.</a:t>
            </a:r>
            <a:endParaRPr sz="1600" dirty="0">
              <a:latin typeface="Arial MT"/>
              <a:cs typeface="Arial MT"/>
            </a:endParaRPr>
          </a:p>
        </p:txBody>
      </p:sp>
      <p:sp>
        <p:nvSpPr>
          <p:cNvPr id="3" name="object 3"/>
          <p:cNvSpPr txBox="1"/>
          <p:nvPr/>
        </p:nvSpPr>
        <p:spPr>
          <a:xfrm>
            <a:off x="410667" y="1649983"/>
            <a:ext cx="8272145" cy="270510"/>
          </a:xfrm>
          <a:prstGeom prst="rect">
            <a:avLst/>
          </a:prstGeom>
        </p:spPr>
        <p:txBody>
          <a:bodyPr vert="horz" wrap="square" lIns="0" tIns="13335" rIns="0" bIns="0" rtlCol="0">
            <a:spAutoFit/>
          </a:bodyPr>
          <a:lstStyle/>
          <a:p>
            <a:pPr marL="298450" indent="-285750">
              <a:lnSpc>
                <a:spcPct val="100000"/>
              </a:lnSpc>
              <a:spcBef>
                <a:spcPts val="105"/>
              </a:spcBef>
              <a:buFont typeface="Wingdings"/>
              <a:buChar char=""/>
              <a:tabLst>
                <a:tab pos="298450" algn="l"/>
                <a:tab pos="622300" algn="l"/>
                <a:tab pos="2021205" algn="l"/>
                <a:tab pos="3164840" algn="l"/>
                <a:tab pos="4716780" algn="l"/>
                <a:tab pos="5622290" algn="l"/>
                <a:tab pos="7025005" algn="l"/>
                <a:tab pos="7851140" algn="l"/>
              </a:tabLst>
            </a:pPr>
            <a:r>
              <a:rPr sz="1600" b="1" spc="-50" dirty="0">
                <a:latin typeface="Arial"/>
                <a:cs typeface="Arial"/>
              </a:rPr>
              <a:t>5</a:t>
            </a:r>
            <a:r>
              <a:rPr sz="1600" b="1" dirty="0">
                <a:latin typeface="Arial"/>
                <a:cs typeface="Arial"/>
              </a:rPr>
              <a:t>	</a:t>
            </a:r>
            <a:r>
              <a:rPr sz="1600" b="1" spc="-10" dirty="0">
                <a:latin typeface="Arial"/>
                <a:cs typeface="Arial"/>
              </a:rPr>
              <a:t>найбільши</a:t>
            </a:r>
            <a:r>
              <a:rPr sz="1600" spc="-10" dirty="0">
                <a:latin typeface="Tahoma"/>
                <a:cs typeface="Tahoma"/>
              </a:rPr>
              <a:t>х</a:t>
            </a:r>
            <a:r>
              <a:rPr sz="1600" dirty="0">
                <a:latin typeface="Tahoma"/>
                <a:cs typeface="Tahoma"/>
              </a:rPr>
              <a:t>	</a:t>
            </a:r>
            <a:r>
              <a:rPr sz="1600" spc="-10" dirty="0">
                <a:latin typeface="Tahoma"/>
                <a:cs typeface="Tahoma"/>
              </a:rPr>
              <a:t>південних</a:t>
            </a:r>
            <a:r>
              <a:rPr sz="1600" dirty="0">
                <a:latin typeface="Tahoma"/>
                <a:cs typeface="Tahoma"/>
              </a:rPr>
              <a:t>	</a:t>
            </a:r>
            <a:r>
              <a:rPr sz="1600" spc="-10" dirty="0">
                <a:latin typeface="Tahoma"/>
                <a:cs typeface="Tahoma"/>
              </a:rPr>
              <a:t>металургійних</a:t>
            </a:r>
            <a:r>
              <a:rPr sz="1600" dirty="0">
                <a:latin typeface="Tahoma"/>
                <a:cs typeface="Tahoma"/>
              </a:rPr>
              <a:t>	</a:t>
            </a:r>
            <a:r>
              <a:rPr sz="1600" spc="-10" dirty="0">
                <a:latin typeface="Tahoma"/>
                <a:cs typeface="Tahoma"/>
              </a:rPr>
              <a:t>заводів</a:t>
            </a:r>
            <a:r>
              <a:rPr sz="1600" dirty="0">
                <a:latin typeface="Tahoma"/>
                <a:cs typeface="Tahoma"/>
              </a:rPr>
              <a:t>	</a:t>
            </a:r>
            <a:r>
              <a:rPr sz="1600" spc="-10" dirty="0">
                <a:latin typeface="Tahoma"/>
                <a:cs typeface="Tahoma"/>
              </a:rPr>
              <a:t>продукували</a:t>
            </a:r>
            <a:r>
              <a:rPr sz="1600" dirty="0">
                <a:latin typeface="Tahoma"/>
                <a:cs typeface="Tahoma"/>
              </a:rPr>
              <a:t>	</a:t>
            </a:r>
            <a:r>
              <a:rPr sz="1600" spc="-10" dirty="0">
                <a:latin typeface="Tahoma"/>
                <a:cs typeface="Tahoma"/>
              </a:rPr>
              <a:t>майже</a:t>
            </a:r>
            <a:r>
              <a:rPr sz="1600" dirty="0">
                <a:latin typeface="Tahoma"/>
                <a:cs typeface="Tahoma"/>
              </a:rPr>
              <a:t>	</a:t>
            </a:r>
            <a:r>
              <a:rPr sz="1600" b="1" spc="-25" dirty="0">
                <a:latin typeface="Arial"/>
                <a:cs typeface="Arial"/>
              </a:rPr>
              <a:t>25%</a:t>
            </a:r>
            <a:endParaRPr sz="1600">
              <a:latin typeface="Arial"/>
              <a:cs typeface="Arial"/>
            </a:endParaRPr>
          </a:p>
        </p:txBody>
      </p:sp>
      <p:sp>
        <p:nvSpPr>
          <p:cNvPr id="4" name="object 4"/>
          <p:cNvSpPr txBox="1"/>
          <p:nvPr/>
        </p:nvSpPr>
        <p:spPr>
          <a:xfrm>
            <a:off x="410667" y="1819259"/>
            <a:ext cx="6287135" cy="665480"/>
          </a:xfrm>
          <a:prstGeom prst="rect">
            <a:avLst/>
          </a:prstGeom>
        </p:spPr>
        <p:txBody>
          <a:bodyPr vert="horz" wrap="square" lIns="0" tIns="88265" rIns="0" bIns="0" rtlCol="0">
            <a:spAutoFit/>
          </a:bodyPr>
          <a:lstStyle/>
          <a:p>
            <a:pPr marL="299085">
              <a:lnSpc>
                <a:spcPct val="100000"/>
              </a:lnSpc>
              <a:spcBef>
                <a:spcPts val="695"/>
              </a:spcBef>
            </a:pPr>
            <a:r>
              <a:rPr sz="1600" b="1" spc="-10" dirty="0" err="1" smtClean="0">
                <a:latin typeface="Arial"/>
                <a:cs typeface="Arial"/>
              </a:rPr>
              <a:t>чавуну</a:t>
            </a:r>
            <a:r>
              <a:rPr sz="1600" b="1" spc="-10" dirty="0">
                <a:latin typeface="Arial"/>
                <a:cs typeface="Arial"/>
              </a:rPr>
              <a:t>.</a:t>
            </a:r>
            <a:endParaRPr sz="1600" dirty="0">
              <a:latin typeface="Arial"/>
              <a:cs typeface="Arial"/>
            </a:endParaRPr>
          </a:p>
          <a:p>
            <a:pPr marL="299085" indent="-286385">
              <a:lnSpc>
                <a:spcPct val="100000"/>
              </a:lnSpc>
              <a:spcBef>
                <a:spcPts val="600"/>
              </a:spcBef>
              <a:buFont typeface="Wingdings"/>
              <a:buChar char=""/>
              <a:tabLst>
                <a:tab pos="299085" algn="l"/>
              </a:tabLst>
            </a:pPr>
            <a:r>
              <a:rPr sz="1600" b="1" dirty="0">
                <a:latin typeface="Arial"/>
                <a:cs typeface="Arial"/>
              </a:rPr>
              <a:t>60%</a:t>
            </a:r>
            <a:r>
              <a:rPr sz="1600" b="1" spc="105" dirty="0">
                <a:latin typeface="Arial"/>
                <a:cs typeface="Arial"/>
              </a:rPr>
              <a:t> </a:t>
            </a:r>
            <a:r>
              <a:rPr sz="1600" b="1" spc="-40" dirty="0" err="1">
                <a:latin typeface="Arial"/>
                <a:cs typeface="Arial"/>
              </a:rPr>
              <a:t>цукру-</a:t>
            </a:r>
            <a:r>
              <a:rPr sz="1600" b="1" dirty="0" err="1">
                <a:latin typeface="Arial"/>
                <a:cs typeface="Arial"/>
              </a:rPr>
              <a:t>рафінаду</a:t>
            </a:r>
            <a:r>
              <a:rPr sz="1600" b="1" spc="160" dirty="0">
                <a:latin typeface="Arial"/>
                <a:cs typeface="Arial"/>
              </a:rPr>
              <a:t> </a:t>
            </a:r>
            <a:r>
              <a:rPr sz="1600" dirty="0" err="1" smtClean="0">
                <a:latin typeface="Tahoma"/>
                <a:cs typeface="Tahoma"/>
              </a:rPr>
              <a:t>вироблялося</a:t>
            </a:r>
            <a:r>
              <a:rPr sz="1600" spc="5" dirty="0" smtClean="0">
                <a:latin typeface="Tahoma"/>
                <a:cs typeface="Tahoma"/>
              </a:rPr>
              <a:t> </a:t>
            </a:r>
            <a:r>
              <a:rPr sz="1600" dirty="0">
                <a:latin typeface="Tahoma"/>
                <a:cs typeface="Tahoma"/>
              </a:rPr>
              <a:t>в</a:t>
            </a:r>
            <a:r>
              <a:rPr sz="1600" spc="50" dirty="0">
                <a:latin typeface="Tahoma"/>
                <a:cs typeface="Tahoma"/>
              </a:rPr>
              <a:t> </a:t>
            </a:r>
            <a:r>
              <a:rPr sz="1600" spc="-10" dirty="0">
                <a:latin typeface="Tahoma"/>
                <a:cs typeface="Tahoma"/>
              </a:rPr>
              <a:t>Україні</a:t>
            </a:r>
            <a:r>
              <a:rPr sz="1600" spc="-10" dirty="0">
                <a:latin typeface="Arial MT"/>
                <a:cs typeface="Arial MT"/>
              </a:rPr>
              <a:t>.</a:t>
            </a:r>
            <a:endParaRPr sz="1600" dirty="0">
              <a:latin typeface="Arial MT"/>
              <a:cs typeface="Arial MT"/>
            </a:endParaRPr>
          </a:p>
        </p:txBody>
      </p:sp>
      <p:sp>
        <p:nvSpPr>
          <p:cNvPr id="5" name="object 5"/>
          <p:cNvSpPr txBox="1"/>
          <p:nvPr/>
        </p:nvSpPr>
        <p:spPr>
          <a:xfrm>
            <a:off x="697179" y="2777693"/>
            <a:ext cx="5304790" cy="271145"/>
          </a:xfrm>
          <a:prstGeom prst="rect">
            <a:avLst/>
          </a:prstGeom>
        </p:spPr>
        <p:txBody>
          <a:bodyPr vert="horz" wrap="square" lIns="0" tIns="13970" rIns="0" bIns="0" rtlCol="0">
            <a:spAutoFit/>
          </a:bodyPr>
          <a:lstStyle/>
          <a:p>
            <a:pPr marL="12700">
              <a:lnSpc>
                <a:spcPct val="100000"/>
              </a:lnSpc>
              <a:spcBef>
                <a:spcPts val="110"/>
              </a:spcBef>
              <a:tabLst>
                <a:tab pos="1158875" algn="l"/>
                <a:tab pos="2302510" algn="l"/>
                <a:tab pos="2573655" algn="l"/>
                <a:tab pos="3631565" algn="l"/>
              </a:tabLst>
            </a:pPr>
            <a:r>
              <a:rPr sz="1600" spc="-10" dirty="0">
                <a:latin typeface="Tahoma"/>
                <a:cs typeface="Tahoma"/>
              </a:rPr>
              <a:t>утворення</a:t>
            </a:r>
            <a:r>
              <a:rPr sz="1600" dirty="0">
                <a:latin typeface="Tahoma"/>
                <a:cs typeface="Tahoma"/>
              </a:rPr>
              <a:t>	</a:t>
            </a:r>
            <a:r>
              <a:rPr sz="1600" spc="-10" dirty="0">
                <a:latin typeface="Tahoma"/>
                <a:cs typeface="Tahoma"/>
              </a:rPr>
              <a:t>монополій</a:t>
            </a:r>
            <a:r>
              <a:rPr sz="1600" dirty="0">
                <a:latin typeface="Tahoma"/>
                <a:cs typeface="Tahoma"/>
              </a:rPr>
              <a:t>	</a:t>
            </a:r>
            <a:r>
              <a:rPr sz="1600" spc="-50" dirty="0">
                <a:latin typeface="Tahoma"/>
                <a:cs typeface="Tahoma"/>
              </a:rPr>
              <a:t>у</a:t>
            </a:r>
            <a:r>
              <a:rPr sz="1600" dirty="0">
                <a:latin typeface="Tahoma"/>
                <a:cs typeface="Tahoma"/>
              </a:rPr>
              <a:t>	</a:t>
            </a:r>
            <a:r>
              <a:rPr sz="1600" spc="-10" dirty="0">
                <a:latin typeface="Tahoma"/>
                <a:cs typeface="Tahoma"/>
              </a:rPr>
              <a:t>найбільш</a:t>
            </a:r>
            <a:r>
              <a:rPr sz="1600" dirty="0">
                <a:latin typeface="Tahoma"/>
                <a:cs typeface="Tahoma"/>
              </a:rPr>
              <a:t>	</a:t>
            </a:r>
            <a:r>
              <a:rPr sz="1600" spc="-10" dirty="0">
                <a:latin typeface="Tahoma"/>
                <a:cs typeface="Tahoma"/>
              </a:rPr>
              <a:t>"концентрованих"</a:t>
            </a:r>
            <a:endParaRPr sz="1600">
              <a:latin typeface="Tahoma"/>
              <a:cs typeface="Tahoma"/>
            </a:endParaRPr>
          </a:p>
        </p:txBody>
      </p:sp>
      <p:sp>
        <p:nvSpPr>
          <p:cNvPr id="6" name="object 6"/>
          <p:cNvSpPr txBox="1"/>
          <p:nvPr/>
        </p:nvSpPr>
        <p:spPr>
          <a:xfrm>
            <a:off x="410667" y="2534157"/>
            <a:ext cx="8270875" cy="514984"/>
          </a:xfrm>
          <a:prstGeom prst="rect">
            <a:avLst/>
          </a:prstGeom>
        </p:spPr>
        <p:txBody>
          <a:bodyPr vert="horz" wrap="square" lIns="0" tIns="13335" rIns="0" bIns="0" rtlCol="0">
            <a:spAutoFit/>
          </a:bodyPr>
          <a:lstStyle/>
          <a:p>
            <a:pPr marL="285750" marR="5080" indent="-285750" algn="r">
              <a:lnSpc>
                <a:spcPct val="100000"/>
              </a:lnSpc>
              <a:spcBef>
                <a:spcPts val="105"/>
              </a:spcBef>
              <a:buFont typeface="Wingdings"/>
              <a:buChar char=""/>
              <a:tabLst>
                <a:tab pos="285750" algn="l"/>
                <a:tab pos="1728470" algn="l"/>
                <a:tab pos="3219450" algn="l"/>
                <a:tab pos="4603750" algn="l"/>
                <a:tab pos="5619115" algn="l"/>
                <a:tab pos="6612890" algn="l"/>
                <a:tab pos="8176895" algn="l"/>
              </a:tabLst>
            </a:pPr>
            <a:r>
              <a:rPr sz="1600" spc="-10" dirty="0">
                <a:latin typeface="Tahoma"/>
                <a:cs typeface="Tahoma"/>
              </a:rPr>
              <a:t>Концентрація</a:t>
            </a:r>
            <a:r>
              <a:rPr sz="1600" dirty="0">
                <a:latin typeface="Tahoma"/>
                <a:cs typeface="Tahoma"/>
              </a:rPr>
              <a:t>	</a:t>
            </a:r>
            <a:r>
              <a:rPr sz="1600" spc="-10" dirty="0">
                <a:latin typeface="Tahoma"/>
                <a:cs typeface="Tahoma"/>
              </a:rPr>
              <a:t>промислового</a:t>
            </a:r>
            <a:r>
              <a:rPr sz="1600" dirty="0">
                <a:latin typeface="Tahoma"/>
                <a:cs typeface="Tahoma"/>
              </a:rPr>
              <a:t>	</a:t>
            </a:r>
            <a:r>
              <a:rPr sz="1600" spc="-10" dirty="0">
                <a:latin typeface="Tahoma"/>
                <a:cs typeface="Tahoma"/>
              </a:rPr>
              <a:t>виробництва</a:t>
            </a:r>
            <a:r>
              <a:rPr sz="1600" dirty="0">
                <a:latin typeface="Tahoma"/>
                <a:cs typeface="Tahoma"/>
              </a:rPr>
              <a:t>	</a:t>
            </a:r>
            <a:r>
              <a:rPr sz="1600" b="1" spc="-10" dirty="0">
                <a:latin typeface="Arial"/>
                <a:cs typeface="Arial"/>
              </a:rPr>
              <a:t>сприяла</a:t>
            </a:r>
            <a:r>
              <a:rPr sz="1600" b="1" dirty="0">
                <a:latin typeface="Arial"/>
                <a:cs typeface="Arial"/>
              </a:rPr>
              <a:t>	</a:t>
            </a:r>
            <a:r>
              <a:rPr sz="1600" b="1" spc="-10" dirty="0">
                <a:latin typeface="Arial"/>
                <a:cs typeface="Arial"/>
              </a:rPr>
              <a:t>процесу</a:t>
            </a:r>
            <a:r>
              <a:rPr sz="1600" b="1" dirty="0">
                <a:latin typeface="Arial"/>
                <a:cs typeface="Arial"/>
              </a:rPr>
              <a:t>	</a:t>
            </a:r>
            <a:r>
              <a:rPr sz="1600" b="1" spc="-10" dirty="0">
                <a:latin typeface="Arial"/>
                <a:cs typeface="Arial"/>
              </a:rPr>
              <a:t>монополізації</a:t>
            </a:r>
            <a:r>
              <a:rPr sz="1600" b="1" dirty="0">
                <a:latin typeface="Arial"/>
                <a:cs typeface="Arial"/>
              </a:rPr>
              <a:t>	</a:t>
            </a:r>
            <a:r>
              <a:rPr sz="1600" b="1" spc="-50" dirty="0">
                <a:latin typeface="Arial"/>
                <a:cs typeface="Arial"/>
              </a:rPr>
              <a:t>-</a:t>
            </a:r>
            <a:endParaRPr sz="1600">
              <a:latin typeface="Arial"/>
              <a:cs typeface="Arial"/>
            </a:endParaRPr>
          </a:p>
          <a:p>
            <a:pPr marR="7620" algn="r">
              <a:lnSpc>
                <a:spcPct val="100000"/>
              </a:lnSpc>
              <a:tabLst>
                <a:tab pos="880744" algn="l"/>
                <a:tab pos="1163955" algn="l"/>
              </a:tabLst>
            </a:pPr>
            <a:r>
              <a:rPr sz="1600" spc="-10" dirty="0">
                <a:latin typeface="Tahoma"/>
                <a:cs typeface="Tahoma"/>
              </a:rPr>
              <a:t>галузях</a:t>
            </a:r>
            <a:r>
              <a:rPr sz="1600" dirty="0">
                <a:latin typeface="Tahoma"/>
                <a:cs typeface="Tahoma"/>
              </a:rPr>
              <a:t>	</a:t>
            </a:r>
            <a:r>
              <a:rPr sz="1600" spc="-50" dirty="0">
                <a:latin typeface="Tahoma"/>
                <a:cs typeface="Tahoma"/>
              </a:rPr>
              <a:t>–</a:t>
            </a:r>
            <a:r>
              <a:rPr sz="1600" dirty="0">
                <a:latin typeface="Tahoma"/>
                <a:cs typeface="Tahoma"/>
              </a:rPr>
              <a:t>	</a:t>
            </a:r>
            <a:r>
              <a:rPr sz="1600" spc="-10" dirty="0">
                <a:latin typeface="Tahoma"/>
                <a:cs typeface="Tahoma"/>
              </a:rPr>
              <a:t>металургійній,</a:t>
            </a:r>
            <a:endParaRPr sz="1600">
              <a:latin typeface="Tahoma"/>
              <a:cs typeface="Tahoma"/>
            </a:endParaRPr>
          </a:p>
        </p:txBody>
      </p:sp>
      <p:sp>
        <p:nvSpPr>
          <p:cNvPr id="7" name="object 7"/>
          <p:cNvSpPr txBox="1"/>
          <p:nvPr/>
        </p:nvSpPr>
        <p:spPr>
          <a:xfrm>
            <a:off x="410667" y="2935046"/>
            <a:ext cx="8270875" cy="915669"/>
          </a:xfrm>
          <a:prstGeom prst="rect">
            <a:avLst/>
          </a:prstGeom>
        </p:spPr>
        <p:txBody>
          <a:bodyPr vert="horz" wrap="square" lIns="0" tIns="94615" rIns="0" bIns="0" rtlCol="0">
            <a:spAutoFit/>
          </a:bodyPr>
          <a:lstStyle/>
          <a:p>
            <a:pPr marL="299085">
              <a:lnSpc>
                <a:spcPct val="100000"/>
              </a:lnSpc>
              <a:spcBef>
                <a:spcPts val="745"/>
              </a:spcBef>
            </a:pPr>
            <a:r>
              <a:rPr sz="1600" spc="-10" dirty="0">
                <a:latin typeface="Tahoma"/>
                <a:cs typeface="Tahoma"/>
              </a:rPr>
              <a:t>кам</a:t>
            </a:r>
            <a:r>
              <a:rPr sz="1600" spc="-10" dirty="0">
                <a:latin typeface="Calibri"/>
                <a:cs typeface="Calibri"/>
              </a:rPr>
              <a:t>´</a:t>
            </a:r>
            <a:r>
              <a:rPr sz="1600" spc="-10" dirty="0">
                <a:latin typeface="Tahoma"/>
                <a:cs typeface="Tahoma"/>
              </a:rPr>
              <a:t>яновугільній,</a:t>
            </a:r>
            <a:r>
              <a:rPr sz="1600" spc="-85" dirty="0">
                <a:latin typeface="Tahoma"/>
                <a:cs typeface="Tahoma"/>
              </a:rPr>
              <a:t> </a:t>
            </a:r>
            <a:r>
              <a:rPr sz="1600" dirty="0">
                <a:latin typeface="Tahoma"/>
                <a:cs typeface="Tahoma"/>
              </a:rPr>
              <a:t>залізорудній</a:t>
            </a:r>
            <a:r>
              <a:rPr sz="1600" spc="-50" dirty="0">
                <a:latin typeface="Tahoma"/>
                <a:cs typeface="Tahoma"/>
              </a:rPr>
              <a:t> </a:t>
            </a:r>
            <a:r>
              <a:rPr sz="1600" spc="-10" dirty="0">
                <a:latin typeface="Tahoma"/>
                <a:cs typeface="Tahoma"/>
              </a:rPr>
              <a:t>тощо</a:t>
            </a:r>
            <a:r>
              <a:rPr sz="1600" spc="-10" dirty="0">
                <a:latin typeface="Arial MT"/>
                <a:cs typeface="Arial MT"/>
              </a:rPr>
              <a:t>.</a:t>
            </a:r>
            <a:endParaRPr sz="1600">
              <a:latin typeface="Arial MT"/>
              <a:cs typeface="Arial MT"/>
            </a:endParaRPr>
          </a:p>
          <a:p>
            <a:pPr marL="298450" indent="-285750">
              <a:lnSpc>
                <a:spcPts val="1895"/>
              </a:lnSpc>
              <a:spcBef>
                <a:spcPts val="650"/>
              </a:spcBef>
              <a:buFont typeface="Wingdings"/>
              <a:buChar char=""/>
              <a:tabLst>
                <a:tab pos="298450" algn="l"/>
                <a:tab pos="1448435" algn="l"/>
                <a:tab pos="2039620" algn="l"/>
                <a:tab pos="2345055" algn="l"/>
                <a:tab pos="3342004" algn="l"/>
                <a:tab pos="4545965" algn="l"/>
                <a:tab pos="4979035" algn="l"/>
                <a:tab pos="5896610" algn="l"/>
                <a:tab pos="7177405" algn="l"/>
              </a:tabLst>
            </a:pPr>
            <a:r>
              <a:rPr sz="1600" spc="-10" dirty="0">
                <a:latin typeface="Tahoma"/>
                <a:cs typeface="Tahoma"/>
              </a:rPr>
              <a:t>Утворений</a:t>
            </a:r>
            <a:r>
              <a:rPr sz="1600" dirty="0">
                <a:latin typeface="Tahoma"/>
                <a:cs typeface="Tahoma"/>
              </a:rPr>
              <a:t>	</a:t>
            </a:r>
            <a:r>
              <a:rPr sz="1600" spc="-20" dirty="0">
                <a:latin typeface="Arial MT"/>
                <a:cs typeface="Arial MT"/>
              </a:rPr>
              <a:t>1904</a:t>
            </a:r>
            <a:r>
              <a:rPr sz="1600" dirty="0">
                <a:latin typeface="Arial MT"/>
                <a:cs typeface="Arial MT"/>
              </a:rPr>
              <a:t>	</a:t>
            </a:r>
            <a:r>
              <a:rPr sz="1600" spc="-25" dirty="0">
                <a:latin typeface="Tahoma"/>
                <a:cs typeface="Tahoma"/>
              </a:rPr>
              <a:t>р</a:t>
            </a:r>
            <a:r>
              <a:rPr sz="1600" spc="-25" dirty="0">
                <a:latin typeface="Arial MT"/>
                <a:cs typeface="Arial MT"/>
              </a:rPr>
              <a:t>.</a:t>
            </a:r>
            <a:r>
              <a:rPr sz="1600" dirty="0">
                <a:latin typeface="Arial MT"/>
                <a:cs typeface="Arial MT"/>
              </a:rPr>
              <a:t>	</a:t>
            </a:r>
            <a:r>
              <a:rPr sz="1600" spc="-10" dirty="0">
                <a:latin typeface="Tahoma"/>
                <a:cs typeface="Tahoma"/>
              </a:rPr>
              <a:t>синдикат</a:t>
            </a:r>
            <a:r>
              <a:rPr sz="1600" dirty="0">
                <a:latin typeface="Tahoma"/>
                <a:cs typeface="Tahoma"/>
              </a:rPr>
              <a:t>	</a:t>
            </a:r>
            <a:r>
              <a:rPr sz="1600" spc="-10" dirty="0">
                <a:latin typeface="Tahoma"/>
                <a:cs typeface="Tahoma"/>
              </a:rPr>
              <a:t>"Продуголь</a:t>
            </a:r>
            <a:r>
              <a:rPr sz="1600" dirty="0">
                <a:latin typeface="Tahoma"/>
                <a:cs typeface="Tahoma"/>
              </a:rPr>
              <a:t>	</a:t>
            </a:r>
            <a:r>
              <a:rPr sz="1600" spc="-25" dirty="0">
                <a:latin typeface="Arial MT"/>
                <a:cs typeface="Arial MT"/>
              </a:rPr>
              <a:t>(18</a:t>
            </a:r>
            <a:r>
              <a:rPr sz="1600" dirty="0">
                <a:latin typeface="Arial MT"/>
                <a:cs typeface="Arial MT"/>
              </a:rPr>
              <a:t>	</a:t>
            </a:r>
            <a:r>
              <a:rPr sz="1600" spc="-10" dirty="0">
                <a:latin typeface="Tahoma"/>
                <a:cs typeface="Tahoma"/>
              </a:rPr>
              <a:t>окремих</a:t>
            </a:r>
            <a:r>
              <a:rPr sz="1600" dirty="0">
                <a:latin typeface="Tahoma"/>
                <a:cs typeface="Tahoma"/>
              </a:rPr>
              <a:t>	</a:t>
            </a:r>
            <a:r>
              <a:rPr sz="1600" spc="-10" dirty="0">
                <a:latin typeface="Tahoma"/>
                <a:cs typeface="Tahoma"/>
              </a:rPr>
              <a:t>акціонерних</a:t>
            </a:r>
            <a:r>
              <a:rPr sz="1600" dirty="0">
                <a:latin typeface="Tahoma"/>
                <a:cs typeface="Tahoma"/>
              </a:rPr>
              <a:t>	</a:t>
            </a:r>
            <a:r>
              <a:rPr sz="1600" spc="-10" dirty="0">
                <a:latin typeface="Tahoma"/>
                <a:cs typeface="Tahoma"/>
              </a:rPr>
              <a:t>товариств),</a:t>
            </a:r>
            <a:endParaRPr sz="1600">
              <a:latin typeface="Tahoma"/>
              <a:cs typeface="Tahoma"/>
            </a:endParaRPr>
          </a:p>
          <a:p>
            <a:pPr marL="299085">
              <a:lnSpc>
                <a:spcPts val="1895"/>
              </a:lnSpc>
            </a:pPr>
            <a:r>
              <a:rPr sz="1600" b="1" spc="-10" dirty="0">
                <a:latin typeface="Arial"/>
                <a:cs typeface="Arial"/>
              </a:rPr>
              <a:t>контролював</a:t>
            </a:r>
            <a:r>
              <a:rPr sz="1600" b="1" spc="-25" dirty="0">
                <a:latin typeface="Arial"/>
                <a:cs typeface="Arial"/>
              </a:rPr>
              <a:t> </a:t>
            </a:r>
            <a:r>
              <a:rPr sz="1600" b="1" dirty="0">
                <a:latin typeface="Arial"/>
                <a:cs typeface="Arial"/>
              </a:rPr>
              <a:t>75%</a:t>
            </a:r>
            <a:r>
              <a:rPr sz="1600" b="1" spc="-35" dirty="0">
                <a:latin typeface="Arial"/>
                <a:cs typeface="Arial"/>
              </a:rPr>
              <a:t> </a:t>
            </a:r>
            <a:r>
              <a:rPr sz="1600" b="1" dirty="0">
                <a:latin typeface="Arial"/>
                <a:cs typeface="Arial"/>
              </a:rPr>
              <a:t>видобутку</a:t>
            </a:r>
            <a:r>
              <a:rPr sz="1600" b="1" spc="15" dirty="0">
                <a:latin typeface="Arial"/>
                <a:cs typeface="Arial"/>
              </a:rPr>
              <a:t> </a:t>
            </a:r>
            <a:r>
              <a:rPr sz="1600" b="1" dirty="0">
                <a:latin typeface="Arial"/>
                <a:cs typeface="Arial"/>
              </a:rPr>
              <a:t>кам</a:t>
            </a:r>
            <a:r>
              <a:rPr sz="1600" b="1" dirty="0">
                <a:latin typeface="Calibri"/>
                <a:cs typeface="Calibri"/>
              </a:rPr>
              <a:t>´</a:t>
            </a:r>
            <a:r>
              <a:rPr sz="1600" b="1" dirty="0">
                <a:latin typeface="Arial"/>
                <a:cs typeface="Arial"/>
              </a:rPr>
              <a:t>яного</a:t>
            </a:r>
            <a:r>
              <a:rPr sz="1600" b="1" spc="-65" dirty="0">
                <a:latin typeface="Arial"/>
                <a:cs typeface="Arial"/>
              </a:rPr>
              <a:t> </a:t>
            </a:r>
            <a:r>
              <a:rPr sz="1600" b="1" dirty="0">
                <a:latin typeface="Arial"/>
                <a:cs typeface="Arial"/>
              </a:rPr>
              <a:t>вугілля</a:t>
            </a:r>
            <a:r>
              <a:rPr sz="1600" b="1" spc="5" dirty="0">
                <a:latin typeface="Arial"/>
                <a:cs typeface="Arial"/>
              </a:rPr>
              <a:t> </a:t>
            </a:r>
            <a:r>
              <a:rPr sz="1600" dirty="0">
                <a:latin typeface="Tahoma"/>
                <a:cs typeface="Tahoma"/>
              </a:rPr>
              <a:t>в</a:t>
            </a:r>
            <a:r>
              <a:rPr sz="1600" spc="-95" dirty="0">
                <a:latin typeface="Tahoma"/>
                <a:cs typeface="Tahoma"/>
              </a:rPr>
              <a:t> </a:t>
            </a:r>
            <a:r>
              <a:rPr sz="1600" dirty="0">
                <a:latin typeface="Tahoma"/>
                <a:cs typeface="Tahoma"/>
              </a:rPr>
              <a:t>Донецькому</a:t>
            </a:r>
            <a:r>
              <a:rPr sz="1600" spc="-105" dirty="0">
                <a:latin typeface="Tahoma"/>
                <a:cs typeface="Tahoma"/>
              </a:rPr>
              <a:t> </a:t>
            </a:r>
            <a:r>
              <a:rPr sz="1600" spc="-10" dirty="0">
                <a:latin typeface="Tahoma"/>
                <a:cs typeface="Tahoma"/>
              </a:rPr>
              <a:t>басейні</a:t>
            </a:r>
            <a:r>
              <a:rPr sz="1600" spc="-10" dirty="0">
                <a:latin typeface="Arial MT"/>
                <a:cs typeface="Arial MT"/>
              </a:rPr>
              <a:t>.</a:t>
            </a:r>
            <a:endParaRPr sz="1600">
              <a:latin typeface="Arial MT"/>
              <a:cs typeface="Arial MT"/>
            </a:endParaRPr>
          </a:p>
        </p:txBody>
      </p:sp>
      <p:sp>
        <p:nvSpPr>
          <p:cNvPr id="8" name="object 8"/>
          <p:cNvSpPr txBox="1">
            <a:spLocks noGrp="1"/>
          </p:cNvSpPr>
          <p:nvPr>
            <p:ph type="title"/>
          </p:nvPr>
        </p:nvSpPr>
        <p:spPr>
          <a:xfrm>
            <a:off x="1387602" y="107645"/>
            <a:ext cx="6583680" cy="635000"/>
          </a:xfrm>
          <a:prstGeom prst="rect">
            <a:avLst/>
          </a:prstGeom>
        </p:spPr>
        <p:txBody>
          <a:bodyPr vert="horz" wrap="square" lIns="0" tIns="12065" rIns="0" bIns="0" rtlCol="0">
            <a:spAutoFit/>
          </a:bodyPr>
          <a:lstStyle/>
          <a:p>
            <a:pPr algn="ctr">
              <a:lnSpc>
                <a:spcPct val="100000"/>
              </a:lnSpc>
              <a:spcBef>
                <a:spcPts val="95"/>
              </a:spcBef>
            </a:pPr>
            <a:r>
              <a:rPr sz="2000" b="1" spc="-10" dirty="0">
                <a:latin typeface="Arial"/>
                <a:cs typeface="Arial"/>
              </a:rPr>
              <a:t>Українська</a:t>
            </a:r>
            <a:r>
              <a:rPr sz="2000" b="1" spc="-105" dirty="0">
                <a:latin typeface="Arial"/>
                <a:cs typeface="Arial"/>
              </a:rPr>
              <a:t> </a:t>
            </a:r>
            <a:r>
              <a:rPr sz="2000" b="1" dirty="0">
                <a:latin typeface="Arial"/>
                <a:cs typeface="Arial"/>
              </a:rPr>
              <a:t>промисловість</a:t>
            </a:r>
            <a:r>
              <a:rPr sz="2000" b="1" spc="-60" dirty="0">
                <a:latin typeface="Arial"/>
                <a:cs typeface="Arial"/>
              </a:rPr>
              <a:t> </a:t>
            </a:r>
            <a:r>
              <a:rPr sz="2000" b="1" spc="-10" dirty="0">
                <a:latin typeface="Arial"/>
                <a:cs typeface="Arial"/>
              </a:rPr>
              <a:t>формувалася</a:t>
            </a:r>
            <a:r>
              <a:rPr sz="2000" b="1" spc="-35" dirty="0">
                <a:latin typeface="Arial"/>
                <a:cs typeface="Arial"/>
              </a:rPr>
              <a:t> </a:t>
            </a:r>
            <a:r>
              <a:rPr sz="2000" b="1" dirty="0">
                <a:latin typeface="Arial"/>
                <a:cs typeface="Arial"/>
              </a:rPr>
              <a:t>як</a:t>
            </a:r>
            <a:r>
              <a:rPr sz="2000" b="1" spc="-105" dirty="0">
                <a:latin typeface="Arial"/>
                <a:cs typeface="Arial"/>
              </a:rPr>
              <a:t> </a:t>
            </a:r>
            <a:r>
              <a:rPr sz="2000" b="1" spc="-10" dirty="0">
                <a:latin typeface="Arial"/>
                <a:cs typeface="Arial"/>
              </a:rPr>
              <a:t>частина</a:t>
            </a:r>
            <a:endParaRPr sz="2000">
              <a:latin typeface="Arial"/>
              <a:cs typeface="Arial"/>
            </a:endParaRPr>
          </a:p>
          <a:p>
            <a:pPr marL="6350" algn="ctr">
              <a:lnSpc>
                <a:spcPct val="100000"/>
              </a:lnSpc>
            </a:pPr>
            <a:r>
              <a:rPr sz="2000" b="1" spc="-10" dirty="0">
                <a:latin typeface="Arial"/>
                <a:cs typeface="Arial"/>
              </a:rPr>
              <a:t>загальноімперського</a:t>
            </a:r>
            <a:r>
              <a:rPr sz="2000" b="1" spc="-35" dirty="0">
                <a:latin typeface="Arial"/>
                <a:cs typeface="Arial"/>
              </a:rPr>
              <a:t> </a:t>
            </a:r>
            <a:r>
              <a:rPr sz="2000" b="1" spc="-10" dirty="0">
                <a:latin typeface="Arial"/>
                <a:cs typeface="Arial"/>
              </a:rPr>
              <a:t>економічного</a:t>
            </a:r>
            <a:r>
              <a:rPr sz="2000" b="1" spc="-75" dirty="0">
                <a:latin typeface="Arial"/>
                <a:cs typeface="Arial"/>
              </a:rPr>
              <a:t> </a:t>
            </a:r>
            <a:r>
              <a:rPr sz="2000" b="1" spc="-10" dirty="0">
                <a:latin typeface="Arial"/>
                <a:cs typeface="Arial"/>
              </a:rPr>
              <a:t>комплексу</a:t>
            </a:r>
            <a:endParaRPr sz="2000">
              <a:latin typeface="Arial"/>
              <a:cs typeface="Arial"/>
            </a:endParaRPr>
          </a:p>
        </p:txBody>
      </p:sp>
      <p:sp>
        <p:nvSpPr>
          <p:cNvPr id="9" name="object 9"/>
          <p:cNvSpPr txBox="1"/>
          <p:nvPr/>
        </p:nvSpPr>
        <p:spPr>
          <a:xfrm>
            <a:off x="836167" y="4105097"/>
            <a:ext cx="3556000" cy="271145"/>
          </a:xfrm>
          <a:prstGeom prst="rect">
            <a:avLst/>
          </a:prstGeom>
        </p:spPr>
        <p:txBody>
          <a:bodyPr vert="horz" wrap="square" lIns="0" tIns="13970" rIns="0" bIns="0" rtlCol="0">
            <a:spAutoFit/>
          </a:bodyPr>
          <a:lstStyle/>
          <a:p>
            <a:pPr marL="12700">
              <a:lnSpc>
                <a:spcPct val="100000"/>
              </a:lnSpc>
              <a:spcBef>
                <a:spcPts val="110"/>
              </a:spcBef>
            </a:pPr>
            <a:r>
              <a:rPr sz="1600" b="1" dirty="0">
                <a:latin typeface="Arial"/>
                <a:cs typeface="Arial"/>
              </a:rPr>
              <a:t>Нерівномірний</a:t>
            </a:r>
            <a:r>
              <a:rPr sz="1600" b="1" spc="-90" dirty="0">
                <a:latin typeface="Arial"/>
                <a:cs typeface="Arial"/>
              </a:rPr>
              <a:t> </a:t>
            </a:r>
            <a:r>
              <a:rPr sz="1600" b="1" dirty="0">
                <a:latin typeface="Arial"/>
                <a:cs typeface="Arial"/>
              </a:rPr>
              <a:t>розвиток</a:t>
            </a:r>
            <a:r>
              <a:rPr sz="1600" b="1" spc="-25" dirty="0">
                <a:latin typeface="Arial"/>
                <a:cs typeface="Arial"/>
              </a:rPr>
              <a:t> </a:t>
            </a:r>
            <a:r>
              <a:rPr sz="1600" b="1" dirty="0">
                <a:latin typeface="Arial"/>
                <a:cs typeface="Arial"/>
              </a:rPr>
              <a:t>її</a:t>
            </a:r>
            <a:r>
              <a:rPr sz="1600" b="1" spc="-70" dirty="0">
                <a:latin typeface="Arial"/>
                <a:cs typeface="Arial"/>
              </a:rPr>
              <a:t> </a:t>
            </a:r>
            <a:r>
              <a:rPr sz="1600" b="1" spc="-10" dirty="0">
                <a:latin typeface="Arial"/>
                <a:cs typeface="Arial"/>
              </a:rPr>
              <a:t>регіонів</a:t>
            </a:r>
            <a:endParaRPr sz="1600">
              <a:latin typeface="Arial"/>
              <a:cs typeface="Arial"/>
            </a:endParaRPr>
          </a:p>
        </p:txBody>
      </p:sp>
      <p:sp>
        <p:nvSpPr>
          <p:cNvPr id="10" name="object 10"/>
          <p:cNvSpPr txBox="1"/>
          <p:nvPr/>
        </p:nvSpPr>
        <p:spPr>
          <a:xfrm>
            <a:off x="378968" y="4425823"/>
            <a:ext cx="4059554" cy="270510"/>
          </a:xfrm>
          <a:prstGeom prst="rect">
            <a:avLst/>
          </a:prstGeom>
        </p:spPr>
        <p:txBody>
          <a:bodyPr vert="horz" wrap="square" lIns="0" tIns="13335" rIns="0" bIns="0" rtlCol="0">
            <a:spAutoFit/>
          </a:bodyPr>
          <a:lstStyle/>
          <a:p>
            <a:pPr marL="298450" indent="-285750">
              <a:lnSpc>
                <a:spcPct val="100000"/>
              </a:lnSpc>
              <a:spcBef>
                <a:spcPts val="105"/>
              </a:spcBef>
              <a:buFont typeface="Wingdings"/>
              <a:buChar char=""/>
              <a:tabLst>
                <a:tab pos="298450" algn="l"/>
                <a:tab pos="1353820" algn="l"/>
                <a:tab pos="2378075" algn="l"/>
                <a:tab pos="3335654" algn="l"/>
              </a:tabLst>
            </a:pPr>
            <a:r>
              <a:rPr sz="1600" spc="-10" dirty="0">
                <a:latin typeface="Tahoma"/>
                <a:cs typeface="Tahoma"/>
              </a:rPr>
              <a:t>Південь</a:t>
            </a:r>
            <a:r>
              <a:rPr sz="1600" dirty="0">
                <a:latin typeface="Tahoma"/>
                <a:cs typeface="Tahoma"/>
              </a:rPr>
              <a:t>	</a:t>
            </a:r>
            <a:r>
              <a:rPr sz="1600" spc="-10" dirty="0">
                <a:latin typeface="Tahoma"/>
                <a:cs typeface="Tahoma"/>
              </a:rPr>
              <a:t>України</a:t>
            </a:r>
            <a:r>
              <a:rPr sz="1600" dirty="0">
                <a:latin typeface="Tahoma"/>
                <a:cs typeface="Tahoma"/>
              </a:rPr>
              <a:t>	</a:t>
            </a:r>
            <a:r>
              <a:rPr sz="1600" spc="-10" dirty="0">
                <a:latin typeface="Tahoma"/>
                <a:cs typeface="Tahoma"/>
              </a:rPr>
              <a:t>досить</a:t>
            </a:r>
            <a:r>
              <a:rPr sz="1600" dirty="0">
                <a:latin typeface="Tahoma"/>
                <a:cs typeface="Tahoma"/>
              </a:rPr>
              <a:t>	</a:t>
            </a:r>
            <a:r>
              <a:rPr sz="1600" spc="-10" dirty="0">
                <a:latin typeface="Tahoma"/>
                <a:cs typeface="Tahoma"/>
              </a:rPr>
              <a:t>швидко</a:t>
            </a:r>
            <a:endParaRPr sz="1600">
              <a:latin typeface="Tahoma"/>
              <a:cs typeface="Tahoma"/>
            </a:endParaRPr>
          </a:p>
        </p:txBody>
      </p:sp>
      <p:sp>
        <p:nvSpPr>
          <p:cNvPr id="11" name="object 11"/>
          <p:cNvSpPr txBox="1"/>
          <p:nvPr/>
        </p:nvSpPr>
        <p:spPr>
          <a:xfrm>
            <a:off x="4720590" y="4425823"/>
            <a:ext cx="1505585" cy="270510"/>
          </a:xfrm>
          <a:prstGeom prst="rect">
            <a:avLst/>
          </a:prstGeom>
        </p:spPr>
        <p:txBody>
          <a:bodyPr vert="horz" wrap="square" lIns="0" tIns="13335" rIns="0" bIns="0" rtlCol="0">
            <a:spAutoFit/>
          </a:bodyPr>
          <a:lstStyle/>
          <a:p>
            <a:pPr marL="12700">
              <a:lnSpc>
                <a:spcPct val="100000"/>
              </a:lnSpc>
              <a:spcBef>
                <a:spcPts val="105"/>
              </a:spcBef>
              <a:tabLst>
                <a:tab pos="1268730" algn="l"/>
              </a:tabLst>
            </a:pPr>
            <a:r>
              <a:rPr sz="1600" spc="-10" dirty="0">
                <a:latin typeface="Tahoma"/>
                <a:cs typeface="Tahoma"/>
              </a:rPr>
              <a:t>перейшов</a:t>
            </a:r>
            <a:r>
              <a:rPr sz="1600" dirty="0">
                <a:latin typeface="Tahoma"/>
                <a:cs typeface="Tahoma"/>
              </a:rPr>
              <a:t>	</a:t>
            </a:r>
            <a:r>
              <a:rPr sz="1600" spc="-25" dirty="0">
                <a:latin typeface="Tahoma"/>
                <a:cs typeface="Tahoma"/>
              </a:rPr>
              <a:t>на</a:t>
            </a:r>
            <a:endParaRPr sz="1600">
              <a:latin typeface="Tahoma"/>
              <a:cs typeface="Tahoma"/>
            </a:endParaRPr>
          </a:p>
        </p:txBody>
      </p:sp>
      <p:sp>
        <p:nvSpPr>
          <p:cNvPr id="12" name="object 12"/>
          <p:cNvSpPr txBox="1"/>
          <p:nvPr/>
        </p:nvSpPr>
        <p:spPr>
          <a:xfrm>
            <a:off x="378968" y="4669663"/>
            <a:ext cx="5847715" cy="1642745"/>
          </a:xfrm>
          <a:prstGeom prst="rect">
            <a:avLst/>
          </a:prstGeom>
        </p:spPr>
        <p:txBody>
          <a:bodyPr vert="horz" wrap="square" lIns="0" tIns="13335" rIns="0" bIns="0" rtlCol="0">
            <a:spAutoFit/>
          </a:bodyPr>
          <a:lstStyle/>
          <a:p>
            <a:pPr marL="299085">
              <a:lnSpc>
                <a:spcPct val="100000"/>
              </a:lnSpc>
              <a:spcBef>
                <a:spcPts val="105"/>
              </a:spcBef>
              <a:tabLst>
                <a:tab pos="1871980" algn="l"/>
                <a:tab pos="2820670" algn="l"/>
                <a:tab pos="4643755" algn="l"/>
                <a:tab pos="4957445" algn="l"/>
              </a:tabLst>
            </a:pPr>
            <a:r>
              <a:rPr sz="1600" spc="-10" dirty="0">
                <a:latin typeface="Tahoma"/>
                <a:cs typeface="Tahoma"/>
              </a:rPr>
              <a:t>капіталістичні</a:t>
            </a:r>
            <a:r>
              <a:rPr sz="1600" dirty="0">
                <a:latin typeface="Tahoma"/>
                <a:cs typeface="Tahoma"/>
              </a:rPr>
              <a:t>	</a:t>
            </a:r>
            <a:r>
              <a:rPr sz="1600" spc="-10" dirty="0">
                <a:latin typeface="Tahoma"/>
                <a:cs typeface="Tahoma"/>
              </a:rPr>
              <a:t>методи</a:t>
            </a:r>
            <a:r>
              <a:rPr sz="1600" dirty="0">
                <a:latin typeface="Tahoma"/>
                <a:cs typeface="Tahoma"/>
              </a:rPr>
              <a:t>	</a:t>
            </a:r>
            <a:r>
              <a:rPr sz="1600" spc="-10" dirty="0">
                <a:latin typeface="Tahoma"/>
                <a:cs typeface="Tahoma"/>
              </a:rPr>
              <a:t>господарювання</a:t>
            </a:r>
            <a:r>
              <a:rPr sz="1600" dirty="0">
                <a:latin typeface="Tahoma"/>
                <a:cs typeface="Tahoma"/>
              </a:rPr>
              <a:t>	</a:t>
            </a:r>
            <a:r>
              <a:rPr sz="1600" spc="-50" dirty="0">
                <a:latin typeface="Tahoma"/>
                <a:cs typeface="Tahoma"/>
              </a:rPr>
              <a:t>і</a:t>
            </a:r>
            <a:r>
              <a:rPr sz="1600" dirty="0">
                <a:latin typeface="Tahoma"/>
                <a:cs typeface="Tahoma"/>
              </a:rPr>
              <a:t>	</a:t>
            </a:r>
            <a:r>
              <a:rPr sz="1600" spc="-10" dirty="0">
                <a:latin typeface="Tahoma"/>
                <a:cs typeface="Tahoma"/>
              </a:rPr>
              <a:t>бурхливо</a:t>
            </a:r>
            <a:endParaRPr sz="1600">
              <a:latin typeface="Tahoma"/>
              <a:cs typeface="Tahoma"/>
            </a:endParaRPr>
          </a:p>
          <a:p>
            <a:pPr marL="299085">
              <a:lnSpc>
                <a:spcPct val="100000"/>
              </a:lnSpc>
            </a:pPr>
            <a:r>
              <a:rPr sz="1600" dirty="0">
                <a:latin typeface="Tahoma"/>
                <a:cs typeface="Tahoma"/>
              </a:rPr>
              <a:t>розвивав</a:t>
            </a:r>
            <a:r>
              <a:rPr sz="1600" spc="60" dirty="0">
                <a:latin typeface="Tahoma"/>
                <a:cs typeface="Tahoma"/>
              </a:rPr>
              <a:t> </a:t>
            </a:r>
            <a:r>
              <a:rPr sz="1600" dirty="0">
                <a:latin typeface="Tahoma"/>
                <a:cs typeface="Tahoma"/>
              </a:rPr>
              <a:t>промислове</a:t>
            </a:r>
            <a:r>
              <a:rPr sz="1600" spc="10" dirty="0">
                <a:latin typeface="Tahoma"/>
                <a:cs typeface="Tahoma"/>
              </a:rPr>
              <a:t> </a:t>
            </a:r>
            <a:r>
              <a:rPr sz="1600" spc="-10" dirty="0">
                <a:latin typeface="Tahoma"/>
                <a:cs typeface="Tahoma"/>
              </a:rPr>
              <a:t>виробництво</a:t>
            </a:r>
            <a:endParaRPr sz="1600">
              <a:latin typeface="Tahoma"/>
              <a:cs typeface="Tahoma"/>
            </a:endParaRPr>
          </a:p>
          <a:p>
            <a:pPr marL="298450" indent="-285750">
              <a:lnSpc>
                <a:spcPct val="100000"/>
              </a:lnSpc>
              <a:spcBef>
                <a:spcPts val="605"/>
              </a:spcBef>
              <a:buFont typeface="Wingdings"/>
              <a:buChar char=""/>
              <a:tabLst>
                <a:tab pos="298450" algn="l"/>
                <a:tab pos="2268220" algn="l"/>
                <a:tab pos="3067050" algn="l"/>
                <a:tab pos="4515485" algn="l"/>
                <a:tab pos="4966970" algn="l"/>
              </a:tabLst>
            </a:pPr>
            <a:r>
              <a:rPr sz="1600" dirty="0">
                <a:latin typeface="Tahoma"/>
                <a:cs typeface="Tahoma"/>
              </a:rPr>
              <a:t>Південно</a:t>
            </a:r>
            <a:r>
              <a:rPr sz="1600" dirty="0">
                <a:latin typeface="Arial MT"/>
                <a:cs typeface="Arial MT"/>
              </a:rPr>
              <a:t>-</a:t>
            </a:r>
            <a:r>
              <a:rPr sz="1600" spc="-10" dirty="0">
                <a:latin typeface="Tahoma"/>
                <a:cs typeface="Tahoma"/>
              </a:rPr>
              <a:t>західний</a:t>
            </a:r>
            <a:r>
              <a:rPr sz="1600" dirty="0">
                <a:latin typeface="Tahoma"/>
                <a:cs typeface="Tahoma"/>
              </a:rPr>
              <a:t>	</a:t>
            </a:r>
            <a:r>
              <a:rPr sz="1600" spc="-10" dirty="0">
                <a:latin typeface="Tahoma"/>
                <a:cs typeface="Tahoma"/>
              </a:rPr>
              <a:t>регіон</a:t>
            </a:r>
            <a:r>
              <a:rPr sz="1600" dirty="0">
                <a:latin typeface="Tahoma"/>
                <a:cs typeface="Tahoma"/>
              </a:rPr>
              <a:t>	</a:t>
            </a:r>
            <a:r>
              <a:rPr sz="1600" spc="-10" dirty="0">
                <a:latin typeface="Tahoma"/>
                <a:cs typeface="Tahoma"/>
              </a:rPr>
              <a:t>орієнтувався</a:t>
            </a:r>
            <a:r>
              <a:rPr sz="1600" dirty="0">
                <a:latin typeface="Tahoma"/>
                <a:cs typeface="Tahoma"/>
              </a:rPr>
              <a:t>	</a:t>
            </a:r>
            <a:r>
              <a:rPr sz="1600" spc="-25" dirty="0">
                <a:latin typeface="Tahoma"/>
                <a:cs typeface="Tahoma"/>
              </a:rPr>
              <a:t>на</a:t>
            </a:r>
            <a:r>
              <a:rPr sz="1600" dirty="0">
                <a:latin typeface="Tahoma"/>
                <a:cs typeface="Tahoma"/>
              </a:rPr>
              <a:t>	</a:t>
            </a:r>
            <a:r>
              <a:rPr sz="1600" spc="-10" dirty="0">
                <a:latin typeface="Tahoma"/>
                <a:cs typeface="Tahoma"/>
              </a:rPr>
              <a:t>аграрний</a:t>
            </a:r>
            <a:endParaRPr sz="1600">
              <a:latin typeface="Tahoma"/>
              <a:cs typeface="Tahoma"/>
            </a:endParaRPr>
          </a:p>
          <a:p>
            <a:pPr marL="299085">
              <a:lnSpc>
                <a:spcPct val="100000"/>
              </a:lnSpc>
            </a:pPr>
            <a:r>
              <a:rPr sz="1600" dirty="0">
                <a:latin typeface="Tahoma"/>
                <a:cs typeface="Tahoma"/>
              </a:rPr>
              <a:t>сектор,</a:t>
            </a:r>
            <a:r>
              <a:rPr sz="1600" spc="-40" dirty="0">
                <a:latin typeface="Tahoma"/>
                <a:cs typeface="Tahoma"/>
              </a:rPr>
              <a:t> </a:t>
            </a:r>
            <a:r>
              <a:rPr sz="1600" dirty="0">
                <a:latin typeface="Tahoma"/>
                <a:cs typeface="Tahoma"/>
              </a:rPr>
              <a:t>і</a:t>
            </a:r>
            <a:r>
              <a:rPr sz="1600" spc="-55" dirty="0">
                <a:latin typeface="Tahoma"/>
                <a:cs typeface="Tahoma"/>
              </a:rPr>
              <a:t> </a:t>
            </a:r>
            <a:r>
              <a:rPr sz="1600" dirty="0">
                <a:latin typeface="Tahoma"/>
                <a:cs typeface="Tahoma"/>
              </a:rPr>
              <a:t>тут</a:t>
            </a:r>
            <a:r>
              <a:rPr sz="1600" spc="-50" dirty="0">
                <a:latin typeface="Tahoma"/>
                <a:cs typeface="Tahoma"/>
              </a:rPr>
              <a:t> </a:t>
            </a:r>
            <a:r>
              <a:rPr sz="1600" dirty="0">
                <a:latin typeface="Tahoma"/>
                <a:cs typeface="Tahoma"/>
              </a:rPr>
              <a:t>домінував</a:t>
            </a:r>
            <a:r>
              <a:rPr sz="1600" spc="-60" dirty="0">
                <a:latin typeface="Tahoma"/>
                <a:cs typeface="Tahoma"/>
              </a:rPr>
              <a:t> </a:t>
            </a:r>
            <a:r>
              <a:rPr sz="1600" spc="-10" dirty="0">
                <a:latin typeface="Tahoma"/>
                <a:cs typeface="Tahoma"/>
              </a:rPr>
              <a:t>дрібнобуржуазний</a:t>
            </a:r>
            <a:r>
              <a:rPr sz="1600" spc="-70" dirty="0">
                <a:latin typeface="Tahoma"/>
                <a:cs typeface="Tahoma"/>
              </a:rPr>
              <a:t> </a:t>
            </a:r>
            <a:r>
              <a:rPr sz="1600" spc="-10" dirty="0">
                <a:latin typeface="Tahoma"/>
                <a:cs typeface="Tahoma"/>
              </a:rPr>
              <a:t>уклад</a:t>
            </a:r>
            <a:r>
              <a:rPr sz="1600" spc="-10" dirty="0">
                <a:latin typeface="Arial MT"/>
                <a:cs typeface="Arial MT"/>
              </a:rPr>
              <a:t>.</a:t>
            </a:r>
            <a:endParaRPr sz="1600">
              <a:latin typeface="Arial MT"/>
              <a:cs typeface="Arial MT"/>
            </a:endParaRPr>
          </a:p>
          <a:p>
            <a:pPr marL="297815" marR="5080" indent="-285750">
              <a:lnSpc>
                <a:spcPct val="100000"/>
              </a:lnSpc>
              <a:spcBef>
                <a:spcPts val="600"/>
              </a:spcBef>
              <a:buFont typeface="Wingdings"/>
              <a:buChar char=""/>
              <a:tabLst>
                <a:tab pos="299085" algn="l"/>
                <a:tab pos="1545590" algn="l"/>
                <a:tab pos="1899920" algn="l"/>
                <a:tab pos="3241040" algn="l"/>
                <a:tab pos="4158615" algn="l"/>
                <a:tab pos="5277485" algn="l"/>
              </a:tabLst>
            </a:pPr>
            <a:r>
              <a:rPr sz="1600" spc="-10" dirty="0">
                <a:latin typeface="Tahoma"/>
                <a:cs typeface="Tahoma"/>
              </a:rPr>
              <a:t>Поступово</a:t>
            </a:r>
            <a:r>
              <a:rPr sz="1600" dirty="0">
                <a:latin typeface="Tahoma"/>
                <a:cs typeface="Tahoma"/>
              </a:rPr>
              <a:t>	</a:t>
            </a:r>
            <a:r>
              <a:rPr sz="1600" spc="-50" dirty="0">
                <a:latin typeface="Tahoma"/>
                <a:cs typeface="Tahoma"/>
              </a:rPr>
              <a:t>в</a:t>
            </a:r>
            <a:r>
              <a:rPr sz="1600" dirty="0">
                <a:latin typeface="Tahoma"/>
                <a:cs typeface="Tahoma"/>
              </a:rPr>
              <a:t>	</a:t>
            </a:r>
            <a:r>
              <a:rPr sz="1600" spc="-10" dirty="0">
                <a:latin typeface="Tahoma"/>
                <a:cs typeface="Tahoma"/>
              </a:rPr>
              <a:t>українських</a:t>
            </a:r>
            <a:r>
              <a:rPr sz="1600" dirty="0">
                <a:latin typeface="Tahoma"/>
                <a:cs typeface="Tahoma"/>
              </a:rPr>
              <a:t>	</a:t>
            </a:r>
            <a:r>
              <a:rPr sz="1600" spc="-10" dirty="0">
                <a:latin typeface="Tahoma"/>
                <a:cs typeface="Tahoma"/>
              </a:rPr>
              <a:t>землях</a:t>
            </a:r>
            <a:r>
              <a:rPr sz="1600" dirty="0">
                <a:latin typeface="Tahoma"/>
                <a:cs typeface="Tahoma"/>
              </a:rPr>
              <a:t>	</a:t>
            </a:r>
            <a:r>
              <a:rPr sz="1600" spc="-10" dirty="0">
                <a:latin typeface="Tahoma"/>
                <a:cs typeface="Tahoma"/>
              </a:rPr>
              <a:t>склалася</a:t>
            </a:r>
            <a:r>
              <a:rPr sz="1600" dirty="0">
                <a:latin typeface="Tahoma"/>
                <a:cs typeface="Tahoma"/>
              </a:rPr>
              <a:t>	</a:t>
            </a:r>
            <a:r>
              <a:rPr sz="1600" spc="-10" dirty="0">
                <a:latin typeface="Tahoma"/>
                <a:cs typeface="Tahoma"/>
              </a:rPr>
              <a:t>певна 	</a:t>
            </a:r>
            <a:r>
              <a:rPr sz="1600" dirty="0">
                <a:latin typeface="Tahoma"/>
                <a:cs typeface="Tahoma"/>
              </a:rPr>
              <a:t>спеціалізація</a:t>
            </a:r>
            <a:r>
              <a:rPr sz="1600" spc="25" dirty="0">
                <a:latin typeface="Tahoma"/>
                <a:cs typeface="Tahoma"/>
              </a:rPr>
              <a:t> </a:t>
            </a:r>
            <a:r>
              <a:rPr sz="1600" dirty="0">
                <a:latin typeface="Tahoma"/>
                <a:cs typeface="Tahoma"/>
              </a:rPr>
              <a:t>промислових</a:t>
            </a:r>
            <a:r>
              <a:rPr sz="1600" spc="110" dirty="0">
                <a:latin typeface="Tahoma"/>
                <a:cs typeface="Tahoma"/>
              </a:rPr>
              <a:t> </a:t>
            </a:r>
            <a:r>
              <a:rPr sz="1600" spc="-10" dirty="0">
                <a:latin typeface="Tahoma"/>
                <a:cs typeface="Tahoma"/>
              </a:rPr>
              <a:t>районів</a:t>
            </a:r>
            <a:r>
              <a:rPr sz="1600" spc="-10" dirty="0">
                <a:latin typeface="Arial MT"/>
                <a:cs typeface="Arial MT"/>
              </a:rPr>
              <a:t>.</a:t>
            </a:r>
            <a:endParaRPr sz="1600">
              <a:latin typeface="Arial MT"/>
              <a:cs typeface="Arial MT"/>
            </a:endParaRPr>
          </a:p>
        </p:txBody>
      </p:sp>
      <p:pic>
        <p:nvPicPr>
          <p:cNvPr id="13" name="object 13"/>
          <p:cNvPicPr/>
          <p:nvPr/>
        </p:nvPicPr>
        <p:blipFill>
          <a:blip r:embed="rId2" cstate="print"/>
          <a:stretch>
            <a:fillRect/>
          </a:stretch>
        </p:blipFill>
        <p:spPr>
          <a:xfrm>
            <a:off x="6373367" y="4221479"/>
            <a:ext cx="2636519" cy="19812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231647"/>
              <a:ext cx="9143999" cy="963929"/>
            </a:xfrm>
            <a:prstGeom prst="rect">
              <a:avLst/>
            </a:prstGeom>
          </p:spPr>
        </p:pic>
        <p:pic>
          <p:nvPicPr>
            <p:cNvPr id="4" name="object 4"/>
            <p:cNvPicPr/>
            <p:nvPr/>
          </p:nvPicPr>
          <p:blipFill>
            <a:blip r:embed="rId3" cstate="print"/>
            <a:stretch>
              <a:fillRect/>
            </a:stretch>
          </p:blipFill>
          <p:spPr>
            <a:xfrm>
              <a:off x="1112519" y="301752"/>
              <a:ext cx="6907530" cy="942594"/>
            </a:xfrm>
            <a:prstGeom prst="rect">
              <a:avLst/>
            </a:prstGeom>
          </p:spPr>
        </p:pic>
      </p:grpSp>
      <p:sp>
        <p:nvSpPr>
          <p:cNvPr id="5" name="object 5"/>
          <p:cNvSpPr txBox="1">
            <a:spLocks noGrp="1"/>
          </p:cNvSpPr>
          <p:nvPr>
            <p:ph type="title"/>
          </p:nvPr>
        </p:nvSpPr>
        <p:spPr>
          <a:xfrm>
            <a:off x="1523" y="260604"/>
            <a:ext cx="9138285" cy="866140"/>
          </a:xfrm>
          <a:prstGeom prst="rect">
            <a:avLst/>
          </a:prstGeom>
          <a:solidFill>
            <a:srgbClr val="548ED4"/>
          </a:solidFill>
          <a:ln w="9144">
            <a:solidFill>
              <a:srgbClr val="97B853"/>
            </a:solidFill>
          </a:ln>
        </p:spPr>
        <p:txBody>
          <a:bodyPr vert="horz" wrap="square" lIns="0" tIns="174625" rIns="0" bIns="0" rtlCol="0">
            <a:spAutoFit/>
          </a:bodyPr>
          <a:lstStyle/>
          <a:p>
            <a:pPr marR="635" algn="ctr">
              <a:lnSpc>
                <a:spcPct val="100000"/>
              </a:lnSpc>
              <a:spcBef>
                <a:spcPts val="1375"/>
              </a:spcBef>
            </a:pPr>
            <a:r>
              <a:rPr sz="3200" b="1" dirty="0">
                <a:latin typeface="Times New Roman"/>
                <a:cs typeface="Times New Roman"/>
              </a:rPr>
              <a:t>Металургійний</a:t>
            </a:r>
            <a:r>
              <a:rPr sz="3200" b="1" spc="-120" dirty="0">
                <a:latin typeface="Times New Roman"/>
                <a:cs typeface="Times New Roman"/>
              </a:rPr>
              <a:t> </a:t>
            </a:r>
            <a:r>
              <a:rPr sz="3200" b="1" spc="-20" dirty="0">
                <a:latin typeface="Times New Roman"/>
                <a:cs typeface="Times New Roman"/>
              </a:rPr>
              <a:t>комплекс</a:t>
            </a:r>
            <a:r>
              <a:rPr sz="3200" b="1" spc="-150" dirty="0">
                <a:latin typeface="Times New Roman"/>
                <a:cs typeface="Times New Roman"/>
              </a:rPr>
              <a:t> </a:t>
            </a:r>
            <a:r>
              <a:rPr sz="3200" b="1" spc="-10" dirty="0">
                <a:latin typeface="Times New Roman"/>
                <a:cs typeface="Times New Roman"/>
              </a:rPr>
              <a:t>України</a:t>
            </a:r>
            <a:endParaRPr sz="3200">
              <a:latin typeface="Times New Roman"/>
              <a:cs typeface="Times New Roman"/>
            </a:endParaRPr>
          </a:p>
        </p:txBody>
      </p:sp>
      <p:sp>
        <p:nvSpPr>
          <p:cNvPr id="6" name="object 6"/>
          <p:cNvSpPr txBox="1"/>
          <p:nvPr/>
        </p:nvSpPr>
        <p:spPr>
          <a:xfrm>
            <a:off x="474065" y="1358010"/>
            <a:ext cx="8344534" cy="1671955"/>
          </a:xfrm>
          <a:prstGeom prst="rect">
            <a:avLst/>
          </a:prstGeom>
        </p:spPr>
        <p:txBody>
          <a:bodyPr vert="horz" wrap="square" lIns="0" tIns="12700" rIns="0" bIns="0" rtlCol="0">
            <a:spAutoFit/>
          </a:bodyPr>
          <a:lstStyle/>
          <a:p>
            <a:pPr marL="12700" marR="5080" algn="just">
              <a:lnSpc>
                <a:spcPct val="100000"/>
              </a:lnSpc>
              <a:spcBef>
                <a:spcPts val="100"/>
              </a:spcBef>
            </a:pPr>
            <a:r>
              <a:rPr sz="1800" b="1" i="1" dirty="0">
                <a:latin typeface="Arial"/>
                <a:cs typeface="Arial"/>
              </a:rPr>
              <a:t>Металургійний</a:t>
            </a:r>
            <a:r>
              <a:rPr sz="1800" b="1" i="1" spc="45" dirty="0">
                <a:latin typeface="Arial"/>
                <a:cs typeface="Arial"/>
              </a:rPr>
              <a:t>  </a:t>
            </a:r>
            <a:r>
              <a:rPr sz="1800" b="1" i="1" dirty="0">
                <a:latin typeface="Arial"/>
                <a:cs typeface="Arial"/>
              </a:rPr>
              <a:t>комплекс</a:t>
            </a:r>
            <a:r>
              <a:rPr sz="1800" b="1" i="1" spc="35" dirty="0">
                <a:latin typeface="Arial"/>
                <a:cs typeface="Arial"/>
              </a:rPr>
              <a:t>  </a:t>
            </a:r>
            <a:r>
              <a:rPr sz="1800" dirty="0">
                <a:latin typeface="Arial MT"/>
                <a:cs typeface="Arial MT"/>
              </a:rPr>
              <a:t>-</a:t>
            </a:r>
            <a:r>
              <a:rPr sz="1800" spc="45" dirty="0">
                <a:latin typeface="Arial MT"/>
                <a:cs typeface="Arial MT"/>
              </a:rPr>
              <a:t>  </a:t>
            </a:r>
            <a:r>
              <a:rPr sz="1800" dirty="0">
                <a:latin typeface="Tahoma"/>
                <a:cs typeface="Tahoma"/>
              </a:rPr>
              <a:t>це</a:t>
            </a:r>
            <a:r>
              <a:rPr sz="1800" spc="-10" dirty="0">
                <a:latin typeface="Tahoma"/>
                <a:cs typeface="Tahoma"/>
              </a:rPr>
              <a:t>  </a:t>
            </a:r>
            <a:r>
              <a:rPr sz="1800" dirty="0">
                <a:latin typeface="Tahoma"/>
                <a:cs typeface="Tahoma"/>
              </a:rPr>
              <a:t>цілісна</a:t>
            </a:r>
            <a:r>
              <a:rPr sz="1800" spc="-15" dirty="0">
                <a:latin typeface="Tahoma"/>
                <a:cs typeface="Tahoma"/>
              </a:rPr>
              <a:t>  </a:t>
            </a:r>
            <a:r>
              <a:rPr sz="1800" dirty="0">
                <a:latin typeface="Tahoma"/>
                <a:cs typeface="Tahoma"/>
              </a:rPr>
              <a:t>система,</a:t>
            </a:r>
            <a:r>
              <a:rPr sz="1800" spc="-20" dirty="0">
                <a:latin typeface="Tahoma"/>
                <a:cs typeface="Tahoma"/>
              </a:rPr>
              <a:t>  </a:t>
            </a:r>
            <a:r>
              <a:rPr sz="1800" dirty="0">
                <a:latin typeface="Tahoma"/>
                <a:cs typeface="Tahoma"/>
              </a:rPr>
              <a:t>до</a:t>
            </a:r>
            <a:r>
              <a:rPr sz="1800" spc="-25" dirty="0">
                <a:latin typeface="Tahoma"/>
                <a:cs typeface="Tahoma"/>
              </a:rPr>
              <a:t>  </a:t>
            </a:r>
            <a:r>
              <a:rPr sz="1800" dirty="0">
                <a:latin typeface="Tahoma"/>
                <a:cs typeface="Tahoma"/>
              </a:rPr>
              <a:t>складу</a:t>
            </a:r>
            <a:r>
              <a:rPr sz="1800" spc="-20" dirty="0">
                <a:latin typeface="Tahoma"/>
                <a:cs typeface="Tahoma"/>
              </a:rPr>
              <a:t>  </a:t>
            </a:r>
            <a:r>
              <a:rPr sz="1800" dirty="0">
                <a:latin typeface="Tahoma"/>
                <a:cs typeface="Tahoma"/>
              </a:rPr>
              <a:t>якої</a:t>
            </a:r>
            <a:r>
              <a:rPr sz="1800" spc="-15" dirty="0">
                <a:latin typeface="Tahoma"/>
                <a:cs typeface="Tahoma"/>
              </a:rPr>
              <a:t>  </a:t>
            </a:r>
            <a:r>
              <a:rPr sz="1800" spc="-10" dirty="0">
                <a:latin typeface="Tahoma"/>
                <a:cs typeface="Tahoma"/>
              </a:rPr>
              <a:t>входять </a:t>
            </a:r>
            <a:r>
              <a:rPr sz="1800" dirty="0">
                <a:latin typeface="Tahoma"/>
                <a:cs typeface="Tahoma"/>
              </a:rPr>
              <a:t>окремі</a:t>
            </a:r>
            <a:r>
              <a:rPr sz="1800" spc="425" dirty="0">
                <a:latin typeface="Tahoma"/>
                <a:cs typeface="Tahoma"/>
              </a:rPr>
              <a:t>   </a:t>
            </a:r>
            <a:r>
              <a:rPr sz="1800" dirty="0">
                <a:latin typeface="Tahoma"/>
                <a:cs typeface="Tahoma"/>
              </a:rPr>
              <a:t>суб’єкти</a:t>
            </a:r>
            <a:r>
              <a:rPr sz="1800" spc="430" dirty="0">
                <a:latin typeface="Tahoma"/>
                <a:cs typeface="Tahoma"/>
              </a:rPr>
              <a:t>   </a:t>
            </a:r>
            <a:r>
              <a:rPr sz="1800" dirty="0">
                <a:latin typeface="Tahoma"/>
                <a:cs typeface="Tahoma"/>
              </a:rPr>
              <a:t>господарювання</a:t>
            </a:r>
            <a:r>
              <a:rPr sz="1800" spc="434" dirty="0">
                <a:latin typeface="Tahoma"/>
                <a:cs typeface="Tahoma"/>
              </a:rPr>
              <a:t>   </a:t>
            </a:r>
            <a:r>
              <a:rPr sz="1800" spc="-35" dirty="0">
                <a:latin typeface="Tahoma"/>
                <a:cs typeface="Tahoma"/>
              </a:rPr>
              <a:t>(гірничо</a:t>
            </a:r>
            <a:r>
              <a:rPr sz="1800" spc="-35" dirty="0">
                <a:latin typeface="Arial MT"/>
                <a:cs typeface="Arial MT"/>
              </a:rPr>
              <a:t>-</a:t>
            </a:r>
            <a:r>
              <a:rPr sz="1800" dirty="0">
                <a:latin typeface="Tahoma"/>
                <a:cs typeface="Tahoma"/>
              </a:rPr>
              <a:t>збагачувальні</a:t>
            </a:r>
            <a:r>
              <a:rPr sz="1800" spc="430" dirty="0">
                <a:latin typeface="Tahoma"/>
                <a:cs typeface="Tahoma"/>
              </a:rPr>
              <a:t>   </a:t>
            </a:r>
            <a:r>
              <a:rPr sz="1800" spc="-10" dirty="0">
                <a:latin typeface="Tahoma"/>
                <a:cs typeface="Tahoma"/>
              </a:rPr>
              <a:t>комбінати, </a:t>
            </a:r>
            <a:r>
              <a:rPr sz="1800" dirty="0">
                <a:latin typeface="Tahoma"/>
                <a:cs typeface="Tahoma"/>
              </a:rPr>
              <a:t>металургійні</a:t>
            </a:r>
            <a:r>
              <a:rPr sz="1800" spc="235" dirty="0">
                <a:latin typeface="Tahoma"/>
                <a:cs typeface="Tahoma"/>
              </a:rPr>
              <a:t> </a:t>
            </a:r>
            <a:r>
              <a:rPr sz="1800" dirty="0">
                <a:latin typeface="Tahoma"/>
                <a:cs typeface="Tahoma"/>
              </a:rPr>
              <a:t>заводи</a:t>
            </a:r>
            <a:r>
              <a:rPr sz="1800" spc="250" dirty="0">
                <a:latin typeface="Tahoma"/>
                <a:cs typeface="Tahoma"/>
              </a:rPr>
              <a:t> </a:t>
            </a:r>
            <a:r>
              <a:rPr sz="1800" dirty="0">
                <a:latin typeface="Tahoma"/>
                <a:cs typeface="Tahoma"/>
              </a:rPr>
              <a:t>та</a:t>
            </a:r>
            <a:r>
              <a:rPr sz="1800" spc="250" dirty="0">
                <a:latin typeface="Tahoma"/>
                <a:cs typeface="Tahoma"/>
              </a:rPr>
              <a:t> </a:t>
            </a:r>
            <a:r>
              <a:rPr sz="1800" dirty="0">
                <a:latin typeface="Tahoma"/>
                <a:cs typeface="Tahoma"/>
              </a:rPr>
              <a:t>комбінати,</a:t>
            </a:r>
            <a:r>
              <a:rPr sz="1800" spc="245" dirty="0">
                <a:latin typeface="Tahoma"/>
                <a:cs typeface="Tahoma"/>
              </a:rPr>
              <a:t> </a:t>
            </a:r>
            <a:r>
              <a:rPr sz="1800" dirty="0">
                <a:latin typeface="Tahoma"/>
                <a:cs typeface="Tahoma"/>
              </a:rPr>
              <a:t>феросплавні</a:t>
            </a:r>
            <a:r>
              <a:rPr sz="1800" spc="245" dirty="0">
                <a:latin typeface="Tahoma"/>
                <a:cs typeface="Tahoma"/>
              </a:rPr>
              <a:t> </a:t>
            </a:r>
            <a:r>
              <a:rPr sz="1800" dirty="0">
                <a:latin typeface="Tahoma"/>
                <a:cs typeface="Tahoma"/>
              </a:rPr>
              <a:t>заводи,</a:t>
            </a:r>
            <a:r>
              <a:rPr sz="1800" spc="204" dirty="0">
                <a:latin typeface="Tahoma"/>
                <a:cs typeface="Tahoma"/>
              </a:rPr>
              <a:t> </a:t>
            </a:r>
            <a:r>
              <a:rPr sz="1800" dirty="0">
                <a:latin typeface="Tahoma"/>
                <a:cs typeface="Tahoma"/>
              </a:rPr>
              <a:t>коксохімічні</a:t>
            </a:r>
            <a:r>
              <a:rPr sz="1800" spc="254" dirty="0">
                <a:latin typeface="Tahoma"/>
                <a:cs typeface="Tahoma"/>
              </a:rPr>
              <a:t> </a:t>
            </a:r>
            <a:r>
              <a:rPr sz="1800" spc="-10" dirty="0">
                <a:latin typeface="Tahoma"/>
                <a:cs typeface="Tahoma"/>
              </a:rPr>
              <a:t>заводи, </a:t>
            </a:r>
            <a:r>
              <a:rPr sz="1800" dirty="0">
                <a:latin typeface="Tahoma"/>
                <a:cs typeface="Tahoma"/>
              </a:rPr>
              <a:t>збагачувальні</a:t>
            </a:r>
            <a:r>
              <a:rPr sz="1800" spc="475" dirty="0">
                <a:latin typeface="Tahoma"/>
                <a:cs typeface="Tahoma"/>
              </a:rPr>
              <a:t> </a:t>
            </a:r>
            <a:r>
              <a:rPr sz="1800" dirty="0">
                <a:latin typeface="Tahoma"/>
                <a:cs typeface="Tahoma"/>
              </a:rPr>
              <a:t>фабрики</a:t>
            </a:r>
            <a:r>
              <a:rPr sz="1800" spc="490" dirty="0">
                <a:latin typeface="Tahoma"/>
                <a:cs typeface="Tahoma"/>
              </a:rPr>
              <a:t> </a:t>
            </a:r>
            <a:r>
              <a:rPr sz="1800" dirty="0">
                <a:latin typeface="Tahoma"/>
                <a:cs typeface="Tahoma"/>
              </a:rPr>
              <a:t>та</a:t>
            </a:r>
            <a:r>
              <a:rPr sz="1800" spc="490" dirty="0">
                <a:latin typeface="Tahoma"/>
                <a:cs typeface="Tahoma"/>
              </a:rPr>
              <a:t> </a:t>
            </a:r>
            <a:r>
              <a:rPr sz="1800" dirty="0">
                <a:latin typeface="Tahoma"/>
                <a:cs typeface="Tahoma"/>
              </a:rPr>
              <a:t>інші</a:t>
            </a:r>
            <a:r>
              <a:rPr sz="1800" spc="484" dirty="0">
                <a:latin typeface="Tahoma"/>
                <a:cs typeface="Tahoma"/>
              </a:rPr>
              <a:t> </a:t>
            </a:r>
            <a:r>
              <a:rPr sz="1800" dirty="0">
                <a:latin typeface="Tahoma"/>
                <a:cs typeface="Tahoma"/>
              </a:rPr>
              <a:t>підприємства),</a:t>
            </a:r>
            <a:r>
              <a:rPr sz="1800" spc="480" dirty="0">
                <a:latin typeface="Tahoma"/>
                <a:cs typeface="Tahoma"/>
              </a:rPr>
              <a:t> </a:t>
            </a:r>
            <a:r>
              <a:rPr sz="1800" dirty="0">
                <a:latin typeface="Tahoma"/>
                <a:cs typeface="Tahoma"/>
              </a:rPr>
              <a:t>що</a:t>
            </a:r>
            <a:r>
              <a:rPr sz="1800" spc="490" dirty="0">
                <a:latin typeface="Tahoma"/>
                <a:cs typeface="Tahoma"/>
              </a:rPr>
              <a:t> </a:t>
            </a:r>
            <a:r>
              <a:rPr sz="1800" dirty="0">
                <a:latin typeface="Tahoma"/>
                <a:cs typeface="Tahoma"/>
              </a:rPr>
              <a:t>виготовляють</a:t>
            </a:r>
            <a:r>
              <a:rPr sz="1800" spc="490" dirty="0">
                <a:latin typeface="Tahoma"/>
                <a:cs typeface="Tahoma"/>
              </a:rPr>
              <a:t> </a:t>
            </a:r>
            <a:r>
              <a:rPr sz="1800" dirty="0">
                <a:latin typeface="Tahoma"/>
                <a:cs typeface="Tahoma"/>
              </a:rPr>
              <a:t>вироби</a:t>
            </a:r>
            <a:r>
              <a:rPr sz="1800" spc="495" dirty="0">
                <a:latin typeface="Tahoma"/>
                <a:cs typeface="Tahoma"/>
              </a:rPr>
              <a:t> </a:t>
            </a:r>
            <a:r>
              <a:rPr sz="1800" spc="-50" dirty="0">
                <a:latin typeface="Tahoma"/>
                <a:cs typeface="Tahoma"/>
              </a:rPr>
              <a:t>з </a:t>
            </a:r>
            <a:r>
              <a:rPr sz="1800" dirty="0">
                <a:latin typeface="Tahoma"/>
                <a:cs typeface="Tahoma"/>
              </a:rPr>
              <a:t>металу</a:t>
            </a:r>
            <a:r>
              <a:rPr sz="1800" spc="445" dirty="0">
                <a:latin typeface="Tahoma"/>
                <a:cs typeface="Tahoma"/>
              </a:rPr>
              <a:t> </a:t>
            </a:r>
            <a:r>
              <a:rPr sz="1800" dirty="0">
                <a:latin typeface="Tahoma"/>
                <a:cs typeface="Tahoma"/>
              </a:rPr>
              <a:t>й</a:t>
            </a:r>
            <a:r>
              <a:rPr sz="1800" spc="470" dirty="0">
                <a:latin typeface="Tahoma"/>
                <a:cs typeface="Tahoma"/>
              </a:rPr>
              <a:t> </a:t>
            </a:r>
            <a:r>
              <a:rPr sz="1800" dirty="0">
                <a:latin typeface="Tahoma"/>
                <a:cs typeface="Tahoma"/>
              </a:rPr>
              <a:t>поєднані</a:t>
            </a:r>
            <a:r>
              <a:rPr sz="1800" spc="484" dirty="0">
                <a:latin typeface="Tahoma"/>
                <a:cs typeface="Tahoma"/>
              </a:rPr>
              <a:t> </a:t>
            </a:r>
            <a:r>
              <a:rPr sz="1800" dirty="0">
                <a:latin typeface="Tahoma"/>
                <a:cs typeface="Tahoma"/>
              </a:rPr>
              <a:t>в</a:t>
            </a:r>
            <a:r>
              <a:rPr sz="1800" spc="465" dirty="0">
                <a:latin typeface="Tahoma"/>
                <a:cs typeface="Tahoma"/>
              </a:rPr>
              <a:t> </a:t>
            </a:r>
            <a:r>
              <a:rPr sz="1800" dirty="0">
                <a:latin typeface="Tahoma"/>
                <a:cs typeface="Tahoma"/>
              </a:rPr>
              <a:t>єдиний</a:t>
            </a:r>
            <a:r>
              <a:rPr sz="1800" spc="470" dirty="0">
                <a:latin typeface="Tahoma"/>
                <a:cs typeface="Tahoma"/>
              </a:rPr>
              <a:t> </a:t>
            </a:r>
            <a:r>
              <a:rPr sz="1800" dirty="0">
                <a:latin typeface="Tahoma"/>
                <a:cs typeface="Tahoma"/>
              </a:rPr>
              <a:t>технологічний</a:t>
            </a:r>
            <a:r>
              <a:rPr sz="1800" spc="484" dirty="0">
                <a:latin typeface="Tahoma"/>
                <a:cs typeface="Tahoma"/>
              </a:rPr>
              <a:t> </a:t>
            </a:r>
            <a:r>
              <a:rPr sz="1800" dirty="0">
                <a:latin typeface="Tahoma"/>
                <a:cs typeface="Tahoma"/>
              </a:rPr>
              <a:t>ланцюг</a:t>
            </a:r>
            <a:r>
              <a:rPr sz="1800" spc="459" dirty="0">
                <a:latin typeface="Tahoma"/>
                <a:cs typeface="Tahoma"/>
              </a:rPr>
              <a:t> </a:t>
            </a:r>
            <a:r>
              <a:rPr sz="1800" dirty="0">
                <a:latin typeface="Tahoma"/>
                <a:cs typeface="Tahoma"/>
              </a:rPr>
              <a:t>та</a:t>
            </a:r>
            <a:r>
              <a:rPr sz="1800" spc="495" dirty="0">
                <a:latin typeface="Tahoma"/>
                <a:cs typeface="Tahoma"/>
              </a:rPr>
              <a:t> </a:t>
            </a:r>
            <a:r>
              <a:rPr sz="1800" dirty="0">
                <a:latin typeface="Tahoma"/>
                <a:cs typeface="Tahoma"/>
              </a:rPr>
              <a:t>формують</a:t>
            </a:r>
            <a:r>
              <a:rPr sz="1800" spc="470" dirty="0">
                <a:latin typeface="Tahoma"/>
                <a:cs typeface="Tahoma"/>
              </a:rPr>
              <a:t> </a:t>
            </a:r>
            <a:r>
              <a:rPr sz="1800" spc="-10" dirty="0">
                <a:latin typeface="Tahoma"/>
                <a:cs typeface="Tahoma"/>
              </a:rPr>
              <a:t>складну технічну</a:t>
            </a:r>
            <a:r>
              <a:rPr sz="1800" spc="-114" dirty="0">
                <a:latin typeface="Tahoma"/>
                <a:cs typeface="Tahoma"/>
              </a:rPr>
              <a:t> </a:t>
            </a:r>
            <a:r>
              <a:rPr sz="1800" spc="-10" dirty="0">
                <a:latin typeface="Tahoma"/>
                <a:cs typeface="Tahoma"/>
              </a:rPr>
              <a:t>інфраструктуру</a:t>
            </a:r>
            <a:r>
              <a:rPr sz="1800" spc="-10" dirty="0">
                <a:latin typeface="Arial MT"/>
                <a:cs typeface="Arial MT"/>
              </a:rPr>
              <a:t>.</a:t>
            </a:r>
            <a:endParaRPr sz="1800" dirty="0">
              <a:latin typeface="Arial MT"/>
              <a:cs typeface="Arial MT"/>
            </a:endParaRPr>
          </a:p>
        </p:txBody>
      </p:sp>
      <p:sp>
        <p:nvSpPr>
          <p:cNvPr id="7" name="object 7"/>
          <p:cNvSpPr txBox="1"/>
          <p:nvPr/>
        </p:nvSpPr>
        <p:spPr>
          <a:xfrm>
            <a:off x="446531" y="5954267"/>
            <a:ext cx="8449310" cy="368935"/>
          </a:xfrm>
          <a:prstGeom prst="rect">
            <a:avLst/>
          </a:prstGeom>
          <a:solidFill>
            <a:srgbClr val="DBEDF4"/>
          </a:solidFill>
          <a:ln w="9144">
            <a:solidFill>
              <a:srgbClr val="006FC0"/>
            </a:solidFill>
          </a:ln>
        </p:spPr>
        <p:txBody>
          <a:bodyPr vert="horz" wrap="square" lIns="0" tIns="41275" rIns="0" bIns="0" rtlCol="0">
            <a:spAutoFit/>
          </a:bodyPr>
          <a:lstStyle/>
          <a:p>
            <a:pPr marL="90805">
              <a:lnSpc>
                <a:spcPct val="100000"/>
              </a:lnSpc>
              <a:spcBef>
                <a:spcPts val="325"/>
              </a:spcBef>
            </a:pPr>
            <a:r>
              <a:rPr sz="1800" b="1" dirty="0">
                <a:latin typeface="Arial"/>
                <a:cs typeface="Arial"/>
              </a:rPr>
              <a:t>5)</a:t>
            </a:r>
            <a:r>
              <a:rPr sz="1800" b="1" spc="-55" dirty="0">
                <a:latin typeface="Arial"/>
                <a:cs typeface="Arial"/>
              </a:rPr>
              <a:t> </a:t>
            </a:r>
            <a:r>
              <a:rPr sz="1800" b="1" dirty="0">
                <a:latin typeface="Arial"/>
                <a:cs typeface="Arial"/>
              </a:rPr>
              <a:t>використання</a:t>
            </a:r>
            <a:r>
              <a:rPr sz="1800" b="1" spc="-20" dirty="0">
                <a:latin typeface="Arial"/>
                <a:cs typeface="Arial"/>
              </a:rPr>
              <a:t> </a:t>
            </a:r>
            <a:r>
              <a:rPr sz="1800" b="1" dirty="0">
                <a:latin typeface="Arial"/>
                <a:cs typeface="Arial"/>
              </a:rPr>
              <a:t>відходів</a:t>
            </a:r>
            <a:r>
              <a:rPr sz="1800" b="1" spc="-70" dirty="0">
                <a:latin typeface="Arial"/>
                <a:cs typeface="Arial"/>
              </a:rPr>
              <a:t> </a:t>
            </a:r>
            <a:r>
              <a:rPr sz="1800" spc="-10" dirty="0">
                <a:latin typeface="Tahoma"/>
                <a:cs typeface="Tahoma"/>
              </a:rPr>
              <a:t>(виробництво</a:t>
            </a:r>
            <a:r>
              <a:rPr sz="1800" spc="-120" dirty="0">
                <a:latin typeface="Tahoma"/>
                <a:cs typeface="Tahoma"/>
              </a:rPr>
              <a:t> </a:t>
            </a:r>
            <a:r>
              <a:rPr sz="1800" dirty="0">
                <a:latin typeface="Tahoma"/>
                <a:cs typeface="Tahoma"/>
              </a:rPr>
              <a:t>будівельних</a:t>
            </a:r>
            <a:r>
              <a:rPr sz="1800" spc="-100" dirty="0">
                <a:latin typeface="Tahoma"/>
                <a:cs typeface="Tahoma"/>
              </a:rPr>
              <a:t> </a:t>
            </a:r>
            <a:r>
              <a:rPr sz="1800" spc="-10" dirty="0">
                <a:latin typeface="Tahoma"/>
                <a:cs typeface="Tahoma"/>
              </a:rPr>
              <a:t>матеріалів)</a:t>
            </a:r>
            <a:r>
              <a:rPr sz="1800" spc="-10" dirty="0">
                <a:latin typeface="Arial MT"/>
                <a:cs typeface="Arial MT"/>
              </a:rPr>
              <a:t>;</a:t>
            </a:r>
            <a:endParaRPr sz="1800">
              <a:latin typeface="Arial MT"/>
              <a:cs typeface="Arial MT"/>
            </a:endParaRPr>
          </a:p>
        </p:txBody>
      </p:sp>
      <p:sp>
        <p:nvSpPr>
          <p:cNvPr id="8" name="object 8"/>
          <p:cNvSpPr txBox="1"/>
          <p:nvPr/>
        </p:nvSpPr>
        <p:spPr>
          <a:xfrm>
            <a:off x="446531" y="3290315"/>
            <a:ext cx="8464550" cy="646430"/>
          </a:xfrm>
          <a:prstGeom prst="rect">
            <a:avLst/>
          </a:prstGeom>
          <a:solidFill>
            <a:srgbClr val="DBEDF4"/>
          </a:solidFill>
          <a:ln w="9144">
            <a:solidFill>
              <a:srgbClr val="006FC0"/>
            </a:solidFill>
          </a:ln>
        </p:spPr>
        <p:txBody>
          <a:bodyPr vert="horz" wrap="square" lIns="0" tIns="40005" rIns="0" bIns="0" rtlCol="0">
            <a:spAutoFit/>
          </a:bodyPr>
          <a:lstStyle/>
          <a:p>
            <a:pPr marL="90805">
              <a:lnSpc>
                <a:spcPct val="100000"/>
              </a:lnSpc>
              <a:spcBef>
                <a:spcPts val="315"/>
              </a:spcBef>
            </a:pPr>
            <a:r>
              <a:rPr sz="1800" b="1" dirty="0">
                <a:latin typeface="Arial"/>
                <a:cs typeface="Arial"/>
              </a:rPr>
              <a:t>1)</a:t>
            </a:r>
            <a:r>
              <a:rPr sz="1800" b="1" spc="-30" dirty="0">
                <a:latin typeface="Arial"/>
                <a:cs typeface="Arial"/>
              </a:rPr>
              <a:t> </a:t>
            </a:r>
            <a:r>
              <a:rPr sz="1800" b="1" dirty="0">
                <a:latin typeface="Arial"/>
                <a:cs typeface="Arial"/>
              </a:rPr>
              <a:t>видобуток</a:t>
            </a:r>
            <a:r>
              <a:rPr sz="1800" b="1" spc="110" dirty="0">
                <a:latin typeface="Arial"/>
                <a:cs typeface="Arial"/>
              </a:rPr>
              <a:t> </a:t>
            </a:r>
            <a:r>
              <a:rPr sz="1800" dirty="0">
                <a:latin typeface="Tahoma"/>
                <a:cs typeface="Tahoma"/>
              </a:rPr>
              <a:t>(залізної</a:t>
            </a:r>
            <a:r>
              <a:rPr sz="1800" spc="-105" dirty="0">
                <a:latin typeface="Tahoma"/>
                <a:cs typeface="Tahoma"/>
              </a:rPr>
              <a:t> </a:t>
            </a:r>
            <a:r>
              <a:rPr sz="1800" spc="-10" dirty="0">
                <a:latin typeface="Tahoma"/>
                <a:cs typeface="Tahoma"/>
              </a:rPr>
              <a:t>руди,</a:t>
            </a:r>
            <a:r>
              <a:rPr sz="1800" spc="-85" dirty="0">
                <a:latin typeface="Tahoma"/>
                <a:cs typeface="Tahoma"/>
              </a:rPr>
              <a:t> </a:t>
            </a:r>
            <a:r>
              <a:rPr sz="1800" dirty="0">
                <a:latin typeface="Tahoma"/>
                <a:cs typeface="Tahoma"/>
              </a:rPr>
              <a:t>марганцевої</a:t>
            </a:r>
            <a:r>
              <a:rPr sz="1800" spc="-85" dirty="0">
                <a:latin typeface="Tahoma"/>
                <a:cs typeface="Tahoma"/>
              </a:rPr>
              <a:t> </a:t>
            </a:r>
            <a:r>
              <a:rPr sz="1800" spc="-10" dirty="0">
                <a:latin typeface="Tahoma"/>
                <a:cs typeface="Tahoma"/>
              </a:rPr>
              <a:t>руди,</a:t>
            </a:r>
            <a:r>
              <a:rPr sz="1800" spc="-90" dirty="0">
                <a:latin typeface="Tahoma"/>
                <a:cs typeface="Tahoma"/>
              </a:rPr>
              <a:t> </a:t>
            </a:r>
            <a:r>
              <a:rPr sz="1800" spc="-30" dirty="0">
                <a:latin typeface="Tahoma"/>
                <a:cs typeface="Tahoma"/>
              </a:rPr>
              <a:t>глини,</a:t>
            </a:r>
            <a:r>
              <a:rPr sz="1800" spc="-85" dirty="0">
                <a:latin typeface="Tahoma"/>
                <a:cs typeface="Tahoma"/>
              </a:rPr>
              <a:t> </a:t>
            </a:r>
            <a:r>
              <a:rPr sz="1800" spc="-20" dirty="0">
                <a:latin typeface="Tahoma"/>
                <a:cs typeface="Tahoma"/>
              </a:rPr>
              <a:t>вапняків,</a:t>
            </a:r>
            <a:r>
              <a:rPr sz="1800" spc="-105" dirty="0">
                <a:latin typeface="Tahoma"/>
                <a:cs typeface="Tahoma"/>
              </a:rPr>
              <a:t> </a:t>
            </a:r>
            <a:r>
              <a:rPr sz="1800" spc="-10" dirty="0">
                <a:latin typeface="Tahoma"/>
                <a:cs typeface="Tahoma"/>
              </a:rPr>
              <a:t>коксівного</a:t>
            </a:r>
            <a:endParaRPr sz="1800">
              <a:latin typeface="Tahoma"/>
              <a:cs typeface="Tahoma"/>
            </a:endParaRPr>
          </a:p>
          <a:p>
            <a:pPr marL="90805">
              <a:lnSpc>
                <a:spcPct val="100000"/>
              </a:lnSpc>
            </a:pPr>
            <a:r>
              <a:rPr sz="1800" spc="-10" dirty="0">
                <a:latin typeface="Tahoma"/>
                <a:cs typeface="Tahoma"/>
              </a:rPr>
              <a:t>вугілля,</a:t>
            </a:r>
            <a:r>
              <a:rPr sz="1800" spc="-90" dirty="0">
                <a:latin typeface="Tahoma"/>
                <a:cs typeface="Tahoma"/>
              </a:rPr>
              <a:t> </a:t>
            </a:r>
            <a:r>
              <a:rPr sz="1800" spc="-10" dirty="0">
                <a:latin typeface="Tahoma"/>
                <a:cs typeface="Tahoma"/>
              </a:rPr>
              <a:t>флюсів);</a:t>
            </a:r>
            <a:endParaRPr sz="1800">
              <a:latin typeface="Tahoma"/>
              <a:cs typeface="Tahoma"/>
            </a:endParaRPr>
          </a:p>
        </p:txBody>
      </p:sp>
      <p:sp>
        <p:nvSpPr>
          <p:cNvPr id="9" name="object 9"/>
          <p:cNvSpPr txBox="1"/>
          <p:nvPr/>
        </p:nvSpPr>
        <p:spPr>
          <a:xfrm>
            <a:off x="446531" y="4110228"/>
            <a:ext cx="8449310" cy="381000"/>
          </a:xfrm>
          <a:prstGeom prst="rect">
            <a:avLst/>
          </a:prstGeom>
          <a:solidFill>
            <a:srgbClr val="DBEDF4"/>
          </a:solidFill>
          <a:ln w="9144">
            <a:solidFill>
              <a:srgbClr val="006FC0"/>
            </a:solidFill>
          </a:ln>
        </p:spPr>
        <p:txBody>
          <a:bodyPr vert="horz" wrap="square" lIns="0" tIns="41275" rIns="0" bIns="0" rtlCol="0">
            <a:spAutoFit/>
          </a:bodyPr>
          <a:lstStyle/>
          <a:p>
            <a:pPr marL="90805">
              <a:lnSpc>
                <a:spcPct val="100000"/>
              </a:lnSpc>
              <a:spcBef>
                <a:spcPts val="325"/>
              </a:spcBef>
            </a:pPr>
            <a:r>
              <a:rPr sz="1800" b="1" dirty="0">
                <a:latin typeface="Arial"/>
                <a:cs typeface="Arial"/>
              </a:rPr>
              <a:t>2)</a:t>
            </a:r>
            <a:r>
              <a:rPr sz="1800" b="1" spc="-35" dirty="0">
                <a:latin typeface="Arial"/>
                <a:cs typeface="Arial"/>
              </a:rPr>
              <a:t> </a:t>
            </a:r>
            <a:r>
              <a:rPr sz="1800" b="1" spc="-10" dirty="0">
                <a:latin typeface="Arial"/>
                <a:cs typeface="Arial"/>
              </a:rPr>
              <a:t>збагачення</a:t>
            </a:r>
            <a:r>
              <a:rPr sz="1800" b="1" spc="-15" dirty="0">
                <a:latin typeface="Arial"/>
                <a:cs typeface="Arial"/>
              </a:rPr>
              <a:t> </a:t>
            </a:r>
            <a:r>
              <a:rPr sz="1800" spc="-30" dirty="0">
                <a:latin typeface="Tahoma"/>
                <a:cs typeface="Tahoma"/>
              </a:rPr>
              <a:t>(руд,</a:t>
            </a:r>
            <a:r>
              <a:rPr sz="1800" spc="-95" dirty="0">
                <a:latin typeface="Tahoma"/>
                <a:cs typeface="Tahoma"/>
              </a:rPr>
              <a:t> </a:t>
            </a:r>
            <a:r>
              <a:rPr sz="1800" dirty="0">
                <a:latin typeface="Tahoma"/>
                <a:cs typeface="Tahoma"/>
              </a:rPr>
              <a:t>виробництво</a:t>
            </a:r>
            <a:r>
              <a:rPr sz="1800" spc="-114" dirty="0">
                <a:latin typeface="Tahoma"/>
                <a:cs typeface="Tahoma"/>
              </a:rPr>
              <a:t> </a:t>
            </a:r>
            <a:r>
              <a:rPr sz="1800" spc="-10" dirty="0">
                <a:latin typeface="Tahoma"/>
                <a:cs typeface="Tahoma"/>
              </a:rPr>
              <a:t>агломерату,</a:t>
            </a:r>
            <a:r>
              <a:rPr sz="1800" spc="-95" dirty="0">
                <a:latin typeface="Tahoma"/>
                <a:cs typeface="Tahoma"/>
              </a:rPr>
              <a:t> </a:t>
            </a:r>
            <a:r>
              <a:rPr sz="1800" spc="-10" dirty="0">
                <a:latin typeface="Tahoma"/>
                <a:cs typeface="Tahoma"/>
              </a:rPr>
              <a:t>коксу);</a:t>
            </a:r>
            <a:endParaRPr sz="1800">
              <a:latin typeface="Tahoma"/>
              <a:cs typeface="Tahoma"/>
            </a:endParaRPr>
          </a:p>
        </p:txBody>
      </p:sp>
      <p:sp>
        <p:nvSpPr>
          <p:cNvPr id="10" name="object 10"/>
          <p:cNvSpPr txBox="1"/>
          <p:nvPr/>
        </p:nvSpPr>
        <p:spPr>
          <a:xfrm>
            <a:off x="446531" y="4655820"/>
            <a:ext cx="8464550" cy="381000"/>
          </a:xfrm>
          <a:prstGeom prst="rect">
            <a:avLst/>
          </a:prstGeom>
          <a:solidFill>
            <a:srgbClr val="DBEDF4"/>
          </a:solidFill>
          <a:ln w="9144">
            <a:solidFill>
              <a:srgbClr val="006FC0"/>
            </a:solidFill>
          </a:ln>
        </p:spPr>
        <p:txBody>
          <a:bodyPr vert="horz" wrap="square" lIns="0" tIns="40005" rIns="0" bIns="0" rtlCol="0">
            <a:spAutoFit/>
          </a:bodyPr>
          <a:lstStyle/>
          <a:p>
            <a:pPr marL="90805">
              <a:lnSpc>
                <a:spcPct val="100000"/>
              </a:lnSpc>
              <a:spcBef>
                <a:spcPts val="315"/>
              </a:spcBef>
            </a:pPr>
            <a:r>
              <a:rPr sz="1800" b="1" dirty="0">
                <a:latin typeface="Arial"/>
                <a:cs typeface="Arial"/>
              </a:rPr>
              <a:t>3)</a:t>
            </a:r>
            <a:r>
              <a:rPr sz="1800" b="1" spc="-25" dirty="0">
                <a:latin typeface="Arial"/>
                <a:cs typeface="Arial"/>
              </a:rPr>
              <a:t> </a:t>
            </a:r>
            <a:r>
              <a:rPr sz="1800" b="1" dirty="0">
                <a:latin typeface="Arial"/>
                <a:cs typeface="Arial"/>
              </a:rPr>
              <a:t>виплавка</a:t>
            </a:r>
            <a:r>
              <a:rPr sz="1800" b="1" spc="-30" dirty="0">
                <a:latin typeface="Arial"/>
                <a:cs typeface="Arial"/>
              </a:rPr>
              <a:t> </a:t>
            </a:r>
            <a:r>
              <a:rPr sz="1800" dirty="0">
                <a:latin typeface="Tahoma"/>
                <a:cs typeface="Tahoma"/>
              </a:rPr>
              <a:t>(сталі,</a:t>
            </a:r>
            <a:r>
              <a:rPr sz="1800" spc="-100" dirty="0">
                <a:latin typeface="Tahoma"/>
                <a:cs typeface="Tahoma"/>
              </a:rPr>
              <a:t> </a:t>
            </a:r>
            <a:r>
              <a:rPr sz="1800" spc="-40" dirty="0">
                <a:latin typeface="Tahoma"/>
                <a:cs typeface="Tahoma"/>
              </a:rPr>
              <a:t>чавуну,</a:t>
            </a:r>
            <a:r>
              <a:rPr sz="1800" spc="-35" dirty="0">
                <a:latin typeface="Tahoma"/>
                <a:cs typeface="Tahoma"/>
              </a:rPr>
              <a:t> </a:t>
            </a:r>
            <a:r>
              <a:rPr sz="1800" dirty="0">
                <a:latin typeface="Tahoma"/>
                <a:cs typeface="Tahoma"/>
              </a:rPr>
              <a:t>виробництво</a:t>
            </a:r>
            <a:r>
              <a:rPr sz="1800" spc="-100" dirty="0">
                <a:latin typeface="Tahoma"/>
                <a:cs typeface="Tahoma"/>
              </a:rPr>
              <a:t> </a:t>
            </a:r>
            <a:r>
              <a:rPr sz="1800" spc="-40" dirty="0">
                <a:latin typeface="Tahoma"/>
                <a:cs typeface="Tahoma"/>
              </a:rPr>
              <a:t>прокату,</a:t>
            </a:r>
            <a:r>
              <a:rPr sz="1800" spc="-100" dirty="0">
                <a:latin typeface="Tahoma"/>
                <a:cs typeface="Tahoma"/>
              </a:rPr>
              <a:t> </a:t>
            </a:r>
            <a:r>
              <a:rPr sz="1800" dirty="0">
                <a:latin typeface="Tahoma"/>
                <a:cs typeface="Tahoma"/>
              </a:rPr>
              <a:t>труб</a:t>
            </a:r>
            <a:r>
              <a:rPr sz="1800" spc="-90" dirty="0">
                <a:latin typeface="Tahoma"/>
                <a:cs typeface="Tahoma"/>
              </a:rPr>
              <a:t> </a:t>
            </a:r>
            <a:r>
              <a:rPr sz="1800" spc="-10" dirty="0">
                <a:latin typeface="Tahoma"/>
                <a:cs typeface="Tahoma"/>
              </a:rPr>
              <a:t>тощо);</a:t>
            </a:r>
            <a:endParaRPr sz="1800">
              <a:latin typeface="Tahoma"/>
              <a:cs typeface="Tahoma"/>
            </a:endParaRPr>
          </a:p>
        </p:txBody>
      </p:sp>
      <p:sp>
        <p:nvSpPr>
          <p:cNvPr id="11" name="object 11"/>
          <p:cNvSpPr txBox="1"/>
          <p:nvPr/>
        </p:nvSpPr>
        <p:spPr>
          <a:xfrm>
            <a:off x="446531" y="5189220"/>
            <a:ext cx="8464550" cy="646430"/>
          </a:xfrm>
          <a:prstGeom prst="rect">
            <a:avLst/>
          </a:prstGeom>
          <a:solidFill>
            <a:srgbClr val="DBEDF4"/>
          </a:solidFill>
          <a:ln w="9144">
            <a:solidFill>
              <a:srgbClr val="006FC0"/>
            </a:solidFill>
          </a:ln>
        </p:spPr>
        <p:txBody>
          <a:bodyPr vert="horz" wrap="square" lIns="0" tIns="38735" rIns="0" bIns="0" rtlCol="0">
            <a:spAutoFit/>
          </a:bodyPr>
          <a:lstStyle/>
          <a:p>
            <a:pPr marL="90805">
              <a:lnSpc>
                <a:spcPct val="100000"/>
              </a:lnSpc>
              <a:spcBef>
                <a:spcPts val="305"/>
              </a:spcBef>
            </a:pPr>
            <a:r>
              <a:rPr sz="1800" b="1" dirty="0">
                <a:latin typeface="Arial"/>
                <a:cs typeface="Arial"/>
              </a:rPr>
              <a:t>4)</a:t>
            </a:r>
            <a:r>
              <a:rPr sz="1800" b="1" spc="5" dirty="0">
                <a:latin typeface="Arial"/>
                <a:cs typeface="Arial"/>
              </a:rPr>
              <a:t> </a:t>
            </a:r>
            <a:r>
              <a:rPr sz="1800" b="1" dirty="0">
                <a:latin typeface="Arial"/>
                <a:cs typeface="Arial"/>
              </a:rPr>
              <a:t>виробництво</a:t>
            </a:r>
            <a:r>
              <a:rPr sz="1800" b="1" spc="105" dirty="0">
                <a:latin typeface="Arial"/>
                <a:cs typeface="Arial"/>
              </a:rPr>
              <a:t> </a:t>
            </a:r>
            <a:r>
              <a:rPr sz="1800" b="1" dirty="0">
                <a:latin typeface="Arial"/>
                <a:cs typeface="Arial"/>
              </a:rPr>
              <a:t>пох</a:t>
            </a:r>
            <a:r>
              <a:rPr sz="1800" dirty="0">
                <a:latin typeface="Tahoma"/>
                <a:cs typeface="Tahoma"/>
              </a:rPr>
              <a:t>ідних</a:t>
            </a:r>
            <a:r>
              <a:rPr sz="1800" spc="-70" dirty="0">
                <a:latin typeface="Tahoma"/>
                <a:cs typeface="Tahoma"/>
              </a:rPr>
              <a:t> </a:t>
            </a:r>
            <a:r>
              <a:rPr sz="1800" dirty="0">
                <a:latin typeface="Tahoma"/>
                <a:cs typeface="Tahoma"/>
              </a:rPr>
              <a:t>(феросплавів,</a:t>
            </a:r>
            <a:r>
              <a:rPr sz="1800" spc="-125" dirty="0">
                <a:latin typeface="Tahoma"/>
                <a:cs typeface="Tahoma"/>
              </a:rPr>
              <a:t> </a:t>
            </a:r>
            <a:r>
              <a:rPr sz="1800" dirty="0">
                <a:latin typeface="Tahoma"/>
                <a:cs typeface="Tahoma"/>
              </a:rPr>
              <a:t>виплавка</a:t>
            </a:r>
            <a:r>
              <a:rPr sz="1800" spc="-105" dirty="0">
                <a:latin typeface="Tahoma"/>
                <a:cs typeface="Tahoma"/>
              </a:rPr>
              <a:t> </a:t>
            </a:r>
            <a:r>
              <a:rPr sz="1800" dirty="0">
                <a:latin typeface="Tahoma"/>
                <a:cs typeface="Tahoma"/>
              </a:rPr>
              <a:t>електросталі</a:t>
            </a:r>
            <a:r>
              <a:rPr sz="1800" spc="-95" dirty="0">
                <a:latin typeface="Tahoma"/>
                <a:cs typeface="Tahoma"/>
              </a:rPr>
              <a:t> </a:t>
            </a:r>
            <a:r>
              <a:rPr sz="1800" dirty="0">
                <a:latin typeface="Tahoma"/>
                <a:cs typeface="Tahoma"/>
              </a:rPr>
              <a:t>та</a:t>
            </a:r>
            <a:r>
              <a:rPr sz="1800" spc="-55" dirty="0">
                <a:latin typeface="Tahoma"/>
                <a:cs typeface="Tahoma"/>
              </a:rPr>
              <a:t> </a:t>
            </a:r>
            <a:r>
              <a:rPr sz="1800" spc="-10" dirty="0">
                <a:latin typeface="Tahoma"/>
                <a:cs typeface="Tahoma"/>
              </a:rPr>
              <a:t>сплавів,</a:t>
            </a:r>
            <a:endParaRPr sz="1800" dirty="0">
              <a:latin typeface="Tahoma"/>
              <a:cs typeface="Tahoma"/>
            </a:endParaRPr>
          </a:p>
          <a:p>
            <a:pPr marL="90805">
              <a:lnSpc>
                <a:spcPct val="100000"/>
              </a:lnSpc>
              <a:spcBef>
                <a:spcPts val="5"/>
              </a:spcBef>
            </a:pPr>
            <a:r>
              <a:rPr sz="1800" dirty="0">
                <a:latin typeface="Tahoma"/>
                <a:cs typeface="Tahoma"/>
              </a:rPr>
              <a:t>профільного</a:t>
            </a:r>
            <a:r>
              <a:rPr sz="1800" spc="-55" dirty="0">
                <a:latin typeface="Tahoma"/>
                <a:cs typeface="Tahoma"/>
              </a:rPr>
              <a:t> </a:t>
            </a:r>
            <a:r>
              <a:rPr sz="1800" spc="-40" dirty="0">
                <a:latin typeface="Tahoma"/>
                <a:cs typeface="Tahoma"/>
              </a:rPr>
              <a:t>прокату,</a:t>
            </a:r>
            <a:r>
              <a:rPr sz="1800" spc="-50" dirty="0">
                <a:latin typeface="Tahoma"/>
                <a:cs typeface="Tahoma"/>
              </a:rPr>
              <a:t> </a:t>
            </a:r>
            <a:r>
              <a:rPr sz="1800" dirty="0">
                <a:latin typeface="Tahoma"/>
                <a:cs typeface="Tahoma"/>
              </a:rPr>
              <a:t>порошкової</a:t>
            </a:r>
            <a:r>
              <a:rPr sz="1800" spc="-75" dirty="0">
                <a:latin typeface="Tahoma"/>
                <a:cs typeface="Tahoma"/>
              </a:rPr>
              <a:t> </a:t>
            </a:r>
            <a:r>
              <a:rPr sz="1800" spc="-10" dirty="0">
                <a:latin typeface="Tahoma"/>
                <a:cs typeface="Tahoma"/>
              </a:rPr>
              <a:t>металургії;</a:t>
            </a:r>
            <a:endParaRPr sz="1800" dirty="0">
              <a:latin typeface="Tahoma"/>
              <a:cs typeface="Tahoma"/>
            </a:endParaRPr>
          </a:p>
        </p:txBody>
      </p:sp>
      <p:grpSp>
        <p:nvGrpSpPr>
          <p:cNvPr id="12" name="object 12"/>
          <p:cNvGrpSpPr/>
          <p:nvPr/>
        </p:nvGrpSpPr>
        <p:grpSpPr>
          <a:xfrm>
            <a:off x="441959" y="6437376"/>
            <a:ext cx="8458200" cy="378460"/>
            <a:chOff x="441959" y="6437376"/>
            <a:chExt cx="8458200" cy="378460"/>
          </a:xfrm>
        </p:grpSpPr>
        <p:sp>
          <p:nvSpPr>
            <p:cNvPr id="13" name="object 13"/>
            <p:cNvSpPr/>
            <p:nvPr/>
          </p:nvSpPr>
          <p:spPr>
            <a:xfrm>
              <a:off x="446531" y="6441948"/>
              <a:ext cx="8449310" cy="368935"/>
            </a:xfrm>
            <a:custGeom>
              <a:avLst/>
              <a:gdLst/>
              <a:ahLst/>
              <a:cxnLst/>
              <a:rect l="l" t="t" r="r" b="b"/>
              <a:pathLst>
                <a:path w="8449310" h="368934">
                  <a:moveTo>
                    <a:pt x="8449056" y="0"/>
                  </a:moveTo>
                  <a:lnTo>
                    <a:pt x="0" y="0"/>
                  </a:lnTo>
                  <a:lnTo>
                    <a:pt x="0" y="368807"/>
                  </a:lnTo>
                  <a:lnTo>
                    <a:pt x="8449056" y="368807"/>
                  </a:lnTo>
                  <a:lnTo>
                    <a:pt x="8449056" y="0"/>
                  </a:lnTo>
                  <a:close/>
                </a:path>
              </a:pathLst>
            </a:custGeom>
            <a:solidFill>
              <a:srgbClr val="DBEDF4"/>
            </a:solidFill>
          </p:spPr>
          <p:txBody>
            <a:bodyPr wrap="square" lIns="0" tIns="0" rIns="0" bIns="0" rtlCol="0"/>
            <a:lstStyle/>
            <a:p>
              <a:endParaRPr/>
            </a:p>
          </p:txBody>
        </p:sp>
        <p:sp>
          <p:nvSpPr>
            <p:cNvPr id="14" name="object 14"/>
            <p:cNvSpPr/>
            <p:nvPr/>
          </p:nvSpPr>
          <p:spPr>
            <a:xfrm>
              <a:off x="446531" y="6441948"/>
              <a:ext cx="8449310" cy="368935"/>
            </a:xfrm>
            <a:custGeom>
              <a:avLst/>
              <a:gdLst/>
              <a:ahLst/>
              <a:cxnLst/>
              <a:rect l="l" t="t" r="r" b="b"/>
              <a:pathLst>
                <a:path w="8449310" h="368934">
                  <a:moveTo>
                    <a:pt x="0" y="368807"/>
                  </a:moveTo>
                  <a:lnTo>
                    <a:pt x="8449056" y="368807"/>
                  </a:lnTo>
                  <a:lnTo>
                    <a:pt x="8449056" y="0"/>
                  </a:lnTo>
                  <a:lnTo>
                    <a:pt x="0" y="0"/>
                  </a:lnTo>
                  <a:lnTo>
                    <a:pt x="0" y="368807"/>
                  </a:lnTo>
                  <a:close/>
                </a:path>
              </a:pathLst>
            </a:custGeom>
            <a:ln w="9143">
              <a:solidFill>
                <a:srgbClr val="006FC0"/>
              </a:solidFill>
            </a:ln>
          </p:spPr>
          <p:txBody>
            <a:bodyPr wrap="square" lIns="0" tIns="0" rIns="0" bIns="0" rtlCol="0"/>
            <a:lstStyle/>
            <a:p>
              <a:endParaRPr/>
            </a:p>
          </p:txBody>
        </p:sp>
      </p:grpSp>
      <p:sp>
        <p:nvSpPr>
          <p:cNvPr id="15" name="object 15"/>
          <p:cNvSpPr txBox="1"/>
          <p:nvPr/>
        </p:nvSpPr>
        <p:spPr>
          <a:xfrm>
            <a:off x="537667" y="6470396"/>
            <a:ext cx="5231130" cy="299720"/>
          </a:xfrm>
          <a:prstGeom prst="rect">
            <a:avLst/>
          </a:prstGeom>
        </p:spPr>
        <p:txBody>
          <a:bodyPr vert="horz" wrap="square" lIns="0" tIns="12700" rIns="0" bIns="0" rtlCol="0">
            <a:spAutoFit/>
          </a:bodyPr>
          <a:lstStyle/>
          <a:p>
            <a:pPr>
              <a:lnSpc>
                <a:spcPct val="100000"/>
              </a:lnSpc>
              <a:spcBef>
                <a:spcPts val="100"/>
              </a:spcBef>
            </a:pPr>
            <a:r>
              <a:rPr sz="1800" b="1" dirty="0">
                <a:latin typeface="Arial"/>
                <a:cs typeface="Arial"/>
              </a:rPr>
              <a:t>6)</a:t>
            </a:r>
            <a:r>
              <a:rPr sz="1800" b="1" spc="25" dirty="0">
                <a:latin typeface="Arial"/>
                <a:cs typeface="Arial"/>
              </a:rPr>
              <a:t> </a:t>
            </a:r>
            <a:r>
              <a:rPr sz="1800" b="1" spc="-10" dirty="0">
                <a:latin typeface="Arial"/>
                <a:cs typeface="Arial"/>
              </a:rPr>
              <a:t>виробництво</a:t>
            </a:r>
            <a:r>
              <a:rPr sz="1800" b="1" spc="140" dirty="0">
                <a:latin typeface="Arial"/>
                <a:cs typeface="Arial"/>
              </a:rPr>
              <a:t> </a:t>
            </a:r>
            <a:r>
              <a:rPr sz="1800" dirty="0">
                <a:latin typeface="Tahoma"/>
                <a:cs typeface="Tahoma"/>
              </a:rPr>
              <a:t>азотних</a:t>
            </a:r>
            <a:r>
              <a:rPr sz="1800" spc="5" dirty="0">
                <a:latin typeface="Tahoma"/>
                <a:cs typeface="Tahoma"/>
              </a:rPr>
              <a:t> </a:t>
            </a:r>
            <a:r>
              <a:rPr sz="1800" dirty="0">
                <a:latin typeface="Tahoma"/>
                <a:cs typeface="Tahoma"/>
              </a:rPr>
              <a:t>добрив,</a:t>
            </a:r>
            <a:r>
              <a:rPr sz="1800" spc="-80" dirty="0">
                <a:latin typeface="Tahoma"/>
                <a:cs typeface="Tahoma"/>
              </a:rPr>
              <a:t> </a:t>
            </a:r>
            <a:r>
              <a:rPr sz="1800" dirty="0">
                <a:latin typeface="Tahoma"/>
                <a:cs typeface="Tahoma"/>
              </a:rPr>
              <a:t>пластмас</a:t>
            </a:r>
            <a:r>
              <a:rPr sz="1800" spc="-95" dirty="0">
                <a:latin typeface="Tahoma"/>
                <a:cs typeface="Tahoma"/>
              </a:rPr>
              <a:t> </a:t>
            </a:r>
            <a:r>
              <a:rPr sz="1800" dirty="0">
                <a:latin typeface="Tahoma"/>
                <a:cs typeface="Tahoma"/>
              </a:rPr>
              <a:t>та</a:t>
            </a:r>
            <a:r>
              <a:rPr sz="1800" spc="-35" dirty="0">
                <a:latin typeface="Tahoma"/>
                <a:cs typeface="Tahoma"/>
              </a:rPr>
              <a:t> </a:t>
            </a:r>
            <a:r>
              <a:rPr sz="1800" spc="-25" dirty="0">
                <a:latin typeface="Tahoma"/>
                <a:cs typeface="Tahoma"/>
              </a:rPr>
              <a:t>ін.</a:t>
            </a:r>
            <a:endParaRPr sz="1800">
              <a:latin typeface="Tahoma"/>
              <a:cs typeface="Tahom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a:xfrm>
            <a:off x="2372841" y="5147187"/>
            <a:ext cx="4864497" cy="2199901"/>
          </a:xfrm>
        </p:spPr>
        <p:txBody>
          <a:bodyPr/>
          <a:lstStyle/>
          <a:p>
            <a:endParaRPr lang="uk-UA" dirty="0"/>
          </a:p>
        </p:txBody>
      </p:sp>
      <p:pic>
        <p:nvPicPr>
          <p:cNvPr id="2050" name="Picture 2" descr="https://gmk.center/wp-content/uploads/2023/03/steelproductionWSAua-4-934x10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19569"/>
            <a:ext cx="5257800" cy="576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70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Рисунок 3"/>
          <p:cNvPicPr>
            <a:picLocks noChangeAspect="1"/>
          </p:cNvPicPr>
          <p:nvPr/>
        </p:nvPicPr>
        <p:blipFill rotWithShape="1">
          <a:blip r:embed="rId2"/>
          <a:srcRect l="28928" t="15238" r="34643" b="3809"/>
          <a:stretch/>
        </p:blipFill>
        <p:spPr>
          <a:xfrm>
            <a:off x="1066800" y="342900"/>
            <a:ext cx="5181600" cy="6477000"/>
          </a:xfrm>
          <a:prstGeom prst="rect">
            <a:avLst/>
          </a:prstGeom>
        </p:spPr>
      </p:pic>
      <p:sp>
        <p:nvSpPr>
          <p:cNvPr id="3" name="Текст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1928748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2453132" y="250952"/>
            <a:ext cx="6365240" cy="299720"/>
          </a:xfrm>
          <a:prstGeom prst="rect">
            <a:avLst/>
          </a:prstGeom>
        </p:spPr>
        <p:txBody>
          <a:bodyPr vert="horz" wrap="square" lIns="0" tIns="12700" rIns="0" bIns="0" rtlCol="0">
            <a:spAutoFit/>
          </a:bodyPr>
          <a:lstStyle/>
          <a:p>
            <a:pPr marL="12700">
              <a:lnSpc>
                <a:spcPct val="100000"/>
              </a:lnSpc>
              <a:spcBef>
                <a:spcPts val="100"/>
              </a:spcBef>
              <a:tabLst>
                <a:tab pos="1435735" algn="l"/>
                <a:tab pos="1819910" algn="l"/>
                <a:tab pos="2912110" algn="l"/>
                <a:tab pos="3756660" algn="l"/>
                <a:tab pos="4987925" algn="l"/>
                <a:tab pos="5396865" algn="l"/>
              </a:tabLst>
            </a:pPr>
            <a:r>
              <a:rPr sz="1800" spc="-10" dirty="0">
                <a:latin typeface="Tahoma"/>
                <a:cs typeface="Tahoma"/>
              </a:rPr>
              <a:t>зародження</a:t>
            </a:r>
            <a:r>
              <a:rPr sz="1800" dirty="0">
                <a:latin typeface="Tahoma"/>
                <a:cs typeface="Tahoma"/>
              </a:rPr>
              <a:t>	</a:t>
            </a:r>
            <a:r>
              <a:rPr sz="1800" spc="-25" dirty="0">
                <a:latin typeface="Tahoma"/>
                <a:cs typeface="Tahoma"/>
              </a:rPr>
              <a:t>та</a:t>
            </a:r>
            <a:r>
              <a:rPr sz="1800" dirty="0">
                <a:latin typeface="Tahoma"/>
                <a:cs typeface="Tahoma"/>
              </a:rPr>
              <a:t>	</a:t>
            </a:r>
            <a:r>
              <a:rPr sz="1800" spc="-10" dirty="0">
                <a:latin typeface="Tahoma"/>
                <a:cs typeface="Tahoma"/>
              </a:rPr>
              <a:t>розвиток</a:t>
            </a:r>
            <a:r>
              <a:rPr sz="1800" dirty="0">
                <a:latin typeface="Tahoma"/>
                <a:cs typeface="Tahoma"/>
              </a:rPr>
              <a:t>	</a:t>
            </a:r>
            <a:r>
              <a:rPr sz="1800" spc="-10" dirty="0">
                <a:latin typeface="Tahoma"/>
                <a:cs typeface="Tahoma"/>
              </a:rPr>
              <a:t>чорної</a:t>
            </a:r>
            <a:r>
              <a:rPr sz="1800" dirty="0">
                <a:latin typeface="Tahoma"/>
                <a:cs typeface="Tahoma"/>
              </a:rPr>
              <a:t>	</a:t>
            </a:r>
            <a:r>
              <a:rPr sz="1800" spc="-10" dirty="0">
                <a:latin typeface="Tahoma"/>
                <a:cs typeface="Tahoma"/>
              </a:rPr>
              <a:t>металургії</a:t>
            </a:r>
            <a:r>
              <a:rPr sz="1800" dirty="0">
                <a:latin typeface="Tahoma"/>
                <a:cs typeface="Tahoma"/>
              </a:rPr>
              <a:t>	</a:t>
            </a:r>
            <a:r>
              <a:rPr sz="1800" spc="-25" dirty="0">
                <a:latin typeface="Tahoma"/>
                <a:cs typeface="Tahoma"/>
              </a:rPr>
              <a:t>на</a:t>
            </a:r>
            <a:r>
              <a:rPr sz="1800" dirty="0">
                <a:latin typeface="Tahoma"/>
                <a:cs typeface="Tahoma"/>
              </a:rPr>
              <a:t>	</a:t>
            </a:r>
            <a:r>
              <a:rPr sz="1800" spc="-10" dirty="0">
                <a:latin typeface="Tahoma"/>
                <a:cs typeface="Tahoma"/>
              </a:rPr>
              <a:t>території</a:t>
            </a:r>
            <a:endParaRPr sz="1800">
              <a:latin typeface="Tahoma"/>
              <a:cs typeface="Tahoma"/>
            </a:endParaRPr>
          </a:p>
        </p:txBody>
      </p:sp>
      <p:sp>
        <p:nvSpPr>
          <p:cNvPr id="4" name="object 4"/>
          <p:cNvSpPr txBox="1"/>
          <p:nvPr/>
        </p:nvSpPr>
        <p:spPr>
          <a:xfrm>
            <a:off x="474065" y="250952"/>
            <a:ext cx="8343265" cy="574675"/>
          </a:xfrm>
          <a:prstGeom prst="rect">
            <a:avLst/>
          </a:prstGeom>
        </p:spPr>
        <p:txBody>
          <a:bodyPr vert="horz" wrap="square" lIns="0" tIns="12700" rIns="0" bIns="0" rtlCol="0">
            <a:spAutoFit/>
          </a:bodyPr>
          <a:lstStyle/>
          <a:p>
            <a:pPr marL="12700">
              <a:lnSpc>
                <a:spcPct val="100000"/>
              </a:lnSpc>
              <a:spcBef>
                <a:spcPts val="100"/>
              </a:spcBef>
              <a:tabLst>
                <a:tab pos="1262380" algn="l"/>
                <a:tab pos="1759585" algn="l"/>
              </a:tabLst>
            </a:pPr>
            <a:r>
              <a:rPr sz="1800" b="1" i="1" spc="-10" dirty="0">
                <a:latin typeface="Arial"/>
                <a:cs typeface="Arial"/>
              </a:rPr>
              <a:t>1870-</a:t>
            </a:r>
            <a:r>
              <a:rPr sz="1800" b="1" i="1" spc="-20" dirty="0">
                <a:latin typeface="Arial"/>
                <a:cs typeface="Arial"/>
              </a:rPr>
              <a:t>1913</a:t>
            </a:r>
            <a:r>
              <a:rPr sz="1800" b="1" i="1" dirty="0">
                <a:latin typeface="Arial"/>
                <a:cs typeface="Arial"/>
              </a:rPr>
              <a:t>	</a:t>
            </a:r>
            <a:r>
              <a:rPr sz="1800" b="1" i="1" spc="-25" dirty="0">
                <a:latin typeface="Arial"/>
                <a:cs typeface="Arial"/>
              </a:rPr>
              <a:t>рр.</a:t>
            </a:r>
            <a:r>
              <a:rPr sz="1800" b="1" i="1" dirty="0">
                <a:latin typeface="Arial"/>
                <a:cs typeface="Arial"/>
              </a:rPr>
              <a:t>	</a:t>
            </a:r>
            <a:r>
              <a:rPr sz="1800" spc="-50" dirty="0">
                <a:latin typeface="Arial MT"/>
                <a:cs typeface="Arial MT"/>
              </a:rPr>
              <a:t>-</a:t>
            </a:r>
            <a:endParaRPr sz="1800">
              <a:latin typeface="Arial MT"/>
              <a:cs typeface="Arial MT"/>
            </a:endParaRPr>
          </a:p>
          <a:p>
            <a:pPr marL="12700">
              <a:lnSpc>
                <a:spcPct val="100000"/>
              </a:lnSpc>
              <a:tabLst>
                <a:tab pos="1137920" algn="l"/>
                <a:tab pos="2223135" algn="l"/>
                <a:tab pos="2585720" algn="l"/>
                <a:tab pos="3308350" algn="l"/>
                <a:tab pos="3728720" algn="l"/>
                <a:tab pos="4442460" algn="l"/>
                <a:tab pos="5537200" algn="l"/>
                <a:tab pos="5875655" algn="l"/>
                <a:tab pos="7512684" algn="l"/>
              </a:tabLst>
            </a:pPr>
            <a:r>
              <a:rPr sz="1800" spc="-10" dirty="0">
                <a:latin typeface="Tahoma"/>
                <a:cs typeface="Tahoma"/>
              </a:rPr>
              <a:t>сучасної</a:t>
            </a:r>
            <a:r>
              <a:rPr sz="1800" dirty="0">
                <a:latin typeface="Tahoma"/>
                <a:cs typeface="Tahoma"/>
              </a:rPr>
              <a:t>	</a:t>
            </a:r>
            <a:r>
              <a:rPr sz="1800" spc="-10" dirty="0">
                <a:latin typeface="Tahoma"/>
                <a:cs typeface="Tahoma"/>
              </a:rPr>
              <a:t>України</a:t>
            </a:r>
            <a:r>
              <a:rPr sz="1800" spc="-10" dirty="0">
                <a:latin typeface="Arial MT"/>
                <a:cs typeface="Arial MT"/>
              </a:rPr>
              <a:t>.</a:t>
            </a:r>
            <a:r>
              <a:rPr sz="1800" dirty="0">
                <a:latin typeface="Arial MT"/>
                <a:cs typeface="Arial MT"/>
              </a:rPr>
              <a:t>	</a:t>
            </a:r>
            <a:r>
              <a:rPr sz="1800" spc="50" dirty="0">
                <a:latin typeface="Tahoma"/>
                <a:cs typeface="Tahoma"/>
              </a:rPr>
              <a:t>У</a:t>
            </a:r>
            <a:r>
              <a:rPr sz="1800" dirty="0">
                <a:latin typeface="Tahoma"/>
                <a:cs typeface="Tahoma"/>
              </a:rPr>
              <a:t>	</a:t>
            </a:r>
            <a:r>
              <a:rPr sz="1800" b="1" i="1" spc="-20" dirty="0">
                <a:latin typeface="Arial"/>
                <a:cs typeface="Arial"/>
              </a:rPr>
              <a:t>1872</a:t>
            </a:r>
            <a:r>
              <a:rPr sz="1800" b="1" i="1" dirty="0">
                <a:latin typeface="Arial"/>
                <a:cs typeface="Arial"/>
              </a:rPr>
              <a:t>	</a:t>
            </a:r>
            <a:r>
              <a:rPr sz="1800" b="1" i="1" spc="-25" dirty="0">
                <a:latin typeface="Arial"/>
                <a:cs typeface="Arial"/>
              </a:rPr>
              <a:t>р.</a:t>
            </a:r>
            <a:r>
              <a:rPr sz="1800" b="1" i="1" dirty="0">
                <a:latin typeface="Arial"/>
                <a:cs typeface="Arial"/>
              </a:rPr>
              <a:t>	</a:t>
            </a:r>
            <a:r>
              <a:rPr sz="1800" spc="-20" dirty="0">
                <a:latin typeface="Tahoma"/>
                <a:cs typeface="Tahoma"/>
              </a:rPr>
              <a:t>було</a:t>
            </a:r>
            <a:r>
              <a:rPr sz="1800" dirty="0">
                <a:latin typeface="Tahoma"/>
                <a:cs typeface="Tahoma"/>
              </a:rPr>
              <a:t>	</a:t>
            </a:r>
            <a:r>
              <a:rPr sz="1800" spc="-10" dirty="0">
                <a:latin typeface="Tahoma"/>
                <a:cs typeface="Tahoma"/>
              </a:rPr>
              <a:t>введено</a:t>
            </a:r>
            <a:r>
              <a:rPr sz="1800" dirty="0">
                <a:latin typeface="Tahoma"/>
                <a:cs typeface="Tahoma"/>
              </a:rPr>
              <a:t>	</a:t>
            </a:r>
            <a:r>
              <a:rPr sz="1800" spc="-50" dirty="0">
                <a:latin typeface="Tahoma"/>
                <a:cs typeface="Tahoma"/>
              </a:rPr>
              <a:t>в</a:t>
            </a:r>
            <a:r>
              <a:rPr sz="1800" dirty="0">
                <a:latin typeface="Tahoma"/>
                <a:cs typeface="Tahoma"/>
              </a:rPr>
              <a:t>	</a:t>
            </a:r>
            <a:r>
              <a:rPr sz="1800" spc="-10" dirty="0">
                <a:latin typeface="Tahoma"/>
                <a:cs typeface="Tahoma"/>
              </a:rPr>
              <a:t>експлуатацію</a:t>
            </a:r>
            <a:r>
              <a:rPr sz="1800" dirty="0">
                <a:latin typeface="Tahoma"/>
                <a:cs typeface="Tahoma"/>
              </a:rPr>
              <a:t>	</a:t>
            </a:r>
            <a:r>
              <a:rPr sz="1800" spc="-10" dirty="0">
                <a:latin typeface="Tahoma"/>
                <a:cs typeface="Tahoma"/>
              </a:rPr>
              <a:t>перший</a:t>
            </a:r>
            <a:endParaRPr sz="1800">
              <a:latin typeface="Tahoma"/>
              <a:cs typeface="Tahoma"/>
            </a:endParaRPr>
          </a:p>
        </p:txBody>
      </p:sp>
      <p:sp>
        <p:nvSpPr>
          <p:cNvPr id="5" name="object 5"/>
          <p:cNvSpPr txBox="1"/>
          <p:nvPr/>
        </p:nvSpPr>
        <p:spPr>
          <a:xfrm>
            <a:off x="440842" y="799846"/>
            <a:ext cx="3549650" cy="739140"/>
          </a:xfrm>
          <a:prstGeom prst="rect">
            <a:avLst/>
          </a:prstGeom>
        </p:spPr>
        <p:txBody>
          <a:bodyPr vert="horz" wrap="square" lIns="0" tIns="12700" rIns="0" bIns="0" rtlCol="0">
            <a:spAutoFit/>
          </a:bodyPr>
          <a:lstStyle/>
          <a:p>
            <a:pPr marL="45720">
              <a:lnSpc>
                <a:spcPct val="100000"/>
              </a:lnSpc>
              <a:spcBef>
                <a:spcPts val="100"/>
              </a:spcBef>
            </a:pPr>
            <a:r>
              <a:rPr sz="1800" spc="-10" dirty="0">
                <a:latin typeface="Tahoma"/>
                <a:cs typeface="Tahoma"/>
              </a:rPr>
              <a:t>металургійний</a:t>
            </a:r>
            <a:r>
              <a:rPr sz="1800" spc="-15" dirty="0">
                <a:latin typeface="Tahoma"/>
                <a:cs typeface="Tahoma"/>
              </a:rPr>
              <a:t> </a:t>
            </a:r>
            <a:r>
              <a:rPr sz="1800" spc="-10" dirty="0">
                <a:latin typeface="Tahoma"/>
                <a:cs typeface="Tahoma"/>
              </a:rPr>
              <a:t>завод</a:t>
            </a:r>
            <a:r>
              <a:rPr sz="1800" spc="-10" dirty="0">
                <a:latin typeface="Arial MT"/>
                <a:cs typeface="Arial MT"/>
              </a:rPr>
              <a:t>.</a:t>
            </a:r>
            <a:endParaRPr sz="1800">
              <a:latin typeface="Arial MT"/>
              <a:cs typeface="Arial MT"/>
            </a:endParaRPr>
          </a:p>
          <a:p>
            <a:pPr marL="12700">
              <a:lnSpc>
                <a:spcPct val="100000"/>
              </a:lnSpc>
              <a:spcBef>
                <a:spcPts val="1295"/>
              </a:spcBef>
              <a:tabLst>
                <a:tab pos="1292860" algn="l"/>
                <a:tab pos="1820545" algn="l"/>
                <a:tab pos="2079625" algn="l"/>
                <a:tab pos="3308350" algn="l"/>
              </a:tabLst>
            </a:pPr>
            <a:r>
              <a:rPr sz="1800" b="1" i="1" spc="-10" dirty="0">
                <a:latin typeface="Arial"/>
                <a:cs typeface="Arial"/>
              </a:rPr>
              <a:t>1918-</a:t>
            </a:r>
            <a:r>
              <a:rPr sz="1800" b="1" i="1" spc="-20" dirty="0">
                <a:latin typeface="Arial"/>
                <a:cs typeface="Arial"/>
              </a:rPr>
              <a:t>1940</a:t>
            </a:r>
            <a:r>
              <a:rPr sz="1800" b="1" i="1" dirty="0">
                <a:latin typeface="Arial"/>
                <a:cs typeface="Arial"/>
              </a:rPr>
              <a:t>	</a:t>
            </a:r>
            <a:r>
              <a:rPr sz="1800" b="1" i="1" spc="-25" dirty="0">
                <a:latin typeface="Arial"/>
                <a:cs typeface="Arial"/>
              </a:rPr>
              <a:t>рр.</a:t>
            </a:r>
            <a:r>
              <a:rPr sz="1800" b="1" i="1" dirty="0">
                <a:latin typeface="Arial"/>
                <a:cs typeface="Arial"/>
              </a:rPr>
              <a:t>	</a:t>
            </a:r>
            <a:r>
              <a:rPr sz="1800" spc="-50" dirty="0">
                <a:latin typeface="Arial MT"/>
                <a:cs typeface="Arial MT"/>
              </a:rPr>
              <a:t>-</a:t>
            </a:r>
            <a:r>
              <a:rPr sz="1800" dirty="0">
                <a:latin typeface="Arial MT"/>
                <a:cs typeface="Arial MT"/>
              </a:rPr>
              <a:t>	</a:t>
            </a:r>
            <a:r>
              <a:rPr sz="1800" spc="-10" dirty="0">
                <a:latin typeface="Tahoma"/>
                <a:cs typeface="Tahoma"/>
              </a:rPr>
              <a:t>відбудова</a:t>
            </a:r>
            <a:r>
              <a:rPr sz="1800" dirty="0">
                <a:latin typeface="Tahoma"/>
                <a:cs typeface="Tahoma"/>
              </a:rPr>
              <a:t>	</a:t>
            </a:r>
            <a:r>
              <a:rPr sz="1800" spc="-25" dirty="0">
                <a:latin typeface="Tahoma"/>
                <a:cs typeface="Tahoma"/>
              </a:rPr>
              <a:t>та</a:t>
            </a:r>
            <a:endParaRPr sz="1800">
              <a:latin typeface="Tahoma"/>
              <a:cs typeface="Tahoma"/>
            </a:endParaRPr>
          </a:p>
        </p:txBody>
      </p:sp>
      <p:sp>
        <p:nvSpPr>
          <p:cNvPr id="6" name="object 6"/>
          <p:cNvSpPr txBox="1"/>
          <p:nvPr/>
        </p:nvSpPr>
        <p:spPr>
          <a:xfrm>
            <a:off x="4151503" y="1238758"/>
            <a:ext cx="2109470" cy="299720"/>
          </a:xfrm>
          <a:prstGeom prst="rect">
            <a:avLst/>
          </a:prstGeom>
        </p:spPr>
        <p:txBody>
          <a:bodyPr vert="horz" wrap="square" lIns="0" tIns="12700" rIns="0" bIns="0" rtlCol="0">
            <a:spAutoFit/>
          </a:bodyPr>
          <a:lstStyle/>
          <a:p>
            <a:pPr marL="12700">
              <a:lnSpc>
                <a:spcPct val="100000"/>
              </a:lnSpc>
              <a:spcBef>
                <a:spcPts val="100"/>
              </a:spcBef>
              <a:tabLst>
                <a:tab pos="1161415" algn="l"/>
              </a:tabLst>
            </a:pPr>
            <a:r>
              <a:rPr sz="1800" spc="-10" dirty="0">
                <a:latin typeface="Tahoma"/>
                <a:cs typeface="Tahoma"/>
              </a:rPr>
              <a:t>активний</a:t>
            </a:r>
            <a:r>
              <a:rPr sz="1800" dirty="0">
                <a:latin typeface="Tahoma"/>
                <a:cs typeface="Tahoma"/>
              </a:rPr>
              <a:t>	</a:t>
            </a:r>
            <a:r>
              <a:rPr sz="1800" spc="-10" dirty="0">
                <a:latin typeface="Tahoma"/>
                <a:cs typeface="Tahoma"/>
              </a:rPr>
              <a:t>розвиток</a:t>
            </a:r>
            <a:endParaRPr sz="1800">
              <a:latin typeface="Tahoma"/>
              <a:cs typeface="Tahoma"/>
            </a:endParaRPr>
          </a:p>
        </p:txBody>
      </p:sp>
      <p:sp>
        <p:nvSpPr>
          <p:cNvPr id="7" name="object 7"/>
          <p:cNvSpPr txBox="1"/>
          <p:nvPr/>
        </p:nvSpPr>
        <p:spPr>
          <a:xfrm>
            <a:off x="6419850" y="1238758"/>
            <a:ext cx="1555115" cy="299720"/>
          </a:xfrm>
          <a:prstGeom prst="rect">
            <a:avLst/>
          </a:prstGeom>
        </p:spPr>
        <p:txBody>
          <a:bodyPr vert="horz" wrap="square" lIns="0" tIns="12700" rIns="0" bIns="0" rtlCol="0">
            <a:spAutoFit/>
          </a:bodyPr>
          <a:lstStyle/>
          <a:p>
            <a:pPr marL="12700">
              <a:lnSpc>
                <a:spcPct val="100000"/>
              </a:lnSpc>
              <a:spcBef>
                <a:spcPts val="100"/>
              </a:spcBef>
              <a:tabLst>
                <a:tab pos="271780" algn="l"/>
              </a:tabLst>
            </a:pPr>
            <a:r>
              <a:rPr sz="1800" spc="-50" dirty="0">
                <a:latin typeface="Arial MT"/>
                <a:cs typeface="Arial MT"/>
              </a:rPr>
              <a:t>-</a:t>
            </a:r>
            <a:r>
              <a:rPr sz="1800" dirty="0">
                <a:latin typeface="Arial MT"/>
                <a:cs typeface="Arial MT"/>
              </a:rPr>
              <a:t>	</a:t>
            </a:r>
            <a:r>
              <a:rPr sz="1800" spc="-10" dirty="0">
                <a:latin typeface="Tahoma"/>
                <a:cs typeface="Tahoma"/>
              </a:rPr>
              <a:t>будівництво</a:t>
            </a:r>
            <a:endParaRPr sz="1800">
              <a:latin typeface="Tahoma"/>
              <a:cs typeface="Tahoma"/>
            </a:endParaRPr>
          </a:p>
        </p:txBody>
      </p:sp>
      <p:sp>
        <p:nvSpPr>
          <p:cNvPr id="8" name="object 8"/>
          <p:cNvSpPr txBox="1"/>
          <p:nvPr/>
        </p:nvSpPr>
        <p:spPr>
          <a:xfrm>
            <a:off x="8136381" y="1238758"/>
            <a:ext cx="64579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ahoma"/>
                <a:cs typeface="Tahoma"/>
              </a:rPr>
              <a:t>нових</a:t>
            </a:r>
            <a:endParaRPr sz="1800">
              <a:latin typeface="Tahoma"/>
              <a:cs typeface="Tahoma"/>
            </a:endParaRPr>
          </a:p>
        </p:txBody>
      </p:sp>
      <p:sp>
        <p:nvSpPr>
          <p:cNvPr id="9" name="object 9"/>
          <p:cNvSpPr txBox="1"/>
          <p:nvPr/>
        </p:nvSpPr>
        <p:spPr>
          <a:xfrm>
            <a:off x="440842" y="1513459"/>
            <a:ext cx="8435340" cy="3795395"/>
          </a:xfrm>
          <a:prstGeom prst="rect">
            <a:avLst/>
          </a:prstGeom>
        </p:spPr>
        <p:txBody>
          <a:bodyPr vert="horz" wrap="square" lIns="0" tIns="12700" rIns="0" bIns="0" rtlCol="0">
            <a:spAutoFit/>
          </a:bodyPr>
          <a:lstStyle/>
          <a:p>
            <a:pPr marL="12700">
              <a:lnSpc>
                <a:spcPct val="100000"/>
              </a:lnSpc>
              <a:spcBef>
                <a:spcPts val="100"/>
              </a:spcBef>
              <a:tabLst>
                <a:tab pos="1744345" algn="l"/>
                <a:tab pos="2750185" algn="l"/>
                <a:tab pos="4467225" algn="l"/>
                <a:tab pos="6570980" algn="l"/>
              </a:tabLst>
            </a:pPr>
            <a:r>
              <a:rPr sz="1800" spc="-10" dirty="0">
                <a:latin typeface="Tahoma"/>
                <a:cs typeface="Tahoma"/>
              </a:rPr>
              <a:t>металургійних</a:t>
            </a:r>
            <a:r>
              <a:rPr sz="1800" dirty="0">
                <a:latin typeface="Tahoma"/>
                <a:cs typeface="Tahoma"/>
              </a:rPr>
              <a:t>	</a:t>
            </a:r>
            <a:r>
              <a:rPr sz="1800" spc="-10" dirty="0">
                <a:latin typeface="Tahoma"/>
                <a:cs typeface="Tahoma"/>
              </a:rPr>
              <a:t>заводів</a:t>
            </a:r>
            <a:r>
              <a:rPr sz="1800" dirty="0">
                <a:latin typeface="Tahoma"/>
                <a:cs typeface="Tahoma"/>
              </a:rPr>
              <a:t>	</a:t>
            </a:r>
            <a:r>
              <a:rPr sz="1800" spc="-10" dirty="0">
                <a:latin typeface="Tahoma"/>
                <a:cs typeface="Tahoma"/>
              </a:rPr>
              <a:t>(«Азовсталь»,</a:t>
            </a:r>
            <a:r>
              <a:rPr sz="1800" dirty="0">
                <a:latin typeface="Tahoma"/>
                <a:cs typeface="Tahoma"/>
              </a:rPr>
              <a:t>	</a:t>
            </a:r>
            <a:r>
              <a:rPr sz="1800" spc="-10" dirty="0">
                <a:latin typeface="Tahoma"/>
                <a:cs typeface="Tahoma"/>
              </a:rPr>
              <a:t>«Криворіжсталь»,</a:t>
            </a:r>
            <a:r>
              <a:rPr sz="1800" dirty="0">
                <a:latin typeface="Tahoma"/>
                <a:cs typeface="Tahoma"/>
              </a:rPr>
              <a:t>	</a:t>
            </a:r>
            <a:r>
              <a:rPr sz="1800" spc="-10" dirty="0">
                <a:latin typeface="Tahoma"/>
                <a:cs typeface="Tahoma"/>
              </a:rPr>
              <a:t>«Запоріжсталь»,</a:t>
            </a:r>
            <a:endParaRPr sz="1800" dirty="0">
              <a:latin typeface="Tahoma"/>
              <a:cs typeface="Tahoma"/>
            </a:endParaRPr>
          </a:p>
          <a:p>
            <a:pPr marL="12700">
              <a:lnSpc>
                <a:spcPct val="100000"/>
              </a:lnSpc>
            </a:pPr>
            <a:r>
              <a:rPr sz="1800" dirty="0">
                <a:latin typeface="Tahoma"/>
                <a:cs typeface="Tahoma"/>
              </a:rPr>
              <a:t>«Дніпроспецсталь» </a:t>
            </a:r>
            <a:r>
              <a:rPr sz="1800" spc="-10" dirty="0">
                <a:latin typeface="Tahoma"/>
                <a:cs typeface="Tahoma"/>
              </a:rPr>
              <a:t>тощо)</a:t>
            </a:r>
            <a:r>
              <a:rPr sz="1800" spc="-10" dirty="0">
                <a:latin typeface="Arial MT"/>
                <a:cs typeface="Arial MT"/>
              </a:rPr>
              <a:t>.</a:t>
            </a:r>
            <a:endParaRPr sz="1800" dirty="0">
              <a:latin typeface="Arial MT"/>
              <a:cs typeface="Arial MT"/>
            </a:endParaRPr>
          </a:p>
          <a:p>
            <a:pPr marL="37465" marR="98425">
              <a:lnSpc>
                <a:spcPct val="100000"/>
              </a:lnSpc>
              <a:spcBef>
                <a:spcPts val="1860"/>
              </a:spcBef>
              <a:tabLst>
                <a:tab pos="1382395" algn="l"/>
                <a:tab pos="1976755" algn="l"/>
                <a:tab pos="2299970" algn="l"/>
                <a:tab pos="3452495" algn="l"/>
                <a:tab pos="4781550" algn="l"/>
                <a:tab pos="6629400" algn="l"/>
                <a:tab pos="8251825" algn="l"/>
              </a:tabLst>
            </a:pPr>
            <a:r>
              <a:rPr sz="1800" b="1" i="1" spc="-10" dirty="0">
                <a:latin typeface="Arial"/>
                <a:cs typeface="Arial"/>
              </a:rPr>
              <a:t>1945-</a:t>
            </a:r>
            <a:r>
              <a:rPr sz="1800" b="1" i="1" spc="-20" dirty="0">
                <a:latin typeface="Arial"/>
                <a:cs typeface="Arial"/>
              </a:rPr>
              <a:t>1990</a:t>
            </a:r>
            <a:r>
              <a:rPr sz="1800" b="1" i="1" dirty="0">
                <a:latin typeface="Arial"/>
                <a:cs typeface="Arial"/>
              </a:rPr>
              <a:t>	</a:t>
            </a:r>
            <a:r>
              <a:rPr sz="1800" b="1" i="1" spc="-25" dirty="0">
                <a:latin typeface="Arial"/>
                <a:cs typeface="Arial"/>
              </a:rPr>
              <a:t>рр</a:t>
            </a:r>
            <a:r>
              <a:rPr sz="1800" spc="-25" dirty="0">
                <a:latin typeface="Arial MT"/>
                <a:cs typeface="Arial MT"/>
              </a:rPr>
              <a:t>.</a:t>
            </a:r>
            <a:r>
              <a:rPr sz="1800" dirty="0">
                <a:latin typeface="Arial MT"/>
                <a:cs typeface="Arial MT"/>
              </a:rPr>
              <a:t>	</a:t>
            </a:r>
            <a:r>
              <a:rPr sz="1800" spc="-50" dirty="0">
                <a:latin typeface="Arial MT"/>
                <a:cs typeface="Arial MT"/>
              </a:rPr>
              <a:t>-</a:t>
            </a:r>
            <a:r>
              <a:rPr sz="1800" dirty="0">
                <a:latin typeface="Arial MT"/>
                <a:cs typeface="Arial MT"/>
              </a:rPr>
              <a:t>	</a:t>
            </a:r>
            <a:r>
              <a:rPr sz="1800" spc="-10" dirty="0">
                <a:latin typeface="Tahoma"/>
                <a:cs typeface="Tahoma"/>
              </a:rPr>
              <a:t>постійне</a:t>
            </a:r>
            <a:r>
              <a:rPr sz="1800" dirty="0">
                <a:latin typeface="Tahoma"/>
                <a:cs typeface="Tahoma"/>
              </a:rPr>
              <a:t>	</a:t>
            </a:r>
            <a:r>
              <a:rPr sz="1800" spc="-10" dirty="0">
                <a:latin typeface="Tahoma"/>
                <a:cs typeface="Tahoma"/>
              </a:rPr>
              <a:t>зростання</a:t>
            </a:r>
            <a:r>
              <a:rPr sz="1800" dirty="0">
                <a:latin typeface="Tahoma"/>
                <a:cs typeface="Tahoma"/>
              </a:rPr>
              <a:t>	</a:t>
            </a:r>
            <a:r>
              <a:rPr sz="1800" spc="-10" dirty="0">
                <a:latin typeface="Tahoma"/>
                <a:cs typeface="Tahoma"/>
              </a:rPr>
              <a:t>металургійного</a:t>
            </a:r>
            <a:r>
              <a:rPr sz="1800" dirty="0">
                <a:latin typeface="Tahoma"/>
                <a:cs typeface="Tahoma"/>
              </a:rPr>
              <a:t>	</a:t>
            </a:r>
            <a:r>
              <a:rPr sz="1800" spc="-10" dirty="0">
                <a:latin typeface="Tahoma"/>
                <a:cs typeface="Tahoma"/>
              </a:rPr>
              <a:t>виробництва</a:t>
            </a:r>
            <a:r>
              <a:rPr sz="1800" dirty="0">
                <a:latin typeface="Tahoma"/>
                <a:cs typeface="Tahoma"/>
              </a:rPr>
              <a:t>	</a:t>
            </a:r>
            <a:r>
              <a:rPr sz="1800" spc="-50" dirty="0">
                <a:latin typeface="Arial MT"/>
                <a:cs typeface="Arial MT"/>
              </a:rPr>
              <a:t>- </a:t>
            </a:r>
            <a:r>
              <a:rPr sz="1800" dirty="0">
                <a:latin typeface="Tahoma"/>
                <a:cs typeface="Tahoma"/>
              </a:rPr>
              <a:t>задоволення</a:t>
            </a:r>
            <a:r>
              <a:rPr sz="1800" spc="-20" dirty="0">
                <a:latin typeface="Tahoma"/>
                <a:cs typeface="Tahoma"/>
              </a:rPr>
              <a:t> </a:t>
            </a:r>
            <a:r>
              <a:rPr sz="1800" dirty="0">
                <a:latin typeface="Tahoma"/>
                <a:cs typeface="Tahoma"/>
              </a:rPr>
              <a:t>виробничих</a:t>
            </a:r>
            <a:r>
              <a:rPr sz="1800" spc="-60" dirty="0">
                <a:latin typeface="Tahoma"/>
                <a:cs typeface="Tahoma"/>
              </a:rPr>
              <a:t> </a:t>
            </a:r>
            <a:r>
              <a:rPr sz="1800" dirty="0">
                <a:latin typeface="Tahoma"/>
                <a:cs typeface="Tahoma"/>
              </a:rPr>
              <a:t>потреб</a:t>
            </a:r>
            <a:r>
              <a:rPr sz="1800" spc="-50" dirty="0">
                <a:latin typeface="Tahoma"/>
                <a:cs typeface="Tahoma"/>
              </a:rPr>
              <a:t> </a:t>
            </a:r>
            <a:r>
              <a:rPr sz="1800" spc="70" dirty="0">
                <a:latin typeface="Tahoma"/>
                <a:cs typeface="Tahoma"/>
              </a:rPr>
              <a:t>СРСР</a:t>
            </a:r>
            <a:r>
              <a:rPr sz="1800" spc="70" dirty="0">
                <a:latin typeface="Arial MT"/>
                <a:cs typeface="Arial MT"/>
              </a:rPr>
              <a:t>.</a:t>
            </a:r>
            <a:endParaRPr sz="1800" dirty="0">
              <a:latin typeface="Arial MT"/>
              <a:cs typeface="Arial MT"/>
            </a:endParaRPr>
          </a:p>
          <a:p>
            <a:pPr>
              <a:lnSpc>
                <a:spcPct val="100000"/>
              </a:lnSpc>
              <a:spcBef>
                <a:spcPts val="185"/>
              </a:spcBef>
            </a:pPr>
            <a:endParaRPr sz="1800" dirty="0">
              <a:latin typeface="Arial MT"/>
              <a:cs typeface="Arial MT"/>
            </a:endParaRPr>
          </a:p>
          <a:p>
            <a:pPr marL="45720">
              <a:lnSpc>
                <a:spcPct val="100000"/>
              </a:lnSpc>
              <a:tabLst>
                <a:tab pos="1323340" algn="l"/>
                <a:tab pos="1850389" algn="l"/>
                <a:tab pos="2106930" algn="l"/>
                <a:tab pos="2975610" algn="l"/>
                <a:tab pos="4649470" algn="l"/>
                <a:tab pos="5759450" algn="l"/>
                <a:tab pos="6018530" algn="l"/>
                <a:tab pos="6997700" algn="l"/>
                <a:tab pos="7442200" algn="l"/>
              </a:tabLst>
            </a:pPr>
            <a:r>
              <a:rPr sz="1800" b="1" i="1" spc="-10" dirty="0">
                <a:latin typeface="Arial"/>
                <a:cs typeface="Arial"/>
              </a:rPr>
              <a:t>1990-</a:t>
            </a:r>
            <a:r>
              <a:rPr sz="1800" b="1" i="1" spc="-20" dirty="0">
                <a:latin typeface="Arial"/>
                <a:cs typeface="Arial"/>
              </a:rPr>
              <a:t>1999</a:t>
            </a:r>
            <a:r>
              <a:rPr sz="1800" b="1" i="1" dirty="0">
                <a:latin typeface="Arial"/>
                <a:cs typeface="Arial"/>
              </a:rPr>
              <a:t>	</a:t>
            </a:r>
            <a:r>
              <a:rPr sz="1800" b="1" i="1" spc="-25" dirty="0">
                <a:latin typeface="Arial"/>
                <a:cs typeface="Arial"/>
              </a:rPr>
              <a:t>рр</a:t>
            </a:r>
            <a:r>
              <a:rPr sz="1800" spc="-25" dirty="0">
                <a:latin typeface="Arial MT"/>
                <a:cs typeface="Arial MT"/>
              </a:rPr>
              <a:t>.</a:t>
            </a:r>
            <a:r>
              <a:rPr sz="1800" dirty="0">
                <a:latin typeface="Arial MT"/>
                <a:cs typeface="Arial MT"/>
              </a:rPr>
              <a:t>	</a:t>
            </a:r>
            <a:r>
              <a:rPr sz="1800" spc="-50" dirty="0">
                <a:latin typeface="Arial MT"/>
                <a:cs typeface="Arial MT"/>
              </a:rPr>
              <a:t>-</a:t>
            </a:r>
            <a:r>
              <a:rPr sz="1800" dirty="0">
                <a:latin typeface="Arial MT"/>
                <a:cs typeface="Arial MT"/>
              </a:rPr>
              <a:t>	</a:t>
            </a:r>
            <a:r>
              <a:rPr sz="1800" spc="-10" dirty="0">
                <a:latin typeface="Tahoma"/>
                <a:cs typeface="Tahoma"/>
              </a:rPr>
              <a:t>період</a:t>
            </a:r>
            <a:r>
              <a:rPr sz="1800" dirty="0">
                <a:latin typeface="Tahoma"/>
                <a:cs typeface="Tahoma"/>
              </a:rPr>
              <a:t>	</a:t>
            </a:r>
            <a:r>
              <a:rPr sz="1800" spc="-10" dirty="0">
                <a:latin typeface="Tahoma"/>
                <a:cs typeface="Tahoma"/>
              </a:rPr>
              <a:t>нестабільного</a:t>
            </a:r>
            <a:r>
              <a:rPr sz="1800" dirty="0">
                <a:latin typeface="Tahoma"/>
                <a:cs typeface="Tahoma"/>
              </a:rPr>
              <a:t>	</a:t>
            </a:r>
            <a:r>
              <a:rPr sz="1800" spc="-10" dirty="0">
                <a:latin typeface="Tahoma"/>
                <a:cs typeface="Tahoma"/>
              </a:rPr>
              <a:t>розвитку</a:t>
            </a:r>
            <a:r>
              <a:rPr sz="1800" dirty="0">
                <a:latin typeface="Tahoma"/>
                <a:cs typeface="Tahoma"/>
              </a:rPr>
              <a:t>	</a:t>
            </a:r>
            <a:r>
              <a:rPr sz="1800" spc="-50" dirty="0">
                <a:latin typeface="Arial MT"/>
                <a:cs typeface="Arial MT"/>
              </a:rPr>
              <a:t>-</a:t>
            </a:r>
            <a:r>
              <a:rPr sz="1800" dirty="0">
                <a:latin typeface="Arial MT"/>
                <a:cs typeface="Arial MT"/>
              </a:rPr>
              <a:t>	</a:t>
            </a:r>
            <a:r>
              <a:rPr sz="1800" spc="-10" dirty="0">
                <a:latin typeface="Tahoma"/>
                <a:cs typeface="Tahoma"/>
              </a:rPr>
              <a:t>перехід</a:t>
            </a:r>
            <a:r>
              <a:rPr sz="1800" dirty="0">
                <a:latin typeface="Tahoma"/>
                <a:cs typeface="Tahoma"/>
              </a:rPr>
              <a:t>	</a:t>
            </a:r>
            <a:r>
              <a:rPr sz="1800" spc="-25" dirty="0">
                <a:latin typeface="Tahoma"/>
                <a:cs typeface="Tahoma"/>
              </a:rPr>
              <a:t>до</a:t>
            </a:r>
            <a:r>
              <a:rPr sz="1800" dirty="0">
                <a:latin typeface="Tahoma"/>
                <a:cs typeface="Tahoma"/>
              </a:rPr>
              <a:t>	</a:t>
            </a:r>
            <a:r>
              <a:rPr sz="1800" spc="-10" dirty="0">
                <a:latin typeface="Tahoma"/>
                <a:cs typeface="Tahoma"/>
              </a:rPr>
              <a:t>ринкової</a:t>
            </a:r>
            <a:endParaRPr sz="1800" dirty="0">
              <a:latin typeface="Tahoma"/>
              <a:cs typeface="Tahoma"/>
            </a:endParaRPr>
          </a:p>
          <a:p>
            <a:pPr marL="45720">
              <a:lnSpc>
                <a:spcPct val="100000"/>
              </a:lnSpc>
            </a:pPr>
            <a:r>
              <a:rPr sz="1800" spc="-10" dirty="0">
                <a:latin typeface="Tahoma"/>
                <a:cs typeface="Tahoma"/>
              </a:rPr>
              <a:t>економіки</a:t>
            </a:r>
            <a:r>
              <a:rPr sz="1800" spc="-70" dirty="0">
                <a:latin typeface="Tahoma"/>
                <a:cs typeface="Tahoma"/>
              </a:rPr>
              <a:t> </a:t>
            </a:r>
            <a:r>
              <a:rPr sz="1800" dirty="0">
                <a:latin typeface="Tahoma"/>
                <a:cs typeface="Tahoma"/>
              </a:rPr>
              <a:t>та</a:t>
            </a:r>
            <a:r>
              <a:rPr sz="1800" spc="-10" dirty="0">
                <a:latin typeface="Tahoma"/>
                <a:cs typeface="Tahoma"/>
              </a:rPr>
              <a:t> </a:t>
            </a:r>
            <a:r>
              <a:rPr sz="1800" dirty="0">
                <a:latin typeface="Tahoma"/>
                <a:cs typeface="Tahoma"/>
              </a:rPr>
              <a:t>розірванням</a:t>
            </a:r>
            <a:r>
              <a:rPr sz="1800" spc="-25" dirty="0">
                <a:latin typeface="Tahoma"/>
                <a:cs typeface="Tahoma"/>
              </a:rPr>
              <a:t> </a:t>
            </a:r>
            <a:r>
              <a:rPr sz="1800" dirty="0">
                <a:latin typeface="Tahoma"/>
                <a:cs typeface="Tahoma"/>
              </a:rPr>
              <a:t>усталених</a:t>
            </a:r>
            <a:r>
              <a:rPr sz="1800" spc="-10" dirty="0">
                <a:latin typeface="Tahoma"/>
                <a:cs typeface="Tahoma"/>
              </a:rPr>
              <a:t> </a:t>
            </a:r>
            <a:r>
              <a:rPr sz="1800" dirty="0">
                <a:latin typeface="Tahoma"/>
                <a:cs typeface="Tahoma"/>
              </a:rPr>
              <a:t>господарських</a:t>
            </a:r>
            <a:r>
              <a:rPr sz="1800" spc="-65" dirty="0">
                <a:latin typeface="Tahoma"/>
                <a:cs typeface="Tahoma"/>
              </a:rPr>
              <a:t> </a:t>
            </a:r>
            <a:r>
              <a:rPr sz="1800" spc="-10" dirty="0">
                <a:latin typeface="Tahoma"/>
                <a:cs typeface="Tahoma"/>
              </a:rPr>
              <a:t>зв’язків</a:t>
            </a:r>
            <a:r>
              <a:rPr sz="1800" spc="-10" dirty="0">
                <a:latin typeface="Arial MT"/>
                <a:cs typeface="Arial MT"/>
              </a:rPr>
              <a:t>.</a:t>
            </a:r>
            <a:endParaRPr sz="1800" dirty="0">
              <a:latin typeface="Arial MT"/>
              <a:cs typeface="Arial MT"/>
            </a:endParaRPr>
          </a:p>
          <a:p>
            <a:pPr>
              <a:lnSpc>
                <a:spcPct val="100000"/>
              </a:lnSpc>
              <a:spcBef>
                <a:spcPts val="200"/>
              </a:spcBef>
            </a:pPr>
            <a:endParaRPr sz="1800" dirty="0">
              <a:latin typeface="Arial MT"/>
              <a:cs typeface="Arial MT"/>
            </a:endParaRPr>
          </a:p>
          <a:p>
            <a:pPr marL="45720">
              <a:lnSpc>
                <a:spcPct val="100000"/>
              </a:lnSpc>
            </a:pPr>
            <a:r>
              <a:rPr sz="1800" b="1" i="1" spc="-10" dirty="0">
                <a:latin typeface="Arial"/>
                <a:cs typeface="Arial"/>
              </a:rPr>
              <a:t>2000-</a:t>
            </a:r>
            <a:r>
              <a:rPr sz="1800" b="1" i="1" dirty="0">
                <a:latin typeface="Arial"/>
                <a:cs typeface="Arial"/>
              </a:rPr>
              <a:t>2013</a:t>
            </a:r>
            <a:r>
              <a:rPr sz="1800" b="1" i="1" spc="340" dirty="0">
                <a:latin typeface="Arial"/>
                <a:cs typeface="Arial"/>
              </a:rPr>
              <a:t> </a:t>
            </a:r>
            <a:r>
              <a:rPr sz="1800" b="1" i="1" dirty="0">
                <a:latin typeface="Arial"/>
                <a:cs typeface="Arial"/>
              </a:rPr>
              <a:t>рр.</a:t>
            </a:r>
            <a:r>
              <a:rPr sz="1800" b="1" i="1" spc="330" dirty="0">
                <a:latin typeface="Arial"/>
                <a:cs typeface="Arial"/>
              </a:rPr>
              <a:t> </a:t>
            </a:r>
            <a:r>
              <a:rPr sz="1800" dirty="0">
                <a:latin typeface="Arial MT"/>
                <a:cs typeface="Arial MT"/>
              </a:rPr>
              <a:t>-</a:t>
            </a:r>
            <a:r>
              <a:rPr sz="1800" spc="335" dirty="0">
                <a:latin typeface="Arial MT"/>
                <a:cs typeface="Arial MT"/>
              </a:rPr>
              <a:t> </a:t>
            </a:r>
            <a:r>
              <a:rPr sz="1800" dirty="0">
                <a:latin typeface="Tahoma"/>
                <a:cs typeface="Tahoma"/>
              </a:rPr>
              <a:t>збільшення</a:t>
            </a:r>
            <a:r>
              <a:rPr sz="1800" spc="280" dirty="0">
                <a:latin typeface="Tahoma"/>
                <a:cs typeface="Tahoma"/>
              </a:rPr>
              <a:t> </a:t>
            </a:r>
            <a:r>
              <a:rPr sz="1800" dirty="0">
                <a:latin typeface="Tahoma"/>
                <a:cs typeface="Tahoma"/>
              </a:rPr>
              <a:t>обсягів</a:t>
            </a:r>
            <a:r>
              <a:rPr sz="1800" spc="285" dirty="0">
                <a:latin typeface="Tahoma"/>
                <a:cs typeface="Tahoma"/>
              </a:rPr>
              <a:t> </a:t>
            </a:r>
            <a:r>
              <a:rPr sz="1800" dirty="0">
                <a:latin typeface="Tahoma"/>
                <a:cs typeface="Tahoma"/>
              </a:rPr>
              <a:t>виробництва</a:t>
            </a:r>
            <a:r>
              <a:rPr sz="1800" spc="275" dirty="0">
                <a:latin typeface="Tahoma"/>
                <a:cs typeface="Tahoma"/>
              </a:rPr>
              <a:t> </a:t>
            </a:r>
            <a:r>
              <a:rPr sz="1800" dirty="0">
                <a:latin typeface="Tahoma"/>
                <a:cs typeface="Tahoma"/>
              </a:rPr>
              <a:t>сталі</a:t>
            </a:r>
            <a:r>
              <a:rPr sz="1800" spc="265" dirty="0">
                <a:latin typeface="Tahoma"/>
                <a:cs typeface="Tahoma"/>
              </a:rPr>
              <a:t> </a:t>
            </a:r>
            <a:r>
              <a:rPr sz="1800" spc="-10" dirty="0">
                <a:latin typeface="Arial MT"/>
                <a:cs typeface="Arial MT"/>
              </a:rPr>
              <a:t>(7-</a:t>
            </a:r>
            <a:r>
              <a:rPr sz="1800" dirty="0">
                <a:latin typeface="Arial MT"/>
                <a:cs typeface="Arial MT"/>
              </a:rPr>
              <a:t>8</a:t>
            </a:r>
            <a:r>
              <a:rPr sz="1800" spc="340" dirty="0">
                <a:latin typeface="Arial MT"/>
                <a:cs typeface="Arial MT"/>
              </a:rPr>
              <a:t> </a:t>
            </a:r>
            <a:r>
              <a:rPr sz="1800" dirty="0">
                <a:latin typeface="Tahoma"/>
                <a:cs typeface="Tahoma"/>
              </a:rPr>
              <a:t>місце</a:t>
            </a:r>
            <a:r>
              <a:rPr sz="1800" spc="270" dirty="0">
                <a:latin typeface="Tahoma"/>
                <a:cs typeface="Tahoma"/>
              </a:rPr>
              <a:t> </a:t>
            </a:r>
            <a:r>
              <a:rPr sz="1800" dirty="0">
                <a:latin typeface="Tahoma"/>
                <a:cs typeface="Tahoma"/>
              </a:rPr>
              <a:t>в</a:t>
            </a:r>
            <a:r>
              <a:rPr sz="1800" spc="275" dirty="0">
                <a:latin typeface="Tahoma"/>
                <a:cs typeface="Tahoma"/>
              </a:rPr>
              <a:t> </a:t>
            </a:r>
            <a:r>
              <a:rPr sz="1800" dirty="0">
                <a:latin typeface="Tahoma"/>
                <a:cs typeface="Tahoma"/>
              </a:rPr>
              <a:t>світі</a:t>
            </a:r>
            <a:r>
              <a:rPr sz="1800" spc="275" dirty="0">
                <a:latin typeface="Tahoma"/>
                <a:cs typeface="Tahoma"/>
              </a:rPr>
              <a:t> </a:t>
            </a:r>
            <a:r>
              <a:rPr sz="1800" spc="-25" dirty="0">
                <a:latin typeface="Tahoma"/>
                <a:cs typeface="Tahoma"/>
              </a:rPr>
              <a:t>за</a:t>
            </a:r>
            <a:endParaRPr sz="1800" dirty="0">
              <a:latin typeface="Tahoma"/>
              <a:cs typeface="Tahoma"/>
            </a:endParaRPr>
          </a:p>
          <a:p>
            <a:pPr marL="45720">
              <a:lnSpc>
                <a:spcPct val="100000"/>
              </a:lnSpc>
              <a:spcBef>
                <a:spcPts val="5"/>
              </a:spcBef>
            </a:pPr>
            <a:r>
              <a:rPr sz="1800" dirty="0">
                <a:latin typeface="Tahoma"/>
                <a:cs typeface="Tahoma"/>
              </a:rPr>
              <a:t>даними</a:t>
            </a:r>
            <a:r>
              <a:rPr sz="1800" spc="-25" dirty="0">
                <a:latin typeface="Tahoma"/>
                <a:cs typeface="Tahoma"/>
              </a:rPr>
              <a:t> </a:t>
            </a:r>
            <a:r>
              <a:rPr sz="1800" dirty="0">
                <a:latin typeface="Arial MT"/>
                <a:cs typeface="Arial MT"/>
              </a:rPr>
              <a:t>World</a:t>
            </a:r>
            <a:r>
              <a:rPr sz="1800" spc="-25" dirty="0">
                <a:latin typeface="Arial MT"/>
                <a:cs typeface="Arial MT"/>
              </a:rPr>
              <a:t> </a:t>
            </a:r>
            <a:r>
              <a:rPr sz="1800" dirty="0">
                <a:latin typeface="Arial MT"/>
                <a:cs typeface="Arial MT"/>
              </a:rPr>
              <a:t>Steel</a:t>
            </a:r>
            <a:r>
              <a:rPr sz="1800" spc="-55" dirty="0">
                <a:latin typeface="Arial MT"/>
                <a:cs typeface="Arial MT"/>
              </a:rPr>
              <a:t> </a:t>
            </a:r>
            <a:r>
              <a:rPr sz="1800" spc="-10" dirty="0">
                <a:latin typeface="Arial MT"/>
                <a:cs typeface="Arial MT"/>
              </a:rPr>
              <a:t>Association).</a:t>
            </a:r>
            <a:endParaRPr sz="1800" dirty="0">
              <a:latin typeface="Arial MT"/>
              <a:cs typeface="Arial MT"/>
            </a:endParaRPr>
          </a:p>
          <a:p>
            <a:pPr marL="21590" marR="5080">
              <a:lnSpc>
                <a:spcPct val="100000"/>
              </a:lnSpc>
              <a:spcBef>
                <a:spcPts val="1689"/>
              </a:spcBef>
              <a:tabLst>
                <a:tab pos="686435" algn="l"/>
                <a:tab pos="967105" algn="l"/>
                <a:tab pos="1207770" algn="l"/>
                <a:tab pos="1403350" algn="l"/>
                <a:tab pos="2494915" algn="l"/>
                <a:tab pos="2896870" algn="l"/>
                <a:tab pos="2985135" algn="l"/>
                <a:tab pos="3439795" algn="l"/>
                <a:tab pos="3668395" algn="l"/>
                <a:tab pos="3756660" algn="l"/>
                <a:tab pos="4324350" algn="l"/>
                <a:tab pos="4592320" algn="l"/>
                <a:tab pos="4866640" algn="l"/>
                <a:tab pos="5671820" algn="l"/>
                <a:tab pos="5826760" algn="l"/>
                <a:tab pos="6903720" algn="l"/>
                <a:tab pos="7135495" algn="l"/>
              </a:tabLst>
            </a:pPr>
            <a:r>
              <a:rPr sz="1800" b="1" i="1" spc="-20" dirty="0">
                <a:latin typeface="Arial"/>
                <a:cs typeface="Arial"/>
              </a:rPr>
              <a:t>2014</a:t>
            </a:r>
            <a:r>
              <a:rPr sz="1800" b="1" i="1" dirty="0">
                <a:latin typeface="Arial"/>
                <a:cs typeface="Arial"/>
              </a:rPr>
              <a:t>	</a:t>
            </a:r>
            <a:r>
              <a:rPr sz="1800" b="1" i="1" spc="-50" dirty="0">
                <a:latin typeface="Arial"/>
                <a:cs typeface="Arial"/>
              </a:rPr>
              <a:t>–</a:t>
            </a:r>
            <a:r>
              <a:rPr sz="1800" b="1" i="1" dirty="0">
                <a:latin typeface="Arial"/>
                <a:cs typeface="Arial"/>
              </a:rPr>
              <a:t>	</a:t>
            </a:r>
            <a:r>
              <a:rPr sz="1800" b="1" i="1" spc="-25" dirty="0">
                <a:latin typeface="Arial"/>
                <a:cs typeface="Arial"/>
              </a:rPr>
              <a:t>по</a:t>
            </a:r>
            <a:r>
              <a:rPr sz="1800" b="1" i="1" dirty="0">
                <a:latin typeface="Arial"/>
                <a:cs typeface="Arial"/>
              </a:rPr>
              <a:t>	</a:t>
            </a:r>
            <a:r>
              <a:rPr sz="1800" b="1" i="1" spc="-10" dirty="0">
                <a:latin typeface="Arial"/>
                <a:cs typeface="Arial"/>
              </a:rPr>
              <a:t>теперішній</a:t>
            </a:r>
            <a:r>
              <a:rPr sz="1800" b="1" i="1" dirty="0">
                <a:latin typeface="Arial"/>
                <a:cs typeface="Arial"/>
              </a:rPr>
              <a:t>	</a:t>
            </a:r>
            <a:r>
              <a:rPr sz="1800" b="1" i="1" spc="-25" dirty="0">
                <a:latin typeface="Arial"/>
                <a:cs typeface="Arial"/>
              </a:rPr>
              <a:t>час</a:t>
            </a:r>
            <a:r>
              <a:rPr sz="1800" b="1" i="1" dirty="0">
                <a:latin typeface="Arial"/>
                <a:cs typeface="Arial"/>
              </a:rPr>
              <a:t>	</a:t>
            </a:r>
            <a:r>
              <a:rPr sz="1800" spc="-50" dirty="0">
                <a:latin typeface="Arial MT"/>
                <a:cs typeface="Arial MT"/>
              </a:rPr>
              <a:t>-</a:t>
            </a:r>
            <a:r>
              <a:rPr sz="1800" dirty="0">
                <a:latin typeface="Arial MT"/>
                <a:cs typeface="Arial MT"/>
              </a:rPr>
              <a:t>	</a:t>
            </a:r>
            <a:r>
              <a:rPr sz="1800" spc="-20" dirty="0">
                <a:latin typeface="Tahoma"/>
                <a:cs typeface="Tahoma"/>
              </a:rPr>
              <a:t>спад</a:t>
            </a:r>
            <a:r>
              <a:rPr sz="1800" dirty="0">
                <a:latin typeface="Tahoma"/>
                <a:cs typeface="Tahoma"/>
              </a:rPr>
              <a:t>	</a:t>
            </a:r>
            <a:r>
              <a:rPr sz="1800" spc="-50" dirty="0">
                <a:latin typeface="Tahoma"/>
                <a:cs typeface="Tahoma"/>
              </a:rPr>
              <a:t>у</a:t>
            </a:r>
            <a:r>
              <a:rPr sz="1800" dirty="0">
                <a:latin typeface="Tahoma"/>
                <a:cs typeface="Tahoma"/>
              </a:rPr>
              <a:t>	</a:t>
            </a:r>
            <a:r>
              <a:rPr sz="1800" spc="-10" dirty="0">
                <a:latin typeface="Tahoma"/>
                <a:cs typeface="Tahoma"/>
              </a:rPr>
              <a:t>розвитку</a:t>
            </a:r>
            <a:r>
              <a:rPr sz="1800" dirty="0">
                <a:latin typeface="Tahoma"/>
                <a:cs typeface="Tahoma"/>
              </a:rPr>
              <a:t>	</a:t>
            </a:r>
            <a:r>
              <a:rPr sz="1800" spc="-10" dirty="0">
                <a:latin typeface="Tahoma"/>
                <a:cs typeface="Tahoma"/>
              </a:rPr>
              <a:t>металургії</a:t>
            </a:r>
            <a:r>
              <a:rPr sz="1800" dirty="0">
                <a:latin typeface="Tahoma"/>
                <a:cs typeface="Tahoma"/>
              </a:rPr>
              <a:t>	</a:t>
            </a:r>
            <a:r>
              <a:rPr sz="1800" spc="-50" dirty="0">
                <a:latin typeface="Arial MT"/>
                <a:cs typeface="Arial MT"/>
              </a:rPr>
              <a:t>-</a:t>
            </a:r>
            <a:r>
              <a:rPr sz="1800" dirty="0">
                <a:latin typeface="Arial MT"/>
                <a:cs typeface="Arial MT"/>
              </a:rPr>
              <a:t>	</a:t>
            </a:r>
            <a:r>
              <a:rPr sz="1800" spc="-10" dirty="0">
                <a:latin typeface="Tahoma"/>
                <a:cs typeface="Tahoma"/>
              </a:rPr>
              <a:t>загострення </a:t>
            </a:r>
            <a:r>
              <a:rPr sz="1800" spc="-20" dirty="0">
                <a:latin typeface="Tahoma"/>
                <a:cs typeface="Tahoma"/>
              </a:rPr>
              <a:t>воєнного</a:t>
            </a:r>
            <a:r>
              <a:rPr sz="1800" dirty="0">
                <a:latin typeface="Tahoma"/>
                <a:cs typeface="Tahoma"/>
              </a:rPr>
              <a:t>	</a:t>
            </a:r>
            <a:r>
              <a:rPr sz="1800" spc="-10" dirty="0">
                <a:latin typeface="Tahoma"/>
                <a:cs typeface="Tahoma"/>
              </a:rPr>
              <a:t>конфлікту</a:t>
            </a:r>
            <a:r>
              <a:rPr sz="1800" dirty="0">
                <a:latin typeface="Tahoma"/>
                <a:cs typeface="Tahoma"/>
              </a:rPr>
              <a:t>	</a:t>
            </a:r>
            <a:r>
              <a:rPr sz="1800" spc="-25" dirty="0">
                <a:latin typeface="Tahoma"/>
                <a:cs typeface="Tahoma"/>
              </a:rPr>
              <a:t>на</a:t>
            </a:r>
            <a:r>
              <a:rPr sz="1800" dirty="0">
                <a:latin typeface="Tahoma"/>
                <a:cs typeface="Tahoma"/>
              </a:rPr>
              <a:t>		</a:t>
            </a:r>
            <a:r>
              <a:rPr sz="1800" spc="-10" dirty="0">
                <a:latin typeface="Tahoma"/>
                <a:cs typeface="Tahoma"/>
              </a:rPr>
              <a:t>сході</a:t>
            </a:r>
            <a:r>
              <a:rPr sz="1800" dirty="0">
                <a:latin typeface="Tahoma"/>
                <a:cs typeface="Tahoma"/>
              </a:rPr>
              <a:t>		</a:t>
            </a:r>
            <a:r>
              <a:rPr sz="1800" spc="-10" dirty="0">
                <a:latin typeface="Tahoma"/>
                <a:cs typeface="Tahoma"/>
              </a:rPr>
              <a:t>України,</a:t>
            </a:r>
            <a:r>
              <a:rPr sz="1800" dirty="0">
                <a:latin typeface="Tahoma"/>
                <a:cs typeface="Tahoma"/>
              </a:rPr>
              <a:t>	</a:t>
            </a:r>
            <a:r>
              <a:rPr sz="1800" spc="-10" dirty="0">
                <a:latin typeface="Tahoma"/>
                <a:cs typeface="Tahoma"/>
              </a:rPr>
              <a:t>значна</a:t>
            </a:r>
            <a:r>
              <a:rPr sz="1800" dirty="0">
                <a:latin typeface="Tahoma"/>
                <a:cs typeface="Tahoma"/>
              </a:rPr>
              <a:t>		</a:t>
            </a:r>
            <a:r>
              <a:rPr sz="1800" spc="-10" dirty="0">
                <a:latin typeface="Tahoma"/>
                <a:cs typeface="Tahoma"/>
              </a:rPr>
              <a:t>частина</a:t>
            </a:r>
            <a:r>
              <a:rPr sz="1800" dirty="0">
                <a:latin typeface="Tahoma"/>
                <a:cs typeface="Tahoma"/>
              </a:rPr>
              <a:t>	</a:t>
            </a:r>
            <a:r>
              <a:rPr sz="1800" spc="-505" dirty="0">
                <a:latin typeface="Tahoma"/>
                <a:cs typeface="Tahoma"/>
              </a:rPr>
              <a:t> </a:t>
            </a:r>
            <a:r>
              <a:rPr sz="1800" spc="-10" dirty="0">
                <a:latin typeface="Tahoma"/>
                <a:cs typeface="Tahoma"/>
              </a:rPr>
              <a:t>металургійних</a:t>
            </a:r>
            <a:endParaRPr sz="1800" dirty="0">
              <a:latin typeface="Tahoma"/>
              <a:cs typeface="Tahoma"/>
            </a:endParaRPr>
          </a:p>
        </p:txBody>
      </p:sp>
      <p:sp>
        <p:nvSpPr>
          <p:cNvPr id="10" name="object 10"/>
          <p:cNvSpPr txBox="1"/>
          <p:nvPr/>
        </p:nvSpPr>
        <p:spPr>
          <a:xfrm>
            <a:off x="450291" y="5282895"/>
            <a:ext cx="8427720" cy="574675"/>
          </a:xfrm>
          <a:prstGeom prst="rect">
            <a:avLst/>
          </a:prstGeom>
        </p:spPr>
        <p:txBody>
          <a:bodyPr vert="horz" wrap="square" lIns="0" tIns="12700" rIns="0" bIns="0" rtlCol="0">
            <a:spAutoFit/>
          </a:bodyPr>
          <a:lstStyle/>
          <a:p>
            <a:pPr marL="12700">
              <a:lnSpc>
                <a:spcPct val="100000"/>
              </a:lnSpc>
              <a:spcBef>
                <a:spcPts val="100"/>
              </a:spcBef>
              <a:tabLst>
                <a:tab pos="1497330" algn="l"/>
                <a:tab pos="2994025" algn="l"/>
                <a:tab pos="3433445" algn="l"/>
                <a:tab pos="4744085" algn="l"/>
                <a:tab pos="6073775" algn="l"/>
                <a:tab pos="7272020" algn="l"/>
              </a:tabLst>
            </a:pPr>
            <a:r>
              <a:rPr sz="1800" spc="-10" dirty="0">
                <a:latin typeface="Tahoma"/>
                <a:cs typeface="Tahoma"/>
              </a:rPr>
              <a:t>підприємств</a:t>
            </a:r>
            <a:r>
              <a:rPr sz="1800" dirty="0">
                <a:latin typeface="Tahoma"/>
                <a:cs typeface="Tahoma"/>
              </a:rPr>
              <a:t>	</a:t>
            </a:r>
            <a:r>
              <a:rPr sz="1800" spc="-10" dirty="0">
                <a:latin typeface="Tahoma"/>
                <a:cs typeface="Tahoma"/>
              </a:rPr>
              <a:t>знаходиться</a:t>
            </a:r>
            <a:r>
              <a:rPr sz="1800" dirty="0">
                <a:latin typeface="Tahoma"/>
                <a:cs typeface="Tahoma"/>
              </a:rPr>
              <a:t>	</a:t>
            </a:r>
            <a:r>
              <a:rPr sz="1800" spc="-25" dirty="0">
                <a:latin typeface="Tahoma"/>
                <a:cs typeface="Tahoma"/>
              </a:rPr>
              <a:t>на</a:t>
            </a:r>
            <a:r>
              <a:rPr sz="1800" dirty="0">
                <a:latin typeface="Tahoma"/>
                <a:cs typeface="Tahoma"/>
              </a:rPr>
              <a:t>	</a:t>
            </a:r>
            <a:r>
              <a:rPr sz="1800" spc="-10" dirty="0">
                <a:latin typeface="Tahoma"/>
                <a:cs typeface="Tahoma"/>
              </a:rPr>
              <a:t>тимчасово</a:t>
            </a:r>
            <a:r>
              <a:rPr sz="1800" dirty="0">
                <a:latin typeface="Tahoma"/>
                <a:cs typeface="Tahoma"/>
              </a:rPr>
              <a:t>	</a:t>
            </a:r>
            <a:r>
              <a:rPr sz="1800" spc="-10" dirty="0">
                <a:latin typeface="Tahoma"/>
                <a:cs typeface="Tahoma"/>
              </a:rPr>
              <a:t>окупованій</a:t>
            </a:r>
            <a:r>
              <a:rPr sz="1800" dirty="0">
                <a:latin typeface="Tahoma"/>
                <a:cs typeface="Tahoma"/>
              </a:rPr>
              <a:t>	</a:t>
            </a:r>
            <a:r>
              <a:rPr sz="1800" spc="-10" dirty="0">
                <a:latin typeface="Tahoma"/>
                <a:cs typeface="Tahoma"/>
              </a:rPr>
              <a:t>території,</a:t>
            </a:r>
            <a:r>
              <a:rPr sz="1800" dirty="0">
                <a:latin typeface="Tahoma"/>
                <a:cs typeface="Tahoma"/>
              </a:rPr>
              <a:t>	</a:t>
            </a:r>
            <a:r>
              <a:rPr sz="1800" spc="-10" dirty="0">
                <a:latin typeface="Tahoma"/>
                <a:cs typeface="Tahoma"/>
              </a:rPr>
              <a:t>припинили</a:t>
            </a:r>
            <a:endParaRPr sz="1800">
              <a:latin typeface="Tahoma"/>
              <a:cs typeface="Tahoma"/>
            </a:endParaRPr>
          </a:p>
          <a:p>
            <a:pPr marL="12700">
              <a:lnSpc>
                <a:spcPct val="100000"/>
              </a:lnSpc>
              <a:spcBef>
                <a:spcPts val="5"/>
              </a:spcBef>
            </a:pPr>
            <a:r>
              <a:rPr sz="1800" spc="-10" dirty="0">
                <a:latin typeface="Tahoma"/>
                <a:cs typeface="Tahoma"/>
              </a:rPr>
              <a:t>діяльність</a:t>
            </a:r>
            <a:endParaRPr sz="1800">
              <a:latin typeface="Tahoma"/>
              <a:cs typeface="Tahoma"/>
            </a:endParaRPr>
          </a:p>
        </p:txBody>
      </p:sp>
      <p:sp>
        <p:nvSpPr>
          <p:cNvPr id="11" name="object 11"/>
          <p:cNvSpPr txBox="1"/>
          <p:nvPr/>
        </p:nvSpPr>
        <p:spPr>
          <a:xfrm>
            <a:off x="1804161" y="5557824"/>
            <a:ext cx="7074534" cy="299720"/>
          </a:xfrm>
          <a:prstGeom prst="rect">
            <a:avLst/>
          </a:prstGeom>
        </p:spPr>
        <p:txBody>
          <a:bodyPr vert="horz" wrap="square" lIns="0" tIns="12700" rIns="0" bIns="0" rtlCol="0">
            <a:spAutoFit/>
          </a:bodyPr>
          <a:lstStyle/>
          <a:p>
            <a:pPr marL="12700">
              <a:lnSpc>
                <a:spcPct val="100000"/>
              </a:lnSpc>
              <a:spcBef>
                <a:spcPts val="100"/>
              </a:spcBef>
              <a:tabLst>
                <a:tab pos="1932939" algn="l"/>
                <a:tab pos="2814320" algn="l"/>
                <a:tab pos="4646930" algn="l"/>
                <a:tab pos="5378450" algn="l"/>
                <a:tab pos="6622415" algn="l"/>
              </a:tabLst>
            </a:pPr>
            <a:r>
              <a:rPr sz="1800" spc="-10" dirty="0">
                <a:latin typeface="Tahoma"/>
                <a:cs typeface="Tahoma"/>
              </a:rPr>
              <a:t>«Стаханівський</a:t>
            </a:r>
            <a:r>
              <a:rPr sz="1800" dirty="0">
                <a:latin typeface="Tahoma"/>
                <a:cs typeface="Tahoma"/>
              </a:rPr>
              <a:t>	</a:t>
            </a:r>
            <a:r>
              <a:rPr sz="1800" spc="-20" dirty="0">
                <a:latin typeface="Tahoma"/>
                <a:cs typeface="Tahoma"/>
              </a:rPr>
              <a:t>завод</a:t>
            </a:r>
            <a:r>
              <a:rPr sz="1800" dirty="0">
                <a:latin typeface="Tahoma"/>
                <a:cs typeface="Tahoma"/>
              </a:rPr>
              <a:t>	</a:t>
            </a:r>
            <a:r>
              <a:rPr sz="1800" spc="-10" dirty="0">
                <a:latin typeface="Tahoma"/>
                <a:cs typeface="Tahoma"/>
              </a:rPr>
              <a:t>феросплавів»,</a:t>
            </a:r>
            <a:r>
              <a:rPr sz="1800" dirty="0">
                <a:latin typeface="Tahoma"/>
                <a:cs typeface="Tahoma"/>
              </a:rPr>
              <a:t>	</a:t>
            </a:r>
            <a:r>
              <a:rPr sz="1800" spc="25" dirty="0">
                <a:latin typeface="Tahoma"/>
                <a:cs typeface="Tahoma"/>
              </a:rPr>
              <a:t>ТОВ</a:t>
            </a:r>
            <a:r>
              <a:rPr sz="1800" dirty="0">
                <a:latin typeface="Tahoma"/>
                <a:cs typeface="Tahoma"/>
              </a:rPr>
              <a:t>	</a:t>
            </a:r>
            <a:r>
              <a:rPr sz="1800" spc="-10" dirty="0">
                <a:latin typeface="Tahoma"/>
                <a:cs typeface="Tahoma"/>
              </a:rPr>
              <a:t>«Сталь»,</a:t>
            </a:r>
            <a:r>
              <a:rPr sz="1800" dirty="0">
                <a:latin typeface="Tahoma"/>
                <a:cs typeface="Tahoma"/>
              </a:rPr>
              <a:t>	</a:t>
            </a:r>
            <a:r>
              <a:rPr sz="1800" spc="-25" dirty="0">
                <a:latin typeface="Tahoma"/>
                <a:cs typeface="Tahoma"/>
              </a:rPr>
              <a:t>ПАТ</a:t>
            </a:r>
            <a:endParaRPr sz="1800" dirty="0">
              <a:latin typeface="Tahoma"/>
              <a:cs typeface="Tahoma"/>
            </a:endParaRPr>
          </a:p>
        </p:txBody>
      </p:sp>
      <p:sp>
        <p:nvSpPr>
          <p:cNvPr id="12" name="object 12"/>
          <p:cNvSpPr txBox="1"/>
          <p:nvPr/>
        </p:nvSpPr>
        <p:spPr>
          <a:xfrm>
            <a:off x="450291" y="5831840"/>
            <a:ext cx="1387475" cy="57467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ahoma"/>
                <a:cs typeface="Tahoma"/>
              </a:rPr>
              <a:t>«Алчевський</a:t>
            </a:r>
            <a:endParaRPr sz="1800">
              <a:latin typeface="Tahoma"/>
              <a:cs typeface="Tahoma"/>
            </a:endParaRPr>
          </a:p>
          <a:p>
            <a:pPr marL="12700">
              <a:lnSpc>
                <a:spcPct val="100000"/>
              </a:lnSpc>
              <a:spcBef>
                <a:spcPts val="5"/>
              </a:spcBef>
            </a:pPr>
            <a:r>
              <a:rPr sz="1800" spc="-10" dirty="0">
                <a:latin typeface="Tahoma"/>
                <a:cs typeface="Tahoma"/>
              </a:rPr>
              <a:t>комбінат»,</a:t>
            </a:r>
            <a:endParaRPr sz="1800">
              <a:latin typeface="Tahoma"/>
              <a:cs typeface="Tahoma"/>
            </a:endParaRPr>
          </a:p>
        </p:txBody>
      </p:sp>
      <p:sp>
        <p:nvSpPr>
          <p:cNvPr id="13" name="object 13"/>
          <p:cNvSpPr txBox="1"/>
          <p:nvPr/>
        </p:nvSpPr>
        <p:spPr>
          <a:xfrm>
            <a:off x="2072385" y="5831840"/>
            <a:ext cx="1639570" cy="574675"/>
          </a:xfrm>
          <a:prstGeom prst="rect">
            <a:avLst/>
          </a:prstGeom>
        </p:spPr>
        <p:txBody>
          <a:bodyPr vert="horz" wrap="square" lIns="0" tIns="12700" rIns="0" bIns="0" rtlCol="0">
            <a:spAutoFit/>
          </a:bodyPr>
          <a:lstStyle/>
          <a:p>
            <a:pPr marL="106680">
              <a:lnSpc>
                <a:spcPct val="100000"/>
              </a:lnSpc>
              <a:spcBef>
                <a:spcPts val="100"/>
              </a:spcBef>
            </a:pPr>
            <a:r>
              <a:rPr sz="1800" spc="-10" dirty="0">
                <a:latin typeface="Tahoma"/>
                <a:cs typeface="Tahoma"/>
              </a:rPr>
              <a:t>металургійний</a:t>
            </a:r>
            <a:endParaRPr sz="1800">
              <a:latin typeface="Tahoma"/>
              <a:cs typeface="Tahoma"/>
            </a:endParaRPr>
          </a:p>
          <a:p>
            <a:pPr marL="12700">
              <a:lnSpc>
                <a:spcPct val="100000"/>
              </a:lnSpc>
              <a:spcBef>
                <a:spcPts val="5"/>
              </a:spcBef>
            </a:pPr>
            <a:r>
              <a:rPr sz="1800" spc="-10" dirty="0">
                <a:latin typeface="Tahoma"/>
                <a:cs typeface="Tahoma"/>
              </a:rPr>
              <a:t>«Харцизький</a:t>
            </a:r>
            <a:endParaRPr sz="1800">
              <a:latin typeface="Tahoma"/>
              <a:cs typeface="Tahoma"/>
            </a:endParaRPr>
          </a:p>
        </p:txBody>
      </p:sp>
      <p:sp>
        <p:nvSpPr>
          <p:cNvPr id="14" name="object 14"/>
          <p:cNvSpPr txBox="1"/>
          <p:nvPr/>
        </p:nvSpPr>
        <p:spPr>
          <a:xfrm>
            <a:off x="3953636" y="5831840"/>
            <a:ext cx="3141345" cy="574675"/>
          </a:xfrm>
          <a:prstGeom prst="rect">
            <a:avLst/>
          </a:prstGeom>
        </p:spPr>
        <p:txBody>
          <a:bodyPr vert="horz" wrap="square" lIns="0" tIns="12700" rIns="0" bIns="0" rtlCol="0">
            <a:spAutoFit/>
          </a:bodyPr>
          <a:lstStyle/>
          <a:p>
            <a:pPr marL="103505">
              <a:lnSpc>
                <a:spcPct val="100000"/>
              </a:lnSpc>
              <a:spcBef>
                <a:spcPts val="100"/>
              </a:spcBef>
              <a:tabLst>
                <a:tab pos="1567180" algn="l"/>
              </a:tabLst>
            </a:pPr>
            <a:r>
              <a:rPr sz="1800" spc="-10" dirty="0">
                <a:latin typeface="Tahoma"/>
                <a:cs typeface="Tahoma"/>
              </a:rPr>
              <a:t>комбінат»,</a:t>
            </a:r>
            <a:r>
              <a:rPr sz="1800" dirty="0">
                <a:latin typeface="Tahoma"/>
                <a:cs typeface="Tahoma"/>
              </a:rPr>
              <a:t>	</a:t>
            </a:r>
            <a:r>
              <a:rPr sz="1800" spc="-10" dirty="0">
                <a:latin typeface="Tahoma"/>
                <a:cs typeface="Tahoma"/>
              </a:rPr>
              <a:t>«Єнакіївський</a:t>
            </a:r>
            <a:endParaRPr sz="1800">
              <a:latin typeface="Tahoma"/>
              <a:cs typeface="Tahoma"/>
            </a:endParaRPr>
          </a:p>
          <a:p>
            <a:pPr marL="12700">
              <a:lnSpc>
                <a:spcPct val="100000"/>
              </a:lnSpc>
              <a:spcBef>
                <a:spcPts val="5"/>
              </a:spcBef>
              <a:tabLst>
                <a:tab pos="1381125" algn="l"/>
                <a:tab pos="2689225" algn="l"/>
              </a:tabLst>
            </a:pPr>
            <a:r>
              <a:rPr sz="1800" spc="-10" dirty="0">
                <a:latin typeface="Tahoma"/>
                <a:cs typeface="Tahoma"/>
              </a:rPr>
              <a:t>трубний</a:t>
            </a:r>
            <a:r>
              <a:rPr sz="1800" dirty="0">
                <a:latin typeface="Tahoma"/>
                <a:cs typeface="Tahoma"/>
              </a:rPr>
              <a:t>	</a:t>
            </a:r>
            <a:r>
              <a:rPr sz="1800" spc="-10" dirty="0">
                <a:latin typeface="Tahoma"/>
                <a:cs typeface="Tahoma"/>
              </a:rPr>
              <a:t>завод»,</a:t>
            </a:r>
            <a:r>
              <a:rPr sz="1800" dirty="0">
                <a:latin typeface="Tahoma"/>
                <a:cs typeface="Tahoma"/>
              </a:rPr>
              <a:t>	</a:t>
            </a:r>
            <a:r>
              <a:rPr sz="1800" spc="-25" dirty="0">
                <a:latin typeface="Tahoma"/>
                <a:cs typeface="Tahoma"/>
              </a:rPr>
              <a:t>ПАТ</a:t>
            </a:r>
            <a:endParaRPr sz="1800">
              <a:latin typeface="Tahoma"/>
              <a:cs typeface="Tahoma"/>
            </a:endParaRPr>
          </a:p>
        </p:txBody>
      </p:sp>
      <p:sp>
        <p:nvSpPr>
          <p:cNvPr id="15" name="object 15"/>
          <p:cNvSpPr txBox="1"/>
          <p:nvPr/>
        </p:nvSpPr>
        <p:spPr>
          <a:xfrm>
            <a:off x="450291" y="6381089"/>
            <a:ext cx="318579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ahoma"/>
                <a:cs typeface="Tahoma"/>
              </a:rPr>
              <a:t>електрометалургійний</a:t>
            </a:r>
            <a:r>
              <a:rPr sz="1800" spc="30" dirty="0">
                <a:latin typeface="Tahoma"/>
                <a:cs typeface="Tahoma"/>
              </a:rPr>
              <a:t> </a:t>
            </a:r>
            <a:r>
              <a:rPr sz="1800" spc="-10" dirty="0">
                <a:latin typeface="Tahoma"/>
                <a:cs typeface="Tahoma"/>
              </a:rPr>
              <a:t>завод»</a:t>
            </a:r>
            <a:endParaRPr sz="1800">
              <a:latin typeface="Tahoma"/>
              <a:cs typeface="Tahoma"/>
            </a:endParaRPr>
          </a:p>
        </p:txBody>
      </p:sp>
      <p:sp>
        <p:nvSpPr>
          <p:cNvPr id="16" name="object 16"/>
          <p:cNvSpPr txBox="1"/>
          <p:nvPr/>
        </p:nvSpPr>
        <p:spPr>
          <a:xfrm>
            <a:off x="7332091" y="5831840"/>
            <a:ext cx="1544955" cy="828040"/>
          </a:xfrm>
          <a:prstGeom prst="rect">
            <a:avLst/>
          </a:prstGeom>
        </p:spPr>
        <p:txBody>
          <a:bodyPr vert="horz" wrap="square" lIns="0" tIns="12700" rIns="0" bIns="0" rtlCol="0">
            <a:spAutoFit/>
          </a:bodyPr>
          <a:lstStyle/>
          <a:p>
            <a:pPr marR="5080" algn="r">
              <a:lnSpc>
                <a:spcPct val="100000"/>
              </a:lnSpc>
              <a:spcBef>
                <a:spcPts val="100"/>
              </a:spcBef>
            </a:pPr>
            <a:r>
              <a:rPr sz="1800" spc="-10" dirty="0">
                <a:latin typeface="Tahoma"/>
                <a:cs typeface="Tahoma"/>
              </a:rPr>
              <a:t>металургійний</a:t>
            </a:r>
            <a:endParaRPr sz="1800" dirty="0">
              <a:latin typeface="Tahoma"/>
              <a:cs typeface="Tahoma"/>
            </a:endParaRPr>
          </a:p>
          <a:p>
            <a:pPr marR="5080" algn="r">
              <a:lnSpc>
                <a:spcPts val="1955"/>
              </a:lnSpc>
              <a:spcBef>
                <a:spcPts val="5"/>
              </a:spcBef>
            </a:pPr>
            <a:r>
              <a:rPr sz="1800" spc="-10" dirty="0">
                <a:latin typeface="Tahoma"/>
                <a:cs typeface="Tahoma"/>
              </a:rPr>
              <a:t>«Донецький</a:t>
            </a:r>
            <a:endParaRPr sz="1800" dirty="0">
              <a:latin typeface="Tahoma"/>
              <a:cs typeface="Tahoma"/>
            </a:endParaRPr>
          </a:p>
          <a:p>
            <a:pPr marL="866775">
              <a:lnSpc>
                <a:spcPts val="2195"/>
              </a:lnSpc>
            </a:pPr>
            <a:endParaRPr sz="2000" dirty="0">
              <a:latin typeface="Arial MT"/>
              <a:cs typeface="Arial M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510641" y="432053"/>
            <a:ext cx="8129905" cy="3634740"/>
          </a:xfrm>
          <a:prstGeom prst="rect">
            <a:avLst/>
          </a:prstGeom>
        </p:spPr>
        <p:txBody>
          <a:bodyPr vert="horz" wrap="square" lIns="0" tIns="12700" rIns="0" bIns="0" rtlCol="0">
            <a:spAutoFit/>
          </a:bodyPr>
          <a:lstStyle/>
          <a:p>
            <a:pPr marL="12700" marR="6985" algn="just">
              <a:lnSpc>
                <a:spcPct val="100000"/>
              </a:lnSpc>
              <a:spcBef>
                <a:spcPts val="100"/>
              </a:spcBef>
            </a:pPr>
            <a:r>
              <a:rPr sz="1800" dirty="0">
                <a:latin typeface="Segoe UI"/>
                <a:cs typeface="Segoe UI"/>
              </a:rPr>
              <a:t>Основа</a:t>
            </a:r>
            <a:r>
              <a:rPr sz="1800" spc="20" dirty="0">
                <a:latin typeface="Segoe UI"/>
                <a:cs typeface="Segoe UI"/>
              </a:rPr>
              <a:t> </a:t>
            </a:r>
            <a:r>
              <a:rPr sz="1800" dirty="0">
                <a:latin typeface="Segoe UI"/>
                <a:cs typeface="Segoe UI"/>
              </a:rPr>
              <a:t>сильної</a:t>
            </a:r>
            <a:r>
              <a:rPr sz="1800" spc="25" dirty="0">
                <a:latin typeface="Segoe UI"/>
                <a:cs typeface="Segoe UI"/>
              </a:rPr>
              <a:t> </a:t>
            </a:r>
            <a:r>
              <a:rPr sz="1800" dirty="0">
                <a:latin typeface="Segoe UI"/>
                <a:cs typeface="Segoe UI"/>
              </a:rPr>
              <a:t>промисловості</a:t>
            </a:r>
            <a:r>
              <a:rPr sz="1800" spc="30" dirty="0">
                <a:latin typeface="Segoe UI"/>
                <a:cs typeface="Segoe UI"/>
              </a:rPr>
              <a:t> </a:t>
            </a:r>
            <a:r>
              <a:rPr sz="1800" dirty="0">
                <a:latin typeface="Segoe UI"/>
                <a:cs typeface="Segoe UI"/>
              </a:rPr>
              <a:t>—</a:t>
            </a:r>
            <a:r>
              <a:rPr sz="1800" spc="20" dirty="0">
                <a:latin typeface="Segoe UI"/>
                <a:cs typeface="Segoe UI"/>
              </a:rPr>
              <a:t> </a:t>
            </a:r>
            <a:r>
              <a:rPr sz="1800" dirty="0">
                <a:latin typeface="Segoe UI"/>
                <a:cs typeface="Segoe UI"/>
              </a:rPr>
              <a:t>це</a:t>
            </a:r>
            <a:r>
              <a:rPr sz="1800" spc="-5" dirty="0">
                <a:latin typeface="Segoe UI"/>
                <a:cs typeface="Segoe UI"/>
              </a:rPr>
              <a:t> </a:t>
            </a:r>
            <a:r>
              <a:rPr sz="1800" dirty="0">
                <a:latin typeface="Segoe UI"/>
                <a:cs typeface="Segoe UI"/>
              </a:rPr>
              <a:t>металургія.</a:t>
            </a:r>
            <a:r>
              <a:rPr sz="1800" spc="15" dirty="0">
                <a:latin typeface="Segoe UI"/>
                <a:cs typeface="Segoe UI"/>
              </a:rPr>
              <a:t> </a:t>
            </a:r>
            <a:r>
              <a:rPr sz="1800" dirty="0">
                <a:latin typeface="Segoe UI"/>
                <a:cs typeface="Segoe UI"/>
              </a:rPr>
              <a:t>Бо</a:t>
            </a:r>
            <a:r>
              <a:rPr sz="1800" spc="25" dirty="0">
                <a:latin typeface="Segoe UI"/>
                <a:cs typeface="Segoe UI"/>
              </a:rPr>
              <a:t> </a:t>
            </a:r>
            <a:r>
              <a:rPr sz="1800" dirty="0">
                <a:latin typeface="Segoe UI"/>
                <a:cs typeface="Segoe UI"/>
              </a:rPr>
              <a:t>промисловість</a:t>
            </a:r>
            <a:r>
              <a:rPr sz="1800" spc="40" dirty="0">
                <a:latin typeface="Segoe UI"/>
                <a:cs typeface="Segoe UI"/>
              </a:rPr>
              <a:t> </a:t>
            </a:r>
            <a:r>
              <a:rPr sz="1800" dirty="0">
                <a:latin typeface="Segoe UI"/>
                <a:cs typeface="Segoe UI"/>
              </a:rPr>
              <a:t>і</a:t>
            </a:r>
            <a:r>
              <a:rPr sz="1800" spc="20" dirty="0">
                <a:latin typeface="Segoe UI"/>
                <a:cs typeface="Segoe UI"/>
              </a:rPr>
              <a:t> </a:t>
            </a:r>
            <a:r>
              <a:rPr sz="1800" dirty="0">
                <a:latin typeface="Segoe UI"/>
                <a:cs typeface="Segoe UI"/>
              </a:rPr>
              <a:t>у</a:t>
            </a:r>
            <a:r>
              <a:rPr sz="1800" spc="15" dirty="0">
                <a:latin typeface="Segoe UI"/>
                <a:cs typeface="Segoe UI"/>
              </a:rPr>
              <a:t> </a:t>
            </a:r>
            <a:r>
              <a:rPr sz="1800" dirty="0">
                <a:latin typeface="Segoe UI"/>
                <a:cs typeface="Segoe UI"/>
              </a:rPr>
              <a:t>XXI</a:t>
            </a:r>
            <a:r>
              <a:rPr sz="1800" spc="25" dirty="0">
                <a:latin typeface="Segoe UI"/>
                <a:cs typeface="Segoe UI"/>
              </a:rPr>
              <a:t> </a:t>
            </a:r>
            <a:r>
              <a:rPr sz="1800" spc="-25" dirty="0">
                <a:latin typeface="Segoe UI"/>
                <a:cs typeface="Segoe UI"/>
              </a:rPr>
              <a:t>ст. </a:t>
            </a:r>
            <a:r>
              <a:rPr sz="1800" dirty="0">
                <a:latin typeface="Segoe UI"/>
                <a:cs typeface="Segoe UI"/>
              </a:rPr>
              <a:t>не</a:t>
            </a:r>
            <a:r>
              <a:rPr sz="1800" spc="-40" dirty="0">
                <a:latin typeface="Segoe UI"/>
                <a:cs typeface="Segoe UI"/>
              </a:rPr>
              <a:t> </a:t>
            </a:r>
            <a:r>
              <a:rPr sz="1800" dirty="0">
                <a:latin typeface="Segoe UI"/>
                <a:cs typeface="Segoe UI"/>
              </a:rPr>
              <a:t>обходиться</a:t>
            </a:r>
            <a:r>
              <a:rPr sz="1800" spc="-60" dirty="0">
                <a:latin typeface="Segoe UI"/>
                <a:cs typeface="Segoe UI"/>
              </a:rPr>
              <a:t> </a:t>
            </a:r>
            <a:r>
              <a:rPr sz="1800" dirty="0">
                <a:latin typeface="Segoe UI"/>
                <a:cs typeface="Segoe UI"/>
              </a:rPr>
              <a:t>без</a:t>
            </a:r>
            <a:r>
              <a:rPr sz="1800" spc="-45" dirty="0">
                <a:latin typeface="Segoe UI"/>
                <a:cs typeface="Segoe UI"/>
              </a:rPr>
              <a:t> </a:t>
            </a:r>
            <a:r>
              <a:rPr sz="1800" spc="-10" dirty="0">
                <a:latin typeface="Segoe UI"/>
                <a:cs typeface="Segoe UI"/>
              </a:rPr>
              <a:t>металу.</a:t>
            </a:r>
            <a:endParaRPr sz="1800">
              <a:latin typeface="Segoe UI"/>
              <a:cs typeface="Segoe UI"/>
            </a:endParaRPr>
          </a:p>
          <a:p>
            <a:pPr marL="12700" marR="6985" algn="just">
              <a:lnSpc>
                <a:spcPct val="100000"/>
              </a:lnSpc>
            </a:pPr>
            <a:r>
              <a:rPr sz="1800" dirty="0">
                <a:latin typeface="Segoe UI"/>
                <a:cs typeface="Segoe UI"/>
              </a:rPr>
              <a:t>Металургія</a:t>
            </a:r>
            <a:r>
              <a:rPr sz="1800" spc="50" dirty="0">
                <a:latin typeface="Segoe UI"/>
                <a:cs typeface="Segoe UI"/>
              </a:rPr>
              <a:t>  </a:t>
            </a:r>
            <a:r>
              <a:rPr sz="1800" dirty="0">
                <a:latin typeface="Segoe UI"/>
                <a:cs typeface="Segoe UI"/>
              </a:rPr>
              <a:t>—</a:t>
            </a:r>
            <a:r>
              <a:rPr sz="1800" spc="35" dirty="0">
                <a:latin typeface="Segoe UI"/>
                <a:cs typeface="Segoe UI"/>
              </a:rPr>
              <a:t>  </a:t>
            </a:r>
            <a:r>
              <a:rPr sz="1800" dirty="0">
                <a:latin typeface="Segoe UI"/>
                <a:cs typeface="Segoe UI"/>
              </a:rPr>
              <a:t>це</a:t>
            </a:r>
            <a:r>
              <a:rPr sz="1800" spc="30" dirty="0">
                <a:latin typeface="Segoe UI"/>
                <a:cs typeface="Segoe UI"/>
              </a:rPr>
              <a:t>  </a:t>
            </a:r>
            <a:r>
              <a:rPr sz="1800" dirty="0">
                <a:latin typeface="Segoe UI"/>
                <a:cs typeface="Segoe UI"/>
              </a:rPr>
              <a:t>комбайни</a:t>
            </a:r>
            <a:r>
              <a:rPr sz="1800" spc="35" dirty="0">
                <a:latin typeface="Segoe UI"/>
                <a:cs typeface="Segoe UI"/>
              </a:rPr>
              <a:t>  </a:t>
            </a:r>
            <a:r>
              <a:rPr sz="1800" dirty="0">
                <a:latin typeface="Segoe UI"/>
                <a:cs typeface="Segoe UI"/>
              </a:rPr>
              <a:t>для</a:t>
            </a:r>
            <a:r>
              <a:rPr sz="1800" spc="40" dirty="0">
                <a:latin typeface="Segoe UI"/>
                <a:cs typeface="Segoe UI"/>
              </a:rPr>
              <a:t>  </a:t>
            </a:r>
            <a:r>
              <a:rPr sz="1800" dirty="0">
                <a:latin typeface="Segoe UI"/>
                <a:cs typeface="Segoe UI"/>
              </a:rPr>
              <a:t>українських</a:t>
            </a:r>
            <a:r>
              <a:rPr sz="1800" spc="45" dirty="0">
                <a:latin typeface="Segoe UI"/>
                <a:cs typeface="Segoe UI"/>
              </a:rPr>
              <a:t>  </a:t>
            </a:r>
            <a:r>
              <a:rPr sz="1800" dirty="0">
                <a:latin typeface="Segoe UI"/>
                <a:cs typeface="Segoe UI"/>
              </a:rPr>
              <a:t>полів,</a:t>
            </a:r>
            <a:r>
              <a:rPr sz="1800" spc="45" dirty="0">
                <a:latin typeface="Segoe UI"/>
                <a:cs typeface="Segoe UI"/>
              </a:rPr>
              <a:t>  </a:t>
            </a:r>
            <a:r>
              <a:rPr sz="1800" dirty="0">
                <a:latin typeface="Segoe UI"/>
                <a:cs typeface="Segoe UI"/>
              </a:rPr>
              <a:t>танки</a:t>
            </a:r>
            <a:r>
              <a:rPr sz="1800" spc="50" dirty="0">
                <a:latin typeface="Segoe UI"/>
                <a:cs typeface="Segoe UI"/>
              </a:rPr>
              <a:t>  </a:t>
            </a:r>
            <a:r>
              <a:rPr sz="1800" dirty="0">
                <a:latin typeface="Segoe UI"/>
                <a:cs typeface="Segoe UI"/>
              </a:rPr>
              <a:t>для</a:t>
            </a:r>
            <a:r>
              <a:rPr sz="1800" spc="40" dirty="0">
                <a:latin typeface="Segoe UI"/>
                <a:cs typeface="Segoe UI"/>
              </a:rPr>
              <a:t>  </a:t>
            </a:r>
            <a:r>
              <a:rPr sz="1800" spc="-10" dirty="0">
                <a:latin typeface="Segoe UI"/>
                <a:cs typeface="Segoe UI"/>
              </a:rPr>
              <a:t>оборони, </a:t>
            </a:r>
            <a:r>
              <a:rPr sz="1800" dirty="0">
                <a:latin typeface="Segoe UI"/>
                <a:cs typeface="Segoe UI"/>
              </a:rPr>
              <a:t>колеса</a:t>
            </a:r>
            <a:r>
              <a:rPr sz="1800" spc="430" dirty="0">
                <a:latin typeface="Segoe UI"/>
                <a:cs typeface="Segoe UI"/>
              </a:rPr>
              <a:t> </a:t>
            </a:r>
            <a:r>
              <a:rPr sz="1800" dirty="0">
                <a:latin typeface="Segoe UI"/>
                <a:cs typeface="Segoe UI"/>
              </a:rPr>
              <a:t>для</a:t>
            </a:r>
            <a:r>
              <a:rPr sz="1800" spc="420" dirty="0">
                <a:latin typeface="Segoe UI"/>
                <a:cs typeface="Segoe UI"/>
              </a:rPr>
              <a:t> </a:t>
            </a:r>
            <a:r>
              <a:rPr sz="1800" dirty="0">
                <a:latin typeface="Segoe UI"/>
                <a:cs typeface="Segoe UI"/>
              </a:rPr>
              <a:t>вагонів,</a:t>
            </a:r>
            <a:r>
              <a:rPr sz="1800" spc="425" dirty="0">
                <a:latin typeface="Segoe UI"/>
                <a:cs typeface="Segoe UI"/>
              </a:rPr>
              <a:t> </a:t>
            </a:r>
            <a:r>
              <a:rPr sz="1800" dirty="0">
                <a:latin typeface="Segoe UI"/>
                <a:cs typeface="Segoe UI"/>
              </a:rPr>
              <a:t>труби</a:t>
            </a:r>
            <a:r>
              <a:rPr sz="1800" spc="440" dirty="0">
                <a:latin typeface="Segoe UI"/>
                <a:cs typeface="Segoe UI"/>
              </a:rPr>
              <a:t> </a:t>
            </a:r>
            <a:r>
              <a:rPr sz="1800" dirty="0">
                <a:latin typeface="Segoe UI"/>
                <a:cs typeface="Segoe UI"/>
              </a:rPr>
              <a:t>для</a:t>
            </a:r>
            <a:r>
              <a:rPr sz="1800" spc="434" dirty="0">
                <a:latin typeface="Segoe UI"/>
                <a:cs typeface="Segoe UI"/>
              </a:rPr>
              <a:t> </a:t>
            </a:r>
            <a:r>
              <a:rPr sz="1800" dirty="0">
                <a:latin typeface="Segoe UI"/>
                <a:cs typeface="Segoe UI"/>
              </a:rPr>
              <a:t>нафто-</a:t>
            </a:r>
            <a:r>
              <a:rPr sz="1800" spc="434" dirty="0">
                <a:latin typeface="Segoe UI"/>
                <a:cs typeface="Segoe UI"/>
              </a:rPr>
              <a:t> </a:t>
            </a:r>
            <a:r>
              <a:rPr sz="1800" dirty="0">
                <a:latin typeface="Segoe UI"/>
                <a:cs typeface="Segoe UI"/>
              </a:rPr>
              <a:t>та</a:t>
            </a:r>
            <a:r>
              <a:rPr sz="1800" spc="405" dirty="0">
                <a:latin typeface="Segoe UI"/>
                <a:cs typeface="Segoe UI"/>
              </a:rPr>
              <a:t> </a:t>
            </a:r>
            <a:r>
              <a:rPr sz="1800" dirty="0">
                <a:latin typeface="Segoe UI"/>
                <a:cs typeface="Segoe UI"/>
              </a:rPr>
              <a:t>газопроводів,</a:t>
            </a:r>
            <a:r>
              <a:rPr sz="1800" spc="390" dirty="0">
                <a:latin typeface="Segoe UI"/>
                <a:cs typeface="Segoe UI"/>
              </a:rPr>
              <a:t> </a:t>
            </a:r>
            <a:r>
              <a:rPr sz="1800" dirty="0">
                <a:latin typeface="Segoe UI"/>
                <a:cs typeface="Segoe UI"/>
              </a:rPr>
              <a:t>будівельні</a:t>
            </a:r>
            <a:r>
              <a:rPr sz="1800" spc="420" dirty="0">
                <a:latin typeface="Segoe UI"/>
                <a:cs typeface="Segoe UI"/>
              </a:rPr>
              <a:t> </a:t>
            </a:r>
            <a:r>
              <a:rPr sz="1800" spc="-10" dirty="0">
                <a:latin typeface="Segoe UI"/>
                <a:cs typeface="Segoe UI"/>
              </a:rPr>
              <a:t>крани, </a:t>
            </a:r>
            <a:r>
              <a:rPr sz="1800" dirty="0">
                <a:latin typeface="Segoe UI"/>
                <a:cs typeface="Segoe UI"/>
              </a:rPr>
              <a:t>потяги,</a:t>
            </a:r>
            <a:r>
              <a:rPr sz="1800" spc="-90" dirty="0">
                <a:latin typeface="Segoe UI"/>
                <a:cs typeface="Segoe UI"/>
              </a:rPr>
              <a:t> </a:t>
            </a:r>
            <a:r>
              <a:rPr sz="1800" spc="-10" dirty="0">
                <a:latin typeface="Segoe UI"/>
                <a:cs typeface="Segoe UI"/>
              </a:rPr>
              <a:t>кораблі,</a:t>
            </a:r>
            <a:r>
              <a:rPr sz="1800" spc="-45" dirty="0">
                <a:latin typeface="Segoe UI"/>
                <a:cs typeface="Segoe UI"/>
              </a:rPr>
              <a:t> </a:t>
            </a:r>
            <a:r>
              <a:rPr sz="1800" spc="-10" dirty="0">
                <a:latin typeface="Segoe UI"/>
                <a:cs typeface="Segoe UI"/>
              </a:rPr>
              <a:t>хмарочоси…</a:t>
            </a:r>
            <a:endParaRPr sz="1800">
              <a:latin typeface="Segoe UI"/>
              <a:cs typeface="Segoe UI"/>
            </a:endParaRPr>
          </a:p>
          <a:p>
            <a:pPr>
              <a:lnSpc>
                <a:spcPct val="100000"/>
              </a:lnSpc>
              <a:spcBef>
                <a:spcPts val="95"/>
              </a:spcBef>
            </a:pPr>
            <a:endParaRPr sz="1800">
              <a:latin typeface="Segoe UI"/>
              <a:cs typeface="Segoe UI"/>
            </a:endParaRPr>
          </a:p>
          <a:p>
            <a:pPr marL="12700">
              <a:lnSpc>
                <a:spcPct val="100000"/>
              </a:lnSpc>
              <a:tabLst>
                <a:tab pos="1012190" algn="l"/>
                <a:tab pos="2128520" algn="l"/>
                <a:tab pos="2409190" algn="l"/>
                <a:tab pos="3726179" algn="l"/>
                <a:tab pos="4025265" algn="l"/>
                <a:tab pos="4311650" algn="l"/>
                <a:tab pos="4994275" algn="l"/>
                <a:tab pos="6022340" algn="l"/>
                <a:tab pos="6543040" algn="l"/>
                <a:tab pos="6817359" algn="l"/>
              </a:tabLst>
            </a:pPr>
            <a:r>
              <a:rPr sz="1800" b="1" spc="-10" dirty="0">
                <a:latin typeface="Arial"/>
                <a:cs typeface="Arial"/>
              </a:rPr>
              <a:t>Додана</a:t>
            </a:r>
            <a:r>
              <a:rPr sz="1800" b="1" dirty="0">
                <a:latin typeface="Arial"/>
                <a:cs typeface="Arial"/>
              </a:rPr>
              <a:t>	</a:t>
            </a:r>
            <a:r>
              <a:rPr sz="1800" b="1" spc="-10" dirty="0">
                <a:latin typeface="Arial"/>
                <a:cs typeface="Arial"/>
              </a:rPr>
              <a:t>вартість</a:t>
            </a:r>
            <a:r>
              <a:rPr sz="1800" b="1" dirty="0">
                <a:latin typeface="Arial"/>
                <a:cs typeface="Arial"/>
              </a:rPr>
              <a:t>	</a:t>
            </a:r>
            <a:r>
              <a:rPr sz="1800" b="1" spc="-50" dirty="0">
                <a:latin typeface="Arial"/>
                <a:cs typeface="Arial"/>
              </a:rPr>
              <a:t>у</a:t>
            </a:r>
            <a:r>
              <a:rPr sz="1800" b="1" dirty="0">
                <a:latin typeface="Arial"/>
                <a:cs typeface="Arial"/>
              </a:rPr>
              <a:t>	</a:t>
            </a:r>
            <a:r>
              <a:rPr sz="1800" b="1" spc="-10" dirty="0">
                <a:latin typeface="Arial"/>
                <a:cs typeface="Arial"/>
              </a:rPr>
              <a:t>металургії</a:t>
            </a:r>
            <a:r>
              <a:rPr sz="1800" b="1" dirty="0">
                <a:latin typeface="Arial"/>
                <a:cs typeface="Arial"/>
              </a:rPr>
              <a:t>	</a:t>
            </a:r>
            <a:r>
              <a:rPr sz="1800" b="1" spc="-50" dirty="0">
                <a:latin typeface="Arial"/>
                <a:cs typeface="Arial"/>
              </a:rPr>
              <a:t>в</a:t>
            </a:r>
            <a:r>
              <a:rPr sz="1800" b="1" dirty="0">
                <a:latin typeface="Arial"/>
                <a:cs typeface="Arial"/>
              </a:rPr>
              <a:t>	</a:t>
            </a:r>
            <a:r>
              <a:rPr sz="1800" b="1" spc="-50" dirty="0">
                <a:latin typeface="Arial"/>
                <a:cs typeface="Arial"/>
              </a:rPr>
              <a:t>4</a:t>
            </a:r>
            <a:r>
              <a:rPr sz="1800" b="1" dirty="0">
                <a:latin typeface="Arial"/>
                <a:cs typeface="Arial"/>
              </a:rPr>
              <a:t>	</a:t>
            </a:r>
            <a:r>
              <a:rPr sz="1800" b="1" spc="-20" dirty="0">
                <a:latin typeface="Arial"/>
                <a:cs typeface="Arial"/>
              </a:rPr>
              <a:t>рази</a:t>
            </a:r>
            <a:r>
              <a:rPr sz="1800" b="1" dirty="0">
                <a:latin typeface="Arial"/>
                <a:cs typeface="Arial"/>
              </a:rPr>
              <a:t>	</a:t>
            </a:r>
            <a:r>
              <a:rPr sz="1800" b="1" spc="-10" dirty="0">
                <a:latin typeface="Arial"/>
                <a:cs typeface="Arial"/>
              </a:rPr>
              <a:t>більша,</a:t>
            </a:r>
            <a:r>
              <a:rPr sz="1800" b="1" dirty="0">
                <a:latin typeface="Arial"/>
                <a:cs typeface="Arial"/>
              </a:rPr>
              <a:t>	</a:t>
            </a:r>
            <a:r>
              <a:rPr sz="1800" b="1" spc="-25" dirty="0">
                <a:latin typeface="Arial"/>
                <a:cs typeface="Arial"/>
              </a:rPr>
              <a:t>ніж</a:t>
            </a:r>
            <a:r>
              <a:rPr sz="1800" b="1" dirty="0">
                <a:latin typeface="Arial"/>
                <a:cs typeface="Arial"/>
              </a:rPr>
              <a:t>	</a:t>
            </a:r>
            <a:r>
              <a:rPr sz="1800" b="1" spc="-50" dirty="0">
                <a:latin typeface="Arial"/>
                <a:cs typeface="Arial"/>
              </a:rPr>
              <a:t>у</a:t>
            </a:r>
            <a:r>
              <a:rPr sz="1800" b="1" dirty="0">
                <a:latin typeface="Arial"/>
                <a:cs typeface="Arial"/>
              </a:rPr>
              <a:t>	</a:t>
            </a:r>
            <a:r>
              <a:rPr sz="1800" b="1" spc="-10" dirty="0">
                <a:latin typeface="Arial"/>
                <a:cs typeface="Arial"/>
              </a:rPr>
              <a:t>сільському</a:t>
            </a:r>
            <a:endParaRPr sz="1800">
              <a:latin typeface="Arial"/>
              <a:cs typeface="Arial"/>
            </a:endParaRPr>
          </a:p>
          <a:p>
            <a:pPr marL="12700">
              <a:lnSpc>
                <a:spcPct val="100000"/>
              </a:lnSpc>
            </a:pPr>
            <a:r>
              <a:rPr sz="1800" b="1" spc="-10" dirty="0">
                <a:latin typeface="Arial"/>
                <a:cs typeface="Arial"/>
              </a:rPr>
              <a:t>господарстві</a:t>
            </a:r>
            <a:endParaRPr sz="1800">
              <a:latin typeface="Arial"/>
              <a:cs typeface="Arial"/>
            </a:endParaRPr>
          </a:p>
          <a:p>
            <a:pPr marL="12700" marR="6985" algn="just">
              <a:lnSpc>
                <a:spcPct val="100000"/>
              </a:lnSpc>
              <a:spcBef>
                <a:spcPts val="5"/>
              </a:spcBef>
            </a:pPr>
            <a:r>
              <a:rPr sz="1800" dirty="0">
                <a:latin typeface="Segoe UI"/>
                <a:cs typeface="Segoe UI"/>
              </a:rPr>
              <a:t>Додана</a:t>
            </a:r>
            <a:r>
              <a:rPr sz="1800" spc="285" dirty="0">
                <a:latin typeface="Segoe UI"/>
                <a:cs typeface="Segoe UI"/>
              </a:rPr>
              <a:t> </a:t>
            </a:r>
            <a:r>
              <a:rPr sz="1800" dirty="0">
                <a:latin typeface="Segoe UI"/>
                <a:cs typeface="Segoe UI"/>
              </a:rPr>
              <a:t>вартість</a:t>
            </a:r>
            <a:r>
              <a:rPr sz="1800" spc="300" dirty="0">
                <a:latin typeface="Segoe UI"/>
                <a:cs typeface="Segoe UI"/>
              </a:rPr>
              <a:t> </a:t>
            </a:r>
            <a:r>
              <a:rPr sz="1800" dirty="0">
                <a:latin typeface="Segoe UI"/>
                <a:cs typeface="Segoe UI"/>
              </a:rPr>
              <a:t>—</a:t>
            </a:r>
            <a:r>
              <a:rPr sz="1800" spc="265" dirty="0">
                <a:latin typeface="Segoe UI"/>
                <a:cs typeface="Segoe UI"/>
              </a:rPr>
              <a:t> </a:t>
            </a:r>
            <a:r>
              <a:rPr sz="1800" dirty="0">
                <a:latin typeface="Segoe UI"/>
                <a:cs typeface="Segoe UI"/>
              </a:rPr>
              <a:t>це</a:t>
            </a:r>
            <a:r>
              <a:rPr sz="1800" spc="260" dirty="0">
                <a:latin typeface="Segoe UI"/>
                <a:cs typeface="Segoe UI"/>
              </a:rPr>
              <a:t> </a:t>
            </a:r>
            <a:r>
              <a:rPr sz="1800" dirty="0">
                <a:latin typeface="Segoe UI"/>
                <a:cs typeface="Segoe UI"/>
              </a:rPr>
              <a:t>багатство,</a:t>
            </a:r>
            <a:r>
              <a:rPr sz="1800" spc="265" dirty="0">
                <a:latin typeface="Segoe UI"/>
                <a:cs typeface="Segoe UI"/>
              </a:rPr>
              <a:t> </a:t>
            </a:r>
            <a:r>
              <a:rPr sz="1800" dirty="0">
                <a:latin typeface="Segoe UI"/>
                <a:cs typeface="Segoe UI"/>
              </a:rPr>
              <a:t>яке</a:t>
            </a:r>
            <a:r>
              <a:rPr sz="1800" spc="285" dirty="0">
                <a:latin typeface="Segoe UI"/>
                <a:cs typeface="Segoe UI"/>
              </a:rPr>
              <a:t> </a:t>
            </a:r>
            <a:r>
              <a:rPr sz="1800" dirty="0">
                <a:latin typeface="Segoe UI"/>
                <a:cs typeface="Segoe UI"/>
              </a:rPr>
              <a:t>створюється</a:t>
            </a:r>
            <a:r>
              <a:rPr sz="1800" spc="280" dirty="0">
                <a:latin typeface="Segoe UI"/>
                <a:cs typeface="Segoe UI"/>
              </a:rPr>
              <a:t> </a:t>
            </a:r>
            <a:r>
              <a:rPr sz="1800" dirty="0">
                <a:latin typeface="Segoe UI"/>
                <a:cs typeface="Segoe UI"/>
              </a:rPr>
              <a:t>у</a:t>
            </a:r>
            <a:r>
              <a:rPr sz="1800" spc="285" dirty="0">
                <a:latin typeface="Segoe UI"/>
                <a:cs typeface="Segoe UI"/>
              </a:rPr>
              <a:t> </a:t>
            </a:r>
            <a:r>
              <a:rPr sz="1800" dirty="0">
                <a:latin typeface="Segoe UI"/>
                <a:cs typeface="Segoe UI"/>
              </a:rPr>
              <a:t>процесі</a:t>
            </a:r>
            <a:r>
              <a:rPr sz="1800" spc="285" dirty="0">
                <a:latin typeface="Segoe UI"/>
                <a:cs typeface="Segoe UI"/>
              </a:rPr>
              <a:t> </a:t>
            </a:r>
            <a:r>
              <a:rPr sz="1800" spc="-10" dirty="0">
                <a:latin typeface="Segoe UI"/>
                <a:cs typeface="Segoe UI"/>
              </a:rPr>
              <a:t>виробництва. </a:t>
            </a:r>
            <a:r>
              <a:rPr sz="1800" dirty="0">
                <a:latin typeface="Segoe UI"/>
                <a:cs typeface="Segoe UI"/>
              </a:rPr>
              <a:t>Чим</a:t>
            </a:r>
            <a:r>
              <a:rPr sz="1800" spc="10" dirty="0">
                <a:latin typeface="Segoe UI"/>
                <a:cs typeface="Segoe UI"/>
              </a:rPr>
              <a:t>  </a:t>
            </a:r>
            <a:r>
              <a:rPr sz="1800" dirty="0">
                <a:latin typeface="Segoe UI"/>
                <a:cs typeface="Segoe UI"/>
              </a:rPr>
              <a:t>більше</a:t>
            </a:r>
            <a:r>
              <a:rPr sz="1800" spc="5" dirty="0">
                <a:latin typeface="Segoe UI"/>
                <a:cs typeface="Segoe UI"/>
              </a:rPr>
              <a:t>  </a:t>
            </a:r>
            <a:r>
              <a:rPr sz="1800" dirty="0">
                <a:latin typeface="Segoe UI"/>
                <a:cs typeface="Segoe UI"/>
              </a:rPr>
              <a:t>етапів</a:t>
            </a:r>
            <a:r>
              <a:rPr sz="1800" spc="10" dirty="0">
                <a:latin typeface="Segoe UI"/>
                <a:cs typeface="Segoe UI"/>
              </a:rPr>
              <a:t>  </a:t>
            </a:r>
            <a:r>
              <a:rPr sz="1800" dirty="0">
                <a:latin typeface="Segoe UI"/>
                <a:cs typeface="Segoe UI"/>
              </a:rPr>
              <a:t>проходить</a:t>
            </a:r>
            <a:r>
              <a:rPr sz="1800" spc="20" dirty="0">
                <a:latin typeface="Segoe UI"/>
                <a:cs typeface="Segoe UI"/>
              </a:rPr>
              <a:t>  </a:t>
            </a:r>
            <a:r>
              <a:rPr sz="1800" dirty="0">
                <a:latin typeface="Segoe UI"/>
                <a:cs typeface="Segoe UI"/>
              </a:rPr>
              <a:t>продукт</a:t>
            </a:r>
            <a:r>
              <a:rPr sz="1800" spc="20" dirty="0">
                <a:latin typeface="Segoe UI"/>
                <a:cs typeface="Segoe UI"/>
              </a:rPr>
              <a:t>  </a:t>
            </a:r>
            <a:r>
              <a:rPr sz="1800" dirty="0">
                <a:latin typeface="Segoe UI"/>
                <a:cs typeface="Segoe UI"/>
              </a:rPr>
              <a:t>від</a:t>
            </a:r>
            <a:r>
              <a:rPr sz="1800" spc="5" dirty="0">
                <a:latin typeface="Segoe UI"/>
                <a:cs typeface="Segoe UI"/>
              </a:rPr>
              <a:t>  </a:t>
            </a:r>
            <a:r>
              <a:rPr sz="1800" dirty="0">
                <a:latin typeface="Segoe UI"/>
                <a:cs typeface="Segoe UI"/>
              </a:rPr>
              <a:t>сировини</a:t>
            </a:r>
            <a:r>
              <a:rPr sz="1800" spc="5" dirty="0">
                <a:latin typeface="Segoe UI"/>
                <a:cs typeface="Segoe UI"/>
              </a:rPr>
              <a:t>  </a:t>
            </a:r>
            <a:r>
              <a:rPr sz="1800" dirty="0">
                <a:latin typeface="Segoe UI"/>
                <a:cs typeface="Segoe UI"/>
              </a:rPr>
              <a:t>до</a:t>
            </a:r>
            <a:r>
              <a:rPr sz="1800" spc="5" dirty="0">
                <a:latin typeface="Segoe UI"/>
                <a:cs typeface="Segoe UI"/>
              </a:rPr>
              <a:t>  </a:t>
            </a:r>
            <a:r>
              <a:rPr sz="1800" dirty="0">
                <a:latin typeface="Segoe UI"/>
                <a:cs typeface="Segoe UI"/>
              </a:rPr>
              <a:t>готовності,</a:t>
            </a:r>
            <a:r>
              <a:rPr sz="1800" spc="20" dirty="0">
                <a:latin typeface="Segoe UI"/>
                <a:cs typeface="Segoe UI"/>
              </a:rPr>
              <a:t>  </a:t>
            </a:r>
            <a:r>
              <a:rPr sz="1800" spc="-25" dirty="0">
                <a:latin typeface="Segoe UI"/>
                <a:cs typeface="Segoe UI"/>
              </a:rPr>
              <a:t>чим </a:t>
            </a:r>
            <a:r>
              <a:rPr sz="1800" dirty="0">
                <a:latin typeface="Segoe UI"/>
                <a:cs typeface="Segoe UI"/>
              </a:rPr>
              <a:t>більше</a:t>
            </a:r>
            <a:r>
              <a:rPr sz="1800" spc="-25" dirty="0">
                <a:latin typeface="Segoe UI"/>
                <a:cs typeface="Segoe UI"/>
              </a:rPr>
              <a:t> </a:t>
            </a:r>
            <a:r>
              <a:rPr sz="1800" dirty="0">
                <a:latin typeface="Segoe UI"/>
                <a:cs typeface="Segoe UI"/>
              </a:rPr>
              <a:t>людей</a:t>
            </a:r>
            <a:r>
              <a:rPr sz="1800" spc="-15" dirty="0">
                <a:latin typeface="Segoe UI"/>
                <a:cs typeface="Segoe UI"/>
              </a:rPr>
              <a:t> </a:t>
            </a:r>
            <a:r>
              <a:rPr sz="1800" dirty="0">
                <a:latin typeface="Segoe UI"/>
                <a:cs typeface="Segoe UI"/>
              </a:rPr>
              <a:t>залучені</a:t>
            </a:r>
            <a:r>
              <a:rPr sz="1800" spc="-30" dirty="0">
                <a:latin typeface="Segoe UI"/>
                <a:cs typeface="Segoe UI"/>
              </a:rPr>
              <a:t> </a:t>
            </a:r>
            <a:r>
              <a:rPr sz="1800" dirty="0">
                <a:latin typeface="Segoe UI"/>
                <a:cs typeface="Segoe UI"/>
              </a:rPr>
              <a:t>у</a:t>
            </a:r>
            <a:r>
              <a:rPr sz="1800" spc="-35" dirty="0">
                <a:latin typeface="Segoe UI"/>
                <a:cs typeface="Segoe UI"/>
              </a:rPr>
              <a:t> </a:t>
            </a:r>
            <a:r>
              <a:rPr sz="1800" dirty="0">
                <a:latin typeface="Segoe UI"/>
                <a:cs typeface="Segoe UI"/>
              </a:rPr>
              <a:t>процесі,</a:t>
            </a:r>
            <a:r>
              <a:rPr sz="1800" spc="-40" dirty="0">
                <a:latin typeface="Segoe UI"/>
                <a:cs typeface="Segoe UI"/>
              </a:rPr>
              <a:t> </a:t>
            </a:r>
            <a:r>
              <a:rPr sz="1800" dirty="0">
                <a:latin typeface="Segoe UI"/>
                <a:cs typeface="Segoe UI"/>
              </a:rPr>
              <a:t>чим</a:t>
            </a:r>
            <a:r>
              <a:rPr sz="1800" spc="-20" dirty="0">
                <a:latin typeface="Segoe UI"/>
                <a:cs typeface="Segoe UI"/>
              </a:rPr>
              <a:t> </a:t>
            </a:r>
            <a:r>
              <a:rPr sz="1800" dirty="0">
                <a:latin typeface="Segoe UI"/>
                <a:cs typeface="Segoe UI"/>
              </a:rPr>
              <a:t>більша</a:t>
            </a:r>
            <a:r>
              <a:rPr sz="1800" spc="-45" dirty="0">
                <a:latin typeface="Segoe UI"/>
                <a:cs typeface="Segoe UI"/>
              </a:rPr>
              <a:t> </a:t>
            </a:r>
            <a:r>
              <a:rPr sz="1800" dirty="0">
                <a:latin typeface="Segoe UI"/>
                <a:cs typeface="Segoe UI"/>
              </a:rPr>
              <a:t>їх</a:t>
            </a:r>
            <a:r>
              <a:rPr sz="1800" spc="-40" dirty="0">
                <a:latin typeface="Segoe UI"/>
                <a:cs typeface="Segoe UI"/>
              </a:rPr>
              <a:t> </a:t>
            </a:r>
            <a:r>
              <a:rPr sz="1800" dirty="0">
                <a:latin typeface="Segoe UI"/>
                <a:cs typeface="Segoe UI"/>
              </a:rPr>
              <a:t>зарплата,</a:t>
            </a:r>
            <a:r>
              <a:rPr sz="1800" spc="-55" dirty="0">
                <a:latin typeface="Segoe UI"/>
                <a:cs typeface="Segoe UI"/>
              </a:rPr>
              <a:t> </a:t>
            </a:r>
            <a:r>
              <a:rPr sz="1800" dirty="0">
                <a:latin typeface="Segoe UI"/>
                <a:cs typeface="Segoe UI"/>
              </a:rPr>
              <a:t>тим</a:t>
            </a:r>
            <a:r>
              <a:rPr sz="1800" spc="-20" dirty="0">
                <a:latin typeface="Segoe UI"/>
                <a:cs typeface="Segoe UI"/>
              </a:rPr>
              <a:t> </a:t>
            </a:r>
            <a:r>
              <a:rPr sz="1800" dirty="0">
                <a:latin typeface="Segoe UI"/>
                <a:cs typeface="Segoe UI"/>
              </a:rPr>
              <a:t>більша</a:t>
            </a:r>
            <a:r>
              <a:rPr sz="1800" spc="-45" dirty="0">
                <a:latin typeface="Segoe UI"/>
                <a:cs typeface="Segoe UI"/>
              </a:rPr>
              <a:t> </a:t>
            </a:r>
            <a:r>
              <a:rPr sz="1800" spc="-10" dirty="0">
                <a:latin typeface="Segoe UI"/>
                <a:cs typeface="Segoe UI"/>
              </a:rPr>
              <a:t>додана </a:t>
            </a:r>
            <a:r>
              <a:rPr sz="1800" dirty="0">
                <a:latin typeface="Segoe UI"/>
                <a:cs typeface="Segoe UI"/>
              </a:rPr>
              <a:t>вартість.</a:t>
            </a:r>
            <a:r>
              <a:rPr sz="1800" spc="105" dirty="0">
                <a:latin typeface="Segoe UI"/>
                <a:cs typeface="Segoe UI"/>
              </a:rPr>
              <a:t>  </a:t>
            </a:r>
            <a:r>
              <a:rPr sz="1800" dirty="0">
                <a:latin typeface="Segoe UI"/>
                <a:cs typeface="Segoe UI"/>
              </a:rPr>
              <a:t>Виробництво</a:t>
            </a:r>
            <a:r>
              <a:rPr sz="1800" spc="105" dirty="0">
                <a:latin typeface="Segoe UI"/>
                <a:cs typeface="Segoe UI"/>
              </a:rPr>
              <a:t>  </a:t>
            </a:r>
            <a:r>
              <a:rPr sz="1800" dirty="0">
                <a:latin typeface="Segoe UI"/>
                <a:cs typeface="Segoe UI"/>
              </a:rPr>
              <a:t>металу</a:t>
            </a:r>
            <a:r>
              <a:rPr sz="1800" spc="110" dirty="0">
                <a:latin typeface="Segoe UI"/>
                <a:cs typeface="Segoe UI"/>
              </a:rPr>
              <a:t>  </a:t>
            </a:r>
            <a:r>
              <a:rPr sz="1800" dirty="0">
                <a:latin typeface="Segoe UI"/>
                <a:cs typeface="Segoe UI"/>
              </a:rPr>
              <a:t>генерує</a:t>
            </a:r>
            <a:r>
              <a:rPr sz="1800" spc="114" dirty="0">
                <a:latin typeface="Segoe UI"/>
                <a:cs typeface="Segoe UI"/>
              </a:rPr>
              <a:t>  </a:t>
            </a:r>
            <a:r>
              <a:rPr sz="1800" dirty="0">
                <a:latin typeface="Segoe UI"/>
                <a:cs typeface="Segoe UI"/>
              </a:rPr>
              <a:t>в</a:t>
            </a:r>
            <a:r>
              <a:rPr sz="1800" spc="110" dirty="0">
                <a:latin typeface="Segoe UI"/>
                <a:cs typeface="Segoe UI"/>
              </a:rPr>
              <a:t>  </a:t>
            </a:r>
            <a:r>
              <a:rPr sz="1800" dirty="0">
                <a:latin typeface="Segoe UI"/>
                <a:cs typeface="Segoe UI"/>
              </a:rPr>
              <a:t>4</a:t>
            </a:r>
            <a:r>
              <a:rPr sz="1800" spc="105" dirty="0">
                <a:latin typeface="Segoe UI"/>
                <a:cs typeface="Segoe UI"/>
              </a:rPr>
              <a:t>  </a:t>
            </a:r>
            <a:r>
              <a:rPr sz="1800" dirty="0">
                <a:latin typeface="Segoe UI"/>
                <a:cs typeface="Segoe UI"/>
              </a:rPr>
              <a:t>рази</a:t>
            </a:r>
            <a:r>
              <a:rPr sz="1800" spc="114" dirty="0">
                <a:latin typeface="Segoe UI"/>
                <a:cs typeface="Segoe UI"/>
              </a:rPr>
              <a:t>  </a:t>
            </a:r>
            <a:r>
              <a:rPr sz="1800" dirty="0">
                <a:latin typeface="Segoe UI"/>
                <a:cs typeface="Segoe UI"/>
              </a:rPr>
              <a:t>більше</a:t>
            </a:r>
            <a:r>
              <a:rPr sz="1800" spc="110" dirty="0">
                <a:latin typeface="Segoe UI"/>
                <a:cs typeface="Segoe UI"/>
              </a:rPr>
              <a:t>  </a:t>
            </a:r>
            <a:r>
              <a:rPr sz="1800" dirty="0">
                <a:latin typeface="Segoe UI"/>
                <a:cs typeface="Segoe UI"/>
              </a:rPr>
              <a:t>багатства,</a:t>
            </a:r>
            <a:r>
              <a:rPr sz="1800" spc="105" dirty="0">
                <a:latin typeface="Segoe UI"/>
                <a:cs typeface="Segoe UI"/>
              </a:rPr>
              <a:t>  </a:t>
            </a:r>
            <a:r>
              <a:rPr sz="1800" spc="-25" dirty="0">
                <a:latin typeface="Segoe UI"/>
                <a:cs typeface="Segoe UI"/>
              </a:rPr>
              <a:t>ніж </a:t>
            </a:r>
            <a:r>
              <a:rPr sz="1800" dirty="0">
                <a:latin typeface="Segoe UI"/>
                <a:cs typeface="Segoe UI"/>
              </a:rPr>
              <a:t>сільське</a:t>
            </a:r>
            <a:r>
              <a:rPr sz="1800" spc="-30" dirty="0">
                <a:latin typeface="Segoe UI"/>
                <a:cs typeface="Segoe UI"/>
              </a:rPr>
              <a:t> </a:t>
            </a:r>
            <a:r>
              <a:rPr sz="1800" spc="-10" dirty="0">
                <a:latin typeface="Segoe UI"/>
                <a:cs typeface="Segoe UI"/>
              </a:rPr>
              <a:t>господарство.</a:t>
            </a:r>
            <a:r>
              <a:rPr sz="1800" spc="-95" dirty="0">
                <a:latin typeface="Segoe UI"/>
                <a:cs typeface="Segoe UI"/>
              </a:rPr>
              <a:t> </a:t>
            </a:r>
            <a:r>
              <a:rPr sz="1800" dirty="0">
                <a:latin typeface="Segoe UI"/>
                <a:cs typeface="Segoe UI"/>
              </a:rPr>
              <a:t>Ще</a:t>
            </a:r>
            <a:r>
              <a:rPr sz="1800" spc="-35" dirty="0">
                <a:latin typeface="Segoe UI"/>
                <a:cs typeface="Segoe UI"/>
              </a:rPr>
              <a:t> </a:t>
            </a:r>
            <a:r>
              <a:rPr sz="1800" dirty="0">
                <a:latin typeface="Segoe UI"/>
                <a:cs typeface="Segoe UI"/>
              </a:rPr>
              <a:t>більша</a:t>
            </a:r>
            <a:r>
              <a:rPr sz="1800" spc="-25" dirty="0">
                <a:latin typeface="Segoe UI"/>
                <a:cs typeface="Segoe UI"/>
              </a:rPr>
              <a:t> </a:t>
            </a:r>
            <a:r>
              <a:rPr sz="1800" dirty="0">
                <a:latin typeface="Segoe UI"/>
                <a:cs typeface="Segoe UI"/>
              </a:rPr>
              <a:t>додана</a:t>
            </a:r>
            <a:r>
              <a:rPr sz="1800" spc="-55" dirty="0">
                <a:latin typeface="Segoe UI"/>
                <a:cs typeface="Segoe UI"/>
              </a:rPr>
              <a:t> </a:t>
            </a:r>
            <a:r>
              <a:rPr sz="1800" dirty="0">
                <a:latin typeface="Segoe UI"/>
                <a:cs typeface="Segoe UI"/>
              </a:rPr>
              <a:t>вартість</a:t>
            </a:r>
            <a:r>
              <a:rPr sz="1800" spc="-40" dirty="0">
                <a:latin typeface="Segoe UI"/>
                <a:cs typeface="Segoe UI"/>
              </a:rPr>
              <a:t> </a:t>
            </a:r>
            <a:r>
              <a:rPr sz="1800" dirty="0">
                <a:latin typeface="Segoe UI"/>
                <a:cs typeface="Segoe UI"/>
              </a:rPr>
              <a:t>—</a:t>
            </a:r>
            <a:r>
              <a:rPr sz="1800" spc="-50" dirty="0">
                <a:latin typeface="Segoe UI"/>
                <a:cs typeface="Segoe UI"/>
              </a:rPr>
              <a:t> </a:t>
            </a:r>
            <a:r>
              <a:rPr sz="1800" dirty="0">
                <a:latin typeface="Segoe UI"/>
                <a:cs typeface="Segoe UI"/>
              </a:rPr>
              <a:t>у</a:t>
            </a:r>
            <a:r>
              <a:rPr sz="1800" spc="-35" dirty="0">
                <a:latin typeface="Segoe UI"/>
                <a:cs typeface="Segoe UI"/>
              </a:rPr>
              <a:t> </a:t>
            </a:r>
            <a:r>
              <a:rPr sz="1800" spc="-10" dirty="0">
                <a:latin typeface="Segoe UI"/>
                <a:cs typeface="Segoe UI"/>
              </a:rPr>
              <a:t>машинобудуванні.</a:t>
            </a:r>
            <a:endParaRPr sz="1800">
              <a:latin typeface="Segoe UI"/>
              <a:cs typeface="Segoe UI"/>
            </a:endParaRPr>
          </a:p>
        </p:txBody>
      </p:sp>
      <p:grpSp>
        <p:nvGrpSpPr>
          <p:cNvPr id="4" name="object 4"/>
          <p:cNvGrpSpPr/>
          <p:nvPr/>
        </p:nvGrpSpPr>
        <p:grpSpPr>
          <a:xfrm>
            <a:off x="560831" y="4309870"/>
            <a:ext cx="8046720" cy="2451100"/>
            <a:chOff x="560831" y="4309870"/>
            <a:chExt cx="8046720" cy="2451100"/>
          </a:xfrm>
        </p:grpSpPr>
        <p:pic>
          <p:nvPicPr>
            <p:cNvPr id="5" name="object 5"/>
            <p:cNvPicPr/>
            <p:nvPr/>
          </p:nvPicPr>
          <p:blipFill>
            <a:blip r:embed="rId3" cstate="print"/>
            <a:stretch>
              <a:fillRect/>
            </a:stretch>
          </p:blipFill>
          <p:spPr>
            <a:xfrm>
              <a:off x="5291328" y="4309870"/>
              <a:ext cx="3316224" cy="2450592"/>
            </a:xfrm>
            <a:prstGeom prst="rect">
              <a:avLst/>
            </a:prstGeom>
          </p:spPr>
        </p:pic>
        <p:pic>
          <p:nvPicPr>
            <p:cNvPr id="6" name="object 6"/>
            <p:cNvPicPr/>
            <p:nvPr/>
          </p:nvPicPr>
          <p:blipFill>
            <a:blip r:embed="rId4" cstate="print"/>
            <a:stretch>
              <a:fillRect/>
            </a:stretch>
          </p:blipFill>
          <p:spPr>
            <a:xfrm>
              <a:off x="560831" y="4309870"/>
              <a:ext cx="3776472" cy="2432304"/>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88392" y="124968"/>
              <a:ext cx="4602480" cy="2511552"/>
            </a:xfrm>
            <a:prstGeom prst="rect">
              <a:avLst/>
            </a:prstGeom>
          </p:spPr>
        </p:pic>
        <p:pic>
          <p:nvPicPr>
            <p:cNvPr id="4" name="object 4"/>
            <p:cNvPicPr/>
            <p:nvPr/>
          </p:nvPicPr>
          <p:blipFill>
            <a:blip r:embed="rId3" cstate="print"/>
            <a:stretch>
              <a:fillRect/>
            </a:stretch>
          </p:blipFill>
          <p:spPr>
            <a:xfrm>
              <a:off x="4788408" y="115823"/>
              <a:ext cx="4267199" cy="2520696"/>
            </a:xfrm>
            <a:prstGeom prst="rect">
              <a:avLst/>
            </a:prstGeom>
          </p:spPr>
        </p:pic>
      </p:grpSp>
      <p:sp>
        <p:nvSpPr>
          <p:cNvPr id="5" name="object 5"/>
          <p:cNvSpPr txBox="1">
            <a:spLocks noGrp="1"/>
          </p:cNvSpPr>
          <p:nvPr>
            <p:ph type="title"/>
          </p:nvPr>
        </p:nvSpPr>
        <p:spPr>
          <a:xfrm>
            <a:off x="4770501" y="2825622"/>
            <a:ext cx="41332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Segoe UI"/>
                <a:cs typeface="Segoe UI"/>
              </a:rPr>
              <a:t>250</a:t>
            </a:r>
            <a:r>
              <a:rPr sz="1800" spc="-30" dirty="0">
                <a:latin typeface="Segoe UI"/>
                <a:cs typeface="Segoe UI"/>
              </a:rPr>
              <a:t> </a:t>
            </a:r>
            <a:r>
              <a:rPr sz="1800" dirty="0">
                <a:latin typeface="Segoe UI"/>
                <a:cs typeface="Segoe UI"/>
              </a:rPr>
              <a:t>тис.</a:t>
            </a:r>
            <a:r>
              <a:rPr sz="1800" spc="-65" dirty="0">
                <a:latin typeface="Segoe UI"/>
                <a:cs typeface="Segoe UI"/>
              </a:rPr>
              <a:t> </a:t>
            </a:r>
            <a:r>
              <a:rPr sz="1800" dirty="0">
                <a:latin typeface="Segoe UI"/>
                <a:cs typeface="Segoe UI"/>
              </a:rPr>
              <a:t>українців</a:t>
            </a:r>
            <a:r>
              <a:rPr sz="1800" spc="-15" dirty="0">
                <a:latin typeface="Segoe UI"/>
                <a:cs typeface="Segoe UI"/>
              </a:rPr>
              <a:t> </a:t>
            </a:r>
            <a:r>
              <a:rPr sz="1800" dirty="0">
                <a:latin typeface="Segoe UI"/>
                <a:cs typeface="Segoe UI"/>
              </a:rPr>
              <a:t>металурги</a:t>
            </a:r>
            <a:r>
              <a:rPr sz="1800" spc="-75" dirty="0">
                <a:latin typeface="Segoe UI"/>
                <a:cs typeface="Segoe UI"/>
              </a:rPr>
              <a:t> </a:t>
            </a:r>
            <a:r>
              <a:rPr sz="1800" dirty="0">
                <a:latin typeface="Segoe UI"/>
                <a:cs typeface="Segoe UI"/>
              </a:rPr>
              <a:t>та</a:t>
            </a:r>
            <a:r>
              <a:rPr sz="1800" spc="-65" dirty="0">
                <a:latin typeface="Segoe UI"/>
                <a:cs typeface="Segoe UI"/>
              </a:rPr>
              <a:t> </a:t>
            </a:r>
            <a:r>
              <a:rPr sz="1800" spc="-10" dirty="0">
                <a:latin typeface="Segoe UI"/>
                <a:cs typeface="Segoe UI"/>
              </a:rPr>
              <a:t>гірники</a:t>
            </a:r>
            <a:endParaRPr sz="1800">
              <a:latin typeface="Segoe UI"/>
              <a:cs typeface="Segoe UI"/>
            </a:endParaRPr>
          </a:p>
        </p:txBody>
      </p:sp>
      <p:grpSp>
        <p:nvGrpSpPr>
          <p:cNvPr id="6" name="object 6"/>
          <p:cNvGrpSpPr/>
          <p:nvPr/>
        </p:nvGrpSpPr>
        <p:grpSpPr>
          <a:xfrm>
            <a:off x="100584" y="3547870"/>
            <a:ext cx="8973820" cy="3200400"/>
            <a:chOff x="100584" y="3547870"/>
            <a:chExt cx="8973820" cy="3200400"/>
          </a:xfrm>
        </p:grpSpPr>
        <p:pic>
          <p:nvPicPr>
            <p:cNvPr id="7" name="object 7"/>
            <p:cNvPicPr/>
            <p:nvPr/>
          </p:nvPicPr>
          <p:blipFill>
            <a:blip r:embed="rId4" cstate="print"/>
            <a:stretch>
              <a:fillRect/>
            </a:stretch>
          </p:blipFill>
          <p:spPr>
            <a:xfrm>
              <a:off x="100584" y="4230622"/>
              <a:ext cx="4818888" cy="2511552"/>
            </a:xfrm>
            <a:prstGeom prst="rect">
              <a:avLst/>
            </a:prstGeom>
          </p:spPr>
        </p:pic>
        <p:pic>
          <p:nvPicPr>
            <p:cNvPr id="8" name="object 8"/>
            <p:cNvPicPr/>
            <p:nvPr/>
          </p:nvPicPr>
          <p:blipFill>
            <a:blip r:embed="rId5" cstate="print"/>
            <a:stretch>
              <a:fillRect/>
            </a:stretch>
          </p:blipFill>
          <p:spPr>
            <a:xfrm>
              <a:off x="5013960" y="3547870"/>
              <a:ext cx="4059936" cy="3200400"/>
            </a:xfrm>
            <a:prstGeom prst="rect">
              <a:avLst/>
            </a:prstGeom>
          </p:spPr>
        </p:pic>
      </p:grpSp>
      <p:sp>
        <p:nvSpPr>
          <p:cNvPr id="9" name="object 9"/>
          <p:cNvSpPr txBox="1"/>
          <p:nvPr/>
        </p:nvSpPr>
        <p:spPr>
          <a:xfrm>
            <a:off x="336295" y="3333750"/>
            <a:ext cx="4166870" cy="574675"/>
          </a:xfrm>
          <a:prstGeom prst="rect">
            <a:avLst/>
          </a:prstGeom>
        </p:spPr>
        <p:txBody>
          <a:bodyPr vert="horz" wrap="square" lIns="0" tIns="12700" rIns="0" bIns="0" rtlCol="0">
            <a:spAutoFit/>
          </a:bodyPr>
          <a:lstStyle/>
          <a:p>
            <a:pPr algn="ctr">
              <a:lnSpc>
                <a:spcPct val="100000"/>
              </a:lnSpc>
              <a:spcBef>
                <a:spcPts val="100"/>
              </a:spcBef>
            </a:pPr>
            <a:r>
              <a:rPr sz="1800" dirty="0">
                <a:latin typeface="Tahoma"/>
                <a:cs typeface="Tahoma"/>
              </a:rPr>
              <a:t>Металургія</a:t>
            </a:r>
            <a:r>
              <a:rPr sz="1800" spc="40" dirty="0">
                <a:latin typeface="Tahoma"/>
                <a:cs typeface="Tahoma"/>
              </a:rPr>
              <a:t> </a:t>
            </a:r>
            <a:r>
              <a:rPr sz="1800" dirty="0">
                <a:latin typeface="Tahoma"/>
                <a:cs typeface="Tahoma"/>
              </a:rPr>
              <a:t>щодня</a:t>
            </a:r>
            <a:r>
              <a:rPr sz="1800" spc="-25" dirty="0">
                <a:latin typeface="Tahoma"/>
                <a:cs typeface="Tahoma"/>
              </a:rPr>
              <a:t> </a:t>
            </a:r>
            <a:r>
              <a:rPr sz="1800" dirty="0">
                <a:latin typeface="Tahoma"/>
                <a:cs typeface="Tahoma"/>
              </a:rPr>
              <a:t>сплачує</a:t>
            </a:r>
            <a:r>
              <a:rPr sz="1800" spc="-40" dirty="0">
                <a:latin typeface="Tahoma"/>
                <a:cs typeface="Tahoma"/>
              </a:rPr>
              <a:t> </a:t>
            </a:r>
            <a:r>
              <a:rPr sz="1800" dirty="0">
                <a:latin typeface="Tahoma"/>
                <a:cs typeface="Tahoma"/>
              </a:rPr>
              <a:t>до</a:t>
            </a:r>
            <a:r>
              <a:rPr sz="1800" spc="-5" dirty="0">
                <a:latin typeface="Tahoma"/>
                <a:cs typeface="Tahoma"/>
              </a:rPr>
              <a:t> </a:t>
            </a:r>
            <a:r>
              <a:rPr sz="1800" spc="-10" dirty="0">
                <a:latin typeface="Tahoma"/>
                <a:cs typeface="Tahoma"/>
              </a:rPr>
              <a:t>бюджету</a:t>
            </a:r>
            <a:endParaRPr sz="1800">
              <a:latin typeface="Tahoma"/>
              <a:cs typeface="Tahoma"/>
            </a:endParaRPr>
          </a:p>
          <a:p>
            <a:pPr algn="ctr">
              <a:lnSpc>
                <a:spcPct val="100000"/>
              </a:lnSpc>
            </a:pPr>
            <a:r>
              <a:rPr sz="1800" dirty="0">
                <a:latin typeface="Tahoma"/>
                <a:cs typeface="Tahoma"/>
              </a:rPr>
              <a:t>100</a:t>
            </a:r>
            <a:r>
              <a:rPr sz="1800" spc="-80" dirty="0">
                <a:latin typeface="Tahoma"/>
                <a:cs typeface="Tahoma"/>
              </a:rPr>
              <a:t> </a:t>
            </a:r>
            <a:r>
              <a:rPr sz="1800" dirty="0">
                <a:latin typeface="Tahoma"/>
                <a:cs typeface="Tahoma"/>
              </a:rPr>
              <a:t>млн.</a:t>
            </a:r>
            <a:r>
              <a:rPr sz="1800" spc="-75" dirty="0">
                <a:latin typeface="Tahoma"/>
                <a:cs typeface="Tahoma"/>
              </a:rPr>
              <a:t> </a:t>
            </a:r>
            <a:r>
              <a:rPr sz="1800" spc="-20" dirty="0">
                <a:latin typeface="Tahoma"/>
                <a:cs typeface="Tahoma"/>
              </a:rPr>
              <a:t>грн</a:t>
            </a:r>
            <a:r>
              <a:rPr sz="1800" spc="-45" dirty="0">
                <a:latin typeface="Tahoma"/>
                <a:cs typeface="Tahoma"/>
              </a:rPr>
              <a:t> </a:t>
            </a:r>
            <a:r>
              <a:rPr sz="1800" spc="-10" dirty="0">
                <a:latin typeface="Tahoma"/>
                <a:cs typeface="Tahoma"/>
              </a:rPr>
              <a:t>податків</a:t>
            </a:r>
            <a:endParaRPr sz="1800">
              <a:latin typeface="Tahoma"/>
              <a:cs typeface="Tahoma"/>
            </a:endParaRPr>
          </a:p>
        </p:txBody>
      </p:sp>
      <p:sp>
        <p:nvSpPr>
          <p:cNvPr id="10" name="object 10"/>
          <p:cNvSpPr txBox="1">
            <a:spLocks noGrp="1"/>
          </p:cNvSpPr>
          <p:nvPr>
            <p:ph type="sldNum" sz="quarter" idx="7"/>
          </p:nvPr>
        </p:nvSpPr>
        <p:spPr>
          <a:xfrm>
            <a:off x="8119967" y="6402000"/>
            <a:ext cx="899534" cy="357790"/>
          </a:xfrm>
          <a:prstGeom prst="rect">
            <a:avLst/>
          </a:prstGeom>
        </p:spPr>
        <p:txBody>
          <a:bodyPr vert="horz" wrap="square" lIns="0" tIns="49530" rIns="0" bIns="0" rtlCol="0">
            <a:spAutoFit/>
          </a:bodyPr>
          <a:lstStyle/>
          <a:p>
            <a:pPr marL="281305">
              <a:lnSpc>
                <a:spcPct val="100000"/>
              </a:lnSpc>
              <a:spcBef>
                <a:spcPts val="390"/>
              </a:spcBef>
            </a:pPr>
            <a:endParaRPr sz="2000" dirty="0">
              <a:latin typeface="Arial MT"/>
              <a:cs typeface="Arial M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5116" y="576148"/>
            <a:ext cx="7834630" cy="939800"/>
          </a:xfrm>
          <a:prstGeom prst="rect">
            <a:avLst/>
          </a:prstGeom>
        </p:spPr>
        <p:txBody>
          <a:bodyPr vert="horz" wrap="square" lIns="0" tIns="12065" rIns="0" bIns="0" rtlCol="0">
            <a:spAutoFit/>
          </a:bodyPr>
          <a:lstStyle/>
          <a:p>
            <a:pPr marL="12700" marR="5080" algn="just">
              <a:lnSpc>
                <a:spcPct val="100000"/>
              </a:lnSpc>
              <a:spcBef>
                <a:spcPts val="95"/>
              </a:spcBef>
            </a:pPr>
            <a:r>
              <a:rPr sz="2000" dirty="0">
                <a:latin typeface="Segoe UI"/>
                <a:cs typeface="Segoe UI"/>
              </a:rPr>
              <a:t>Поки</a:t>
            </a:r>
            <a:r>
              <a:rPr sz="2000" spc="360" dirty="0">
                <a:latin typeface="Segoe UI"/>
                <a:cs typeface="Segoe UI"/>
              </a:rPr>
              <a:t> </a:t>
            </a:r>
            <a:r>
              <a:rPr sz="2000" dirty="0">
                <a:latin typeface="Segoe UI"/>
                <a:cs typeface="Segoe UI"/>
              </a:rPr>
              <a:t>ми</a:t>
            </a:r>
            <a:r>
              <a:rPr sz="2000" spc="345" dirty="0">
                <a:latin typeface="Segoe UI"/>
                <a:cs typeface="Segoe UI"/>
              </a:rPr>
              <a:t> </a:t>
            </a:r>
            <a:r>
              <a:rPr sz="2000" dirty="0">
                <a:latin typeface="Segoe UI"/>
                <a:cs typeface="Segoe UI"/>
              </a:rPr>
              <a:t>втрачаємо</a:t>
            </a:r>
            <a:r>
              <a:rPr sz="2000" spc="360" dirty="0">
                <a:latin typeface="Segoe UI"/>
                <a:cs typeface="Segoe UI"/>
              </a:rPr>
              <a:t> </a:t>
            </a:r>
            <a:r>
              <a:rPr sz="2000" dirty="0">
                <a:latin typeface="Segoe UI"/>
                <a:cs typeface="Segoe UI"/>
              </a:rPr>
              <a:t>позиції,</a:t>
            </a:r>
            <a:r>
              <a:rPr sz="2000" spc="350" dirty="0">
                <a:latin typeface="Segoe UI"/>
                <a:cs typeface="Segoe UI"/>
              </a:rPr>
              <a:t> </a:t>
            </a:r>
            <a:r>
              <a:rPr sz="2000" dirty="0">
                <a:latin typeface="Segoe UI"/>
                <a:cs typeface="Segoe UI"/>
              </a:rPr>
              <a:t>інші</a:t>
            </a:r>
            <a:r>
              <a:rPr sz="2000" spc="350" dirty="0">
                <a:latin typeface="Segoe UI"/>
                <a:cs typeface="Segoe UI"/>
              </a:rPr>
              <a:t> </a:t>
            </a:r>
            <a:r>
              <a:rPr sz="2000" dirty="0">
                <a:latin typeface="Segoe UI"/>
                <a:cs typeface="Segoe UI"/>
              </a:rPr>
              <a:t>країни</a:t>
            </a:r>
            <a:r>
              <a:rPr sz="2000" spc="345" dirty="0">
                <a:latin typeface="Segoe UI"/>
                <a:cs typeface="Segoe UI"/>
              </a:rPr>
              <a:t> </a:t>
            </a:r>
            <a:r>
              <a:rPr sz="2000" dirty="0">
                <a:latin typeface="Segoe UI"/>
                <a:cs typeface="Segoe UI"/>
              </a:rPr>
              <a:t>надолужують</a:t>
            </a:r>
            <a:r>
              <a:rPr sz="2000" spc="355" dirty="0">
                <a:latin typeface="Segoe UI"/>
                <a:cs typeface="Segoe UI"/>
              </a:rPr>
              <a:t> </a:t>
            </a:r>
            <a:r>
              <a:rPr sz="2000" spc="-10" dirty="0">
                <a:latin typeface="Segoe UI"/>
                <a:cs typeface="Segoe UI"/>
              </a:rPr>
              <a:t>втрачене. </a:t>
            </a:r>
            <a:r>
              <a:rPr sz="2000" dirty="0">
                <a:latin typeface="Segoe UI"/>
                <a:cs typeface="Segoe UI"/>
              </a:rPr>
              <a:t>Найшвидше</a:t>
            </a:r>
            <a:r>
              <a:rPr sz="2000" spc="20" dirty="0">
                <a:latin typeface="Segoe UI"/>
                <a:cs typeface="Segoe UI"/>
              </a:rPr>
              <a:t>  </a:t>
            </a:r>
            <a:r>
              <a:rPr sz="2000" dirty="0">
                <a:latin typeface="Segoe UI"/>
                <a:cs typeface="Segoe UI"/>
              </a:rPr>
              <a:t>росте</a:t>
            </a:r>
            <a:r>
              <a:rPr sz="2000" spc="20" dirty="0">
                <a:latin typeface="Segoe UI"/>
                <a:cs typeface="Segoe UI"/>
              </a:rPr>
              <a:t>  </a:t>
            </a:r>
            <a:r>
              <a:rPr sz="2000" dirty="0">
                <a:latin typeface="Segoe UI"/>
                <a:cs typeface="Segoe UI"/>
              </a:rPr>
              <a:t>китайське</a:t>
            </a:r>
            <a:r>
              <a:rPr sz="2000" spc="40" dirty="0">
                <a:latin typeface="Segoe UI"/>
                <a:cs typeface="Segoe UI"/>
              </a:rPr>
              <a:t>  </a:t>
            </a:r>
            <a:r>
              <a:rPr sz="2000" dirty="0">
                <a:latin typeface="Segoe UI"/>
                <a:cs typeface="Segoe UI"/>
              </a:rPr>
              <a:t>виробництво</a:t>
            </a:r>
            <a:r>
              <a:rPr sz="2000" spc="30" dirty="0">
                <a:latin typeface="Segoe UI"/>
                <a:cs typeface="Segoe UI"/>
              </a:rPr>
              <a:t>  </a:t>
            </a:r>
            <a:r>
              <a:rPr sz="2000" dirty="0">
                <a:latin typeface="Segoe UI"/>
                <a:cs typeface="Segoe UI"/>
              </a:rPr>
              <a:t>—</a:t>
            </a:r>
            <a:r>
              <a:rPr sz="2000" spc="25" dirty="0">
                <a:latin typeface="Segoe UI"/>
                <a:cs typeface="Segoe UI"/>
              </a:rPr>
              <a:t>  </a:t>
            </a:r>
            <a:r>
              <a:rPr sz="2000" dirty="0">
                <a:latin typeface="Segoe UI"/>
                <a:cs typeface="Segoe UI"/>
              </a:rPr>
              <a:t>у</a:t>
            </a:r>
            <a:r>
              <a:rPr sz="2000" spc="35" dirty="0">
                <a:latin typeface="Segoe UI"/>
                <a:cs typeface="Segoe UI"/>
              </a:rPr>
              <a:t>  </a:t>
            </a:r>
            <a:r>
              <a:rPr sz="2000" dirty="0">
                <a:latin typeface="Segoe UI"/>
                <a:cs typeface="Segoe UI"/>
              </a:rPr>
              <a:t>2019</a:t>
            </a:r>
            <a:r>
              <a:rPr sz="2000" spc="30" dirty="0">
                <a:latin typeface="Segoe UI"/>
                <a:cs typeface="Segoe UI"/>
              </a:rPr>
              <a:t>  </a:t>
            </a:r>
            <a:r>
              <a:rPr sz="2000" dirty="0">
                <a:latin typeface="Segoe UI"/>
                <a:cs typeface="Segoe UI"/>
              </a:rPr>
              <a:t>р.</a:t>
            </a:r>
            <a:r>
              <a:rPr sz="2000" spc="20" dirty="0">
                <a:latin typeface="Segoe UI"/>
                <a:cs typeface="Segoe UI"/>
              </a:rPr>
              <a:t>  </a:t>
            </a:r>
            <a:r>
              <a:rPr sz="2000" spc="-10" dirty="0">
                <a:latin typeface="Segoe UI"/>
                <a:cs typeface="Segoe UI"/>
              </a:rPr>
              <a:t>Китай </a:t>
            </a:r>
            <a:r>
              <a:rPr sz="2000" dirty="0">
                <a:latin typeface="Segoe UI"/>
                <a:cs typeface="Segoe UI"/>
              </a:rPr>
              <a:t>виплавив</a:t>
            </a:r>
            <a:r>
              <a:rPr sz="2000" spc="-10" dirty="0">
                <a:latin typeface="Segoe UI"/>
                <a:cs typeface="Segoe UI"/>
              </a:rPr>
              <a:t> </a:t>
            </a:r>
            <a:r>
              <a:rPr sz="2000" dirty="0">
                <a:latin typeface="Segoe UI"/>
                <a:cs typeface="Segoe UI"/>
              </a:rPr>
              <a:t>53%</a:t>
            </a:r>
            <a:r>
              <a:rPr sz="2000" spc="-45" dirty="0">
                <a:latin typeface="Segoe UI"/>
                <a:cs typeface="Segoe UI"/>
              </a:rPr>
              <a:t> </a:t>
            </a:r>
            <a:r>
              <a:rPr sz="2000" dirty="0">
                <a:latin typeface="Segoe UI"/>
                <a:cs typeface="Segoe UI"/>
              </a:rPr>
              <a:t>усієї</a:t>
            </a:r>
            <a:r>
              <a:rPr sz="2000" spc="5" dirty="0">
                <a:latin typeface="Segoe UI"/>
                <a:cs typeface="Segoe UI"/>
              </a:rPr>
              <a:t> </a:t>
            </a:r>
            <a:r>
              <a:rPr sz="2000" dirty="0">
                <a:latin typeface="Segoe UI"/>
                <a:cs typeface="Segoe UI"/>
              </a:rPr>
              <a:t>сталі</a:t>
            </a:r>
            <a:r>
              <a:rPr sz="2000" spc="-20" dirty="0">
                <a:latin typeface="Segoe UI"/>
                <a:cs typeface="Segoe UI"/>
              </a:rPr>
              <a:t> </a:t>
            </a:r>
            <a:r>
              <a:rPr sz="2000" dirty="0">
                <a:latin typeface="Segoe UI"/>
                <a:cs typeface="Segoe UI"/>
              </a:rPr>
              <a:t>у</a:t>
            </a:r>
            <a:r>
              <a:rPr sz="2000" spc="-40" dirty="0">
                <a:latin typeface="Segoe UI"/>
                <a:cs typeface="Segoe UI"/>
              </a:rPr>
              <a:t> </a:t>
            </a:r>
            <a:r>
              <a:rPr sz="2000" spc="-10" dirty="0">
                <a:latin typeface="Segoe UI"/>
                <a:cs typeface="Segoe UI"/>
              </a:rPr>
              <a:t>світі.</a:t>
            </a:r>
            <a:endParaRPr sz="2000" dirty="0">
              <a:latin typeface="Segoe UI"/>
              <a:cs typeface="Segoe UI"/>
            </a:endParaRPr>
          </a:p>
        </p:txBody>
      </p:sp>
      <p:pic>
        <p:nvPicPr>
          <p:cNvPr id="3" name="object 3"/>
          <p:cNvPicPr/>
          <p:nvPr/>
        </p:nvPicPr>
        <p:blipFill>
          <a:blip r:embed="rId2" cstate="print"/>
          <a:stretch>
            <a:fillRect/>
          </a:stretch>
        </p:blipFill>
        <p:spPr>
          <a:xfrm>
            <a:off x="359663" y="2215895"/>
            <a:ext cx="8424671" cy="423367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4843" y="432053"/>
            <a:ext cx="8550910" cy="574675"/>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Основні</a:t>
            </a:r>
            <a:r>
              <a:rPr sz="1800" b="1" spc="15" dirty="0">
                <a:latin typeface="Arial"/>
                <a:cs typeface="Arial"/>
              </a:rPr>
              <a:t> </a:t>
            </a:r>
            <a:r>
              <a:rPr sz="1800" b="1" dirty="0">
                <a:latin typeface="Arial"/>
                <a:cs typeface="Arial"/>
              </a:rPr>
              <a:t>фонди</a:t>
            </a:r>
            <a:r>
              <a:rPr sz="1800" b="1" spc="15" dirty="0">
                <a:latin typeface="Arial"/>
                <a:cs typeface="Arial"/>
              </a:rPr>
              <a:t> </a:t>
            </a:r>
            <a:r>
              <a:rPr sz="1800" b="1" dirty="0">
                <a:latin typeface="Arial"/>
                <a:cs typeface="Arial"/>
              </a:rPr>
              <a:t>в</a:t>
            </a:r>
            <a:r>
              <a:rPr sz="1800" b="1" spc="5" dirty="0">
                <a:latin typeface="Arial"/>
                <a:cs typeface="Arial"/>
              </a:rPr>
              <a:t> </a:t>
            </a:r>
            <a:r>
              <a:rPr sz="1800" b="1" dirty="0">
                <a:latin typeface="Arial"/>
                <a:cs typeface="Arial"/>
              </a:rPr>
              <a:t>металургійній</a:t>
            </a:r>
            <a:r>
              <a:rPr sz="1800" b="1" spc="25" dirty="0">
                <a:latin typeface="Arial"/>
                <a:cs typeface="Arial"/>
              </a:rPr>
              <a:t> </a:t>
            </a:r>
            <a:r>
              <a:rPr sz="1800" b="1" spc="-10" dirty="0">
                <a:latin typeface="Arial"/>
                <a:cs typeface="Arial"/>
              </a:rPr>
              <a:t>промисловості</a:t>
            </a:r>
            <a:r>
              <a:rPr sz="1800" b="1" spc="20" dirty="0">
                <a:latin typeface="Arial"/>
                <a:cs typeface="Arial"/>
              </a:rPr>
              <a:t> </a:t>
            </a:r>
            <a:r>
              <a:rPr sz="1800" b="1" dirty="0">
                <a:latin typeface="Arial"/>
                <a:cs typeface="Arial"/>
              </a:rPr>
              <a:t>України</a:t>
            </a:r>
            <a:r>
              <a:rPr sz="1800" b="1" spc="10" dirty="0">
                <a:latin typeface="Arial"/>
                <a:cs typeface="Arial"/>
              </a:rPr>
              <a:t> </a:t>
            </a:r>
            <a:r>
              <a:rPr sz="1800" b="1" spc="-10" dirty="0">
                <a:latin typeface="Arial"/>
                <a:cs typeface="Arial"/>
              </a:rPr>
              <a:t>характеризуються </a:t>
            </a:r>
            <a:r>
              <a:rPr sz="1800" b="1" dirty="0">
                <a:latin typeface="Arial"/>
                <a:cs typeface="Arial"/>
              </a:rPr>
              <a:t>суттєвою</a:t>
            </a:r>
            <a:r>
              <a:rPr sz="1800" b="1" spc="40" dirty="0">
                <a:latin typeface="Arial"/>
                <a:cs typeface="Arial"/>
              </a:rPr>
              <a:t> </a:t>
            </a:r>
            <a:r>
              <a:rPr sz="1800" b="1" dirty="0">
                <a:latin typeface="Arial"/>
                <a:cs typeface="Arial"/>
              </a:rPr>
              <a:t>зношеністю </a:t>
            </a:r>
            <a:r>
              <a:rPr sz="1800" dirty="0">
                <a:latin typeface="Tahoma"/>
                <a:cs typeface="Tahoma"/>
              </a:rPr>
              <a:t>(більше</a:t>
            </a:r>
            <a:r>
              <a:rPr sz="1800" spc="-130" dirty="0">
                <a:latin typeface="Tahoma"/>
                <a:cs typeface="Tahoma"/>
              </a:rPr>
              <a:t> </a:t>
            </a:r>
            <a:r>
              <a:rPr sz="1800" spc="-10" dirty="0">
                <a:latin typeface="Arial MT"/>
                <a:cs typeface="Arial MT"/>
              </a:rPr>
              <a:t>50%).</a:t>
            </a:r>
            <a:endParaRPr sz="1800">
              <a:latin typeface="Arial MT"/>
              <a:cs typeface="Arial MT"/>
            </a:endParaRPr>
          </a:p>
        </p:txBody>
      </p:sp>
      <p:sp>
        <p:nvSpPr>
          <p:cNvPr id="3" name="object 3"/>
          <p:cNvSpPr txBox="1">
            <a:spLocks noGrp="1"/>
          </p:cNvSpPr>
          <p:nvPr>
            <p:ph type="title"/>
          </p:nvPr>
        </p:nvSpPr>
        <p:spPr>
          <a:xfrm>
            <a:off x="294843" y="1254963"/>
            <a:ext cx="8561070" cy="300355"/>
          </a:xfrm>
          <a:prstGeom prst="rect">
            <a:avLst/>
          </a:prstGeom>
        </p:spPr>
        <p:txBody>
          <a:bodyPr vert="horz" wrap="square" lIns="0" tIns="12700" rIns="0" bIns="0" rtlCol="0">
            <a:spAutoFit/>
          </a:bodyPr>
          <a:lstStyle/>
          <a:p>
            <a:pPr marL="12700">
              <a:lnSpc>
                <a:spcPct val="100000"/>
              </a:lnSpc>
              <a:spcBef>
                <a:spcPts val="100"/>
              </a:spcBef>
              <a:tabLst>
                <a:tab pos="1548765" algn="l"/>
                <a:tab pos="2741295" algn="l"/>
                <a:tab pos="3881120" algn="l"/>
                <a:tab pos="4564380" algn="l"/>
                <a:tab pos="4838700" algn="l"/>
                <a:tab pos="5789930" algn="l"/>
                <a:tab pos="6177280" algn="l"/>
                <a:tab pos="7128509" algn="l"/>
                <a:tab pos="8430260" algn="l"/>
              </a:tabLst>
            </a:pPr>
            <a:r>
              <a:rPr sz="1800" spc="-10" dirty="0">
                <a:latin typeface="Tahoma"/>
                <a:cs typeface="Tahoma"/>
              </a:rPr>
              <a:t>Технологічна</a:t>
            </a:r>
            <a:r>
              <a:rPr sz="1800" dirty="0">
                <a:latin typeface="Tahoma"/>
                <a:cs typeface="Tahoma"/>
              </a:rPr>
              <a:t>	</a:t>
            </a:r>
            <a:r>
              <a:rPr sz="1800" spc="-10" dirty="0">
                <a:latin typeface="Tahoma"/>
                <a:cs typeface="Tahoma"/>
              </a:rPr>
              <a:t>структура</a:t>
            </a:r>
            <a:r>
              <a:rPr sz="1800" dirty="0">
                <a:latin typeface="Tahoma"/>
                <a:cs typeface="Tahoma"/>
              </a:rPr>
              <a:t>	</a:t>
            </a:r>
            <a:r>
              <a:rPr sz="1800" spc="-10" dirty="0">
                <a:latin typeface="Tahoma"/>
                <a:cs typeface="Tahoma"/>
              </a:rPr>
              <a:t>виплавки</a:t>
            </a:r>
            <a:r>
              <a:rPr sz="1800" dirty="0">
                <a:latin typeface="Tahoma"/>
                <a:cs typeface="Tahoma"/>
              </a:rPr>
              <a:t>	</a:t>
            </a:r>
            <a:r>
              <a:rPr sz="1800" spc="-10" dirty="0">
                <a:latin typeface="Tahoma"/>
                <a:cs typeface="Tahoma"/>
              </a:rPr>
              <a:t>сталі</a:t>
            </a:r>
            <a:r>
              <a:rPr sz="1800" dirty="0">
                <a:latin typeface="Tahoma"/>
                <a:cs typeface="Tahoma"/>
              </a:rPr>
              <a:t>	</a:t>
            </a:r>
            <a:r>
              <a:rPr sz="1800" spc="-50" dirty="0">
                <a:latin typeface="Tahoma"/>
                <a:cs typeface="Tahoma"/>
              </a:rPr>
              <a:t>в</a:t>
            </a:r>
            <a:r>
              <a:rPr sz="1800" dirty="0">
                <a:latin typeface="Tahoma"/>
                <a:cs typeface="Tahoma"/>
              </a:rPr>
              <a:t>	</a:t>
            </a:r>
            <a:r>
              <a:rPr sz="1800" spc="-10" dirty="0">
                <a:latin typeface="Tahoma"/>
                <a:cs typeface="Tahoma"/>
              </a:rPr>
              <a:t>Україні,</a:t>
            </a:r>
            <a:r>
              <a:rPr sz="1800" dirty="0">
                <a:latin typeface="Tahoma"/>
                <a:cs typeface="Tahoma"/>
              </a:rPr>
              <a:t>	</a:t>
            </a:r>
            <a:r>
              <a:rPr sz="1800" spc="-25" dirty="0">
                <a:latin typeface="Tahoma"/>
                <a:cs typeface="Tahoma"/>
              </a:rPr>
              <a:t>за</a:t>
            </a:r>
            <a:r>
              <a:rPr sz="1800" dirty="0">
                <a:latin typeface="Tahoma"/>
                <a:cs typeface="Tahoma"/>
              </a:rPr>
              <a:t>	</a:t>
            </a:r>
            <a:r>
              <a:rPr sz="1800" spc="-10" dirty="0">
                <a:latin typeface="Tahoma"/>
                <a:cs typeface="Tahoma"/>
              </a:rPr>
              <a:t>даними</a:t>
            </a:r>
            <a:r>
              <a:rPr sz="1800" dirty="0">
                <a:latin typeface="Tahoma"/>
                <a:cs typeface="Tahoma"/>
              </a:rPr>
              <a:t>	</a:t>
            </a:r>
            <a:r>
              <a:rPr sz="1800" spc="-10" dirty="0">
                <a:latin typeface="Arial MT"/>
                <a:cs typeface="Arial MT"/>
              </a:rPr>
              <a:t>Worldsteel,</a:t>
            </a:r>
            <a:r>
              <a:rPr sz="1800" dirty="0">
                <a:latin typeface="Arial MT"/>
                <a:cs typeface="Arial MT"/>
              </a:rPr>
              <a:t>	</a:t>
            </a:r>
            <a:r>
              <a:rPr sz="1800" spc="15" dirty="0">
                <a:latin typeface="Tahoma"/>
                <a:cs typeface="Tahoma"/>
              </a:rPr>
              <a:t>є</a:t>
            </a:r>
            <a:endParaRPr sz="1800">
              <a:latin typeface="Tahoma"/>
              <a:cs typeface="Tahoma"/>
            </a:endParaRPr>
          </a:p>
        </p:txBody>
      </p:sp>
      <p:sp>
        <p:nvSpPr>
          <p:cNvPr id="4" name="object 4"/>
          <p:cNvSpPr txBox="1"/>
          <p:nvPr/>
        </p:nvSpPr>
        <p:spPr>
          <a:xfrm>
            <a:off x="424992" y="6301841"/>
            <a:ext cx="5450205" cy="238125"/>
          </a:xfrm>
          <a:prstGeom prst="rect">
            <a:avLst/>
          </a:prstGeom>
        </p:spPr>
        <p:txBody>
          <a:bodyPr vert="horz" wrap="square" lIns="0" tIns="11430" rIns="0" bIns="0" rtlCol="0">
            <a:spAutoFit/>
          </a:bodyPr>
          <a:lstStyle/>
          <a:p>
            <a:pPr marL="12700">
              <a:lnSpc>
                <a:spcPct val="100000"/>
              </a:lnSpc>
              <a:spcBef>
                <a:spcPts val="90"/>
              </a:spcBef>
            </a:pPr>
            <a:r>
              <a:rPr sz="1400" i="1" u="sng" spc="-20" dirty="0">
                <a:solidFill>
                  <a:srgbClr val="0000FF"/>
                </a:solidFill>
                <a:uFill>
                  <a:solidFill>
                    <a:srgbClr val="0000FF"/>
                  </a:solidFill>
                </a:uFill>
                <a:latin typeface="Arial"/>
                <a:cs typeface="Arial"/>
                <a:hlinkClick r:id="rId2"/>
              </a:rPr>
              <a:t>https://rating.zone/ekonomichnyj-</a:t>
            </a:r>
            <a:r>
              <a:rPr sz="1400" i="1" u="sng" spc="-10" dirty="0">
                <a:solidFill>
                  <a:srgbClr val="0000FF"/>
                </a:solidFill>
                <a:uFill>
                  <a:solidFill>
                    <a:srgbClr val="0000FF"/>
                  </a:solidFill>
                </a:uFill>
                <a:latin typeface="Arial"/>
                <a:cs typeface="Arial"/>
                <a:hlinkClick r:id="rId2"/>
              </a:rPr>
              <a:t>ohliad-</a:t>
            </a:r>
            <a:r>
              <a:rPr sz="1400" i="1" u="sng" spc="-20" dirty="0">
                <a:solidFill>
                  <a:srgbClr val="0000FF"/>
                </a:solidFill>
                <a:uFill>
                  <a:solidFill>
                    <a:srgbClr val="0000FF"/>
                  </a:solidFill>
                </a:uFill>
                <a:latin typeface="Arial"/>
                <a:cs typeface="Arial"/>
                <a:hlinkClick r:id="rId2"/>
              </a:rPr>
              <a:t>metalurhijnoi-</a:t>
            </a:r>
            <a:r>
              <a:rPr sz="1400" i="1" u="sng" spc="-10" dirty="0">
                <a:solidFill>
                  <a:srgbClr val="0000FF"/>
                </a:solidFill>
                <a:uFill>
                  <a:solidFill>
                    <a:srgbClr val="0000FF"/>
                  </a:solidFill>
                </a:uFill>
                <a:latin typeface="Arial"/>
                <a:cs typeface="Arial"/>
                <a:hlinkClick r:id="rId2"/>
              </a:rPr>
              <a:t>haluzi-ukrainy/#</a:t>
            </a:r>
            <a:endParaRPr sz="1400">
              <a:latin typeface="Arial"/>
              <a:cs typeface="Arial"/>
            </a:endParaRPr>
          </a:p>
        </p:txBody>
      </p:sp>
      <p:sp>
        <p:nvSpPr>
          <p:cNvPr id="5" name="object 5"/>
          <p:cNvSpPr txBox="1"/>
          <p:nvPr/>
        </p:nvSpPr>
        <p:spPr>
          <a:xfrm>
            <a:off x="294843" y="1529841"/>
            <a:ext cx="8555990" cy="2241639"/>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ahoma"/>
                <a:cs typeface="Tahoma"/>
              </a:rPr>
              <a:t>неефективною</a:t>
            </a:r>
            <a:r>
              <a:rPr sz="1800" spc="220" dirty="0">
                <a:latin typeface="Tahoma"/>
                <a:cs typeface="Tahoma"/>
              </a:rPr>
              <a:t> </a:t>
            </a:r>
            <a:r>
              <a:rPr sz="1800" dirty="0">
                <a:latin typeface="Tahoma"/>
                <a:cs typeface="Tahoma"/>
              </a:rPr>
              <a:t>і</a:t>
            </a:r>
            <a:r>
              <a:rPr sz="1800" spc="229" dirty="0">
                <a:latin typeface="Tahoma"/>
                <a:cs typeface="Tahoma"/>
              </a:rPr>
              <a:t> </a:t>
            </a:r>
            <a:r>
              <a:rPr sz="1800" dirty="0">
                <a:latin typeface="Tahoma"/>
                <a:cs typeface="Tahoma"/>
              </a:rPr>
              <a:t>помітно</a:t>
            </a:r>
            <a:r>
              <a:rPr sz="1800" spc="235" dirty="0">
                <a:latin typeface="Tahoma"/>
                <a:cs typeface="Tahoma"/>
              </a:rPr>
              <a:t> </a:t>
            </a:r>
            <a:r>
              <a:rPr sz="1800" dirty="0">
                <a:latin typeface="Tahoma"/>
                <a:cs typeface="Tahoma"/>
              </a:rPr>
              <a:t>відстає</a:t>
            </a:r>
            <a:r>
              <a:rPr sz="1800" spc="220" dirty="0">
                <a:latin typeface="Tahoma"/>
                <a:cs typeface="Tahoma"/>
              </a:rPr>
              <a:t> </a:t>
            </a:r>
            <a:r>
              <a:rPr sz="1800" dirty="0">
                <a:latin typeface="Tahoma"/>
                <a:cs typeface="Tahoma"/>
              </a:rPr>
              <a:t>від</a:t>
            </a:r>
            <a:r>
              <a:rPr sz="1800" spc="225" dirty="0">
                <a:latin typeface="Tahoma"/>
                <a:cs typeface="Tahoma"/>
              </a:rPr>
              <a:t> </a:t>
            </a:r>
            <a:r>
              <a:rPr sz="1800" dirty="0">
                <a:latin typeface="Tahoma"/>
                <a:cs typeface="Tahoma"/>
              </a:rPr>
              <a:t>загальносвітових</a:t>
            </a:r>
            <a:r>
              <a:rPr sz="1800" spc="200" dirty="0">
                <a:latin typeface="Tahoma"/>
                <a:cs typeface="Tahoma"/>
              </a:rPr>
              <a:t> </a:t>
            </a:r>
            <a:r>
              <a:rPr sz="1800" dirty="0">
                <a:latin typeface="Tahoma"/>
                <a:cs typeface="Tahoma"/>
              </a:rPr>
              <a:t>показників,</a:t>
            </a:r>
            <a:r>
              <a:rPr sz="1800" spc="235" dirty="0">
                <a:latin typeface="Tahoma"/>
                <a:cs typeface="Tahoma"/>
              </a:rPr>
              <a:t> </a:t>
            </a:r>
            <a:r>
              <a:rPr sz="1800" dirty="0">
                <a:latin typeface="Tahoma"/>
                <a:cs typeface="Tahoma"/>
              </a:rPr>
              <a:t>особливо</a:t>
            </a:r>
            <a:r>
              <a:rPr sz="1800" spc="229" dirty="0">
                <a:latin typeface="Tahoma"/>
                <a:cs typeface="Tahoma"/>
              </a:rPr>
              <a:t> </a:t>
            </a:r>
            <a:r>
              <a:rPr sz="1800" spc="-25" dirty="0">
                <a:latin typeface="Tahoma"/>
                <a:cs typeface="Tahoma"/>
              </a:rPr>
              <a:t>за </a:t>
            </a:r>
            <a:r>
              <a:rPr sz="1800" dirty="0">
                <a:latin typeface="Tahoma"/>
                <a:cs typeface="Tahoma"/>
              </a:rPr>
              <a:t>рівнем</a:t>
            </a:r>
            <a:r>
              <a:rPr sz="1800" spc="280" dirty="0">
                <a:latin typeface="Tahoma"/>
                <a:cs typeface="Tahoma"/>
              </a:rPr>
              <a:t>  </a:t>
            </a:r>
            <a:r>
              <a:rPr sz="1800" dirty="0">
                <a:latin typeface="Tahoma"/>
                <a:cs typeface="Tahoma"/>
              </a:rPr>
              <a:t>використання</a:t>
            </a:r>
            <a:r>
              <a:rPr sz="1800" spc="280" dirty="0">
                <a:latin typeface="Tahoma"/>
                <a:cs typeface="Tahoma"/>
              </a:rPr>
              <a:t>  </a:t>
            </a:r>
            <a:r>
              <a:rPr sz="1800" dirty="0">
                <a:latin typeface="Tahoma"/>
                <a:cs typeface="Tahoma"/>
              </a:rPr>
              <a:t>енергоємних</a:t>
            </a:r>
            <a:r>
              <a:rPr sz="1800" spc="245" dirty="0">
                <a:latin typeface="Tahoma"/>
                <a:cs typeface="Tahoma"/>
              </a:rPr>
              <a:t>  </a:t>
            </a:r>
            <a:r>
              <a:rPr sz="1800" dirty="0">
                <a:latin typeface="Tahoma"/>
                <a:cs typeface="Tahoma"/>
              </a:rPr>
              <a:t>мартенівських</a:t>
            </a:r>
            <a:r>
              <a:rPr sz="1800" spc="265" dirty="0">
                <a:latin typeface="Tahoma"/>
                <a:cs typeface="Tahoma"/>
              </a:rPr>
              <a:t>  </a:t>
            </a:r>
            <a:r>
              <a:rPr sz="1800" dirty="0">
                <a:latin typeface="Tahoma"/>
                <a:cs typeface="Tahoma"/>
              </a:rPr>
              <a:t>печей</a:t>
            </a:r>
            <a:r>
              <a:rPr sz="1800" spc="275" dirty="0">
                <a:latin typeface="Tahoma"/>
                <a:cs typeface="Tahoma"/>
              </a:rPr>
              <a:t>  </a:t>
            </a:r>
            <a:r>
              <a:rPr sz="1800" dirty="0">
                <a:latin typeface="Tahoma"/>
                <a:cs typeface="Tahoma"/>
              </a:rPr>
              <a:t>і</a:t>
            </a:r>
            <a:r>
              <a:rPr sz="1800" spc="275" dirty="0">
                <a:latin typeface="Tahoma"/>
                <a:cs typeface="Tahoma"/>
              </a:rPr>
              <a:t>  </a:t>
            </a:r>
            <a:r>
              <a:rPr sz="1800" spc="-10" dirty="0">
                <a:latin typeface="Tahoma"/>
                <a:cs typeface="Tahoma"/>
              </a:rPr>
              <a:t>безперервного </a:t>
            </a:r>
            <a:r>
              <a:rPr sz="1800" dirty="0">
                <a:latin typeface="Tahoma"/>
                <a:cs typeface="Tahoma"/>
              </a:rPr>
              <a:t>розливання</a:t>
            </a:r>
            <a:r>
              <a:rPr sz="1800" spc="-80" dirty="0">
                <a:latin typeface="Tahoma"/>
                <a:cs typeface="Tahoma"/>
              </a:rPr>
              <a:t> </a:t>
            </a:r>
            <a:r>
              <a:rPr sz="1800" spc="-10" dirty="0">
                <a:latin typeface="Tahoma"/>
                <a:cs typeface="Tahoma"/>
              </a:rPr>
              <a:t>сталі</a:t>
            </a:r>
            <a:r>
              <a:rPr sz="1800" spc="-10" dirty="0">
                <a:latin typeface="Arial MT"/>
                <a:cs typeface="Arial MT"/>
              </a:rPr>
              <a:t>.</a:t>
            </a:r>
            <a:endParaRPr sz="1800" dirty="0">
              <a:latin typeface="Arial MT"/>
              <a:cs typeface="Arial MT"/>
            </a:endParaRPr>
          </a:p>
          <a:p>
            <a:pPr>
              <a:lnSpc>
                <a:spcPct val="100000"/>
              </a:lnSpc>
            </a:pPr>
            <a:endParaRPr sz="1800" dirty="0">
              <a:latin typeface="Arial MT"/>
              <a:cs typeface="Arial MT"/>
            </a:endParaRPr>
          </a:p>
          <a:p>
            <a:pPr>
              <a:lnSpc>
                <a:spcPct val="100000"/>
              </a:lnSpc>
              <a:spcBef>
                <a:spcPts val="20"/>
              </a:spcBef>
            </a:pPr>
            <a:endParaRPr sz="1800" dirty="0">
              <a:latin typeface="Arial MT"/>
              <a:cs typeface="Arial MT"/>
            </a:endParaRPr>
          </a:p>
          <a:p>
            <a:pPr marL="12700" algn="just">
              <a:lnSpc>
                <a:spcPct val="100000"/>
              </a:lnSpc>
            </a:pPr>
            <a:r>
              <a:rPr sz="1800" dirty="0">
                <a:latin typeface="Tahoma"/>
                <a:cs typeface="Tahoma"/>
              </a:rPr>
              <a:t>Мартенівські</a:t>
            </a:r>
            <a:r>
              <a:rPr sz="1800" spc="-5" dirty="0">
                <a:latin typeface="Tahoma"/>
                <a:cs typeface="Tahoma"/>
              </a:rPr>
              <a:t>  </a:t>
            </a:r>
            <a:r>
              <a:rPr sz="1800" dirty="0">
                <a:latin typeface="Tahoma"/>
                <a:cs typeface="Tahoma"/>
              </a:rPr>
              <a:t>печі</a:t>
            </a:r>
            <a:r>
              <a:rPr sz="1800" spc="-5" dirty="0">
                <a:latin typeface="Tahoma"/>
                <a:cs typeface="Tahoma"/>
              </a:rPr>
              <a:t>  </a:t>
            </a:r>
            <a:r>
              <a:rPr sz="1800" dirty="0">
                <a:latin typeface="Tahoma"/>
                <a:cs typeface="Tahoma"/>
              </a:rPr>
              <a:t>з</a:t>
            </a:r>
            <a:r>
              <a:rPr sz="1800" spc="-30" dirty="0">
                <a:latin typeface="Tahoma"/>
                <a:cs typeface="Tahoma"/>
              </a:rPr>
              <a:t>  </a:t>
            </a:r>
            <a:r>
              <a:rPr sz="1800" dirty="0">
                <a:latin typeface="Arial MT"/>
                <a:cs typeface="Arial MT"/>
              </a:rPr>
              <a:t>2015</a:t>
            </a:r>
            <a:r>
              <a:rPr sz="1800" spc="60" dirty="0">
                <a:latin typeface="Arial MT"/>
                <a:cs typeface="Arial MT"/>
              </a:rPr>
              <a:t>  </a:t>
            </a:r>
            <a:r>
              <a:rPr sz="1800" dirty="0">
                <a:latin typeface="Tahoma"/>
                <a:cs typeface="Tahoma"/>
              </a:rPr>
              <a:t>р</a:t>
            </a:r>
            <a:r>
              <a:rPr sz="1800" dirty="0">
                <a:latin typeface="Arial MT"/>
                <a:cs typeface="Arial MT"/>
              </a:rPr>
              <a:t>.</a:t>
            </a:r>
            <a:r>
              <a:rPr sz="1800" spc="55" dirty="0">
                <a:latin typeface="Arial MT"/>
                <a:cs typeface="Arial MT"/>
              </a:rPr>
              <a:t>  </a:t>
            </a:r>
            <a:r>
              <a:rPr sz="1800" spc="-10" dirty="0">
                <a:latin typeface="Tahoma"/>
                <a:cs typeface="Tahoma"/>
              </a:rPr>
              <a:t>використовують</a:t>
            </a:r>
            <a:endParaRPr sz="1800" dirty="0">
              <a:latin typeface="Tahoma"/>
              <a:cs typeface="Tahoma"/>
            </a:endParaRPr>
          </a:p>
          <a:p>
            <a:pPr marL="12700" algn="just">
              <a:lnSpc>
                <a:spcPct val="100000"/>
              </a:lnSpc>
            </a:pPr>
            <a:r>
              <a:rPr sz="1800" dirty="0">
                <a:latin typeface="Tahoma"/>
                <a:cs typeface="Tahoma"/>
              </a:rPr>
              <a:t>лише</a:t>
            </a:r>
            <a:r>
              <a:rPr sz="1800" spc="-55" dirty="0">
                <a:latin typeface="Tahoma"/>
                <a:cs typeface="Tahoma"/>
              </a:rPr>
              <a:t> </a:t>
            </a:r>
            <a:r>
              <a:rPr sz="1800" dirty="0">
                <a:latin typeface="Tahoma"/>
                <a:cs typeface="Tahoma"/>
              </a:rPr>
              <a:t>дві</a:t>
            </a:r>
            <a:r>
              <a:rPr sz="1800" spc="-30" dirty="0">
                <a:latin typeface="Tahoma"/>
                <a:cs typeface="Tahoma"/>
              </a:rPr>
              <a:t> </a:t>
            </a:r>
            <a:r>
              <a:rPr sz="1800" dirty="0">
                <a:latin typeface="Tahoma"/>
                <a:cs typeface="Tahoma"/>
              </a:rPr>
              <a:t>країни</a:t>
            </a:r>
            <a:r>
              <a:rPr sz="1800" spc="-60" dirty="0">
                <a:latin typeface="Tahoma"/>
                <a:cs typeface="Tahoma"/>
              </a:rPr>
              <a:t> </a:t>
            </a:r>
            <a:r>
              <a:rPr sz="1800" dirty="0">
                <a:latin typeface="Tahoma"/>
                <a:cs typeface="Tahoma"/>
              </a:rPr>
              <a:t>у</a:t>
            </a:r>
            <a:r>
              <a:rPr sz="1800" spc="-55" dirty="0">
                <a:latin typeface="Tahoma"/>
                <a:cs typeface="Tahoma"/>
              </a:rPr>
              <a:t> </a:t>
            </a:r>
            <a:r>
              <a:rPr sz="1800" dirty="0" err="1">
                <a:latin typeface="Tahoma"/>
                <a:cs typeface="Tahoma"/>
              </a:rPr>
              <a:t>світі</a:t>
            </a:r>
            <a:r>
              <a:rPr sz="1800" spc="-55" dirty="0">
                <a:latin typeface="Tahoma"/>
                <a:cs typeface="Tahoma"/>
              </a:rPr>
              <a:t> </a:t>
            </a:r>
            <a:r>
              <a:rPr sz="1800" dirty="0" smtClean="0">
                <a:latin typeface="Tahoma"/>
                <a:cs typeface="Tahoma"/>
              </a:rPr>
              <a:t>–</a:t>
            </a:r>
            <a:r>
              <a:rPr lang="uk-UA" sz="1800" dirty="0" smtClean="0">
                <a:latin typeface="Tahoma"/>
                <a:cs typeface="Tahoma"/>
              </a:rPr>
              <a:t>одна з яких </a:t>
            </a:r>
            <a:r>
              <a:rPr sz="1800" spc="-55" dirty="0" smtClean="0">
                <a:latin typeface="Tahoma"/>
                <a:cs typeface="Tahoma"/>
              </a:rPr>
              <a:t> </a:t>
            </a:r>
            <a:r>
              <a:rPr sz="1800" spc="-10" dirty="0">
                <a:latin typeface="Tahoma"/>
                <a:cs typeface="Tahoma"/>
              </a:rPr>
              <a:t>Україна</a:t>
            </a:r>
            <a:r>
              <a:rPr sz="1800" spc="-10" dirty="0">
                <a:latin typeface="Arial MT"/>
                <a:cs typeface="Arial MT"/>
              </a:rPr>
              <a:t>.</a:t>
            </a:r>
            <a:endParaRPr sz="1800" dirty="0">
              <a:latin typeface="Arial MT"/>
              <a:cs typeface="Arial MT"/>
            </a:endParaRPr>
          </a:p>
          <a:p>
            <a:pPr>
              <a:lnSpc>
                <a:spcPct val="100000"/>
              </a:lnSpc>
              <a:spcBef>
                <a:spcPts val="90"/>
              </a:spcBef>
            </a:pPr>
            <a:endParaRPr sz="1800" dirty="0">
              <a:latin typeface="Arial MT"/>
              <a:cs typeface="Arial MT"/>
            </a:endParaRPr>
          </a:p>
        </p:txBody>
      </p:sp>
      <p:pic>
        <p:nvPicPr>
          <p:cNvPr id="13" name="object 13"/>
          <p:cNvPicPr/>
          <p:nvPr/>
        </p:nvPicPr>
        <p:blipFill>
          <a:blip r:embed="rId3" cstate="print"/>
          <a:stretch>
            <a:fillRect/>
          </a:stretch>
        </p:blipFill>
        <p:spPr>
          <a:xfrm>
            <a:off x="5650991" y="2709672"/>
            <a:ext cx="3380232" cy="297484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267" y="154051"/>
            <a:ext cx="8698865" cy="369332"/>
          </a:xfrm>
        </p:spPr>
        <p:txBody>
          <a:bodyPr/>
          <a:lstStyle/>
          <a:p>
            <a:r>
              <a:rPr lang="uk-UA" dirty="0" smtClean="0"/>
              <a:t>СТАН ЗАРАЗ</a:t>
            </a:r>
            <a:endParaRPr lang="uk-UA" dirty="0"/>
          </a:p>
        </p:txBody>
      </p:sp>
      <p:sp>
        <p:nvSpPr>
          <p:cNvPr id="3" name="Текст 2"/>
          <p:cNvSpPr>
            <a:spLocks noGrp="1"/>
          </p:cNvSpPr>
          <p:nvPr>
            <p:ph type="body" idx="1"/>
          </p:nvPr>
        </p:nvSpPr>
        <p:spPr>
          <a:xfrm>
            <a:off x="267792" y="1143000"/>
            <a:ext cx="8230870" cy="4801314"/>
          </a:xfrm>
        </p:spPr>
        <p:txBody>
          <a:bodyPr/>
          <a:lstStyle/>
          <a:p>
            <a:pPr fontAlgn="base"/>
            <a:r>
              <a:rPr lang="uk-UA" sz="1200" dirty="0" smtClean="0"/>
              <a:t>Український гірничо-металургійний сектор найбільше постраждав від повномасштабного вторгнення росіян. У 2022-му році металургійне виробництво впало на 62,4%. Минулого року сектор почав стрімко відновлюватись на фоні низької порівняльної бази. А на початку року були зафіксовані рекордні з початку війни обсяги експорту залізної руди завдяки відновленню роботи морського коридору. </a:t>
            </a:r>
          </a:p>
          <a:p>
            <a:pPr fontAlgn="base"/>
            <a:endParaRPr lang="uk-UA" sz="1200" dirty="0"/>
          </a:p>
          <a:p>
            <a:pPr fontAlgn="base"/>
            <a:r>
              <a:rPr lang="uk-UA" sz="1200" dirty="0" smtClean="0"/>
              <a:t>Ситуація з виробництвом сталі стабільна – 550 тисяч </a:t>
            </a:r>
            <a:r>
              <a:rPr lang="uk-UA" sz="1200" dirty="0" err="1" smtClean="0"/>
              <a:t>тонн</a:t>
            </a:r>
            <a:r>
              <a:rPr lang="uk-UA" sz="1200" dirty="0" smtClean="0"/>
              <a:t> щомісяця протягом року.</a:t>
            </a:r>
          </a:p>
          <a:p>
            <a:pPr fontAlgn="base"/>
            <a:r>
              <a:rPr lang="uk-UA" sz="1200" dirty="0" smtClean="0"/>
              <a:t>Видобуток залізної руди стикається зі складнощами через зниження світових цін, логістичні проблеми та конкуренцію з </a:t>
            </a:r>
            <a:r>
              <a:rPr lang="uk-UA" sz="1200" dirty="0" err="1" smtClean="0"/>
              <a:t>росією</a:t>
            </a:r>
            <a:r>
              <a:rPr lang="uk-UA" sz="1200" dirty="0" smtClean="0"/>
              <a:t> на європейському ринку. Хоча експорт дещо зріс через відкриття морського коридору, прогнозується подальше зниження цін.</a:t>
            </a:r>
          </a:p>
          <a:p>
            <a:pPr fontAlgn="base"/>
            <a:endParaRPr lang="uk-UA" sz="1200" dirty="0"/>
          </a:p>
          <a:p>
            <a:pPr fontAlgn="base"/>
            <a:endParaRPr lang="uk-UA" sz="1200" dirty="0" smtClean="0"/>
          </a:p>
          <a:p>
            <a:pPr fontAlgn="base"/>
            <a:r>
              <a:rPr lang="uk-UA" sz="1200" b="1" i="1" u="sng" dirty="0" smtClean="0"/>
              <a:t>Виклики та проблеми гірничо-металургійного комплексу, що ускладнюють збільшення виробництва та чому галузь залишається вразливою:</a:t>
            </a:r>
            <a:r>
              <a:rPr lang="uk-UA" sz="1200" dirty="0" smtClean="0"/>
              <a:t/>
            </a:r>
            <a:br>
              <a:rPr lang="uk-UA" sz="1200" dirty="0" smtClean="0"/>
            </a:br>
            <a:r>
              <a:rPr lang="uk-UA" sz="1200" dirty="0" smtClean="0"/>
              <a:t>– проблема нестачі персоналу, що викликана мобілізацією (15% співробітників металургійного комплексу вже служать у ЗСУ) та міграційними процесами;</a:t>
            </a:r>
            <a:br>
              <a:rPr lang="uk-UA" sz="1200" dirty="0" smtClean="0"/>
            </a:br>
            <a:r>
              <a:rPr lang="uk-UA" sz="1200" dirty="0" smtClean="0"/>
              <a:t>– нестабільність механізму функціонування морського коридору, що ускладнює експорт залізної руди та сталевої продукції;</a:t>
            </a:r>
            <a:br>
              <a:rPr lang="uk-UA" sz="1200" dirty="0" smtClean="0"/>
            </a:br>
            <a:r>
              <a:rPr lang="uk-UA" sz="1200" dirty="0" smtClean="0"/>
              <a:t>– на польському кордоні пріоритетом є перевезення сільськогосподарських вантажів, що призводить до певних обмежень для металургійних вантажів через утворення черги;</a:t>
            </a:r>
            <a:br>
              <a:rPr lang="uk-UA" sz="1200" dirty="0" smtClean="0"/>
            </a:br>
            <a:r>
              <a:rPr lang="uk-UA" sz="1200" dirty="0" smtClean="0"/>
              <a:t>– високі логістичні витрати на морському коридорі ускладнюють конкуренцію на світових ринках для української руди, оскільки інші великі виробники можуть пропонувати більш вигідні умови перевезення;</a:t>
            </a:r>
            <a:br>
              <a:rPr lang="uk-UA" sz="1200" dirty="0" smtClean="0"/>
            </a:br>
            <a:r>
              <a:rPr lang="uk-UA" sz="1200" dirty="0" smtClean="0"/>
              <a:t>– захисні обмеження та антидемпінгові заходи США;</a:t>
            </a:r>
            <a:br>
              <a:rPr lang="uk-UA" sz="1200" dirty="0" smtClean="0"/>
            </a:br>
            <a:r>
              <a:rPr lang="uk-UA" sz="1200" dirty="0" smtClean="0"/>
              <a:t>– система вуглецевого оподаткування С</a:t>
            </a:r>
            <a:r>
              <a:rPr lang="en-US" sz="1200" dirty="0" smtClean="0"/>
              <a:t>BAM;</a:t>
            </a:r>
            <a:br>
              <a:rPr lang="en-US" sz="1200" dirty="0" smtClean="0"/>
            </a:br>
            <a:r>
              <a:rPr lang="en-US" sz="1200" dirty="0" smtClean="0"/>
              <a:t>– </a:t>
            </a:r>
            <a:r>
              <a:rPr lang="uk-UA" sz="1200" dirty="0" smtClean="0"/>
              <a:t>нестача вугілля ускладнює збільшення виробництва в Україні;</a:t>
            </a:r>
            <a:br>
              <a:rPr lang="uk-UA" sz="1200" dirty="0" smtClean="0"/>
            </a:br>
            <a:r>
              <a:rPr lang="uk-UA" sz="1200" dirty="0" smtClean="0"/>
              <a:t>– зміна структури експорту гірничо-металургійної продукції: обсяг зменшився в 5-10 разів, лише половина реалізується за кордон, основний напрямок – Європейський Союз, зросла залежність від внутрішнього ринку.</a:t>
            </a:r>
            <a:endParaRPr lang="uk-UA" sz="1200" dirty="0"/>
          </a:p>
        </p:txBody>
      </p:sp>
    </p:spTree>
    <p:extLst>
      <p:ext uri="{BB962C8B-B14F-4D97-AF65-F5344CB8AC3E}">
        <p14:creationId xmlns:p14="http://schemas.microsoft.com/office/powerpoint/2010/main" val="1695941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267" y="154051"/>
            <a:ext cx="8698865" cy="1477328"/>
          </a:xfrm>
        </p:spPr>
        <p:txBody>
          <a:bodyPr/>
          <a:lstStyle/>
          <a:p>
            <a:pPr marL="12700" marR="0" lvl="0" indent="0" defTabSz="914400" eaLnBrk="1" fontAlgn="auto" latinLnBrk="0" hangingPunct="1">
              <a:lnSpc>
                <a:spcPct val="100000"/>
              </a:lnSpc>
              <a:spcBef>
                <a:spcPts val="100"/>
              </a:spcBef>
              <a:spcAft>
                <a:spcPts val="0"/>
              </a:spcAft>
              <a:tabLst/>
              <a:defRPr/>
            </a:pPr>
            <a:r>
              <a:rPr lang="ru-RU" dirty="0">
                <a:solidFill>
                  <a:sysClr val="windowText" lastClr="000000"/>
                </a:solidFill>
                <a:latin typeface="Calibri"/>
                <a:cs typeface="Calibri"/>
              </a:rPr>
              <a:t/>
            </a:r>
            <a:br>
              <a:rPr lang="ru-RU" dirty="0">
                <a:solidFill>
                  <a:sysClr val="windowText" lastClr="000000"/>
                </a:solidFill>
                <a:latin typeface="Calibri"/>
                <a:cs typeface="Calibri"/>
              </a:rPr>
            </a:br>
            <a:r>
              <a:rPr lang="ru-RU" dirty="0">
                <a:solidFill>
                  <a:sysClr val="windowText" lastClr="000000"/>
                </a:solidFill>
                <a:latin typeface="Calibri"/>
                <a:cs typeface="Calibri"/>
              </a:rPr>
              <a:t>З</a:t>
            </a:r>
            <a:r>
              <a:rPr lang="ru-RU" spc="-50" dirty="0">
                <a:solidFill>
                  <a:sysClr val="windowText" lastClr="000000"/>
                </a:solidFill>
                <a:latin typeface="Calibri"/>
                <a:cs typeface="Calibri"/>
              </a:rPr>
              <a:t> </a:t>
            </a:r>
            <a:r>
              <a:rPr lang="ru-RU" dirty="0">
                <a:solidFill>
                  <a:sysClr val="windowText" lastClr="000000"/>
                </a:solidFill>
                <a:latin typeface="Calibri"/>
                <a:cs typeface="Calibri"/>
              </a:rPr>
              <a:t>точки</a:t>
            </a:r>
            <a:r>
              <a:rPr lang="ru-RU" spc="-60" dirty="0">
                <a:solidFill>
                  <a:sysClr val="windowText" lastClr="000000"/>
                </a:solidFill>
                <a:latin typeface="Calibri"/>
                <a:cs typeface="Calibri"/>
              </a:rPr>
              <a:t> </a:t>
            </a:r>
            <a:r>
              <a:rPr lang="ru-RU" dirty="0" err="1">
                <a:solidFill>
                  <a:sysClr val="windowText" lastClr="000000"/>
                </a:solidFill>
                <a:latin typeface="Calibri"/>
                <a:cs typeface="Calibri"/>
              </a:rPr>
              <a:t>зору</a:t>
            </a:r>
            <a:r>
              <a:rPr lang="ru-RU" spc="-70" dirty="0">
                <a:solidFill>
                  <a:sysClr val="windowText" lastClr="000000"/>
                </a:solidFill>
                <a:latin typeface="Calibri"/>
                <a:cs typeface="Calibri"/>
              </a:rPr>
              <a:t> </a:t>
            </a:r>
            <a:r>
              <a:rPr lang="ru-RU" dirty="0" err="1">
                <a:solidFill>
                  <a:sysClr val="windowText" lastClr="000000"/>
                </a:solidFill>
                <a:latin typeface="Calibri"/>
                <a:cs typeface="Calibri"/>
              </a:rPr>
              <a:t>віднесення</a:t>
            </a:r>
            <a:r>
              <a:rPr lang="ru-RU" spc="-25" dirty="0">
                <a:solidFill>
                  <a:sysClr val="windowText" lastClr="000000"/>
                </a:solidFill>
                <a:latin typeface="Calibri"/>
                <a:cs typeface="Calibri"/>
              </a:rPr>
              <a:t> </a:t>
            </a:r>
            <a:r>
              <a:rPr lang="ru-RU" dirty="0">
                <a:solidFill>
                  <a:sysClr val="windowText" lastClr="000000"/>
                </a:solidFill>
                <a:latin typeface="Calibri"/>
                <a:cs typeface="Calibri"/>
              </a:rPr>
              <a:t>МК</a:t>
            </a:r>
            <a:r>
              <a:rPr lang="ru-RU" spc="-65" dirty="0">
                <a:solidFill>
                  <a:sysClr val="windowText" lastClr="000000"/>
                </a:solidFill>
                <a:latin typeface="Calibri"/>
                <a:cs typeface="Calibri"/>
              </a:rPr>
              <a:t> </a:t>
            </a:r>
            <a:r>
              <a:rPr lang="ru-RU" dirty="0">
                <a:solidFill>
                  <a:sysClr val="windowText" lastClr="000000"/>
                </a:solidFill>
                <a:latin typeface="Calibri"/>
                <a:cs typeface="Calibri"/>
              </a:rPr>
              <a:t>до</a:t>
            </a:r>
            <a:r>
              <a:rPr lang="ru-RU" spc="-55" dirty="0">
                <a:solidFill>
                  <a:sysClr val="windowText" lastClr="000000"/>
                </a:solidFill>
                <a:latin typeface="Calibri"/>
                <a:cs typeface="Calibri"/>
              </a:rPr>
              <a:t> </a:t>
            </a:r>
            <a:r>
              <a:rPr lang="ru-RU" dirty="0" err="1">
                <a:solidFill>
                  <a:sysClr val="windowText" lastClr="000000"/>
                </a:solidFill>
                <a:latin typeface="Calibri"/>
                <a:cs typeface="Calibri"/>
              </a:rPr>
              <a:t>певної</a:t>
            </a:r>
            <a:r>
              <a:rPr lang="ru-RU" spc="-35" dirty="0">
                <a:solidFill>
                  <a:sysClr val="windowText" lastClr="000000"/>
                </a:solidFill>
                <a:latin typeface="Calibri"/>
                <a:cs typeface="Calibri"/>
              </a:rPr>
              <a:t> </a:t>
            </a:r>
            <a:r>
              <a:rPr lang="ru-RU" dirty="0" err="1">
                <a:solidFill>
                  <a:sysClr val="windowText" lastClr="000000"/>
                </a:solidFill>
                <a:latin typeface="Calibri"/>
                <a:cs typeface="Calibri"/>
              </a:rPr>
              <a:t>сфери</a:t>
            </a:r>
            <a:r>
              <a:rPr lang="ru-RU" spc="-40" dirty="0">
                <a:solidFill>
                  <a:sysClr val="windowText" lastClr="000000"/>
                </a:solidFill>
                <a:latin typeface="Calibri"/>
                <a:cs typeface="Calibri"/>
              </a:rPr>
              <a:t> </a:t>
            </a:r>
            <a:r>
              <a:rPr lang="ru-RU" spc="-10" dirty="0" err="1">
                <a:solidFill>
                  <a:sysClr val="windowText" lastClr="000000"/>
                </a:solidFill>
                <a:latin typeface="Calibri"/>
                <a:cs typeface="Calibri"/>
              </a:rPr>
              <a:t>суспільного</a:t>
            </a:r>
            <a:r>
              <a:rPr lang="ru-RU" dirty="0">
                <a:solidFill>
                  <a:sysClr val="windowText" lastClr="000000"/>
                </a:solidFill>
                <a:latin typeface="Calibri"/>
                <a:cs typeface="Calibri"/>
              </a:rPr>
              <a:t/>
            </a:r>
            <a:br>
              <a:rPr lang="ru-RU" dirty="0">
                <a:solidFill>
                  <a:sysClr val="windowText" lastClr="000000"/>
                </a:solidFill>
                <a:latin typeface="Calibri"/>
                <a:cs typeface="Calibri"/>
              </a:rPr>
            </a:br>
            <a:r>
              <a:rPr lang="ru-RU" spc="-10" dirty="0" err="1">
                <a:solidFill>
                  <a:sysClr val="windowText" lastClr="000000"/>
                </a:solidFill>
                <a:latin typeface="Calibri"/>
                <a:cs typeface="Calibri"/>
              </a:rPr>
              <a:t>виробництва</a:t>
            </a:r>
            <a:r>
              <a:rPr lang="ru-RU" spc="-50" dirty="0">
                <a:solidFill>
                  <a:sysClr val="windowText" lastClr="000000"/>
                </a:solidFill>
                <a:latin typeface="Calibri"/>
                <a:cs typeface="Calibri"/>
              </a:rPr>
              <a:t> </a:t>
            </a:r>
            <a:r>
              <a:rPr lang="ru-RU" spc="-10" dirty="0" err="1">
                <a:solidFill>
                  <a:sysClr val="windowText" lastClr="000000"/>
                </a:solidFill>
                <a:latin typeface="Calibri"/>
                <a:cs typeface="Calibri"/>
              </a:rPr>
              <a:t>виділяють</a:t>
            </a:r>
            <a:r>
              <a:rPr lang="ru-RU" spc="-10" dirty="0">
                <a:solidFill>
                  <a:sysClr val="windowText" lastClr="000000"/>
                </a:solidFill>
                <a:latin typeface="Calibri"/>
                <a:cs typeface="Calibri"/>
              </a:rPr>
              <a:t>:</a:t>
            </a:r>
            <a:r>
              <a:rPr lang="ru-RU" dirty="0">
                <a:solidFill>
                  <a:sysClr val="windowText" lastClr="000000"/>
                </a:solidFill>
                <a:latin typeface="Calibri"/>
                <a:cs typeface="Calibri"/>
              </a:rPr>
              <a:t/>
            </a:r>
            <a:br>
              <a:rPr lang="ru-RU" dirty="0">
                <a:solidFill>
                  <a:sysClr val="windowText" lastClr="000000"/>
                </a:solidFill>
                <a:latin typeface="Calibri"/>
                <a:cs typeface="Calibri"/>
              </a:rPr>
            </a:br>
            <a:endParaRPr lang="uk-UA" dirty="0"/>
          </a:p>
        </p:txBody>
      </p:sp>
      <p:pic>
        <p:nvPicPr>
          <p:cNvPr id="4" name="Рисунок 3"/>
          <p:cNvPicPr>
            <a:picLocks noChangeAspect="1"/>
          </p:cNvPicPr>
          <p:nvPr/>
        </p:nvPicPr>
        <p:blipFill>
          <a:blip r:embed="rId2"/>
          <a:stretch>
            <a:fillRect/>
          </a:stretch>
        </p:blipFill>
        <p:spPr>
          <a:xfrm>
            <a:off x="457200" y="1905000"/>
            <a:ext cx="8413209" cy="3743268"/>
          </a:xfrm>
          <a:prstGeom prst="rect">
            <a:avLst/>
          </a:prstGeom>
        </p:spPr>
      </p:pic>
    </p:spTree>
    <p:extLst>
      <p:ext uri="{BB962C8B-B14F-4D97-AF65-F5344CB8AC3E}">
        <p14:creationId xmlns:p14="http://schemas.microsoft.com/office/powerpoint/2010/main" val="552870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a:xfrm>
            <a:off x="492264" y="1524000"/>
            <a:ext cx="8230870" cy="4801314"/>
          </a:xfrm>
        </p:spPr>
        <p:txBody>
          <a:bodyPr/>
          <a:lstStyle/>
          <a:p>
            <a:pPr algn="just"/>
            <a:r>
              <a:rPr lang="uk-UA" sz="1200" dirty="0" smtClean="0"/>
              <a:t>Гірничо-металургійний </a:t>
            </a:r>
            <a:r>
              <a:rPr lang="uk-UA" sz="1200" dirty="0"/>
              <a:t>комплекс відіграє суттєву роль в українській економіці. До війни сектор складав 10% ВВП, понад 30% експорту країни та залучав 30% інвестицій в промисловість, забезпечуючи прямо та опосередковано роботу більше ніж 550 тисяч людей. Навіть у 2023 році дуже постраждалий </a:t>
            </a:r>
            <a:r>
              <a:rPr lang="uk-UA" sz="1200" dirty="0" smtClean="0"/>
              <a:t>гірничо-металургійний </a:t>
            </a:r>
            <a:r>
              <a:rPr lang="uk-UA" sz="1200" dirty="0"/>
              <a:t>комплекс забезпечив 14,6% українського експорту. Сектор реально є ключовим для економіки наряду з аграрною, енергетичною сферами та інфраструктурою.</a:t>
            </a:r>
          </a:p>
          <a:p>
            <a:pPr algn="just"/>
            <a:endParaRPr lang="uk-UA" sz="1200" dirty="0"/>
          </a:p>
          <a:p>
            <a:pPr algn="just"/>
            <a:r>
              <a:rPr lang="uk-UA" sz="1200" dirty="0"/>
              <a:t>На сьогодні в Україні залишилось лише 6 металургійних заводів, 5 з яких знаходяться на контрольованій території та повноцінно працюють з середнім рівнем завантаження 70%. Більшість підприємств змогли адаптуватися до військових дій, окрім </a:t>
            </a:r>
            <a:r>
              <a:rPr lang="en-US" sz="1200" dirty="0" err="1"/>
              <a:t>ArcelorMittal</a:t>
            </a:r>
            <a:r>
              <a:rPr lang="en-US" sz="1200" dirty="0"/>
              <a:t> (</a:t>
            </a:r>
            <a:r>
              <a:rPr lang="uk-UA" sz="1200" dirty="0"/>
              <a:t>Кривий Ріг), що працює на потужності 25-30% та Дніпровський металургійні заводи.</a:t>
            </a:r>
          </a:p>
          <a:p>
            <a:pPr algn="just"/>
            <a:endParaRPr lang="uk-UA" sz="1200" dirty="0"/>
          </a:p>
          <a:p>
            <a:pPr algn="just"/>
            <a:r>
              <a:rPr lang="uk-UA" sz="1200" dirty="0"/>
              <a:t>Якщо порівнювати виробничі показники двох місяців січень-лютий 2024 року з двома місяцями попереднього року, то динаміка є позитивною – зростання виробництва сталі на 50%, але це пов’язано з ефектом низької бази порівняння. На початку 2023 року були </a:t>
            </a:r>
            <a:r>
              <a:rPr lang="uk-UA" sz="1200" dirty="0" err="1"/>
              <a:t>блекаути</a:t>
            </a:r>
            <a:r>
              <a:rPr lang="uk-UA" sz="1200" dirty="0"/>
              <a:t>, наслідком чого стало менші обсяги виробництва. Якщо подивитися на більш тривалу динаміку, з березня 2023 року по березень 2024 року, то відзначається стабільне виробництво сталі – близько 525-550 тисяч </a:t>
            </a:r>
            <a:r>
              <a:rPr lang="uk-UA" sz="1200" dirty="0" err="1"/>
              <a:t>тонн</a:t>
            </a:r>
            <a:r>
              <a:rPr lang="uk-UA" sz="1200" dirty="0"/>
              <a:t> сталі щомісяця. Виходячи з військових умов, ринків збуту та внутрішнього споживання, металургія працює на своєму максимумі.</a:t>
            </a:r>
          </a:p>
          <a:p>
            <a:pPr algn="just"/>
            <a:endParaRPr lang="uk-UA" sz="1200" dirty="0"/>
          </a:p>
          <a:p>
            <a:pPr algn="just"/>
            <a:r>
              <a:rPr lang="uk-UA" sz="1200" dirty="0"/>
              <a:t>У сфері видобутку залізної руди ситуація неоднозначна. </a:t>
            </a:r>
            <a:r>
              <a:rPr lang="uk-UA" sz="1200" dirty="0" err="1"/>
              <a:t>Гірничьо</a:t>
            </a:r>
            <a:r>
              <a:rPr lang="uk-UA" sz="1200" dirty="0"/>
              <a:t>-збагачувальні комбінати, які були об’єднані у схемі вертикальної інтеграції з металургійними заводами, продемонстрували стабільний обсяг виробництва. Виробники залізної продукції, що працювали на експорт, знижували виробництво у 2023 році через логістичні проблеми.</a:t>
            </a:r>
          </a:p>
          <a:p>
            <a:pPr algn="just"/>
            <a:endParaRPr lang="uk-UA" sz="1200" dirty="0"/>
          </a:p>
          <a:p>
            <a:pPr algn="just"/>
            <a:r>
              <a:rPr lang="uk-UA" sz="1200" dirty="0"/>
              <a:t>Серед чинників, що зменшують потенціал виробництва залізної руди є також зниження світових цін. За прогнозами ціна на руду буде продовжувати падати й надалі.</a:t>
            </a:r>
          </a:p>
          <a:p>
            <a:pPr algn="just"/>
            <a:endParaRPr lang="uk-UA" sz="1200" dirty="0"/>
          </a:p>
        </p:txBody>
      </p:sp>
    </p:spTree>
    <p:extLst>
      <p:ext uri="{BB962C8B-B14F-4D97-AF65-F5344CB8AC3E}">
        <p14:creationId xmlns:p14="http://schemas.microsoft.com/office/powerpoint/2010/main" val="3759276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a:xfrm>
            <a:off x="547217" y="1899361"/>
            <a:ext cx="8230870" cy="3877985"/>
          </a:xfrm>
        </p:spPr>
        <p:txBody>
          <a:bodyPr/>
          <a:lstStyle/>
          <a:p>
            <a:pPr algn="just"/>
            <a:r>
              <a:rPr lang="uk-UA" sz="1200" dirty="0"/>
              <a:t>Через те, що в Україні суттєво виросли логістичні витрати, за різними оцінками в 3-4-5 разів, то експортувати залізну руду просто невигідно. Тому це є проблемою. Вартість фрахту (оплата за перевезення вантажу) </a:t>
            </a:r>
            <a:r>
              <a:rPr lang="uk-UA" sz="1200" dirty="0" err="1"/>
              <a:t>здорожчала</a:t>
            </a:r>
            <a:r>
              <a:rPr lang="uk-UA" sz="1200" dirty="0"/>
              <a:t>, страхування для суден і транспортування з українських портів коштує дуже великих сум.</a:t>
            </a:r>
          </a:p>
          <a:p>
            <a:pPr algn="just"/>
            <a:endParaRPr lang="uk-UA" sz="1200" dirty="0"/>
          </a:p>
          <a:p>
            <a:pPr algn="just"/>
            <a:r>
              <a:rPr lang="uk-UA" sz="1200" dirty="0"/>
              <a:t>Українські виробники досі конкурують з російською продукцією на європейському ринку. Наприклад, минулого року Росія експортувала в ЄС 3,1 мільйона </a:t>
            </a:r>
            <a:r>
              <a:rPr lang="uk-UA" sz="1200" dirty="0" err="1"/>
              <a:t>тонн</a:t>
            </a:r>
            <a:r>
              <a:rPr lang="uk-UA" sz="1200" dirty="0"/>
              <a:t> сталевих напівфабрикатів, 1,5 мільйона </a:t>
            </a:r>
            <a:r>
              <a:rPr lang="uk-UA" sz="1200" dirty="0" err="1"/>
              <a:t>тонн</a:t>
            </a:r>
            <a:r>
              <a:rPr lang="uk-UA" sz="1200" dirty="0"/>
              <a:t> чавуну, 300 тисяч </a:t>
            </a:r>
            <a:r>
              <a:rPr lang="uk-UA" sz="1200" dirty="0" err="1"/>
              <a:t>тонн</a:t>
            </a:r>
            <a:r>
              <a:rPr lang="uk-UA" sz="1200" dirty="0"/>
              <a:t> залізної руди. В них менші енергетичні витрати, вони не мають проблем з логістикою і вони можуть пропонувати нижчі ціни на власну продукцію, створюючи дисбаланс на європейському ринку.</a:t>
            </a:r>
          </a:p>
          <a:p>
            <a:pPr algn="just"/>
            <a:endParaRPr lang="uk-UA" sz="1200" dirty="0"/>
          </a:p>
          <a:p>
            <a:pPr algn="just"/>
            <a:r>
              <a:rPr lang="uk-UA" sz="1200" dirty="0"/>
              <a:t>За кілька останніх місяців відбувся зріст в експорті залізної руди через відкриття морського коридору. Це призвело до збільшення присутності української руди не тільки на європейському ринку, а й на світовому. Однак, через зниження світових цін ми обережні в прогнозуванні подальшого зростання</a:t>
            </a:r>
            <a:r>
              <a:rPr lang="uk-UA" sz="1200" dirty="0" smtClean="0"/>
              <a:t>.</a:t>
            </a:r>
          </a:p>
          <a:p>
            <a:pPr fontAlgn="base"/>
            <a:r>
              <a:rPr lang="uk-UA" sz="1200" dirty="0"/>
              <a:t>Раніше Україна активно працювала на ринках 80 країн світу, де мала гнучкість у виборі партнерів. До війни ми експортували 45% вантажів у напрямку ЄС, сьогодні обсяг експорту зменшився в 5-10 разів, проте 80% експорту ГМК спрямовується в ЄС. Основна причина – логістичні обмеження.</a:t>
            </a:r>
          </a:p>
          <a:p>
            <a:pPr algn="just" fontAlgn="base"/>
            <a:r>
              <a:rPr lang="uk-UA" sz="1200" dirty="0"/>
              <a:t>Україна зараз не експортує цілий ряд продукції, як напівфабрикати та </a:t>
            </a:r>
            <a:r>
              <a:rPr lang="uk-UA" sz="1200" dirty="0" err="1"/>
              <a:t>високододані</a:t>
            </a:r>
            <a:r>
              <a:rPr lang="uk-UA" sz="1200" dirty="0"/>
              <a:t> вироби, такі як прокатний лист, що вироблявся на двох великих комбінатах. </a:t>
            </a:r>
            <a:r>
              <a:rPr lang="en-US" sz="1200" dirty="0" err="1"/>
              <a:t>ArcelorMittal</a:t>
            </a:r>
            <a:r>
              <a:rPr lang="en-US" sz="1200" dirty="0"/>
              <a:t> – </a:t>
            </a:r>
            <a:r>
              <a:rPr lang="uk-UA" sz="1200" dirty="0"/>
              <a:t>це класичний внутрішній виробник, що виробляв довгий прокат (арматура), що йде на будівництво, на внутрішній ринок.</a:t>
            </a:r>
          </a:p>
          <a:p>
            <a:pPr algn="just"/>
            <a:endParaRPr lang="uk-UA" sz="1200" dirty="0"/>
          </a:p>
          <a:p>
            <a:endParaRPr lang="uk-UA" dirty="0"/>
          </a:p>
        </p:txBody>
      </p:sp>
    </p:spTree>
    <p:extLst>
      <p:ext uri="{BB962C8B-B14F-4D97-AF65-F5344CB8AC3E}">
        <p14:creationId xmlns:p14="http://schemas.microsoft.com/office/powerpoint/2010/main" val="479073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a:xfrm>
            <a:off x="296367" y="381000"/>
            <a:ext cx="8230870" cy="6278642"/>
          </a:xfrm>
        </p:spPr>
        <p:txBody>
          <a:bodyPr/>
          <a:lstStyle/>
          <a:p>
            <a:pPr fontAlgn="base"/>
            <a:r>
              <a:rPr lang="uk-UA" sz="1200" dirty="0" smtClean="0"/>
              <a:t>Наступним </a:t>
            </a:r>
            <a:r>
              <a:rPr lang="uk-UA" sz="1200" dirty="0"/>
              <a:t>викликом, що ускладнює збільшення експорту для України, є захисні обмеження та антидемпінгові заходи США. Протягом трьох років війни проти української металопродукції діє 33 обмеження торгівлі в різних країнах, з яких лише шість тимчасово призупинені. 11 країн та блоків ввели обмеження на імпорт української металопродукції. Деякі з цих заходів були введені ще 20 років тому, коли український експорт становив 28 мільйонів </a:t>
            </a:r>
            <a:r>
              <a:rPr lang="uk-UA" sz="1200" dirty="0" err="1"/>
              <a:t>тонн</a:t>
            </a:r>
            <a:r>
              <a:rPr lang="uk-UA" sz="1200" dirty="0"/>
              <a:t>, в той час, як у 2023 році наш експорт склав 3,3 мільйона </a:t>
            </a:r>
            <a:r>
              <a:rPr lang="uk-UA" sz="1200" dirty="0" err="1"/>
              <a:t>тонн</a:t>
            </a:r>
            <a:r>
              <a:rPr lang="uk-UA" sz="1200" dirty="0"/>
              <a:t>. Це створює значні перешкоди для збільшення експорту України, зокрема торговельні обмеження, такі як ті, що діють з боку Сполучених Штатів.</a:t>
            </a:r>
          </a:p>
          <a:p>
            <a:pPr fontAlgn="base"/>
            <a:r>
              <a:rPr lang="uk-UA" sz="1200" dirty="0"/>
              <a:t>Система вуглецевого оподаткування С</a:t>
            </a:r>
            <a:r>
              <a:rPr lang="en-US" sz="1200" dirty="0"/>
              <a:t>BAM (carbon border adjustment mechanism) </a:t>
            </a:r>
            <a:r>
              <a:rPr lang="uk-UA" sz="1200" dirty="0"/>
              <a:t>становить серйозну проблему для України. Наразі, хоча цей податок діє у формі декларування, платити його потрібно буде з 1 січня 2026 року. За розрахунками, Україна може зазнати втрат у виробництві довгого прокату та експорту чавуну, що може призвести до значних втрат експортних надходжень. Українські компанії не мають такого рівня розвитку, як європейські, що ускладнює їх конкурентоспроможність. Крім того, нестабільність морського коридору та конкуренція з дешевою продукцією з Росії, Китаю та Індії можуть ускладнити переорієнтацію на інші ринки. Уряд залишив українських експортерів без захисту, що становить загрозу для різних секторів економіки, включаючи цемент, хімію та водень. Україна, як кандидат в члени ЄС та країна, яка переживає війну, могла б бути виключена з-під дії. У законі про С</a:t>
            </a:r>
            <a:r>
              <a:rPr lang="en-US" sz="1200" dirty="0"/>
              <a:t>BAM </a:t>
            </a:r>
            <a:r>
              <a:rPr lang="uk-UA" sz="1200" dirty="0"/>
              <a:t>передбачено про таку можливість у разі форс-мажорних обставин, але наразі немає домовленостей щодо виключення України з-під дії цього податку.</a:t>
            </a:r>
          </a:p>
          <a:p>
            <a:pPr fontAlgn="base"/>
            <a:r>
              <a:rPr lang="uk-UA" sz="1200" dirty="0"/>
              <a:t>Наступним викликом, що ускладнює збільшення виробництва, є нестача вугілля. Україна добуває лише </a:t>
            </a:r>
            <a:r>
              <a:rPr lang="en-US" sz="1200" dirty="0"/>
              <a:t>hard coking coal, </a:t>
            </a:r>
            <a:r>
              <a:rPr lang="uk-UA" sz="1200" dirty="0"/>
              <a:t>або важке коксівне вугілля, обсяг якого минулого року становив лише 5,5 мільйонів </a:t>
            </a:r>
            <a:r>
              <a:rPr lang="uk-UA" sz="1200" dirty="0" err="1"/>
              <a:t>тонн</a:t>
            </a:r>
            <a:r>
              <a:rPr lang="uk-UA" sz="1200" dirty="0"/>
              <a:t> концентрату. Для виробництва коксу, необхідного для виробництва чавуну та сталі, потрібні ще дві додаткові марки коксу. Морський коридор на імпорт зараз не працює, він працює тільки на експорт, тому імпорт здійснюється лише з Польщі. Проте обмежені потужності Польщі призводять до фізичних обмежень у виробництві. У 2023 році Україна змогла завезти лише 330 тисяч </a:t>
            </a:r>
            <a:r>
              <a:rPr lang="uk-UA" sz="1200" dirty="0" err="1"/>
              <a:t>тонн</a:t>
            </a:r>
            <a:r>
              <a:rPr lang="uk-UA" sz="1200" dirty="0"/>
              <a:t> коксу, що не вистачає для виробництва значних обсягів сталі.</a:t>
            </a:r>
          </a:p>
          <a:p>
            <a:pPr fontAlgn="base"/>
            <a:r>
              <a:rPr lang="uk-UA" sz="1200" dirty="0"/>
              <a:t>Останнім та найбільшим викликом є зміна структури реалізації гірничо-металургійної продукції в Україні. Раніше більшість виробленої продукції (70-80%) експортувалася на зовнішні ринки, зараз лише 50% продається за кордоном, що робить нас більш залежними від внутрішнього ринку. Внутрішній ринок – це споживання сталі, яке в Україні було низьким через обмежений розвиток машинобудування та інвестицій в інфраструктуру. Споживання впало з 5 мільйонів </a:t>
            </a:r>
            <a:r>
              <a:rPr lang="uk-UA" sz="1200" dirty="0" err="1"/>
              <a:t>тонн</a:t>
            </a:r>
            <a:r>
              <a:rPr lang="uk-UA" sz="1200" dirty="0"/>
              <a:t> до 2,2 мільйона </a:t>
            </a:r>
            <a:r>
              <a:rPr lang="uk-UA" sz="1200" dirty="0" err="1"/>
              <a:t>тонн</a:t>
            </a:r>
            <a:r>
              <a:rPr lang="uk-UA" sz="1200" dirty="0"/>
              <a:t> в перший рік війни.  Проте завдяки програмам підтримки, споживання сталі зросло до 3,3-3,5 мільйонів </a:t>
            </a:r>
            <a:r>
              <a:rPr lang="uk-UA" sz="1200" dirty="0" err="1"/>
              <a:t>тонн</a:t>
            </a:r>
            <a:r>
              <a:rPr lang="uk-UA" sz="1200" dirty="0"/>
              <a:t> за останній рік.</a:t>
            </a:r>
          </a:p>
          <a:p>
            <a:pPr fontAlgn="base"/>
            <a:r>
              <a:rPr lang="uk-UA" sz="1200" dirty="0"/>
              <a:t>Стало це можливо завдяки міжнародному фінансуванню, яке спрямовувалося на реконструкцію мостів, будинків, та інфраструктурних об’єктів, що дозволило трохи збільшити споживання. Проте, ми залишаємося вразливими у плані споживання, і без міжнародного фінансування навіть повернення до рівня виробництва у 5 мільйонів </a:t>
            </a:r>
            <a:r>
              <a:rPr lang="uk-UA" sz="1200" dirty="0" err="1"/>
              <a:t>тонн</a:t>
            </a:r>
            <a:r>
              <a:rPr lang="uk-UA" sz="1200" dirty="0"/>
              <a:t> буде складним. З урахуванням усіх поточних обмежень, виробництво сталі в Україні залишається на недостатньому рівні. Хоча був оптимістичний прогноз на 7,2 мільйона </a:t>
            </a:r>
            <a:r>
              <a:rPr lang="uk-UA" sz="1200" dirty="0" err="1"/>
              <a:t>тонн</a:t>
            </a:r>
            <a:r>
              <a:rPr lang="uk-UA" sz="1200" dirty="0"/>
              <a:t> при запуску </a:t>
            </a:r>
            <a:r>
              <a:rPr lang="en-US" sz="1200" dirty="0" err="1"/>
              <a:t>ArcelorMittal</a:t>
            </a:r>
            <a:r>
              <a:rPr lang="en-US" sz="1200" dirty="0"/>
              <a:t>, </a:t>
            </a:r>
            <a:r>
              <a:rPr lang="uk-UA" sz="1200" dirty="0"/>
              <a:t>у 2023 році виробництво становило лише 6,2 мільйона </a:t>
            </a:r>
            <a:r>
              <a:rPr lang="uk-UA" sz="1200" dirty="0" err="1"/>
              <a:t>тонн</a:t>
            </a:r>
            <a:r>
              <a:rPr lang="uk-UA" sz="1200" dirty="0" smtClean="0"/>
              <a:t>.</a:t>
            </a:r>
            <a:endParaRPr lang="uk-UA" sz="1200" dirty="0"/>
          </a:p>
        </p:txBody>
      </p:sp>
    </p:spTree>
    <p:extLst>
      <p:ext uri="{BB962C8B-B14F-4D97-AF65-F5344CB8AC3E}">
        <p14:creationId xmlns:p14="http://schemas.microsoft.com/office/powerpoint/2010/main" val="3212091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a:xfrm>
            <a:off x="492264" y="990600"/>
            <a:ext cx="8230870" cy="6278642"/>
          </a:xfrm>
        </p:spPr>
        <p:txBody>
          <a:bodyPr/>
          <a:lstStyle/>
          <a:p>
            <a:r>
              <a:rPr lang="uk-UA" dirty="0" smtClean="0"/>
              <a:t>Прогноз </a:t>
            </a:r>
            <a:r>
              <a:rPr lang="uk-UA" dirty="0"/>
              <a:t>– з урахуванням усіх труднощів, що ми зараз спостерігаємо, виробництво сталі в Україні залишатиметься на рівні близько 6,2-6,5 мільйонів </a:t>
            </a:r>
            <a:r>
              <a:rPr lang="uk-UA" dirty="0" err="1"/>
              <a:t>тонн</a:t>
            </a:r>
            <a:r>
              <a:rPr lang="uk-UA" dirty="0"/>
              <a:t>. Наразі у Кривому Розі складна ситуація з електроенергією та іншими проблемами, що це може вплинути на запуск </a:t>
            </a:r>
            <a:r>
              <a:rPr lang="en-US" dirty="0" err="1"/>
              <a:t>ArcelorMittal</a:t>
            </a:r>
            <a:r>
              <a:rPr lang="en-US" dirty="0"/>
              <a:t> </a:t>
            </a:r>
            <a:r>
              <a:rPr lang="uk-UA" dirty="0"/>
              <a:t>у квітні. Тому, поки ці питання не будуть вирішені, варто очікувати, що виробництво сталі залишиться на поточному рівні. </a:t>
            </a:r>
            <a:r>
              <a:rPr lang="uk-UA" dirty="0" smtClean="0"/>
              <a:t>ДО </a:t>
            </a:r>
            <a:r>
              <a:rPr lang="uk-UA" dirty="0"/>
              <a:t>війни ми виробляли 21-22 мільйони </a:t>
            </a:r>
            <a:r>
              <a:rPr lang="uk-UA" dirty="0" err="1"/>
              <a:t>тонн</a:t>
            </a:r>
            <a:r>
              <a:rPr lang="uk-UA" dirty="0"/>
              <a:t> до першої фази війни, у 2013-му році виробляли 32-35 мільйонів </a:t>
            </a:r>
            <a:r>
              <a:rPr lang="uk-UA" dirty="0" err="1"/>
              <a:t>тонн</a:t>
            </a:r>
            <a:r>
              <a:rPr lang="uk-UA" dirty="0"/>
              <a:t>. Галузь гірничо-металургійного комплексу в Україні найбільше постраждала від військових дій та подій, що відбуваються з 2014 року. На світовому ринку ціни на сталь та руду є найнижчими за останні роки, і продовжують знижуватися.</a:t>
            </a:r>
          </a:p>
          <a:p>
            <a:endParaRPr lang="uk-UA" dirty="0"/>
          </a:p>
          <a:p>
            <a:endParaRPr lang="uk-UA" dirty="0"/>
          </a:p>
        </p:txBody>
      </p:sp>
    </p:spTree>
    <p:extLst>
      <p:ext uri="{BB962C8B-B14F-4D97-AF65-F5344CB8AC3E}">
        <p14:creationId xmlns:p14="http://schemas.microsoft.com/office/powerpoint/2010/main" val="503091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Індекси</a:t>
            </a:r>
            <a:r>
              <a:rPr lang="ru-RU" dirty="0"/>
              <a:t> </a:t>
            </a:r>
            <a:r>
              <a:rPr lang="ru-RU" dirty="0" err="1"/>
              <a:t>промислового</a:t>
            </a:r>
            <a:r>
              <a:rPr lang="ru-RU" dirty="0"/>
              <a:t> </a:t>
            </a:r>
            <a:r>
              <a:rPr lang="ru-RU" dirty="0" err="1"/>
              <a:t>виробництва</a:t>
            </a:r>
            <a:r>
              <a:rPr lang="ru-RU" dirty="0"/>
              <a:t> в </a:t>
            </a:r>
            <a:r>
              <a:rPr lang="ru-RU" dirty="0" err="1"/>
              <a:t>Україні</a:t>
            </a:r>
            <a:r>
              <a:rPr lang="ru-RU" dirty="0"/>
              <a:t> у 2023 – 2024 </a:t>
            </a:r>
            <a:r>
              <a:rPr lang="ru-RU" dirty="0" err="1"/>
              <a:t>рр</a:t>
            </a:r>
            <a:r>
              <a:rPr lang="ru-RU" dirty="0"/>
              <a:t>., </a:t>
            </a:r>
            <a:br>
              <a:rPr lang="ru-RU" dirty="0"/>
            </a:br>
            <a:r>
              <a:rPr lang="ru-RU" dirty="0"/>
              <a:t>        % до </a:t>
            </a:r>
            <a:r>
              <a:rPr lang="ru-RU" dirty="0" err="1"/>
              <a:t>відповідного</a:t>
            </a:r>
            <a:r>
              <a:rPr lang="ru-RU" dirty="0"/>
              <a:t> </a:t>
            </a:r>
            <a:r>
              <a:rPr lang="ru-RU" dirty="0" err="1"/>
              <a:t>періоду</a:t>
            </a:r>
            <a:r>
              <a:rPr lang="ru-RU" dirty="0"/>
              <a:t> </a:t>
            </a:r>
            <a:r>
              <a:rPr lang="ru-RU" dirty="0" err="1"/>
              <a:t>попереднього</a:t>
            </a:r>
            <a:r>
              <a:rPr lang="ru-RU" dirty="0"/>
              <a:t> року</a:t>
            </a:r>
            <a:endParaRPr lang="uk-UA" dirty="0"/>
          </a:p>
        </p:txBody>
      </p:sp>
      <p:sp>
        <p:nvSpPr>
          <p:cNvPr id="3" name="Текст 2"/>
          <p:cNvSpPr>
            <a:spLocks noGrp="1"/>
          </p:cNvSpPr>
          <p:nvPr>
            <p:ph type="body" idx="1"/>
          </p:nvPr>
        </p:nvSpPr>
        <p:spPr>
          <a:xfrm>
            <a:off x="492264" y="3733800"/>
            <a:ext cx="8230870" cy="2769989"/>
          </a:xfrm>
        </p:spPr>
        <p:txBody>
          <a:bodyPr/>
          <a:lstStyle/>
          <a:p>
            <a:pPr algn="just"/>
            <a:r>
              <a:rPr lang="uk-UA" sz="1200" dirty="0" smtClean="0"/>
              <a:t>Втрати у промисловості України внаслідок повномасштабної російської воєнної агресії нараховують щонайменше 426 великих і середніх підприємств, що були пошкоджені або зруйновані. Серед галузей найбільше постраждала металургія. Зокрема, зруйновано три підприємства, які є найбільшими в переліку пошкоджених / зруйнованих – ПрАТ «Металургійний комбінат “Азовсталь”», ПрАТ «ММК ім. Ілліча» та ПАТ «Авдіївський коксохімічний завод». Серед регіонів найбільше постраждала Донецька область, на неї припадає майже половина загальної суми прямих збитків підприємств. Також чималі втрати в Харківській, Луганській та Київській областях.</a:t>
            </a:r>
          </a:p>
          <a:p>
            <a:pPr algn="just"/>
            <a:r>
              <a:rPr lang="uk-UA" sz="1200" dirty="0" smtClean="0"/>
              <a:t>У 2022</a:t>
            </a:r>
            <a:r>
              <a:rPr lang="uk-UA" sz="1200" b="1" dirty="0" smtClean="0"/>
              <a:t> </a:t>
            </a:r>
            <a:r>
              <a:rPr lang="uk-UA" sz="1200" dirty="0" smtClean="0"/>
              <a:t>р. промислове виробництво скоротилося на 36,7 %. Проте вже у 2023</a:t>
            </a:r>
            <a:r>
              <a:rPr lang="uk-UA" sz="1200" b="1" dirty="0" smtClean="0"/>
              <a:t> </a:t>
            </a:r>
            <a:r>
              <a:rPr lang="uk-UA" sz="1200" dirty="0" smtClean="0"/>
              <a:t>р. вдалося започаткувати відновлювальний тренд у промисловості, що стало можливим завдяки попиту на внутрішньому ринку (у т. ч. на продукцію для потреб ЗСУ та для інфраструктурної відбудови країни), поліпшенню забезпечення електроенергією споживачів, </a:t>
            </a:r>
            <a:r>
              <a:rPr lang="uk-UA" sz="1200" dirty="0" err="1" smtClean="0"/>
              <a:t>релокації</a:t>
            </a:r>
            <a:r>
              <a:rPr lang="uk-UA" sz="1200" dirty="0" smtClean="0"/>
              <a:t> виробництв, лібералізації доступу українських товарів на ринки інших країн, зокрема ЄС, диверсифікації шляхів експорту українських товарів. За підсумками 2023 р. промислове виробництво зросло на 6,8</a:t>
            </a:r>
            <a:r>
              <a:rPr lang="uk-UA" sz="1200" b="1" dirty="0" smtClean="0"/>
              <a:t> </a:t>
            </a:r>
            <a:r>
              <a:rPr lang="uk-UA" sz="1200" dirty="0" smtClean="0"/>
              <a:t>% порівняно з 2022 р., а у І півріччі 2024 р. – на 8,1 % порівняно з відповідним періодом попереднього року (</a:t>
            </a:r>
            <a:r>
              <a:rPr lang="uk-UA" sz="1200" i="1" dirty="0" smtClean="0"/>
              <a:t>рис.</a:t>
            </a:r>
            <a:r>
              <a:rPr lang="uk-UA" sz="1200" dirty="0" smtClean="0"/>
              <a:t>). При цьому у переробній галузі за підсумками шести місяців 2024 р. зафіксовано зростання на 11 %, у добувній – на 5,6 % до відповідного періоду 2023 р. </a:t>
            </a:r>
          </a:p>
          <a:p>
            <a:pPr algn="just"/>
            <a:endParaRPr lang="uk-UA" sz="1200" dirty="0"/>
          </a:p>
        </p:txBody>
      </p:sp>
      <p:pic>
        <p:nvPicPr>
          <p:cNvPr id="5" name="Рисунок 4"/>
          <p:cNvPicPr>
            <a:picLocks noChangeAspect="1"/>
          </p:cNvPicPr>
          <p:nvPr/>
        </p:nvPicPr>
        <p:blipFill>
          <a:blip r:embed="rId2"/>
          <a:stretch>
            <a:fillRect/>
          </a:stretch>
        </p:blipFill>
        <p:spPr>
          <a:xfrm>
            <a:off x="1486535" y="911606"/>
            <a:ext cx="6019800" cy="2552700"/>
          </a:xfrm>
          <a:prstGeom prst="rect">
            <a:avLst/>
          </a:prstGeom>
        </p:spPr>
      </p:pic>
    </p:spTree>
    <p:extLst>
      <p:ext uri="{BB962C8B-B14F-4D97-AF65-F5344CB8AC3E}">
        <p14:creationId xmlns:p14="http://schemas.microsoft.com/office/powerpoint/2010/main" val="3065636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a:xfrm>
            <a:off x="547217" y="1899361"/>
            <a:ext cx="8230870" cy="4739759"/>
          </a:xfrm>
        </p:spPr>
        <p:txBody>
          <a:bodyPr/>
          <a:lstStyle/>
          <a:p>
            <a:pPr algn="just"/>
            <a:r>
              <a:rPr lang="uk-UA" sz="1400" dirty="0"/>
              <a:t>У машинобудуванні за результатами шести місяців 2024 р. відбулося зниження виробництва на 0,9 % порівняно з відповідним періодом 2023 р. переважно внаслідок проблем з доступом підприємств до електроенергії (тривалих відключень споживачів від енергопостачання). Це найбільше вплинуло на енергоємні виробництва, потреби яких складно забезпечити засобами автономного живлення (важке машинобудування). Водночас державне, зокрема й оборонне, замовлення сприяло збільшенню виробництва транспортних засобів (залізничних локомотивів і рухомого складу – на 13,7 %, військових транспортних засобів – на 7,9 %).</a:t>
            </a:r>
          </a:p>
          <a:p>
            <a:pPr algn="just"/>
            <a:endParaRPr lang="uk-UA" sz="1400" dirty="0"/>
          </a:p>
          <a:p>
            <a:pPr algn="just"/>
            <a:r>
              <a:rPr lang="uk-UA" sz="1400" dirty="0"/>
              <a:t>Оборонна промисловість залишається одним із найбільших рушіїв відновлення економіки, потреби ЗСУ у військовій техніці дедалі частіше задовольняються зразками українських виробників. Так, за шість місяців 2024 р. Міноборони України допустило до експлуатації майже 480 нових зразків озброєння та військової техніки, з яких близько 290 зразків – вітчизняна продукція. Активне виробництво відбувається за напрямами: бронетехніка; морські й радарні системи; високоточне озброєння; боєприпаси; авіабудування; </a:t>
            </a:r>
            <a:r>
              <a:rPr lang="uk-UA" sz="1400" dirty="0" err="1"/>
              <a:t>авіаремонт</a:t>
            </a:r>
            <a:r>
              <a:rPr lang="uk-UA" sz="1400" dirty="0"/>
              <a:t> [5]. </a:t>
            </a:r>
            <a:r>
              <a:rPr lang="uk-UA" sz="1400" dirty="0" err="1"/>
              <a:t>Цьогоріч</a:t>
            </a:r>
            <a:r>
              <a:rPr lang="uk-UA" sz="1400" dirty="0"/>
              <a:t> Україна планує витратити на закупівлю, виробництво та ремонт озброєння понад 265 млрд грн, у пріоритеті – виробництво </a:t>
            </a:r>
            <a:r>
              <a:rPr lang="uk-UA" sz="1400" dirty="0" err="1"/>
              <a:t>дронів</a:t>
            </a:r>
            <a:r>
              <a:rPr lang="uk-UA" sz="1400" dirty="0"/>
              <a:t>, снарядів, патронів та броньованої техніки. </a:t>
            </a:r>
          </a:p>
          <a:p>
            <a:pPr algn="just"/>
            <a:endParaRPr lang="uk-UA" sz="1400" dirty="0"/>
          </a:p>
          <a:p>
            <a:pPr algn="just"/>
            <a:r>
              <a:rPr lang="uk-UA" sz="1400" dirty="0"/>
              <a:t>Високі врожаї, стабільний внутрішній попит, налагодження експортної логістики (стабільне функціонування морського коридору) підтримують перероблення в харчовій галузі, де зростання за шість місяців 2024 р. склало 15,9 %. Найвищими темпами зростали виробництва: цукру (39,4 %); олії та тваринних жирів (37,4 %); з перероблення та консервування фруктів і овочів (30,1 %); з перероблення та консервування риби, ракоподібних і молюсків (10,4 %).</a:t>
            </a:r>
          </a:p>
        </p:txBody>
      </p:sp>
    </p:spTree>
    <p:extLst>
      <p:ext uri="{BB962C8B-B14F-4D97-AF65-F5344CB8AC3E}">
        <p14:creationId xmlns:p14="http://schemas.microsoft.com/office/powerpoint/2010/main" val="1750305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618845" y="215595"/>
            <a:ext cx="7872730" cy="139827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Немає</a:t>
            </a:r>
            <a:r>
              <a:rPr sz="1800" b="1" spc="-80" dirty="0">
                <a:latin typeface="Arial"/>
                <a:cs typeface="Arial"/>
              </a:rPr>
              <a:t> </a:t>
            </a:r>
            <a:r>
              <a:rPr sz="1800" b="1" spc="-10" dirty="0">
                <a:latin typeface="Arial"/>
                <a:cs typeface="Arial"/>
              </a:rPr>
              <a:t>машинобудування</a:t>
            </a:r>
            <a:r>
              <a:rPr sz="1800" b="1" spc="30" dirty="0">
                <a:latin typeface="Arial"/>
                <a:cs typeface="Arial"/>
              </a:rPr>
              <a:t> </a:t>
            </a:r>
            <a:r>
              <a:rPr sz="1800" b="1" dirty="0">
                <a:latin typeface="Arial"/>
                <a:cs typeface="Arial"/>
              </a:rPr>
              <a:t>—</a:t>
            </a:r>
            <a:r>
              <a:rPr sz="1800" b="1" spc="-110" dirty="0">
                <a:latin typeface="Arial"/>
                <a:cs typeface="Arial"/>
              </a:rPr>
              <a:t> </a:t>
            </a:r>
            <a:r>
              <a:rPr sz="1800" b="1" dirty="0">
                <a:latin typeface="Arial"/>
                <a:cs typeface="Arial"/>
              </a:rPr>
              <a:t>немає</a:t>
            </a:r>
            <a:r>
              <a:rPr sz="1800" b="1" spc="-80" dirty="0">
                <a:latin typeface="Arial"/>
                <a:cs typeface="Arial"/>
              </a:rPr>
              <a:t> </a:t>
            </a:r>
            <a:r>
              <a:rPr sz="1800" b="1" dirty="0">
                <a:latin typeface="Arial"/>
                <a:cs typeface="Arial"/>
              </a:rPr>
              <a:t>стимулів</a:t>
            </a:r>
            <a:r>
              <a:rPr sz="1800" b="1" spc="-5" dirty="0">
                <a:latin typeface="Arial"/>
                <a:cs typeface="Arial"/>
              </a:rPr>
              <a:t> </a:t>
            </a:r>
            <a:r>
              <a:rPr sz="1800" b="1" dirty="0">
                <a:latin typeface="Arial"/>
                <a:cs typeface="Arial"/>
              </a:rPr>
              <a:t>для</a:t>
            </a:r>
            <a:r>
              <a:rPr sz="1800" b="1" spc="-105" dirty="0">
                <a:latin typeface="Arial"/>
                <a:cs typeface="Arial"/>
              </a:rPr>
              <a:t> </a:t>
            </a:r>
            <a:r>
              <a:rPr sz="1800" b="1" dirty="0">
                <a:latin typeface="Arial"/>
                <a:cs typeface="Arial"/>
              </a:rPr>
              <a:t>розвитку</a:t>
            </a:r>
            <a:r>
              <a:rPr sz="1800" b="1" spc="-65" dirty="0">
                <a:latin typeface="Arial"/>
                <a:cs typeface="Arial"/>
              </a:rPr>
              <a:t> </a:t>
            </a:r>
            <a:r>
              <a:rPr sz="1800" b="1" spc="-10" dirty="0">
                <a:latin typeface="Arial"/>
                <a:cs typeface="Arial"/>
              </a:rPr>
              <a:t>металургії</a:t>
            </a:r>
            <a:endParaRPr sz="1800">
              <a:latin typeface="Arial"/>
              <a:cs typeface="Arial"/>
            </a:endParaRPr>
          </a:p>
          <a:p>
            <a:pPr marL="12700" marR="5080">
              <a:lnSpc>
                <a:spcPct val="100000"/>
              </a:lnSpc>
              <a:spcBef>
                <a:spcPts val="5"/>
              </a:spcBef>
            </a:pPr>
            <a:r>
              <a:rPr sz="1800" dirty="0">
                <a:latin typeface="Segoe UI"/>
                <a:cs typeface="Segoe UI"/>
              </a:rPr>
              <a:t>Нерозвинена</a:t>
            </a:r>
            <a:r>
              <a:rPr sz="1800" spc="-25" dirty="0">
                <a:latin typeface="Segoe UI"/>
                <a:cs typeface="Segoe UI"/>
              </a:rPr>
              <a:t> </a:t>
            </a:r>
            <a:r>
              <a:rPr sz="1800" dirty="0">
                <a:latin typeface="Segoe UI"/>
                <a:cs typeface="Segoe UI"/>
              </a:rPr>
              <a:t>промисловість</a:t>
            </a:r>
            <a:r>
              <a:rPr sz="1800" spc="-80" dirty="0">
                <a:latin typeface="Segoe UI"/>
                <a:cs typeface="Segoe UI"/>
              </a:rPr>
              <a:t> </a:t>
            </a:r>
            <a:r>
              <a:rPr sz="1800" dirty="0">
                <a:latin typeface="Segoe UI"/>
                <a:cs typeface="Segoe UI"/>
              </a:rPr>
              <a:t>не</a:t>
            </a:r>
            <a:r>
              <a:rPr sz="1800" spc="-25" dirty="0">
                <a:latin typeface="Segoe UI"/>
                <a:cs typeface="Segoe UI"/>
              </a:rPr>
              <a:t> </a:t>
            </a:r>
            <a:r>
              <a:rPr sz="1800" dirty="0">
                <a:latin typeface="Segoe UI"/>
                <a:cs typeface="Segoe UI"/>
              </a:rPr>
              <a:t>створює</a:t>
            </a:r>
            <a:r>
              <a:rPr sz="1800" spc="-55" dirty="0">
                <a:latin typeface="Segoe UI"/>
                <a:cs typeface="Segoe UI"/>
              </a:rPr>
              <a:t> </a:t>
            </a:r>
            <a:r>
              <a:rPr sz="1800" spc="-10" dirty="0">
                <a:latin typeface="Segoe UI"/>
                <a:cs typeface="Segoe UI"/>
              </a:rPr>
              <a:t>високого</a:t>
            </a:r>
            <a:r>
              <a:rPr sz="1800" spc="-65" dirty="0">
                <a:latin typeface="Segoe UI"/>
                <a:cs typeface="Segoe UI"/>
              </a:rPr>
              <a:t> </a:t>
            </a:r>
            <a:r>
              <a:rPr sz="1800" dirty="0">
                <a:latin typeface="Segoe UI"/>
                <a:cs typeface="Segoe UI"/>
              </a:rPr>
              <a:t>попиту</a:t>
            </a:r>
            <a:r>
              <a:rPr sz="1800" spc="-45" dirty="0">
                <a:latin typeface="Segoe UI"/>
                <a:cs typeface="Segoe UI"/>
              </a:rPr>
              <a:t> </a:t>
            </a:r>
            <a:r>
              <a:rPr sz="1800" dirty="0">
                <a:latin typeface="Segoe UI"/>
                <a:cs typeface="Segoe UI"/>
              </a:rPr>
              <a:t>на</a:t>
            </a:r>
            <a:r>
              <a:rPr sz="1800" spc="-20" dirty="0">
                <a:latin typeface="Segoe UI"/>
                <a:cs typeface="Segoe UI"/>
              </a:rPr>
              <a:t> </a:t>
            </a:r>
            <a:r>
              <a:rPr sz="1800" spc="-10" dirty="0">
                <a:latin typeface="Segoe UI"/>
                <a:cs typeface="Segoe UI"/>
              </a:rPr>
              <a:t>метал. Машинобудування,</a:t>
            </a:r>
            <a:r>
              <a:rPr sz="1800" spc="-25" dirty="0">
                <a:latin typeface="Segoe UI"/>
                <a:cs typeface="Segoe UI"/>
              </a:rPr>
              <a:t> </a:t>
            </a:r>
            <a:r>
              <a:rPr sz="1800" dirty="0">
                <a:latin typeface="Segoe UI"/>
                <a:cs typeface="Segoe UI"/>
              </a:rPr>
              <a:t>один</a:t>
            </a:r>
            <a:r>
              <a:rPr sz="1800" spc="-50" dirty="0">
                <a:latin typeface="Segoe UI"/>
                <a:cs typeface="Segoe UI"/>
              </a:rPr>
              <a:t> </a:t>
            </a:r>
            <a:r>
              <a:rPr sz="1800" dirty="0">
                <a:latin typeface="Segoe UI"/>
                <a:cs typeface="Segoe UI"/>
              </a:rPr>
              <a:t>з</a:t>
            </a:r>
            <a:r>
              <a:rPr sz="1800" spc="-30" dirty="0">
                <a:latin typeface="Segoe UI"/>
                <a:cs typeface="Segoe UI"/>
              </a:rPr>
              <a:t> </a:t>
            </a:r>
            <a:r>
              <a:rPr sz="1800" dirty="0">
                <a:latin typeface="Segoe UI"/>
                <a:cs typeface="Segoe UI"/>
              </a:rPr>
              <a:t>основних</a:t>
            </a:r>
            <a:r>
              <a:rPr sz="1800" spc="-45" dirty="0">
                <a:latin typeface="Segoe UI"/>
                <a:cs typeface="Segoe UI"/>
              </a:rPr>
              <a:t> </a:t>
            </a:r>
            <a:r>
              <a:rPr sz="1800" spc="-10" dirty="0">
                <a:latin typeface="Segoe UI"/>
                <a:cs typeface="Segoe UI"/>
              </a:rPr>
              <a:t>споживачів</a:t>
            </a:r>
            <a:r>
              <a:rPr sz="1800" spc="-45" dirty="0">
                <a:latin typeface="Segoe UI"/>
                <a:cs typeface="Segoe UI"/>
              </a:rPr>
              <a:t> </a:t>
            </a:r>
            <a:r>
              <a:rPr sz="1800" dirty="0">
                <a:latin typeface="Segoe UI"/>
                <a:cs typeface="Segoe UI"/>
              </a:rPr>
              <a:t>сталі,</a:t>
            </a:r>
            <a:r>
              <a:rPr sz="1800" spc="-50" dirty="0">
                <a:latin typeface="Segoe UI"/>
                <a:cs typeface="Segoe UI"/>
              </a:rPr>
              <a:t> </a:t>
            </a:r>
            <a:r>
              <a:rPr sz="1800" spc="-10" dirty="0">
                <a:latin typeface="Segoe UI"/>
                <a:cs typeface="Segoe UI"/>
              </a:rPr>
              <a:t>продовжує</a:t>
            </a:r>
            <a:r>
              <a:rPr sz="1800" spc="-60" dirty="0">
                <a:latin typeface="Segoe UI"/>
                <a:cs typeface="Segoe UI"/>
              </a:rPr>
              <a:t> </a:t>
            </a:r>
            <a:r>
              <a:rPr sz="1800" spc="-10" dirty="0">
                <a:latin typeface="Segoe UI"/>
                <a:cs typeface="Segoe UI"/>
              </a:rPr>
              <a:t>падіння. </a:t>
            </a:r>
            <a:r>
              <a:rPr sz="1800" dirty="0">
                <a:latin typeface="Segoe UI"/>
                <a:cs typeface="Segoe UI"/>
              </a:rPr>
              <a:t>Якщо</a:t>
            </a:r>
            <a:r>
              <a:rPr sz="1800" spc="-40" dirty="0">
                <a:latin typeface="Segoe UI"/>
                <a:cs typeface="Segoe UI"/>
              </a:rPr>
              <a:t> </a:t>
            </a:r>
            <a:r>
              <a:rPr sz="1800" dirty="0">
                <a:latin typeface="Segoe UI"/>
                <a:cs typeface="Segoe UI"/>
              </a:rPr>
              <a:t>всередині</a:t>
            </a:r>
            <a:r>
              <a:rPr sz="1800" spc="-65" dirty="0">
                <a:latin typeface="Segoe UI"/>
                <a:cs typeface="Segoe UI"/>
              </a:rPr>
              <a:t> </a:t>
            </a:r>
            <a:r>
              <a:rPr sz="1800" dirty="0">
                <a:latin typeface="Segoe UI"/>
                <a:cs typeface="Segoe UI"/>
              </a:rPr>
              <a:t>країни</a:t>
            </a:r>
            <a:r>
              <a:rPr sz="1800" spc="-10" dirty="0">
                <a:latin typeface="Segoe UI"/>
                <a:cs typeface="Segoe UI"/>
              </a:rPr>
              <a:t> </a:t>
            </a:r>
            <a:r>
              <a:rPr sz="1800" dirty="0">
                <a:latin typeface="Segoe UI"/>
                <a:cs typeface="Segoe UI"/>
              </a:rPr>
              <a:t>ми</a:t>
            </a:r>
            <a:r>
              <a:rPr sz="1800" spc="-75" dirty="0">
                <a:latin typeface="Segoe UI"/>
                <a:cs typeface="Segoe UI"/>
              </a:rPr>
              <a:t> </a:t>
            </a:r>
            <a:r>
              <a:rPr sz="1800" dirty="0">
                <a:latin typeface="Segoe UI"/>
                <a:cs typeface="Segoe UI"/>
              </a:rPr>
              <a:t>не</a:t>
            </a:r>
            <a:r>
              <a:rPr sz="1800" spc="-45" dirty="0">
                <a:latin typeface="Segoe UI"/>
                <a:cs typeface="Segoe UI"/>
              </a:rPr>
              <a:t> </a:t>
            </a:r>
            <a:r>
              <a:rPr sz="1800" dirty="0">
                <a:latin typeface="Segoe UI"/>
                <a:cs typeface="Segoe UI"/>
              </a:rPr>
              <a:t>виробляємо</a:t>
            </a:r>
            <a:r>
              <a:rPr sz="1800" spc="-100" dirty="0">
                <a:latin typeface="Segoe UI"/>
                <a:cs typeface="Segoe UI"/>
              </a:rPr>
              <a:t> </a:t>
            </a:r>
            <a:r>
              <a:rPr sz="1800" spc="-10" dirty="0">
                <a:latin typeface="Segoe UI"/>
                <a:cs typeface="Segoe UI"/>
              </a:rPr>
              <a:t>кораблів,</a:t>
            </a:r>
            <a:r>
              <a:rPr sz="1800" spc="-45" dirty="0">
                <a:latin typeface="Segoe UI"/>
                <a:cs typeface="Segoe UI"/>
              </a:rPr>
              <a:t> </a:t>
            </a:r>
            <a:r>
              <a:rPr sz="1800" dirty="0">
                <a:latin typeface="Segoe UI"/>
                <a:cs typeface="Segoe UI"/>
              </a:rPr>
              <a:t>комбайнів</a:t>
            </a:r>
            <a:r>
              <a:rPr sz="1800" spc="-35" dirty="0">
                <a:latin typeface="Segoe UI"/>
                <a:cs typeface="Segoe UI"/>
              </a:rPr>
              <a:t> </a:t>
            </a:r>
            <a:r>
              <a:rPr sz="1800" dirty="0">
                <a:latin typeface="Segoe UI"/>
                <a:cs typeface="Segoe UI"/>
              </a:rPr>
              <a:t>чи</a:t>
            </a:r>
            <a:r>
              <a:rPr sz="1800" spc="-50" dirty="0">
                <a:latin typeface="Segoe UI"/>
                <a:cs typeface="Segoe UI"/>
              </a:rPr>
              <a:t> </a:t>
            </a:r>
            <a:r>
              <a:rPr sz="1800" spc="-10" dirty="0">
                <a:latin typeface="Segoe UI"/>
                <a:cs typeface="Segoe UI"/>
              </a:rPr>
              <a:t>потягів, </a:t>
            </a:r>
            <a:r>
              <a:rPr sz="1800" dirty="0">
                <a:latin typeface="Segoe UI"/>
                <a:cs typeface="Segoe UI"/>
              </a:rPr>
              <a:t>економіка</a:t>
            </a:r>
            <a:r>
              <a:rPr sz="1800" spc="-35" dirty="0">
                <a:latin typeface="Segoe UI"/>
                <a:cs typeface="Segoe UI"/>
              </a:rPr>
              <a:t> </a:t>
            </a:r>
            <a:r>
              <a:rPr sz="1800" dirty="0">
                <a:latin typeface="Segoe UI"/>
                <a:cs typeface="Segoe UI"/>
              </a:rPr>
              <a:t>не</a:t>
            </a:r>
            <a:r>
              <a:rPr sz="1800" spc="-40" dirty="0">
                <a:latin typeface="Segoe UI"/>
                <a:cs typeface="Segoe UI"/>
              </a:rPr>
              <a:t> </a:t>
            </a:r>
            <a:r>
              <a:rPr sz="1800" dirty="0">
                <a:latin typeface="Segoe UI"/>
                <a:cs typeface="Segoe UI"/>
              </a:rPr>
              <a:t>має</a:t>
            </a:r>
            <a:r>
              <a:rPr sz="1800" spc="-50" dirty="0">
                <a:latin typeface="Segoe UI"/>
                <a:cs typeface="Segoe UI"/>
              </a:rPr>
              <a:t> </a:t>
            </a:r>
            <a:r>
              <a:rPr sz="1800" dirty="0">
                <a:latin typeface="Segoe UI"/>
                <a:cs typeface="Segoe UI"/>
              </a:rPr>
              <a:t>міцної</a:t>
            </a:r>
            <a:r>
              <a:rPr sz="1800" spc="-55" dirty="0">
                <a:latin typeface="Segoe UI"/>
                <a:cs typeface="Segoe UI"/>
              </a:rPr>
              <a:t> </a:t>
            </a:r>
            <a:r>
              <a:rPr sz="1800" spc="-10" dirty="0">
                <a:latin typeface="Segoe UI"/>
                <a:cs typeface="Segoe UI"/>
              </a:rPr>
              <a:t>опори.</a:t>
            </a:r>
            <a:endParaRPr sz="1800">
              <a:latin typeface="Segoe UI"/>
              <a:cs typeface="Segoe UI"/>
            </a:endParaRPr>
          </a:p>
        </p:txBody>
      </p:sp>
      <p:pic>
        <p:nvPicPr>
          <p:cNvPr id="4" name="object 4"/>
          <p:cNvPicPr/>
          <p:nvPr/>
        </p:nvPicPr>
        <p:blipFill>
          <a:blip r:embed="rId3" cstate="print"/>
          <a:stretch>
            <a:fillRect/>
          </a:stretch>
        </p:blipFill>
        <p:spPr>
          <a:xfrm>
            <a:off x="1950720" y="1746504"/>
            <a:ext cx="5242559" cy="496824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59823"/>
          <a:stretch/>
        </p:blipFill>
        <p:spPr>
          <a:xfrm>
            <a:off x="28575" y="76200"/>
            <a:ext cx="4728919" cy="3581400"/>
          </a:xfrm>
          <a:prstGeom prst="rect">
            <a:avLst/>
          </a:prstGeom>
        </p:spPr>
      </p:pic>
      <p:pic>
        <p:nvPicPr>
          <p:cNvPr id="3" name="Рисунок 2"/>
          <p:cNvPicPr>
            <a:picLocks noChangeAspect="1"/>
          </p:cNvPicPr>
          <p:nvPr/>
        </p:nvPicPr>
        <p:blipFill rotWithShape="1">
          <a:blip r:embed="rId2"/>
          <a:srcRect t="39390"/>
          <a:stretch/>
        </p:blipFill>
        <p:spPr>
          <a:xfrm>
            <a:off x="4572001" y="1447800"/>
            <a:ext cx="4572000" cy="5362574"/>
          </a:xfrm>
          <a:prstGeom prst="rect">
            <a:avLst/>
          </a:prstGeom>
        </p:spPr>
      </p:pic>
    </p:spTree>
    <p:extLst>
      <p:ext uri="{BB962C8B-B14F-4D97-AF65-F5344CB8AC3E}">
        <p14:creationId xmlns:p14="http://schemas.microsoft.com/office/powerpoint/2010/main" val="42778365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8694" rIns="0" bIns="0" rtlCol="0">
            <a:spAutoFit/>
          </a:bodyPr>
          <a:lstStyle/>
          <a:p>
            <a:pPr marL="1238250">
              <a:lnSpc>
                <a:spcPct val="100000"/>
              </a:lnSpc>
              <a:spcBef>
                <a:spcPts val="100"/>
              </a:spcBef>
            </a:pPr>
            <a:r>
              <a:rPr sz="1800" b="1" spc="-10" dirty="0">
                <a:solidFill>
                  <a:srgbClr val="353535"/>
                </a:solidFill>
                <a:latin typeface="Arial"/>
                <a:cs typeface="Arial"/>
              </a:rPr>
              <a:t>ПРОМИСЛОВІСТЬ</a:t>
            </a:r>
            <a:r>
              <a:rPr sz="1800" b="1" spc="-15" dirty="0">
                <a:solidFill>
                  <a:srgbClr val="353535"/>
                </a:solidFill>
                <a:latin typeface="Arial"/>
                <a:cs typeface="Arial"/>
              </a:rPr>
              <a:t> </a:t>
            </a:r>
            <a:r>
              <a:rPr sz="1800" b="1" spc="-20" dirty="0">
                <a:solidFill>
                  <a:srgbClr val="353535"/>
                </a:solidFill>
                <a:latin typeface="Arial"/>
                <a:cs typeface="Arial"/>
              </a:rPr>
              <a:t>УКРАЇНИ </a:t>
            </a:r>
            <a:r>
              <a:rPr sz="1800" b="1" dirty="0">
                <a:solidFill>
                  <a:srgbClr val="353535"/>
                </a:solidFill>
                <a:latin typeface="Arial"/>
                <a:cs typeface="Arial"/>
              </a:rPr>
              <a:t>У</a:t>
            </a:r>
            <a:r>
              <a:rPr sz="1800" b="1" spc="-35" dirty="0">
                <a:solidFill>
                  <a:srgbClr val="353535"/>
                </a:solidFill>
                <a:latin typeface="Arial"/>
                <a:cs typeface="Arial"/>
              </a:rPr>
              <a:t> </a:t>
            </a:r>
            <a:r>
              <a:rPr sz="1800" b="1" dirty="0">
                <a:solidFill>
                  <a:srgbClr val="353535"/>
                </a:solidFill>
                <a:latin typeface="Arial"/>
                <a:cs typeface="Arial"/>
              </a:rPr>
              <a:t>СІЧНІ-ЧЕРВНІ</a:t>
            </a:r>
            <a:r>
              <a:rPr sz="1800" b="1" spc="-55" dirty="0">
                <a:solidFill>
                  <a:srgbClr val="353535"/>
                </a:solidFill>
                <a:latin typeface="Arial"/>
                <a:cs typeface="Arial"/>
              </a:rPr>
              <a:t> </a:t>
            </a:r>
            <a:r>
              <a:rPr sz="1800" b="1" dirty="0">
                <a:solidFill>
                  <a:srgbClr val="353535"/>
                </a:solidFill>
                <a:latin typeface="Arial"/>
                <a:cs typeface="Arial"/>
              </a:rPr>
              <a:t>2020</a:t>
            </a:r>
            <a:r>
              <a:rPr sz="1800" b="1" spc="-80" dirty="0">
                <a:solidFill>
                  <a:srgbClr val="353535"/>
                </a:solidFill>
                <a:latin typeface="Arial"/>
                <a:cs typeface="Arial"/>
              </a:rPr>
              <a:t> </a:t>
            </a:r>
            <a:r>
              <a:rPr sz="1800" b="1" spc="-20" dirty="0">
                <a:solidFill>
                  <a:srgbClr val="353535"/>
                </a:solidFill>
                <a:latin typeface="Arial"/>
                <a:cs typeface="Arial"/>
              </a:rPr>
              <a:t>РОКУ</a:t>
            </a:r>
            <a:endParaRPr sz="1800">
              <a:latin typeface="Arial"/>
              <a:cs typeface="Arial"/>
            </a:endParaRPr>
          </a:p>
        </p:txBody>
      </p:sp>
      <p:sp>
        <p:nvSpPr>
          <p:cNvPr id="3" name="object 3"/>
          <p:cNvSpPr txBox="1"/>
          <p:nvPr/>
        </p:nvSpPr>
        <p:spPr>
          <a:xfrm>
            <a:off x="547217" y="6230518"/>
            <a:ext cx="6267450" cy="238125"/>
          </a:xfrm>
          <a:prstGeom prst="rect">
            <a:avLst/>
          </a:prstGeom>
        </p:spPr>
        <p:txBody>
          <a:bodyPr vert="horz" wrap="square" lIns="0" tIns="11430" rIns="0" bIns="0" rtlCol="0">
            <a:spAutoFit/>
          </a:bodyPr>
          <a:lstStyle/>
          <a:p>
            <a:pPr marL="12700">
              <a:lnSpc>
                <a:spcPct val="100000"/>
              </a:lnSpc>
              <a:spcBef>
                <a:spcPts val="90"/>
              </a:spcBef>
            </a:pPr>
            <a:r>
              <a:rPr sz="1400" i="1" spc="-10" dirty="0">
                <a:latin typeface="Arial"/>
                <a:cs typeface="Arial"/>
                <a:hlinkClick r:id="rId2"/>
              </a:rPr>
              <a:t>http://edclub.com.ua/analityka/promyslovist-ukrayiny-</a:t>
            </a:r>
            <a:r>
              <a:rPr sz="1400" i="1" dirty="0">
                <a:latin typeface="Arial"/>
                <a:cs typeface="Arial"/>
                <a:hlinkClick r:id="rId2"/>
              </a:rPr>
              <a:t>u-</a:t>
            </a:r>
            <a:r>
              <a:rPr sz="1400" i="1" spc="-10" dirty="0">
                <a:latin typeface="Arial"/>
                <a:cs typeface="Arial"/>
                <a:hlinkClick r:id="rId2"/>
              </a:rPr>
              <a:t>sichni-chervni-</a:t>
            </a:r>
            <a:r>
              <a:rPr sz="1400" i="1" spc="-20" dirty="0">
                <a:latin typeface="Arial"/>
                <a:cs typeface="Arial"/>
                <a:hlinkClick r:id="rId2"/>
              </a:rPr>
              <a:t>2020-roku</a:t>
            </a:r>
            <a:endParaRPr sz="1400">
              <a:latin typeface="Arial"/>
              <a:cs typeface="Arial"/>
            </a:endParaRPr>
          </a:p>
        </p:txBody>
      </p:sp>
      <p:pic>
        <p:nvPicPr>
          <p:cNvPr id="4" name="object 4"/>
          <p:cNvPicPr/>
          <p:nvPr/>
        </p:nvPicPr>
        <p:blipFill>
          <a:blip r:embed="rId3" cstate="print"/>
          <a:stretch>
            <a:fillRect/>
          </a:stretch>
        </p:blipFill>
        <p:spPr>
          <a:xfrm>
            <a:off x="0" y="890016"/>
            <a:ext cx="9144000" cy="507796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38" y="0"/>
            <a:ext cx="9147810" cy="6858000"/>
            <a:chOff x="-3238" y="0"/>
            <a:chExt cx="9147810" cy="6858000"/>
          </a:xfrm>
        </p:grpSpPr>
        <p:pic>
          <p:nvPicPr>
            <p:cNvPr id="3" name="object 3"/>
            <p:cNvPicPr/>
            <p:nvPr/>
          </p:nvPicPr>
          <p:blipFill>
            <a:blip r:embed="rId2" cstate="print"/>
            <a:stretch>
              <a:fillRect/>
            </a:stretch>
          </p:blipFill>
          <p:spPr>
            <a:xfrm>
              <a:off x="0" y="106679"/>
              <a:ext cx="9143999" cy="717042"/>
            </a:xfrm>
            <a:prstGeom prst="rect">
              <a:avLst/>
            </a:prstGeom>
          </p:spPr>
        </p:pic>
        <p:pic>
          <p:nvPicPr>
            <p:cNvPr id="4" name="object 4"/>
            <p:cNvPicPr/>
            <p:nvPr/>
          </p:nvPicPr>
          <p:blipFill>
            <a:blip r:embed="rId3" cstate="print"/>
            <a:stretch>
              <a:fillRect/>
            </a:stretch>
          </p:blipFill>
          <p:spPr>
            <a:xfrm>
              <a:off x="381000" y="51815"/>
              <a:ext cx="8373617" cy="942594"/>
            </a:xfrm>
            <a:prstGeom prst="rect">
              <a:avLst/>
            </a:prstGeom>
          </p:spPr>
        </p:pic>
        <p:sp>
          <p:nvSpPr>
            <p:cNvPr id="5" name="object 5"/>
            <p:cNvSpPr/>
            <p:nvPr/>
          </p:nvSpPr>
          <p:spPr>
            <a:xfrm>
              <a:off x="1524" y="135636"/>
              <a:ext cx="9138285" cy="619125"/>
            </a:xfrm>
            <a:custGeom>
              <a:avLst/>
              <a:gdLst/>
              <a:ahLst/>
              <a:cxnLst/>
              <a:rect l="l" t="t" r="r" b="b"/>
              <a:pathLst>
                <a:path w="9138285" h="619125">
                  <a:moveTo>
                    <a:pt x="9137904" y="0"/>
                  </a:moveTo>
                  <a:lnTo>
                    <a:pt x="0" y="0"/>
                  </a:lnTo>
                  <a:lnTo>
                    <a:pt x="0" y="618744"/>
                  </a:lnTo>
                  <a:lnTo>
                    <a:pt x="9137904" y="618744"/>
                  </a:lnTo>
                  <a:lnTo>
                    <a:pt x="9137904" y="0"/>
                  </a:lnTo>
                  <a:close/>
                </a:path>
              </a:pathLst>
            </a:custGeom>
            <a:solidFill>
              <a:srgbClr val="92D050"/>
            </a:solidFill>
          </p:spPr>
          <p:txBody>
            <a:bodyPr wrap="square" lIns="0" tIns="0" rIns="0" bIns="0" rtlCol="0"/>
            <a:lstStyle/>
            <a:p>
              <a:endParaRPr/>
            </a:p>
          </p:txBody>
        </p:sp>
        <p:sp>
          <p:nvSpPr>
            <p:cNvPr id="6" name="object 6"/>
            <p:cNvSpPr/>
            <p:nvPr/>
          </p:nvSpPr>
          <p:spPr>
            <a:xfrm>
              <a:off x="1524" y="135636"/>
              <a:ext cx="9138285" cy="619125"/>
            </a:xfrm>
            <a:custGeom>
              <a:avLst/>
              <a:gdLst/>
              <a:ahLst/>
              <a:cxnLst/>
              <a:rect l="l" t="t" r="r" b="b"/>
              <a:pathLst>
                <a:path w="9138285" h="619125">
                  <a:moveTo>
                    <a:pt x="0" y="618744"/>
                  </a:moveTo>
                  <a:lnTo>
                    <a:pt x="9137904" y="618744"/>
                  </a:lnTo>
                  <a:lnTo>
                    <a:pt x="9137904" y="0"/>
                  </a:lnTo>
                  <a:lnTo>
                    <a:pt x="0" y="0"/>
                  </a:lnTo>
                  <a:lnTo>
                    <a:pt x="0" y="618744"/>
                  </a:lnTo>
                  <a:close/>
                </a:path>
              </a:pathLst>
            </a:custGeom>
            <a:ln w="9144">
              <a:solidFill>
                <a:srgbClr val="97B853"/>
              </a:solidFill>
            </a:ln>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2065" rIns="0" bIns="0" rtlCol="0">
            <a:spAutoFit/>
          </a:bodyPr>
          <a:lstStyle/>
          <a:p>
            <a:pPr marL="412750">
              <a:lnSpc>
                <a:spcPct val="100000"/>
              </a:lnSpc>
              <a:spcBef>
                <a:spcPts val="95"/>
              </a:spcBef>
            </a:pPr>
            <a:r>
              <a:rPr sz="3200" b="1" spc="-10" dirty="0">
                <a:latin typeface="Times New Roman"/>
                <a:cs typeface="Times New Roman"/>
              </a:rPr>
              <a:t>Паливно-</a:t>
            </a:r>
            <a:r>
              <a:rPr sz="3200" b="1" dirty="0">
                <a:latin typeface="Times New Roman"/>
                <a:cs typeface="Times New Roman"/>
              </a:rPr>
              <a:t>енергетичний</a:t>
            </a:r>
            <a:r>
              <a:rPr sz="3200" b="1" spc="-90" dirty="0">
                <a:latin typeface="Times New Roman"/>
                <a:cs typeface="Times New Roman"/>
              </a:rPr>
              <a:t> </a:t>
            </a:r>
            <a:r>
              <a:rPr sz="3200" b="1" spc="-20" dirty="0">
                <a:latin typeface="Times New Roman"/>
                <a:cs typeface="Times New Roman"/>
              </a:rPr>
              <a:t>комплекс</a:t>
            </a:r>
            <a:r>
              <a:rPr sz="3200" b="1" spc="-170" dirty="0">
                <a:latin typeface="Times New Roman"/>
                <a:cs typeface="Times New Roman"/>
              </a:rPr>
              <a:t> </a:t>
            </a:r>
            <a:r>
              <a:rPr sz="3200" b="1" spc="-10" dirty="0">
                <a:latin typeface="Times New Roman"/>
                <a:cs typeface="Times New Roman"/>
              </a:rPr>
              <a:t>України</a:t>
            </a:r>
            <a:endParaRPr sz="3200">
              <a:latin typeface="Times New Roman"/>
              <a:cs typeface="Times New Roman"/>
            </a:endParaRPr>
          </a:p>
        </p:txBody>
      </p:sp>
      <p:sp>
        <p:nvSpPr>
          <p:cNvPr id="8" name="object 8"/>
          <p:cNvSpPr txBox="1"/>
          <p:nvPr/>
        </p:nvSpPr>
        <p:spPr>
          <a:xfrm>
            <a:off x="401218" y="1097025"/>
            <a:ext cx="3998595" cy="2376170"/>
          </a:xfrm>
          <a:prstGeom prst="rect">
            <a:avLst/>
          </a:prstGeom>
        </p:spPr>
        <p:txBody>
          <a:bodyPr vert="horz" wrap="square" lIns="0" tIns="14604" rIns="0" bIns="0" rtlCol="0">
            <a:spAutoFit/>
          </a:bodyPr>
          <a:lstStyle/>
          <a:p>
            <a:pPr marL="12065" marR="5080" indent="5715" algn="ctr">
              <a:lnSpc>
                <a:spcPct val="107000"/>
              </a:lnSpc>
              <a:spcBef>
                <a:spcPts val="114"/>
              </a:spcBef>
            </a:pPr>
            <a:r>
              <a:rPr sz="1800" b="1" i="1" spc="-10" dirty="0">
                <a:latin typeface="Arial"/>
                <a:cs typeface="Arial"/>
              </a:rPr>
              <a:t>Паливно-енергетичний</a:t>
            </a:r>
            <a:r>
              <a:rPr sz="1800" b="1" i="1" spc="-15" dirty="0">
                <a:latin typeface="Arial"/>
                <a:cs typeface="Arial"/>
              </a:rPr>
              <a:t> </a:t>
            </a:r>
            <a:r>
              <a:rPr sz="1800" b="1" i="1" spc="-10" dirty="0">
                <a:latin typeface="Arial"/>
                <a:cs typeface="Arial"/>
              </a:rPr>
              <a:t>комплекс </a:t>
            </a:r>
            <a:r>
              <a:rPr sz="1800" b="1" i="1" dirty="0">
                <a:latin typeface="Arial"/>
                <a:cs typeface="Arial"/>
              </a:rPr>
              <a:t>України</a:t>
            </a:r>
            <a:r>
              <a:rPr sz="1800" b="1" i="1" spc="-15" dirty="0">
                <a:latin typeface="Arial"/>
                <a:cs typeface="Arial"/>
              </a:rPr>
              <a:t> </a:t>
            </a:r>
            <a:r>
              <a:rPr sz="1800" spc="145" dirty="0">
                <a:latin typeface="Tahoma"/>
                <a:cs typeface="Tahoma"/>
              </a:rPr>
              <a:t>—</a:t>
            </a:r>
            <a:r>
              <a:rPr sz="1800" spc="-110" dirty="0">
                <a:latin typeface="Tahoma"/>
                <a:cs typeface="Tahoma"/>
              </a:rPr>
              <a:t> </a:t>
            </a:r>
            <a:r>
              <a:rPr sz="1800" dirty="0">
                <a:latin typeface="Tahoma"/>
                <a:cs typeface="Tahoma"/>
              </a:rPr>
              <a:t>це</a:t>
            </a:r>
            <a:r>
              <a:rPr sz="1800" spc="-80" dirty="0">
                <a:latin typeface="Tahoma"/>
                <a:cs typeface="Tahoma"/>
              </a:rPr>
              <a:t> </a:t>
            </a:r>
            <a:r>
              <a:rPr sz="1800" dirty="0">
                <a:latin typeface="Tahoma"/>
                <a:cs typeface="Tahoma"/>
              </a:rPr>
              <a:t>сукупність</a:t>
            </a:r>
            <a:r>
              <a:rPr sz="1800" spc="-90" dirty="0">
                <a:latin typeface="Tahoma"/>
                <a:cs typeface="Tahoma"/>
              </a:rPr>
              <a:t> </a:t>
            </a:r>
            <a:r>
              <a:rPr sz="1800" spc="-10" dirty="0">
                <a:latin typeface="Tahoma"/>
                <a:cs typeface="Tahoma"/>
              </a:rPr>
              <a:t>галузей </a:t>
            </a:r>
            <a:r>
              <a:rPr sz="1800" dirty="0">
                <a:latin typeface="Tahoma"/>
                <a:cs typeface="Tahoma"/>
              </a:rPr>
              <a:t>промислового</a:t>
            </a:r>
            <a:r>
              <a:rPr sz="1800" spc="-114" dirty="0">
                <a:latin typeface="Tahoma"/>
                <a:cs typeface="Tahoma"/>
              </a:rPr>
              <a:t> </a:t>
            </a:r>
            <a:r>
              <a:rPr sz="1800" dirty="0">
                <a:latin typeface="Tahoma"/>
                <a:cs typeface="Tahoma"/>
              </a:rPr>
              <a:t>виробництва,</a:t>
            </a:r>
            <a:r>
              <a:rPr sz="1800" spc="-60" dirty="0">
                <a:latin typeface="Tahoma"/>
                <a:cs typeface="Tahoma"/>
              </a:rPr>
              <a:t> </a:t>
            </a:r>
            <a:r>
              <a:rPr sz="1800" spc="-25" dirty="0">
                <a:latin typeface="Tahoma"/>
                <a:cs typeface="Tahoma"/>
              </a:rPr>
              <a:t>які </a:t>
            </a:r>
            <a:r>
              <a:rPr sz="1800" dirty="0">
                <a:latin typeface="Tahoma"/>
                <a:cs typeface="Tahoma"/>
              </a:rPr>
              <a:t>здійснюють</a:t>
            </a:r>
            <a:r>
              <a:rPr sz="1800" spc="-100" dirty="0">
                <a:latin typeface="Tahoma"/>
                <a:cs typeface="Tahoma"/>
              </a:rPr>
              <a:t> </a:t>
            </a:r>
            <a:r>
              <a:rPr sz="1800" spc="-10" dirty="0">
                <a:latin typeface="Tahoma"/>
                <a:cs typeface="Tahoma"/>
              </a:rPr>
              <a:t>видобуток</a:t>
            </a:r>
            <a:r>
              <a:rPr sz="1800" spc="-110" dirty="0">
                <a:latin typeface="Tahoma"/>
                <a:cs typeface="Tahoma"/>
              </a:rPr>
              <a:t> </a:t>
            </a:r>
            <a:r>
              <a:rPr sz="1800" spc="-10" dirty="0">
                <a:latin typeface="Tahoma"/>
                <a:cs typeface="Tahoma"/>
              </a:rPr>
              <a:t>первинних </a:t>
            </a:r>
            <a:r>
              <a:rPr sz="1800" dirty="0">
                <a:latin typeface="Tahoma"/>
                <a:cs typeface="Tahoma"/>
              </a:rPr>
              <a:t>енергоресурсів</a:t>
            </a:r>
            <a:r>
              <a:rPr sz="1800" spc="-55" dirty="0">
                <a:latin typeface="Tahoma"/>
                <a:cs typeface="Tahoma"/>
              </a:rPr>
              <a:t> </a:t>
            </a:r>
            <a:r>
              <a:rPr sz="1800" spc="-10" dirty="0">
                <a:latin typeface="Tahoma"/>
                <a:cs typeface="Tahoma"/>
              </a:rPr>
              <a:t>(нафти,</a:t>
            </a:r>
            <a:r>
              <a:rPr sz="1800" spc="-55" dirty="0">
                <a:latin typeface="Tahoma"/>
                <a:cs typeface="Tahoma"/>
              </a:rPr>
              <a:t> </a:t>
            </a:r>
            <a:r>
              <a:rPr sz="1800" spc="-10" dirty="0">
                <a:latin typeface="Tahoma"/>
                <a:cs typeface="Tahoma"/>
              </a:rPr>
              <a:t>природного </a:t>
            </a:r>
            <a:r>
              <a:rPr sz="1800" spc="-75" dirty="0">
                <a:latin typeface="Tahoma"/>
                <a:cs typeface="Tahoma"/>
              </a:rPr>
              <a:t>газу,</a:t>
            </a:r>
            <a:r>
              <a:rPr sz="1800" spc="-50" dirty="0">
                <a:latin typeface="Tahoma"/>
                <a:cs typeface="Tahoma"/>
              </a:rPr>
              <a:t> </a:t>
            </a:r>
            <a:r>
              <a:rPr sz="1800" spc="-20" dirty="0">
                <a:latin typeface="Tahoma"/>
                <a:cs typeface="Tahoma"/>
              </a:rPr>
              <a:t>вугілля),</a:t>
            </a:r>
            <a:r>
              <a:rPr sz="1800" spc="-90" dirty="0">
                <a:latin typeface="Tahoma"/>
                <a:cs typeface="Tahoma"/>
              </a:rPr>
              <a:t> </a:t>
            </a:r>
            <a:r>
              <a:rPr sz="1800" spc="-10" dirty="0">
                <a:latin typeface="Tahoma"/>
                <a:cs typeface="Tahoma"/>
              </a:rPr>
              <a:t>генерацію </a:t>
            </a:r>
            <a:r>
              <a:rPr sz="1800" dirty="0">
                <a:latin typeface="Tahoma"/>
                <a:cs typeface="Tahoma"/>
              </a:rPr>
              <a:t>електроенергії,</a:t>
            </a:r>
            <a:r>
              <a:rPr sz="1800" spc="-114" dirty="0">
                <a:latin typeface="Tahoma"/>
                <a:cs typeface="Tahoma"/>
              </a:rPr>
              <a:t> </a:t>
            </a:r>
            <a:r>
              <a:rPr sz="1800" spc="85" dirty="0">
                <a:latin typeface="Tahoma"/>
                <a:cs typeface="Tahoma"/>
              </a:rPr>
              <a:t>її</a:t>
            </a:r>
            <a:r>
              <a:rPr sz="1800" spc="-65" dirty="0">
                <a:latin typeface="Tahoma"/>
                <a:cs typeface="Tahoma"/>
              </a:rPr>
              <a:t> </a:t>
            </a:r>
            <a:r>
              <a:rPr sz="1800" dirty="0">
                <a:latin typeface="Tahoma"/>
                <a:cs typeface="Tahoma"/>
              </a:rPr>
              <a:t>транспортування</a:t>
            </a:r>
            <a:r>
              <a:rPr sz="1800" spc="-40" dirty="0">
                <a:latin typeface="Tahoma"/>
                <a:cs typeface="Tahoma"/>
              </a:rPr>
              <a:t> </a:t>
            </a:r>
            <a:r>
              <a:rPr sz="1800" spc="-25" dirty="0">
                <a:latin typeface="Tahoma"/>
                <a:cs typeface="Tahoma"/>
              </a:rPr>
              <a:t>та </a:t>
            </a:r>
            <a:r>
              <a:rPr sz="1800" spc="-10" dirty="0">
                <a:latin typeface="Tahoma"/>
                <a:cs typeface="Tahoma"/>
              </a:rPr>
              <a:t>споживання.</a:t>
            </a:r>
            <a:endParaRPr sz="1800">
              <a:latin typeface="Tahoma"/>
              <a:cs typeface="Tahoma"/>
            </a:endParaRPr>
          </a:p>
        </p:txBody>
      </p:sp>
      <p:sp>
        <p:nvSpPr>
          <p:cNvPr id="9" name="object 9"/>
          <p:cNvSpPr txBox="1"/>
          <p:nvPr/>
        </p:nvSpPr>
        <p:spPr>
          <a:xfrm>
            <a:off x="755904" y="3874008"/>
            <a:ext cx="3672840" cy="1201420"/>
          </a:xfrm>
          <a:prstGeom prst="rect">
            <a:avLst/>
          </a:prstGeom>
          <a:solidFill>
            <a:srgbClr val="FBD4B5"/>
          </a:solidFill>
          <a:ln w="18288">
            <a:solidFill>
              <a:srgbClr val="E36C09"/>
            </a:solidFill>
          </a:ln>
        </p:spPr>
        <p:txBody>
          <a:bodyPr vert="horz" wrap="square" lIns="0" tIns="42545" rIns="0" bIns="0" rtlCol="0">
            <a:spAutoFit/>
          </a:bodyPr>
          <a:lstStyle/>
          <a:p>
            <a:pPr marL="405765" marR="405765" indent="3175" algn="ctr">
              <a:lnSpc>
                <a:spcPct val="100000"/>
              </a:lnSpc>
              <a:spcBef>
                <a:spcPts val="335"/>
              </a:spcBef>
            </a:pPr>
            <a:r>
              <a:rPr sz="1800" b="1" i="1" dirty="0">
                <a:latin typeface="Arial"/>
                <a:cs typeface="Arial"/>
              </a:rPr>
              <a:t>підгалузі</a:t>
            </a:r>
            <a:r>
              <a:rPr sz="1800" b="1" i="1" spc="-65" dirty="0">
                <a:latin typeface="Arial"/>
                <a:cs typeface="Arial"/>
              </a:rPr>
              <a:t> </a:t>
            </a:r>
            <a:r>
              <a:rPr sz="1800" b="1" i="1" spc="-10" dirty="0">
                <a:latin typeface="Arial"/>
                <a:cs typeface="Arial"/>
              </a:rPr>
              <a:t>паливної промисловості</a:t>
            </a:r>
            <a:r>
              <a:rPr sz="1800" b="1" i="1" spc="500" dirty="0">
                <a:latin typeface="Arial"/>
                <a:cs typeface="Arial"/>
              </a:rPr>
              <a:t> </a:t>
            </a:r>
            <a:r>
              <a:rPr sz="1800" spc="-20" dirty="0">
                <a:latin typeface="Tahoma"/>
                <a:cs typeface="Tahoma"/>
              </a:rPr>
              <a:t>(вугільна,</a:t>
            </a:r>
            <a:r>
              <a:rPr sz="1800" spc="-40" dirty="0">
                <a:latin typeface="Tahoma"/>
                <a:cs typeface="Tahoma"/>
              </a:rPr>
              <a:t> </a:t>
            </a:r>
            <a:r>
              <a:rPr sz="1800" dirty="0">
                <a:latin typeface="Tahoma"/>
                <a:cs typeface="Tahoma"/>
              </a:rPr>
              <a:t>нафтова,</a:t>
            </a:r>
            <a:r>
              <a:rPr sz="1800" spc="-60" dirty="0">
                <a:latin typeface="Tahoma"/>
                <a:cs typeface="Tahoma"/>
              </a:rPr>
              <a:t> </a:t>
            </a:r>
            <a:r>
              <a:rPr sz="1800" spc="-10" dirty="0">
                <a:latin typeface="Tahoma"/>
                <a:cs typeface="Tahoma"/>
              </a:rPr>
              <a:t>газова, </a:t>
            </a:r>
            <a:r>
              <a:rPr sz="1800" dirty="0">
                <a:latin typeface="Tahoma"/>
                <a:cs typeface="Tahoma"/>
              </a:rPr>
              <a:t>торф’яна,</a:t>
            </a:r>
            <a:r>
              <a:rPr sz="1800" spc="30" dirty="0">
                <a:latin typeface="Tahoma"/>
                <a:cs typeface="Tahoma"/>
              </a:rPr>
              <a:t> </a:t>
            </a:r>
            <a:r>
              <a:rPr sz="1800" spc="-10" dirty="0">
                <a:latin typeface="Tahoma"/>
                <a:cs typeface="Tahoma"/>
              </a:rPr>
              <a:t>сланцева)</a:t>
            </a:r>
            <a:endParaRPr sz="1800">
              <a:latin typeface="Tahoma"/>
              <a:cs typeface="Tahoma"/>
            </a:endParaRPr>
          </a:p>
        </p:txBody>
      </p:sp>
      <p:sp>
        <p:nvSpPr>
          <p:cNvPr id="10" name="object 10"/>
          <p:cNvSpPr txBox="1"/>
          <p:nvPr/>
        </p:nvSpPr>
        <p:spPr>
          <a:xfrm>
            <a:off x="5291328" y="3883152"/>
            <a:ext cx="3298190" cy="1201420"/>
          </a:xfrm>
          <a:prstGeom prst="rect">
            <a:avLst/>
          </a:prstGeom>
          <a:solidFill>
            <a:srgbClr val="FFFF66"/>
          </a:solidFill>
          <a:ln w="18288">
            <a:solidFill>
              <a:srgbClr val="FFC000"/>
            </a:solidFill>
          </a:ln>
        </p:spPr>
        <p:txBody>
          <a:bodyPr vert="horz" wrap="square" lIns="0" tIns="42545" rIns="0" bIns="0" rtlCol="0">
            <a:spAutoFit/>
          </a:bodyPr>
          <a:lstStyle/>
          <a:p>
            <a:pPr marL="1270" algn="ctr">
              <a:lnSpc>
                <a:spcPct val="100000"/>
              </a:lnSpc>
              <a:spcBef>
                <a:spcPts val="335"/>
              </a:spcBef>
            </a:pPr>
            <a:r>
              <a:rPr sz="1800" b="1" i="1" spc="-10" dirty="0">
                <a:latin typeface="Arial"/>
                <a:cs typeface="Arial"/>
              </a:rPr>
              <a:t>електроенергетика</a:t>
            </a:r>
            <a:endParaRPr sz="1800">
              <a:latin typeface="Arial"/>
              <a:cs typeface="Arial"/>
            </a:endParaRPr>
          </a:p>
          <a:p>
            <a:pPr algn="ctr">
              <a:lnSpc>
                <a:spcPct val="100000"/>
              </a:lnSpc>
            </a:pPr>
            <a:r>
              <a:rPr sz="1800" spc="50" dirty="0">
                <a:latin typeface="Tahoma"/>
                <a:cs typeface="Tahoma"/>
              </a:rPr>
              <a:t>(ТЕС,</a:t>
            </a:r>
            <a:r>
              <a:rPr sz="1800" spc="-30" dirty="0">
                <a:latin typeface="Tahoma"/>
                <a:cs typeface="Tahoma"/>
              </a:rPr>
              <a:t> </a:t>
            </a:r>
            <a:r>
              <a:rPr sz="1800" spc="95" dirty="0">
                <a:latin typeface="Tahoma"/>
                <a:cs typeface="Tahoma"/>
              </a:rPr>
              <a:t>ГЕС,</a:t>
            </a:r>
            <a:r>
              <a:rPr sz="1800" spc="430" dirty="0">
                <a:latin typeface="Tahoma"/>
                <a:cs typeface="Tahoma"/>
              </a:rPr>
              <a:t> </a:t>
            </a:r>
            <a:r>
              <a:rPr sz="1800" spc="170" dirty="0">
                <a:latin typeface="Tahoma"/>
                <a:cs typeface="Tahoma"/>
              </a:rPr>
              <a:t>АЕС</a:t>
            </a:r>
            <a:r>
              <a:rPr sz="1800" spc="-55" dirty="0">
                <a:latin typeface="Tahoma"/>
                <a:cs typeface="Tahoma"/>
              </a:rPr>
              <a:t> </a:t>
            </a:r>
            <a:r>
              <a:rPr sz="1800" spc="-25" dirty="0">
                <a:latin typeface="Tahoma"/>
                <a:cs typeface="Tahoma"/>
              </a:rPr>
              <a:t>та</a:t>
            </a:r>
            <a:endParaRPr sz="1800">
              <a:latin typeface="Tahoma"/>
              <a:cs typeface="Tahoma"/>
            </a:endParaRPr>
          </a:p>
          <a:p>
            <a:pPr marL="628650" marR="617855" indent="-1905" algn="ctr">
              <a:lnSpc>
                <a:spcPct val="100000"/>
              </a:lnSpc>
              <a:spcBef>
                <a:spcPts val="5"/>
              </a:spcBef>
            </a:pPr>
            <a:r>
              <a:rPr sz="1800" dirty="0">
                <a:latin typeface="Tahoma"/>
                <a:cs typeface="Tahoma"/>
              </a:rPr>
              <a:t>електростанції,</a:t>
            </a:r>
            <a:r>
              <a:rPr sz="1800" spc="-40" dirty="0">
                <a:latin typeface="Tahoma"/>
                <a:cs typeface="Tahoma"/>
              </a:rPr>
              <a:t> </a:t>
            </a:r>
            <a:r>
              <a:rPr sz="1800" spc="-25" dirty="0">
                <a:latin typeface="Tahoma"/>
                <a:cs typeface="Tahoma"/>
              </a:rPr>
              <a:t>що </a:t>
            </a:r>
            <a:r>
              <a:rPr sz="1800" spc="-10" dirty="0">
                <a:latin typeface="Tahoma"/>
                <a:cs typeface="Tahoma"/>
              </a:rPr>
              <a:t>працюють</a:t>
            </a:r>
            <a:r>
              <a:rPr sz="1800" spc="-65" dirty="0">
                <a:latin typeface="Tahoma"/>
                <a:cs typeface="Tahoma"/>
              </a:rPr>
              <a:t> </a:t>
            </a:r>
            <a:r>
              <a:rPr sz="1800" dirty="0">
                <a:latin typeface="Tahoma"/>
                <a:cs typeface="Tahoma"/>
              </a:rPr>
              <a:t>на</a:t>
            </a:r>
            <a:r>
              <a:rPr sz="1800" spc="-55" dirty="0">
                <a:latin typeface="Tahoma"/>
                <a:cs typeface="Tahoma"/>
              </a:rPr>
              <a:t> </a:t>
            </a:r>
            <a:r>
              <a:rPr sz="1800" spc="-10" dirty="0">
                <a:latin typeface="Tahoma"/>
                <a:cs typeface="Tahoma"/>
              </a:rPr>
              <a:t>ВДЕ).</a:t>
            </a:r>
            <a:endParaRPr sz="1800">
              <a:latin typeface="Tahoma"/>
              <a:cs typeface="Tahoma"/>
            </a:endParaRPr>
          </a:p>
        </p:txBody>
      </p:sp>
      <p:grpSp>
        <p:nvGrpSpPr>
          <p:cNvPr id="11" name="object 11"/>
          <p:cNvGrpSpPr/>
          <p:nvPr/>
        </p:nvGrpSpPr>
        <p:grpSpPr>
          <a:xfrm>
            <a:off x="1517903" y="5084062"/>
            <a:ext cx="6638925" cy="1767839"/>
            <a:chOff x="1517903" y="5084062"/>
            <a:chExt cx="6638925" cy="1767839"/>
          </a:xfrm>
        </p:grpSpPr>
        <p:pic>
          <p:nvPicPr>
            <p:cNvPr id="12" name="object 12"/>
            <p:cNvPicPr/>
            <p:nvPr/>
          </p:nvPicPr>
          <p:blipFill>
            <a:blip r:embed="rId4" cstate="print"/>
            <a:stretch>
              <a:fillRect/>
            </a:stretch>
          </p:blipFill>
          <p:spPr>
            <a:xfrm>
              <a:off x="1517903" y="5084062"/>
              <a:ext cx="2148840" cy="1740408"/>
            </a:xfrm>
            <a:prstGeom prst="rect">
              <a:avLst/>
            </a:prstGeom>
          </p:spPr>
        </p:pic>
        <p:pic>
          <p:nvPicPr>
            <p:cNvPr id="13" name="object 13"/>
            <p:cNvPicPr/>
            <p:nvPr/>
          </p:nvPicPr>
          <p:blipFill>
            <a:blip r:embed="rId5" cstate="print"/>
            <a:stretch>
              <a:fillRect/>
            </a:stretch>
          </p:blipFill>
          <p:spPr>
            <a:xfrm>
              <a:off x="5867400" y="5114543"/>
              <a:ext cx="2289048" cy="1737360"/>
            </a:xfrm>
            <a:prstGeom prst="rect">
              <a:avLst/>
            </a:prstGeom>
          </p:spPr>
        </p:pic>
      </p:grpSp>
      <p:sp>
        <p:nvSpPr>
          <p:cNvPr id="14" name="object 14"/>
          <p:cNvSpPr txBox="1"/>
          <p:nvPr/>
        </p:nvSpPr>
        <p:spPr>
          <a:xfrm>
            <a:off x="4860035" y="1043939"/>
            <a:ext cx="4273550" cy="2557780"/>
          </a:xfrm>
          <a:prstGeom prst="rect">
            <a:avLst/>
          </a:prstGeom>
          <a:solidFill>
            <a:srgbClr val="FFCC66"/>
          </a:solidFill>
          <a:ln w="9144">
            <a:solidFill>
              <a:srgbClr val="E36C09"/>
            </a:solidFill>
          </a:ln>
        </p:spPr>
        <p:txBody>
          <a:bodyPr vert="horz" wrap="square" lIns="0" tIns="40005" rIns="0" bIns="0" rtlCol="0">
            <a:spAutoFit/>
          </a:bodyPr>
          <a:lstStyle/>
          <a:p>
            <a:pPr marL="123189" marR="115570" indent="3175" algn="ctr">
              <a:lnSpc>
                <a:spcPct val="100000"/>
              </a:lnSpc>
              <a:spcBef>
                <a:spcPts val="315"/>
              </a:spcBef>
            </a:pPr>
            <a:r>
              <a:rPr sz="1600" b="1" i="1" spc="-10" dirty="0">
                <a:latin typeface="Arial"/>
                <a:cs typeface="Arial"/>
              </a:rPr>
              <a:t>Енергетична</a:t>
            </a:r>
            <a:r>
              <a:rPr sz="1600" b="1" i="1" spc="-40" dirty="0">
                <a:latin typeface="Arial"/>
                <a:cs typeface="Arial"/>
              </a:rPr>
              <a:t> </a:t>
            </a:r>
            <a:r>
              <a:rPr sz="1600" b="1" i="1" dirty="0">
                <a:latin typeface="Arial"/>
                <a:cs typeface="Arial"/>
              </a:rPr>
              <a:t>безпека</a:t>
            </a:r>
            <a:r>
              <a:rPr sz="1600" b="1" i="1" spc="-5" dirty="0">
                <a:latin typeface="Arial"/>
                <a:cs typeface="Arial"/>
              </a:rPr>
              <a:t> </a:t>
            </a:r>
            <a:r>
              <a:rPr sz="1600" dirty="0">
                <a:latin typeface="Tahoma"/>
                <a:cs typeface="Tahoma"/>
              </a:rPr>
              <a:t>–</a:t>
            </a:r>
            <a:r>
              <a:rPr sz="1600" spc="-65" dirty="0">
                <a:latin typeface="Tahoma"/>
                <a:cs typeface="Tahoma"/>
              </a:rPr>
              <a:t> </a:t>
            </a:r>
            <a:r>
              <a:rPr sz="1600" dirty="0">
                <a:latin typeface="Tahoma"/>
                <a:cs typeface="Tahoma"/>
              </a:rPr>
              <a:t>це</a:t>
            </a:r>
            <a:r>
              <a:rPr sz="1600" spc="-50" dirty="0">
                <a:latin typeface="Tahoma"/>
                <a:cs typeface="Tahoma"/>
              </a:rPr>
              <a:t> </a:t>
            </a:r>
            <a:r>
              <a:rPr sz="1600" spc="-20" dirty="0">
                <a:latin typeface="Tahoma"/>
                <a:cs typeface="Tahoma"/>
              </a:rPr>
              <a:t>стан економіки,</a:t>
            </a:r>
            <a:r>
              <a:rPr sz="1600" spc="-35" dirty="0">
                <a:latin typeface="Tahoma"/>
                <a:cs typeface="Tahoma"/>
              </a:rPr>
              <a:t> </a:t>
            </a:r>
            <a:r>
              <a:rPr sz="1600" dirty="0">
                <a:latin typeface="Tahoma"/>
                <a:cs typeface="Tahoma"/>
              </a:rPr>
              <a:t>що</a:t>
            </a:r>
            <a:r>
              <a:rPr sz="1600" spc="-25" dirty="0">
                <a:latin typeface="Tahoma"/>
                <a:cs typeface="Tahoma"/>
              </a:rPr>
              <a:t> </a:t>
            </a:r>
            <a:r>
              <a:rPr sz="1600" dirty="0">
                <a:latin typeface="Tahoma"/>
                <a:cs typeface="Tahoma"/>
              </a:rPr>
              <a:t>забезпечує</a:t>
            </a:r>
            <a:r>
              <a:rPr sz="1600" spc="-50" dirty="0">
                <a:latin typeface="Tahoma"/>
                <a:cs typeface="Tahoma"/>
              </a:rPr>
              <a:t> </a:t>
            </a:r>
            <a:r>
              <a:rPr sz="1600" spc="-10" dirty="0">
                <a:latin typeface="Tahoma"/>
                <a:cs typeface="Tahoma"/>
              </a:rPr>
              <a:t>захищеність </a:t>
            </a:r>
            <a:r>
              <a:rPr sz="1600" dirty="0">
                <a:latin typeface="Tahoma"/>
                <a:cs typeface="Tahoma"/>
              </a:rPr>
              <a:t>національних</a:t>
            </a:r>
            <a:r>
              <a:rPr sz="1600" spc="25" dirty="0">
                <a:latin typeface="Tahoma"/>
                <a:cs typeface="Tahoma"/>
              </a:rPr>
              <a:t> </a:t>
            </a:r>
            <a:r>
              <a:rPr sz="1600" dirty="0">
                <a:latin typeface="Tahoma"/>
                <a:cs typeface="Tahoma"/>
              </a:rPr>
              <a:t>інтересів</a:t>
            </a:r>
            <a:r>
              <a:rPr sz="1600" spc="-5" dirty="0">
                <a:latin typeface="Tahoma"/>
                <a:cs typeface="Tahoma"/>
              </a:rPr>
              <a:t> </a:t>
            </a:r>
            <a:r>
              <a:rPr sz="1600" dirty="0">
                <a:latin typeface="Tahoma"/>
                <a:cs typeface="Tahoma"/>
              </a:rPr>
              <a:t>у</a:t>
            </a:r>
            <a:r>
              <a:rPr sz="1600" spc="30" dirty="0">
                <a:latin typeface="Tahoma"/>
                <a:cs typeface="Tahoma"/>
              </a:rPr>
              <a:t> </a:t>
            </a:r>
            <a:r>
              <a:rPr sz="1600" dirty="0">
                <a:latin typeface="Tahoma"/>
                <a:cs typeface="Tahoma"/>
              </a:rPr>
              <a:t>сфері</a:t>
            </a:r>
            <a:r>
              <a:rPr sz="1600" spc="-10" dirty="0">
                <a:latin typeface="Tahoma"/>
                <a:cs typeface="Tahoma"/>
              </a:rPr>
              <a:t> енергетики </a:t>
            </a:r>
            <a:r>
              <a:rPr sz="1600" dirty="0">
                <a:latin typeface="Tahoma"/>
                <a:cs typeface="Tahoma"/>
              </a:rPr>
              <a:t>від</a:t>
            </a:r>
            <a:r>
              <a:rPr sz="1600" spc="-60" dirty="0">
                <a:latin typeface="Tahoma"/>
                <a:cs typeface="Tahoma"/>
              </a:rPr>
              <a:t> </a:t>
            </a:r>
            <a:r>
              <a:rPr sz="1600" dirty="0">
                <a:latin typeface="Tahoma"/>
                <a:cs typeface="Tahoma"/>
              </a:rPr>
              <a:t>наявних</a:t>
            </a:r>
            <a:r>
              <a:rPr sz="1600" spc="-50" dirty="0">
                <a:latin typeface="Tahoma"/>
                <a:cs typeface="Tahoma"/>
              </a:rPr>
              <a:t> </a:t>
            </a:r>
            <a:r>
              <a:rPr sz="1600" dirty="0">
                <a:latin typeface="Tahoma"/>
                <a:cs typeface="Tahoma"/>
              </a:rPr>
              <a:t>і</a:t>
            </a:r>
            <a:r>
              <a:rPr sz="1600" spc="-55" dirty="0">
                <a:latin typeface="Tahoma"/>
                <a:cs typeface="Tahoma"/>
              </a:rPr>
              <a:t> </a:t>
            </a:r>
            <a:r>
              <a:rPr sz="1600" dirty="0">
                <a:latin typeface="Tahoma"/>
                <a:cs typeface="Tahoma"/>
              </a:rPr>
              <a:t>можливих</a:t>
            </a:r>
            <a:r>
              <a:rPr sz="1600" spc="-50" dirty="0">
                <a:latin typeface="Tahoma"/>
                <a:cs typeface="Tahoma"/>
              </a:rPr>
              <a:t> </a:t>
            </a:r>
            <a:r>
              <a:rPr sz="1600" spc="-10" dirty="0">
                <a:latin typeface="Tahoma"/>
                <a:cs typeface="Tahoma"/>
              </a:rPr>
              <a:t>загроз внутрішнього</a:t>
            </a:r>
            <a:r>
              <a:rPr sz="1600" spc="-75" dirty="0">
                <a:latin typeface="Tahoma"/>
                <a:cs typeface="Tahoma"/>
              </a:rPr>
              <a:t> </a:t>
            </a:r>
            <a:r>
              <a:rPr sz="1600" dirty="0">
                <a:latin typeface="Tahoma"/>
                <a:cs typeface="Tahoma"/>
              </a:rPr>
              <a:t>та</a:t>
            </a:r>
            <a:r>
              <a:rPr sz="1600" spc="-25" dirty="0">
                <a:latin typeface="Tahoma"/>
                <a:cs typeface="Tahoma"/>
              </a:rPr>
              <a:t> </a:t>
            </a:r>
            <a:r>
              <a:rPr sz="1600" spc="-10" dirty="0">
                <a:latin typeface="Tahoma"/>
                <a:cs typeface="Tahoma"/>
              </a:rPr>
              <a:t>зовнішнього</a:t>
            </a:r>
            <a:r>
              <a:rPr sz="1600" spc="-70" dirty="0">
                <a:latin typeface="Tahoma"/>
                <a:cs typeface="Tahoma"/>
              </a:rPr>
              <a:t> </a:t>
            </a:r>
            <a:r>
              <a:rPr sz="1600" spc="-10" dirty="0">
                <a:latin typeface="Tahoma"/>
                <a:cs typeface="Tahoma"/>
              </a:rPr>
              <a:t>характеру, </a:t>
            </a:r>
            <a:r>
              <a:rPr sz="1600" dirty="0">
                <a:latin typeface="Tahoma"/>
                <a:cs typeface="Tahoma"/>
              </a:rPr>
              <a:t>задовольняє</a:t>
            </a:r>
            <a:r>
              <a:rPr sz="1600" spc="5" dirty="0">
                <a:latin typeface="Tahoma"/>
                <a:cs typeface="Tahoma"/>
              </a:rPr>
              <a:t> </a:t>
            </a:r>
            <a:r>
              <a:rPr sz="1600" dirty="0">
                <a:latin typeface="Tahoma"/>
                <a:cs typeface="Tahoma"/>
              </a:rPr>
              <a:t>реальні</a:t>
            </a:r>
            <a:r>
              <a:rPr sz="1600" spc="70" dirty="0">
                <a:latin typeface="Tahoma"/>
                <a:cs typeface="Tahoma"/>
              </a:rPr>
              <a:t> </a:t>
            </a:r>
            <a:r>
              <a:rPr sz="1600" spc="-10" dirty="0">
                <a:latin typeface="Tahoma"/>
                <a:cs typeface="Tahoma"/>
              </a:rPr>
              <a:t>потреби</a:t>
            </a:r>
            <a:r>
              <a:rPr sz="1600" spc="25" dirty="0">
                <a:latin typeface="Tahoma"/>
                <a:cs typeface="Tahoma"/>
              </a:rPr>
              <a:t> </a:t>
            </a:r>
            <a:r>
              <a:rPr sz="1600" dirty="0">
                <a:latin typeface="Tahoma"/>
                <a:cs typeface="Tahoma"/>
              </a:rPr>
              <a:t>населення</a:t>
            </a:r>
            <a:r>
              <a:rPr sz="1600" spc="35" dirty="0">
                <a:latin typeface="Tahoma"/>
                <a:cs typeface="Tahoma"/>
              </a:rPr>
              <a:t> </a:t>
            </a:r>
            <a:r>
              <a:rPr sz="1600" spc="-50" dirty="0">
                <a:latin typeface="Tahoma"/>
                <a:cs typeface="Tahoma"/>
              </a:rPr>
              <a:t>в </a:t>
            </a:r>
            <a:r>
              <a:rPr sz="1600" dirty="0">
                <a:latin typeface="Tahoma"/>
                <a:cs typeface="Tahoma"/>
              </a:rPr>
              <a:t>паливно</a:t>
            </a:r>
            <a:r>
              <a:rPr sz="1600" dirty="0">
                <a:latin typeface="Arial MT"/>
                <a:cs typeface="Arial MT"/>
              </a:rPr>
              <a:t>-</a:t>
            </a:r>
            <a:r>
              <a:rPr sz="1600" spc="-10" dirty="0">
                <a:latin typeface="Tahoma"/>
                <a:cs typeface="Tahoma"/>
              </a:rPr>
              <a:t>енергетичних</a:t>
            </a:r>
            <a:r>
              <a:rPr sz="1600" spc="55" dirty="0">
                <a:latin typeface="Tahoma"/>
                <a:cs typeface="Tahoma"/>
              </a:rPr>
              <a:t> </a:t>
            </a:r>
            <a:r>
              <a:rPr sz="1600" dirty="0">
                <a:latin typeface="Tahoma"/>
                <a:cs typeface="Tahoma"/>
              </a:rPr>
              <a:t>ресурсах </a:t>
            </a:r>
            <a:r>
              <a:rPr sz="1600" spc="-25" dirty="0">
                <a:latin typeface="Tahoma"/>
                <a:cs typeface="Tahoma"/>
              </a:rPr>
              <a:t>та </a:t>
            </a:r>
            <a:r>
              <a:rPr sz="1600" spc="-10" dirty="0">
                <a:latin typeface="Tahoma"/>
                <a:cs typeface="Tahoma"/>
              </a:rPr>
              <a:t>надійного</a:t>
            </a:r>
            <a:r>
              <a:rPr sz="1600" spc="-40" dirty="0">
                <a:latin typeface="Tahoma"/>
                <a:cs typeface="Tahoma"/>
              </a:rPr>
              <a:t> </a:t>
            </a:r>
            <a:r>
              <a:rPr sz="1600" spc="-10" dirty="0">
                <a:latin typeface="Tahoma"/>
                <a:cs typeface="Tahoma"/>
              </a:rPr>
              <a:t>функціонування</a:t>
            </a:r>
            <a:r>
              <a:rPr sz="1600" spc="-60" dirty="0">
                <a:latin typeface="Tahoma"/>
                <a:cs typeface="Tahoma"/>
              </a:rPr>
              <a:t> </a:t>
            </a:r>
            <a:r>
              <a:rPr sz="1600" spc="-10" dirty="0">
                <a:latin typeface="Tahoma"/>
                <a:cs typeface="Tahoma"/>
              </a:rPr>
              <a:t>національної економіки</a:t>
            </a:r>
            <a:r>
              <a:rPr sz="1600" spc="-65" dirty="0">
                <a:latin typeface="Tahoma"/>
                <a:cs typeface="Tahoma"/>
              </a:rPr>
              <a:t> </a:t>
            </a:r>
            <a:r>
              <a:rPr sz="1600" dirty="0">
                <a:latin typeface="Tahoma"/>
                <a:cs typeface="Tahoma"/>
              </a:rPr>
              <a:t>в</a:t>
            </a:r>
            <a:r>
              <a:rPr sz="1600" spc="-60" dirty="0">
                <a:latin typeface="Tahoma"/>
                <a:cs typeface="Tahoma"/>
              </a:rPr>
              <a:t> </a:t>
            </a:r>
            <a:r>
              <a:rPr sz="1600" dirty="0">
                <a:latin typeface="Tahoma"/>
                <a:cs typeface="Tahoma"/>
              </a:rPr>
              <a:t>режимах</a:t>
            </a:r>
            <a:r>
              <a:rPr sz="1600" spc="-65" dirty="0">
                <a:latin typeface="Tahoma"/>
                <a:cs typeface="Tahoma"/>
              </a:rPr>
              <a:t> </a:t>
            </a:r>
            <a:r>
              <a:rPr sz="1600" spc="-10" dirty="0">
                <a:latin typeface="Tahoma"/>
                <a:cs typeface="Tahoma"/>
              </a:rPr>
              <a:t>звичайного, надзвичайного</a:t>
            </a:r>
            <a:r>
              <a:rPr sz="1600" spc="-60" dirty="0">
                <a:latin typeface="Tahoma"/>
                <a:cs typeface="Tahoma"/>
              </a:rPr>
              <a:t> </a:t>
            </a:r>
            <a:r>
              <a:rPr sz="1600" dirty="0">
                <a:latin typeface="Tahoma"/>
                <a:cs typeface="Tahoma"/>
              </a:rPr>
              <a:t>та</a:t>
            </a:r>
            <a:r>
              <a:rPr sz="1600" spc="-75" dirty="0">
                <a:latin typeface="Tahoma"/>
                <a:cs typeface="Tahoma"/>
              </a:rPr>
              <a:t> </a:t>
            </a:r>
            <a:r>
              <a:rPr sz="1600" dirty="0">
                <a:latin typeface="Tahoma"/>
                <a:cs typeface="Tahoma"/>
              </a:rPr>
              <a:t>воєнного</a:t>
            </a:r>
            <a:r>
              <a:rPr sz="1600" spc="-60" dirty="0">
                <a:latin typeface="Tahoma"/>
                <a:cs typeface="Tahoma"/>
              </a:rPr>
              <a:t> </a:t>
            </a:r>
            <a:r>
              <a:rPr sz="1600" spc="-10" dirty="0">
                <a:latin typeface="Tahoma"/>
                <a:cs typeface="Tahoma"/>
              </a:rPr>
              <a:t>стану.</a:t>
            </a:r>
            <a:endParaRPr sz="1600">
              <a:latin typeface="Tahoma"/>
              <a:cs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p:txBody>
          <a:bodyPr/>
          <a:lstStyle/>
          <a:p>
            <a:endParaRPr lang="uk-UA"/>
          </a:p>
        </p:txBody>
      </p:sp>
      <p:sp>
        <p:nvSpPr>
          <p:cNvPr id="4" name="Текст 2"/>
          <p:cNvSpPr txBox="1">
            <a:spLocks/>
          </p:cNvSpPr>
          <p:nvPr/>
        </p:nvSpPr>
        <p:spPr>
          <a:xfrm>
            <a:off x="533400" y="1981200"/>
            <a:ext cx="8230870" cy="4338955"/>
          </a:xfrm>
          <a:prstGeom prst="rect">
            <a:avLst/>
          </a:prstGeom>
        </p:spPr>
        <p:txBody>
          <a:bodyPr wrap="square" lIns="0" tIns="0" rIns="0" bIns="0">
            <a:spAutoFit/>
          </a:bodyPr>
          <a:lstStyle>
            <a:lvl1pPr marL="0">
              <a:defRPr sz="2400" b="0" i="0">
                <a:solidFill>
                  <a:schemeClr val="tx1"/>
                </a:solidFill>
                <a:latin typeface="Tahoma"/>
                <a:ea typeface="+mn-ea"/>
                <a:cs typeface="Tahom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uk-UA"/>
          </a:p>
        </p:txBody>
      </p:sp>
      <p:pic>
        <p:nvPicPr>
          <p:cNvPr id="5" name="Рисунок 4"/>
          <p:cNvPicPr>
            <a:picLocks noChangeAspect="1"/>
          </p:cNvPicPr>
          <p:nvPr/>
        </p:nvPicPr>
        <p:blipFill>
          <a:blip r:embed="rId2"/>
          <a:stretch>
            <a:fillRect/>
          </a:stretch>
        </p:blipFill>
        <p:spPr>
          <a:xfrm>
            <a:off x="24381" y="648047"/>
            <a:ext cx="9095238" cy="5561905"/>
          </a:xfrm>
          <a:prstGeom prst="rect">
            <a:avLst/>
          </a:prstGeom>
        </p:spPr>
      </p:pic>
    </p:spTree>
    <p:extLst>
      <p:ext uri="{BB962C8B-B14F-4D97-AF65-F5344CB8AC3E}">
        <p14:creationId xmlns:p14="http://schemas.microsoft.com/office/powerpoint/2010/main" val="3579525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0641" y="520778"/>
            <a:ext cx="8128000" cy="1790700"/>
          </a:xfrm>
          <a:prstGeom prst="rect">
            <a:avLst/>
          </a:prstGeom>
        </p:spPr>
        <p:txBody>
          <a:bodyPr vert="horz" wrap="square" lIns="0" tIns="13335" rIns="0" bIns="0" rtlCol="0">
            <a:spAutoFit/>
          </a:bodyPr>
          <a:lstStyle/>
          <a:p>
            <a:pPr marL="12700" marR="6350" algn="just">
              <a:lnSpc>
                <a:spcPct val="107300"/>
              </a:lnSpc>
              <a:spcBef>
                <a:spcPts val="105"/>
              </a:spcBef>
            </a:pPr>
            <a:r>
              <a:rPr sz="1800" dirty="0">
                <a:latin typeface="Tahoma"/>
                <a:cs typeface="Tahoma"/>
              </a:rPr>
              <a:t>Вугілля</a:t>
            </a:r>
            <a:r>
              <a:rPr sz="1800" spc="210" dirty="0">
                <a:latin typeface="Tahoma"/>
                <a:cs typeface="Tahoma"/>
              </a:rPr>
              <a:t> </a:t>
            </a:r>
            <a:r>
              <a:rPr sz="1800" dirty="0">
                <a:latin typeface="Tahoma"/>
                <a:cs typeface="Tahoma"/>
              </a:rPr>
              <a:t>–</a:t>
            </a:r>
            <a:r>
              <a:rPr sz="1800" spc="200" dirty="0">
                <a:latin typeface="Tahoma"/>
                <a:cs typeface="Tahoma"/>
              </a:rPr>
              <a:t> </a:t>
            </a:r>
            <a:r>
              <a:rPr sz="1800" dirty="0">
                <a:latin typeface="Tahoma"/>
                <a:cs typeface="Tahoma"/>
              </a:rPr>
              <a:t>єдина</a:t>
            </a:r>
            <a:r>
              <a:rPr sz="1800" spc="170" dirty="0">
                <a:latin typeface="Tahoma"/>
                <a:cs typeface="Tahoma"/>
              </a:rPr>
              <a:t> </a:t>
            </a:r>
            <a:r>
              <a:rPr sz="1800" dirty="0">
                <a:latin typeface="Tahoma"/>
                <a:cs typeface="Tahoma"/>
              </a:rPr>
              <a:t>енергетична</a:t>
            </a:r>
            <a:r>
              <a:rPr sz="1800" spc="215" dirty="0">
                <a:latin typeface="Tahoma"/>
                <a:cs typeface="Tahoma"/>
              </a:rPr>
              <a:t> </a:t>
            </a:r>
            <a:r>
              <a:rPr sz="1800" dirty="0">
                <a:latin typeface="Tahoma"/>
                <a:cs typeface="Tahoma"/>
              </a:rPr>
              <a:t>сировина,</a:t>
            </a:r>
            <a:r>
              <a:rPr sz="1800" spc="185" dirty="0">
                <a:latin typeface="Tahoma"/>
                <a:cs typeface="Tahoma"/>
              </a:rPr>
              <a:t> </a:t>
            </a:r>
            <a:r>
              <a:rPr sz="1800" dirty="0">
                <a:latin typeface="Tahoma"/>
                <a:cs typeface="Tahoma"/>
              </a:rPr>
              <a:t>запасів</a:t>
            </a:r>
            <a:r>
              <a:rPr sz="1800" spc="185" dirty="0">
                <a:latin typeface="Tahoma"/>
                <a:cs typeface="Tahoma"/>
              </a:rPr>
              <a:t> </a:t>
            </a:r>
            <a:r>
              <a:rPr sz="1800" dirty="0">
                <a:latin typeface="Tahoma"/>
                <a:cs typeface="Tahoma"/>
              </a:rPr>
              <a:t>якої</a:t>
            </a:r>
            <a:r>
              <a:rPr sz="1800" spc="180" dirty="0">
                <a:latin typeface="Tahoma"/>
                <a:cs typeface="Tahoma"/>
              </a:rPr>
              <a:t> </a:t>
            </a:r>
            <a:r>
              <a:rPr sz="1800" dirty="0">
                <a:latin typeface="Tahoma"/>
                <a:cs typeface="Tahoma"/>
              </a:rPr>
              <a:t>потенційно</a:t>
            </a:r>
            <a:r>
              <a:rPr sz="1800" spc="190" dirty="0">
                <a:latin typeface="Tahoma"/>
                <a:cs typeface="Tahoma"/>
              </a:rPr>
              <a:t> </a:t>
            </a:r>
            <a:r>
              <a:rPr sz="1800" spc="-10" dirty="0">
                <a:latin typeface="Tahoma"/>
                <a:cs typeface="Tahoma"/>
              </a:rPr>
              <a:t>достатньо </a:t>
            </a:r>
            <a:r>
              <a:rPr sz="1800" dirty="0">
                <a:latin typeface="Tahoma"/>
                <a:cs typeface="Tahoma"/>
              </a:rPr>
              <a:t>для</a:t>
            </a:r>
            <a:r>
              <a:rPr sz="1800" spc="130" dirty="0">
                <a:latin typeface="Tahoma"/>
                <a:cs typeface="Tahoma"/>
              </a:rPr>
              <a:t>  </a:t>
            </a:r>
            <a:r>
              <a:rPr sz="1800" dirty="0">
                <a:latin typeface="Tahoma"/>
                <a:cs typeface="Tahoma"/>
              </a:rPr>
              <a:t>того,</a:t>
            </a:r>
            <a:r>
              <a:rPr sz="1800" spc="135" dirty="0">
                <a:latin typeface="Tahoma"/>
                <a:cs typeface="Tahoma"/>
              </a:rPr>
              <a:t>  </a:t>
            </a:r>
            <a:r>
              <a:rPr sz="1800" dirty="0">
                <a:latin typeface="Tahoma"/>
                <a:cs typeface="Tahoma"/>
              </a:rPr>
              <a:t>щоб</a:t>
            </a:r>
            <a:r>
              <a:rPr sz="1800" spc="125" dirty="0">
                <a:latin typeface="Tahoma"/>
                <a:cs typeface="Tahoma"/>
              </a:rPr>
              <a:t>  </a:t>
            </a:r>
            <a:r>
              <a:rPr sz="1800" dirty="0">
                <a:latin typeface="Tahoma"/>
                <a:cs typeface="Tahoma"/>
              </a:rPr>
              <a:t>забезпечити</a:t>
            </a:r>
            <a:r>
              <a:rPr sz="1800" spc="135" dirty="0">
                <a:latin typeface="Tahoma"/>
                <a:cs typeface="Tahoma"/>
              </a:rPr>
              <a:t>  </a:t>
            </a:r>
            <a:r>
              <a:rPr sz="1800" dirty="0">
                <a:latin typeface="Tahoma"/>
                <a:cs typeface="Tahoma"/>
              </a:rPr>
              <a:t>енергетичну</a:t>
            </a:r>
            <a:r>
              <a:rPr sz="1800" spc="125" dirty="0">
                <a:latin typeface="Tahoma"/>
                <a:cs typeface="Tahoma"/>
              </a:rPr>
              <a:t>  </a:t>
            </a:r>
            <a:r>
              <a:rPr sz="1800" dirty="0">
                <a:latin typeface="Tahoma"/>
                <a:cs typeface="Tahoma"/>
              </a:rPr>
              <a:t>безпеку</a:t>
            </a:r>
            <a:r>
              <a:rPr sz="1800" spc="120" dirty="0">
                <a:latin typeface="Tahoma"/>
                <a:cs typeface="Tahoma"/>
              </a:rPr>
              <a:t>  </a:t>
            </a:r>
            <a:r>
              <a:rPr sz="1800" dirty="0">
                <a:latin typeface="Tahoma"/>
                <a:cs typeface="Tahoma"/>
              </a:rPr>
              <a:t>України</a:t>
            </a:r>
            <a:r>
              <a:rPr sz="1800" spc="125" dirty="0">
                <a:latin typeface="Tahoma"/>
                <a:cs typeface="Tahoma"/>
              </a:rPr>
              <a:t>  </a:t>
            </a:r>
            <a:r>
              <a:rPr sz="1800" dirty="0">
                <a:latin typeface="Tahoma"/>
                <a:cs typeface="Tahoma"/>
              </a:rPr>
              <a:t>та</a:t>
            </a:r>
            <a:r>
              <a:rPr sz="1800" spc="114" dirty="0">
                <a:latin typeface="Tahoma"/>
                <a:cs typeface="Tahoma"/>
              </a:rPr>
              <a:t>  </a:t>
            </a:r>
            <a:r>
              <a:rPr sz="1800" spc="-10" dirty="0">
                <a:latin typeface="Tahoma"/>
                <a:cs typeface="Tahoma"/>
              </a:rPr>
              <a:t>сприяти розвитку</a:t>
            </a:r>
            <a:r>
              <a:rPr sz="1800" spc="-60" dirty="0">
                <a:latin typeface="Tahoma"/>
                <a:cs typeface="Tahoma"/>
              </a:rPr>
              <a:t> </a:t>
            </a:r>
            <a:r>
              <a:rPr sz="1800" dirty="0">
                <a:latin typeface="Tahoma"/>
                <a:cs typeface="Tahoma"/>
              </a:rPr>
              <a:t>металургійної</a:t>
            </a:r>
            <a:r>
              <a:rPr sz="1800" spc="-30" dirty="0">
                <a:latin typeface="Tahoma"/>
                <a:cs typeface="Tahoma"/>
              </a:rPr>
              <a:t> </a:t>
            </a:r>
            <a:r>
              <a:rPr sz="1800" dirty="0">
                <a:latin typeface="Tahoma"/>
                <a:cs typeface="Tahoma"/>
              </a:rPr>
              <a:t>та</a:t>
            </a:r>
            <a:r>
              <a:rPr sz="1800" spc="-45" dirty="0">
                <a:latin typeface="Tahoma"/>
                <a:cs typeface="Tahoma"/>
              </a:rPr>
              <a:t> </a:t>
            </a:r>
            <a:r>
              <a:rPr sz="1800" dirty="0">
                <a:latin typeface="Tahoma"/>
                <a:cs typeface="Tahoma"/>
              </a:rPr>
              <a:t>хімічної</a:t>
            </a:r>
            <a:r>
              <a:rPr sz="1800" spc="-40" dirty="0">
                <a:latin typeface="Tahoma"/>
                <a:cs typeface="Tahoma"/>
              </a:rPr>
              <a:t> </a:t>
            </a:r>
            <a:r>
              <a:rPr sz="1800" spc="-10" dirty="0">
                <a:latin typeface="Tahoma"/>
                <a:cs typeface="Tahoma"/>
              </a:rPr>
              <a:t>промисловості</a:t>
            </a:r>
            <a:r>
              <a:rPr sz="1800" spc="-10" dirty="0">
                <a:latin typeface="Arial MT"/>
                <a:cs typeface="Arial MT"/>
              </a:rPr>
              <a:t>.</a:t>
            </a:r>
            <a:endParaRPr sz="1800">
              <a:latin typeface="Arial MT"/>
              <a:cs typeface="Arial MT"/>
            </a:endParaRPr>
          </a:p>
          <a:p>
            <a:pPr marL="12700" algn="just">
              <a:lnSpc>
                <a:spcPct val="100000"/>
              </a:lnSpc>
              <a:spcBef>
                <a:spcPts val="145"/>
              </a:spcBef>
            </a:pPr>
            <a:r>
              <a:rPr sz="1800" dirty="0">
                <a:latin typeface="Tahoma"/>
                <a:cs typeface="Tahoma"/>
              </a:rPr>
              <a:t>Якщо</a:t>
            </a:r>
            <a:r>
              <a:rPr sz="1800" spc="55" dirty="0">
                <a:latin typeface="Tahoma"/>
                <a:cs typeface="Tahoma"/>
              </a:rPr>
              <a:t>  </a:t>
            </a:r>
            <a:r>
              <a:rPr sz="1800" dirty="0">
                <a:latin typeface="Tahoma"/>
                <a:cs typeface="Tahoma"/>
              </a:rPr>
              <a:t>в</a:t>
            </a:r>
            <a:r>
              <a:rPr sz="1800" spc="60" dirty="0">
                <a:latin typeface="Tahoma"/>
                <a:cs typeface="Tahoma"/>
              </a:rPr>
              <a:t>  </a:t>
            </a:r>
            <a:r>
              <a:rPr sz="1800" dirty="0">
                <a:latin typeface="Tahoma"/>
                <a:cs typeface="Tahoma"/>
              </a:rPr>
              <a:t>структурі</a:t>
            </a:r>
            <a:r>
              <a:rPr sz="1800" spc="60" dirty="0">
                <a:latin typeface="Tahoma"/>
                <a:cs typeface="Tahoma"/>
              </a:rPr>
              <a:t>  </a:t>
            </a:r>
            <a:r>
              <a:rPr sz="1800" dirty="0">
                <a:latin typeface="Tahoma"/>
                <a:cs typeface="Tahoma"/>
              </a:rPr>
              <a:t>світових</a:t>
            </a:r>
            <a:r>
              <a:rPr sz="1800" spc="55" dirty="0">
                <a:latin typeface="Tahoma"/>
                <a:cs typeface="Tahoma"/>
              </a:rPr>
              <a:t>  </a:t>
            </a:r>
            <a:r>
              <a:rPr sz="1800" dirty="0">
                <a:latin typeface="Tahoma"/>
                <a:cs typeface="Tahoma"/>
              </a:rPr>
              <a:t>запасів</a:t>
            </a:r>
            <a:r>
              <a:rPr sz="1800" spc="60" dirty="0">
                <a:latin typeface="Tahoma"/>
                <a:cs typeface="Tahoma"/>
              </a:rPr>
              <a:t>  </a:t>
            </a:r>
            <a:r>
              <a:rPr sz="1800" dirty="0">
                <a:latin typeface="Tahoma"/>
                <a:cs typeface="Tahoma"/>
              </a:rPr>
              <a:t>основних</a:t>
            </a:r>
            <a:r>
              <a:rPr sz="1800" spc="40" dirty="0">
                <a:latin typeface="Tahoma"/>
                <a:cs typeface="Tahoma"/>
              </a:rPr>
              <a:t>  </a:t>
            </a:r>
            <a:r>
              <a:rPr sz="1800" dirty="0">
                <a:latin typeface="Tahoma"/>
                <a:cs typeface="Tahoma"/>
              </a:rPr>
              <a:t>видів</a:t>
            </a:r>
            <a:r>
              <a:rPr sz="1800" spc="60" dirty="0">
                <a:latin typeface="Tahoma"/>
                <a:cs typeface="Tahoma"/>
              </a:rPr>
              <a:t>  </a:t>
            </a:r>
            <a:r>
              <a:rPr sz="1800" dirty="0">
                <a:latin typeface="Tahoma"/>
                <a:cs typeface="Tahoma"/>
              </a:rPr>
              <a:t>органічного</a:t>
            </a:r>
            <a:r>
              <a:rPr sz="1800" spc="65" dirty="0">
                <a:latin typeface="Tahoma"/>
                <a:cs typeface="Tahoma"/>
              </a:rPr>
              <a:t>  </a:t>
            </a:r>
            <a:r>
              <a:rPr sz="1800" spc="-10" dirty="0">
                <a:latin typeface="Tahoma"/>
                <a:cs typeface="Tahoma"/>
              </a:rPr>
              <a:t>палива</a:t>
            </a:r>
            <a:endParaRPr sz="1800">
              <a:latin typeface="Tahoma"/>
              <a:cs typeface="Tahoma"/>
            </a:endParaRPr>
          </a:p>
          <a:p>
            <a:pPr marL="12700" marR="5080" algn="just">
              <a:lnSpc>
                <a:spcPts val="2330"/>
              </a:lnSpc>
              <a:spcBef>
                <a:spcPts val="75"/>
              </a:spcBef>
            </a:pPr>
            <a:r>
              <a:rPr sz="1800" dirty="0">
                <a:latin typeface="Tahoma"/>
                <a:cs typeface="Tahoma"/>
              </a:rPr>
              <a:t>вугілля</a:t>
            </a:r>
            <a:r>
              <a:rPr sz="1800" spc="370" dirty="0">
                <a:latin typeface="Tahoma"/>
                <a:cs typeface="Tahoma"/>
              </a:rPr>
              <a:t> </a:t>
            </a:r>
            <a:r>
              <a:rPr sz="1800" dirty="0">
                <a:latin typeface="Tahoma"/>
                <a:cs typeface="Tahoma"/>
              </a:rPr>
              <a:t>становить</a:t>
            </a:r>
            <a:r>
              <a:rPr sz="1800" spc="365" dirty="0">
                <a:latin typeface="Tahoma"/>
                <a:cs typeface="Tahoma"/>
              </a:rPr>
              <a:t> </a:t>
            </a:r>
            <a:r>
              <a:rPr sz="1800" dirty="0">
                <a:latin typeface="Arial MT"/>
                <a:cs typeface="Arial MT"/>
              </a:rPr>
              <a:t>67%,</a:t>
            </a:r>
            <a:r>
              <a:rPr sz="1800" spc="425" dirty="0">
                <a:latin typeface="Arial MT"/>
                <a:cs typeface="Arial MT"/>
              </a:rPr>
              <a:t> </a:t>
            </a:r>
            <a:r>
              <a:rPr sz="1800" dirty="0">
                <a:latin typeface="Tahoma"/>
                <a:cs typeface="Tahoma"/>
              </a:rPr>
              <a:t>то</a:t>
            </a:r>
            <a:r>
              <a:rPr sz="1800" spc="340" dirty="0">
                <a:latin typeface="Tahoma"/>
                <a:cs typeface="Tahoma"/>
              </a:rPr>
              <a:t> </a:t>
            </a:r>
            <a:r>
              <a:rPr sz="1800" dirty="0">
                <a:latin typeface="Tahoma"/>
                <a:cs typeface="Tahoma"/>
              </a:rPr>
              <a:t>в</a:t>
            </a:r>
            <a:r>
              <a:rPr sz="1800" spc="360" dirty="0">
                <a:latin typeface="Tahoma"/>
                <a:cs typeface="Tahoma"/>
              </a:rPr>
              <a:t> </a:t>
            </a:r>
            <a:r>
              <a:rPr sz="1800" dirty="0">
                <a:latin typeface="Tahoma"/>
                <a:cs typeface="Tahoma"/>
              </a:rPr>
              <a:t>Україні</a:t>
            </a:r>
            <a:r>
              <a:rPr sz="1800" spc="365" dirty="0">
                <a:latin typeface="Tahoma"/>
                <a:cs typeface="Tahoma"/>
              </a:rPr>
              <a:t> </a:t>
            </a:r>
            <a:r>
              <a:rPr sz="1800" dirty="0">
                <a:latin typeface="Tahoma"/>
                <a:cs typeface="Tahoma"/>
              </a:rPr>
              <a:t>–</a:t>
            </a:r>
            <a:r>
              <a:rPr sz="1800" spc="360" dirty="0">
                <a:latin typeface="Tahoma"/>
                <a:cs typeface="Tahoma"/>
              </a:rPr>
              <a:t> </a:t>
            </a:r>
            <a:r>
              <a:rPr sz="1800" dirty="0">
                <a:latin typeface="Arial MT"/>
                <a:cs typeface="Arial MT"/>
              </a:rPr>
              <a:t>95,45%.</a:t>
            </a:r>
            <a:r>
              <a:rPr sz="1800" spc="430" dirty="0">
                <a:latin typeface="Arial MT"/>
                <a:cs typeface="Arial MT"/>
              </a:rPr>
              <a:t> </a:t>
            </a:r>
            <a:r>
              <a:rPr sz="1800" dirty="0">
                <a:latin typeface="Tahoma"/>
                <a:cs typeface="Tahoma"/>
              </a:rPr>
              <a:t>Вугільна</a:t>
            </a:r>
            <a:r>
              <a:rPr sz="1800" spc="370" dirty="0">
                <a:latin typeface="Tahoma"/>
                <a:cs typeface="Tahoma"/>
              </a:rPr>
              <a:t> </a:t>
            </a:r>
            <a:r>
              <a:rPr sz="1800" dirty="0">
                <a:latin typeface="Tahoma"/>
                <a:cs typeface="Tahoma"/>
              </a:rPr>
              <a:t>промисловість</a:t>
            </a:r>
            <a:r>
              <a:rPr sz="1800" spc="370" dirty="0">
                <a:latin typeface="Tahoma"/>
                <a:cs typeface="Tahoma"/>
              </a:rPr>
              <a:t> </a:t>
            </a:r>
            <a:r>
              <a:rPr sz="1800" spc="15" dirty="0">
                <a:latin typeface="Tahoma"/>
                <a:cs typeface="Tahoma"/>
              </a:rPr>
              <a:t>є </a:t>
            </a:r>
            <a:r>
              <a:rPr sz="1800" spc="-10" dirty="0">
                <a:latin typeface="Tahoma"/>
                <a:cs typeface="Tahoma"/>
              </a:rPr>
              <a:t>стратегічною</a:t>
            </a:r>
            <a:r>
              <a:rPr sz="1800" spc="-75" dirty="0">
                <a:latin typeface="Tahoma"/>
                <a:cs typeface="Tahoma"/>
              </a:rPr>
              <a:t> </a:t>
            </a:r>
            <a:r>
              <a:rPr sz="1800" spc="-10" dirty="0">
                <a:latin typeface="Tahoma"/>
                <a:cs typeface="Tahoma"/>
              </a:rPr>
              <a:t>галуззю</a:t>
            </a:r>
            <a:r>
              <a:rPr sz="1800" spc="-75" dirty="0">
                <a:latin typeface="Tahoma"/>
                <a:cs typeface="Tahoma"/>
              </a:rPr>
              <a:t> </a:t>
            </a:r>
            <a:r>
              <a:rPr sz="1800" spc="-10" dirty="0">
                <a:latin typeface="Tahoma"/>
                <a:cs typeface="Tahoma"/>
              </a:rPr>
              <a:t>країни</a:t>
            </a:r>
            <a:r>
              <a:rPr sz="1800" spc="-10" dirty="0">
                <a:latin typeface="Arial MT"/>
                <a:cs typeface="Arial MT"/>
              </a:rPr>
              <a:t>.</a:t>
            </a:r>
            <a:endParaRPr sz="1800">
              <a:latin typeface="Arial MT"/>
              <a:cs typeface="Arial MT"/>
            </a:endParaRPr>
          </a:p>
        </p:txBody>
      </p:sp>
      <p:sp>
        <p:nvSpPr>
          <p:cNvPr id="3" name="object 3"/>
          <p:cNvSpPr txBox="1">
            <a:spLocks noGrp="1"/>
          </p:cNvSpPr>
          <p:nvPr>
            <p:ph type="title"/>
          </p:nvPr>
        </p:nvSpPr>
        <p:spPr>
          <a:xfrm>
            <a:off x="763320" y="143001"/>
            <a:ext cx="3221355" cy="329565"/>
          </a:xfrm>
          <a:prstGeom prst="rect">
            <a:avLst/>
          </a:prstGeom>
        </p:spPr>
        <p:txBody>
          <a:bodyPr vert="horz" wrap="square" lIns="0" tIns="11430" rIns="0" bIns="0" rtlCol="0">
            <a:spAutoFit/>
          </a:bodyPr>
          <a:lstStyle/>
          <a:p>
            <a:pPr marL="12700">
              <a:lnSpc>
                <a:spcPct val="100000"/>
              </a:lnSpc>
              <a:spcBef>
                <a:spcPts val="90"/>
              </a:spcBef>
            </a:pPr>
            <a:r>
              <a:rPr sz="2000" b="1" i="1" dirty="0">
                <a:latin typeface="Arial"/>
                <a:cs typeface="Arial"/>
              </a:rPr>
              <a:t>Вугільна</a:t>
            </a:r>
            <a:r>
              <a:rPr sz="2000" b="1" i="1" spc="-90" dirty="0">
                <a:latin typeface="Arial"/>
                <a:cs typeface="Arial"/>
              </a:rPr>
              <a:t> </a:t>
            </a:r>
            <a:r>
              <a:rPr sz="2000" b="1" i="1" spc="-10" dirty="0">
                <a:latin typeface="Arial"/>
                <a:cs typeface="Arial"/>
              </a:rPr>
              <a:t>промисловість</a:t>
            </a:r>
            <a:endParaRPr sz="2000">
              <a:latin typeface="Arial"/>
              <a:cs typeface="Arial"/>
            </a:endParaRPr>
          </a:p>
        </p:txBody>
      </p:sp>
      <p:pic>
        <p:nvPicPr>
          <p:cNvPr id="4" name="object 4"/>
          <p:cNvPicPr/>
          <p:nvPr/>
        </p:nvPicPr>
        <p:blipFill>
          <a:blip r:embed="rId2" cstate="print"/>
          <a:stretch>
            <a:fillRect/>
          </a:stretch>
        </p:blipFill>
        <p:spPr>
          <a:xfrm>
            <a:off x="539495" y="2493264"/>
            <a:ext cx="8159496" cy="367284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a:xfrm>
            <a:off x="258266" y="4802251"/>
            <a:ext cx="8698865" cy="3046988"/>
          </a:xfrm>
        </p:spPr>
        <p:txBody>
          <a:bodyPr/>
          <a:lstStyle/>
          <a:p>
            <a:pPr algn="just"/>
            <a:endParaRPr lang="ru-RU" sz="1400" dirty="0"/>
          </a:p>
          <a:p>
            <a:pPr algn="just"/>
            <a:r>
              <a:rPr lang="ru-RU" sz="1400" b="1" dirty="0"/>
              <a:t>З початку 2024 року </a:t>
            </a:r>
            <a:r>
              <a:rPr lang="ru-RU" sz="1400" b="1" dirty="0" err="1"/>
              <a:t>видобуток</a:t>
            </a:r>
            <a:r>
              <a:rPr lang="ru-RU" sz="1400" b="1" dirty="0"/>
              <a:t> </a:t>
            </a:r>
            <a:r>
              <a:rPr lang="ru-RU" sz="1400" b="1" dirty="0" err="1"/>
              <a:t>вугілля</a:t>
            </a:r>
            <a:r>
              <a:rPr lang="ru-RU" sz="1400" b="1" dirty="0"/>
              <a:t> на </a:t>
            </a:r>
            <a:r>
              <a:rPr lang="ru-RU" sz="1400" b="1" dirty="0" err="1"/>
              <a:t>державних</a:t>
            </a:r>
            <a:r>
              <a:rPr lang="ru-RU" sz="1400" b="1" dirty="0"/>
              <a:t> шахтах </a:t>
            </a:r>
            <a:r>
              <a:rPr lang="ru-RU" sz="1400" b="1" dirty="0" err="1"/>
              <a:t>зріс</a:t>
            </a:r>
            <a:r>
              <a:rPr lang="ru-RU" sz="1400" b="1" dirty="0"/>
              <a:t> на </a:t>
            </a:r>
            <a:r>
              <a:rPr lang="ru-RU" sz="1400" b="1" dirty="0" err="1"/>
              <a:t>понад</a:t>
            </a:r>
            <a:r>
              <a:rPr lang="ru-RU" sz="1400" b="1" dirty="0"/>
              <a:t> 24%.</a:t>
            </a:r>
            <a:endParaRPr lang="ru-RU" sz="1400" dirty="0"/>
          </a:p>
          <a:p>
            <a:pPr algn="just"/>
            <a:r>
              <a:rPr lang="ru-RU" sz="1400" dirty="0" err="1"/>
              <a:t>Якщо</a:t>
            </a:r>
            <a:r>
              <a:rPr lang="ru-RU" sz="1400" dirty="0"/>
              <a:t> </a:t>
            </a:r>
            <a:r>
              <a:rPr lang="ru-RU" sz="1400" dirty="0" err="1"/>
              <a:t>порівняти</a:t>
            </a:r>
            <a:r>
              <a:rPr lang="ru-RU" sz="1400" dirty="0"/>
              <a:t> з 2022 роком, на </a:t>
            </a:r>
            <a:r>
              <a:rPr lang="ru-RU" sz="1400" dirty="0" err="1"/>
              <a:t>фоні</a:t>
            </a:r>
            <a:r>
              <a:rPr lang="ru-RU" sz="1400" dirty="0"/>
              <a:t> початку </a:t>
            </a:r>
            <a:r>
              <a:rPr lang="ru-RU" sz="1400" dirty="0" err="1"/>
              <a:t>повномасштабного</a:t>
            </a:r>
            <a:r>
              <a:rPr lang="ru-RU" sz="1400" dirty="0"/>
              <a:t> </a:t>
            </a:r>
            <a:r>
              <a:rPr lang="ru-RU" sz="1400" dirty="0" err="1"/>
              <a:t>вторгнення</a:t>
            </a:r>
            <a:r>
              <a:rPr lang="ru-RU" sz="1400" dirty="0"/>
              <a:t>, на </a:t>
            </a:r>
            <a:r>
              <a:rPr lang="ru-RU" sz="1400" dirty="0" err="1"/>
              <a:t>державних</a:t>
            </a:r>
            <a:r>
              <a:rPr lang="ru-RU" sz="1400" dirty="0"/>
              <a:t> </a:t>
            </a:r>
            <a:r>
              <a:rPr lang="ru-RU" sz="1400" dirty="0" err="1"/>
              <a:t>вугледобувних</a:t>
            </a:r>
            <a:r>
              <a:rPr lang="ru-RU" sz="1400" dirty="0"/>
              <a:t> </a:t>
            </a:r>
            <a:r>
              <a:rPr lang="ru-RU" sz="1400" dirty="0" err="1"/>
              <a:t>підприємствах</a:t>
            </a:r>
            <a:r>
              <a:rPr lang="ru-RU" sz="1400" dirty="0"/>
              <a:t> </a:t>
            </a:r>
            <a:r>
              <a:rPr lang="ru-RU" sz="1400" dirty="0" err="1"/>
              <a:t>було</a:t>
            </a:r>
            <a:r>
              <a:rPr lang="ru-RU" sz="1400" dirty="0"/>
              <a:t> </a:t>
            </a:r>
            <a:r>
              <a:rPr lang="ru-RU" sz="1400" dirty="0" err="1"/>
              <a:t>видобуто</a:t>
            </a:r>
            <a:r>
              <a:rPr lang="ru-RU" sz="1400" dirty="0"/>
              <a:t> </a:t>
            </a:r>
            <a:r>
              <a:rPr lang="ru-RU" sz="1400" dirty="0" err="1"/>
              <a:t>лише</a:t>
            </a:r>
            <a:r>
              <a:rPr lang="ru-RU" sz="1400" dirty="0"/>
              <a:t> 173 тис. тонн і </a:t>
            </a:r>
            <a:r>
              <a:rPr lang="ru-RU" sz="1400" dirty="0" err="1"/>
              <a:t>ця</a:t>
            </a:r>
            <a:r>
              <a:rPr lang="ru-RU" sz="1400" dirty="0"/>
              <a:t> цифра </a:t>
            </a:r>
            <a:r>
              <a:rPr lang="ru-RU" sz="1400" dirty="0" err="1"/>
              <a:t>протягом</a:t>
            </a:r>
            <a:r>
              <a:rPr lang="ru-RU" sz="1400" dirty="0"/>
              <a:t> </a:t>
            </a:r>
            <a:r>
              <a:rPr lang="ru-RU" sz="1400" dirty="0" err="1"/>
              <a:t>тривалого</a:t>
            </a:r>
            <a:r>
              <a:rPr lang="ru-RU" sz="1400" dirty="0"/>
              <a:t> часу </a:t>
            </a:r>
            <a:r>
              <a:rPr lang="ru-RU" sz="1400" dirty="0" err="1"/>
              <a:t>зменшувалася</a:t>
            </a:r>
            <a:r>
              <a:rPr lang="ru-RU" sz="1400" dirty="0"/>
              <a:t>.</a:t>
            </a:r>
          </a:p>
          <a:p>
            <a:pPr algn="just"/>
            <a:r>
              <a:rPr lang="ru-RU" sz="1400" dirty="0" err="1"/>
              <a:t>Проте</a:t>
            </a:r>
            <a:r>
              <a:rPr lang="ru-RU" sz="1400" dirty="0"/>
              <a:t>, попри </a:t>
            </a:r>
            <a:r>
              <a:rPr lang="ru-RU" sz="1400" dirty="0" err="1"/>
              <a:t>складні</a:t>
            </a:r>
            <a:r>
              <a:rPr lang="ru-RU" sz="1400" dirty="0"/>
              <a:t> </a:t>
            </a:r>
            <a:r>
              <a:rPr lang="ru-RU" sz="1400" dirty="0" err="1"/>
              <a:t>умови</a:t>
            </a:r>
            <a:r>
              <a:rPr lang="ru-RU" sz="1400" dirty="0"/>
              <a:t> </a:t>
            </a:r>
            <a:r>
              <a:rPr lang="ru-RU" sz="1400" dirty="0" err="1"/>
              <a:t>Україна</a:t>
            </a:r>
            <a:r>
              <a:rPr lang="ru-RU" sz="1400" dirty="0"/>
              <a:t> </a:t>
            </a:r>
            <a:r>
              <a:rPr lang="ru-RU" sz="1400" dirty="0" err="1"/>
              <a:t>тримається</a:t>
            </a:r>
            <a:r>
              <a:rPr lang="ru-RU" sz="1400" dirty="0"/>
              <a:t> та </a:t>
            </a:r>
            <a:r>
              <a:rPr lang="ru-RU" sz="1400" dirty="0" err="1"/>
              <a:t>від</a:t>
            </a:r>
            <a:r>
              <a:rPr lang="ru-RU" sz="1400" dirty="0"/>
              <a:t> початку </a:t>
            </a:r>
            <a:r>
              <a:rPr lang="ru-RU" sz="1400" dirty="0" err="1"/>
              <a:t>цього</a:t>
            </a:r>
            <a:r>
              <a:rPr lang="ru-RU" sz="1400" dirty="0"/>
              <a:t> року </a:t>
            </a:r>
            <a:r>
              <a:rPr lang="ru-RU" sz="1400" dirty="0" err="1"/>
              <a:t>видобуток</a:t>
            </a:r>
            <a:r>
              <a:rPr lang="ru-RU" sz="1400" dirty="0"/>
              <a:t> почав </a:t>
            </a:r>
            <a:r>
              <a:rPr lang="ru-RU" sz="1400" dirty="0" err="1"/>
              <a:t>збільшуватись</a:t>
            </a:r>
            <a:r>
              <a:rPr lang="ru-RU" sz="1400" dirty="0"/>
              <a:t>. </a:t>
            </a:r>
            <a:r>
              <a:rPr lang="ru-RU" sz="1400" dirty="0" err="1"/>
              <a:t>Вже</a:t>
            </a:r>
            <a:r>
              <a:rPr lang="ru-RU" sz="1400" dirty="0"/>
              <a:t> у </a:t>
            </a:r>
            <a:r>
              <a:rPr lang="ru-RU" sz="1400" dirty="0" err="1"/>
              <a:t>березні</a:t>
            </a:r>
            <a:r>
              <a:rPr lang="ru-RU" sz="1400" dirty="0"/>
              <a:t> 2024 року </a:t>
            </a:r>
            <a:r>
              <a:rPr lang="ru-RU" sz="1400" dirty="0" err="1"/>
              <a:t>видобуток</a:t>
            </a:r>
            <a:r>
              <a:rPr lang="ru-RU" sz="1400" dirty="0"/>
              <a:t> </a:t>
            </a:r>
            <a:r>
              <a:rPr lang="ru-RU" sz="1400" dirty="0" err="1"/>
              <a:t>склав</a:t>
            </a:r>
            <a:r>
              <a:rPr lang="ru-RU" sz="1400" dirty="0"/>
              <a:t> 221 тис. тонн.</a:t>
            </a:r>
          </a:p>
          <a:p>
            <a:pPr algn="just"/>
            <a:r>
              <a:rPr lang="ru-RU" sz="1400" dirty="0" err="1"/>
              <a:t>Змінились</a:t>
            </a:r>
            <a:r>
              <a:rPr lang="ru-RU" sz="1400" dirty="0"/>
              <a:t> в </a:t>
            </a:r>
            <a:r>
              <a:rPr lang="ru-RU" sz="1400" dirty="0" err="1"/>
              <a:t>позитивну</a:t>
            </a:r>
            <a:r>
              <a:rPr lang="ru-RU" sz="1400" dirty="0"/>
              <a:t> сторону і </a:t>
            </a:r>
            <a:r>
              <a:rPr lang="ru-RU" sz="1400" dirty="0" err="1"/>
              <a:t>середньодобові</a:t>
            </a:r>
            <a:r>
              <a:rPr lang="ru-RU" sz="1400" dirty="0"/>
              <a:t> </a:t>
            </a:r>
            <a:r>
              <a:rPr lang="ru-RU" sz="1400" dirty="0" err="1"/>
              <a:t>показники</a:t>
            </a:r>
            <a:r>
              <a:rPr lang="ru-RU" sz="1400" dirty="0"/>
              <a:t> </a:t>
            </a:r>
            <a:r>
              <a:rPr lang="ru-RU" sz="1400" dirty="0" err="1"/>
              <a:t>видобутку</a:t>
            </a:r>
            <a:r>
              <a:rPr lang="ru-RU" sz="1400" dirty="0"/>
              <a:t>. </a:t>
            </a:r>
            <a:r>
              <a:rPr lang="ru-RU" sz="1400" dirty="0" err="1"/>
              <a:t>Якщо</a:t>
            </a:r>
            <a:r>
              <a:rPr lang="ru-RU" sz="1400" dirty="0"/>
              <a:t> у </a:t>
            </a:r>
            <a:r>
              <a:rPr lang="ru-RU" sz="1400" dirty="0" err="1"/>
              <a:t>вересні</a:t>
            </a:r>
            <a:r>
              <a:rPr lang="ru-RU" sz="1400" dirty="0"/>
              <a:t> </a:t>
            </a:r>
            <a:r>
              <a:rPr lang="ru-RU" sz="1400" dirty="0" err="1"/>
              <a:t>минулого</a:t>
            </a:r>
            <a:r>
              <a:rPr lang="ru-RU" sz="1400" dirty="0"/>
              <a:t> року </a:t>
            </a:r>
            <a:r>
              <a:rPr lang="ru-RU" sz="1400" dirty="0" err="1"/>
              <a:t>вугільники</a:t>
            </a:r>
            <a:r>
              <a:rPr lang="ru-RU" sz="1400" dirty="0"/>
              <a:t> в </a:t>
            </a:r>
            <a:r>
              <a:rPr lang="ru-RU" sz="1400" dirty="0" err="1"/>
              <a:t>середньому</a:t>
            </a:r>
            <a:r>
              <a:rPr lang="ru-RU" sz="1400" dirty="0"/>
              <a:t> </a:t>
            </a:r>
            <a:r>
              <a:rPr lang="ru-RU" sz="1400" dirty="0" err="1"/>
              <a:t>видобували</a:t>
            </a:r>
            <a:r>
              <a:rPr lang="ru-RU" sz="1400" dirty="0"/>
              <a:t> за </a:t>
            </a:r>
            <a:r>
              <a:rPr lang="ru-RU" sz="1400" dirty="0" err="1"/>
              <a:t>добу</a:t>
            </a:r>
            <a:r>
              <a:rPr lang="ru-RU" sz="1400" dirty="0"/>
              <a:t> 4,1 тис. тонн, то </a:t>
            </a:r>
            <a:r>
              <a:rPr lang="ru-RU" sz="1400" dirty="0" err="1"/>
              <a:t>вже</a:t>
            </a:r>
            <a:r>
              <a:rPr lang="ru-RU" sz="1400" dirty="0"/>
              <a:t> у </a:t>
            </a:r>
            <a:r>
              <a:rPr lang="ru-RU" sz="1400" dirty="0" err="1"/>
              <a:t>березні</a:t>
            </a:r>
            <a:r>
              <a:rPr lang="ru-RU" sz="1400" dirty="0"/>
              <a:t> </a:t>
            </a:r>
            <a:r>
              <a:rPr lang="ru-RU" sz="1400" dirty="0" err="1"/>
              <a:t>цього</a:t>
            </a:r>
            <a:r>
              <a:rPr lang="ru-RU" sz="1400" dirty="0"/>
              <a:t> року – 7,1 тис. тонн.</a:t>
            </a:r>
          </a:p>
          <a:p>
            <a:r>
              <a:rPr lang="ru-RU" dirty="0"/>
              <a:t/>
            </a:r>
            <a:br>
              <a:rPr lang="ru-RU" dirty="0"/>
            </a:br>
            <a:endParaRPr lang="ru-RU" dirty="0"/>
          </a:p>
          <a:p>
            <a:endParaRPr lang="uk-UA" dirty="0"/>
          </a:p>
        </p:txBody>
      </p:sp>
      <p:pic>
        <p:nvPicPr>
          <p:cNvPr id="3074" name="Picture 2" descr="https://media.slovoidilo.ua/media/infographics/12/117550/117550-1_uk_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67" y="19050"/>
            <a:ext cx="8266688"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869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44906" rIns="0" bIns="0" rtlCol="0">
            <a:spAutoFit/>
          </a:bodyPr>
          <a:lstStyle/>
          <a:p>
            <a:pPr marL="2705735">
              <a:lnSpc>
                <a:spcPct val="100000"/>
              </a:lnSpc>
              <a:spcBef>
                <a:spcPts val="90"/>
              </a:spcBef>
            </a:pPr>
            <a:r>
              <a:rPr sz="2000" b="1" dirty="0">
                <a:latin typeface="Arial"/>
                <a:cs typeface="Arial"/>
              </a:rPr>
              <a:t>Видобуток</a:t>
            </a:r>
            <a:r>
              <a:rPr sz="2000" b="1" spc="-30" dirty="0">
                <a:latin typeface="Arial"/>
                <a:cs typeface="Arial"/>
              </a:rPr>
              <a:t> </a:t>
            </a:r>
            <a:r>
              <a:rPr sz="2000" b="1" spc="-10" dirty="0">
                <a:latin typeface="Arial"/>
                <a:cs typeface="Arial"/>
              </a:rPr>
              <a:t>вугілля</a:t>
            </a:r>
            <a:r>
              <a:rPr sz="2000" b="1" spc="-80" dirty="0">
                <a:latin typeface="Arial"/>
                <a:cs typeface="Arial"/>
              </a:rPr>
              <a:t> </a:t>
            </a:r>
            <a:r>
              <a:rPr sz="2000" b="1" dirty="0">
                <a:latin typeface="Arial"/>
                <a:cs typeface="Arial"/>
              </a:rPr>
              <a:t>в</a:t>
            </a:r>
            <a:r>
              <a:rPr sz="2000" b="1" spc="-90" dirty="0">
                <a:latin typeface="Arial"/>
                <a:cs typeface="Arial"/>
              </a:rPr>
              <a:t> </a:t>
            </a:r>
            <a:r>
              <a:rPr sz="2000" b="1" spc="-20" dirty="0">
                <a:latin typeface="Arial"/>
                <a:cs typeface="Arial"/>
              </a:rPr>
              <a:t>світі</a:t>
            </a:r>
            <a:endParaRPr sz="2000">
              <a:latin typeface="Arial"/>
              <a:cs typeface="Arial"/>
            </a:endParaRPr>
          </a:p>
        </p:txBody>
      </p:sp>
      <p:pic>
        <p:nvPicPr>
          <p:cNvPr id="3" name="object 3"/>
          <p:cNvPicPr/>
          <p:nvPr/>
        </p:nvPicPr>
        <p:blipFill>
          <a:blip r:embed="rId2" cstate="print"/>
          <a:stretch>
            <a:fillRect/>
          </a:stretch>
        </p:blipFill>
        <p:spPr>
          <a:xfrm>
            <a:off x="67056" y="2203704"/>
            <a:ext cx="9009888" cy="3800855"/>
          </a:xfrm>
          <a:prstGeom prst="rect">
            <a:avLst/>
          </a:prstGeom>
        </p:spPr>
      </p:pic>
      <p:sp>
        <p:nvSpPr>
          <p:cNvPr id="4" name="object 4"/>
          <p:cNvSpPr txBox="1"/>
          <p:nvPr/>
        </p:nvSpPr>
        <p:spPr>
          <a:xfrm>
            <a:off x="419201" y="1013536"/>
            <a:ext cx="8033384" cy="668020"/>
          </a:xfrm>
          <a:prstGeom prst="rect">
            <a:avLst/>
          </a:prstGeom>
        </p:spPr>
        <p:txBody>
          <a:bodyPr vert="horz" wrap="square" lIns="0" tIns="14605" rIns="0" bIns="0" rtlCol="0">
            <a:spAutoFit/>
          </a:bodyPr>
          <a:lstStyle/>
          <a:p>
            <a:pPr marL="12700">
              <a:lnSpc>
                <a:spcPct val="100000"/>
              </a:lnSpc>
              <a:spcBef>
                <a:spcPts val="115"/>
              </a:spcBef>
            </a:pPr>
            <a:r>
              <a:rPr sz="2100" dirty="0">
                <a:solidFill>
                  <a:srgbClr val="1F2023"/>
                </a:solidFill>
                <a:latin typeface="Calibri"/>
                <a:cs typeface="Calibri"/>
              </a:rPr>
              <a:t>У</a:t>
            </a:r>
            <a:r>
              <a:rPr sz="2100" spc="-35" dirty="0">
                <a:solidFill>
                  <a:srgbClr val="1F2023"/>
                </a:solidFill>
                <a:latin typeface="Calibri"/>
                <a:cs typeface="Calibri"/>
              </a:rPr>
              <a:t> </a:t>
            </a:r>
            <a:r>
              <a:rPr sz="2100" b="1" dirty="0">
                <a:solidFill>
                  <a:srgbClr val="1F2023"/>
                </a:solidFill>
                <a:latin typeface="Calibri"/>
                <a:cs typeface="Calibri"/>
              </a:rPr>
              <a:t>2020</a:t>
            </a:r>
            <a:r>
              <a:rPr sz="2100" b="1" spc="-80" dirty="0">
                <a:solidFill>
                  <a:srgbClr val="1F2023"/>
                </a:solidFill>
                <a:latin typeface="Calibri"/>
                <a:cs typeface="Calibri"/>
              </a:rPr>
              <a:t> </a:t>
            </a:r>
            <a:r>
              <a:rPr sz="2100" b="1" dirty="0">
                <a:solidFill>
                  <a:srgbClr val="1F2023"/>
                </a:solidFill>
                <a:latin typeface="Calibri"/>
                <a:cs typeface="Calibri"/>
              </a:rPr>
              <a:t>р.</a:t>
            </a:r>
            <a:r>
              <a:rPr sz="2100" b="1" spc="-20" dirty="0">
                <a:solidFill>
                  <a:srgbClr val="1F2023"/>
                </a:solidFill>
                <a:latin typeface="Calibri"/>
                <a:cs typeface="Calibri"/>
              </a:rPr>
              <a:t> </a:t>
            </a:r>
            <a:r>
              <a:rPr sz="2100" dirty="0">
                <a:solidFill>
                  <a:srgbClr val="1F2023"/>
                </a:solidFill>
                <a:latin typeface="Calibri"/>
                <a:cs typeface="Calibri"/>
              </a:rPr>
              <a:t>видобуток</a:t>
            </a:r>
            <a:r>
              <a:rPr sz="2100" spc="-40" dirty="0">
                <a:solidFill>
                  <a:srgbClr val="1F2023"/>
                </a:solidFill>
                <a:latin typeface="Calibri"/>
                <a:cs typeface="Calibri"/>
              </a:rPr>
              <a:t> </a:t>
            </a:r>
            <a:r>
              <a:rPr sz="2100" dirty="0">
                <a:solidFill>
                  <a:srgbClr val="1F2023"/>
                </a:solidFill>
                <a:latin typeface="Calibri"/>
                <a:cs typeface="Calibri"/>
              </a:rPr>
              <a:t>вугілля</a:t>
            </a:r>
            <a:r>
              <a:rPr sz="2100" spc="-60" dirty="0">
                <a:solidFill>
                  <a:srgbClr val="1F2023"/>
                </a:solidFill>
                <a:latin typeface="Calibri"/>
                <a:cs typeface="Calibri"/>
              </a:rPr>
              <a:t> </a:t>
            </a:r>
            <a:r>
              <a:rPr sz="2100" dirty="0">
                <a:solidFill>
                  <a:srgbClr val="1F2023"/>
                </a:solidFill>
                <a:latin typeface="Calibri"/>
                <a:cs typeface="Calibri"/>
              </a:rPr>
              <a:t>у</a:t>
            </a:r>
            <a:r>
              <a:rPr sz="2100" spc="-40" dirty="0">
                <a:solidFill>
                  <a:srgbClr val="1F2023"/>
                </a:solidFill>
                <a:latin typeface="Calibri"/>
                <a:cs typeface="Calibri"/>
              </a:rPr>
              <a:t> </a:t>
            </a:r>
            <a:r>
              <a:rPr sz="2100" dirty="0">
                <a:solidFill>
                  <a:srgbClr val="1F2023"/>
                </a:solidFill>
                <a:latin typeface="Calibri"/>
                <a:cs typeface="Calibri"/>
              </a:rPr>
              <a:t>світі</a:t>
            </a:r>
            <a:r>
              <a:rPr sz="2100" spc="-30" dirty="0">
                <a:solidFill>
                  <a:srgbClr val="1F2023"/>
                </a:solidFill>
                <a:latin typeface="Calibri"/>
                <a:cs typeface="Calibri"/>
              </a:rPr>
              <a:t> </a:t>
            </a:r>
            <a:r>
              <a:rPr sz="2100" dirty="0">
                <a:solidFill>
                  <a:srgbClr val="1F2023"/>
                </a:solidFill>
                <a:latin typeface="Calibri"/>
                <a:cs typeface="Calibri"/>
              </a:rPr>
              <a:t>скоротився</a:t>
            </a:r>
            <a:r>
              <a:rPr sz="2100" spc="-40" dirty="0">
                <a:solidFill>
                  <a:srgbClr val="1F2023"/>
                </a:solidFill>
                <a:latin typeface="Calibri"/>
                <a:cs typeface="Calibri"/>
              </a:rPr>
              <a:t> </a:t>
            </a:r>
            <a:r>
              <a:rPr sz="2100" dirty="0">
                <a:solidFill>
                  <a:srgbClr val="1F2023"/>
                </a:solidFill>
                <a:latin typeface="Calibri"/>
                <a:cs typeface="Calibri"/>
              </a:rPr>
              <a:t>на</a:t>
            </a:r>
            <a:r>
              <a:rPr sz="2100" spc="-50" dirty="0">
                <a:solidFill>
                  <a:srgbClr val="1F2023"/>
                </a:solidFill>
                <a:latin typeface="Calibri"/>
                <a:cs typeface="Calibri"/>
              </a:rPr>
              <a:t> </a:t>
            </a:r>
            <a:r>
              <a:rPr sz="2100" dirty="0">
                <a:solidFill>
                  <a:srgbClr val="1F2023"/>
                </a:solidFill>
                <a:latin typeface="Calibri"/>
                <a:cs typeface="Calibri"/>
              </a:rPr>
              <a:t>4,5</a:t>
            </a:r>
            <a:r>
              <a:rPr sz="2100" spc="-35" dirty="0">
                <a:solidFill>
                  <a:srgbClr val="1F2023"/>
                </a:solidFill>
                <a:latin typeface="Calibri"/>
                <a:cs typeface="Calibri"/>
              </a:rPr>
              <a:t> </a:t>
            </a:r>
            <a:r>
              <a:rPr sz="2100" dirty="0">
                <a:solidFill>
                  <a:srgbClr val="1F2023"/>
                </a:solidFill>
                <a:latin typeface="Calibri"/>
                <a:cs typeface="Calibri"/>
              </a:rPr>
              <a:t>%,</a:t>
            </a:r>
            <a:r>
              <a:rPr sz="2100" spc="-40" dirty="0">
                <a:solidFill>
                  <a:srgbClr val="1F2023"/>
                </a:solidFill>
                <a:latin typeface="Calibri"/>
                <a:cs typeface="Calibri"/>
              </a:rPr>
              <a:t> </a:t>
            </a:r>
            <a:r>
              <a:rPr sz="2100" dirty="0">
                <a:solidFill>
                  <a:srgbClr val="1F2023"/>
                </a:solidFill>
                <a:latin typeface="Calibri"/>
                <a:cs typeface="Calibri"/>
              </a:rPr>
              <a:t>незважаючи</a:t>
            </a:r>
            <a:r>
              <a:rPr sz="2100" spc="-80" dirty="0">
                <a:solidFill>
                  <a:srgbClr val="1F2023"/>
                </a:solidFill>
                <a:latin typeface="Calibri"/>
                <a:cs typeface="Calibri"/>
              </a:rPr>
              <a:t> </a:t>
            </a:r>
            <a:r>
              <a:rPr sz="2100" spc="-25" dirty="0">
                <a:solidFill>
                  <a:srgbClr val="1F2023"/>
                </a:solidFill>
                <a:latin typeface="Calibri"/>
                <a:cs typeface="Calibri"/>
              </a:rPr>
              <a:t>на</a:t>
            </a:r>
            <a:endParaRPr sz="2100">
              <a:latin typeface="Calibri"/>
              <a:cs typeface="Calibri"/>
            </a:endParaRPr>
          </a:p>
          <a:p>
            <a:pPr marL="12700">
              <a:lnSpc>
                <a:spcPct val="100000"/>
              </a:lnSpc>
            </a:pPr>
            <a:r>
              <a:rPr sz="2100" dirty="0">
                <a:solidFill>
                  <a:srgbClr val="1F2023"/>
                </a:solidFill>
                <a:latin typeface="Calibri"/>
                <a:cs typeface="Calibri"/>
              </a:rPr>
              <a:t>його</a:t>
            </a:r>
            <a:r>
              <a:rPr sz="2100" spc="-20" dirty="0">
                <a:solidFill>
                  <a:srgbClr val="1F2023"/>
                </a:solidFill>
                <a:latin typeface="Calibri"/>
                <a:cs typeface="Calibri"/>
              </a:rPr>
              <a:t> </a:t>
            </a:r>
            <a:r>
              <a:rPr sz="2100" dirty="0">
                <a:solidFill>
                  <a:srgbClr val="1F2023"/>
                </a:solidFill>
                <a:latin typeface="Calibri"/>
                <a:cs typeface="Calibri"/>
              </a:rPr>
              <a:t>збільшення</a:t>
            </a:r>
            <a:r>
              <a:rPr sz="2100" spc="-45" dirty="0">
                <a:solidFill>
                  <a:srgbClr val="1F2023"/>
                </a:solidFill>
                <a:latin typeface="Calibri"/>
                <a:cs typeface="Calibri"/>
              </a:rPr>
              <a:t> </a:t>
            </a:r>
            <a:r>
              <a:rPr sz="2100" dirty="0">
                <a:solidFill>
                  <a:srgbClr val="1F2023"/>
                </a:solidFill>
                <a:latin typeface="Calibri"/>
                <a:cs typeface="Calibri"/>
              </a:rPr>
              <a:t>в</a:t>
            </a:r>
            <a:r>
              <a:rPr sz="2100" spc="-5" dirty="0">
                <a:solidFill>
                  <a:srgbClr val="1F2023"/>
                </a:solidFill>
                <a:latin typeface="Calibri"/>
                <a:cs typeface="Calibri"/>
              </a:rPr>
              <a:t> </a:t>
            </a:r>
            <a:r>
              <a:rPr sz="2100" dirty="0">
                <a:solidFill>
                  <a:srgbClr val="1F2023"/>
                </a:solidFill>
                <a:latin typeface="Calibri"/>
                <a:cs typeface="Calibri"/>
              </a:rPr>
              <a:t>Китаї</a:t>
            </a:r>
            <a:r>
              <a:rPr sz="2100" spc="-60" dirty="0">
                <a:solidFill>
                  <a:srgbClr val="1F2023"/>
                </a:solidFill>
                <a:latin typeface="Calibri"/>
                <a:cs typeface="Calibri"/>
              </a:rPr>
              <a:t> </a:t>
            </a:r>
            <a:r>
              <a:rPr sz="2100" dirty="0">
                <a:solidFill>
                  <a:srgbClr val="1F2023"/>
                </a:solidFill>
                <a:latin typeface="Calibri"/>
                <a:cs typeface="Calibri"/>
              </a:rPr>
              <a:t>та</a:t>
            </a:r>
            <a:r>
              <a:rPr sz="2100" spc="-30" dirty="0">
                <a:solidFill>
                  <a:srgbClr val="1F2023"/>
                </a:solidFill>
                <a:latin typeface="Calibri"/>
                <a:cs typeface="Calibri"/>
              </a:rPr>
              <a:t> </a:t>
            </a:r>
            <a:r>
              <a:rPr sz="2100" spc="-10" dirty="0">
                <a:solidFill>
                  <a:srgbClr val="1F2023"/>
                </a:solidFill>
                <a:latin typeface="Calibri"/>
                <a:cs typeface="Calibri"/>
              </a:rPr>
              <a:t>Індії.</a:t>
            </a:r>
            <a:endParaRPr sz="21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19050" rIns="0" bIns="0" rtlCol="0">
            <a:spAutoFit/>
          </a:bodyPr>
          <a:lstStyle/>
          <a:p>
            <a:pPr marL="180340">
              <a:lnSpc>
                <a:spcPct val="100000"/>
              </a:lnSpc>
              <a:spcBef>
                <a:spcPts val="150"/>
              </a:spcBef>
            </a:pPr>
            <a:r>
              <a:rPr sz="2000" spc="-25" dirty="0">
                <a:latin typeface="Arial MT"/>
                <a:cs typeface="Arial MT"/>
              </a:rPr>
              <a:t>210</a:t>
            </a:r>
            <a:endParaRPr sz="2000">
              <a:latin typeface="Arial MT"/>
              <a:cs typeface="Arial MT"/>
            </a:endParaRPr>
          </a:p>
        </p:txBody>
      </p:sp>
      <p:sp>
        <p:nvSpPr>
          <p:cNvPr id="6" name="object 6"/>
          <p:cNvSpPr txBox="1"/>
          <p:nvPr/>
        </p:nvSpPr>
        <p:spPr>
          <a:xfrm>
            <a:off x="402742" y="6493238"/>
            <a:ext cx="2276475" cy="223520"/>
          </a:xfrm>
          <a:prstGeom prst="rect">
            <a:avLst/>
          </a:prstGeom>
        </p:spPr>
        <p:txBody>
          <a:bodyPr vert="horz" wrap="square" lIns="0" tIns="0" rIns="0" bIns="0" rtlCol="0">
            <a:spAutoFit/>
          </a:bodyPr>
          <a:lstStyle/>
          <a:p>
            <a:pPr marL="12700">
              <a:lnSpc>
                <a:spcPts val="1639"/>
              </a:lnSpc>
            </a:pPr>
            <a:r>
              <a:rPr sz="1400" i="1" spc="-10" dirty="0">
                <a:latin typeface="Arial"/>
                <a:cs typeface="Arial"/>
              </a:rPr>
              <a:t>https://yearbook.enerdata.ru/</a:t>
            </a:r>
            <a:endParaRPr sz="140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3088" y="2060448"/>
            <a:ext cx="8604504" cy="3928872"/>
          </a:xfrm>
          <a:prstGeom prst="rect">
            <a:avLst/>
          </a:prstGeom>
        </p:spPr>
      </p:pic>
      <p:sp>
        <p:nvSpPr>
          <p:cNvPr id="3" name="object 3"/>
          <p:cNvSpPr txBox="1"/>
          <p:nvPr/>
        </p:nvSpPr>
        <p:spPr>
          <a:xfrm>
            <a:off x="586841" y="827659"/>
            <a:ext cx="7943215" cy="848994"/>
          </a:xfrm>
          <a:prstGeom prst="rect">
            <a:avLst/>
          </a:prstGeom>
        </p:spPr>
        <p:txBody>
          <a:bodyPr vert="horz" wrap="square" lIns="0" tIns="12700" rIns="0" bIns="0" rtlCol="0">
            <a:spAutoFit/>
          </a:bodyPr>
          <a:lstStyle/>
          <a:p>
            <a:pPr marL="12700" marR="5080" algn="just">
              <a:lnSpc>
                <a:spcPct val="100000"/>
              </a:lnSpc>
              <a:spcBef>
                <a:spcPts val="100"/>
              </a:spcBef>
            </a:pPr>
            <a:r>
              <a:rPr sz="1800" spc="75" dirty="0">
                <a:solidFill>
                  <a:srgbClr val="1F2023"/>
                </a:solidFill>
                <a:latin typeface="Tahoma"/>
                <a:cs typeface="Tahoma"/>
              </a:rPr>
              <a:t>За</a:t>
            </a:r>
            <a:r>
              <a:rPr sz="1800" spc="55" dirty="0">
                <a:solidFill>
                  <a:srgbClr val="1F2023"/>
                </a:solidFill>
                <a:latin typeface="Tahoma"/>
                <a:cs typeface="Tahoma"/>
              </a:rPr>
              <a:t> </a:t>
            </a:r>
            <a:r>
              <a:rPr sz="1800" b="1" dirty="0">
                <a:solidFill>
                  <a:srgbClr val="1F2023"/>
                </a:solidFill>
                <a:latin typeface="Arial"/>
                <a:cs typeface="Arial"/>
              </a:rPr>
              <a:t>2020</a:t>
            </a:r>
            <a:r>
              <a:rPr sz="1800" b="1" spc="95" dirty="0">
                <a:solidFill>
                  <a:srgbClr val="1F2023"/>
                </a:solidFill>
                <a:latin typeface="Arial"/>
                <a:cs typeface="Arial"/>
              </a:rPr>
              <a:t> </a:t>
            </a:r>
            <a:r>
              <a:rPr sz="1800" dirty="0">
                <a:solidFill>
                  <a:srgbClr val="1F2023"/>
                </a:solidFill>
                <a:latin typeface="Tahoma"/>
                <a:cs typeface="Tahoma"/>
              </a:rPr>
              <a:t>рік</a:t>
            </a:r>
            <a:r>
              <a:rPr sz="1800" spc="60" dirty="0">
                <a:solidFill>
                  <a:srgbClr val="1F2023"/>
                </a:solidFill>
                <a:latin typeface="Tahoma"/>
                <a:cs typeface="Tahoma"/>
              </a:rPr>
              <a:t> </a:t>
            </a:r>
            <a:r>
              <a:rPr sz="1800" dirty="0">
                <a:solidFill>
                  <a:srgbClr val="1F2023"/>
                </a:solidFill>
                <a:latin typeface="Tahoma"/>
                <a:cs typeface="Tahoma"/>
              </a:rPr>
              <a:t>вугледобувними</a:t>
            </a:r>
            <a:r>
              <a:rPr sz="1800" spc="60" dirty="0">
                <a:solidFill>
                  <a:srgbClr val="1F2023"/>
                </a:solidFill>
                <a:latin typeface="Tahoma"/>
                <a:cs typeface="Tahoma"/>
              </a:rPr>
              <a:t> </a:t>
            </a:r>
            <a:r>
              <a:rPr sz="1800" dirty="0">
                <a:solidFill>
                  <a:srgbClr val="1F2023"/>
                </a:solidFill>
                <a:latin typeface="Tahoma"/>
                <a:cs typeface="Tahoma"/>
              </a:rPr>
              <a:t>підприємствами</a:t>
            </a:r>
            <a:r>
              <a:rPr sz="1800" spc="65" dirty="0">
                <a:solidFill>
                  <a:srgbClr val="1F2023"/>
                </a:solidFill>
                <a:latin typeface="Tahoma"/>
                <a:cs typeface="Tahoma"/>
              </a:rPr>
              <a:t> </a:t>
            </a:r>
            <a:r>
              <a:rPr sz="1800" b="1" dirty="0">
                <a:solidFill>
                  <a:srgbClr val="1F2023"/>
                </a:solidFill>
                <a:latin typeface="Arial"/>
                <a:cs typeface="Arial"/>
              </a:rPr>
              <a:t>України</a:t>
            </a:r>
            <a:r>
              <a:rPr sz="1800" b="1" spc="120" dirty="0">
                <a:solidFill>
                  <a:srgbClr val="1F2023"/>
                </a:solidFill>
                <a:latin typeface="Arial"/>
                <a:cs typeface="Arial"/>
              </a:rPr>
              <a:t> </a:t>
            </a:r>
            <a:r>
              <a:rPr sz="1800" b="1" dirty="0">
                <a:solidFill>
                  <a:srgbClr val="1F2023"/>
                </a:solidFill>
                <a:latin typeface="Arial"/>
                <a:cs typeface="Arial"/>
              </a:rPr>
              <a:t>видобуто</a:t>
            </a:r>
            <a:r>
              <a:rPr sz="1800" b="1" spc="145" dirty="0">
                <a:solidFill>
                  <a:srgbClr val="1F2023"/>
                </a:solidFill>
                <a:latin typeface="Arial"/>
                <a:cs typeface="Arial"/>
              </a:rPr>
              <a:t> </a:t>
            </a:r>
            <a:r>
              <a:rPr sz="1800" dirty="0">
                <a:solidFill>
                  <a:srgbClr val="1F2023"/>
                </a:solidFill>
                <a:latin typeface="Arial MT"/>
                <a:cs typeface="Arial MT"/>
              </a:rPr>
              <a:t>28</a:t>
            </a:r>
            <a:r>
              <a:rPr sz="1800" spc="120" dirty="0">
                <a:solidFill>
                  <a:srgbClr val="1F2023"/>
                </a:solidFill>
                <a:latin typeface="Arial MT"/>
                <a:cs typeface="Arial MT"/>
              </a:rPr>
              <a:t> </a:t>
            </a:r>
            <a:r>
              <a:rPr sz="1800" spc="-10" dirty="0">
                <a:solidFill>
                  <a:srgbClr val="1F2023"/>
                </a:solidFill>
                <a:latin typeface="Arial MT"/>
                <a:cs typeface="Arial MT"/>
              </a:rPr>
              <a:t>818,1 </a:t>
            </a:r>
            <a:r>
              <a:rPr sz="1800" dirty="0">
                <a:solidFill>
                  <a:srgbClr val="1F2023"/>
                </a:solidFill>
                <a:latin typeface="Tahoma"/>
                <a:cs typeface="Tahoma"/>
              </a:rPr>
              <a:t>тис</a:t>
            </a:r>
            <a:r>
              <a:rPr sz="1800" dirty="0">
                <a:solidFill>
                  <a:srgbClr val="1F2023"/>
                </a:solidFill>
                <a:latin typeface="Arial MT"/>
                <a:cs typeface="Arial MT"/>
              </a:rPr>
              <a:t>.</a:t>
            </a:r>
            <a:r>
              <a:rPr sz="1800" spc="35" dirty="0">
                <a:solidFill>
                  <a:srgbClr val="1F2023"/>
                </a:solidFill>
                <a:latin typeface="Arial MT"/>
                <a:cs typeface="Arial MT"/>
              </a:rPr>
              <a:t> </a:t>
            </a:r>
            <a:r>
              <a:rPr sz="1800" dirty="0">
                <a:solidFill>
                  <a:srgbClr val="1F2023"/>
                </a:solidFill>
                <a:latin typeface="Tahoma"/>
                <a:cs typeface="Tahoma"/>
              </a:rPr>
              <a:t>тонн</a:t>
            </a:r>
            <a:r>
              <a:rPr sz="1800" spc="-35" dirty="0">
                <a:solidFill>
                  <a:srgbClr val="1F2023"/>
                </a:solidFill>
                <a:latin typeface="Tahoma"/>
                <a:cs typeface="Tahoma"/>
              </a:rPr>
              <a:t> </a:t>
            </a:r>
            <a:r>
              <a:rPr sz="1800" b="1" dirty="0">
                <a:solidFill>
                  <a:srgbClr val="1F2023"/>
                </a:solidFill>
                <a:latin typeface="Arial"/>
                <a:cs typeface="Arial"/>
              </a:rPr>
              <a:t>вугілля</a:t>
            </a:r>
            <a:r>
              <a:rPr sz="1800" dirty="0">
                <a:solidFill>
                  <a:srgbClr val="1F2023"/>
                </a:solidFill>
                <a:latin typeface="Arial MT"/>
                <a:cs typeface="Arial MT"/>
              </a:rPr>
              <a:t>,</a:t>
            </a:r>
            <a:r>
              <a:rPr sz="1800" spc="40" dirty="0">
                <a:solidFill>
                  <a:srgbClr val="1F2023"/>
                </a:solidFill>
                <a:latin typeface="Arial MT"/>
                <a:cs typeface="Arial MT"/>
              </a:rPr>
              <a:t> </a:t>
            </a:r>
            <a:r>
              <a:rPr sz="1800" dirty="0">
                <a:solidFill>
                  <a:srgbClr val="1F2023"/>
                </a:solidFill>
                <a:latin typeface="Tahoma"/>
                <a:cs typeface="Tahoma"/>
              </a:rPr>
              <a:t>що</a:t>
            </a:r>
            <a:r>
              <a:rPr sz="1800" spc="-20" dirty="0">
                <a:solidFill>
                  <a:srgbClr val="1F2023"/>
                </a:solidFill>
                <a:latin typeface="Tahoma"/>
                <a:cs typeface="Tahoma"/>
              </a:rPr>
              <a:t> </a:t>
            </a:r>
            <a:r>
              <a:rPr sz="1800" dirty="0">
                <a:solidFill>
                  <a:srgbClr val="1F2023"/>
                </a:solidFill>
                <a:latin typeface="Tahoma"/>
                <a:cs typeface="Tahoma"/>
              </a:rPr>
              <a:t>на</a:t>
            </a:r>
            <a:r>
              <a:rPr sz="1800" spc="-20" dirty="0">
                <a:solidFill>
                  <a:srgbClr val="1F2023"/>
                </a:solidFill>
                <a:latin typeface="Tahoma"/>
                <a:cs typeface="Tahoma"/>
              </a:rPr>
              <a:t> </a:t>
            </a:r>
            <a:r>
              <a:rPr sz="1800" dirty="0">
                <a:solidFill>
                  <a:srgbClr val="1F2023"/>
                </a:solidFill>
                <a:latin typeface="Arial MT"/>
                <a:cs typeface="Arial MT"/>
              </a:rPr>
              <a:t>2</a:t>
            </a:r>
            <a:r>
              <a:rPr sz="1800" spc="45" dirty="0">
                <a:solidFill>
                  <a:srgbClr val="1F2023"/>
                </a:solidFill>
                <a:latin typeface="Arial MT"/>
                <a:cs typeface="Arial MT"/>
              </a:rPr>
              <a:t> </a:t>
            </a:r>
            <a:r>
              <a:rPr sz="1800" dirty="0">
                <a:solidFill>
                  <a:srgbClr val="1F2023"/>
                </a:solidFill>
                <a:latin typeface="Arial MT"/>
                <a:cs typeface="Arial MT"/>
              </a:rPr>
              <a:t>406,3</a:t>
            </a:r>
            <a:r>
              <a:rPr sz="1800" spc="45" dirty="0">
                <a:solidFill>
                  <a:srgbClr val="1F2023"/>
                </a:solidFill>
                <a:latin typeface="Arial MT"/>
                <a:cs typeface="Arial MT"/>
              </a:rPr>
              <a:t> </a:t>
            </a:r>
            <a:r>
              <a:rPr sz="1800" dirty="0">
                <a:solidFill>
                  <a:srgbClr val="1F2023"/>
                </a:solidFill>
                <a:latin typeface="Tahoma"/>
                <a:cs typeface="Tahoma"/>
              </a:rPr>
              <a:t>тис</a:t>
            </a:r>
            <a:r>
              <a:rPr sz="1800" dirty="0">
                <a:solidFill>
                  <a:srgbClr val="1F2023"/>
                </a:solidFill>
                <a:latin typeface="Arial MT"/>
                <a:cs typeface="Arial MT"/>
              </a:rPr>
              <a:t>.</a:t>
            </a:r>
            <a:r>
              <a:rPr sz="1800" spc="35" dirty="0">
                <a:solidFill>
                  <a:srgbClr val="1F2023"/>
                </a:solidFill>
                <a:latin typeface="Arial MT"/>
                <a:cs typeface="Arial MT"/>
              </a:rPr>
              <a:t> </a:t>
            </a:r>
            <a:r>
              <a:rPr sz="1800" dirty="0">
                <a:solidFill>
                  <a:srgbClr val="1F2023"/>
                </a:solidFill>
                <a:latin typeface="Tahoma"/>
                <a:cs typeface="Tahoma"/>
              </a:rPr>
              <a:t>тонн</a:t>
            </a:r>
            <a:r>
              <a:rPr sz="1800" spc="-35" dirty="0">
                <a:solidFill>
                  <a:srgbClr val="1F2023"/>
                </a:solidFill>
                <a:latin typeface="Tahoma"/>
                <a:cs typeface="Tahoma"/>
              </a:rPr>
              <a:t> </a:t>
            </a:r>
            <a:r>
              <a:rPr sz="1800" dirty="0">
                <a:solidFill>
                  <a:srgbClr val="1F2023"/>
                </a:solidFill>
                <a:latin typeface="Tahoma"/>
                <a:cs typeface="Tahoma"/>
              </a:rPr>
              <a:t>(або</a:t>
            </a:r>
            <a:r>
              <a:rPr sz="1800" spc="-15" dirty="0">
                <a:solidFill>
                  <a:srgbClr val="1F2023"/>
                </a:solidFill>
                <a:latin typeface="Tahoma"/>
                <a:cs typeface="Tahoma"/>
              </a:rPr>
              <a:t> </a:t>
            </a:r>
            <a:r>
              <a:rPr sz="1800" dirty="0">
                <a:solidFill>
                  <a:srgbClr val="1F2023"/>
                </a:solidFill>
                <a:latin typeface="Tahoma"/>
                <a:cs typeface="Tahoma"/>
              </a:rPr>
              <a:t>на</a:t>
            </a:r>
            <a:r>
              <a:rPr sz="1800" spc="-20" dirty="0">
                <a:solidFill>
                  <a:srgbClr val="1F2023"/>
                </a:solidFill>
                <a:latin typeface="Tahoma"/>
                <a:cs typeface="Tahoma"/>
              </a:rPr>
              <a:t> </a:t>
            </a:r>
            <a:r>
              <a:rPr sz="1800" dirty="0">
                <a:solidFill>
                  <a:srgbClr val="1F2023"/>
                </a:solidFill>
                <a:latin typeface="Arial MT"/>
                <a:cs typeface="Arial MT"/>
              </a:rPr>
              <a:t>7,7%)</a:t>
            </a:r>
            <a:r>
              <a:rPr sz="1800" spc="10" dirty="0">
                <a:solidFill>
                  <a:srgbClr val="1F2023"/>
                </a:solidFill>
                <a:latin typeface="Arial MT"/>
                <a:cs typeface="Arial MT"/>
              </a:rPr>
              <a:t> </a:t>
            </a:r>
            <a:r>
              <a:rPr sz="1800" dirty="0">
                <a:solidFill>
                  <a:srgbClr val="1F2023"/>
                </a:solidFill>
                <a:latin typeface="Tahoma"/>
                <a:cs typeface="Tahoma"/>
              </a:rPr>
              <a:t>менше</a:t>
            </a:r>
            <a:r>
              <a:rPr sz="1800" spc="-20" dirty="0">
                <a:solidFill>
                  <a:srgbClr val="1F2023"/>
                </a:solidFill>
                <a:latin typeface="Tahoma"/>
                <a:cs typeface="Tahoma"/>
              </a:rPr>
              <a:t> </a:t>
            </a:r>
            <a:r>
              <a:rPr sz="1800" spc="-10" dirty="0">
                <a:solidFill>
                  <a:srgbClr val="1F2023"/>
                </a:solidFill>
                <a:latin typeface="Tahoma"/>
                <a:cs typeface="Tahoma"/>
              </a:rPr>
              <a:t>порівняно </a:t>
            </a:r>
            <a:r>
              <a:rPr sz="1800" dirty="0">
                <a:solidFill>
                  <a:srgbClr val="1F2023"/>
                </a:solidFill>
                <a:latin typeface="Tahoma"/>
                <a:cs typeface="Tahoma"/>
              </a:rPr>
              <a:t>з</a:t>
            </a:r>
            <a:r>
              <a:rPr sz="1800" spc="-30" dirty="0">
                <a:solidFill>
                  <a:srgbClr val="1F2023"/>
                </a:solidFill>
                <a:latin typeface="Tahoma"/>
                <a:cs typeface="Tahoma"/>
              </a:rPr>
              <a:t> </a:t>
            </a:r>
            <a:r>
              <a:rPr sz="1800" dirty="0">
                <a:solidFill>
                  <a:srgbClr val="1F2023"/>
                </a:solidFill>
                <a:latin typeface="Tahoma"/>
                <a:cs typeface="Tahoma"/>
              </a:rPr>
              <a:t>минулим</a:t>
            </a:r>
            <a:r>
              <a:rPr sz="1800" spc="5" dirty="0">
                <a:solidFill>
                  <a:srgbClr val="1F2023"/>
                </a:solidFill>
                <a:latin typeface="Tahoma"/>
                <a:cs typeface="Tahoma"/>
              </a:rPr>
              <a:t> </a:t>
            </a:r>
            <a:r>
              <a:rPr sz="1800" spc="-10" dirty="0">
                <a:solidFill>
                  <a:srgbClr val="1F2023"/>
                </a:solidFill>
                <a:latin typeface="Tahoma"/>
                <a:cs typeface="Tahoma"/>
              </a:rPr>
              <a:t>роком</a:t>
            </a:r>
            <a:r>
              <a:rPr sz="1800" spc="-10" dirty="0">
                <a:solidFill>
                  <a:srgbClr val="1F2023"/>
                </a:solidFill>
                <a:latin typeface="Arial MT"/>
                <a:cs typeface="Arial MT"/>
              </a:rPr>
              <a:t>.</a:t>
            </a:r>
            <a:endParaRPr sz="1800">
              <a:latin typeface="Arial MT"/>
              <a:cs typeface="Arial MT"/>
            </a:endParaRPr>
          </a:p>
        </p:txBody>
      </p:sp>
      <p:sp>
        <p:nvSpPr>
          <p:cNvPr id="5" name="object 5"/>
          <p:cNvSpPr txBox="1">
            <a:spLocks noGrp="1"/>
          </p:cNvSpPr>
          <p:nvPr>
            <p:ph type="sldNum" sz="quarter" idx="7"/>
          </p:nvPr>
        </p:nvSpPr>
        <p:spPr>
          <a:prstGeom prst="rect">
            <a:avLst/>
          </a:prstGeom>
        </p:spPr>
        <p:txBody>
          <a:bodyPr vert="horz" wrap="square" lIns="0" tIns="19050" rIns="0" bIns="0" rtlCol="0">
            <a:spAutoFit/>
          </a:bodyPr>
          <a:lstStyle/>
          <a:p>
            <a:pPr marL="180340">
              <a:lnSpc>
                <a:spcPct val="100000"/>
              </a:lnSpc>
              <a:spcBef>
                <a:spcPts val="150"/>
              </a:spcBef>
            </a:pPr>
            <a:r>
              <a:rPr sz="2000" spc="-25" dirty="0">
                <a:latin typeface="Arial MT"/>
                <a:cs typeface="Arial MT"/>
              </a:rPr>
              <a:t>211</a:t>
            </a:r>
            <a:endParaRPr sz="2000">
              <a:latin typeface="Arial MT"/>
              <a:cs typeface="Arial MT"/>
            </a:endParaRPr>
          </a:p>
        </p:txBody>
      </p:sp>
      <p:sp>
        <p:nvSpPr>
          <p:cNvPr id="6" name="object 6"/>
          <p:cNvSpPr txBox="1"/>
          <p:nvPr/>
        </p:nvSpPr>
        <p:spPr>
          <a:xfrm>
            <a:off x="402742" y="6493238"/>
            <a:ext cx="2276475" cy="223520"/>
          </a:xfrm>
          <a:prstGeom prst="rect">
            <a:avLst/>
          </a:prstGeom>
        </p:spPr>
        <p:txBody>
          <a:bodyPr vert="horz" wrap="square" lIns="0" tIns="0" rIns="0" bIns="0" rtlCol="0">
            <a:spAutoFit/>
          </a:bodyPr>
          <a:lstStyle/>
          <a:p>
            <a:pPr marL="12700">
              <a:lnSpc>
                <a:spcPts val="1639"/>
              </a:lnSpc>
            </a:pPr>
            <a:r>
              <a:rPr sz="1400" i="1" spc="-10" dirty="0">
                <a:latin typeface="Arial"/>
                <a:cs typeface="Arial"/>
              </a:rPr>
              <a:t>https://yearbook.enerdata.ru/</a:t>
            </a:r>
            <a:endParaRPr sz="1400">
              <a:latin typeface="Arial"/>
              <a:cs typeface="Arial"/>
            </a:endParaRPr>
          </a:p>
        </p:txBody>
      </p:sp>
      <p:sp>
        <p:nvSpPr>
          <p:cNvPr id="4" name="object 4"/>
          <p:cNvSpPr txBox="1">
            <a:spLocks noGrp="1"/>
          </p:cNvSpPr>
          <p:nvPr>
            <p:ph type="title"/>
          </p:nvPr>
        </p:nvSpPr>
        <p:spPr>
          <a:xfrm>
            <a:off x="2779902" y="281178"/>
            <a:ext cx="3205480"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Видобуток</a:t>
            </a:r>
            <a:r>
              <a:rPr sz="1800" b="1" dirty="0">
                <a:latin typeface="Arial"/>
                <a:cs typeface="Arial"/>
              </a:rPr>
              <a:t> вугілля</a:t>
            </a:r>
            <a:r>
              <a:rPr sz="1800" b="1" spc="-40" dirty="0">
                <a:latin typeface="Arial"/>
                <a:cs typeface="Arial"/>
              </a:rPr>
              <a:t> </a:t>
            </a:r>
            <a:r>
              <a:rPr sz="1800" b="1" dirty="0">
                <a:latin typeface="Arial"/>
                <a:cs typeface="Arial"/>
              </a:rPr>
              <a:t>в</a:t>
            </a:r>
            <a:r>
              <a:rPr sz="1800" b="1" spc="-70" dirty="0">
                <a:latin typeface="Arial"/>
                <a:cs typeface="Arial"/>
              </a:rPr>
              <a:t> </a:t>
            </a:r>
            <a:r>
              <a:rPr sz="1800" b="1" spc="-10" dirty="0">
                <a:latin typeface="Arial"/>
                <a:cs typeface="Arial"/>
              </a:rPr>
              <a:t>Україні</a:t>
            </a:r>
            <a:endParaRPr sz="18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474065" y="73459"/>
            <a:ext cx="8198484" cy="1747520"/>
          </a:xfrm>
          <a:prstGeom prst="rect">
            <a:avLst/>
          </a:prstGeom>
        </p:spPr>
        <p:txBody>
          <a:bodyPr vert="horz" wrap="square" lIns="0" tIns="151130" rIns="0" bIns="0" rtlCol="0">
            <a:spAutoFit/>
          </a:bodyPr>
          <a:lstStyle/>
          <a:p>
            <a:pPr marL="927100">
              <a:lnSpc>
                <a:spcPct val="100000"/>
              </a:lnSpc>
              <a:spcBef>
                <a:spcPts val="1190"/>
              </a:spcBef>
            </a:pPr>
            <a:r>
              <a:rPr sz="2000" b="1" i="1" dirty="0">
                <a:latin typeface="Arial"/>
                <a:cs typeface="Arial"/>
              </a:rPr>
              <a:t>Нафта</a:t>
            </a:r>
            <a:r>
              <a:rPr sz="2000" b="1" i="1" spc="-40" dirty="0">
                <a:latin typeface="Arial"/>
                <a:cs typeface="Arial"/>
              </a:rPr>
              <a:t> </a:t>
            </a:r>
            <a:r>
              <a:rPr sz="2000" b="1" i="1" dirty="0">
                <a:latin typeface="Arial"/>
                <a:cs typeface="Arial"/>
              </a:rPr>
              <a:t>і</a:t>
            </a:r>
            <a:r>
              <a:rPr sz="2000" b="1" i="1" spc="-70" dirty="0">
                <a:latin typeface="Arial"/>
                <a:cs typeface="Arial"/>
              </a:rPr>
              <a:t> </a:t>
            </a:r>
            <a:r>
              <a:rPr sz="2000" b="1" i="1" dirty="0">
                <a:latin typeface="Arial"/>
                <a:cs typeface="Arial"/>
              </a:rPr>
              <a:t>природний</a:t>
            </a:r>
            <a:r>
              <a:rPr sz="2000" b="1" i="1" spc="-25" dirty="0">
                <a:latin typeface="Arial"/>
                <a:cs typeface="Arial"/>
              </a:rPr>
              <a:t> газ</a:t>
            </a:r>
            <a:endParaRPr sz="2000">
              <a:latin typeface="Arial"/>
              <a:cs typeface="Arial"/>
            </a:endParaRPr>
          </a:p>
          <a:p>
            <a:pPr marL="12700" marR="5080" algn="just">
              <a:lnSpc>
                <a:spcPct val="106700"/>
              </a:lnSpc>
              <a:spcBef>
                <a:spcPts val="844"/>
              </a:spcBef>
            </a:pPr>
            <a:r>
              <a:rPr sz="1800" spc="145" dirty="0">
                <a:latin typeface="Tahoma"/>
                <a:cs typeface="Tahoma"/>
              </a:rPr>
              <a:t>ХХ </a:t>
            </a:r>
            <a:r>
              <a:rPr sz="1800" dirty="0">
                <a:latin typeface="Tahoma"/>
                <a:cs typeface="Tahoma"/>
              </a:rPr>
              <a:t>ст</a:t>
            </a:r>
            <a:r>
              <a:rPr sz="1800" dirty="0">
                <a:latin typeface="Arial MT"/>
                <a:cs typeface="Arial MT"/>
              </a:rPr>
              <a:t>.</a:t>
            </a:r>
            <a:r>
              <a:rPr sz="1800" spc="229" dirty="0">
                <a:latin typeface="Arial MT"/>
                <a:cs typeface="Arial MT"/>
              </a:rPr>
              <a:t> </a:t>
            </a:r>
            <a:r>
              <a:rPr sz="1800" dirty="0">
                <a:latin typeface="Tahoma"/>
                <a:cs typeface="Tahoma"/>
              </a:rPr>
              <a:t>назвали</a:t>
            </a:r>
            <a:r>
              <a:rPr sz="1800" spc="175" dirty="0">
                <a:latin typeface="Tahoma"/>
                <a:cs typeface="Tahoma"/>
              </a:rPr>
              <a:t> </a:t>
            </a:r>
            <a:r>
              <a:rPr sz="1800" dirty="0">
                <a:latin typeface="Tahoma"/>
                <a:cs typeface="Tahoma"/>
              </a:rPr>
              <a:t>століттям</a:t>
            </a:r>
            <a:r>
              <a:rPr sz="1800" spc="185" dirty="0">
                <a:latin typeface="Tahoma"/>
                <a:cs typeface="Tahoma"/>
              </a:rPr>
              <a:t> </a:t>
            </a:r>
            <a:r>
              <a:rPr sz="1800" dirty="0">
                <a:latin typeface="Tahoma"/>
                <a:cs typeface="Tahoma"/>
              </a:rPr>
              <a:t>нафти</a:t>
            </a:r>
            <a:r>
              <a:rPr sz="1800" spc="165" dirty="0">
                <a:latin typeface="Tahoma"/>
                <a:cs typeface="Tahoma"/>
              </a:rPr>
              <a:t> </a:t>
            </a:r>
            <a:r>
              <a:rPr sz="1800" dirty="0">
                <a:latin typeface="Tahoma"/>
                <a:cs typeface="Tahoma"/>
              </a:rPr>
              <a:t>і</a:t>
            </a:r>
            <a:r>
              <a:rPr sz="1800" spc="175" dirty="0">
                <a:latin typeface="Tahoma"/>
                <a:cs typeface="Tahoma"/>
              </a:rPr>
              <a:t> </a:t>
            </a:r>
            <a:r>
              <a:rPr sz="1800" dirty="0">
                <a:latin typeface="Tahoma"/>
                <a:cs typeface="Tahoma"/>
              </a:rPr>
              <a:t>природного</a:t>
            </a:r>
            <a:r>
              <a:rPr sz="1800" spc="165" dirty="0">
                <a:latin typeface="Tahoma"/>
                <a:cs typeface="Tahoma"/>
              </a:rPr>
              <a:t> </a:t>
            </a:r>
            <a:r>
              <a:rPr sz="1800" dirty="0">
                <a:latin typeface="Tahoma"/>
                <a:cs typeface="Tahoma"/>
              </a:rPr>
              <a:t>газу</a:t>
            </a:r>
            <a:r>
              <a:rPr sz="1800" dirty="0">
                <a:latin typeface="Arial MT"/>
                <a:cs typeface="Arial MT"/>
              </a:rPr>
              <a:t>.</a:t>
            </a:r>
            <a:r>
              <a:rPr sz="1800" spc="235" dirty="0">
                <a:latin typeface="Arial MT"/>
                <a:cs typeface="Arial MT"/>
              </a:rPr>
              <a:t> </a:t>
            </a:r>
            <a:r>
              <a:rPr sz="1800" dirty="0">
                <a:latin typeface="Tahoma"/>
                <a:cs typeface="Tahoma"/>
              </a:rPr>
              <a:t>Людство</a:t>
            </a:r>
            <a:r>
              <a:rPr sz="1800" spc="170" dirty="0">
                <a:latin typeface="Tahoma"/>
                <a:cs typeface="Tahoma"/>
              </a:rPr>
              <a:t> </a:t>
            </a:r>
            <a:r>
              <a:rPr sz="1800" dirty="0">
                <a:latin typeface="Tahoma"/>
                <a:cs typeface="Tahoma"/>
              </a:rPr>
              <a:t>увійшло</a:t>
            </a:r>
            <a:r>
              <a:rPr sz="1800" spc="165" dirty="0">
                <a:latin typeface="Tahoma"/>
                <a:cs typeface="Tahoma"/>
              </a:rPr>
              <a:t> </a:t>
            </a:r>
            <a:r>
              <a:rPr sz="1800" dirty="0">
                <a:latin typeface="Tahoma"/>
                <a:cs typeface="Tahoma"/>
              </a:rPr>
              <a:t>в</a:t>
            </a:r>
            <a:r>
              <a:rPr sz="1800" spc="175" dirty="0">
                <a:latin typeface="Tahoma"/>
                <a:cs typeface="Tahoma"/>
              </a:rPr>
              <a:t> </a:t>
            </a:r>
            <a:r>
              <a:rPr sz="1800" spc="-25" dirty="0">
                <a:latin typeface="Tahoma"/>
                <a:cs typeface="Tahoma"/>
              </a:rPr>
              <a:t>ХХІ </a:t>
            </a:r>
            <a:r>
              <a:rPr sz="1800" dirty="0">
                <a:latin typeface="Tahoma"/>
                <a:cs typeface="Tahoma"/>
              </a:rPr>
              <a:t>ст</a:t>
            </a:r>
            <a:r>
              <a:rPr sz="1800" dirty="0">
                <a:latin typeface="Arial MT"/>
                <a:cs typeface="Arial MT"/>
              </a:rPr>
              <a:t>.,</a:t>
            </a:r>
            <a:r>
              <a:rPr sz="1800" spc="20" dirty="0">
                <a:latin typeface="Arial MT"/>
                <a:cs typeface="Arial MT"/>
              </a:rPr>
              <a:t> </a:t>
            </a:r>
            <a:r>
              <a:rPr sz="1800" dirty="0">
                <a:latin typeface="Tahoma"/>
                <a:cs typeface="Tahoma"/>
              </a:rPr>
              <a:t>однак</a:t>
            </a:r>
            <a:r>
              <a:rPr sz="1800" spc="-20" dirty="0">
                <a:latin typeface="Tahoma"/>
                <a:cs typeface="Tahoma"/>
              </a:rPr>
              <a:t> </a:t>
            </a:r>
            <a:r>
              <a:rPr sz="1800" dirty="0">
                <a:latin typeface="Tahoma"/>
                <a:cs typeface="Tahoma"/>
              </a:rPr>
              <a:t>вирішальне</a:t>
            </a:r>
            <a:r>
              <a:rPr sz="1800" spc="-25" dirty="0">
                <a:latin typeface="Tahoma"/>
                <a:cs typeface="Tahoma"/>
              </a:rPr>
              <a:t> </a:t>
            </a:r>
            <a:r>
              <a:rPr sz="1800" dirty="0">
                <a:latin typeface="Tahoma"/>
                <a:cs typeface="Tahoma"/>
              </a:rPr>
              <a:t>значення</a:t>
            </a:r>
            <a:r>
              <a:rPr sz="1800" spc="-20" dirty="0">
                <a:latin typeface="Tahoma"/>
                <a:cs typeface="Tahoma"/>
              </a:rPr>
              <a:t> </a:t>
            </a:r>
            <a:r>
              <a:rPr sz="1800" dirty="0">
                <a:latin typeface="Tahoma"/>
                <a:cs typeface="Tahoma"/>
              </a:rPr>
              <a:t>для</a:t>
            </a:r>
            <a:r>
              <a:rPr sz="1800" spc="-45" dirty="0">
                <a:latin typeface="Tahoma"/>
                <a:cs typeface="Tahoma"/>
              </a:rPr>
              <a:t> </a:t>
            </a:r>
            <a:r>
              <a:rPr sz="1800" spc="-10" dirty="0">
                <a:latin typeface="Tahoma"/>
                <a:cs typeface="Tahoma"/>
              </a:rPr>
              <a:t>розвитку</a:t>
            </a:r>
            <a:r>
              <a:rPr sz="1800" spc="-65" dirty="0">
                <a:latin typeface="Tahoma"/>
                <a:cs typeface="Tahoma"/>
              </a:rPr>
              <a:t> </a:t>
            </a:r>
            <a:r>
              <a:rPr sz="1800" dirty="0">
                <a:latin typeface="Tahoma"/>
                <a:cs typeface="Tahoma"/>
              </a:rPr>
              <a:t>світової</a:t>
            </a:r>
            <a:r>
              <a:rPr sz="1800" spc="-40" dirty="0">
                <a:latin typeface="Tahoma"/>
                <a:cs typeface="Tahoma"/>
              </a:rPr>
              <a:t> </a:t>
            </a:r>
            <a:r>
              <a:rPr sz="1800" spc="-10" dirty="0">
                <a:latin typeface="Tahoma"/>
                <a:cs typeface="Tahoma"/>
              </a:rPr>
              <a:t>економіки</a:t>
            </a:r>
            <a:r>
              <a:rPr sz="1800" spc="-40" dirty="0">
                <a:latin typeface="Tahoma"/>
                <a:cs typeface="Tahoma"/>
              </a:rPr>
              <a:t> </a:t>
            </a:r>
            <a:r>
              <a:rPr sz="1800" spc="-10" dirty="0">
                <a:latin typeface="Tahoma"/>
                <a:cs typeface="Tahoma"/>
              </a:rPr>
              <a:t>залишилося </a:t>
            </a:r>
            <a:r>
              <a:rPr sz="1800" dirty="0">
                <a:latin typeface="Tahoma"/>
                <a:cs typeface="Tahoma"/>
              </a:rPr>
              <a:t>поки</a:t>
            </a:r>
            <a:r>
              <a:rPr sz="1800" spc="175" dirty="0">
                <a:latin typeface="Tahoma"/>
                <a:cs typeface="Tahoma"/>
              </a:rPr>
              <a:t> </a:t>
            </a:r>
            <a:r>
              <a:rPr sz="1800" dirty="0">
                <a:latin typeface="Tahoma"/>
                <a:cs typeface="Tahoma"/>
              </a:rPr>
              <a:t>що</a:t>
            </a:r>
            <a:r>
              <a:rPr sz="1800" spc="180" dirty="0">
                <a:latin typeface="Tahoma"/>
                <a:cs typeface="Tahoma"/>
              </a:rPr>
              <a:t> </a:t>
            </a:r>
            <a:r>
              <a:rPr sz="1800" dirty="0">
                <a:latin typeface="Tahoma"/>
                <a:cs typeface="Tahoma"/>
              </a:rPr>
              <a:t>за</a:t>
            </a:r>
            <a:r>
              <a:rPr sz="1800" spc="175" dirty="0">
                <a:latin typeface="Tahoma"/>
                <a:cs typeface="Tahoma"/>
              </a:rPr>
              <a:t> </a:t>
            </a:r>
            <a:r>
              <a:rPr sz="1800" dirty="0">
                <a:latin typeface="Tahoma"/>
                <a:cs typeface="Tahoma"/>
              </a:rPr>
              <a:t>цими</a:t>
            </a:r>
            <a:r>
              <a:rPr sz="1800" spc="200" dirty="0">
                <a:latin typeface="Tahoma"/>
                <a:cs typeface="Tahoma"/>
              </a:rPr>
              <a:t> </a:t>
            </a:r>
            <a:r>
              <a:rPr sz="1800" dirty="0">
                <a:latin typeface="Tahoma"/>
                <a:cs typeface="Tahoma"/>
              </a:rPr>
              <a:t>корисними</a:t>
            </a:r>
            <a:r>
              <a:rPr sz="1800" spc="165" dirty="0">
                <a:latin typeface="Tahoma"/>
                <a:cs typeface="Tahoma"/>
              </a:rPr>
              <a:t> </a:t>
            </a:r>
            <a:r>
              <a:rPr sz="1800" dirty="0">
                <a:latin typeface="Tahoma"/>
                <a:cs typeface="Tahoma"/>
              </a:rPr>
              <a:t>копалинами,</a:t>
            </a:r>
            <a:r>
              <a:rPr sz="1800" spc="190" dirty="0">
                <a:latin typeface="Tahoma"/>
                <a:cs typeface="Tahoma"/>
              </a:rPr>
              <a:t> </a:t>
            </a:r>
            <a:r>
              <a:rPr sz="1800" dirty="0">
                <a:latin typeface="Tahoma"/>
                <a:cs typeface="Tahoma"/>
              </a:rPr>
              <a:t>які</a:t>
            </a:r>
            <a:r>
              <a:rPr sz="1800" spc="185" dirty="0">
                <a:latin typeface="Tahoma"/>
                <a:cs typeface="Tahoma"/>
              </a:rPr>
              <a:t> </a:t>
            </a:r>
            <a:r>
              <a:rPr sz="1800" dirty="0">
                <a:latin typeface="Tahoma"/>
                <a:cs typeface="Tahoma"/>
              </a:rPr>
              <a:t>поряд</a:t>
            </a:r>
            <a:r>
              <a:rPr sz="1800" spc="185" dirty="0">
                <a:latin typeface="Tahoma"/>
                <a:cs typeface="Tahoma"/>
              </a:rPr>
              <a:t> </a:t>
            </a:r>
            <a:r>
              <a:rPr sz="1800" dirty="0">
                <a:latin typeface="Tahoma"/>
                <a:cs typeface="Tahoma"/>
              </a:rPr>
              <a:t>з</a:t>
            </a:r>
            <a:r>
              <a:rPr sz="1800" spc="185" dirty="0">
                <a:latin typeface="Tahoma"/>
                <a:cs typeface="Tahoma"/>
              </a:rPr>
              <a:t> </a:t>
            </a:r>
            <a:r>
              <a:rPr sz="1800" dirty="0">
                <a:latin typeface="Tahoma"/>
                <a:cs typeface="Tahoma"/>
              </a:rPr>
              <a:t>вугіллям</a:t>
            </a:r>
            <a:r>
              <a:rPr sz="1800" spc="210" dirty="0">
                <a:latin typeface="Tahoma"/>
                <a:cs typeface="Tahoma"/>
              </a:rPr>
              <a:t> </a:t>
            </a:r>
            <a:r>
              <a:rPr sz="1800" spc="65" dirty="0">
                <a:latin typeface="Tahoma"/>
                <a:cs typeface="Tahoma"/>
              </a:rPr>
              <a:t>є</a:t>
            </a:r>
            <a:r>
              <a:rPr sz="1800" spc="170" dirty="0">
                <a:latin typeface="Tahoma"/>
                <a:cs typeface="Tahoma"/>
              </a:rPr>
              <a:t> </a:t>
            </a:r>
            <a:r>
              <a:rPr sz="1800" spc="-10" dirty="0">
                <a:latin typeface="Tahoma"/>
                <a:cs typeface="Tahoma"/>
              </a:rPr>
              <a:t>основним паливом</a:t>
            </a:r>
            <a:r>
              <a:rPr sz="1800" spc="-10" dirty="0">
                <a:latin typeface="Arial MT"/>
                <a:cs typeface="Arial MT"/>
              </a:rPr>
              <a:t>.</a:t>
            </a:r>
            <a:endParaRPr sz="1800">
              <a:latin typeface="Arial MT"/>
              <a:cs typeface="Arial MT"/>
            </a:endParaRPr>
          </a:p>
        </p:txBody>
      </p:sp>
      <p:sp>
        <p:nvSpPr>
          <p:cNvPr id="4" name="object 4"/>
          <p:cNvSpPr txBox="1"/>
          <p:nvPr/>
        </p:nvSpPr>
        <p:spPr>
          <a:xfrm>
            <a:off x="539495" y="2017776"/>
            <a:ext cx="5111750" cy="1478280"/>
          </a:xfrm>
          <a:prstGeom prst="rect">
            <a:avLst/>
          </a:prstGeom>
          <a:solidFill>
            <a:srgbClr val="DBEDF4"/>
          </a:solidFill>
          <a:ln w="18288">
            <a:solidFill>
              <a:srgbClr val="17375E"/>
            </a:solidFill>
          </a:ln>
        </p:spPr>
        <p:txBody>
          <a:bodyPr vert="horz" wrap="square" lIns="0" tIns="40640" rIns="0" bIns="0" rtlCol="0">
            <a:spAutoFit/>
          </a:bodyPr>
          <a:lstStyle/>
          <a:p>
            <a:pPr marL="91440" marR="78740" algn="just">
              <a:lnSpc>
                <a:spcPct val="100000"/>
              </a:lnSpc>
              <a:spcBef>
                <a:spcPts val="320"/>
              </a:spcBef>
            </a:pPr>
            <a:r>
              <a:rPr sz="1800" dirty="0">
                <a:latin typeface="Tahoma"/>
                <a:cs typeface="Tahoma"/>
              </a:rPr>
              <a:t>Більше</a:t>
            </a:r>
            <a:r>
              <a:rPr sz="1800" spc="360" dirty="0">
                <a:latin typeface="Tahoma"/>
                <a:cs typeface="Tahoma"/>
              </a:rPr>
              <a:t> </a:t>
            </a:r>
            <a:r>
              <a:rPr sz="1800" dirty="0">
                <a:latin typeface="Arial MT"/>
                <a:cs typeface="Arial MT"/>
              </a:rPr>
              <a:t>500</a:t>
            </a:r>
            <a:r>
              <a:rPr sz="1800" spc="425" dirty="0">
                <a:latin typeface="Arial MT"/>
                <a:cs typeface="Arial MT"/>
              </a:rPr>
              <a:t> </a:t>
            </a:r>
            <a:r>
              <a:rPr sz="1800" dirty="0">
                <a:latin typeface="Tahoma"/>
                <a:cs typeface="Tahoma"/>
              </a:rPr>
              <a:t>тис</a:t>
            </a:r>
            <a:r>
              <a:rPr sz="1800" dirty="0">
                <a:latin typeface="Arial MT"/>
                <a:cs typeface="Arial MT"/>
              </a:rPr>
              <a:t>.</a:t>
            </a:r>
            <a:r>
              <a:rPr sz="1800" spc="425" dirty="0">
                <a:latin typeface="Arial MT"/>
                <a:cs typeface="Arial MT"/>
              </a:rPr>
              <a:t> </a:t>
            </a:r>
            <a:r>
              <a:rPr sz="1800" dirty="0">
                <a:latin typeface="Tahoma"/>
                <a:cs typeface="Tahoma"/>
              </a:rPr>
              <a:t>років</a:t>
            </a:r>
            <a:r>
              <a:rPr sz="1800" spc="360" dirty="0">
                <a:latin typeface="Tahoma"/>
                <a:cs typeface="Tahoma"/>
              </a:rPr>
              <a:t> </a:t>
            </a:r>
            <a:r>
              <a:rPr sz="1800" dirty="0">
                <a:latin typeface="Tahoma"/>
                <a:cs typeface="Tahoma"/>
              </a:rPr>
              <a:t>тому</a:t>
            </a:r>
            <a:r>
              <a:rPr sz="1800" spc="325" dirty="0">
                <a:latin typeface="Tahoma"/>
                <a:cs typeface="Tahoma"/>
              </a:rPr>
              <a:t> </a:t>
            </a:r>
            <a:r>
              <a:rPr sz="1800" dirty="0">
                <a:latin typeface="Tahoma"/>
                <a:cs typeface="Tahoma"/>
              </a:rPr>
              <a:t>нафту</a:t>
            </a:r>
            <a:r>
              <a:rPr sz="1800" spc="350" dirty="0">
                <a:latin typeface="Tahoma"/>
                <a:cs typeface="Tahoma"/>
              </a:rPr>
              <a:t> </a:t>
            </a:r>
            <a:r>
              <a:rPr sz="1800" dirty="0">
                <a:latin typeface="Tahoma"/>
                <a:cs typeface="Tahoma"/>
              </a:rPr>
              <a:t>вже</a:t>
            </a:r>
            <a:r>
              <a:rPr sz="1800" spc="360" dirty="0">
                <a:latin typeface="Tahoma"/>
                <a:cs typeface="Tahoma"/>
              </a:rPr>
              <a:t> </a:t>
            </a:r>
            <a:r>
              <a:rPr sz="1800" spc="-20" dirty="0">
                <a:latin typeface="Tahoma"/>
                <a:cs typeface="Tahoma"/>
              </a:rPr>
              <a:t>було </a:t>
            </a:r>
            <a:r>
              <a:rPr sz="1800" dirty="0">
                <a:latin typeface="Tahoma"/>
                <a:cs typeface="Tahoma"/>
              </a:rPr>
              <a:t>виявлено</a:t>
            </a:r>
            <a:r>
              <a:rPr sz="1800" spc="105" dirty="0">
                <a:latin typeface="Tahoma"/>
                <a:cs typeface="Tahoma"/>
              </a:rPr>
              <a:t> </a:t>
            </a:r>
            <a:r>
              <a:rPr sz="1800" dirty="0">
                <a:latin typeface="Tahoma"/>
                <a:cs typeface="Tahoma"/>
              </a:rPr>
              <a:t>на</a:t>
            </a:r>
            <a:r>
              <a:rPr sz="1800" spc="105" dirty="0">
                <a:latin typeface="Tahoma"/>
                <a:cs typeface="Tahoma"/>
              </a:rPr>
              <a:t> </a:t>
            </a:r>
            <a:r>
              <a:rPr sz="1800" dirty="0">
                <a:latin typeface="Tahoma"/>
                <a:cs typeface="Tahoma"/>
              </a:rPr>
              <a:t>березі</a:t>
            </a:r>
            <a:r>
              <a:rPr sz="1800" spc="110" dirty="0">
                <a:latin typeface="Tahoma"/>
                <a:cs typeface="Tahoma"/>
              </a:rPr>
              <a:t> </a:t>
            </a:r>
            <a:r>
              <a:rPr sz="1800" dirty="0">
                <a:latin typeface="Tahoma"/>
                <a:cs typeface="Tahoma"/>
              </a:rPr>
              <a:t>Каспійського</a:t>
            </a:r>
            <a:r>
              <a:rPr sz="1800" spc="140" dirty="0">
                <a:latin typeface="Tahoma"/>
                <a:cs typeface="Tahoma"/>
              </a:rPr>
              <a:t> </a:t>
            </a:r>
            <a:r>
              <a:rPr sz="1800" dirty="0">
                <a:latin typeface="Tahoma"/>
                <a:cs typeface="Tahoma"/>
              </a:rPr>
              <a:t>моря,</a:t>
            </a:r>
            <a:r>
              <a:rPr sz="1800" spc="105" dirty="0">
                <a:latin typeface="Tahoma"/>
                <a:cs typeface="Tahoma"/>
              </a:rPr>
              <a:t> </a:t>
            </a:r>
            <a:r>
              <a:rPr sz="1800" dirty="0">
                <a:latin typeface="Tahoma"/>
                <a:cs typeface="Tahoma"/>
              </a:rPr>
              <a:t>а</a:t>
            </a:r>
            <a:r>
              <a:rPr sz="1800" spc="105" dirty="0">
                <a:latin typeface="Tahoma"/>
                <a:cs typeface="Tahoma"/>
              </a:rPr>
              <a:t> </a:t>
            </a:r>
            <a:r>
              <a:rPr sz="1800" dirty="0">
                <a:latin typeface="Tahoma"/>
                <a:cs typeface="Tahoma"/>
              </a:rPr>
              <a:t>за</a:t>
            </a:r>
            <a:r>
              <a:rPr sz="1800" spc="100" dirty="0">
                <a:latin typeface="Tahoma"/>
                <a:cs typeface="Tahoma"/>
              </a:rPr>
              <a:t> </a:t>
            </a:r>
            <a:r>
              <a:rPr sz="1800" spc="-50" dirty="0">
                <a:latin typeface="Arial MT"/>
                <a:cs typeface="Arial MT"/>
              </a:rPr>
              <a:t>6 </a:t>
            </a:r>
            <a:r>
              <a:rPr sz="1800" dirty="0">
                <a:latin typeface="Tahoma"/>
                <a:cs typeface="Tahoma"/>
              </a:rPr>
              <a:t>тис</a:t>
            </a:r>
            <a:r>
              <a:rPr sz="1800" dirty="0">
                <a:latin typeface="Arial MT"/>
                <a:cs typeface="Arial MT"/>
              </a:rPr>
              <a:t>.</a:t>
            </a:r>
            <a:r>
              <a:rPr sz="1800" spc="70" dirty="0">
                <a:latin typeface="Arial MT"/>
                <a:cs typeface="Arial MT"/>
              </a:rPr>
              <a:t> </a:t>
            </a:r>
            <a:r>
              <a:rPr sz="1800" spc="-10" dirty="0">
                <a:latin typeface="Tahoma"/>
                <a:cs typeface="Tahoma"/>
              </a:rPr>
              <a:t>років</a:t>
            </a:r>
            <a:r>
              <a:rPr sz="1800" spc="15" dirty="0">
                <a:latin typeface="Tahoma"/>
                <a:cs typeface="Tahoma"/>
              </a:rPr>
              <a:t> </a:t>
            </a:r>
            <a:r>
              <a:rPr sz="1800" dirty="0">
                <a:latin typeface="Tahoma"/>
                <a:cs typeface="Tahoma"/>
              </a:rPr>
              <a:t>до</a:t>
            </a:r>
            <a:r>
              <a:rPr sz="1800" spc="10" dirty="0">
                <a:latin typeface="Tahoma"/>
                <a:cs typeface="Tahoma"/>
              </a:rPr>
              <a:t> </a:t>
            </a:r>
            <a:r>
              <a:rPr sz="1800" dirty="0">
                <a:latin typeface="Tahoma"/>
                <a:cs typeface="Tahoma"/>
              </a:rPr>
              <a:t>нашої</a:t>
            </a:r>
            <a:r>
              <a:rPr sz="1800" spc="20" dirty="0">
                <a:latin typeface="Tahoma"/>
                <a:cs typeface="Tahoma"/>
              </a:rPr>
              <a:t> </a:t>
            </a:r>
            <a:r>
              <a:rPr sz="1800" dirty="0">
                <a:latin typeface="Tahoma"/>
                <a:cs typeface="Tahoma"/>
              </a:rPr>
              <a:t>ери</a:t>
            </a:r>
            <a:r>
              <a:rPr sz="1800" spc="-15" dirty="0">
                <a:latin typeface="Tahoma"/>
                <a:cs typeface="Tahoma"/>
              </a:rPr>
              <a:t> </a:t>
            </a:r>
            <a:r>
              <a:rPr sz="1800" dirty="0">
                <a:latin typeface="Tahoma"/>
                <a:cs typeface="Tahoma"/>
              </a:rPr>
              <a:t>спостерігався</a:t>
            </a:r>
            <a:r>
              <a:rPr sz="1800" spc="30" dirty="0">
                <a:latin typeface="Tahoma"/>
                <a:cs typeface="Tahoma"/>
              </a:rPr>
              <a:t> </a:t>
            </a:r>
            <a:r>
              <a:rPr sz="1800" dirty="0">
                <a:latin typeface="Tahoma"/>
                <a:cs typeface="Tahoma"/>
              </a:rPr>
              <a:t>вихід</a:t>
            </a:r>
            <a:r>
              <a:rPr sz="1800" spc="20" dirty="0">
                <a:latin typeface="Tahoma"/>
                <a:cs typeface="Tahoma"/>
              </a:rPr>
              <a:t> </a:t>
            </a:r>
            <a:r>
              <a:rPr sz="1800" spc="-25" dirty="0">
                <a:latin typeface="Tahoma"/>
                <a:cs typeface="Tahoma"/>
              </a:rPr>
              <a:t>на </a:t>
            </a:r>
            <a:r>
              <a:rPr sz="1800" dirty="0">
                <a:latin typeface="Tahoma"/>
                <a:cs typeface="Tahoma"/>
              </a:rPr>
              <a:t>поверхню</a:t>
            </a:r>
            <a:r>
              <a:rPr sz="1800" spc="110" dirty="0">
                <a:latin typeface="Tahoma"/>
                <a:cs typeface="Tahoma"/>
              </a:rPr>
              <a:t> </a:t>
            </a:r>
            <a:r>
              <a:rPr sz="1800" dirty="0">
                <a:latin typeface="Tahoma"/>
                <a:cs typeface="Tahoma"/>
              </a:rPr>
              <a:t>землі</a:t>
            </a:r>
            <a:r>
              <a:rPr sz="1800" spc="110" dirty="0">
                <a:latin typeface="Tahoma"/>
                <a:cs typeface="Tahoma"/>
              </a:rPr>
              <a:t> </a:t>
            </a:r>
            <a:r>
              <a:rPr sz="1800" dirty="0">
                <a:latin typeface="Tahoma"/>
                <a:cs typeface="Tahoma"/>
              </a:rPr>
              <a:t>нафтового</a:t>
            </a:r>
            <a:r>
              <a:rPr sz="1800" spc="110" dirty="0">
                <a:latin typeface="Tahoma"/>
                <a:cs typeface="Tahoma"/>
              </a:rPr>
              <a:t> </a:t>
            </a:r>
            <a:r>
              <a:rPr sz="1800" dirty="0">
                <a:latin typeface="Tahoma"/>
                <a:cs typeface="Tahoma"/>
              </a:rPr>
              <a:t>газу</a:t>
            </a:r>
            <a:r>
              <a:rPr sz="1800" spc="100" dirty="0">
                <a:latin typeface="Tahoma"/>
                <a:cs typeface="Tahoma"/>
              </a:rPr>
              <a:t> </a:t>
            </a:r>
            <a:r>
              <a:rPr sz="1800" dirty="0">
                <a:latin typeface="Tahoma"/>
                <a:cs typeface="Tahoma"/>
              </a:rPr>
              <a:t>на</a:t>
            </a:r>
            <a:r>
              <a:rPr sz="1800" spc="100" dirty="0">
                <a:latin typeface="Tahoma"/>
                <a:cs typeface="Tahoma"/>
              </a:rPr>
              <a:t> </a:t>
            </a:r>
            <a:r>
              <a:rPr sz="1800" dirty="0">
                <a:latin typeface="Tahoma"/>
                <a:cs typeface="Tahoma"/>
              </a:rPr>
              <a:t>Кавказі</a:t>
            </a:r>
            <a:r>
              <a:rPr sz="1800" spc="105" dirty="0">
                <a:latin typeface="Tahoma"/>
                <a:cs typeface="Tahoma"/>
              </a:rPr>
              <a:t> </a:t>
            </a:r>
            <a:r>
              <a:rPr sz="1800" spc="-25" dirty="0">
                <a:latin typeface="Tahoma"/>
                <a:cs typeface="Tahoma"/>
              </a:rPr>
              <a:t>та </a:t>
            </a:r>
            <a:r>
              <a:rPr sz="1800" dirty="0">
                <a:latin typeface="Tahoma"/>
                <a:cs typeface="Tahoma"/>
              </a:rPr>
              <a:t>в</a:t>
            </a:r>
            <a:r>
              <a:rPr sz="1800" spc="75" dirty="0">
                <a:latin typeface="Tahoma"/>
                <a:cs typeface="Tahoma"/>
              </a:rPr>
              <a:t> </a:t>
            </a:r>
            <a:r>
              <a:rPr sz="1800" dirty="0">
                <a:latin typeface="Tahoma"/>
                <a:cs typeface="Tahoma"/>
              </a:rPr>
              <a:t>Середній</a:t>
            </a:r>
            <a:r>
              <a:rPr sz="1800" spc="50" dirty="0">
                <a:latin typeface="Tahoma"/>
                <a:cs typeface="Tahoma"/>
              </a:rPr>
              <a:t> </a:t>
            </a:r>
            <a:r>
              <a:rPr sz="1800" spc="-20" dirty="0">
                <a:latin typeface="Tahoma"/>
                <a:cs typeface="Tahoma"/>
              </a:rPr>
              <a:t>Азії</a:t>
            </a:r>
            <a:r>
              <a:rPr sz="1800" spc="-20" dirty="0">
                <a:latin typeface="Arial MT"/>
                <a:cs typeface="Arial MT"/>
              </a:rPr>
              <a:t>.</a:t>
            </a:r>
            <a:endParaRPr sz="1800">
              <a:latin typeface="Arial MT"/>
              <a:cs typeface="Arial MT"/>
            </a:endParaRPr>
          </a:p>
        </p:txBody>
      </p:sp>
      <p:pic>
        <p:nvPicPr>
          <p:cNvPr id="5" name="object 5"/>
          <p:cNvPicPr/>
          <p:nvPr/>
        </p:nvPicPr>
        <p:blipFill>
          <a:blip r:embed="rId3" cstate="print"/>
          <a:stretch>
            <a:fillRect/>
          </a:stretch>
        </p:blipFill>
        <p:spPr>
          <a:xfrm>
            <a:off x="5797296" y="1844039"/>
            <a:ext cx="3130296" cy="1789175"/>
          </a:xfrm>
          <a:prstGeom prst="rect">
            <a:avLst/>
          </a:prstGeom>
        </p:spPr>
      </p:pic>
      <p:sp>
        <p:nvSpPr>
          <p:cNvPr id="6" name="object 6"/>
          <p:cNvSpPr txBox="1"/>
          <p:nvPr/>
        </p:nvSpPr>
        <p:spPr>
          <a:xfrm>
            <a:off x="498144" y="3889629"/>
            <a:ext cx="4958080" cy="1397635"/>
          </a:xfrm>
          <a:prstGeom prst="rect">
            <a:avLst/>
          </a:prstGeom>
        </p:spPr>
        <p:txBody>
          <a:bodyPr vert="horz" wrap="square" lIns="0" tIns="12700" rIns="0" bIns="0" rtlCol="0">
            <a:spAutoFit/>
          </a:bodyPr>
          <a:lstStyle/>
          <a:p>
            <a:pPr marL="12700" marR="5080" algn="just">
              <a:lnSpc>
                <a:spcPct val="100000"/>
              </a:lnSpc>
              <a:spcBef>
                <a:spcPts val="100"/>
              </a:spcBef>
            </a:pPr>
            <a:r>
              <a:rPr sz="1800" spc="114" dirty="0">
                <a:latin typeface="Tahoma"/>
                <a:cs typeface="Tahoma"/>
              </a:rPr>
              <a:t>З</a:t>
            </a:r>
            <a:r>
              <a:rPr sz="1800" spc="-20" dirty="0">
                <a:latin typeface="Tahoma"/>
                <a:cs typeface="Tahoma"/>
              </a:rPr>
              <a:t>  </a:t>
            </a:r>
            <a:r>
              <a:rPr sz="1800" dirty="0">
                <a:latin typeface="Tahoma"/>
                <a:cs typeface="Tahoma"/>
              </a:rPr>
              <a:t>другої</a:t>
            </a:r>
            <a:r>
              <a:rPr sz="1800" spc="-5" dirty="0">
                <a:latin typeface="Tahoma"/>
                <a:cs typeface="Tahoma"/>
              </a:rPr>
              <a:t>  </a:t>
            </a:r>
            <a:r>
              <a:rPr sz="1800" dirty="0">
                <a:latin typeface="Tahoma"/>
                <a:cs typeface="Tahoma"/>
              </a:rPr>
              <a:t>половини</a:t>
            </a:r>
            <a:r>
              <a:rPr sz="1800" spc="-10" dirty="0">
                <a:latin typeface="Tahoma"/>
                <a:cs typeface="Tahoma"/>
              </a:rPr>
              <a:t>  </a:t>
            </a:r>
            <a:r>
              <a:rPr sz="1800" dirty="0">
                <a:latin typeface="Tahoma"/>
                <a:cs typeface="Tahoma"/>
              </a:rPr>
              <a:t>ХІХ</a:t>
            </a:r>
            <a:r>
              <a:rPr sz="1800" spc="-25" dirty="0">
                <a:latin typeface="Tahoma"/>
                <a:cs typeface="Tahoma"/>
              </a:rPr>
              <a:t>  </a:t>
            </a:r>
            <a:r>
              <a:rPr sz="1800" dirty="0">
                <a:latin typeface="Tahoma"/>
                <a:cs typeface="Tahoma"/>
              </a:rPr>
              <a:t>ст</a:t>
            </a:r>
            <a:r>
              <a:rPr sz="1800" dirty="0">
                <a:latin typeface="Arial MT"/>
                <a:cs typeface="Arial MT"/>
              </a:rPr>
              <a:t>.</a:t>
            </a:r>
            <a:r>
              <a:rPr sz="1800" spc="40" dirty="0">
                <a:latin typeface="Arial MT"/>
                <a:cs typeface="Arial MT"/>
              </a:rPr>
              <a:t>  </a:t>
            </a:r>
            <a:r>
              <a:rPr sz="1800" dirty="0">
                <a:latin typeface="Tahoma"/>
                <a:cs typeface="Tahoma"/>
              </a:rPr>
              <a:t>попит</a:t>
            </a:r>
            <a:r>
              <a:rPr sz="1800" spc="-10" dirty="0">
                <a:latin typeface="Tahoma"/>
                <a:cs typeface="Tahoma"/>
              </a:rPr>
              <a:t>  </a:t>
            </a:r>
            <a:r>
              <a:rPr sz="1800" dirty="0">
                <a:latin typeface="Tahoma"/>
                <a:cs typeface="Tahoma"/>
              </a:rPr>
              <a:t>на</a:t>
            </a:r>
            <a:r>
              <a:rPr sz="1800" spc="-15" dirty="0">
                <a:latin typeface="Tahoma"/>
                <a:cs typeface="Tahoma"/>
              </a:rPr>
              <a:t>  </a:t>
            </a:r>
            <a:r>
              <a:rPr sz="1800" spc="-10" dirty="0">
                <a:latin typeface="Tahoma"/>
                <a:cs typeface="Tahoma"/>
              </a:rPr>
              <a:t>нафту </a:t>
            </a:r>
            <a:r>
              <a:rPr sz="1800" dirty="0">
                <a:latin typeface="Tahoma"/>
                <a:cs typeface="Tahoma"/>
              </a:rPr>
              <a:t>почав  зростати</a:t>
            </a:r>
            <a:r>
              <a:rPr sz="1800" spc="-5" dirty="0">
                <a:latin typeface="Tahoma"/>
                <a:cs typeface="Tahoma"/>
              </a:rPr>
              <a:t>  </a:t>
            </a:r>
            <a:r>
              <a:rPr sz="1800" dirty="0">
                <a:latin typeface="Tahoma"/>
                <a:cs typeface="Tahoma"/>
              </a:rPr>
              <a:t>(із</a:t>
            </a:r>
            <a:r>
              <a:rPr sz="1800" spc="-5" dirty="0">
                <a:latin typeface="Tahoma"/>
                <a:cs typeface="Tahoma"/>
              </a:rPr>
              <a:t>  </a:t>
            </a:r>
            <a:r>
              <a:rPr sz="1800" dirty="0">
                <a:latin typeface="Tahoma"/>
                <a:cs typeface="Tahoma"/>
              </a:rPr>
              <a:t>широким</a:t>
            </a:r>
            <a:r>
              <a:rPr sz="1800" spc="5" dirty="0">
                <a:latin typeface="Tahoma"/>
                <a:cs typeface="Tahoma"/>
              </a:rPr>
              <a:t>  </a:t>
            </a:r>
            <a:r>
              <a:rPr sz="1800" spc="-10" dirty="0">
                <a:latin typeface="Tahoma"/>
                <a:cs typeface="Tahoma"/>
              </a:rPr>
              <a:t>використанням </a:t>
            </a:r>
            <a:r>
              <a:rPr sz="1800" dirty="0">
                <a:latin typeface="Tahoma"/>
                <a:cs typeface="Tahoma"/>
              </a:rPr>
              <a:t>парових</a:t>
            </a:r>
            <a:r>
              <a:rPr sz="1800" spc="-5" dirty="0">
                <a:latin typeface="Tahoma"/>
                <a:cs typeface="Tahoma"/>
              </a:rPr>
              <a:t>  </a:t>
            </a:r>
            <a:r>
              <a:rPr sz="1800" dirty="0">
                <a:latin typeface="Tahoma"/>
                <a:cs typeface="Tahoma"/>
              </a:rPr>
              <a:t>машин</a:t>
            </a:r>
            <a:r>
              <a:rPr sz="1800" spc="5" dirty="0">
                <a:latin typeface="Tahoma"/>
                <a:cs typeface="Tahoma"/>
              </a:rPr>
              <a:t>  </a:t>
            </a:r>
            <a:r>
              <a:rPr sz="1800" dirty="0">
                <a:latin typeface="Tahoma"/>
                <a:cs typeface="Tahoma"/>
              </a:rPr>
              <a:t>і</a:t>
            </a:r>
            <a:r>
              <a:rPr sz="1800" spc="15" dirty="0">
                <a:latin typeface="Tahoma"/>
                <a:cs typeface="Tahoma"/>
              </a:rPr>
              <a:t>  </a:t>
            </a:r>
            <a:r>
              <a:rPr sz="1800" dirty="0">
                <a:latin typeface="Tahoma"/>
                <a:cs typeface="Tahoma"/>
              </a:rPr>
              <a:t>розвитком</a:t>
            </a:r>
            <a:r>
              <a:rPr sz="1800" spc="15" dirty="0">
                <a:latin typeface="Tahoma"/>
                <a:cs typeface="Tahoma"/>
              </a:rPr>
              <a:t>  </a:t>
            </a:r>
            <a:r>
              <a:rPr sz="1800" spc="-10" dirty="0">
                <a:latin typeface="Tahoma"/>
                <a:cs typeface="Tahoma"/>
              </a:rPr>
              <a:t>промисловості, </a:t>
            </a:r>
            <a:r>
              <a:rPr sz="1800" dirty="0">
                <a:latin typeface="Tahoma"/>
                <a:cs typeface="Tahoma"/>
              </a:rPr>
              <a:t>яка</a:t>
            </a:r>
            <a:r>
              <a:rPr sz="1800" spc="-30" dirty="0">
                <a:latin typeface="Tahoma"/>
                <a:cs typeface="Tahoma"/>
              </a:rPr>
              <a:t> </a:t>
            </a:r>
            <a:r>
              <a:rPr sz="1800" dirty="0">
                <a:latin typeface="Tahoma"/>
                <a:cs typeface="Tahoma"/>
              </a:rPr>
              <a:t>потребувала</a:t>
            </a:r>
            <a:r>
              <a:rPr sz="1800" spc="10" dirty="0">
                <a:latin typeface="Tahoma"/>
                <a:cs typeface="Tahoma"/>
              </a:rPr>
              <a:t> </a:t>
            </a:r>
            <a:r>
              <a:rPr sz="1800" dirty="0">
                <a:latin typeface="Tahoma"/>
                <a:cs typeface="Tahoma"/>
              </a:rPr>
              <a:t>великої </a:t>
            </a:r>
            <a:r>
              <a:rPr sz="1800" spc="-10" dirty="0">
                <a:latin typeface="Tahoma"/>
                <a:cs typeface="Tahoma"/>
              </a:rPr>
              <a:t>кількості</a:t>
            </a:r>
            <a:r>
              <a:rPr sz="1800" spc="-30" dirty="0">
                <a:latin typeface="Tahoma"/>
                <a:cs typeface="Tahoma"/>
              </a:rPr>
              <a:t> </a:t>
            </a:r>
            <a:r>
              <a:rPr sz="1800" spc="-10" dirty="0">
                <a:latin typeface="Tahoma"/>
                <a:cs typeface="Tahoma"/>
              </a:rPr>
              <a:t>мастильних </a:t>
            </a:r>
            <a:r>
              <a:rPr sz="1800" dirty="0">
                <a:latin typeface="Tahoma"/>
                <a:cs typeface="Tahoma"/>
              </a:rPr>
              <a:t>матеріалів</a:t>
            </a:r>
            <a:r>
              <a:rPr sz="1800" spc="-40" dirty="0">
                <a:latin typeface="Tahoma"/>
                <a:cs typeface="Tahoma"/>
              </a:rPr>
              <a:t> </a:t>
            </a:r>
            <a:r>
              <a:rPr sz="1800" dirty="0">
                <a:latin typeface="Tahoma"/>
                <a:cs typeface="Tahoma"/>
              </a:rPr>
              <a:t>і</a:t>
            </a:r>
            <a:r>
              <a:rPr sz="1800" spc="5" dirty="0">
                <a:latin typeface="Tahoma"/>
                <a:cs typeface="Tahoma"/>
              </a:rPr>
              <a:t> </a:t>
            </a:r>
            <a:r>
              <a:rPr sz="1800" dirty="0">
                <a:latin typeface="Tahoma"/>
                <a:cs typeface="Tahoma"/>
              </a:rPr>
              <a:t>більш</a:t>
            </a:r>
            <a:r>
              <a:rPr sz="1800" spc="-30" dirty="0">
                <a:latin typeface="Tahoma"/>
                <a:cs typeface="Tahoma"/>
              </a:rPr>
              <a:t> </a:t>
            </a:r>
            <a:r>
              <a:rPr sz="1800" spc="-25" dirty="0">
                <a:latin typeface="Tahoma"/>
                <a:cs typeface="Tahoma"/>
              </a:rPr>
              <a:t>потужних</a:t>
            </a:r>
            <a:r>
              <a:rPr sz="1800" spc="15" dirty="0">
                <a:latin typeface="Tahoma"/>
                <a:cs typeface="Tahoma"/>
              </a:rPr>
              <a:t> </a:t>
            </a:r>
            <a:r>
              <a:rPr sz="1800" dirty="0">
                <a:latin typeface="Tahoma"/>
                <a:cs typeface="Tahoma"/>
              </a:rPr>
              <a:t>джерел</a:t>
            </a:r>
            <a:r>
              <a:rPr sz="1800" spc="-20" dirty="0">
                <a:latin typeface="Tahoma"/>
                <a:cs typeface="Tahoma"/>
              </a:rPr>
              <a:t> </a:t>
            </a:r>
            <a:r>
              <a:rPr sz="1800" spc="-10" dirty="0">
                <a:latin typeface="Tahoma"/>
                <a:cs typeface="Tahoma"/>
              </a:rPr>
              <a:t>світла)</a:t>
            </a:r>
            <a:r>
              <a:rPr sz="1800" spc="-10" dirty="0">
                <a:latin typeface="Arial MT"/>
                <a:cs typeface="Arial MT"/>
              </a:rPr>
              <a:t>.</a:t>
            </a:r>
            <a:endParaRPr sz="1800">
              <a:latin typeface="Arial MT"/>
              <a:cs typeface="Arial MT"/>
            </a:endParaRPr>
          </a:p>
        </p:txBody>
      </p:sp>
      <p:sp>
        <p:nvSpPr>
          <p:cNvPr id="7" name="object 7"/>
          <p:cNvSpPr txBox="1"/>
          <p:nvPr/>
        </p:nvSpPr>
        <p:spPr>
          <a:xfrm>
            <a:off x="498144" y="5536183"/>
            <a:ext cx="49555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ahoma"/>
                <a:cs typeface="Tahoma"/>
              </a:rPr>
              <a:t>Запровадження</a:t>
            </a:r>
            <a:r>
              <a:rPr sz="1800" spc="325" dirty="0">
                <a:latin typeface="Tahoma"/>
                <a:cs typeface="Tahoma"/>
              </a:rPr>
              <a:t> </a:t>
            </a:r>
            <a:r>
              <a:rPr sz="1800" dirty="0">
                <a:latin typeface="Tahoma"/>
                <a:cs typeface="Tahoma"/>
              </a:rPr>
              <a:t>наприкінці</a:t>
            </a:r>
            <a:r>
              <a:rPr sz="1800" spc="280" dirty="0">
                <a:latin typeface="Tahoma"/>
                <a:cs typeface="Tahoma"/>
              </a:rPr>
              <a:t> </a:t>
            </a:r>
            <a:r>
              <a:rPr sz="1800" dirty="0">
                <a:latin typeface="Arial MT"/>
                <a:cs typeface="Arial MT"/>
              </a:rPr>
              <a:t>60-</a:t>
            </a:r>
            <a:r>
              <a:rPr sz="1800" dirty="0">
                <a:latin typeface="Tahoma"/>
                <a:cs typeface="Tahoma"/>
              </a:rPr>
              <a:t>х</a:t>
            </a:r>
            <a:r>
              <a:rPr sz="1800" spc="270" dirty="0">
                <a:latin typeface="Tahoma"/>
                <a:cs typeface="Tahoma"/>
              </a:rPr>
              <a:t> </a:t>
            </a:r>
            <a:r>
              <a:rPr sz="1800" dirty="0">
                <a:latin typeface="Tahoma"/>
                <a:cs typeface="Tahoma"/>
              </a:rPr>
              <a:t>років</a:t>
            </a:r>
            <a:r>
              <a:rPr sz="1800" spc="310" dirty="0">
                <a:latin typeface="Tahoma"/>
                <a:cs typeface="Tahoma"/>
              </a:rPr>
              <a:t> </a:t>
            </a:r>
            <a:r>
              <a:rPr sz="1800" dirty="0">
                <a:latin typeface="Tahoma"/>
                <a:cs typeface="Tahoma"/>
              </a:rPr>
              <a:t>ХІХ</a:t>
            </a:r>
            <a:r>
              <a:rPr sz="1800" spc="285" dirty="0">
                <a:latin typeface="Tahoma"/>
                <a:cs typeface="Tahoma"/>
              </a:rPr>
              <a:t> </a:t>
            </a:r>
            <a:r>
              <a:rPr sz="1800" spc="-25" dirty="0">
                <a:latin typeface="Tahoma"/>
                <a:cs typeface="Tahoma"/>
              </a:rPr>
              <a:t>ст</a:t>
            </a:r>
            <a:r>
              <a:rPr sz="1800" spc="-25" dirty="0">
                <a:latin typeface="Arial MT"/>
                <a:cs typeface="Arial MT"/>
              </a:rPr>
              <a:t>.</a:t>
            </a:r>
            <a:endParaRPr sz="1800">
              <a:latin typeface="Arial MT"/>
              <a:cs typeface="Arial MT"/>
            </a:endParaRPr>
          </a:p>
        </p:txBody>
      </p:sp>
      <p:sp>
        <p:nvSpPr>
          <p:cNvPr id="8" name="object 8"/>
          <p:cNvSpPr txBox="1"/>
          <p:nvPr/>
        </p:nvSpPr>
        <p:spPr>
          <a:xfrm>
            <a:off x="498144" y="5810199"/>
            <a:ext cx="4956810" cy="574675"/>
          </a:xfrm>
          <a:prstGeom prst="rect">
            <a:avLst/>
          </a:prstGeom>
        </p:spPr>
        <p:txBody>
          <a:bodyPr vert="horz" wrap="square" lIns="0" tIns="12700" rIns="0" bIns="0" rtlCol="0">
            <a:spAutoFit/>
          </a:bodyPr>
          <a:lstStyle/>
          <a:p>
            <a:pPr marL="12700">
              <a:lnSpc>
                <a:spcPct val="100000"/>
              </a:lnSpc>
              <a:spcBef>
                <a:spcPts val="100"/>
              </a:spcBef>
              <a:tabLst>
                <a:tab pos="1012190" algn="l"/>
                <a:tab pos="2250440" algn="l"/>
                <a:tab pos="3716654" algn="l"/>
              </a:tabLst>
            </a:pPr>
            <a:r>
              <a:rPr sz="1800" spc="-10" dirty="0">
                <a:latin typeface="Tahoma"/>
                <a:cs typeface="Tahoma"/>
              </a:rPr>
              <a:t>буріння</a:t>
            </a:r>
            <a:r>
              <a:rPr sz="1800" dirty="0">
                <a:latin typeface="Tahoma"/>
                <a:cs typeface="Tahoma"/>
              </a:rPr>
              <a:t>	</a:t>
            </a:r>
            <a:r>
              <a:rPr sz="1800" spc="-10" dirty="0">
                <a:latin typeface="Tahoma"/>
                <a:cs typeface="Tahoma"/>
              </a:rPr>
              <a:t>нафтових</a:t>
            </a:r>
            <a:r>
              <a:rPr sz="1800" dirty="0">
                <a:latin typeface="Tahoma"/>
                <a:cs typeface="Tahoma"/>
              </a:rPr>
              <a:t>	</a:t>
            </a:r>
            <a:r>
              <a:rPr sz="1800" spc="-10" dirty="0">
                <a:latin typeface="Tahoma"/>
                <a:cs typeface="Tahoma"/>
              </a:rPr>
              <a:t>свердловин</a:t>
            </a:r>
            <a:r>
              <a:rPr sz="1800" dirty="0">
                <a:latin typeface="Tahoma"/>
                <a:cs typeface="Tahoma"/>
              </a:rPr>
              <a:t>	</a:t>
            </a:r>
            <a:r>
              <a:rPr sz="1800" spc="-10" dirty="0">
                <a:latin typeface="Tahoma"/>
                <a:cs typeface="Tahoma"/>
              </a:rPr>
              <a:t>вважається</a:t>
            </a:r>
            <a:endParaRPr sz="1800">
              <a:latin typeface="Tahoma"/>
              <a:cs typeface="Tahoma"/>
            </a:endParaRPr>
          </a:p>
          <a:p>
            <a:pPr marL="12700">
              <a:lnSpc>
                <a:spcPct val="100000"/>
              </a:lnSpc>
              <a:spcBef>
                <a:spcPts val="5"/>
              </a:spcBef>
              <a:tabLst>
                <a:tab pos="1527810" algn="l"/>
                <a:tab pos="3415029" algn="l"/>
              </a:tabLst>
            </a:pPr>
            <a:r>
              <a:rPr sz="1800" spc="-10" dirty="0">
                <a:latin typeface="Tahoma"/>
                <a:cs typeface="Tahoma"/>
              </a:rPr>
              <a:t>початком</a:t>
            </a:r>
            <a:r>
              <a:rPr sz="1800" dirty="0">
                <a:latin typeface="Tahoma"/>
                <a:cs typeface="Tahoma"/>
              </a:rPr>
              <a:t>	</a:t>
            </a:r>
            <a:r>
              <a:rPr sz="1800" b="1" spc="-10" dirty="0">
                <a:latin typeface="Arial"/>
                <a:cs typeface="Arial"/>
              </a:rPr>
              <a:t>зародження</a:t>
            </a:r>
            <a:r>
              <a:rPr sz="1800" b="1" dirty="0">
                <a:latin typeface="Arial"/>
                <a:cs typeface="Arial"/>
              </a:rPr>
              <a:t>	</a:t>
            </a:r>
            <a:r>
              <a:rPr sz="1800" b="1" spc="-10" dirty="0">
                <a:latin typeface="Arial"/>
                <a:cs typeface="Arial"/>
              </a:rPr>
              <a:t>нафтогазової</a:t>
            </a:r>
            <a:endParaRPr sz="1800">
              <a:latin typeface="Arial"/>
              <a:cs typeface="Arial"/>
            </a:endParaRPr>
          </a:p>
        </p:txBody>
      </p:sp>
      <p:sp>
        <p:nvSpPr>
          <p:cNvPr id="9" name="object 9"/>
          <p:cNvSpPr txBox="1"/>
          <p:nvPr/>
        </p:nvSpPr>
        <p:spPr>
          <a:xfrm>
            <a:off x="498144" y="6359448"/>
            <a:ext cx="1793239"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промисловості.</a:t>
            </a:r>
            <a:endParaRPr sz="1800">
              <a:latin typeface="Arial"/>
              <a:cs typeface="Arial"/>
            </a:endParaRPr>
          </a:p>
        </p:txBody>
      </p:sp>
      <p:sp>
        <p:nvSpPr>
          <p:cNvPr id="10" name="object 10"/>
          <p:cNvSpPr txBox="1"/>
          <p:nvPr/>
        </p:nvSpPr>
        <p:spPr>
          <a:xfrm>
            <a:off x="6301740" y="4472940"/>
            <a:ext cx="2268220" cy="1633855"/>
          </a:xfrm>
          <a:prstGeom prst="rect">
            <a:avLst/>
          </a:prstGeom>
          <a:solidFill>
            <a:srgbClr val="FFCC66"/>
          </a:solidFill>
          <a:ln w="27432">
            <a:solidFill>
              <a:srgbClr val="E36C09"/>
            </a:solidFill>
          </a:ln>
        </p:spPr>
        <p:txBody>
          <a:bodyPr vert="horz" wrap="square" lIns="0" tIns="39370" rIns="0" bIns="0" rtlCol="0">
            <a:spAutoFit/>
          </a:bodyPr>
          <a:lstStyle/>
          <a:p>
            <a:pPr marL="111125" marR="102235" indent="-3175" algn="ctr">
              <a:lnSpc>
                <a:spcPct val="100000"/>
              </a:lnSpc>
              <a:spcBef>
                <a:spcPts val="310"/>
              </a:spcBef>
            </a:pPr>
            <a:r>
              <a:rPr sz="2000" b="1" i="1" dirty="0">
                <a:latin typeface="Arial"/>
                <a:cs typeface="Arial"/>
              </a:rPr>
              <a:t>Нафт</a:t>
            </a:r>
            <a:r>
              <a:rPr sz="2000" dirty="0">
                <a:latin typeface="Tahoma"/>
                <a:cs typeface="Tahoma"/>
              </a:rPr>
              <a:t>а</a:t>
            </a:r>
            <a:r>
              <a:rPr sz="2000" spc="-65" dirty="0">
                <a:latin typeface="Tahoma"/>
                <a:cs typeface="Tahoma"/>
              </a:rPr>
              <a:t> </a:t>
            </a:r>
            <a:r>
              <a:rPr sz="2000" spc="-20" dirty="0">
                <a:latin typeface="Tahoma"/>
                <a:cs typeface="Tahoma"/>
              </a:rPr>
              <a:t>(від </a:t>
            </a:r>
            <a:r>
              <a:rPr sz="2000" spc="-10" dirty="0">
                <a:latin typeface="Tahoma"/>
                <a:cs typeface="Tahoma"/>
              </a:rPr>
              <a:t>індоєвропейськог </a:t>
            </a:r>
            <a:r>
              <a:rPr sz="2000" dirty="0">
                <a:latin typeface="Tahoma"/>
                <a:cs typeface="Tahoma"/>
              </a:rPr>
              <a:t>о</a:t>
            </a:r>
            <a:r>
              <a:rPr sz="2000" spc="-65" dirty="0">
                <a:latin typeface="Tahoma"/>
                <a:cs typeface="Tahoma"/>
              </a:rPr>
              <a:t> </a:t>
            </a:r>
            <a:r>
              <a:rPr sz="2000" spc="-10" dirty="0">
                <a:latin typeface="Tahoma"/>
                <a:cs typeface="Tahoma"/>
              </a:rPr>
              <a:t>слова</a:t>
            </a:r>
            <a:endParaRPr sz="2000">
              <a:latin typeface="Tahoma"/>
              <a:cs typeface="Tahoma"/>
            </a:endParaRPr>
          </a:p>
          <a:p>
            <a:pPr algn="ctr">
              <a:lnSpc>
                <a:spcPct val="100000"/>
              </a:lnSpc>
              <a:spcBef>
                <a:spcPts val="5"/>
              </a:spcBef>
            </a:pPr>
            <a:r>
              <a:rPr sz="2000" dirty="0">
                <a:latin typeface="Tahoma"/>
                <a:cs typeface="Tahoma"/>
              </a:rPr>
              <a:t>«нафата»)</a:t>
            </a:r>
            <a:r>
              <a:rPr sz="2000" spc="-135" dirty="0">
                <a:latin typeface="Tahoma"/>
                <a:cs typeface="Tahoma"/>
              </a:rPr>
              <a:t> </a:t>
            </a:r>
            <a:r>
              <a:rPr sz="2000" spc="-50" dirty="0">
                <a:latin typeface="Tahoma"/>
                <a:cs typeface="Tahoma"/>
              </a:rPr>
              <a:t>–</a:t>
            </a:r>
            <a:endParaRPr sz="2000">
              <a:latin typeface="Tahoma"/>
              <a:cs typeface="Tahoma"/>
            </a:endParaRPr>
          </a:p>
          <a:p>
            <a:pPr algn="ctr">
              <a:lnSpc>
                <a:spcPct val="100000"/>
              </a:lnSpc>
            </a:pPr>
            <a:r>
              <a:rPr sz="2000" b="1" i="1" spc="-10" dirty="0">
                <a:latin typeface="Arial"/>
                <a:cs typeface="Arial"/>
              </a:rPr>
              <a:t>«витікаюча»</a:t>
            </a:r>
            <a:endParaRPr sz="200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7998"/>
            </a:xfrm>
            <a:prstGeom prst="rect">
              <a:avLst/>
            </a:prstGeom>
          </p:spPr>
        </p:pic>
        <p:pic>
          <p:nvPicPr>
            <p:cNvPr id="4" name="object 4"/>
            <p:cNvPicPr/>
            <p:nvPr/>
          </p:nvPicPr>
          <p:blipFill>
            <a:blip r:embed="rId3" cstate="print"/>
            <a:stretch>
              <a:fillRect/>
            </a:stretch>
          </p:blipFill>
          <p:spPr>
            <a:xfrm>
              <a:off x="76200" y="1700783"/>
              <a:ext cx="9040368" cy="3742944"/>
            </a:xfrm>
            <a:prstGeom prst="rect">
              <a:avLst/>
            </a:prstGeom>
          </p:spPr>
        </p:pic>
      </p:grpSp>
      <p:sp>
        <p:nvSpPr>
          <p:cNvPr id="5" name="object 5"/>
          <p:cNvSpPr txBox="1"/>
          <p:nvPr/>
        </p:nvSpPr>
        <p:spPr>
          <a:xfrm>
            <a:off x="262839" y="281177"/>
            <a:ext cx="8717915" cy="285115"/>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333333"/>
                </a:solidFill>
                <a:latin typeface="Tahoma"/>
                <a:cs typeface="Tahoma"/>
              </a:rPr>
              <a:t>Найбільший</a:t>
            </a:r>
            <a:r>
              <a:rPr sz="1700" spc="35" dirty="0">
                <a:solidFill>
                  <a:srgbClr val="333333"/>
                </a:solidFill>
                <a:latin typeface="Tahoma"/>
                <a:cs typeface="Tahoma"/>
              </a:rPr>
              <a:t> </a:t>
            </a:r>
            <a:r>
              <a:rPr sz="1700" dirty="0">
                <a:solidFill>
                  <a:srgbClr val="333333"/>
                </a:solidFill>
                <a:latin typeface="Tahoma"/>
                <a:cs typeface="Tahoma"/>
              </a:rPr>
              <a:t>виробник</a:t>
            </a:r>
            <a:r>
              <a:rPr sz="1700" spc="75" dirty="0">
                <a:solidFill>
                  <a:srgbClr val="333333"/>
                </a:solidFill>
                <a:latin typeface="Tahoma"/>
                <a:cs typeface="Tahoma"/>
              </a:rPr>
              <a:t> </a:t>
            </a:r>
            <a:r>
              <a:rPr sz="1700" dirty="0">
                <a:solidFill>
                  <a:srgbClr val="333333"/>
                </a:solidFill>
                <a:latin typeface="Tahoma"/>
                <a:cs typeface="Tahoma"/>
              </a:rPr>
              <a:t>сировини</a:t>
            </a:r>
            <a:r>
              <a:rPr sz="1700" spc="105" dirty="0">
                <a:solidFill>
                  <a:srgbClr val="333333"/>
                </a:solidFill>
                <a:latin typeface="Tahoma"/>
                <a:cs typeface="Tahoma"/>
              </a:rPr>
              <a:t> </a:t>
            </a:r>
            <a:r>
              <a:rPr sz="1700" dirty="0">
                <a:solidFill>
                  <a:srgbClr val="333333"/>
                </a:solidFill>
                <a:latin typeface="Tahoma"/>
                <a:cs typeface="Tahoma"/>
              </a:rPr>
              <a:t>державна</a:t>
            </a:r>
            <a:r>
              <a:rPr sz="1700" spc="75" dirty="0">
                <a:solidFill>
                  <a:srgbClr val="333333"/>
                </a:solidFill>
                <a:latin typeface="Tahoma"/>
                <a:cs typeface="Tahoma"/>
              </a:rPr>
              <a:t> </a:t>
            </a:r>
            <a:r>
              <a:rPr sz="1700" dirty="0">
                <a:solidFill>
                  <a:srgbClr val="333333"/>
                </a:solidFill>
                <a:latin typeface="Tahoma"/>
                <a:cs typeface="Tahoma"/>
              </a:rPr>
              <a:t>компанія</a:t>
            </a:r>
            <a:r>
              <a:rPr sz="1700" spc="90" dirty="0">
                <a:solidFill>
                  <a:srgbClr val="333333"/>
                </a:solidFill>
                <a:latin typeface="Tahoma"/>
                <a:cs typeface="Tahoma"/>
              </a:rPr>
              <a:t> </a:t>
            </a:r>
            <a:r>
              <a:rPr sz="1700" dirty="0">
                <a:solidFill>
                  <a:srgbClr val="333333"/>
                </a:solidFill>
                <a:latin typeface="Tahoma"/>
                <a:cs typeface="Tahoma"/>
              </a:rPr>
              <a:t>«Укрнафта»</a:t>
            </a:r>
            <a:r>
              <a:rPr sz="1700" spc="85" dirty="0">
                <a:solidFill>
                  <a:srgbClr val="333333"/>
                </a:solidFill>
                <a:latin typeface="Tahoma"/>
                <a:cs typeface="Tahoma"/>
              </a:rPr>
              <a:t> </a:t>
            </a:r>
            <a:r>
              <a:rPr sz="1700" dirty="0">
                <a:solidFill>
                  <a:srgbClr val="333333"/>
                </a:solidFill>
                <a:latin typeface="Tahoma"/>
                <a:cs typeface="Tahoma"/>
              </a:rPr>
              <a:t>втримала</a:t>
            </a:r>
            <a:r>
              <a:rPr sz="1700" spc="85" dirty="0">
                <a:solidFill>
                  <a:srgbClr val="333333"/>
                </a:solidFill>
                <a:latin typeface="Tahoma"/>
                <a:cs typeface="Tahoma"/>
              </a:rPr>
              <a:t> </a:t>
            </a:r>
            <a:r>
              <a:rPr sz="1700" spc="-10" dirty="0">
                <a:solidFill>
                  <a:srgbClr val="333333"/>
                </a:solidFill>
                <a:latin typeface="Tahoma"/>
                <a:cs typeface="Tahoma"/>
              </a:rPr>
              <a:t>видобуток</a:t>
            </a:r>
            <a:endParaRPr sz="1700">
              <a:latin typeface="Tahoma"/>
              <a:cs typeface="Tahoma"/>
            </a:endParaRPr>
          </a:p>
        </p:txBody>
      </p:sp>
      <p:sp>
        <p:nvSpPr>
          <p:cNvPr id="9" name="object 9"/>
          <p:cNvSpPr txBox="1">
            <a:spLocks noGrp="1"/>
          </p:cNvSpPr>
          <p:nvPr>
            <p:ph type="sldNum" sz="quarter" idx="7"/>
          </p:nvPr>
        </p:nvSpPr>
        <p:spPr>
          <a:prstGeom prst="rect">
            <a:avLst/>
          </a:prstGeom>
        </p:spPr>
        <p:txBody>
          <a:bodyPr vert="horz" wrap="square" lIns="0" tIns="115023" rIns="0" bIns="0" rtlCol="0">
            <a:spAutoFit/>
          </a:bodyPr>
          <a:lstStyle/>
          <a:p>
            <a:pPr marL="424180">
              <a:lnSpc>
                <a:spcPts val="2310"/>
              </a:lnSpc>
            </a:pPr>
            <a:endParaRPr sz="2000" dirty="0">
              <a:latin typeface="Arial MT"/>
              <a:cs typeface="Arial MT"/>
            </a:endParaRPr>
          </a:p>
        </p:txBody>
      </p:sp>
      <p:sp>
        <p:nvSpPr>
          <p:cNvPr id="6" name="object 6"/>
          <p:cNvSpPr txBox="1"/>
          <p:nvPr/>
        </p:nvSpPr>
        <p:spPr>
          <a:xfrm>
            <a:off x="262839" y="539953"/>
            <a:ext cx="8719820" cy="285750"/>
          </a:xfrm>
          <a:prstGeom prst="rect">
            <a:avLst/>
          </a:prstGeom>
        </p:spPr>
        <p:txBody>
          <a:bodyPr vert="horz" wrap="square" lIns="0" tIns="13335" rIns="0" bIns="0" rtlCol="0">
            <a:spAutoFit/>
          </a:bodyPr>
          <a:lstStyle/>
          <a:p>
            <a:pPr marL="12700">
              <a:lnSpc>
                <a:spcPct val="100000"/>
              </a:lnSpc>
              <a:spcBef>
                <a:spcPts val="105"/>
              </a:spcBef>
              <a:tabLst>
                <a:tab pos="436245" algn="l"/>
                <a:tab pos="1073785" algn="l"/>
                <a:tab pos="2640330" algn="l"/>
                <a:tab pos="3274695" algn="l"/>
                <a:tab pos="3579495" algn="l"/>
                <a:tab pos="4064635" algn="l"/>
                <a:tab pos="4643755" algn="l"/>
                <a:tab pos="4963795" algn="l"/>
                <a:tab pos="5256530" algn="l"/>
                <a:tab pos="5918200" algn="l"/>
                <a:tab pos="6344920" algn="l"/>
                <a:tab pos="6650355" algn="l"/>
                <a:tab pos="7818120" algn="l"/>
              </a:tabLst>
            </a:pPr>
            <a:r>
              <a:rPr sz="1700" spc="-25" dirty="0">
                <a:solidFill>
                  <a:srgbClr val="333333"/>
                </a:solidFill>
                <a:latin typeface="Tahoma"/>
                <a:cs typeface="Tahoma"/>
              </a:rPr>
              <a:t>на</a:t>
            </a:r>
            <a:r>
              <a:rPr sz="1700" dirty="0">
                <a:solidFill>
                  <a:srgbClr val="333333"/>
                </a:solidFill>
                <a:latin typeface="Tahoma"/>
                <a:cs typeface="Tahoma"/>
              </a:rPr>
              <a:t>	</a:t>
            </a:r>
            <a:r>
              <a:rPr sz="1700" spc="-20" dirty="0">
                <a:solidFill>
                  <a:srgbClr val="333333"/>
                </a:solidFill>
                <a:latin typeface="Tahoma"/>
                <a:cs typeface="Tahoma"/>
              </a:rPr>
              <a:t>рівні</a:t>
            </a:r>
            <a:r>
              <a:rPr sz="1700" dirty="0">
                <a:solidFill>
                  <a:srgbClr val="333333"/>
                </a:solidFill>
                <a:latin typeface="Tahoma"/>
                <a:cs typeface="Tahoma"/>
              </a:rPr>
              <a:t>	</a:t>
            </a:r>
            <a:r>
              <a:rPr sz="1700" spc="-10" dirty="0">
                <a:solidFill>
                  <a:srgbClr val="333333"/>
                </a:solidFill>
                <a:latin typeface="Tahoma"/>
                <a:cs typeface="Tahoma"/>
              </a:rPr>
              <a:t>попереднього</a:t>
            </a:r>
            <a:r>
              <a:rPr sz="1700" dirty="0">
                <a:solidFill>
                  <a:srgbClr val="333333"/>
                </a:solidFill>
                <a:latin typeface="Tahoma"/>
                <a:cs typeface="Tahoma"/>
              </a:rPr>
              <a:t>	</a:t>
            </a:r>
            <a:r>
              <a:rPr sz="1700" spc="-20" dirty="0">
                <a:solidFill>
                  <a:srgbClr val="333333"/>
                </a:solidFill>
                <a:latin typeface="Tahoma"/>
                <a:cs typeface="Tahoma"/>
              </a:rPr>
              <a:t>року</a:t>
            </a:r>
            <a:r>
              <a:rPr sz="1700" dirty="0">
                <a:solidFill>
                  <a:srgbClr val="333333"/>
                </a:solidFill>
                <a:latin typeface="Tahoma"/>
                <a:cs typeface="Tahoma"/>
              </a:rPr>
              <a:t>	</a:t>
            </a:r>
            <a:r>
              <a:rPr sz="1700" spc="-50" dirty="0">
                <a:solidFill>
                  <a:srgbClr val="333333"/>
                </a:solidFill>
                <a:latin typeface="Tahoma"/>
                <a:cs typeface="Tahoma"/>
              </a:rPr>
              <a:t>–</a:t>
            </a:r>
            <a:r>
              <a:rPr sz="1700" dirty="0">
                <a:solidFill>
                  <a:srgbClr val="333333"/>
                </a:solidFill>
                <a:latin typeface="Tahoma"/>
                <a:cs typeface="Tahoma"/>
              </a:rPr>
              <a:t>	</a:t>
            </a:r>
            <a:r>
              <a:rPr sz="1700" spc="-25" dirty="0">
                <a:solidFill>
                  <a:srgbClr val="333333"/>
                </a:solidFill>
                <a:latin typeface="Arial MT"/>
                <a:cs typeface="Arial MT"/>
              </a:rPr>
              <a:t>1,5</a:t>
            </a:r>
            <a:r>
              <a:rPr sz="1700" dirty="0">
                <a:solidFill>
                  <a:srgbClr val="333333"/>
                </a:solidFill>
                <a:latin typeface="Arial MT"/>
                <a:cs typeface="Arial MT"/>
              </a:rPr>
              <a:t>	</a:t>
            </a:r>
            <a:r>
              <a:rPr sz="1700" spc="-25" dirty="0">
                <a:solidFill>
                  <a:srgbClr val="333333"/>
                </a:solidFill>
                <a:latin typeface="Tahoma"/>
                <a:cs typeface="Tahoma"/>
              </a:rPr>
              <a:t>млн</a:t>
            </a:r>
            <a:r>
              <a:rPr sz="1700" dirty="0">
                <a:solidFill>
                  <a:srgbClr val="333333"/>
                </a:solidFill>
                <a:latin typeface="Tahoma"/>
                <a:cs typeface="Tahoma"/>
              </a:rPr>
              <a:t>	</a:t>
            </a:r>
            <a:r>
              <a:rPr sz="1700" spc="-25" dirty="0">
                <a:solidFill>
                  <a:srgbClr val="333333"/>
                </a:solidFill>
                <a:latin typeface="Tahoma"/>
                <a:cs typeface="Tahoma"/>
              </a:rPr>
              <a:t>т</a:t>
            </a:r>
            <a:r>
              <a:rPr sz="1700" spc="-25" dirty="0">
                <a:solidFill>
                  <a:srgbClr val="333333"/>
                </a:solidFill>
                <a:latin typeface="Arial MT"/>
                <a:cs typeface="Arial MT"/>
              </a:rPr>
              <a:t>.</a:t>
            </a:r>
            <a:r>
              <a:rPr sz="1700" dirty="0">
                <a:solidFill>
                  <a:srgbClr val="333333"/>
                </a:solidFill>
                <a:latin typeface="Arial MT"/>
                <a:cs typeface="Arial MT"/>
              </a:rPr>
              <a:t>	</a:t>
            </a:r>
            <a:r>
              <a:rPr sz="1700" spc="-50" dirty="0">
                <a:solidFill>
                  <a:srgbClr val="333333"/>
                </a:solidFill>
                <a:latin typeface="Tahoma"/>
                <a:cs typeface="Tahoma"/>
              </a:rPr>
              <a:t>у</a:t>
            </a:r>
            <a:r>
              <a:rPr sz="1700" dirty="0">
                <a:solidFill>
                  <a:srgbClr val="333333"/>
                </a:solidFill>
                <a:latin typeface="Tahoma"/>
                <a:cs typeface="Tahoma"/>
              </a:rPr>
              <a:t>	</a:t>
            </a:r>
            <a:r>
              <a:rPr sz="1700" spc="-20" dirty="0">
                <a:solidFill>
                  <a:srgbClr val="333333"/>
                </a:solidFill>
                <a:latin typeface="Arial MT"/>
                <a:cs typeface="Arial MT"/>
              </a:rPr>
              <a:t>2020</a:t>
            </a:r>
            <a:r>
              <a:rPr sz="1700" dirty="0">
                <a:solidFill>
                  <a:srgbClr val="333333"/>
                </a:solidFill>
                <a:latin typeface="Arial MT"/>
                <a:cs typeface="Arial MT"/>
              </a:rPr>
              <a:t>	</a:t>
            </a:r>
            <a:r>
              <a:rPr sz="1700" spc="-25" dirty="0">
                <a:solidFill>
                  <a:srgbClr val="333333"/>
                </a:solidFill>
                <a:latin typeface="Tahoma"/>
                <a:cs typeface="Tahoma"/>
              </a:rPr>
              <a:t>р</a:t>
            </a:r>
            <a:r>
              <a:rPr sz="1700" spc="-25" dirty="0">
                <a:solidFill>
                  <a:srgbClr val="333333"/>
                </a:solidFill>
                <a:latin typeface="Arial MT"/>
                <a:cs typeface="Arial MT"/>
              </a:rPr>
              <a:t>.,</a:t>
            </a:r>
            <a:r>
              <a:rPr sz="1700" dirty="0">
                <a:solidFill>
                  <a:srgbClr val="333333"/>
                </a:solidFill>
                <a:latin typeface="Arial MT"/>
                <a:cs typeface="Arial MT"/>
              </a:rPr>
              <a:t>	</a:t>
            </a:r>
            <a:r>
              <a:rPr sz="1700" dirty="0">
                <a:solidFill>
                  <a:srgbClr val="333333"/>
                </a:solidFill>
                <a:latin typeface="Tahoma"/>
                <a:cs typeface="Tahoma"/>
              </a:rPr>
              <a:t>а	</a:t>
            </a:r>
            <a:r>
              <a:rPr sz="1700" spc="-10" dirty="0">
                <a:solidFill>
                  <a:srgbClr val="333333"/>
                </a:solidFill>
                <a:latin typeface="Tahoma"/>
                <a:cs typeface="Tahoma"/>
              </a:rPr>
              <a:t>державна</a:t>
            </a:r>
            <a:r>
              <a:rPr sz="1700" dirty="0">
                <a:solidFill>
                  <a:srgbClr val="333333"/>
                </a:solidFill>
                <a:latin typeface="Tahoma"/>
                <a:cs typeface="Tahoma"/>
              </a:rPr>
              <a:t>	</a:t>
            </a:r>
            <a:r>
              <a:rPr sz="1700" spc="-10" dirty="0">
                <a:solidFill>
                  <a:srgbClr val="333333"/>
                </a:solidFill>
                <a:latin typeface="Tahoma"/>
                <a:cs typeface="Tahoma"/>
              </a:rPr>
              <a:t>компанія</a:t>
            </a:r>
            <a:endParaRPr sz="1700">
              <a:latin typeface="Tahoma"/>
              <a:cs typeface="Tahoma"/>
            </a:endParaRPr>
          </a:p>
        </p:txBody>
      </p:sp>
      <p:sp>
        <p:nvSpPr>
          <p:cNvPr id="7" name="object 7"/>
          <p:cNvSpPr txBox="1"/>
          <p:nvPr/>
        </p:nvSpPr>
        <p:spPr>
          <a:xfrm>
            <a:off x="262839" y="673209"/>
            <a:ext cx="8702675" cy="819785"/>
          </a:xfrm>
          <a:prstGeom prst="rect">
            <a:avLst/>
          </a:prstGeom>
        </p:spPr>
        <p:txBody>
          <a:bodyPr vert="horz" wrap="square" lIns="0" tIns="139700" rIns="0" bIns="0" rtlCol="0">
            <a:spAutoFit/>
          </a:bodyPr>
          <a:lstStyle/>
          <a:p>
            <a:pPr marL="12700">
              <a:lnSpc>
                <a:spcPct val="100000"/>
              </a:lnSpc>
              <a:spcBef>
                <a:spcPts val="1100"/>
              </a:spcBef>
            </a:pPr>
            <a:r>
              <a:rPr sz="1700" spc="-10" dirty="0">
                <a:solidFill>
                  <a:srgbClr val="333333"/>
                </a:solidFill>
                <a:latin typeface="Tahoma"/>
                <a:cs typeface="Tahoma"/>
              </a:rPr>
              <a:t>«Укргазвидобування»</a:t>
            </a:r>
            <a:r>
              <a:rPr sz="1700" spc="-35" dirty="0">
                <a:solidFill>
                  <a:srgbClr val="333333"/>
                </a:solidFill>
                <a:latin typeface="Tahoma"/>
                <a:cs typeface="Tahoma"/>
              </a:rPr>
              <a:t> </a:t>
            </a:r>
            <a:r>
              <a:rPr sz="1700" dirty="0">
                <a:solidFill>
                  <a:srgbClr val="333333"/>
                </a:solidFill>
                <a:latin typeface="Tahoma"/>
                <a:cs typeface="Tahoma"/>
              </a:rPr>
              <a:t>знизила</a:t>
            </a:r>
            <a:r>
              <a:rPr sz="1700" spc="-80" dirty="0">
                <a:solidFill>
                  <a:srgbClr val="333333"/>
                </a:solidFill>
                <a:latin typeface="Tahoma"/>
                <a:cs typeface="Tahoma"/>
              </a:rPr>
              <a:t> </a:t>
            </a:r>
            <a:r>
              <a:rPr sz="1700" dirty="0">
                <a:solidFill>
                  <a:srgbClr val="333333"/>
                </a:solidFill>
                <a:latin typeface="Tahoma"/>
                <a:cs typeface="Tahoma"/>
              </a:rPr>
              <a:t>виробництво</a:t>
            </a:r>
            <a:r>
              <a:rPr sz="1700" spc="-100" dirty="0">
                <a:solidFill>
                  <a:srgbClr val="333333"/>
                </a:solidFill>
                <a:latin typeface="Tahoma"/>
                <a:cs typeface="Tahoma"/>
              </a:rPr>
              <a:t> </a:t>
            </a:r>
            <a:r>
              <a:rPr sz="1700" dirty="0">
                <a:solidFill>
                  <a:srgbClr val="333333"/>
                </a:solidFill>
                <a:latin typeface="Tahoma"/>
                <a:cs typeface="Tahoma"/>
              </a:rPr>
              <a:t>нафти</a:t>
            </a:r>
            <a:r>
              <a:rPr sz="1700" spc="-45" dirty="0">
                <a:solidFill>
                  <a:srgbClr val="333333"/>
                </a:solidFill>
                <a:latin typeface="Tahoma"/>
                <a:cs typeface="Tahoma"/>
              </a:rPr>
              <a:t> </a:t>
            </a:r>
            <a:r>
              <a:rPr sz="1700" dirty="0">
                <a:solidFill>
                  <a:srgbClr val="333333"/>
                </a:solidFill>
                <a:latin typeface="Tahoma"/>
                <a:cs typeface="Tahoma"/>
              </a:rPr>
              <a:t>і</a:t>
            </a:r>
            <a:r>
              <a:rPr sz="1700" spc="-50" dirty="0">
                <a:solidFill>
                  <a:srgbClr val="333333"/>
                </a:solidFill>
                <a:latin typeface="Tahoma"/>
                <a:cs typeface="Tahoma"/>
              </a:rPr>
              <a:t> </a:t>
            </a:r>
            <a:r>
              <a:rPr sz="1700" dirty="0">
                <a:solidFill>
                  <a:srgbClr val="333333"/>
                </a:solidFill>
                <a:latin typeface="Tahoma"/>
                <a:cs typeface="Tahoma"/>
              </a:rPr>
              <a:t>конденсату</a:t>
            </a:r>
            <a:r>
              <a:rPr sz="1700" spc="-40" dirty="0">
                <a:solidFill>
                  <a:srgbClr val="333333"/>
                </a:solidFill>
                <a:latin typeface="Tahoma"/>
                <a:cs typeface="Tahoma"/>
              </a:rPr>
              <a:t> </a:t>
            </a:r>
            <a:r>
              <a:rPr sz="1700" dirty="0">
                <a:solidFill>
                  <a:srgbClr val="333333"/>
                </a:solidFill>
                <a:latin typeface="Tahoma"/>
                <a:cs typeface="Tahoma"/>
              </a:rPr>
              <a:t>на</a:t>
            </a:r>
            <a:r>
              <a:rPr sz="1700" spc="-60" dirty="0">
                <a:solidFill>
                  <a:srgbClr val="333333"/>
                </a:solidFill>
                <a:latin typeface="Tahoma"/>
                <a:cs typeface="Tahoma"/>
              </a:rPr>
              <a:t> </a:t>
            </a:r>
            <a:r>
              <a:rPr sz="1700" dirty="0">
                <a:solidFill>
                  <a:srgbClr val="333333"/>
                </a:solidFill>
                <a:latin typeface="Arial MT"/>
                <a:cs typeface="Arial MT"/>
              </a:rPr>
              <a:t>6,7%,</a:t>
            </a:r>
            <a:r>
              <a:rPr sz="1700" spc="35" dirty="0">
                <a:solidFill>
                  <a:srgbClr val="333333"/>
                </a:solidFill>
                <a:latin typeface="Arial MT"/>
                <a:cs typeface="Arial MT"/>
              </a:rPr>
              <a:t> </a:t>
            </a:r>
            <a:r>
              <a:rPr sz="1700" dirty="0">
                <a:solidFill>
                  <a:srgbClr val="333333"/>
                </a:solidFill>
                <a:latin typeface="Tahoma"/>
                <a:cs typeface="Tahoma"/>
              </a:rPr>
              <a:t>до</a:t>
            </a:r>
            <a:r>
              <a:rPr sz="1700" spc="-65" dirty="0">
                <a:solidFill>
                  <a:srgbClr val="333333"/>
                </a:solidFill>
                <a:latin typeface="Tahoma"/>
                <a:cs typeface="Tahoma"/>
              </a:rPr>
              <a:t> </a:t>
            </a:r>
            <a:r>
              <a:rPr sz="1700" dirty="0">
                <a:solidFill>
                  <a:srgbClr val="333333"/>
                </a:solidFill>
                <a:latin typeface="Arial MT"/>
                <a:cs typeface="Arial MT"/>
              </a:rPr>
              <a:t>446</a:t>
            </a:r>
            <a:r>
              <a:rPr sz="1700" spc="35" dirty="0">
                <a:solidFill>
                  <a:srgbClr val="333333"/>
                </a:solidFill>
                <a:latin typeface="Arial MT"/>
                <a:cs typeface="Arial MT"/>
              </a:rPr>
              <a:t> </a:t>
            </a:r>
            <a:r>
              <a:rPr sz="1700" dirty="0">
                <a:solidFill>
                  <a:srgbClr val="333333"/>
                </a:solidFill>
                <a:latin typeface="Tahoma"/>
                <a:cs typeface="Tahoma"/>
              </a:rPr>
              <a:t>тис</a:t>
            </a:r>
            <a:r>
              <a:rPr sz="1700" dirty="0">
                <a:solidFill>
                  <a:srgbClr val="333333"/>
                </a:solidFill>
                <a:latin typeface="Arial MT"/>
                <a:cs typeface="Arial MT"/>
              </a:rPr>
              <a:t>.</a:t>
            </a:r>
            <a:r>
              <a:rPr sz="1700" spc="-35" dirty="0">
                <a:solidFill>
                  <a:srgbClr val="333333"/>
                </a:solidFill>
                <a:latin typeface="Arial MT"/>
                <a:cs typeface="Arial MT"/>
              </a:rPr>
              <a:t> </a:t>
            </a:r>
            <a:r>
              <a:rPr sz="1700" spc="-25" dirty="0">
                <a:solidFill>
                  <a:srgbClr val="333333"/>
                </a:solidFill>
                <a:latin typeface="Tahoma"/>
                <a:cs typeface="Tahoma"/>
              </a:rPr>
              <a:t>т</a:t>
            </a:r>
            <a:r>
              <a:rPr sz="1700" spc="-25" dirty="0">
                <a:solidFill>
                  <a:srgbClr val="333333"/>
                </a:solidFill>
                <a:latin typeface="Arial MT"/>
                <a:cs typeface="Arial MT"/>
              </a:rPr>
              <a:t>.</a:t>
            </a:r>
            <a:endParaRPr sz="1700">
              <a:latin typeface="Arial MT"/>
              <a:cs typeface="Arial MT"/>
            </a:endParaRPr>
          </a:p>
          <a:p>
            <a:pPr marR="264160" algn="ctr">
              <a:lnSpc>
                <a:spcPct val="100000"/>
              </a:lnSpc>
              <a:spcBef>
                <a:spcPts val="1050"/>
              </a:spcBef>
            </a:pPr>
            <a:r>
              <a:rPr sz="1800" b="1" i="1" spc="-10" dirty="0">
                <a:latin typeface="Arial"/>
                <a:cs typeface="Arial"/>
              </a:rPr>
              <a:t>Видобуток</a:t>
            </a:r>
            <a:r>
              <a:rPr sz="1800" b="1" i="1" spc="-45" dirty="0">
                <a:latin typeface="Arial"/>
                <a:cs typeface="Arial"/>
              </a:rPr>
              <a:t> </a:t>
            </a:r>
            <a:r>
              <a:rPr sz="1800" b="1" i="1" dirty="0">
                <a:latin typeface="Arial"/>
                <a:cs typeface="Arial"/>
              </a:rPr>
              <a:t>нафти,</a:t>
            </a:r>
            <a:r>
              <a:rPr sz="1800" b="1" i="1" spc="-55" dirty="0">
                <a:latin typeface="Arial"/>
                <a:cs typeface="Arial"/>
              </a:rPr>
              <a:t> </a:t>
            </a:r>
            <a:r>
              <a:rPr sz="1800" b="1" i="1" dirty="0">
                <a:latin typeface="Arial"/>
                <a:cs typeface="Arial"/>
              </a:rPr>
              <a:t>млн.</a:t>
            </a:r>
            <a:r>
              <a:rPr sz="1800" b="1" i="1" spc="-25" dirty="0">
                <a:latin typeface="Arial"/>
                <a:cs typeface="Arial"/>
              </a:rPr>
              <a:t> </a:t>
            </a:r>
            <a:r>
              <a:rPr sz="1800" b="1" i="1" spc="-50" dirty="0">
                <a:latin typeface="Arial"/>
                <a:cs typeface="Arial"/>
              </a:rPr>
              <a:t>т</a:t>
            </a:r>
            <a:endParaRPr sz="1800">
              <a:latin typeface="Arial"/>
              <a:cs typeface="Arial"/>
            </a:endParaRPr>
          </a:p>
        </p:txBody>
      </p:sp>
      <p:sp>
        <p:nvSpPr>
          <p:cNvPr id="8" name="object 8"/>
          <p:cNvSpPr txBox="1"/>
          <p:nvPr/>
        </p:nvSpPr>
        <p:spPr>
          <a:xfrm>
            <a:off x="231647" y="5705855"/>
            <a:ext cx="8784590" cy="927100"/>
          </a:xfrm>
          <a:prstGeom prst="rect">
            <a:avLst/>
          </a:prstGeom>
          <a:solidFill>
            <a:srgbClr val="FFCC66"/>
          </a:solidFill>
          <a:ln w="18288">
            <a:solidFill>
              <a:srgbClr val="E36C09"/>
            </a:solidFill>
          </a:ln>
        </p:spPr>
        <p:txBody>
          <a:bodyPr vert="horz" wrap="square" lIns="0" tIns="43180" rIns="0" bIns="0" rtlCol="0">
            <a:spAutoFit/>
          </a:bodyPr>
          <a:lstStyle/>
          <a:p>
            <a:pPr marL="390525" marR="335280" indent="-58419" algn="just">
              <a:lnSpc>
                <a:spcPct val="100000"/>
              </a:lnSpc>
              <a:spcBef>
                <a:spcPts val="340"/>
              </a:spcBef>
            </a:pPr>
            <a:r>
              <a:rPr sz="1800" dirty="0">
                <a:latin typeface="Tahoma"/>
                <a:cs typeface="Tahoma"/>
              </a:rPr>
              <a:t>Перший</a:t>
            </a:r>
            <a:r>
              <a:rPr sz="1800" spc="-55" dirty="0">
                <a:latin typeface="Tahoma"/>
                <a:cs typeface="Tahoma"/>
              </a:rPr>
              <a:t> </a:t>
            </a:r>
            <a:r>
              <a:rPr sz="1800" dirty="0">
                <a:latin typeface="Tahoma"/>
                <a:cs typeface="Tahoma"/>
              </a:rPr>
              <a:t>нафтопереробний</a:t>
            </a:r>
            <a:r>
              <a:rPr sz="1800" spc="-70" dirty="0">
                <a:latin typeface="Tahoma"/>
                <a:cs typeface="Tahoma"/>
              </a:rPr>
              <a:t> </a:t>
            </a:r>
            <a:r>
              <a:rPr sz="1800" dirty="0">
                <a:latin typeface="Tahoma"/>
                <a:cs typeface="Tahoma"/>
              </a:rPr>
              <a:t>завод</a:t>
            </a:r>
            <a:r>
              <a:rPr sz="1800" spc="-25" dirty="0">
                <a:latin typeface="Tahoma"/>
                <a:cs typeface="Tahoma"/>
              </a:rPr>
              <a:t> </a:t>
            </a:r>
            <a:r>
              <a:rPr sz="1800" dirty="0">
                <a:latin typeface="Tahoma"/>
                <a:cs typeface="Tahoma"/>
              </a:rPr>
              <a:t>в</a:t>
            </a:r>
            <a:r>
              <a:rPr sz="1800" spc="-25" dirty="0">
                <a:latin typeface="Tahoma"/>
                <a:cs typeface="Tahoma"/>
              </a:rPr>
              <a:t> </a:t>
            </a:r>
            <a:r>
              <a:rPr sz="1800" dirty="0">
                <a:latin typeface="Tahoma"/>
                <a:cs typeface="Tahoma"/>
              </a:rPr>
              <a:t>Україні</a:t>
            </a:r>
            <a:r>
              <a:rPr sz="1800" spc="-70" dirty="0">
                <a:latin typeface="Tahoma"/>
                <a:cs typeface="Tahoma"/>
              </a:rPr>
              <a:t> </a:t>
            </a:r>
            <a:r>
              <a:rPr sz="1800" dirty="0">
                <a:latin typeface="Tahoma"/>
                <a:cs typeface="Tahoma"/>
              </a:rPr>
              <a:t>було</a:t>
            </a:r>
            <a:r>
              <a:rPr sz="1800" spc="-25" dirty="0">
                <a:latin typeface="Tahoma"/>
                <a:cs typeface="Tahoma"/>
              </a:rPr>
              <a:t> </a:t>
            </a:r>
            <a:r>
              <a:rPr sz="1800" dirty="0">
                <a:latin typeface="Tahoma"/>
                <a:cs typeface="Tahoma"/>
              </a:rPr>
              <a:t>побудовано</a:t>
            </a:r>
            <a:r>
              <a:rPr sz="1800" spc="-25" dirty="0">
                <a:latin typeface="Tahoma"/>
                <a:cs typeface="Tahoma"/>
              </a:rPr>
              <a:t> </a:t>
            </a:r>
            <a:r>
              <a:rPr sz="1800" dirty="0">
                <a:latin typeface="Tahoma"/>
                <a:cs typeface="Tahoma"/>
              </a:rPr>
              <a:t>в</a:t>
            </a:r>
            <a:r>
              <a:rPr sz="1800" spc="-25" dirty="0">
                <a:latin typeface="Tahoma"/>
                <a:cs typeface="Tahoma"/>
              </a:rPr>
              <a:t> </a:t>
            </a:r>
            <a:r>
              <a:rPr sz="1800" dirty="0">
                <a:latin typeface="Tahoma"/>
                <a:cs typeface="Tahoma"/>
              </a:rPr>
              <a:t>1859</a:t>
            </a:r>
            <a:r>
              <a:rPr sz="1800" spc="-70" dirty="0">
                <a:latin typeface="Tahoma"/>
                <a:cs typeface="Tahoma"/>
              </a:rPr>
              <a:t> </a:t>
            </a:r>
            <a:r>
              <a:rPr sz="1800" dirty="0">
                <a:latin typeface="Tahoma"/>
                <a:cs typeface="Tahoma"/>
              </a:rPr>
              <a:t>р.</a:t>
            </a:r>
            <a:r>
              <a:rPr sz="1800" spc="-25" dirty="0">
                <a:latin typeface="Tahoma"/>
                <a:cs typeface="Tahoma"/>
              </a:rPr>
              <a:t> </a:t>
            </a:r>
            <a:r>
              <a:rPr sz="1800" dirty="0">
                <a:latin typeface="Tahoma"/>
                <a:cs typeface="Tahoma"/>
              </a:rPr>
              <a:t>в</a:t>
            </a:r>
            <a:r>
              <a:rPr sz="1800" spc="-25" dirty="0">
                <a:latin typeface="Tahoma"/>
                <a:cs typeface="Tahoma"/>
              </a:rPr>
              <a:t> </a:t>
            </a:r>
            <a:r>
              <a:rPr sz="1800" spc="-10" dirty="0">
                <a:latin typeface="Tahoma"/>
                <a:cs typeface="Tahoma"/>
              </a:rPr>
              <a:t>місті </a:t>
            </a:r>
            <a:r>
              <a:rPr sz="1800" b="1" spc="-10" dirty="0">
                <a:latin typeface="Arial"/>
                <a:cs typeface="Arial"/>
              </a:rPr>
              <a:t>Дрогобич</a:t>
            </a:r>
            <a:r>
              <a:rPr sz="1800" spc="-10" dirty="0">
                <a:latin typeface="Tahoma"/>
                <a:cs typeface="Tahoma"/>
              </a:rPr>
              <a:t>.</a:t>
            </a:r>
            <a:r>
              <a:rPr sz="1800" spc="-5" dirty="0">
                <a:latin typeface="Tahoma"/>
                <a:cs typeface="Tahoma"/>
              </a:rPr>
              <a:t> </a:t>
            </a:r>
            <a:r>
              <a:rPr sz="1800" dirty="0">
                <a:latin typeface="Tahoma"/>
                <a:cs typeface="Tahoma"/>
              </a:rPr>
              <a:t>Він</a:t>
            </a:r>
            <a:r>
              <a:rPr sz="1800" spc="-45" dirty="0">
                <a:latin typeface="Tahoma"/>
                <a:cs typeface="Tahoma"/>
              </a:rPr>
              <a:t> </a:t>
            </a:r>
            <a:r>
              <a:rPr sz="1800" spc="-25" dirty="0">
                <a:latin typeface="Tahoma"/>
                <a:cs typeface="Tahoma"/>
              </a:rPr>
              <a:t>згорів, </a:t>
            </a:r>
            <a:r>
              <a:rPr sz="1800" dirty="0">
                <a:latin typeface="Tahoma"/>
                <a:cs typeface="Tahoma"/>
              </a:rPr>
              <a:t>а</a:t>
            </a:r>
            <a:r>
              <a:rPr sz="1800" spc="-45" dirty="0">
                <a:latin typeface="Tahoma"/>
                <a:cs typeface="Tahoma"/>
              </a:rPr>
              <a:t> </a:t>
            </a:r>
            <a:r>
              <a:rPr sz="1800" dirty="0">
                <a:latin typeface="Tahoma"/>
                <a:cs typeface="Tahoma"/>
              </a:rPr>
              <a:t>на</a:t>
            </a:r>
            <a:r>
              <a:rPr sz="1800" spc="-30" dirty="0">
                <a:latin typeface="Tahoma"/>
                <a:cs typeface="Tahoma"/>
              </a:rPr>
              <a:t> </a:t>
            </a:r>
            <a:r>
              <a:rPr sz="1800" dirty="0">
                <a:latin typeface="Tahoma"/>
                <a:cs typeface="Tahoma"/>
              </a:rPr>
              <a:t>цьому</a:t>
            </a:r>
            <a:r>
              <a:rPr sz="1800" spc="-45" dirty="0">
                <a:latin typeface="Tahoma"/>
                <a:cs typeface="Tahoma"/>
              </a:rPr>
              <a:t> </a:t>
            </a:r>
            <a:r>
              <a:rPr sz="1800" spc="60" dirty="0">
                <a:latin typeface="Tahoma"/>
                <a:cs typeface="Tahoma"/>
              </a:rPr>
              <a:t>самому</a:t>
            </a:r>
            <a:r>
              <a:rPr sz="1800" spc="-90" dirty="0">
                <a:latin typeface="Tahoma"/>
                <a:cs typeface="Tahoma"/>
              </a:rPr>
              <a:t> </a:t>
            </a:r>
            <a:r>
              <a:rPr sz="1800" dirty="0">
                <a:latin typeface="Tahoma"/>
                <a:cs typeface="Tahoma"/>
              </a:rPr>
              <a:t>місці</a:t>
            </a:r>
            <a:r>
              <a:rPr sz="1800" spc="-75" dirty="0">
                <a:latin typeface="Tahoma"/>
                <a:cs typeface="Tahoma"/>
              </a:rPr>
              <a:t> </a:t>
            </a:r>
            <a:r>
              <a:rPr sz="1800" dirty="0">
                <a:latin typeface="Tahoma"/>
                <a:cs typeface="Tahoma"/>
              </a:rPr>
              <a:t>у</a:t>
            </a:r>
            <a:r>
              <a:rPr sz="1800" spc="-45" dirty="0">
                <a:latin typeface="Tahoma"/>
                <a:cs typeface="Tahoma"/>
              </a:rPr>
              <a:t> </a:t>
            </a:r>
            <a:r>
              <a:rPr sz="1800" dirty="0">
                <a:latin typeface="Tahoma"/>
                <a:cs typeface="Tahoma"/>
              </a:rPr>
              <a:t>1863</a:t>
            </a:r>
            <a:r>
              <a:rPr sz="1800" spc="-50" dirty="0">
                <a:latin typeface="Tahoma"/>
                <a:cs typeface="Tahoma"/>
              </a:rPr>
              <a:t> </a:t>
            </a:r>
            <a:r>
              <a:rPr sz="1800" dirty="0">
                <a:latin typeface="Tahoma"/>
                <a:cs typeface="Tahoma"/>
              </a:rPr>
              <a:t>р.</a:t>
            </a:r>
            <a:r>
              <a:rPr sz="1800" spc="-50" dirty="0">
                <a:latin typeface="Tahoma"/>
                <a:cs typeface="Tahoma"/>
              </a:rPr>
              <a:t> </a:t>
            </a:r>
            <a:r>
              <a:rPr sz="1800" dirty="0">
                <a:latin typeface="Tahoma"/>
                <a:cs typeface="Tahoma"/>
              </a:rPr>
              <a:t>побудували</a:t>
            </a:r>
            <a:r>
              <a:rPr sz="1800" spc="-25" dirty="0">
                <a:latin typeface="Tahoma"/>
                <a:cs typeface="Tahoma"/>
              </a:rPr>
              <a:t> </a:t>
            </a:r>
            <a:r>
              <a:rPr sz="1800" spc="-10" dirty="0">
                <a:latin typeface="Tahoma"/>
                <a:cs typeface="Tahoma"/>
              </a:rPr>
              <a:t>новий. </a:t>
            </a:r>
            <a:r>
              <a:rPr sz="1800" spc="105" dirty="0">
                <a:latin typeface="Tahoma"/>
                <a:cs typeface="Tahoma"/>
              </a:rPr>
              <a:t>Саме</a:t>
            </a:r>
            <a:r>
              <a:rPr sz="1800" spc="-45" dirty="0">
                <a:latin typeface="Tahoma"/>
                <a:cs typeface="Tahoma"/>
              </a:rPr>
              <a:t> </a:t>
            </a:r>
            <a:r>
              <a:rPr sz="1800" b="1" dirty="0">
                <a:latin typeface="Arial"/>
                <a:cs typeface="Arial"/>
              </a:rPr>
              <a:t>1863</a:t>
            </a:r>
            <a:r>
              <a:rPr sz="1800" b="1" spc="-20" dirty="0">
                <a:latin typeface="Arial"/>
                <a:cs typeface="Arial"/>
              </a:rPr>
              <a:t> </a:t>
            </a:r>
            <a:r>
              <a:rPr sz="1800" b="1" dirty="0">
                <a:latin typeface="Arial"/>
                <a:cs typeface="Arial"/>
              </a:rPr>
              <a:t>р.</a:t>
            </a:r>
            <a:r>
              <a:rPr sz="1800" b="1" spc="50" dirty="0">
                <a:latin typeface="Arial"/>
                <a:cs typeface="Arial"/>
              </a:rPr>
              <a:t> </a:t>
            </a:r>
            <a:r>
              <a:rPr sz="1800" spc="-10" dirty="0">
                <a:latin typeface="Tahoma"/>
                <a:cs typeface="Tahoma"/>
              </a:rPr>
              <a:t>вважають</a:t>
            </a:r>
            <a:r>
              <a:rPr sz="1800" spc="-35" dirty="0">
                <a:latin typeface="Tahoma"/>
                <a:cs typeface="Tahoma"/>
              </a:rPr>
              <a:t> </a:t>
            </a:r>
            <a:r>
              <a:rPr sz="1800" spc="-10" dirty="0">
                <a:latin typeface="Tahoma"/>
                <a:cs typeface="Tahoma"/>
              </a:rPr>
              <a:t>початком</a:t>
            </a:r>
            <a:r>
              <a:rPr sz="1800" spc="-50" dirty="0">
                <a:latin typeface="Tahoma"/>
                <a:cs typeface="Tahoma"/>
              </a:rPr>
              <a:t> </a:t>
            </a:r>
            <a:r>
              <a:rPr sz="1800" dirty="0">
                <a:latin typeface="Tahoma"/>
                <a:cs typeface="Tahoma"/>
              </a:rPr>
              <a:t>промислової</a:t>
            </a:r>
            <a:r>
              <a:rPr sz="1800" spc="-105" dirty="0">
                <a:latin typeface="Tahoma"/>
                <a:cs typeface="Tahoma"/>
              </a:rPr>
              <a:t> </a:t>
            </a:r>
            <a:r>
              <a:rPr sz="1800" dirty="0">
                <a:latin typeface="Tahoma"/>
                <a:cs typeface="Tahoma"/>
              </a:rPr>
              <a:t>переробки</a:t>
            </a:r>
            <a:r>
              <a:rPr sz="1800" spc="-105" dirty="0">
                <a:latin typeface="Tahoma"/>
                <a:cs typeface="Tahoma"/>
              </a:rPr>
              <a:t> </a:t>
            </a:r>
            <a:r>
              <a:rPr sz="1800" dirty="0">
                <a:latin typeface="Tahoma"/>
                <a:cs typeface="Tahoma"/>
              </a:rPr>
              <a:t>нафти</a:t>
            </a:r>
            <a:r>
              <a:rPr sz="1800" spc="-40" dirty="0">
                <a:latin typeface="Tahoma"/>
                <a:cs typeface="Tahoma"/>
              </a:rPr>
              <a:t> </a:t>
            </a:r>
            <a:r>
              <a:rPr sz="1800" dirty="0">
                <a:latin typeface="Tahoma"/>
                <a:cs typeface="Tahoma"/>
              </a:rPr>
              <a:t>в</a:t>
            </a:r>
            <a:r>
              <a:rPr sz="1800" spc="-30" dirty="0">
                <a:latin typeface="Tahoma"/>
                <a:cs typeface="Tahoma"/>
              </a:rPr>
              <a:t> </a:t>
            </a:r>
            <a:r>
              <a:rPr sz="1800" spc="-10" dirty="0">
                <a:latin typeface="Tahoma"/>
                <a:cs typeface="Tahoma"/>
              </a:rPr>
              <a:t>Україні.</a:t>
            </a:r>
            <a:endParaRPr sz="1800">
              <a:latin typeface="Tahoma"/>
              <a:cs typeface="Tahom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rbc.ua/static/ckef2/img/Screenshot_10%20energet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239445" cy="5626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759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6156959" y="972311"/>
            <a:ext cx="2771140" cy="2740660"/>
          </a:xfrm>
          <a:prstGeom prst="rect">
            <a:avLst/>
          </a:prstGeom>
          <a:solidFill>
            <a:srgbClr val="FFCC66"/>
          </a:solidFill>
          <a:ln w="18288">
            <a:solidFill>
              <a:srgbClr val="E36C09"/>
            </a:solidFill>
          </a:ln>
        </p:spPr>
        <p:txBody>
          <a:bodyPr vert="horz" wrap="square" lIns="0" tIns="18415" rIns="0" bIns="0" rtlCol="0">
            <a:spAutoFit/>
          </a:bodyPr>
          <a:lstStyle/>
          <a:p>
            <a:pPr marL="147955" marR="138430" indent="1270" algn="ctr">
              <a:lnSpc>
                <a:spcPct val="107100"/>
              </a:lnSpc>
              <a:spcBef>
                <a:spcPts val="145"/>
              </a:spcBef>
            </a:pPr>
            <a:r>
              <a:rPr sz="1800" spc="55" dirty="0">
                <a:latin typeface="Tahoma"/>
                <a:cs typeface="Tahoma"/>
              </a:rPr>
              <a:t>Слово</a:t>
            </a:r>
            <a:r>
              <a:rPr sz="1800" spc="-65" dirty="0">
                <a:latin typeface="Tahoma"/>
                <a:cs typeface="Tahoma"/>
              </a:rPr>
              <a:t> </a:t>
            </a:r>
            <a:r>
              <a:rPr sz="1800" b="1" dirty="0">
                <a:latin typeface="Arial"/>
                <a:cs typeface="Arial"/>
              </a:rPr>
              <a:t>«газ»</a:t>
            </a:r>
            <a:r>
              <a:rPr sz="1800" b="1" spc="25" dirty="0">
                <a:latin typeface="Arial"/>
                <a:cs typeface="Arial"/>
              </a:rPr>
              <a:t> </a:t>
            </a:r>
            <a:r>
              <a:rPr sz="1800" spc="-10" dirty="0">
                <a:latin typeface="Tahoma"/>
                <a:cs typeface="Tahoma"/>
              </a:rPr>
              <a:t>придумав приблизно</a:t>
            </a:r>
            <a:r>
              <a:rPr sz="1800" spc="-90" dirty="0">
                <a:latin typeface="Tahoma"/>
                <a:cs typeface="Tahoma"/>
              </a:rPr>
              <a:t> </a:t>
            </a:r>
            <a:r>
              <a:rPr sz="1800" dirty="0">
                <a:latin typeface="Tahoma"/>
                <a:cs typeface="Tahoma"/>
              </a:rPr>
              <a:t>в</a:t>
            </a:r>
            <a:r>
              <a:rPr sz="1800" spc="-30" dirty="0">
                <a:latin typeface="Tahoma"/>
                <a:cs typeface="Tahoma"/>
              </a:rPr>
              <a:t> </a:t>
            </a:r>
            <a:r>
              <a:rPr sz="1800" b="1" dirty="0">
                <a:latin typeface="Arial"/>
                <a:cs typeface="Arial"/>
              </a:rPr>
              <a:t>1600 </a:t>
            </a:r>
            <a:r>
              <a:rPr sz="1800" b="1" spc="-25" dirty="0">
                <a:latin typeface="Arial"/>
                <a:cs typeface="Arial"/>
              </a:rPr>
              <a:t>р. </a:t>
            </a:r>
            <a:r>
              <a:rPr sz="1800" dirty="0">
                <a:latin typeface="Tahoma"/>
                <a:cs typeface="Tahoma"/>
              </a:rPr>
              <a:t>голландський</a:t>
            </a:r>
            <a:r>
              <a:rPr sz="1800" spc="-130" dirty="0">
                <a:latin typeface="Tahoma"/>
                <a:cs typeface="Tahoma"/>
              </a:rPr>
              <a:t> </a:t>
            </a:r>
            <a:r>
              <a:rPr sz="1800" spc="-10" dirty="0">
                <a:latin typeface="Tahoma"/>
                <a:cs typeface="Tahoma"/>
              </a:rPr>
              <a:t>хімік </a:t>
            </a:r>
            <a:r>
              <a:rPr sz="1800" spc="-20" dirty="0">
                <a:latin typeface="Tahoma"/>
                <a:cs typeface="Tahoma"/>
              </a:rPr>
              <a:t>Гельмонт,</a:t>
            </a:r>
            <a:r>
              <a:rPr sz="1800" spc="-90" dirty="0">
                <a:latin typeface="Tahoma"/>
                <a:cs typeface="Tahoma"/>
              </a:rPr>
              <a:t> </a:t>
            </a:r>
            <a:r>
              <a:rPr sz="1800" dirty="0">
                <a:latin typeface="Tahoma"/>
                <a:cs typeface="Tahoma"/>
              </a:rPr>
              <a:t>вивівши</a:t>
            </a:r>
            <a:r>
              <a:rPr sz="1800" spc="-65" dirty="0">
                <a:latin typeface="Tahoma"/>
                <a:cs typeface="Tahoma"/>
              </a:rPr>
              <a:t> </a:t>
            </a:r>
            <a:r>
              <a:rPr sz="1800" spc="-20" dirty="0">
                <a:latin typeface="Tahoma"/>
                <a:cs typeface="Tahoma"/>
              </a:rPr>
              <a:t>його </a:t>
            </a:r>
            <a:r>
              <a:rPr sz="1800" dirty="0">
                <a:latin typeface="Tahoma"/>
                <a:cs typeface="Tahoma"/>
              </a:rPr>
              <a:t>від</a:t>
            </a:r>
            <a:r>
              <a:rPr sz="1800" spc="-70" dirty="0">
                <a:latin typeface="Tahoma"/>
                <a:cs typeface="Tahoma"/>
              </a:rPr>
              <a:t> </a:t>
            </a:r>
            <a:r>
              <a:rPr sz="1800" spc="-25" dirty="0">
                <a:latin typeface="Tahoma"/>
                <a:cs typeface="Tahoma"/>
              </a:rPr>
              <a:t>грецького</a:t>
            </a:r>
            <a:r>
              <a:rPr sz="1800" spc="-50" dirty="0">
                <a:latin typeface="Tahoma"/>
                <a:cs typeface="Tahoma"/>
              </a:rPr>
              <a:t> </a:t>
            </a:r>
            <a:r>
              <a:rPr sz="1800" spc="-10" dirty="0">
                <a:latin typeface="Tahoma"/>
                <a:cs typeface="Tahoma"/>
              </a:rPr>
              <a:t>«хаос», </a:t>
            </a:r>
            <a:r>
              <a:rPr sz="1800" dirty="0">
                <a:latin typeface="Tahoma"/>
                <a:cs typeface="Tahoma"/>
              </a:rPr>
              <a:t>що</a:t>
            </a:r>
            <a:r>
              <a:rPr sz="1800" spc="-30" dirty="0">
                <a:latin typeface="Tahoma"/>
                <a:cs typeface="Tahoma"/>
              </a:rPr>
              <a:t> </a:t>
            </a:r>
            <a:r>
              <a:rPr sz="1800" dirty="0">
                <a:latin typeface="Tahoma"/>
                <a:cs typeface="Tahoma"/>
              </a:rPr>
              <a:t>означало </a:t>
            </a:r>
            <a:r>
              <a:rPr sz="1800" spc="-50" dirty="0">
                <a:latin typeface="Tahoma"/>
                <a:cs typeface="Tahoma"/>
              </a:rPr>
              <a:t>у </a:t>
            </a:r>
            <a:r>
              <a:rPr sz="1800" dirty="0">
                <a:latin typeface="Tahoma"/>
                <a:cs typeface="Tahoma"/>
              </a:rPr>
              <a:t>стародавніх</a:t>
            </a:r>
            <a:r>
              <a:rPr sz="1800" spc="50" dirty="0">
                <a:latin typeface="Tahoma"/>
                <a:cs typeface="Tahoma"/>
              </a:rPr>
              <a:t> </a:t>
            </a:r>
            <a:r>
              <a:rPr sz="1800" spc="-10" dirty="0">
                <a:latin typeface="Tahoma"/>
                <a:cs typeface="Tahoma"/>
              </a:rPr>
              <a:t>греків </a:t>
            </a:r>
            <a:r>
              <a:rPr sz="1800" dirty="0">
                <a:latin typeface="Tahoma"/>
                <a:cs typeface="Tahoma"/>
              </a:rPr>
              <a:t>поняття</a:t>
            </a:r>
            <a:r>
              <a:rPr sz="1800" spc="-110" dirty="0">
                <a:latin typeface="Tahoma"/>
                <a:cs typeface="Tahoma"/>
              </a:rPr>
              <a:t> </a:t>
            </a:r>
            <a:r>
              <a:rPr sz="1800" b="1" spc="-10" dirty="0">
                <a:latin typeface="Arial"/>
                <a:cs typeface="Arial"/>
              </a:rPr>
              <a:t>«сяючий простір».</a:t>
            </a:r>
            <a:endParaRPr sz="1800">
              <a:latin typeface="Arial"/>
              <a:cs typeface="Arial"/>
            </a:endParaRPr>
          </a:p>
        </p:txBody>
      </p:sp>
      <p:sp>
        <p:nvSpPr>
          <p:cNvPr id="4" name="object 4"/>
          <p:cNvSpPr txBox="1"/>
          <p:nvPr/>
        </p:nvSpPr>
        <p:spPr>
          <a:xfrm>
            <a:off x="277368" y="5373623"/>
            <a:ext cx="4462780" cy="1201420"/>
          </a:xfrm>
          <a:prstGeom prst="rect">
            <a:avLst/>
          </a:prstGeom>
          <a:solidFill>
            <a:srgbClr val="FFCC66"/>
          </a:solidFill>
          <a:ln w="18288">
            <a:solidFill>
              <a:srgbClr val="E36C09"/>
            </a:solidFill>
          </a:ln>
        </p:spPr>
        <p:txBody>
          <a:bodyPr vert="horz" wrap="square" lIns="0" tIns="41910" rIns="0" bIns="0" rtlCol="0">
            <a:spAutoFit/>
          </a:bodyPr>
          <a:lstStyle/>
          <a:p>
            <a:pPr marL="99695" marR="95250" indent="-2540" algn="ctr">
              <a:lnSpc>
                <a:spcPct val="100000"/>
              </a:lnSpc>
              <a:spcBef>
                <a:spcPts val="330"/>
              </a:spcBef>
            </a:pPr>
            <a:r>
              <a:rPr sz="1800" dirty="0">
                <a:latin typeface="Tahoma"/>
                <a:cs typeface="Tahoma"/>
              </a:rPr>
              <a:t>Вперше</a:t>
            </a:r>
            <a:r>
              <a:rPr sz="1800" spc="-25" dirty="0">
                <a:latin typeface="Tahoma"/>
                <a:cs typeface="Tahoma"/>
              </a:rPr>
              <a:t> </a:t>
            </a:r>
            <a:r>
              <a:rPr sz="1800" spc="-10" dirty="0">
                <a:latin typeface="Tahoma"/>
                <a:cs typeface="Tahoma"/>
              </a:rPr>
              <a:t>природний</a:t>
            </a:r>
            <a:r>
              <a:rPr sz="1800" spc="-45" dirty="0">
                <a:latin typeface="Tahoma"/>
                <a:cs typeface="Tahoma"/>
              </a:rPr>
              <a:t> </a:t>
            </a:r>
            <a:r>
              <a:rPr sz="1800" spc="-20" dirty="0">
                <a:latin typeface="Tahoma"/>
                <a:cs typeface="Tahoma"/>
              </a:rPr>
              <a:t>газ</a:t>
            </a:r>
            <a:r>
              <a:rPr sz="1800" spc="10" dirty="0">
                <a:latin typeface="Tahoma"/>
                <a:cs typeface="Tahoma"/>
              </a:rPr>
              <a:t> </a:t>
            </a:r>
            <a:r>
              <a:rPr sz="1800" spc="-20" dirty="0">
                <a:latin typeface="Tahoma"/>
                <a:cs typeface="Tahoma"/>
              </a:rPr>
              <a:t>став </a:t>
            </a:r>
            <a:r>
              <a:rPr sz="1800" dirty="0">
                <a:latin typeface="Tahoma"/>
                <a:cs typeface="Tahoma"/>
              </a:rPr>
              <a:t>застосовуватися</a:t>
            </a:r>
            <a:r>
              <a:rPr sz="1800" spc="15" dirty="0">
                <a:latin typeface="Tahoma"/>
                <a:cs typeface="Tahoma"/>
              </a:rPr>
              <a:t> </a:t>
            </a:r>
            <a:r>
              <a:rPr sz="1800" spc="-35" dirty="0">
                <a:latin typeface="Tahoma"/>
                <a:cs typeface="Tahoma"/>
              </a:rPr>
              <a:t>як</a:t>
            </a:r>
            <a:r>
              <a:rPr sz="1800" spc="10" dirty="0">
                <a:latin typeface="Tahoma"/>
                <a:cs typeface="Tahoma"/>
              </a:rPr>
              <a:t> </a:t>
            </a:r>
            <a:r>
              <a:rPr sz="1800" dirty="0">
                <a:latin typeface="Tahoma"/>
                <a:cs typeface="Tahoma"/>
              </a:rPr>
              <a:t>паливо</a:t>
            </a:r>
            <a:r>
              <a:rPr sz="1800" spc="10" dirty="0">
                <a:latin typeface="Tahoma"/>
                <a:cs typeface="Tahoma"/>
              </a:rPr>
              <a:t> </a:t>
            </a:r>
            <a:r>
              <a:rPr sz="1800" dirty="0">
                <a:latin typeface="Tahoma"/>
                <a:cs typeface="Tahoma"/>
              </a:rPr>
              <a:t>для</a:t>
            </a:r>
            <a:r>
              <a:rPr sz="1800" spc="15" dirty="0">
                <a:latin typeface="Tahoma"/>
                <a:cs typeface="Tahoma"/>
              </a:rPr>
              <a:t> </a:t>
            </a:r>
            <a:r>
              <a:rPr sz="1800" spc="-10" dirty="0">
                <a:latin typeface="Tahoma"/>
                <a:cs typeface="Tahoma"/>
              </a:rPr>
              <a:t>парових </a:t>
            </a:r>
            <a:r>
              <a:rPr sz="1800" spc="-20" dirty="0">
                <a:latin typeface="Tahoma"/>
                <a:cs typeface="Tahoma"/>
              </a:rPr>
              <a:t>котлів</a:t>
            </a:r>
            <a:r>
              <a:rPr sz="1800" spc="-95" dirty="0">
                <a:latin typeface="Tahoma"/>
                <a:cs typeface="Tahoma"/>
              </a:rPr>
              <a:t> </a:t>
            </a:r>
            <a:r>
              <a:rPr sz="1800" dirty="0">
                <a:latin typeface="Tahoma"/>
                <a:cs typeface="Tahoma"/>
              </a:rPr>
              <a:t>і</a:t>
            </a:r>
            <a:r>
              <a:rPr sz="1800" spc="-105" dirty="0">
                <a:latin typeface="Tahoma"/>
                <a:cs typeface="Tahoma"/>
              </a:rPr>
              <a:t> </a:t>
            </a:r>
            <a:r>
              <a:rPr sz="1800" spc="-10" dirty="0">
                <a:latin typeface="Tahoma"/>
                <a:cs typeface="Tahoma"/>
              </a:rPr>
              <a:t>кухонних</a:t>
            </a:r>
            <a:r>
              <a:rPr sz="1800" spc="-35" dirty="0">
                <a:latin typeface="Tahoma"/>
                <a:cs typeface="Tahoma"/>
              </a:rPr>
              <a:t> </a:t>
            </a:r>
            <a:r>
              <a:rPr sz="1800" spc="-10" dirty="0">
                <a:latin typeface="Tahoma"/>
                <a:cs typeface="Tahoma"/>
              </a:rPr>
              <a:t>вогнищ</a:t>
            </a:r>
            <a:r>
              <a:rPr sz="1800" spc="-85" dirty="0">
                <a:latin typeface="Tahoma"/>
                <a:cs typeface="Tahoma"/>
              </a:rPr>
              <a:t> </a:t>
            </a:r>
            <a:r>
              <a:rPr sz="1800" dirty="0">
                <a:latin typeface="Tahoma"/>
                <a:cs typeface="Tahoma"/>
              </a:rPr>
              <a:t>у</a:t>
            </a:r>
            <a:r>
              <a:rPr sz="1800" spc="-55" dirty="0">
                <a:latin typeface="Tahoma"/>
                <a:cs typeface="Tahoma"/>
              </a:rPr>
              <a:t> </a:t>
            </a:r>
            <a:r>
              <a:rPr sz="1800" b="1" dirty="0">
                <a:latin typeface="Arial"/>
                <a:cs typeface="Arial"/>
              </a:rPr>
              <a:t>1970-</a:t>
            </a:r>
            <a:r>
              <a:rPr sz="1800" dirty="0">
                <a:latin typeface="Tahoma"/>
                <a:cs typeface="Tahoma"/>
              </a:rPr>
              <a:t>х</a:t>
            </a:r>
            <a:r>
              <a:rPr sz="1800" spc="-130" dirty="0">
                <a:latin typeface="Tahoma"/>
                <a:cs typeface="Tahoma"/>
              </a:rPr>
              <a:t> </a:t>
            </a:r>
            <a:r>
              <a:rPr sz="1800" spc="-10" dirty="0">
                <a:latin typeface="Tahoma"/>
                <a:cs typeface="Tahoma"/>
              </a:rPr>
              <a:t>роках </a:t>
            </a:r>
            <a:r>
              <a:rPr sz="1800" dirty="0">
                <a:latin typeface="Tahoma"/>
                <a:cs typeface="Tahoma"/>
              </a:rPr>
              <a:t>в</a:t>
            </a:r>
            <a:r>
              <a:rPr sz="1800" spc="-105" dirty="0">
                <a:latin typeface="Tahoma"/>
                <a:cs typeface="Tahoma"/>
              </a:rPr>
              <a:t> </a:t>
            </a:r>
            <a:r>
              <a:rPr sz="1800" dirty="0">
                <a:latin typeface="Tahoma"/>
                <a:cs typeface="Tahoma"/>
              </a:rPr>
              <a:t>штаті</a:t>
            </a:r>
            <a:r>
              <a:rPr sz="1800" spc="-85" dirty="0">
                <a:latin typeface="Tahoma"/>
                <a:cs typeface="Tahoma"/>
              </a:rPr>
              <a:t> </a:t>
            </a:r>
            <a:r>
              <a:rPr sz="1800" b="1" dirty="0">
                <a:latin typeface="Arial"/>
                <a:cs typeface="Arial"/>
              </a:rPr>
              <a:t>Пенсільванія</a:t>
            </a:r>
            <a:r>
              <a:rPr sz="1800" b="1" spc="-60" dirty="0">
                <a:latin typeface="Arial"/>
                <a:cs typeface="Arial"/>
              </a:rPr>
              <a:t> </a:t>
            </a:r>
            <a:r>
              <a:rPr sz="1800" b="1" spc="-10" dirty="0">
                <a:latin typeface="Arial"/>
                <a:cs typeface="Arial"/>
              </a:rPr>
              <a:t>(США).</a:t>
            </a:r>
            <a:endParaRPr sz="1800">
              <a:latin typeface="Arial"/>
              <a:cs typeface="Arial"/>
            </a:endParaRPr>
          </a:p>
        </p:txBody>
      </p:sp>
      <p:grpSp>
        <p:nvGrpSpPr>
          <p:cNvPr id="5" name="object 5"/>
          <p:cNvGrpSpPr/>
          <p:nvPr/>
        </p:nvGrpSpPr>
        <p:grpSpPr>
          <a:xfrm>
            <a:off x="277368" y="280415"/>
            <a:ext cx="8650605" cy="6294120"/>
            <a:chOff x="277368" y="280415"/>
            <a:chExt cx="8650605" cy="6294120"/>
          </a:xfrm>
        </p:grpSpPr>
        <p:pic>
          <p:nvPicPr>
            <p:cNvPr id="6" name="object 6"/>
            <p:cNvPicPr/>
            <p:nvPr/>
          </p:nvPicPr>
          <p:blipFill>
            <a:blip r:embed="rId3" cstate="print"/>
            <a:stretch>
              <a:fillRect/>
            </a:stretch>
          </p:blipFill>
          <p:spPr>
            <a:xfrm>
              <a:off x="277368" y="280415"/>
              <a:ext cx="5632704" cy="5059680"/>
            </a:xfrm>
            <a:prstGeom prst="rect">
              <a:avLst/>
            </a:prstGeom>
          </p:spPr>
        </p:pic>
        <p:pic>
          <p:nvPicPr>
            <p:cNvPr id="7" name="object 7"/>
            <p:cNvPicPr/>
            <p:nvPr/>
          </p:nvPicPr>
          <p:blipFill>
            <a:blip r:embed="rId4" cstate="print"/>
            <a:stretch>
              <a:fillRect/>
            </a:stretch>
          </p:blipFill>
          <p:spPr>
            <a:xfrm>
              <a:off x="6156959" y="4514087"/>
              <a:ext cx="2770632" cy="2060448"/>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115023" rIns="0" bIns="0" rtlCol="0">
            <a:spAutoFit/>
          </a:bodyPr>
          <a:lstStyle/>
          <a:p>
            <a:pPr marL="424180">
              <a:lnSpc>
                <a:spcPts val="2310"/>
              </a:lnSpc>
            </a:pPr>
            <a:endParaRPr sz="2000" dirty="0">
              <a:latin typeface="Arial MT"/>
              <a:cs typeface="Arial M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47217" y="1008633"/>
            <a:ext cx="8047355" cy="319318"/>
          </a:xfrm>
          <a:prstGeom prst="rect">
            <a:avLst/>
          </a:prstGeom>
        </p:spPr>
        <p:txBody>
          <a:bodyPr vert="horz" wrap="square" lIns="0" tIns="11430" rIns="0" bIns="0" rtlCol="0">
            <a:spAutoFit/>
          </a:bodyPr>
          <a:lstStyle/>
          <a:p>
            <a:pPr marL="12700" marR="5080">
              <a:lnSpc>
                <a:spcPct val="100000"/>
              </a:lnSpc>
              <a:spcBef>
                <a:spcPts val="90"/>
              </a:spcBef>
              <a:tabLst>
                <a:tab pos="1122045" algn="l"/>
                <a:tab pos="1597660" algn="l"/>
                <a:tab pos="3158490" algn="l"/>
                <a:tab pos="3939540" algn="l"/>
                <a:tab pos="4384675" algn="l"/>
                <a:tab pos="5716905" algn="l"/>
                <a:tab pos="6430645" algn="l"/>
                <a:tab pos="7253605" algn="l"/>
                <a:tab pos="7860030" algn="l"/>
              </a:tabLst>
            </a:pPr>
            <a:endParaRPr sz="2000" dirty="0">
              <a:latin typeface="Arial MT"/>
              <a:cs typeface="Arial MT"/>
            </a:endParaRPr>
          </a:p>
        </p:txBody>
      </p:sp>
      <p:sp>
        <p:nvSpPr>
          <p:cNvPr id="4" name="object 4"/>
          <p:cNvSpPr txBox="1"/>
          <p:nvPr/>
        </p:nvSpPr>
        <p:spPr>
          <a:xfrm>
            <a:off x="2851530" y="380822"/>
            <a:ext cx="3309620" cy="300355"/>
          </a:xfrm>
          <a:prstGeom prst="rect">
            <a:avLst/>
          </a:prstGeom>
        </p:spPr>
        <p:txBody>
          <a:bodyPr vert="horz" wrap="square" lIns="0" tIns="12700" rIns="0" bIns="0" rtlCol="0">
            <a:spAutoFit/>
          </a:bodyPr>
          <a:lstStyle/>
          <a:p>
            <a:pPr marL="12700">
              <a:lnSpc>
                <a:spcPct val="100000"/>
              </a:lnSpc>
              <a:spcBef>
                <a:spcPts val="100"/>
              </a:spcBef>
            </a:pPr>
            <a:r>
              <a:rPr sz="1800" b="1" i="1" dirty="0">
                <a:latin typeface="Arial"/>
                <a:cs typeface="Arial"/>
              </a:rPr>
              <a:t>Видобуток</a:t>
            </a:r>
            <a:r>
              <a:rPr sz="1800" b="1" i="1" spc="-90" dirty="0">
                <a:latin typeface="Arial"/>
                <a:cs typeface="Arial"/>
              </a:rPr>
              <a:t> </a:t>
            </a:r>
            <a:r>
              <a:rPr sz="1800" b="1" i="1" dirty="0">
                <a:latin typeface="Arial"/>
                <a:cs typeface="Arial"/>
              </a:rPr>
              <a:t>природного</a:t>
            </a:r>
            <a:r>
              <a:rPr sz="1800" b="1" i="1" spc="-105" dirty="0">
                <a:latin typeface="Arial"/>
                <a:cs typeface="Arial"/>
              </a:rPr>
              <a:t> </a:t>
            </a:r>
            <a:r>
              <a:rPr sz="1800" b="1" i="1" spc="-20" dirty="0">
                <a:latin typeface="Arial"/>
                <a:cs typeface="Arial"/>
              </a:rPr>
              <a:t>газу</a:t>
            </a:r>
            <a:endParaRPr sz="1800">
              <a:latin typeface="Arial"/>
              <a:cs typeface="Arial"/>
            </a:endParaRPr>
          </a:p>
        </p:txBody>
      </p:sp>
      <p:pic>
        <p:nvPicPr>
          <p:cNvPr id="4098" name="Picture 2" descr="Україна у 2024 р. збільшила видобуток газу на 2,2% - до 19,12 млрд куб м —  EXPRO Consul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17" y="1828800"/>
            <a:ext cx="8339812" cy="468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834644" y="5943396"/>
            <a:ext cx="3371215" cy="57785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ПСГ</a:t>
            </a:r>
            <a:r>
              <a:rPr sz="1800" spc="-35" dirty="0">
                <a:latin typeface="Calibri"/>
                <a:cs typeface="Calibri"/>
              </a:rPr>
              <a:t> </a:t>
            </a:r>
            <a:r>
              <a:rPr sz="1800" dirty="0">
                <a:latin typeface="Calibri"/>
                <a:cs typeface="Calibri"/>
              </a:rPr>
              <a:t>–</a:t>
            </a:r>
            <a:r>
              <a:rPr sz="1800" spc="-10" dirty="0">
                <a:latin typeface="Calibri"/>
                <a:cs typeface="Calibri"/>
              </a:rPr>
              <a:t> </a:t>
            </a:r>
            <a:r>
              <a:rPr sz="1800" dirty="0">
                <a:latin typeface="Calibri"/>
                <a:cs typeface="Calibri"/>
              </a:rPr>
              <a:t>підземні</a:t>
            </a:r>
            <a:r>
              <a:rPr sz="1800" spc="-35" dirty="0">
                <a:latin typeface="Calibri"/>
                <a:cs typeface="Calibri"/>
              </a:rPr>
              <a:t> </a:t>
            </a:r>
            <a:r>
              <a:rPr sz="1800" spc="-10" dirty="0">
                <a:latin typeface="Calibri"/>
                <a:cs typeface="Calibri"/>
              </a:rPr>
              <a:t>сховища</a:t>
            </a:r>
            <a:r>
              <a:rPr sz="1800" spc="-55" dirty="0">
                <a:latin typeface="Calibri"/>
                <a:cs typeface="Calibri"/>
              </a:rPr>
              <a:t> </a:t>
            </a:r>
            <a:r>
              <a:rPr sz="1800" spc="-20" dirty="0">
                <a:latin typeface="Calibri"/>
                <a:cs typeface="Calibri"/>
              </a:rPr>
              <a:t>газу</a:t>
            </a:r>
            <a:endParaRPr sz="1800">
              <a:latin typeface="Calibri"/>
              <a:cs typeface="Calibri"/>
            </a:endParaRPr>
          </a:p>
          <a:p>
            <a:pPr marL="12700">
              <a:lnSpc>
                <a:spcPct val="100000"/>
              </a:lnSpc>
              <a:spcBef>
                <a:spcPts val="25"/>
              </a:spcBef>
            </a:pPr>
            <a:r>
              <a:rPr sz="1800" dirty="0">
                <a:latin typeface="Calibri"/>
                <a:cs typeface="Calibri"/>
              </a:rPr>
              <a:t>ВТП</a:t>
            </a:r>
            <a:r>
              <a:rPr sz="1800" spc="-40" dirty="0">
                <a:latin typeface="Calibri"/>
                <a:cs typeface="Calibri"/>
              </a:rPr>
              <a:t> </a:t>
            </a:r>
            <a:r>
              <a:rPr sz="1800" dirty="0">
                <a:latin typeface="Calibri"/>
                <a:cs typeface="Calibri"/>
              </a:rPr>
              <a:t>–</a:t>
            </a:r>
            <a:r>
              <a:rPr sz="1800" spc="-50" dirty="0">
                <a:latin typeface="Calibri"/>
                <a:cs typeface="Calibri"/>
              </a:rPr>
              <a:t> </a:t>
            </a:r>
            <a:r>
              <a:rPr sz="1800" spc="-10" dirty="0">
                <a:latin typeface="Calibri"/>
                <a:cs typeface="Calibri"/>
              </a:rPr>
              <a:t>виробничо-</a:t>
            </a:r>
            <a:r>
              <a:rPr sz="1800" dirty="0">
                <a:latin typeface="Calibri"/>
                <a:cs typeface="Calibri"/>
              </a:rPr>
              <a:t>технічні</a:t>
            </a:r>
            <a:r>
              <a:rPr sz="1800" spc="-10" dirty="0">
                <a:latin typeface="Calibri"/>
                <a:cs typeface="Calibri"/>
              </a:rPr>
              <a:t> потреби</a:t>
            </a:r>
            <a:endParaRPr sz="1800">
              <a:latin typeface="Calibri"/>
              <a:cs typeface="Calibri"/>
            </a:endParaRPr>
          </a:p>
        </p:txBody>
      </p:sp>
      <p:pic>
        <p:nvPicPr>
          <p:cNvPr id="4" name="object 4"/>
          <p:cNvPicPr/>
          <p:nvPr/>
        </p:nvPicPr>
        <p:blipFill>
          <a:blip r:embed="rId3" cstate="print"/>
          <a:stretch>
            <a:fillRect/>
          </a:stretch>
        </p:blipFill>
        <p:spPr>
          <a:xfrm>
            <a:off x="33528" y="289559"/>
            <a:ext cx="9110472" cy="55046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2230120">
              <a:lnSpc>
                <a:spcPct val="100000"/>
              </a:lnSpc>
              <a:spcBef>
                <a:spcPts val="95"/>
              </a:spcBef>
            </a:pPr>
            <a:r>
              <a:rPr sz="4400" dirty="0">
                <a:latin typeface="Calibri"/>
                <a:cs typeface="Calibri"/>
              </a:rPr>
              <a:t>Виробнича</a:t>
            </a:r>
            <a:r>
              <a:rPr sz="4400" spc="-130" dirty="0">
                <a:latin typeface="Calibri"/>
                <a:cs typeface="Calibri"/>
              </a:rPr>
              <a:t> </a:t>
            </a:r>
            <a:r>
              <a:rPr sz="4400" spc="-10" dirty="0">
                <a:latin typeface="Calibri"/>
                <a:cs typeface="Calibri"/>
              </a:rPr>
              <a:t>сфера</a:t>
            </a:r>
            <a:endParaRPr sz="4400">
              <a:latin typeface="Calibri"/>
              <a:cs typeface="Calibri"/>
            </a:endParaRPr>
          </a:p>
        </p:txBody>
      </p:sp>
      <p:sp>
        <p:nvSpPr>
          <p:cNvPr id="3" name="object 3"/>
          <p:cNvSpPr txBox="1"/>
          <p:nvPr/>
        </p:nvSpPr>
        <p:spPr>
          <a:xfrm>
            <a:off x="536244" y="999490"/>
            <a:ext cx="8076565" cy="4636135"/>
          </a:xfrm>
          <a:prstGeom prst="rect">
            <a:avLst/>
          </a:prstGeom>
        </p:spPr>
        <p:txBody>
          <a:bodyPr vert="horz" wrap="square" lIns="0" tIns="12700" rIns="0" bIns="0" rtlCol="0">
            <a:spAutoFit/>
          </a:bodyPr>
          <a:lstStyle/>
          <a:p>
            <a:pPr marL="356870" marR="7620" indent="-344805" algn="just">
              <a:lnSpc>
                <a:spcPct val="100000"/>
              </a:lnSpc>
              <a:spcBef>
                <a:spcPts val="100"/>
              </a:spcBef>
              <a:buFont typeface="Arial MT"/>
              <a:buChar char="•"/>
              <a:tabLst>
                <a:tab pos="356870" algn="l"/>
              </a:tabLst>
            </a:pPr>
            <a:r>
              <a:rPr sz="1800" dirty="0">
                <a:latin typeface="Calibri"/>
                <a:cs typeface="Calibri"/>
              </a:rPr>
              <a:t>Виробнича</a:t>
            </a:r>
            <a:r>
              <a:rPr sz="1800" spc="140" dirty="0">
                <a:latin typeface="Calibri"/>
                <a:cs typeface="Calibri"/>
              </a:rPr>
              <a:t>  </a:t>
            </a:r>
            <a:r>
              <a:rPr sz="1800" dirty="0">
                <a:latin typeface="Calibri"/>
                <a:cs typeface="Calibri"/>
              </a:rPr>
              <a:t>сфера</a:t>
            </a:r>
            <a:r>
              <a:rPr sz="1800" spc="140" dirty="0">
                <a:latin typeface="Calibri"/>
                <a:cs typeface="Calibri"/>
              </a:rPr>
              <a:t>  </a:t>
            </a:r>
            <a:r>
              <a:rPr sz="1800" dirty="0">
                <a:latin typeface="Calibri"/>
                <a:cs typeface="Calibri"/>
              </a:rPr>
              <a:t>-</a:t>
            </a:r>
            <a:r>
              <a:rPr sz="1800" spc="135" dirty="0">
                <a:latin typeface="Calibri"/>
                <a:cs typeface="Calibri"/>
              </a:rPr>
              <a:t>  </a:t>
            </a:r>
            <a:r>
              <a:rPr sz="1800" dirty="0">
                <a:latin typeface="Calibri"/>
                <a:cs typeface="Calibri"/>
              </a:rPr>
              <a:t>основа</a:t>
            </a:r>
            <a:r>
              <a:rPr sz="1800" spc="155" dirty="0">
                <a:latin typeface="Calibri"/>
                <a:cs typeface="Calibri"/>
              </a:rPr>
              <a:t>  </a:t>
            </a:r>
            <a:r>
              <a:rPr sz="1800" dirty="0">
                <a:latin typeface="Calibri"/>
                <a:cs typeface="Calibri"/>
              </a:rPr>
              <a:t>для</a:t>
            </a:r>
            <a:r>
              <a:rPr sz="1800" spc="145" dirty="0">
                <a:latin typeface="Calibri"/>
                <a:cs typeface="Calibri"/>
              </a:rPr>
              <a:t>  </a:t>
            </a:r>
            <a:r>
              <a:rPr sz="1800" dirty="0">
                <a:latin typeface="Calibri"/>
                <a:cs typeface="Calibri"/>
              </a:rPr>
              <a:t>задоволення</a:t>
            </a:r>
            <a:r>
              <a:rPr sz="1800" spc="145" dirty="0">
                <a:latin typeface="Calibri"/>
                <a:cs typeface="Calibri"/>
              </a:rPr>
              <a:t>  </a:t>
            </a:r>
            <a:r>
              <a:rPr sz="1800" dirty="0">
                <a:latin typeface="Calibri"/>
                <a:cs typeface="Calibri"/>
              </a:rPr>
              <a:t>людських</a:t>
            </a:r>
            <a:r>
              <a:rPr sz="1800" spc="135" dirty="0">
                <a:latin typeface="Calibri"/>
                <a:cs typeface="Calibri"/>
              </a:rPr>
              <a:t>  </a:t>
            </a:r>
            <a:r>
              <a:rPr sz="1800" dirty="0">
                <a:latin typeface="Calibri"/>
                <a:cs typeface="Calibri"/>
              </a:rPr>
              <a:t>потреб,</a:t>
            </a:r>
            <a:r>
              <a:rPr sz="1800" spc="140" dirty="0">
                <a:latin typeface="Calibri"/>
                <a:cs typeface="Calibri"/>
              </a:rPr>
              <a:t>  </a:t>
            </a:r>
            <a:r>
              <a:rPr sz="1800" spc="-10" dirty="0">
                <a:latin typeface="Calibri"/>
                <a:cs typeface="Calibri"/>
              </a:rPr>
              <a:t>оскільки </a:t>
            </a:r>
            <a:r>
              <a:rPr sz="1800" dirty="0">
                <a:latin typeface="Calibri"/>
                <a:cs typeface="Calibri"/>
              </a:rPr>
              <a:t>виробляє</a:t>
            </a:r>
            <a:r>
              <a:rPr sz="1800" spc="305" dirty="0">
                <a:latin typeface="Calibri"/>
                <a:cs typeface="Calibri"/>
              </a:rPr>
              <a:t>  </a:t>
            </a:r>
            <a:r>
              <a:rPr sz="1800" dirty="0">
                <a:latin typeface="Calibri"/>
                <a:cs typeface="Calibri"/>
              </a:rPr>
              <a:t>матеріальні</a:t>
            </a:r>
            <a:r>
              <a:rPr sz="1800" spc="300" dirty="0">
                <a:latin typeface="Calibri"/>
                <a:cs typeface="Calibri"/>
              </a:rPr>
              <a:t>  </a:t>
            </a:r>
            <a:r>
              <a:rPr sz="1800" dirty="0">
                <a:latin typeface="Calibri"/>
                <a:cs typeface="Calibri"/>
              </a:rPr>
              <a:t>блага.</a:t>
            </a:r>
            <a:r>
              <a:rPr sz="1800" spc="310" dirty="0">
                <a:latin typeface="Calibri"/>
                <a:cs typeface="Calibri"/>
              </a:rPr>
              <a:t>  </a:t>
            </a:r>
            <a:r>
              <a:rPr sz="1800" dirty="0">
                <a:latin typeface="Calibri"/>
                <a:cs typeface="Calibri"/>
              </a:rPr>
              <a:t>Потреби,</a:t>
            </a:r>
            <a:r>
              <a:rPr sz="1800" spc="300" dirty="0">
                <a:latin typeface="Calibri"/>
                <a:cs typeface="Calibri"/>
              </a:rPr>
              <a:t>  </a:t>
            </a:r>
            <a:r>
              <a:rPr sz="1800" dirty="0">
                <a:latin typeface="Calibri"/>
                <a:cs typeface="Calibri"/>
              </a:rPr>
              <a:t>в</a:t>
            </a:r>
            <a:r>
              <a:rPr sz="1800" spc="310" dirty="0">
                <a:latin typeface="Calibri"/>
                <a:cs typeface="Calibri"/>
              </a:rPr>
              <a:t>  </a:t>
            </a:r>
            <a:r>
              <a:rPr sz="1800" dirty="0">
                <a:latin typeface="Calibri"/>
                <a:cs typeface="Calibri"/>
              </a:rPr>
              <a:t>свою</a:t>
            </a:r>
            <a:r>
              <a:rPr sz="1800" spc="305" dirty="0">
                <a:latin typeface="Calibri"/>
                <a:cs typeface="Calibri"/>
              </a:rPr>
              <a:t>  </a:t>
            </a:r>
            <a:r>
              <a:rPr sz="1800" dirty="0">
                <a:latin typeface="Calibri"/>
                <a:cs typeface="Calibri"/>
              </a:rPr>
              <a:t>чергу,</a:t>
            </a:r>
            <a:r>
              <a:rPr sz="1800" spc="310" dirty="0">
                <a:latin typeface="Calibri"/>
                <a:cs typeface="Calibri"/>
              </a:rPr>
              <a:t>  </a:t>
            </a:r>
            <a:r>
              <a:rPr sz="1800" dirty="0">
                <a:latin typeface="Calibri"/>
                <a:cs typeface="Calibri"/>
              </a:rPr>
              <a:t>відіграють</a:t>
            </a:r>
            <a:r>
              <a:rPr sz="1800" spc="300" dirty="0">
                <a:latin typeface="Calibri"/>
                <a:cs typeface="Calibri"/>
              </a:rPr>
              <a:t>  </a:t>
            </a:r>
            <a:r>
              <a:rPr sz="1800" spc="-20" dirty="0">
                <a:latin typeface="Calibri"/>
                <a:cs typeface="Calibri"/>
              </a:rPr>
              <a:t>роль </a:t>
            </a:r>
            <a:r>
              <a:rPr sz="1800" dirty="0">
                <a:latin typeface="Calibri"/>
                <a:cs typeface="Calibri"/>
              </a:rPr>
              <a:t>стимуляторів</a:t>
            </a:r>
            <a:r>
              <a:rPr sz="1800" spc="480" dirty="0">
                <a:latin typeface="Calibri"/>
                <a:cs typeface="Calibri"/>
              </a:rPr>
              <a:t> </a:t>
            </a:r>
            <a:r>
              <a:rPr sz="1800" dirty="0">
                <a:latin typeface="Calibri"/>
                <a:cs typeface="Calibri"/>
              </a:rPr>
              <a:t>діяльності</a:t>
            </a:r>
            <a:r>
              <a:rPr sz="1800" spc="465" dirty="0">
                <a:latin typeface="Calibri"/>
                <a:cs typeface="Calibri"/>
              </a:rPr>
              <a:t> </a:t>
            </a:r>
            <a:r>
              <a:rPr sz="1800" dirty="0">
                <a:latin typeface="Calibri"/>
                <a:cs typeface="Calibri"/>
              </a:rPr>
              <a:t>людей.</a:t>
            </a:r>
            <a:r>
              <a:rPr sz="1800" spc="475" dirty="0">
                <a:latin typeface="Calibri"/>
                <a:cs typeface="Calibri"/>
              </a:rPr>
              <a:t> </a:t>
            </a:r>
            <a:r>
              <a:rPr sz="1800" dirty="0">
                <a:latin typeface="Calibri"/>
                <a:cs typeface="Calibri"/>
              </a:rPr>
              <a:t>Тому</a:t>
            </a:r>
            <a:r>
              <a:rPr sz="1800" spc="475" dirty="0">
                <a:latin typeface="Calibri"/>
                <a:cs typeface="Calibri"/>
              </a:rPr>
              <a:t> </a:t>
            </a:r>
            <a:r>
              <a:rPr sz="1800" dirty="0">
                <a:latin typeface="Calibri"/>
                <a:cs typeface="Calibri"/>
              </a:rPr>
              <a:t>виробнича</a:t>
            </a:r>
            <a:r>
              <a:rPr sz="1800" spc="480" dirty="0">
                <a:latin typeface="Calibri"/>
                <a:cs typeface="Calibri"/>
              </a:rPr>
              <a:t> </a:t>
            </a:r>
            <a:r>
              <a:rPr sz="1800" dirty="0">
                <a:latin typeface="Calibri"/>
                <a:cs typeface="Calibri"/>
              </a:rPr>
              <a:t>сфера</a:t>
            </a:r>
            <a:r>
              <a:rPr sz="1800" spc="470" dirty="0">
                <a:latin typeface="Calibri"/>
                <a:cs typeface="Calibri"/>
              </a:rPr>
              <a:t> </a:t>
            </a:r>
            <a:r>
              <a:rPr sz="1800" dirty="0">
                <a:latin typeface="Calibri"/>
                <a:cs typeface="Calibri"/>
              </a:rPr>
              <a:t>виступає</a:t>
            </a:r>
            <a:r>
              <a:rPr sz="1800" spc="459" dirty="0">
                <a:latin typeface="Calibri"/>
                <a:cs typeface="Calibri"/>
              </a:rPr>
              <a:t> </a:t>
            </a:r>
            <a:r>
              <a:rPr sz="1800" dirty="0">
                <a:latin typeface="Calibri"/>
                <a:cs typeface="Calibri"/>
              </a:rPr>
              <a:t>як</a:t>
            </a:r>
            <a:r>
              <a:rPr sz="1800" spc="480" dirty="0">
                <a:latin typeface="Calibri"/>
                <a:cs typeface="Calibri"/>
              </a:rPr>
              <a:t> </a:t>
            </a:r>
            <a:r>
              <a:rPr sz="1800" spc="-10" dirty="0">
                <a:latin typeface="Calibri"/>
                <a:cs typeface="Calibri"/>
              </a:rPr>
              <a:t>сфера </a:t>
            </a:r>
            <a:r>
              <a:rPr sz="1800" dirty="0">
                <a:latin typeface="Calibri"/>
                <a:cs typeface="Calibri"/>
              </a:rPr>
              <a:t>безпосередньої,</a:t>
            </a:r>
            <a:r>
              <a:rPr sz="1800" spc="375" dirty="0">
                <a:latin typeface="Calibri"/>
                <a:cs typeface="Calibri"/>
              </a:rPr>
              <a:t>   </a:t>
            </a:r>
            <a:r>
              <a:rPr sz="1800" dirty="0">
                <a:latin typeface="Calibri"/>
                <a:cs typeface="Calibri"/>
              </a:rPr>
              <a:t>першочергової</a:t>
            </a:r>
            <a:r>
              <a:rPr sz="1800" spc="375" dirty="0">
                <a:latin typeface="Calibri"/>
                <a:cs typeface="Calibri"/>
              </a:rPr>
              <a:t>   </a:t>
            </a:r>
            <a:r>
              <a:rPr sz="1800" dirty="0">
                <a:latin typeface="Calibri"/>
                <a:cs typeface="Calibri"/>
              </a:rPr>
              <a:t>діяльності</a:t>
            </a:r>
            <a:r>
              <a:rPr sz="1800" spc="370" dirty="0">
                <a:latin typeface="Calibri"/>
                <a:cs typeface="Calibri"/>
              </a:rPr>
              <a:t>   </a:t>
            </a:r>
            <a:r>
              <a:rPr sz="1800" dirty="0">
                <a:latin typeface="Calibri"/>
                <a:cs typeface="Calibri"/>
              </a:rPr>
              <a:t>людей,</a:t>
            </a:r>
            <a:r>
              <a:rPr sz="1800" spc="370" dirty="0">
                <a:latin typeface="Calibri"/>
                <a:cs typeface="Calibri"/>
              </a:rPr>
              <a:t>   </a:t>
            </a:r>
            <a:r>
              <a:rPr sz="1800" dirty="0">
                <a:latin typeface="Calibri"/>
                <a:cs typeface="Calibri"/>
              </a:rPr>
              <a:t>необхідної</a:t>
            </a:r>
            <a:r>
              <a:rPr sz="1800" spc="375" dirty="0">
                <a:latin typeface="Calibri"/>
                <a:cs typeface="Calibri"/>
              </a:rPr>
              <a:t>   </a:t>
            </a:r>
            <a:r>
              <a:rPr sz="1800" spc="-25" dirty="0">
                <a:latin typeface="Calibri"/>
                <a:cs typeface="Calibri"/>
              </a:rPr>
              <a:t>для </a:t>
            </a:r>
            <a:r>
              <a:rPr sz="1800" spc="-10" dirty="0">
                <a:latin typeface="Calibri"/>
                <a:cs typeface="Calibri"/>
              </a:rPr>
              <a:t>задоволення</a:t>
            </a:r>
            <a:r>
              <a:rPr sz="1800" spc="-60" dirty="0">
                <a:latin typeface="Calibri"/>
                <a:cs typeface="Calibri"/>
              </a:rPr>
              <a:t> </a:t>
            </a:r>
            <a:r>
              <a:rPr sz="1800" dirty="0">
                <a:latin typeface="Calibri"/>
                <a:cs typeface="Calibri"/>
              </a:rPr>
              <a:t>всіх</a:t>
            </a:r>
            <a:r>
              <a:rPr sz="1800" spc="-65" dirty="0">
                <a:latin typeface="Calibri"/>
                <a:cs typeface="Calibri"/>
              </a:rPr>
              <a:t> </a:t>
            </a:r>
            <a:r>
              <a:rPr sz="1800" dirty="0">
                <a:latin typeface="Calibri"/>
                <a:cs typeface="Calibri"/>
              </a:rPr>
              <a:t>надзвичайно</a:t>
            </a:r>
            <a:r>
              <a:rPr sz="1800" spc="-60" dirty="0">
                <a:latin typeface="Calibri"/>
                <a:cs typeface="Calibri"/>
              </a:rPr>
              <a:t> </a:t>
            </a:r>
            <a:r>
              <a:rPr sz="1800" dirty="0">
                <a:latin typeface="Calibri"/>
                <a:cs typeface="Calibri"/>
              </a:rPr>
              <a:t>різноманітних</a:t>
            </a:r>
            <a:r>
              <a:rPr sz="1800" spc="-50" dirty="0">
                <a:latin typeface="Calibri"/>
                <a:cs typeface="Calibri"/>
              </a:rPr>
              <a:t> </a:t>
            </a:r>
            <a:r>
              <a:rPr sz="1800" spc="-10" dirty="0">
                <a:latin typeface="Calibri"/>
                <a:cs typeface="Calibri"/>
              </a:rPr>
              <a:t>потреб.</a:t>
            </a:r>
            <a:endParaRPr sz="1800">
              <a:latin typeface="Calibri"/>
              <a:cs typeface="Calibri"/>
            </a:endParaRPr>
          </a:p>
          <a:p>
            <a:pPr marL="356870" marR="8890" indent="-344805" algn="just">
              <a:lnSpc>
                <a:spcPct val="100000"/>
              </a:lnSpc>
              <a:spcBef>
                <a:spcPts val="434"/>
              </a:spcBef>
              <a:buFont typeface="Arial MT"/>
              <a:buChar char="•"/>
              <a:tabLst>
                <a:tab pos="356870" algn="l"/>
              </a:tabLst>
            </a:pPr>
            <a:r>
              <a:rPr sz="1800" dirty="0">
                <a:latin typeface="Calibri"/>
                <a:cs typeface="Calibri"/>
              </a:rPr>
              <a:t>До</a:t>
            </a:r>
            <a:r>
              <a:rPr sz="1800" spc="40" dirty="0">
                <a:latin typeface="Calibri"/>
                <a:cs typeface="Calibri"/>
              </a:rPr>
              <a:t> </a:t>
            </a:r>
            <a:r>
              <a:rPr sz="1800" dirty="0">
                <a:latin typeface="Calibri"/>
                <a:cs typeface="Calibri"/>
              </a:rPr>
              <a:t>її</a:t>
            </a:r>
            <a:r>
              <a:rPr sz="1800" spc="55" dirty="0">
                <a:latin typeface="Calibri"/>
                <a:cs typeface="Calibri"/>
              </a:rPr>
              <a:t> </a:t>
            </a:r>
            <a:r>
              <a:rPr sz="1800" dirty="0">
                <a:latin typeface="Calibri"/>
                <a:cs typeface="Calibri"/>
              </a:rPr>
              <a:t>складу</a:t>
            </a:r>
            <a:r>
              <a:rPr sz="1800" spc="35" dirty="0">
                <a:latin typeface="Calibri"/>
                <a:cs typeface="Calibri"/>
              </a:rPr>
              <a:t> </a:t>
            </a:r>
            <a:r>
              <a:rPr sz="1800" dirty="0">
                <a:latin typeface="Calibri"/>
                <a:cs typeface="Calibri"/>
              </a:rPr>
              <a:t>входять</a:t>
            </a:r>
            <a:r>
              <a:rPr sz="1800" spc="30" dirty="0">
                <a:latin typeface="Calibri"/>
                <a:cs typeface="Calibri"/>
              </a:rPr>
              <a:t> </a:t>
            </a:r>
            <a:r>
              <a:rPr sz="1800" b="1" dirty="0">
                <a:latin typeface="Calibri"/>
                <a:cs typeface="Calibri"/>
              </a:rPr>
              <a:t>засоби</a:t>
            </a:r>
            <a:r>
              <a:rPr sz="1800" b="1" spc="45" dirty="0">
                <a:latin typeface="Calibri"/>
                <a:cs typeface="Calibri"/>
              </a:rPr>
              <a:t> </a:t>
            </a:r>
            <a:r>
              <a:rPr sz="1800" b="1" dirty="0">
                <a:latin typeface="Calibri"/>
                <a:cs typeface="Calibri"/>
              </a:rPr>
              <a:t>виробництва</a:t>
            </a:r>
            <a:r>
              <a:rPr sz="1800" b="1" spc="35" dirty="0">
                <a:latin typeface="Calibri"/>
                <a:cs typeface="Calibri"/>
              </a:rPr>
              <a:t> </a:t>
            </a:r>
            <a:r>
              <a:rPr sz="1800" dirty="0">
                <a:latin typeface="Calibri"/>
                <a:cs typeface="Calibri"/>
              </a:rPr>
              <a:t>та</a:t>
            </a:r>
            <a:r>
              <a:rPr sz="1800" spc="55" dirty="0">
                <a:latin typeface="Calibri"/>
                <a:cs typeface="Calibri"/>
              </a:rPr>
              <a:t> </a:t>
            </a:r>
            <a:r>
              <a:rPr sz="1800" b="1" dirty="0">
                <a:latin typeface="Calibri"/>
                <a:cs typeface="Calibri"/>
              </a:rPr>
              <a:t>люди</a:t>
            </a:r>
            <a:r>
              <a:rPr sz="1800" dirty="0">
                <a:latin typeface="Calibri"/>
                <a:cs typeface="Calibri"/>
              </a:rPr>
              <a:t>,</a:t>
            </a:r>
            <a:r>
              <a:rPr sz="1800" spc="40" dirty="0">
                <a:latin typeface="Calibri"/>
                <a:cs typeface="Calibri"/>
              </a:rPr>
              <a:t> </a:t>
            </a:r>
            <a:r>
              <a:rPr sz="1800" dirty="0">
                <a:latin typeface="Calibri"/>
                <a:cs typeface="Calibri"/>
              </a:rPr>
              <a:t>які</a:t>
            </a:r>
            <a:r>
              <a:rPr sz="1800" spc="30" dirty="0">
                <a:latin typeface="Calibri"/>
                <a:cs typeface="Calibri"/>
              </a:rPr>
              <a:t> </a:t>
            </a:r>
            <a:r>
              <a:rPr sz="1800" dirty="0">
                <a:latin typeface="Calibri"/>
                <a:cs typeface="Calibri"/>
              </a:rPr>
              <a:t>володіють</a:t>
            </a:r>
            <a:r>
              <a:rPr sz="1800" spc="55" dirty="0">
                <a:latin typeface="Calibri"/>
                <a:cs typeface="Calibri"/>
              </a:rPr>
              <a:t> </a:t>
            </a:r>
            <a:r>
              <a:rPr sz="1800" spc="-10" dirty="0">
                <a:latin typeface="Calibri"/>
                <a:cs typeface="Calibri"/>
              </a:rPr>
              <a:t>виробничим досвідом,</a:t>
            </a:r>
            <a:r>
              <a:rPr sz="1800" spc="-50" dirty="0">
                <a:latin typeface="Calibri"/>
                <a:cs typeface="Calibri"/>
              </a:rPr>
              <a:t> </a:t>
            </a:r>
            <a:r>
              <a:rPr sz="1800" spc="-10" dirty="0">
                <a:latin typeface="Calibri"/>
                <a:cs typeface="Calibri"/>
              </a:rPr>
              <a:t>предметами </a:t>
            </a:r>
            <a:r>
              <a:rPr sz="1800" dirty="0">
                <a:latin typeface="Calibri"/>
                <a:cs typeface="Calibri"/>
              </a:rPr>
              <a:t>праці</a:t>
            </a:r>
            <a:r>
              <a:rPr sz="1800" spc="-5" dirty="0">
                <a:latin typeface="Calibri"/>
                <a:cs typeface="Calibri"/>
              </a:rPr>
              <a:t> </a:t>
            </a:r>
            <a:r>
              <a:rPr sz="1800" dirty="0">
                <a:latin typeface="Calibri"/>
                <a:cs typeface="Calibri"/>
              </a:rPr>
              <a:t>та</a:t>
            </a:r>
            <a:r>
              <a:rPr sz="1800" spc="-25" dirty="0">
                <a:latin typeface="Calibri"/>
                <a:cs typeface="Calibri"/>
              </a:rPr>
              <a:t> </a:t>
            </a:r>
            <a:r>
              <a:rPr sz="1800" dirty="0">
                <a:latin typeface="Calibri"/>
                <a:cs typeface="Calibri"/>
              </a:rPr>
              <a:t>засобами</a:t>
            </a:r>
            <a:r>
              <a:rPr sz="1800" spc="-25" dirty="0">
                <a:latin typeface="Calibri"/>
                <a:cs typeface="Calibri"/>
              </a:rPr>
              <a:t> </a:t>
            </a:r>
            <a:r>
              <a:rPr sz="1800" spc="-10" dirty="0">
                <a:latin typeface="Calibri"/>
                <a:cs typeface="Calibri"/>
              </a:rPr>
              <a:t>праці.</a:t>
            </a:r>
            <a:endParaRPr sz="1800">
              <a:latin typeface="Calibri"/>
              <a:cs typeface="Calibri"/>
            </a:endParaRPr>
          </a:p>
          <a:p>
            <a:pPr marL="356870" indent="-344170" algn="just">
              <a:lnSpc>
                <a:spcPct val="100000"/>
              </a:lnSpc>
              <a:spcBef>
                <a:spcPts val="430"/>
              </a:spcBef>
              <a:buFont typeface="Arial MT"/>
              <a:buChar char="•"/>
              <a:tabLst>
                <a:tab pos="356870" algn="l"/>
              </a:tabLst>
            </a:pPr>
            <a:r>
              <a:rPr sz="1800" dirty="0">
                <a:latin typeface="Calibri"/>
                <a:cs typeface="Calibri"/>
              </a:rPr>
              <a:t>Складність</a:t>
            </a:r>
            <a:r>
              <a:rPr sz="1800" spc="35" dirty="0">
                <a:latin typeface="Calibri"/>
                <a:cs typeface="Calibri"/>
              </a:rPr>
              <a:t> </a:t>
            </a:r>
            <a:r>
              <a:rPr sz="1800" dirty="0">
                <a:latin typeface="Calibri"/>
                <a:cs typeface="Calibri"/>
              </a:rPr>
              <a:t>виробничої</a:t>
            </a:r>
            <a:r>
              <a:rPr sz="1800" spc="40" dirty="0">
                <a:latin typeface="Calibri"/>
                <a:cs typeface="Calibri"/>
              </a:rPr>
              <a:t> </a:t>
            </a:r>
            <a:r>
              <a:rPr sz="1800" dirty="0">
                <a:latin typeface="Calibri"/>
                <a:cs typeface="Calibri"/>
              </a:rPr>
              <a:t>сфери</a:t>
            </a:r>
            <a:r>
              <a:rPr sz="1800" spc="45" dirty="0">
                <a:latin typeface="Calibri"/>
                <a:cs typeface="Calibri"/>
              </a:rPr>
              <a:t> </a:t>
            </a:r>
            <a:r>
              <a:rPr sz="1800" dirty="0">
                <a:latin typeface="Calibri"/>
                <a:cs typeface="Calibri"/>
              </a:rPr>
              <a:t>пояснюється</a:t>
            </a:r>
            <a:r>
              <a:rPr sz="1800" spc="55" dirty="0">
                <a:latin typeface="Calibri"/>
                <a:cs typeface="Calibri"/>
              </a:rPr>
              <a:t> </a:t>
            </a:r>
            <a:r>
              <a:rPr sz="1800" b="1" dirty="0">
                <a:latin typeface="Calibri"/>
                <a:cs typeface="Calibri"/>
              </a:rPr>
              <a:t>складністю</a:t>
            </a:r>
            <a:r>
              <a:rPr sz="1800" b="1" spc="30" dirty="0">
                <a:latin typeface="Calibri"/>
                <a:cs typeface="Calibri"/>
              </a:rPr>
              <a:t> </a:t>
            </a:r>
            <a:r>
              <a:rPr sz="1800" b="1" dirty="0">
                <a:latin typeface="Calibri"/>
                <a:cs typeface="Calibri"/>
              </a:rPr>
              <a:t>взаємодії</a:t>
            </a:r>
            <a:r>
              <a:rPr sz="1800" b="1" spc="35" dirty="0">
                <a:latin typeface="Calibri"/>
                <a:cs typeface="Calibri"/>
              </a:rPr>
              <a:t> </a:t>
            </a:r>
            <a:r>
              <a:rPr sz="1800" dirty="0">
                <a:latin typeface="Calibri"/>
                <a:cs typeface="Calibri"/>
              </a:rPr>
              <a:t>цих</a:t>
            </a:r>
            <a:r>
              <a:rPr sz="1800" spc="35" dirty="0">
                <a:latin typeface="Calibri"/>
                <a:cs typeface="Calibri"/>
              </a:rPr>
              <a:t> </a:t>
            </a:r>
            <a:r>
              <a:rPr sz="1800" spc="-10" dirty="0">
                <a:latin typeface="Calibri"/>
                <a:cs typeface="Calibri"/>
              </a:rPr>
              <a:t>окремих</a:t>
            </a:r>
            <a:endParaRPr sz="1800">
              <a:latin typeface="Calibri"/>
              <a:cs typeface="Calibri"/>
            </a:endParaRPr>
          </a:p>
          <a:p>
            <a:pPr marL="356870" algn="just">
              <a:lnSpc>
                <a:spcPct val="100000"/>
              </a:lnSpc>
              <a:spcBef>
                <a:spcPts val="5"/>
              </a:spcBef>
            </a:pPr>
            <a:r>
              <a:rPr sz="1800" dirty="0">
                <a:latin typeface="Calibri"/>
                <a:cs typeface="Calibri"/>
              </a:rPr>
              <a:t>елементів</a:t>
            </a:r>
            <a:r>
              <a:rPr sz="1800" spc="-45" dirty="0">
                <a:latin typeface="Calibri"/>
                <a:cs typeface="Calibri"/>
              </a:rPr>
              <a:t> </a:t>
            </a:r>
            <a:r>
              <a:rPr sz="1800" dirty="0">
                <a:latin typeface="Calibri"/>
                <a:cs typeface="Calibri"/>
              </a:rPr>
              <a:t>через</a:t>
            </a:r>
            <a:r>
              <a:rPr sz="1800" spc="-15" dirty="0">
                <a:latin typeface="Calibri"/>
                <a:cs typeface="Calibri"/>
              </a:rPr>
              <a:t> </a:t>
            </a:r>
            <a:r>
              <a:rPr sz="1800" b="1" spc="-10" dirty="0">
                <a:latin typeface="Calibri"/>
                <a:cs typeface="Calibri"/>
              </a:rPr>
              <a:t>технологію</a:t>
            </a:r>
            <a:r>
              <a:rPr sz="1800" b="1" spc="-55" dirty="0">
                <a:latin typeface="Calibri"/>
                <a:cs typeface="Calibri"/>
              </a:rPr>
              <a:t> </a:t>
            </a:r>
            <a:r>
              <a:rPr sz="1800" dirty="0">
                <a:latin typeface="Calibri"/>
                <a:cs typeface="Calibri"/>
              </a:rPr>
              <a:t>та</a:t>
            </a:r>
            <a:r>
              <a:rPr sz="1800" spc="-65" dirty="0">
                <a:latin typeface="Calibri"/>
                <a:cs typeface="Calibri"/>
              </a:rPr>
              <a:t> </a:t>
            </a:r>
            <a:r>
              <a:rPr sz="1800" dirty="0">
                <a:latin typeface="Calibri"/>
                <a:cs typeface="Calibri"/>
              </a:rPr>
              <a:t>організацію</a:t>
            </a:r>
            <a:r>
              <a:rPr sz="1800" spc="-65" dirty="0">
                <a:latin typeface="Calibri"/>
                <a:cs typeface="Calibri"/>
              </a:rPr>
              <a:t> </a:t>
            </a:r>
            <a:r>
              <a:rPr sz="1800" spc="-10" dirty="0">
                <a:latin typeface="Calibri"/>
                <a:cs typeface="Calibri"/>
              </a:rPr>
              <a:t>виробництва.</a:t>
            </a:r>
            <a:endParaRPr sz="1800">
              <a:latin typeface="Calibri"/>
              <a:cs typeface="Calibri"/>
            </a:endParaRPr>
          </a:p>
          <a:p>
            <a:pPr marL="356870" indent="-344170" algn="just">
              <a:lnSpc>
                <a:spcPct val="100000"/>
              </a:lnSpc>
              <a:spcBef>
                <a:spcPts val="430"/>
              </a:spcBef>
              <a:buFont typeface="Arial MT"/>
              <a:buChar char="•"/>
              <a:tabLst>
                <a:tab pos="356870" algn="l"/>
              </a:tabLst>
            </a:pPr>
            <a:r>
              <a:rPr sz="1800" spc="-10" dirty="0">
                <a:latin typeface="Calibri"/>
                <a:cs typeface="Calibri"/>
              </a:rPr>
              <a:t>Технологія</a:t>
            </a:r>
            <a:r>
              <a:rPr sz="1800" spc="120" dirty="0">
                <a:latin typeface="Calibri"/>
                <a:cs typeface="Calibri"/>
              </a:rPr>
              <a:t> </a:t>
            </a:r>
            <a:r>
              <a:rPr sz="1800" dirty="0">
                <a:latin typeface="Calibri"/>
                <a:cs typeface="Calibri"/>
              </a:rPr>
              <a:t>виробництва</a:t>
            </a:r>
            <a:r>
              <a:rPr sz="1800" spc="114" dirty="0">
                <a:latin typeface="Calibri"/>
                <a:cs typeface="Calibri"/>
              </a:rPr>
              <a:t> </a:t>
            </a:r>
            <a:r>
              <a:rPr sz="1800" dirty="0">
                <a:latin typeface="Calibri"/>
                <a:cs typeface="Calibri"/>
              </a:rPr>
              <a:t>виражає</a:t>
            </a:r>
            <a:r>
              <a:rPr sz="1800" spc="105" dirty="0">
                <a:latin typeface="Calibri"/>
                <a:cs typeface="Calibri"/>
              </a:rPr>
              <a:t> </a:t>
            </a:r>
            <a:r>
              <a:rPr sz="1800" dirty="0">
                <a:latin typeface="Calibri"/>
                <a:cs typeface="Calibri"/>
              </a:rPr>
              <a:t>взаємодію</a:t>
            </a:r>
            <a:r>
              <a:rPr sz="1800" spc="110" dirty="0">
                <a:latin typeface="Calibri"/>
                <a:cs typeface="Calibri"/>
              </a:rPr>
              <a:t> </a:t>
            </a:r>
            <a:r>
              <a:rPr sz="1800" dirty="0">
                <a:latin typeface="Calibri"/>
                <a:cs typeface="Calibri"/>
              </a:rPr>
              <a:t>основних</a:t>
            </a:r>
            <a:r>
              <a:rPr sz="1800" spc="110" dirty="0">
                <a:latin typeface="Calibri"/>
                <a:cs typeface="Calibri"/>
              </a:rPr>
              <a:t> </a:t>
            </a:r>
            <a:r>
              <a:rPr sz="1800" dirty="0">
                <a:latin typeface="Calibri"/>
                <a:cs typeface="Calibri"/>
              </a:rPr>
              <a:t>факторів</a:t>
            </a:r>
            <a:r>
              <a:rPr sz="1800" spc="110" dirty="0">
                <a:latin typeface="Calibri"/>
                <a:cs typeface="Calibri"/>
              </a:rPr>
              <a:t> </a:t>
            </a:r>
            <a:r>
              <a:rPr sz="1800" spc="-10" dirty="0">
                <a:latin typeface="Calibri"/>
                <a:cs typeface="Calibri"/>
              </a:rPr>
              <a:t>виробництва,</a:t>
            </a:r>
            <a:endParaRPr sz="1800">
              <a:latin typeface="Calibri"/>
              <a:cs typeface="Calibri"/>
            </a:endParaRPr>
          </a:p>
          <a:p>
            <a:pPr marL="356870" algn="just">
              <a:lnSpc>
                <a:spcPct val="100000"/>
              </a:lnSpc>
              <a:spcBef>
                <a:spcPts val="5"/>
              </a:spcBef>
            </a:pPr>
            <a:r>
              <a:rPr sz="1800" dirty="0">
                <a:latin typeface="Calibri"/>
                <a:cs typeface="Calibri"/>
              </a:rPr>
              <a:t>способи</a:t>
            </a:r>
            <a:r>
              <a:rPr sz="1800" spc="-45" dirty="0">
                <a:latin typeface="Calibri"/>
                <a:cs typeface="Calibri"/>
              </a:rPr>
              <a:t> </a:t>
            </a:r>
            <a:r>
              <a:rPr sz="1800" dirty="0">
                <a:latin typeface="Calibri"/>
                <a:cs typeface="Calibri"/>
              </a:rPr>
              <a:t>впливу</a:t>
            </a:r>
            <a:r>
              <a:rPr sz="1800" spc="-55" dirty="0">
                <a:latin typeface="Calibri"/>
                <a:cs typeface="Calibri"/>
              </a:rPr>
              <a:t> </a:t>
            </a:r>
            <a:r>
              <a:rPr sz="1800" spc="-10" dirty="0">
                <a:latin typeface="Calibri"/>
                <a:cs typeface="Calibri"/>
              </a:rPr>
              <a:t>людини</a:t>
            </a:r>
            <a:r>
              <a:rPr sz="1800" spc="-50" dirty="0">
                <a:latin typeface="Calibri"/>
                <a:cs typeface="Calibri"/>
              </a:rPr>
              <a:t> </a:t>
            </a:r>
            <a:r>
              <a:rPr sz="1800" dirty="0">
                <a:latin typeface="Calibri"/>
                <a:cs typeface="Calibri"/>
              </a:rPr>
              <a:t>на</a:t>
            </a:r>
            <a:r>
              <a:rPr sz="1800" spc="-15" dirty="0">
                <a:latin typeface="Calibri"/>
                <a:cs typeface="Calibri"/>
              </a:rPr>
              <a:t> </a:t>
            </a:r>
            <a:r>
              <a:rPr sz="1800" spc="-10" dirty="0">
                <a:latin typeface="Calibri"/>
                <a:cs typeface="Calibri"/>
              </a:rPr>
              <a:t>предмет</a:t>
            </a:r>
            <a:r>
              <a:rPr sz="1800" spc="-35" dirty="0">
                <a:latin typeface="Calibri"/>
                <a:cs typeface="Calibri"/>
              </a:rPr>
              <a:t> </a:t>
            </a:r>
            <a:r>
              <a:rPr sz="1800" spc="-10" dirty="0">
                <a:latin typeface="Calibri"/>
                <a:cs typeface="Calibri"/>
              </a:rPr>
              <a:t>праці.</a:t>
            </a:r>
            <a:endParaRPr sz="1800">
              <a:latin typeface="Calibri"/>
              <a:cs typeface="Calibri"/>
            </a:endParaRPr>
          </a:p>
          <a:p>
            <a:pPr marL="356870" marR="5080" indent="-344805" algn="just">
              <a:lnSpc>
                <a:spcPct val="100000"/>
              </a:lnSpc>
              <a:spcBef>
                <a:spcPts val="430"/>
              </a:spcBef>
              <a:buFont typeface="Arial MT"/>
              <a:buChar char="•"/>
              <a:tabLst>
                <a:tab pos="356870" algn="l"/>
              </a:tabLst>
            </a:pPr>
            <a:r>
              <a:rPr sz="1800" dirty="0">
                <a:latin typeface="Calibri"/>
                <a:cs typeface="Calibri"/>
              </a:rPr>
              <a:t>Люди</a:t>
            </a:r>
            <a:r>
              <a:rPr sz="1800" spc="295" dirty="0">
                <a:latin typeface="Calibri"/>
                <a:cs typeface="Calibri"/>
              </a:rPr>
              <a:t> </a:t>
            </a:r>
            <a:r>
              <a:rPr sz="1800" dirty="0">
                <a:latin typeface="Calibri"/>
                <a:cs typeface="Calibri"/>
              </a:rPr>
              <a:t>спрямовують</a:t>
            </a:r>
            <a:r>
              <a:rPr sz="1800" spc="285" dirty="0">
                <a:latin typeface="Calibri"/>
                <a:cs typeface="Calibri"/>
              </a:rPr>
              <a:t> </a:t>
            </a:r>
            <a:r>
              <a:rPr sz="1800" dirty="0">
                <a:latin typeface="Calibri"/>
                <a:cs typeface="Calibri"/>
              </a:rPr>
              <a:t>свою</a:t>
            </a:r>
            <a:r>
              <a:rPr sz="1800" spc="285" dirty="0">
                <a:latin typeface="Calibri"/>
                <a:cs typeface="Calibri"/>
              </a:rPr>
              <a:t> </a:t>
            </a:r>
            <a:r>
              <a:rPr sz="1800" dirty="0">
                <a:latin typeface="Calibri"/>
                <a:cs typeface="Calibri"/>
              </a:rPr>
              <a:t>діяльність</a:t>
            </a:r>
            <a:r>
              <a:rPr sz="1800" spc="285" dirty="0">
                <a:latin typeface="Calibri"/>
                <a:cs typeface="Calibri"/>
              </a:rPr>
              <a:t> </a:t>
            </a:r>
            <a:r>
              <a:rPr sz="1800" dirty="0">
                <a:latin typeface="Calibri"/>
                <a:cs typeface="Calibri"/>
              </a:rPr>
              <a:t>на</a:t>
            </a:r>
            <a:r>
              <a:rPr sz="1800" spc="305" dirty="0">
                <a:latin typeface="Calibri"/>
                <a:cs typeface="Calibri"/>
              </a:rPr>
              <a:t> </a:t>
            </a:r>
            <a:r>
              <a:rPr sz="1800" dirty="0">
                <a:latin typeface="Calibri"/>
                <a:cs typeface="Calibri"/>
              </a:rPr>
              <a:t>виготовлення</a:t>
            </a:r>
            <a:r>
              <a:rPr sz="1800" spc="305" dirty="0">
                <a:latin typeface="Calibri"/>
                <a:cs typeface="Calibri"/>
              </a:rPr>
              <a:t> </a:t>
            </a:r>
            <a:r>
              <a:rPr sz="1800" dirty="0">
                <a:latin typeface="Calibri"/>
                <a:cs typeface="Calibri"/>
              </a:rPr>
              <a:t>нових</a:t>
            </a:r>
            <a:r>
              <a:rPr sz="1800" spc="300" dirty="0">
                <a:latin typeface="Calibri"/>
                <a:cs typeface="Calibri"/>
              </a:rPr>
              <a:t> </a:t>
            </a:r>
            <a:r>
              <a:rPr sz="1800" dirty="0">
                <a:latin typeface="Calibri"/>
                <a:cs typeface="Calibri"/>
              </a:rPr>
              <a:t>видів</a:t>
            </a:r>
            <a:r>
              <a:rPr sz="1800" spc="285" dirty="0">
                <a:latin typeface="Calibri"/>
                <a:cs typeface="Calibri"/>
              </a:rPr>
              <a:t> </a:t>
            </a:r>
            <a:r>
              <a:rPr sz="1800" spc="-10" dirty="0">
                <a:latin typeface="Calibri"/>
                <a:cs typeface="Calibri"/>
              </a:rPr>
              <a:t>продукції, </a:t>
            </a:r>
            <a:r>
              <a:rPr sz="1800" dirty="0">
                <a:latin typeface="Calibri"/>
                <a:cs typeface="Calibri"/>
              </a:rPr>
              <a:t>оволодівають</a:t>
            </a:r>
            <a:r>
              <a:rPr sz="1800" spc="200" dirty="0">
                <a:latin typeface="Calibri"/>
                <a:cs typeface="Calibri"/>
              </a:rPr>
              <a:t>   </a:t>
            </a:r>
            <a:r>
              <a:rPr sz="1800" dirty="0">
                <a:latin typeface="Calibri"/>
                <a:cs typeface="Calibri"/>
              </a:rPr>
              <a:t>новими</a:t>
            </a:r>
            <a:r>
              <a:rPr sz="1800" spc="210" dirty="0">
                <a:latin typeface="Calibri"/>
                <a:cs typeface="Calibri"/>
              </a:rPr>
              <a:t>   </a:t>
            </a:r>
            <a:r>
              <a:rPr sz="1800" dirty="0">
                <a:latin typeface="Calibri"/>
                <a:cs typeface="Calibri"/>
              </a:rPr>
              <a:t>технологіями,</a:t>
            </a:r>
            <a:r>
              <a:rPr sz="1800" spc="204" dirty="0">
                <a:latin typeface="Calibri"/>
                <a:cs typeface="Calibri"/>
              </a:rPr>
              <a:t>   </a:t>
            </a:r>
            <a:r>
              <a:rPr sz="1800" dirty="0">
                <a:latin typeface="Calibri"/>
                <a:cs typeface="Calibri"/>
              </a:rPr>
              <a:t>використовують</a:t>
            </a:r>
            <a:r>
              <a:rPr sz="1800" spc="200" dirty="0">
                <a:latin typeface="Calibri"/>
                <a:cs typeface="Calibri"/>
              </a:rPr>
              <a:t>   </a:t>
            </a:r>
            <a:r>
              <a:rPr sz="1800" dirty="0">
                <a:latin typeface="Calibri"/>
                <a:cs typeface="Calibri"/>
              </a:rPr>
              <a:t>нові</a:t>
            </a:r>
            <a:r>
              <a:rPr sz="1800" spc="200" dirty="0">
                <a:latin typeface="Calibri"/>
                <a:cs typeface="Calibri"/>
              </a:rPr>
              <a:t>   </a:t>
            </a:r>
            <a:r>
              <a:rPr sz="1800" spc="-10" dirty="0">
                <a:latin typeface="Calibri"/>
                <a:cs typeface="Calibri"/>
              </a:rPr>
              <a:t>матеріали. </a:t>
            </a:r>
            <a:r>
              <a:rPr sz="1800" dirty="0">
                <a:latin typeface="Calibri"/>
                <a:cs typeface="Calibri"/>
              </a:rPr>
              <a:t>Одночасно</a:t>
            </a:r>
            <a:r>
              <a:rPr sz="1800" spc="380" dirty="0">
                <a:latin typeface="Calibri"/>
                <a:cs typeface="Calibri"/>
              </a:rPr>
              <a:t>   </a:t>
            </a:r>
            <a:r>
              <a:rPr sz="1800" dirty="0">
                <a:latin typeface="Calibri"/>
                <a:cs typeface="Calibri"/>
              </a:rPr>
              <a:t>вдосконалюють</a:t>
            </a:r>
            <a:r>
              <a:rPr sz="1800" spc="380" dirty="0">
                <a:latin typeface="Calibri"/>
                <a:cs typeface="Calibri"/>
              </a:rPr>
              <a:t>   </a:t>
            </a:r>
            <a:r>
              <a:rPr sz="1800" dirty="0">
                <a:latin typeface="Calibri"/>
                <a:cs typeface="Calibri"/>
              </a:rPr>
              <a:t>організацію</a:t>
            </a:r>
            <a:r>
              <a:rPr sz="1800" spc="380" dirty="0">
                <a:latin typeface="Calibri"/>
                <a:cs typeface="Calibri"/>
              </a:rPr>
              <a:t>   </a:t>
            </a:r>
            <a:r>
              <a:rPr sz="1800" dirty="0">
                <a:latin typeface="Calibri"/>
                <a:cs typeface="Calibri"/>
              </a:rPr>
              <a:t>виробництва,</a:t>
            </a:r>
            <a:r>
              <a:rPr sz="1800" spc="375" dirty="0">
                <a:latin typeface="Calibri"/>
                <a:cs typeface="Calibri"/>
              </a:rPr>
              <a:t>   </a:t>
            </a:r>
            <a:r>
              <a:rPr sz="1800" spc="-10" dirty="0">
                <a:latin typeface="Calibri"/>
                <a:cs typeface="Calibri"/>
              </a:rPr>
              <a:t>забезпечують </a:t>
            </a:r>
            <a:r>
              <a:rPr sz="1800" dirty="0">
                <a:latin typeface="Calibri"/>
                <a:cs typeface="Calibri"/>
              </a:rPr>
              <a:t>взаємодію</a:t>
            </a:r>
            <a:r>
              <a:rPr sz="1800" spc="110" dirty="0">
                <a:latin typeface="Calibri"/>
                <a:cs typeface="Calibri"/>
              </a:rPr>
              <a:t>  </a:t>
            </a:r>
            <a:r>
              <a:rPr sz="1800" dirty="0">
                <a:latin typeface="Calibri"/>
                <a:cs typeface="Calibri"/>
              </a:rPr>
              <a:t>всіх</a:t>
            </a:r>
            <a:r>
              <a:rPr sz="1800" spc="114" dirty="0">
                <a:latin typeface="Calibri"/>
                <a:cs typeface="Calibri"/>
              </a:rPr>
              <a:t>  </a:t>
            </a:r>
            <a:r>
              <a:rPr sz="1800" dirty="0">
                <a:latin typeface="Calibri"/>
                <a:cs typeface="Calibri"/>
              </a:rPr>
              <a:t>залучених</a:t>
            </a:r>
            <a:r>
              <a:rPr sz="1800" spc="110" dirty="0">
                <a:latin typeface="Calibri"/>
                <a:cs typeface="Calibri"/>
              </a:rPr>
              <a:t>  </a:t>
            </a:r>
            <a:r>
              <a:rPr sz="1800" dirty="0">
                <a:latin typeface="Calibri"/>
                <a:cs typeface="Calibri"/>
              </a:rPr>
              <a:t>до</a:t>
            </a:r>
            <a:r>
              <a:rPr sz="1800" spc="120" dirty="0">
                <a:latin typeface="Calibri"/>
                <a:cs typeface="Calibri"/>
              </a:rPr>
              <a:t>  </a:t>
            </a:r>
            <a:r>
              <a:rPr sz="1800" dirty="0">
                <a:latin typeface="Calibri"/>
                <a:cs typeface="Calibri"/>
              </a:rPr>
              <a:t>виробництва</a:t>
            </a:r>
            <a:r>
              <a:rPr sz="1800" spc="114" dirty="0">
                <a:latin typeface="Calibri"/>
                <a:cs typeface="Calibri"/>
              </a:rPr>
              <a:t>  </a:t>
            </a:r>
            <a:r>
              <a:rPr sz="1800" dirty="0">
                <a:latin typeface="Calibri"/>
                <a:cs typeface="Calibri"/>
              </a:rPr>
              <a:t>факторів,</a:t>
            </a:r>
            <a:r>
              <a:rPr sz="1800" spc="125" dirty="0">
                <a:latin typeface="Calibri"/>
                <a:cs typeface="Calibri"/>
              </a:rPr>
              <a:t>  </a:t>
            </a:r>
            <a:r>
              <a:rPr sz="1800" dirty="0">
                <a:latin typeface="Calibri"/>
                <a:cs typeface="Calibri"/>
              </a:rPr>
              <a:t>взаємодію</a:t>
            </a:r>
            <a:r>
              <a:rPr sz="1800" spc="110" dirty="0">
                <a:latin typeface="Calibri"/>
                <a:cs typeface="Calibri"/>
              </a:rPr>
              <a:t>  </a:t>
            </a:r>
            <a:r>
              <a:rPr sz="1800" dirty="0">
                <a:latin typeface="Calibri"/>
                <a:cs typeface="Calibri"/>
              </a:rPr>
              <a:t>людей</a:t>
            </a:r>
            <a:r>
              <a:rPr sz="1800" spc="125" dirty="0">
                <a:latin typeface="Calibri"/>
                <a:cs typeface="Calibri"/>
              </a:rPr>
              <a:t>  </a:t>
            </a:r>
            <a:r>
              <a:rPr sz="1800" spc="-50" dirty="0">
                <a:latin typeface="Calibri"/>
                <a:cs typeface="Calibri"/>
              </a:rPr>
              <a:t>у </a:t>
            </a:r>
            <a:r>
              <a:rPr sz="1800" dirty="0">
                <a:latin typeface="Calibri"/>
                <a:cs typeface="Calibri"/>
              </a:rPr>
              <a:t>процесі</a:t>
            </a:r>
            <a:r>
              <a:rPr sz="1800" spc="-65" dirty="0">
                <a:latin typeface="Calibri"/>
                <a:cs typeface="Calibri"/>
              </a:rPr>
              <a:t> </a:t>
            </a:r>
            <a:r>
              <a:rPr sz="1800" spc="-10" dirty="0">
                <a:latin typeface="Calibri"/>
                <a:cs typeface="Calibri"/>
              </a:rPr>
              <a:t>виробництва.</a:t>
            </a:r>
            <a:endParaRPr sz="1800">
              <a:latin typeface="Calibri"/>
              <a:cs typeface="Calibri"/>
            </a:endParaRPr>
          </a:p>
        </p:txBody>
      </p:sp>
      <p:sp>
        <p:nvSpPr>
          <p:cNvPr id="4" name="object 4"/>
          <p:cNvSpPr txBox="1"/>
          <p:nvPr/>
        </p:nvSpPr>
        <p:spPr>
          <a:xfrm>
            <a:off x="536244" y="5664504"/>
            <a:ext cx="106045" cy="300355"/>
          </a:xfrm>
          <a:prstGeom prst="rect">
            <a:avLst/>
          </a:prstGeom>
        </p:spPr>
        <p:txBody>
          <a:bodyPr vert="horz" wrap="square" lIns="0" tIns="12700" rIns="0" bIns="0" rtlCol="0">
            <a:spAutoFit/>
          </a:bodyPr>
          <a:lstStyle/>
          <a:p>
            <a:pPr marL="12700">
              <a:lnSpc>
                <a:spcPct val="100000"/>
              </a:lnSpc>
              <a:spcBef>
                <a:spcPts val="100"/>
              </a:spcBef>
            </a:pPr>
            <a:r>
              <a:rPr sz="1800" spc="-50" dirty="0">
                <a:latin typeface="Arial MT"/>
                <a:cs typeface="Arial MT"/>
              </a:rPr>
              <a:t>•</a:t>
            </a:r>
            <a:endParaRPr sz="1800">
              <a:latin typeface="Arial MT"/>
              <a:cs typeface="Arial MT"/>
            </a:endParaRPr>
          </a:p>
        </p:txBody>
      </p:sp>
      <p:sp>
        <p:nvSpPr>
          <p:cNvPr id="5" name="object 5"/>
          <p:cNvSpPr txBox="1"/>
          <p:nvPr/>
        </p:nvSpPr>
        <p:spPr>
          <a:xfrm>
            <a:off x="880668" y="5664504"/>
            <a:ext cx="3180080" cy="300355"/>
          </a:xfrm>
          <a:prstGeom prst="rect">
            <a:avLst/>
          </a:prstGeom>
        </p:spPr>
        <p:txBody>
          <a:bodyPr vert="horz" wrap="square" lIns="0" tIns="12700" rIns="0" bIns="0" rtlCol="0">
            <a:spAutoFit/>
          </a:bodyPr>
          <a:lstStyle/>
          <a:p>
            <a:pPr marL="12700">
              <a:lnSpc>
                <a:spcPct val="100000"/>
              </a:lnSpc>
              <a:spcBef>
                <a:spcPts val="100"/>
              </a:spcBef>
              <a:tabLst>
                <a:tab pos="1438910" algn="l"/>
                <a:tab pos="2527935" algn="l"/>
              </a:tabLst>
            </a:pPr>
            <a:r>
              <a:rPr sz="1800" spc="-10" dirty="0">
                <a:latin typeface="Calibri"/>
                <a:cs typeface="Calibri"/>
              </a:rPr>
              <a:t>Ефективність</a:t>
            </a:r>
            <a:r>
              <a:rPr sz="1800" dirty="0">
                <a:latin typeface="Calibri"/>
                <a:cs typeface="Calibri"/>
              </a:rPr>
              <a:t>	</a:t>
            </a:r>
            <a:r>
              <a:rPr sz="1800" spc="-10" dirty="0">
                <a:latin typeface="Calibri"/>
                <a:cs typeface="Calibri"/>
              </a:rPr>
              <a:t>взаємодії</a:t>
            </a:r>
            <a:r>
              <a:rPr sz="1800" dirty="0">
                <a:latin typeface="Calibri"/>
                <a:cs typeface="Calibri"/>
              </a:rPr>
              <a:t>	</a:t>
            </a:r>
            <a:r>
              <a:rPr sz="1800" spc="-20" dirty="0">
                <a:latin typeface="Calibri"/>
                <a:cs typeface="Calibri"/>
              </a:rPr>
              <a:t>людей</a:t>
            </a:r>
            <a:endParaRPr sz="1800">
              <a:latin typeface="Calibri"/>
              <a:cs typeface="Calibri"/>
            </a:endParaRPr>
          </a:p>
        </p:txBody>
      </p:sp>
      <p:sp>
        <p:nvSpPr>
          <p:cNvPr id="6" name="object 6"/>
          <p:cNvSpPr txBox="1"/>
          <p:nvPr/>
        </p:nvSpPr>
        <p:spPr>
          <a:xfrm>
            <a:off x="4204208" y="5664504"/>
            <a:ext cx="2965450" cy="300355"/>
          </a:xfrm>
          <a:prstGeom prst="rect">
            <a:avLst/>
          </a:prstGeom>
        </p:spPr>
        <p:txBody>
          <a:bodyPr vert="horz" wrap="square" lIns="0" tIns="12700" rIns="0" bIns="0" rtlCol="0">
            <a:spAutoFit/>
          </a:bodyPr>
          <a:lstStyle/>
          <a:p>
            <a:pPr marL="12700">
              <a:lnSpc>
                <a:spcPct val="100000"/>
              </a:lnSpc>
              <a:spcBef>
                <a:spcPts val="100"/>
              </a:spcBef>
              <a:tabLst>
                <a:tab pos="289560" algn="l"/>
                <a:tab pos="1915160" algn="l"/>
              </a:tabLst>
            </a:pPr>
            <a:r>
              <a:rPr sz="1800" spc="-50" dirty="0">
                <a:latin typeface="Calibri"/>
                <a:cs typeface="Calibri"/>
              </a:rPr>
              <a:t>в</a:t>
            </a:r>
            <a:r>
              <a:rPr sz="1800" dirty="0">
                <a:latin typeface="Calibri"/>
                <a:cs typeface="Calibri"/>
              </a:rPr>
              <a:t>	</a:t>
            </a:r>
            <a:r>
              <a:rPr sz="1800" spc="-10" dirty="0">
                <a:latin typeface="Calibri"/>
                <a:cs typeface="Calibri"/>
              </a:rPr>
              <a:t>організаційних</a:t>
            </a:r>
            <a:r>
              <a:rPr sz="1800" dirty="0">
                <a:latin typeface="Calibri"/>
                <a:cs typeface="Calibri"/>
              </a:rPr>
              <a:t>	</a:t>
            </a:r>
            <a:r>
              <a:rPr sz="1800" spc="-10" dirty="0">
                <a:latin typeface="Calibri"/>
                <a:cs typeface="Calibri"/>
              </a:rPr>
              <a:t>структурах</a:t>
            </a:r>
            <a:endParaRPr sz="1800">
              <a:latin typeface="Calibri"/>
              <a:cs typeface="Calibri"/>
            </a:endParaRPr>
          </a:p>
        </p:txBody>
      </p:sp>
      <p:sp>
        <p:nvSpPr>
          <p:cNvPr id="7" name="object 7"/>
          <p:cNvSpPr txBox="1"/>
          <p:nvPr/>
        </p:nvSpPr>
        <p:spPr>
          <a:xfrm>
            <a:off x="7311008" y="5664504"/>
            <a:ext cx="1299210"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виробництва</a:t>
            </a:r>
            <a:endParaRPr sz="1800">
              <a:latin typeface="Calibri"/>
              <a:cs typeface="Calibri"/>
            </a:endParaRPr>
          </a:p>
        </p:txBody>
      </p:sp>
      <p:sp>
        <p:nvSpPr>
          <p:cNvPr id="8" name="object 8"/>
          <p:cNvSpPr txBox="1"/>
          <p:nvPr/>
        </p:nvSpPr>
        <p:spPr>
          <a:xfrm>
            <a:off x="880668" y="5939434"/>
            <a:ext cx="7726045" cy="574040"/>
          </a:xfrm>
          <a:prstGeom prst="rect">
            <a:avLst/>
          </a:prstGeom>
        </p:spPr>
        <p:txBody>
          <a:bodyPr vert="horz" wrap="square" lIns="0" tIns="12700" rIns="0" bIns="0" rtlCol="0">
            <a:spAutoFit/>
          </a:bodyPr>
          <a:lstStyle/>
          <a:p>
            <a:pPr marL="12700" marR="5080">
              <a:lnSpc>
                <a:spcPct val="100000"/>
              </a:lnSpc>
              <a:spcBef>
                <a:spcPts val="100"/>
              </a:spcBef>
              <a:tabLst>
                <a:tab pos="1497330" algn="l"/>
                <a:tab pos="1774825" algn="l"/>
                <a:tab pos="3552190" algn="l"/>
                <a:tab pos="4726305" algn="l"/>
                <a:tab pos="6790055" algn="l"/>
              </a:tabLst>
            </a:pPr>
            <a:r>
              <a:rPr sz="1800" spc="-10" dirty="0">
                <a:latin typeface="Calibri"/>
                <a:cs typeface="Calibri"/>
              </a:rPr>
              <a:t>підвищується</a:t>
            </a:r>
            <a:r>
              <a:rPr sz="1800" dirty="0">
                <a:latin typeface="Calibri"/>
                <a:cs typeface="Calibri"/>
              </a:rPr>
              <a:t>	</a:t>
            </a:r>
            <a:r>
              <a:rPr sz="1800" spc="-50" dirty="0">
                <a:latin typeface="Calibri"/>
                <a:cs typeface="Calibri"/>
              </a:rPr>
              <a:t>з</a:t>
            </a:r>
            <a:r>
              <a:rPr sz="1800" dirty="0">
                <a:latin typeface="Calibri"/>
                <a:cs typeface="Calibri"/>
              </a:rPr>
              <a:t>	</a:t>
            </a:r>
            <a:r>
              <a:rPr sz="1800" spc="-10" dirty="0">
                <a:latin typeface="Calibri"/>
                <a:cs typeface="Calibri"/>
              </a:rPr>
              <a:t>впровадженням</a:t>
            </a:r>
            <a:r>
              <a:rPr sz="1800" dirty="0">
                <a:latin typeface="Calibri"/>
                <a:cs typeface="Calibri"/>
              </a:rPr>
              <a:t>	</a:t>
            </a:r>
            <a:r>
              <a:rPr sz="1800" spc="-10" dirty="0">
                <a:latin typeface="Calibri"/>
                <a:cs typeface="Calibri"/>
              </a:rPr>
              <a:t>досягнень</a:t>
            </a:r>
            <a:r>
              <a:rPr sz="1800" dirty="0">
                <a:latin typeface="Calibri"/>
                <a:cs typeface="Calibri"/>
              </a:rPr>
              <a:t>	</a:t>
            </a:r>
            <a:r>
              <a:rPr sz="1800" spc="-10" dirty="0">
                <a:latin typeface="Calibri"/>
                <a:cs typeface="Calibri"/>
              </a:rPr>
              <a:t>науково-технічного</a:t>
            </a:r>
            <a:r>
              <a:rPr sz="1800" dirty="0">
                <a:latin typeface="Calibri"/>
                <a:cs typeface="Calibri"/>
              </a:rPr>
              <a:t>	</a:t>
            </a:r>
            <a:r>
              <a:rPr sz="1800" spc="-20" dirty="0">
                <a:latin typeface="Calibri"/>
                <a:cs typeface="Calibri"/>
              </a:rPr>
              <a:t>прогресу, </a:t>
            </a:r>
            <a:r>
              <a:rPr sz="1800" spc="-10" dirty="0">
                <a:latin typeface="Calibri"/>
                <a:cs typeface="Calibri"/>
              </a:rPr>
              <a:t>інформаційності</a:t>
            </a:r>
            <a:r>
              <a:rPr sz="1800" spc="30" dirty="0">
                <a:latin typeface="Calibri"/>
                <a:cs typeface="Calibri"/>
              </a:rPr>
              <a:t> </a:t>
            </a:r>
            <a:r>
              <a:rPr sz="1800" spc="-10" dirty="0">
                <a:latin typeface="Calibri"/>
                <a:cs typeface="Calibri"/>
              </a:rPr>
              <a:t>виробництва.</a:t>
            </a:r>
            <a:endParaRPr sz="180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8666" y="1167095"/>
            <a:ext cx="9066667" cy="4523809"/>
          </a:xfrm>
          <a:prstGeom prst="rect">
            <a:avLst/>
          </a:prstGeom>
        </p:spPr>
      </p:pic>
    </p:spTree>
    <p:extLst>
      <p:ext uri="{BB962C8B-B14F-4D97-AF65-F5344CB8AC3E}">
        <p14:creationId xmlns:p14="http://schemas.microsoft.com/office/powerpoint/2010/main" val="1912771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1897" y="606628"/>
            <a:ext cx="3728720" cy="454025"/>
          </a:xfrm>
          <a:prstGeom prst="rect">
            <a:avLst/>
          </a:prstGeom>
        </p:spPr>
        <p:txBody>
          <a:bodyPr vert="horz" wrap="square" lIns="0" tIns="13970" rIns="0" bIns="0" rtlCol="0">
            <a:spAutoFit/>
          </a:bodyPr>
          <a:lstStyle/>
          <a:p>
            <a:pPr marL="12700">
              <a:lnSpc>
                <a:spcPct val="100000"/>
              </a:lnSpc>
              <a:spcBef>
                <a:spcPts val="110"/>
              </a:spcBef>
            </a:pPr>
            <a:r>
              <a:rPr sz="2800" b="1" i="1" spc="-10" dirty="0">
                <a:latin typeface="Arial"/>
                <a:cs typeface="Arial"/>
              </a:rPr>
              <a:t>Електроенергетика</a:t>
            </a:r>
            <a:endParaRPr sz="2800">
              <a:latin typeface="Arial"/>
              <a:cs typeface="Arial"/>
            </a:endParaRPr>
          </a:p>
        </p:txBody>
      </p:sp>
      <p:pic>
        <p:nvPicPr>
          <p:cNvPr id="3" name="object 3"/>
          <p:cNvPicPr/>
          <p:nvPr/>
        </p:nvPicPr>
        <p:blipFill>
          <a:blip r:embed="rId2" cstate="print"/>
          <a:stretch>
            <a:fillRect/>
          </a:stretch>
        </p:blipFill>
        <p:spPr>
          <a:xfrm>
            <a:off x="5084064" y="1484375"/>
            <a:ext cx="3776472" cy="2334768"/>
          </a:xfrm>
          <a:prstGeom prst="rect">
            <a:avLst/>
          </a:prstGeom>
        </p:spPr>
      </p:pic>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dirty="0"/>
              <a:t>Теплові</a:t>
            </a:r>
            <a:r>
              <a:rPr spc="-30" dirty="0"/>
              <a:t> </a:t>
            </a:r>
            <a:r>
              <a:rPr dirty="0"/>
              <a:t>електростанції</a:t>
            </a:r>
            <a:r>
              <a:rPr spc="-75" dirty="0"/>
              <a:t> </a:t>
            </a:r>
            <a:r>
              <a:rPr dirty="0"/>
              <a:t>–</a:t>
            </a:r>
            <a:r>
              <a:rPr spc="-45" dirty="0"/>
              <a:t> </a:t>
            </a:r>
            <a:r>
              <a:rPr b="1" spc="-25" dirty="0">
                <a:latin typeface="Arial"/>
                <a:cs typeface="Arial"/>
              </a:rPr>
              <a:t>ТЕС</a:t>
            </a:r>
          </a:p>
          <a:p>
            <a:pPr>
              <a:lnSpc>
                <a:spcPct val="100000"/>
              </a:lnSpc>
              <a:spcBef>
                <a:spcPts val="120"/>
              </a:spcBef>
            </a:pPr>
            <a:endParaRPr b="1" spc="-25" dirty="0">
              <a:latin typeface="Arial"/>
              <a:cs typeface="Arial"/>
            </a:endParaRPr>
          </a:p>
          <a:p>
            <a:pPr marL="12700">
              <a:lnSpc>
                <a:spcPct val="100000"/>
              </a:lnSpc>
              <a:spcBef>
                <a:spcPts val="5"/>
              </a:spcBef>
            </a:pPr>
            <a:r>
              <a:rPr dirty="0"/>
              <a:t>Атомні</a:t>
            </a:r>
            <a:r>
              <a:rPr spc="-30" dirty="0"/>
              <a:t> </a:t>
            </a:r>
            <a:r>
              <a:rPr dirty="0"/>
              <a:t>електростанції</a:t>
            </a:r>
            <a:r>
              <a:rPr spc="-30" dirty="0"/>
              <a:t> </a:t>
            </a:r>
            <a:r>
              <a:rPr dirty="0"/>
              <a:t>–</a:t>
            </a:r>
            <a:r>
              <a:rPr spc="-10" dirty="0"/>
              <a:t> </a:t>
            </a:r>
            <a:r>
              <a:rPr b="1" spc="-25" dirty="0">
                <a:latin typeface="Arial"/>
                <a:cs typeface="Arial"/>
              </a:rPr>
              <a:t>АЕС</a:t>
            </a:r>
          </a:p>
          <a:p>
            <a:pPr>
              <a:lnSpc>
                <a:spcPct val="100000"/>
              </a:lnSpc>
              <a:spcBef>
                <a:spcPts val="120"/>
              </a:spcBef>
            </a:pPr>
            <a:endParaRPr b="1" spc="-25" dirty="0">
              <a:latin typeface="Arial"/>
              <a:cs typeface="Arial"/>
            </a:endParaRPr>
          </a:p>
          <a:p>
            <a:pPr marL="12700">
              <a:lnSpc>
                <a:spcPct val="100000"/>
              </a:lnSpc>
            </a:pPr>
            <a:r>
              <a:rPr dirty="0"/>
              <a:t>Гідроелектростанції</a:t>
            </a:r>
            <a:r>
              <a:rPr spc="35" dirty="0"/>
              <a:t> </a:t>
            </a:r>
            <a:r>
              <a:rPr dirty="0"/>
              <a:t>–</a:t>
            </a:r>
            <a:r>
              <a:rPr spc="15" dirty="0"/>
              <a:t> </a:t>
            </a:r>
            <a:r>
              <a:rPr b="1" spc="-25" dirty="0">
                <a:latin typeface="Arial"/>
                <a:cs typeface="Arial"/>
              </a:rPr>
              <a:t>ГЕС</a:t>
            </a:r>
          </a:p>
          <a:p>
            <a:pPr>
              <a:lnSpc>
                <a:spcPct val="100000"/>
              </a:lnSpc>
              <a:spcBef>
                <a:spcPts val="125"/>
              </a:spcBef>
            </a:pPr>
            <a:endParaRPr b="1" spc="-25" dirty="0">
              <a:latin typeface="Arial"/>
              <a:cs typeface="Arial"/>
            </a:endParaRPr>
          </a:p>
          <a:p>
            <a:pPr marL="12700">
              <a:lnSpc>
                <a:spcPct val="100000"/>
              </a:lnSpc>
              <a:tabLst>
                <a:tab pos="2033905" algn="l"/>
                <a:tab pos="4250690" algn="l"/>
                <a:tab pos="4543425" algn="l"/>
                <a:tab pos="7156450" algn="l"/>
              </a:tabLst>
            </a:pPr>
            <a:r>
              <a:rPr spc="-10" dirty="0"/>
              <a:t>Виробництво</a:t>
            </a:r>
            <a:r>
              <a:rPr dirty="0"/>
              <a:t>	</a:t>
            </a:r>
            <a:r>
              <a:rPr spc="-10" dirty="0"/>
              <a:t>електроенергії</a:t>
            </a:r>
            <a:r>
              <a:rPr dirty="0"/>
              <a:t>	</a:t>
            </a:r>
            <a:r>
              <a:rPr spc="-50" dirty="0"/>
              <a:t>з</a:t>
            </a:r>
            <a:r>
              <a:rPr dirty="0"/>
              <a:t>	</a:t>
            </a:r>
            <a:r>
              <a:rPr spc="-10" dirty="0"/>
              <a:t>відновлювальних</a:t>
            </a:r>
            <a:r>
              <a:rPr dirty="0"/>
              <a:t>	</a:t>
            </a:r>
            <a:r>
              <a:rPr spc="-10" dirty="0"/>
              <a:t>джерел</a:t>
            </a:r>
          </a:p>
          <a:p>
            <a:pPr marL="12700">
              <a:lnSpc>
                <a:spcPct val="100000"/>
              </a:lnSpc>
            </a:pPr>
            <a:r>
              <a:rPr dirty="0"/>
              <a:t>енергії</a:t>
            </a:r>
            <a:r>
              <a:rPr spc="-110" dirty="0"/>
              <a:t> </a:t>
            </a:r>
            <a:r>
              <a:rPr b="1" dirty="0">
                <a:latin typeface="Arial"/>
                <a:cs typeface="Arial"/>
              </a:rPr>
              <a:t>(ВДЕ)</a:t>
            </a:r>
            <a:r>
              <a:rPr b="1" spc="10" dirty="0">
                <a:latin typeface="Arial"/>
                <a:cs typeface="Arial"/>
              </a:rPr>
              <a:t> </a:t>
            </a:r>
            <a:r>
              <a:rPr dirty="0"/>
              <a:t>–</a:t>
            </a:r>
            <a:r>
              <a:rPr spc="-105" dirty="0"/>
              <a:t> </a:t>
            </a:r>
            <a:r>
              <a:rPr dirty="0"/>
              <a:t>сонячні,</a:t>
            </a:r>
            <a:r>
              <a:rPr spc="-100" dirty="0"/>
              <a:t> </a:t>
            </a:r>
            <a:r>
              <a:rPr spc="-10" dirty="0"/>
              <a:t>вітрові,</a:t>
            </a:r>
            <a:r>
              <a:rPr spc="-75" dirty="0"/>
              <a:t> </a:t>
            </a:r>
            <a:r>
              <a:rPr dirty="0"/>
              <a:t>біопаливо</a:t>
            </a:r>
            <a:r>
              <a:rPr spc="-80" dirty="0"/>
              <a:t> </a:t>
            </a:r>
            <a:r>
              <a:rPr spc="-20" dirty="0"/>
              <a:t>тощо</a:t>
            </a:r>
          </a:p>
          <a:p>
            <a:pPr>
              <a:lnSpc>
                <a:spcPct val="100000"/>
              </a:lnSpc>
              <a:spcBef>
                <a:spcPts val="2255"/>
              </a:spcBef>
            </a:pPr>
            <a:endParaRPr spc="-20" dirty="0"/>
          </a:p>
          <a:p>
            <a:pPr marR="168275" algn="ctr">
              <a:lnSpc>
                <a:spcPct val="100000"/>
              </a:lnSpc>
            </a:pPr>
            <a:r>
              <a:rPr b="1" i="1" dirty="0">
                <a:latin typeface="Arial"/>
                <a:cs typeface="Arial"/>
              </a:rPr>
              <a:t>У</a:t>
            </a:r>
            <a:r>
              <a:rPr b="1" i="1" spc="-60" dirty="0">
                <a:latin typeface="Arial"/>
                <a:cs typeface="Arial"/>
              </a:rPr>
              <a:t> </a:t>
            </a:r>
            <a:r>
              <a:rPr b="1" i="1" dirty="0">
                <a:latin typeface="Arial"/>
                <a:cs typeface="Arial"/>
              </a:rPr>
              <a:t>2020</a:t>
            </a:r>
            <a:r>
              <a:rPr b="1" i="1" spc="-60" dirty="0">
                <a:latin typeface="Arial"/>
                <a:cs typeface="Arial"/>
              </a:rPr>
              <a:t> </a:t>
            </a:r>
            <a:r>
              <a:rPr b="1" i="1" dirty="0">
                <a:latin typeface="Arial"/>
                <a:cs typeface="Arial"/>
              </a:rPr>
              <a:t>р.</a:t>
            </a:r>
            <a:r>
              <a:rPr b="1" i="1" spc="-60" dirty="0">
                <a:latin typeface="Arial"/>
                <a:cs typeface="Arial"/>
              </a:rPr>
              <a:t> </a:t>
            </a:r>
            <a:r>
              <a:rPr b="1" i="1" dirty="0">
                <a:latin typeface="Arial"/>
                <a:cs typeface="Arial"/>
              </a:rPr>
              <a:t>в</a:t>
            </a:r>
            <a:r>
              <a:rPr b="1" i="1" spc="-60" dirty="0">
                <a:latin typeface="Arial"/>
                <a:cs typeface="Arial"/>
              </a:rPr>
              <a:t> </a:t>
            </a:r>
            <a:r>
              <a:rPr b="1" i="1" dirty="0">
                <a:latin typeface="Arial"/>
                <a:cs typeface="Arial"/>
              </a:rPr>
              <a:t>Україні</a:t>
            </a:r>
            <a:r>
              <a:rPr b="1" i="1" spc="-65" dirty="0">
                <a:latin typeface="Arial"/>
                <a:cs typeface="Arial"/>
              </a:rPr>
              <a:t> </a:t>
            </a:r>
            <a:r>
              <a:rPr b="1" i="1" dirty="0">
                <a:latin typeface="Arial"/>
                <a:cs typeface="Arial"/>
              </a:rPr>
              <a:t>вироблено</a:t>
            </a:r>
            <a:r>
              <a:rPr b="1" i="1" spc="-35" dirty="0">
                <a:latin typeface="Arial"/>
                <a:cs typeface="Arial"/>
              </a:rPr>
              <a:t> </a:t>
            </a:r>
            <a:r>
              <a:rPr b="1" i="1" dirty="0">
                <a:latin typeface="Arial"/>
                <a:cs typeface="Arial"/>
              </a:rPr>
              <a:t>148,8</a:t>
            </a:r>
            <a:r>
              <a:rPr b="1" i="1" spc="-75" dirty="0">
                <a:latin typeface="Arial"/>
                <a:cs typeface="Arial"/>
              </a:rPr>
              <a:t> </a:t>
            </a:r>
            <a:r>
              <a:rPr b="1" i="1" dirty="0">
                <a:latin typeface="Arial"/>
                <a:cs typeface="Arial"/>
              </a:rPr>
              <a:t>млрд.</a:t>
            </a:r>
            <a:r>
              <a:rPr b="1" i="1" spc="-65" dirty="0">
                <a:latin typeface="Arial"/>
                <a:cs typeface="Arial"/>
              </a:rPr>
              <a:t> </a:t>
            </a:r>
            <a:r>
              <a:rPr b="1" i="1" spc="-10" dirty="0">
                <a:latin typeface="Arial"/>
                <a:cs typeface="Arial"/>
              </a:rPr>
              <a:t>кВт-</a:t>
            </a:r>
            <a:r>
              <a:rPr b="1" i="1" spc="-25" dirty="0">
                <a:latin typeface="Arial"/>
                <a:cs typeface="Arial"/>
              </a:rPr>
              <a:t>год</a:t>
            </a:r>
          </a:p>
          <a:p>
            <a:pPr marR="174625" algn="ctr">
              <a:lnSpc>
                <a:spcPct val="100000"/>
              </a:lnSpc>
            </a:pPr>
            <a:r>
              <a:rPr b="1" i="1" spc="-10" dirty="0">
                <a:latin typeface="Arial"/>
                <a:cs typeface="Arial"/>
              </a:rPr>
              <a:t>електроенергії</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7217" y="1368628"/>
            <a:ext cx="8199120" cy="3929379"/>
          </a:xfrm>
          <a:prstGeom prst="rect">
            <a:avLst/>
          </a:prstGeom>
        </p:spPr>
        <p:txBody>
          <a:bodyPr vert="horz" wrap="square" lIns="0" tIns="12700" rIns="0" bIns="0" rtlCol="0">
            <a:spAutoFit/>
          </a:bodyPr>
          <a:lstStyle/>
          <a:p>
            <a:pPr marL="12700">
              <a:lnSpc>
                <a:spcPct val="100000"/>
              </a:lnSpc>
              <a:spcBef>
                <a:spcPts val="100"/>
              </a:spcBef>
              <a:tabLst>
                <a:tab pos="948055" algn="l"/>
                <a:tab pos="1332230" algn="l"/>
                <a:tab pos="1969770" algn="l"/>
                <a:tab pos="2353945" algn="l"/>
                <a:tab pos="3281045" algn="l"/>
                <a:tab pos="4442460" algn="l"/>
                <a:tab pos="5720080" algn="l"/>
                <a:tab pos="5963920" algn="l"/>
                <a:tab pos="6756400" algn="l"/>
                <a:tab pos="7378700" algn="l"/>
              </a:tabLst>
            </a:pPr>
            <a:r>
              <a:rPr sz="1800" spc="-10" dirty="0">
                <a:latin typeface="Tahoma"/>
                <a:cs typeface="Tahoma"/>
              </a:rPr>
              <a:t>Станом</a:t>
            </a:r>
            <a:r>
              <a:rPr sz="1800" dirty="0">
                <a:latin typeface="Tahoma"/>
                <a:cs typeface="Tahoma"/>
              </a:rPr>
              <a:t>	</a:t>
            </a:r>
            <a:r>
              <a:rPr sz="1800" spc="-25" dirty="0">
                <a:latin typeface="Tahoma"/>
                <a:cs typeface="Tahoma"/>
              </a:rPr>
              <a:t>на</a:t>
            </a:r>
            <a:r>
              <a:rPr sz="1800" dirty="0">
                <a:latin typeface="Tahoma"/>
                <a:cs typeface="Tahoma"/>
              </a:rPr>
              <a:t>	</a:t>
            </a:r>
            <a:r>
              <a:rPr sz="1800" spc="-20" dirty="0">
                <a:latin typeface="Arial MT"/>
                <a:cs typeface="Arial MT"/>
              </a:rPr>
              <a:t>2019</a:t>
            </a:r>
            <a:r>
              <a:rPr sz="1800" dirty="0">
                <a:latin typeface="Arial MT"/>
                <a:cs typeface="Arial MT"/>
              </a:rPr>
              <a:t>	</a:t>
            </a:r>
            <a:r>
              <a:rPr sz="1800" spc="-25" dirty="0">
                <a:latin typeface="Tahoma"/>
                <a:cs typeface="Tahoma"/>
              </a:rPr>
              <a:t>р</a:t>
            </a:r>
            <a:r>
              <a:rPr sz="1800" spc="-25" dirty="0">
                <a:latin typeface="Arial MT"/>
                <a:cs typeface="Arial MT"/>
              </a:rPr>
              <a:t>.,</a:t>
            </a:r>
            <a:r>
              <a:rPr sz="1800" dirty="0">
                <a:latin typeface="Arial MT"/>
                <a:cs typeface="Arial MT"/>
              </a:rPr>
              <a:t>	</a:t>
            </a:r>
            <a:r>
              <a:rPr sz="1800" spc="-10" dirty="0">
                <a:latin typeface="Tahoma"/>
                <a:cs typeface="Tahoma"/>
              </a:rPr>
              <a:t>основні</a:t>
            </a:r>
            <a:r>
              <a:rPr sz="1800" dirty="0">
                <a:latin typeface="Tahoma"/>
                <a:cs typeface="Tahoma"/>
              </a:rPr>
              <a:t>	</a:t>
            </a:r>
            <a:r>
              <a:rPr sz="1800" spc="-10" dirty="0">
                <a:latin typeface="Tahoma"/>
                <a:cs typeface="Tahoma"/>
              </a:rPr>
              <a:t>генеруючі</a:t>
            </a:r>
            <a:r>
              <a:rPr sz="1800" dirty="0">
                <a:latin typeface="Tahoma"/>
                <a:cs typeface="Tahoma"/>
              </a:rPr>
              <a:t>	</a:t>
            </a:r>
            <a:r>
              <a:rPr sz="1800" spc="-10" dirty="0">
                <a:latin typeface="Tahoma"/>
                <a:cs typeface="Tahoma"/>
              </a:rPr>
              <a:t>потужності</a:t>
            </a:r>
            <a:r>
              <a:rPr sz="1800" dirty="0">
                <a:latin typeface="Tahoma"/>
                <a:cs typeface="Tahoma"/>
              </a:rPr>
              <a:t>	</a:t>
            </a:r>
            <a:r>
              <a:rPr sz="1800" spc="-50" dirty="0">
                <a:latin typeface="Tahoma"/>
                <a:cs typeface="Tahoma"/>
              </a:rPr>
              <a:t>у</a:t>
            </a:r>
            <a:r>
              <a:rPr sz="1800" dirty="0">
                <a:latin typeface="Tahoma"/>
                <a:cs typeface="Tahoma"/>
              </a:rPr>
              <a:t>	</a:t>
            </a:r>
            <a:r>
              <a:rPr sz="1800" spc="-10" dirty="0">
                <a:latin typeface="Tahoma"/>
                <a:cs typeface="Tahoma"/>
              </a:rPr>
              <a:t>складі</a:t>
            </a:r>
            <a:r>
              <a:rPr sz="1800" dirty="0">
                <a:latin typeface="Tahoma"/>
                <a:cs typeface="Tahoma"/>
              </a:rPr>
              <a:t>	</a:t>
            </a:r>
            <a:r>
              <a:rPr sz="1800" spc="140" dirty="0">
                <a:latin typeface="Tahoma"/>
                <a:cs typeface="Tahoma"/>
              </a:rPr>
              <a:t>ОЕС</a:t>
            </a:r>
            <a:r>
              <a:rPr sz="1800" dirty="0">
                <a:latin typeface="Tahoma"/>
                <a:cs typeface="Tahoma"/>
              </a:rPr>
              <a:t>	</a:t>
            </a:r>
            <a:r>
              <a:rPr sz="1800" spc="-10" dirty="0">
                <a:latin typeface="Tahoma"/>
                <a:cs typeface="Tahoma"/>
              </a:rPr>
              <a:t>України</a:t>
            </a:r>
            <a:endParaRPr sz="1800">
              <a:latin typeface="Tahoma"/>
              <a:cs typeface="Tahoma"/>
            </a:endParaRPr>
          </a:p>
          <a:p>
            <a:pPr marL="12700">
              <a:lnSpc>
                <a:spcPct val="100000"/>
              </a:lnSpc>
              <a:spcBef>
                <a:spcPts val="5"/>
              </a:spcBef>
            </a:pPr>
            <a:r>
              <a:rPr sz="1800" dirty="0">
                <a:latin typeface="Tahoma"/>
                <a:cs typeface="Tahoma"/>
              </a:rPr>
              <a:t>зосереджені</a:t>
            </a:r>
            <a:r>
              <a:rPr sz="1800" spc="-5" dirty="0">
                <a:latin typeface="Tahoma"/>
                <a:cs typeface="Tahoma"/>
              </a:rPr>
              <a:t> </a:t>
            </a:r>
            <a:r>
              <a:rPr sz="1800" spc="-25" dirty="0">
                <a:latin typeface="Tahoma"/>
                <a:cs typeface="Tahoma"/>
              </a:rPr>
              <a:t>на</a:t>
            </a:r>
            <a:r>
              <a:rPr sz="1800" spc="-25" dirty="0">
                <a:latin typeface="Arial MT"/>
                <a:cs typeface="Arial MT"/>
              </a:rPr>
              <a:t>:</a:t>
            </a:r>
            <a:endParaRPr sz="1800">
              <a:latin typeface="Arial MT"/>
              <a:cs typeface="Arial MT"/>
            </a:endParaRPr>
          </a:p>
          <a:p>
            <a:pPr marL="299085" indent="-286385">
              <a:lnSpc>
                <a:spcPct val="100000"/>
              </a:lnSpc>
              <a:spcBef>
                <a:spcPts val="1200"/>
              </a:spcBef>
              <a:buFont typeface="Wingdings"/>
              <a:buChar char=""/>
              <a:tabLst>
                <a:tab pos="299085" algn="l"/>
              </a:tabLst>
            </a:pPr>
            <a:r>
              <a:rPr sz="1800" dirty="0">
                <a:latin typeface="Arial MT"/>
                <a:cs typeface="Arial MT"/>
              </a:rPr>
              <a:t>4</a:t>
            </a:r>
            <a:r>
              <a:rPr sz="1800" spc="35" dirty="0">
                <a:latin typeface="Arial MT"/>
                <a:cs typeface="Arial MT"/>
              </a:rPr>
              <a:t> </a:t>
            </a:r>
            <a:r>
              <a:rPr sz="1800" dirty="0">
                <a:latin typeface="Tahoma"/>
                <a:cs typeface="Tahoma"/>
              </a:rPr>
              <a:t>атомних</a:t>
            </a:r>
            <a:r>
              <a:rPr sz="1800" spc="-65" dirty="0">
                <a:latin typeface="Tahoma"/>
                <a:cs typeface="Tahoma"/>
              </a:rPr>
              <a:t> </a:t>
            </a:r>
            <a:r>
              <a:rPr sz="1800" dirty="0">
                <a:latin typeface="Tahoma"/>
                <a:cs typeface="Tahoma"/>
              </a:rPr>
              <a:t>електростанціях</a:t>
            </a:r>
            <a:r>
              <a:rPr sz="1800" spc="-55" dirty="0">
                <a:latin typeface="Tahoma"/>
                <a:cs typeface="Tahoma"/>
              </a:rPr>
              <a:t> </a:t>
            </a:r>
            <a:r>
              <a:rPr sz="1800" spc="50" dirty="0">
                <a:latin typeface="Tahoma"/>
                <a:cs typeface="Tahoma"/>
              </a:rPr>
              <a:t>(АЕС),</a:t>
            </a:r>
            <a:r>
              <a:rPr sz="1800" spc="-30" dirty="0">
                <a:latin typeface="Tahoma"/>
                <a:cs typeface="Tahoma"/>
              </a:rPr>
              <a:t> </a:t>
            </a:r>
            <a:r>
              <a:rPr sz="1800" dirty="0">
                <a:latin typeface="Tahoma"/>
                <a:cs typeface="Tahoma"/>
              </a:rPr>
              <a:t>на</a:t>
            </a:r>
            <a:r>
              <a:rPr sz="1800" spc="-25" dirty="0">
                <a:latin typeface="Tahoma"/>
                <a:cs typeface="Tahoma"/>
              </a:rPr>
              <a:t> </a:t>
            </a:r>
            <a:r>
              <a:rPr sz="1800" spc="-10" dirty="0">
                <a:latin typeface="Tahoma"/>
                <a:cs typeface="Tahoma"/>
              </a:rPr>
              <a:t>яких</a:t>
            </a:r>
            <a:r>
              <a:rPr sz="1800" spc="-70" dirty="0">
                <a:latin typeface="Tahoma"/>
                <a:cs typeface="Tahoma"/>
              </a:rPr>
              <a:t> </a:t>
            </a:r>
            <a:r>
              <a:rPr sz="1800" dirty="0">
                <a:latin typeface="Tahoma"/>
                <a:cs typeface="Tahoma"/>
              </a:rPr>
              <a:t>діє</a:t>
            </a:r>
            <a:r>
              <a:rPr sz="1800" spc="-40" dirty="0">
                <a:latin typeface="Tahoma"/>
                <a:cs typeface="Tahoma"/>
              </a:rPr>
              <a:t> </a:t>
            </a:r>
            <a:r>
              <a:rPr sz="1800" dirty="0">
                <a:latin typeface="Arial MT"/>
                <a:cs typeface="Arial MT"/>
              </a:rPr>
              <a:t>15</a:t>
            </a:r>
            <a:r>
              <a:rPr sz="1800" spc="30" dirty="0">
                <a:latin typeface="Arial MT"/>
                <a:cs typeface="Arial MT"/>
              </a:rPr>
              <a:t> </a:t>
            </a:r>
            <a:r>
              <a:rPr sz="1800" spc="-10" dirty="0">
                <a:latin typeface="Tahoma"/>
                <a:cs typeface="Tahoma"/>
              </a:rPr>
              <a:t>енергоблоків,</a:t>
            </a:r>
            <a:r>
              <a:rPr sz="1800" spc="-5" dirty="0">
                <a:latin typeface="Tahoma"/>
                <a:cs typeface="Tahoma"/>
              </a:rPr>
              <a:t> </a:t>
            </a:r>
            <a:r>
              <a:rPr sz="1800" dirty="0">
                <a:latin typeface="Tahoma"/>
                <a:cs typeface="Tahoma"/>
              </a:rPr>
              <a:t>з</a:t>
            </a:r>
            <a:r>
              <a:rPr sz="1800" spc="-45" dirty="0">
                <a:latin typeface="Tahoma"/>
                <a:cs typeface="Tahoma"/>
              </a:rPr>
              <a:t> </a:t>
            </a:r>
            <a:r>
              <a:rPr sz="1800" spc="-20" dirty="0">
                <a:latin typeface="Tahoma"/>
                <a:cs typeface="Tahoma"/>
              </a:rPr>
              <a:t>яких</a:t>
            </a:r>
            <a:r>
              <a:rPr sz="1800" spc="-70" dirty="0">
                <a:latin typeface="Tahoma"/>
                <a:cs typeface="Tahoma"/>
              </a:rPr>
              <a:t> </a:t>
            </a:r>
            <a:r>
              <a:rPr sz="1800" dirty="0">
                <a:latin typeface="Arial MT"/>
                <a:cs typeface="Arial MT"/>
              </a:rPr>
              <a:t>13</a:t>
            </a:r>
            <a:r>
              <a:rPr sz="1800" spc="35" dirty="0">
                <a:latin typeface="Arial MT"/>
                <a:cs typeface="Arial MT"/>
              </a:rPr>
              <a:t> </a:t>
            </a:r>
            <a:r>
              <a:rPr sz="1800" spc="-50" dirty="0">
                <a:latin typeface="Tahoma"/>
                <a:cs typeface="Tahoma"/>
              </a:rPr>
              <a:t>–</a:t>
            </a:r>
            <a:endParaRPr sz="1800">
              <a:latin typeface="Tahoma"/>
              <a:cs typeface="Tahoma"/>
            </a:endParaRPr>
          </a:p>
          <a:p>
            <a:pPr marL="299085">
              <a:lnSpc>
                <a:spcPct val="100000"/>
              </a:lnSpc>
            </a:pPr>
            <a:r>
              <a:rPr sz="1800" spc="-20" dirty="0">
                <a:latin typeface="Tahoma"/>
                <a:cs typeface="Tahoma"/>
              </a:rPr>
              <a:t>потужністю</a:t>
            </a:r>
            <a:r>
              <a:rPr sz="1800" spc="-65" dirty="0">
                <a:latin typeface="Tahoma"/>
                <a:cs typeface="Tahoma"/>
              </a:rPr>
              <a:t> </a:t>
            </a:r>
            <a:r>
              <a:rPr sz="1800" dirty="0">
                <a:latin typeface="Tahoma"/>
                <a:cs typeface="Tahoma"/>
              </a:rPr>
              <a:t>по</a:t>
            </a:r>
            <a:r>
              <a:rPr sz="1800" spc="-45" dirty="0">
                <a:latin typeface="Tahoma"/>
                <a:cs typeface="Tahoma"/>
              </a:rPr>
              <a:t> </a:t>
            </a:r>
            <a:r>
              <a:rPr sz="1800" dirty="0">
                <a:latin typeface="Arial MT"/>
                <a:cs typeface="Arial MT"/>
              </a:rPr>
              <a:t>1</a:t>
            </a:r>
            <a:r>
              <a:rPr sz="1800" spc="-5" dirty="0">
                <a:latin typeface="Arial MT"/>
                <a:cs typeface="Arial MT"/>
              </a:rPr>
              <a:t> </a:t>
            </a:r>
            <a:r>
              <a:rPr sz="1800" dirty="0">
                <a:latin typeface="Arial MT"/>
                <a:cs typeface="Arial MT"/>
              </a:rPr>
              <a:t>000 </a:t>
            </a:r>
            <a:r>
              <a:rPr sz="1800" dirty="0">
                <a:latin typeface="Tahoma"/>
                <a:cs typeface="Tahoma"/>
              </a:rPr>
              <a:t>МВт</a:t>
            </a:r>
            <a:r>
              <a:rPr sz="1800" spc="-10" dirty="0">
                <a:latin typeface="Tahoma"/>
                <a:cs typeface="Tahoma"/>
              </a:rPr>
              <a:t> </a:t>
            </a:r>
            <a:r>
              <a:rPr sz="1800" dirty="0">
                <a:latin typeface="Tahoma"/>
                <a:cs typeface="Tahoma"/>
              </a:rPr>
              <a:t>і</a:t>
            </a:r>
            <a:r>
              <a:rPr sz="1800" spc="-40" dirty="0">
                <a:latin typeface="Tahoma"/>
                <a:cs typeface="Tahoma"/>
              </a:rPr>
              <a:t> </a:t>
            </a:r>
            <a:r>
              <a:rPr sz="1800" dirty="0">
                <a:latin typeface="Arial MT"/>
                <a:cs typeface="Arial MT"/>
              </a:rPr>
              <a:t>2</a:t>
            </a:r>
            <a:r>
              <a:rPr sz="1800" spc="-5" dirty="0">
                <a:latin typeface="Arial MT"/>
                <a:cs typeface="Arial MT"/>
              </a:rPr>
              <a:t> </a:t>
            </a:r>
            <a:r>
              <a:rPr sz="1800" dirty="0">
                <a:latin typeface="Tahoma"/>
                <a:cs typeface="Tahoma"/>
              </a:rPr>
              <a:t>–</a:t>
            </a:r>
            <a:r>
              <a:rPr sz="1800" spc="-45" dirty="0">
                <a:latin typeface="Tahoma"/>
                <a:cs typeface="Tahoma"/>
              </a:rPr>
              <a:t> </a:t>
            </a:r>
            <a:r>
              <a:rPr sz="1800" spc="-20" dirty="0">
                <a:latin typeface="Tahoma"/>
                <a:cs typeface="Tahoma"/>
              </a:rPr>
              <a:t>потужністю</a:t>
            </a:r>
            <a:r>
              <a:rPr sz="1800" spc="-40" dirty="0">
                <a:latin typeface="Tahoma"/>
                <a:cs typeface="Tahoma"/>
              </a:rPr>
              <a:t> </a:t>
            </a:r>
            <a:r>
              <a:rPr sz="1800" dirty="0">
                <a:latin typeface="Arial MT"/>
                <a:cs typeface="Arial MT"/>
              </a:rPr>
              <a:t>415</a:t>
            </a:r>
            <a:r>
              <a:rPr sz="1800" spc="-5" dirty="0">
                <a:latin typeface="Arial MT"/>
                <a:cs typeface="Arial MT"/>
              </a:rPr>
              <a:t> </a:t>
            </a:r>
            <a:r>
              <a:rPr sz="1800" dirty="0">
                <a:latin typeface="Tahoma"/>
                <a:cs typeface="Tahoma"/>
              </a:rPr>
              <a:t>та</a:t>
            </a:r>
            <a:r>
              <a:rPr sz="1800" spc="-45" dirty="0">
                <a:latin typeface="Tahoma"/>
                <a:cs typeface="Tahoma"/>
              </a:rPr>
              <a:t> </a:t>
            </a:r>
            <a:r>
              <a:rPr sz="1800" dirty="0">
                <a:latin typeface="Arial MT"/>
                <a:cs typeface="Arial MT"/>
              </a:rPr>
              <a:t>420</a:t>
            </a:r>
            <a:r>
              <a:rPr sz="1800" spc="-5" dirty="0">
                <a:latin typeface="Arial MT"/>
                <a:cs typeface="Arial MT"/>
              </a:rPr>
              <a:t> </a:t>
            </a:r>
            <a:r>
              <a:rPr sz="1800" spc="-20" dirty="0">
                <a:latin typeface="Tahoma"/>
                <a:cs typeface="Tahoma"/>
              </a:rPr>
              <a:t>МВт</a:t>
            </a:r>
            <a:r>
              <a:rPr sz="1800" spc="-20" dirty="0">
                <a:latin typeface="Arial MT"/>
                <a:cs typeface="Arial MT"/>
              </a:rPr>
              <a:t>;</a:t>
            </a:r>
            <a:endParaRPr sz="1800">
              <a:latin typeface="Arial MT"/>
              <a:cs typeface="Arial MT"/>
            </a:endParaRPr>
          </a:p>
          <a:p>
            <a:pPr marL="299085" marR="6350" indent="-287020" algn="just">
              <a:lnSpc>
                <a:spcPct val="100000"/>
              </a:lnSpc>
              <a:spcBef>
                <a:spcPts val="1200"/>
              </a:spcBef>
              <a:buFont typeface="Wingdings"/>
              <a:buChar char=""/>
              <a:tabLst>
                <a:tab pos="299085" algn="l"/>
              </a:tabLst>
            </a:pPr>
            <a:r>
              <a:rPr sz="1800" dirty="0">
                <a:latin typeface="Tahoma"/>
                <a:cs typeface="Tahoma"/>
              </a:rPr>
              <a:t>каскадах</a:t>
            </a:r>
            <a:r>
              <a:rPr sz="1800" spc="465" dirty="0">
                <a:latin typeface="Tahoma"/>
                <a:cs typeface="Tahoma"/>
              </a:rPr>
              <a:t> </a:t>
            </a:r>
            <a:r>
              <a:rPr sz="1800" dirty="0">
                <a:latin typeface="Tahoma"/>
                <a:cs typeface="Tahoma"/>
              </a:rPr>
              <a:t>з</a:t>
            </a:r>
            <a:r>
              <a:rPr sz="1800" spc="495" dirty="0">
                <a:latin typeface="Tahoma"/>
                <a:cs typeface="Tahoma"/>
              </a:rPr>
              <a:t> </a:t>
            </a:r>
            <a:r>
              <a:rPr sz="1800" dirty="0">
                <a:latin typeface="Arial MT"/>
                <a:cs typeface="Arial MT"/>
              </a:rPr>
              <a:t>8</a:t>
            </a:r>
            <a:r>
              <a:rPr sz="1800" spc="40" dirty="0">
                <a:latin typeface="Arial MT"/>
                <a:cs typeface="Arial MT"/>
              </a:rPr>
              <a:t>  </a:t>
            </a:r>
            <a:r>
              <a:rPr sz="1800" spc="155" dirty="0">
                <a:latin typeface="Tahoma"/>
                <a:cs typeface="Tahoma"/>
              </a:rPr>
              <a:t>ГЕС</a:t>
            </a:r>
            <a:r>
              <a:rPr sz="1800" spc="-25" dirty="0">
                <a:latin typeface="Tahoma"/>
                <a:cs typeface="Tahoma"/>
              </a:rPr>
              <a:t>  </a:t>
            </a:r>
            <a:r>
              <a:rPr sz="1800" dirty="0">
                <a:latin typeface="Tahoma"/>
                <a:cs typeface="Tahoma"/>
              </a:rPr>
              <a:t>на</a:t>
            </a:r>
            <a:r>
              <a:rPr sz="1800" spc="-25" dirty="0">
                <a:latin typeface="Tahoma"/>
                <a:cs typeface="Tahoma"/>
              </a:rPr>
              <a:t>  </a:t>
            </a:r>
            <a:r>
              <a:rPr sz="1800" dirty="0">
                <a:latin typeface="Tahoma"/>
                <a:cs typeface="Tahoma"/>
              </a:rPr>
              <a:t>річках</a:t>
            </a:r>
            <a:r>
              <a:rPr sz="1800" spc="484" dirty="0">
                <a:latin typeface="Tahoma"/>
                <a:cs typeface="Tahoma"/>
              </a:rPr>
              <a:t> </a:t>
            </a:r>
            <a:r>
              <a:rPr sz="1800" dirty="0">
                <a:latin typeface="Tahoma"/>
                <a:cs typeface="Tahoma"/>
              </a:rPr>
              <a:t>Дніпро</a:t>
            </a:r>
            <a:r>
              <a:rPr sz="1800" spc="-20" dirty="0">
                <a:latin typeface="Tahoma"/>
                <a:cs typeface="Tahoma"/>
              </a:rPr>
              <a:t>  </a:t>
            </a:r>
            <a:r>
              <a:rPr sz="1800" dirty="0">
                <a:latin typeface="Tahoma"/>
                <a:cs typeface="Tahoma"/>
              </a:rPr>
              <a:t>й</a:t>
            </a:r>
            <a:r>
              <a:rPr sz="1800" spc="-25" dirty="0">
                <a:latin typeface="Tahoma"/>
                <a:cs typeface="Tahoma"/>
              </a:rPr>
              <a:t>  </a:t>
            </a:r>
            <a:r>
              <a:rPr sz="1800" dirty="0">
                <a:latin typeface="Tahoma"/>
                <a:cs typeface="Tahoma"/>
              </a:rPr>
              <a:t>Дністер</a:t>
            </a:r>
            <a:r>
              <a:rPr sz="1800" spc="-30" dirty="0">
                <a:latin typeface="Tahoma"/>
                <a:cs typeface="Tahoma"/>
              </a:rPr>
              <a:t>  </a:t>
            </a:r>
            <a:r>
              <a:rPr sz="1800" dirty="0">
                <a:latin typeface="Tahoma"/>
                <a:cs typeface="Tahoma"/>
              </a:rPr>
              <a:t>із</a:t>
            </a:r>
            <a:r>
              <a:rPr sz="1800" spc="-30" dirty="0">
                <a:latin typeface="Tahoma"/>
                <a:cs typeface="Tahoma"/>
              </a:rPr>
              <a:t>  </a:t>
            </a:r>
            <a:r>
              <a:rPr sz="1800" dirty="0">
                <a:latin typeface="Tahoma"/>
                <a:cs typeface="Tahoma"/>
              </a:rPr>
              <a:t>загальною</a:t>
            </a:r>
            <a:r>
              <a:rPr sz="1800" spc="-35" dirty="0">
                <a:latin typeface="Tahoma"/>
                <a:cs typeface="Tahoma"/>
              </a:rPr>
              <a:t>  </a:t>
            </a:r>
            <a:r>
              <a:rPr sz="1800" spc="-10" dirty="0">
                <a:latin typeface="Tahoma"/>
                <a:cs typeface="Tahoma"/>
              </a:rPr>
              <a:t>кількістю </a:t>
            </a:r>
            <a:r>
              <a:rPr sz="1800" dirty="0">
                <a:latin typeface="Tahoma"/>
                <a:cs typeface="Tahoma"/>
              </a:rPr>
              <a:t>гідроагрегатів</a:t>
            </a:r>
            <a:r>
              <a:rPr sz="1800" spc="190" dirty="0">
                <a:latin typeface="Tahoma"/>
                <a:cs typeface="Tahoma"/>
              </a:rPr>
              <a:t> </a:t>
            </a:r>
            <a:r>
              <a:rPr sz="1800" dirty="0">
                <a:latin typeface="Tahoma"/>
                <a:cs typeface="Tahoma"/>
              </a:rPr>
              <a:t>–</a:t>
            </a:r>
            <a:r>
              <a:rPr sz="1800" spc="195" dirty="0">
                <a:latin typeface="Tahoma"/>
                <a:cs typeface="Tahoma"/>
              </a:rPr>
              <a:t> </a:t>
            </a:r>
            <a:r>
              <a:rPr sz="1800" dirty="0">
                <a:latin typeface="Arial MT"/>
                <a:cs typeface="Arial MT"/>
              </a:rPr>
              <a:t>103</a:t>
            </a:r>
            <a:r>
              <a:rPr sz="1800" spc="260" dirty="0">
                <a:latin typeface="Arial MT"/>
                <a:cs typeface="Arial MT"/>
              </a:rPr>
              <a:t> </a:t>
            </a:r>
            <a:r>
              <a:rPr sz="1800" dirty="0">
                <a:latin typeface="Tahoma"/>
                <a:cs typeface="Tahoma"/>
              </a:rPr>
              <a:t>одиниці,</a:t>
            </a:r>
            <a:r>
              <a:rPr sz="1800" spc="195" dirty="0">
                <a:latin typeface="Tahoma"/>
                <a:cs typeface="Tahoma"/>
              </a:rPr>
              <a:t> </a:t>
            </a:r>
            <a:r>
              <a:rPr sz="1800" dirty="0">
                <a:latin typeface="Tahoma"/>
                <a:cs typeface="Tahoma"/>
              </a:rPr>
              <a:t>а</a:t>
            </a:r>
            <a:r>
              <a:rPr sz="1800" spc="195" dirty="0">
                <a:latin typeface="Tahoma"/>
                <a:cs typeface="Tahoma"/>
              </a:rPr>
              <a:t> </a:t>
            </a:r>
            <a:r>
              <a:rPr sz="1800" dirty="0">
                <a:latin typeface="Tahoma"/>
                <a:cs typeface="Tahoma"/>
              </a:rPr>
              <a:t>також</a:t>
            </a:r>
            <a:r>
              <a:rPr sz="1800" spc="195" dirty="0">
                <a:latin typeface="Tahoma"/>
                <a:cs typeface="Tahoma"/>
              </a:rPr>
              <a:t> </a:t>
            </a:r>
            <a:r>
              <a:rPr sz="1800" dirty="0">
                <a:latin typeface="Tahoma"/>
                <a:cs typeface="Tahoma"/>
              </a:rPr>
              <a:t>трьох</a:t>
            </a:r>
            <a:r>
              <a:rPr sz="1800" spc="155" dirty="0">
                <a:latin typeface="Tahoma"/>
                <a:cs typeface="Tahoma"/>
              </a:rPr>
              <a:t> </a:t>
            </a:r>
            <a:r>
              <a:rPr sz="1800" dirty="0">
                <a:latin typeface="Tahoma"/>
                <a:cs typeface="Tahoma"/>
              </a:rPr>
              <a:t>гідроакумулюючих</a:t>
            </a:r>
            <a:r>
              <a:rPr sz="1800" spc="175" dirty="0">
                <a:latin typeface="Tahoma"/>
                <a:cs typeface="Tahoma"/>
              </a:rPr>
              <a:t> </a:t>
            </a:r>
            <a:r>
              <a:rPr sz="1800" spc="-10" dirty="0">
                <a:latin typeface="Tahoma"/>
                <a:cs typeface="Tahoma"/>
              </a:rPr>
              <a:t>станціях </a:t>
            </a:r>
            <a:r>
              <a:rPr sz="1800" dirty="0">
                <a:latin typeface="Tahoma"/>
                <a:cs typeface="Tahoma"/>
              </a:rPr>
              <a:t>(ГАЕС),</a:t>
            </a:r>
            <a:r>
              <a:rPr sz="1800" spc="-70" dirty="0">
                <a:latin typeface="Tahoma"/>
                <a:cs typeface="Tahoma"/>
              </a:rPr>
              <a:t> </a:t>
            </a:r>
            <a:r>
              <a:rPr sz="1800" dirty="0">
                <a:latin typeface="Tahoma"/>
                <a:cs typeface="Tahoma"/>
              </a:rPr>
              <a:t>з</a:t>
            </a:r>
            <a:r>
              <a:rPr sz="1800" spc="-25" dirty="0">
                <a:latin typeface="Tahoma"/>
                <a:cs typeface="Tahoma"/>
              </a:rPr>
              <a:t> </a:t>
            </a:r>
            <a:r>
              <a:rPr sz="1800" spc="-20" dirty="0">
                <a:latin typeface="Tahoma"/>
                <a:cs typeface="Tahoma"/>
              </a:rPr>
              <a:t>яких</a:t>
            </a:r>
            <a:r>
              <a:rPr sz="1800" spc="-75" dirty="0">
                <a:latin typeface="Tahoma"/>
                <a:cs typeface="Tahoma"/>
              </a:rPr>
              <a:t> </a:t>
            </a:r>
            <a:r>
              <a:rPr sz="1800" spc="-10" dirty="0">
                <a:latin typeface="Arial MT"/>
                <a:cs typeface="Arial MT"/>
              </a:rPr>
              <a:t>11</a:t>
            </a:r>
            <a:r>
              <a:rPr sz="1800" spc="30" dirty="0">
                <a:latin typeface="Arial MT"/>
                <a:cs typeface="Arial MT"/>
              </a:rPr>
              <a:t> </a:t>
            </a:r>
            <a:r>
              <a:rPr sz="1800" spc="-10" dirty="0">
                <a:latin typeface="Tahoma"/>
                <a:cs typeface="Tahoma"/>
              </a:rPr>
              <a:t>гідроагрегатів</a:t>
            </a:r>
            <a:r>
              <a:rPr sz="1800" spc="-20" dirty="0">
                <a:latin typeface="Tahoma"/>
                <a:cs typeface="Tahoma"/>
              </a:rPr>
              <a:t> </a:t>
            </a:r>
            <a:r>
              <a:rPr sz="1800" dirty="0">
                <a:latin typeface="Tahoma"/>
                <a:cs typeface="Tahoma"/>
              </a:rPr>
              <a:t>з</a:t>
            </a:r>
            <a:r>
              <a:rPr sz="1800" spc="-50" dirty="0">
                <a:latin typeface="Tahoma"/>
                <a:cs typeface="Tahoma"/>
              </a:rPr>
              <a:t> </a:t>
            </a:r>
            <a:r>
              <a:rPr sz="1800" spc="-20" dirty="0">
                <a:latin typeface="Tahoma"/>
                <a:cs typeface="Tahoma"/>
              </a:rPr>
              <a:t>потужністю</a:t>
            </a:r>
            <a:r>
              <a:rPr sz="1800" spc="-35" dirty="0">
                <a:latin typeface="Tahoma"/>
                <a:cs typeface="Tahoma"/>
              </a:rPr>
              <a:t> </a:t>
            </a:r>
            <a:r>
              <a:rPr sz="1800" dirty="0">
                <a:latin typeface="Tahoma"/>
                <a:cs typeface="Tahoma"/>
              </a:rPr>
              <a:t>від</a:t>
            </a:r>
            <a:r>
              <a:rPr sz="1800" spc="-35" dirty="0">
                <a:latin typeface="Tahoma"/>
                <a:cs typeface="Tahoma"/>
              </a:rPr>
              <a:t> </a:t>
            </a:r>
            <a:r>
              <a:rPr sz="1800" dirty="0">
                <a:latin typeface="Arial MT"/>
                <a:cs typeface="Arial MT"/>
              </a:rPr>
              <a:t>33</a:t>
            </a:r>
            <a:r>
              <a:rPr sz="1800" spc="5" dirty="0">
                <a:latin typeface="Arial MT"/>
                <a:cs typeface="Arial MT"/>
              </a:rPr>
              <a:t> </a:t>
            </a:r>
            <a:r>
              <a:rPr sz="1800" dirty="0">
                <a:latin typeface="Tahoma"/>
                <a:cs typeface="Tahoma"/>
              </a:rPr>
              <a:t>МВт</a:t>
            </a:r>
            <a:r>
              <a:rPr sz="1800" spc="5" dirty="0">
                <a:latin typeface="Tahoma"/>
                <a:cs typeface="Tahoma"/>
              </a:rPr>
              <a:t> </a:t>
            </a:r>
            <a:r>
              <a:rPr sz="1800" dirty="0">
                <a:latin typeface="Tahoma"/>
                <a:cs typeface="Tahoma"/>
              </a:rPr>
              <a:t>до</a:t>
            </a:r>
            <a:r>
              <a:rPr sz="1800" spc="-65" dirty="0">
                <a:latin typeface="Tahoma"/>
                <a:cs typeface="Tahoma"/>
              </a:rPr>
              <a:t> </a:t>
            </a:r>
            <a:r>
              <a:rPr sz="1800" dirty="0">
                <a:latin typeface="Arial MT"/>
                <a:cs typeface="Arial MT"/>
              </a:rPr>
              <a:t>324</a:t>
            </a:r>
            <a:r>
              <a:rPr sz="1800" spc="5" dirty="0">
                <a:latin typeface="Arial MT"/>
                <a:cs typeface="Arial MT"/>
              </a:rPr>
              <a:t> </a:t>
            </a:r>
            <a:r>
              <a:rPr sz="1800" spc="-20" dirty="0">
                <a:latin typeface="Tahoma"/>
                <a:cs typeface="Tahoma"/>
              </a:rPr>
              <a:t>МВт</a:t>
            </a:r>
            <a:r>
              <a:rPr sz="1800" spc="-20" dirty="0">
                <a:latin typeface="Arial MT"/>
                <a:cs typeface="Arial MT"/>
              </a:rPr>
              <a:t>;</a:t>
            </a:r>
            <a:endParaRPr sz="1800">
              <a:latin typeface="Arial MT"/>
              <a:cs typeface="Arial MT"/>
            </a:endParaRPr>
          </a:p>
          <a:p>
            <a:pPr marL="297815" marR="6350" indent="-285750">
              <a:lnSpc>
                <a:spcPct val="100000"/>
              </a:lnSpc>
              <a:spcBef>
                <a:spcPts val="1205"/>
              </a:spcBef>
              <a:buFont typeface="Wingdings"/>
              <a:buChar char=""/>
              <a:tabLst>
                <a:tab pos="299085" algn="l"/>
              </a:tabLst>
            </a:pPr>
            <a:r>
              <a:rPr sz="1800" spc="85" dirty="0">
                <a:latin typeface="Arial MT"/>
                <a:cs typeface="Arial MT"/>
              </a:rPr>
              <a:t>12</a:t>
            </a:r>
            <a:r>
              <a:rPr sz="1800" spc="85" dirty="0">
                <a:latin typeface="Tahoma"/>
                <a:cs typeface="Tahoma"/>
              </a:rPr>
              <a:t>ТЕС</a:t>
            </a:r>
            <a:r>
              <a:rPr sz="1800" spc="50" dirty="0">
                <a:latin typeface="Tahoma"/>
                <a:cs typeface="Tahoma"/>
              </a:rPr>
              <a:t> </a:t>
            </a:r>
            <a:r>
              <a:rPr sz="1800" dirty="0">
                <a:latin typeface="Tahoma"/>
                <a:cs typeface="Tahoma"/>
              </a:rPr>
              <a:t>із</a:t>
            </a:r>
            <a:r>
              <a:rPr sz="1800" spc="45" dirty="0">
                <a:latin typeface="Tahoma"/>
                <a:cs typeface="Tahoma"/>
              </a:rPr>
              <a:t> </a:t>
            </a:r>
            <a:r>
              <a:rPr sz="1800" dirty="0">
                <a:latin typeface="Tahoma"/>
                <a:cs typeface="Tahoma"/>
              </a:rPr>
              <a:t>блоками</a:t>
            </a:r>
            <a:r>
              <a:rPr sz="1800" spc="55" dirty="0">
                <a:latin typeface="Tahoma"/>
                <a:cs typeface="Tahoma"/>
              </a:rPr>
              <a:t> </a:t>
            </a:r>
            <a:r>
              <a:rPr sz="1800" dirty="0">
                <a:latin typeface="Tahoma"/>
                <a:cs typeface="Tahoma"/>
              </a:rPr>
              <a:t>одиничною</a:t>
            </a:r>
            <a:r>
              <a:rPr sz="1800" spc="55" dirty="0">
                <a:latin typeface="Tahoma"/>
                <a:cs typeface="Tahoma"/>
              </a:rPr>
              <a:t> </a:t>
            </a:r>
            <a:r>
              <a:rPr sz="1800" dirty="0">
                <a:latin typeface="Tahoma"/>
                <a:cs typeface="Tahoma"/>
              </a:rPr>
              <a:t>потужністю</a:t>
            </a:r>
            <a:r>
              <a:rPr sz="1800" spc="60" dirty="0">
                <a:latin typeface="Tahoma"/>
                <a:cs typeface="Tahoma"/>
              </a:rPr>
              <a:t> </a:t>
            </a:r>
            <a:r>
              <a:rPr sz="1800" dirty="0">
                <a:latin typeface="Arial MT"/>
                <a:cs typeface="Arial MT"/>
              </a:rPr>
              <a:t>150,</a:t>
            </a:r>
            <a:r>
              <a:rPr sz="1800" spc="120" dirty="0">
                <a:latin typeface="Arial MT"/>
                <a:cs typeface="Arial MT"/>
              </a:rPr>
              <a:t> </a:t>
            </a:r>
            <a:r>
              <a:rPr sz="1800" dirty="0">
                <a:latin typeface="Arial MT"/>
                <a:cs typeface="Arial MT"/>
              </a:rPr>
              <a:t>200,</a:t>
            </a:r>
            <a:r>
              <a:rPr sz="1800" spc="125" dirty="0">
                <a:latin typeface="Arial MT"/>
                <a:cs typeface="Arial MT"/>
              </a:rPr>
              <a:t> </a:t>
            </a:r>
            <a:r>
              <a:rPr sz="1800" dirty="0">
                <a:latin typeface="Arial MT"/>
                <a:cs typeface="Arial MT"/>
              </a:rPr>
              <a:t>300</a:t>
            </a:r>
            <a:r>
              <a:rPr sz="1800" spc="125" dirty="0">
                <a:latin typeface="Arial MT"/>
                <a:cs typeface="Arial MT"/>
              </a:rPr>
              <a:t> </a:t>
            </a:r>
            <a:r>
              <a:rPr sz="1800" dirty="0">
                <a:latin typeface="Tahoma"/>
                <a:cs typeface="Tahoma"/>
              </a:rPr>
              <a:t>і</a:t>
            </a:r>
            <a:r>
              <a:rPr sz="1800" spc="35" dirty="0">
                <a:latin typeface="Tahoma"/>
                <a:cs typeface="Tahoma"/>
              </a:rPr>
              <a:t> </a:t>
            </a:r>
            <a:r>
              <a:rPr sz="1800" dirty="0">
                <a:latin typeface="Arial MT"/>
                <a:cs typeface="Arial MT"/>
              </a:rPr>
              <a:t>800</a:t>
            </a:r>
            <a:r>
              <a:rPr sz="1800" spc="125" dirty="0">
                <a:latin typeface="Arial MT"/>
                <a:cs typeface="Arial MT"/>
              </a:rPr>
              <a:t> </a:t>
            </a:r>
            <a:r>
              <a:rPr sz="1800" dirty="0">
                <a:latin typeface="Tahoma"/>
                <a:cs typeface="Tahoma"/>
              </a:rPr>
              <a:t>МВт,</a:t>
            </a:r>
            <a:r>
              <a:rPr sz="1800" spc="80" dirty="0">
                <a:latin typeface="Tahoma"/>
                <a:cs typeface="Tahoma"/>
              </a:rPr>
              <a:t> </a:t>
            </a:r>
            <a:r>
              <a:rPr sz="1800" dirty="0">
                <a:latin typeface="Tahoma"/>
                <a:cs typeface="Tahoma"/>
              </a:rPr>
              <a:t>з</a:t>
            </a:r>
            <a:r>
              <a:rPr sz="1800" spc="45" dirty="0">
                <a:latin typeface="Tahoma"/>
                <a:cs typeface="Tahoma"/>
              </a:rPr>
              <a:t> </a:t>
            </a:r>
            <a:r>
              <a:rPr sz="1800" spc="-20" dirty="0">
                <a:latin typeface="Tahoma"/>
                <a:cs typeface="Tahoma"/>
              </a:rPr>
              <a:t>яких 	</a:t>
            </a:r>
            <a:r>
              <a:rPr sz="1800" dirty="0">
                <a:latin typeface="Arial MT"/>
                <a:cs typeface="Arial MT"/>
              </a:rPr>
              <a:t>75</a:t>
            </a:r>
            <a:r>
              <a:rPr sz="1800" spc="95" dirty="0">
                <a:latin typeface="Arial MT"/>
                <a:cs typeface="Arial MT"/>
              </a:rPr>
              <a:t> </a:t>
            </a:r>
            <a:r>
              <a:rPr sz="1800" dirty="0">
                <a:latin typeface="Tahoma"/>
                <a:cs typeface="Tahoma"/>
              </a:rPr>
              <a:t>енергоблоків,</a:t>
            </a:r>
            <a:r>
              <a:rPr sz="1800" spc="50" dirty="0">
                <a:latin typeface="Tahoma"/>
                <a:cs typeface="Tahoma"/>
              </a:rPr>
              <a:t> </a:t>
            </a:r>
            <a:r>
              <a:rPr sz="1800" dirty="0">
                <a:latin typeface="Tahoma"/>
                <a:cs typeface="Tahoma"/>
              </a:rPr>
              <a:t>у</a:t>
            </a:r>
            <a:r>
              <a:rPr sz="1800" spc="15" dirty="0">
                <a:latin typeface="Tahoma"/>
                <a:cs typeface="Tahoma"/>
              </a:rPr>
              <a:t> </a:t>
            </a:r>
            <a:r>
              <a:rPr sz="1800" spc="-20" dirty="0">
                <a:latin typeface="Tahoma"/>
                <a:cs typeface="Tahoma"/>
              </a:rPr>
              <a:t>т</a:t>
            </a:r>
            <a:r>
              <a:rPr sz="1800" spc="-20" dirty="0">
                <a:latin typeface="Arial MT"/>
                <a:cs typeface="Arial MT"/>
              </a:rPr>
              <a:t>.</a:t>
            </a:r>
            <a:r>
              <a:rPr sz="1800" spc="-20" dirty="0">
                <a:latin typeface="Tahoma"/>
                <a:cs typeface="Tahoma"/>
              </a:rPr>
              <a:t>ч</a:t>
            </a:r>
            <a:r>
              <a:rPr sz="1800" spc="-20" dirty="0">
                <a:latin typeface="Arial MT"/>
                <a:cs typeface="Arial MT"/>
              </a:rPr>
              <a:t>.</a:t>
            </a:r>
            <a:r>
              <a:rPr sz="1800" spc="95" dirty="0">
                <a:latin typeface="Arial MT"/>
                <a:cs typeface="Arial MT"/>
              </a:rPr>
              <a:t> </a:t>
            </a:r>
            <a:r>
              <a:rPr sz="1800" dirty="0">
                <a:latin typeface="Tahoma"/>
                <a:cs typeface="Tahoma"/>
              </a:rPr>
              <a:t>потужністю</a:t>
            </a:r>
            <a:r>
              <a:rPr sz="1800" dirty="0">
                <a:latin typeface="Arial MT"/>
                <a:cs typeface="Arial MT"/>
              </a:rPr>
              <a:t>:</a:t>
            </a:r>
            <a:r>
              <a:rPr sz="1800" spc="90" dirty="0">
                <a:latin typeface="Arial MT"/>
                <a:cs typeface="Arial MT"/>
              </a:rPr>
              <a:t> </a:t>
            </a:r>
            <a:r>
              <a:rPr sz="1800" dirty="0">
                <a:latin typeface="Arial MT"/>
                <a:cs typeface="Arial MT"/>
              </a:rPr>
              <a:t>150</a:t>
            </a:r>
            <a:r>
              <a:rPr sz="1800" spc="95" dirty="0">
                <a:latin typeface="Arial MT"/>
                <a:cs typeface="Arial MT"/>
              </a:rPr>
              <a:t> </a:t>
            </a:r>
            <a:r>
              <a:rPr sz="1800" dirty="0">
                <a:latin typeface="Tahoma"/>
                <a:cs typeface="Tahoma"/>
              </a:rPr>
              <a:t>МВт</a:t>
            </a:r>
            <a:r>
              <a:rPr sz="1800" spc="15" dirty="0">
                <a:latin typeface="Tahoma"/>
                <a:cs typeface="Tahoma"/>
              </a:rPr>
              <a:t> </a:t>
            </a:r>
            <a:r>
              <a:rPr sz="1800" dirty="0">
                <a:latin typeface="Tahoma"/>
                <a:cs typeface="Tahoma"/>
              </a:rPr>
              <a:t>–</a:t>
            </a:r>
            <a:r>
              <a:rPr sz="1800" spc="40" dirty="0">
                <a:latin typeface="Tahoma"/>
                <a:cs typeface="Tahoma"/>
              </a:rPr>
              <a:t> </a:t>
            </a:r>
            <a:r>
              <a:rPr sz="1800" dirty="0">
                <a:latin typeface="Arial MT"/>
                <a:cs typeface="Arial MT"/>
              </a:rPr>
              <a:t>6,</a:t>
            </a:r>
            <a:r>
              <a:rPr sz="1800" spc="90" dirty="0">
                <a:latin typeface="Arial MT"/>
                <a:cs typeface="Arial MT"/>
              </a:rPr>
              <a:t> </a:t>
            </a:r>
            <a:r>
              <a:rPr sz="1800" dirty="0">
                <a:latin typeface="Arial MT"/>
                <a:cs typeface="Arial MT"/>
              </a:rPr>
              <a:t>200</a:t>
            </a:r>
            <a:r>
              <a:rPr sz="1800" spc="95" dirty="0">
                <a:latin typeface="Arial MT"/>
                <a:cs typeface="Arial MT"/>
              </a:rPr>
              <a:t> </a:t>
            </a:r>
            <a:r>
              <a:rPr sz="1800" dirty="0">
                <a:latin typeface="Tahoma"/>
                <a:cs typeface="Tahoma"/>
              </a:rPr>
              <a:t>МВт</a:t>
            </a:r>
            <a:r>
              <a:rPr sz="1800" spc="40" dirty="0">
                <a:latin typeface="Tahoma"/>
                <a:cs typeface="Tahoma"/>
              </a:rPr>
              <a:t> </a:t>
            </a:r>
            <a:r>
              <a:rPr sz="1800" dirty="0">
                <a:latin typeface="Tahoma"/>
                <a:cs typeface="Tahoma"/>
              </a:rPr>
              <a:t>–</a:t>
            </a:r>
            <a:r>
              <a:rPr sz="1800" spc="35" dirty="0">
                <a:latin typeface="Tahoma"/>
                <a:cs typeface="Tahoma"/>
              </a:rPr>
              <a:t> </a:t>
            </a:r>
            <a:r>
              <a:rPr sz="1800" dirty="0">
                <a:latin typeface="Arial MT"/>
                <a:cs typeface="Arial MT"/>
              </a:rPr>
              <a:t>31,</a:t>
            </a:r>
            <a:r>
              <a:rPr sz="1800" spc="95" dirty="0">
                <a:latin typeface="Arial MT"/>
                <a:cs typeface="Arial MT"/>
              </a:rPr>
              <a:t> </a:t>
            </a:r>
            <a:r>
              <a:rPr sz="1800" dirty="0">
                <a:latin typeface="Arial MT"/>
                <a:cs typeface="Arial MT"/>
              </a:rPr>
              <a:t>300</a:t>
            </a:r>
            <a:r>
              <a:rPr sz="1800" spc="95" dirty="0">
                <a:latin typeface="Arial MT"/>
                <a:cs typeface="Arial MT"/>
              </a:rPr>
              <a:t> </a:t>
            </a:r>
            <a:r>
              <a:rPr sz="1800" dirty="0">
                <a:latin typeface="Tahoma"/>
                <a:cs typeface="Tahoma"/>
              </a:rPr>
              <a:t>МВт</a:t>
            </a:r>
            <a:r>
              <a:rPr sz="1800" spc="20" dirty="0">
                <a:latin typeface="Tahoma"/>
                <a:cs typeface="Tahoma"/>
              </a:rPr>
              <a:t> </a:t>
            </a:r>
            <a:r>
              <a:rPr sz="1800" spc="-50" dirty="0">
                <a:latin typeface="Tahoma"/>
                <a:cs typeface="Tahoma"/>
              </a:rPr>
              <a:t>–</a:t>
            </a:r>
            <a:endParaRPr sz="1800">
              <a:latin typeface="Tahoma"/>
              <a:cs typeface="Tahoma"/>
            </a:endParaRPr>
          </a:p>
          <a:p>
            <a:pPr marL="299085">
              <a:lnSpc>
                <a:spcPct val="100000"/>
              </a:lnSpc>
              <a:spcBef>
                <a:spcPts val="5"/>
              </a:spcBef>
              <a:tabLst>
                <a:tab pos="771525" algn="l"/>
                <a:tab pos="1308100" algn="l"/>
                <a:tab pos="1899920" algn="l"/>
                <a:tab pos="2183130" algn="l"/>
                <a:tab pos="2466975" algn="l"/>
                <a:tab pos="2847975" algn="l"/>
                <a:tab pos="3131185" algn="l"/>
                <a:tab pos="5144135" algn="l"/>
                <a:tab pos="5427345" algn="l"/>
                <a:tab pos="6189980" algn="l"/>
                <a:tab pos="6466840" algn="l"/>
                <a:tab pos="7461250" algn="l"/>
                <a:tab pos="8077200" algn="l"/>
              </a:tabLst>
            </a:pPr>
            <a:r>
              <a:rPr sz="1800" spc="-25" dirty="0">
                <a:latin typeface="Arial MT"/>
                <a:cs typeface="Arial MT"/>
              </a:rPr>
              <a:t>32,</a:t>
            </a:r>
            <a:r>
              <a:rPr sz="1800" dirty="0">
                <a:latin typeface="Arial MT"/>
                <a:cs typeface="Arial MT"/>
              </a:rPr>
              <a:t>	</a:t>
            </a:r>
            <a:r>
              <a:rPr sz="1800" spc="-25" dirty="0">
                <a:latin typeface="Arial MT"/>
                <a:cs typeface="Arial MT"/>
              </a:rPr>
              <a:t>800</a:t>
            </a:r>
            <a:r>
              <a:rPr sz="1800" dirty="0">
                <a:latin typeface="Arial MT"/>
                <a:cs typeface="Arial MT"/>
              </a:rPr>
              <a:t>	</a:t>
            </a:r>
            <a:r>
              <a:rPr sz="1800" spc="-25" dirty="0">
                <a:latin typeface="Tahoma"/>
                <a:cs typeface="Tahoma"/>
              </a:rPr>
              <a:t>МВт</a:t>
            </a:r>
            <a:r>
              <a:rPr sz="1800" dirty="0">
                <a:latin typeface="Tahoma"/>
                <a:cs typeface="Tahoma"/>
              </a:rPr>
              <a:t>	</a:t>
            </a:r>
            <a:r>
              <a:rPr sz="1800" spc="-50" dirty="0">
                <a:latin typeface="Tahoma"/>
                <a:cs typeface="Tahoma"/>
              </a:rPr>
              <a:t>–</a:t>
            </a:r>
            <a:r>
              <a:rPr sz="1800" dirty="0">
                <a:latin typeface="Tahoma"/>
                <a:cs typeface="Tahoma"/>
              </a:rPr>
              <a:t>	</a:t>
            </a:r>
            <a:r>
              <a:rPr sz="1800" spc="-50" dirty="0">
                <a:latin typeface="Arial MT"/>
                <a:cs typeface="Arial MT"/>
              </a:rPr>
              <a:t>6</a:t>
            </a:r>
            <a:r>
              <a:rPr sz="1800" dirty="0">
                <a:latin typeface="Arial MT"/>
                <a:cs typeface="Arial MT"/>
              </a:rPr>
              <a:t>	</a:t>
            </a:r>
            <a:r>
              <a:rPr sz="1800" spc="-25" dirty="0">
                <a:latin typeface="Tahoma"/>
                <a:cs typeface="Tahoma"/>
              </a:rPr>
              <a:t>та</a:t>
            </a:r>
            <a:r>
              <a:rPr sz="1800" dirty="0">
                <a:latin typeface="Tahoma"/>
                <a:cs typeface="Tahoma"/>
              </a:rPr>
              <a:t>	</a:t>
            </a:r>
            <a:r>
              <a:rPr sz="1800" spc="-50" dirty="0">
                <a:latin typeface="Arial MT"/>
                <a:cs typeface="Arial MT"/>
              </a:rPr>
              <a:t>3</a:t>
            </a:r>
            <a:r>
              <a:rPr sz="1800" dirty="0">
                <a:latin typeface="Arial MT"/>
                <a:cs typeface="Arial MT"/>
              </a:rPr>
              <a:t>	</a:t>
            </a:r>
            <a:r>
              <a:rPr sz="1800" spc="-10" dirty="0">
                <a:latin typeface="Tahoma"/>
                <a:cs typeface="Tahoma"/>
              </a:rPr>
              <a:t>турбогенератора,</a:t>
            </a:r>
            <a:r>
              <a:rPr sz="1800" dirty="0">
                <a:latin typeface="Tahoma"/>
                <a:cs typeface="Tahoma"/>
              </a:rPr>
              <a:t>	</a:t>
            </a:r>
            <a:r>
              <a:rPr sz="1800" spc="-50" dirty="0">
                <a:latin typeface="Tahoma"/>
                <a:cs typeface="Tahoma"/>
              </a:rPr>
              <a:t>а</a:t>
            </a:r>
            <a:r>
              <a:rPr sz="1800" dirty="0">
                <a:latin typeface="Tahoma"/>
                <a:cs typeface="Tahoma"/>
              </a:rPr>
              <a:t>	</a:t>
            </a:r>
            <a:r>
              <a:rPr sz="1800" spc="-10" dirty="0">
                <a:latin typeface="Tahoma"/>
                <a:cs typeface="Tahoma"/>
              </a:rPr>
              <a:t>також</a:t>
            </a:r>
            <a:r>
              <a:rPr sz="1800" dirty="0">
                <a:latin typeface="Tahoma"/>
                <a:cs typeface="Tahoma"/>
              </a:rPr>
              <a:t>	</a:t>
            </a:r>
            <a:r>
              <a:rPr sz="1800" spc="-50" dirty="0">
                <a:latin typeface="Arial MT"/>
                <a:cs typeface="Arial MT"/>
              </a:rPr>
              <a:t>3</a:t>
            </a:r>
            <a:r>
              <a:rPr sz="1800" dirty="0">
                <a:latin typeface="Arial MT"/>
                <a:cs typeface="Arial MT"/>
              </a:rPr>
              <a:t>	</a:t>
            </a:r>
            <a:r>
              <a:rPr sz="1800" spc="-10" dirty="0">
                <a:latin typeface="Tahoma"/>
                <a:cs typeface="Tahoma"/>
              </a:rPr>
              <a:t>великих</a:t>
            </a:r>
            <a:r>
              <a:rPr sz="1800" dirty="0">
                <a:latin typeface="Tahoma"/>
                <a:cs typeface="Tahoma"/>
              </a:rPr>
              <a:t>	</a:t>
            </a:r>
            <a:r>
              <a:rPr sz="1800" spc="75" dirty="0">
                <a:latin typeface="Tahoma"/>
                <a:cs typeface="Tahoma"/>
              </a:rPr>
              <a:t>ТЕЦ</a:t>
            </a:r>
            <a:r>
              <a:rPr sz="1800" dirty="0">
                <a:latin typeface="Tahoma"/>
                <a:cs typeface="Tahoma"/>
              </a:rPr>
              <a:t>	</a:t>
            </a:r>
            <a:r>
              <a:rPr sz="1800" spc="-50" dirty="0">
                <a:latin typeface="Tahoma"/>
                <a:cs typeface="Tahoma"/>
              </a:rPr>
              <a:t>з</a:t>
            </a:r>
            <a:endParaRPr sz="1800">
              <a:latin typeface="Tahoma"/>
              <a:cs typeface="Tahoma"/>
            </a:endParaRPr>
          </a:p>
          <a:p>
            <a:pPr marL="299085">
              <a:lnSpc>
                <a:spcPct val="100000"/>
              </a:lnSpc>
            </a:pPr>
            <a:r>
              <a:rPr sz="1800" dirty="0">
                <a:latin typeface="Tahoma"/>
                <a:cs typeface="Tahoma"/>
              </a:rPr>
              <a:t>енергоблоками</a:t>
            </a:r>
            <a:r>
              <a:rPr sz="1800" spc="-105" dirty="0">
                <a:latin typeface="Tahoma"/>
                <a:cs typeface="Tahoma"/>
              </a:rPr>
              <a:t> </a:t>
            </a:r>
            <a:r>
              <a:rPr sz="1800" dirty="0">
                <a:latin typeface="Arial MT"/>
                <a:cs typeface="Arial MT"/>
              </a:rPr>
              <a:t>100</a:t>
            </a:r>
            <a:r>
              <a:rPr sz="1800" spc="15" dirty="0">
                <a:latin typeface="Arial MT"/>
                <a:cs typeface="Arial MT"/>
              </a:rPr>
              <a:t> </a:t>
            </a:r>
            <a:r>
              <a:rPr sz="1800" dirty="0">
                <a:latin typeface="Arial MT"/>
                <a:cs typeface="Arial MT"/>
              </a:rPr>
              <a:t>(120)</a:t>
            </a:r>
            <a:r>
              <a:rPr sz="1800" spc="10" dirty="0">
                <a:latin typeface="Arial MT"/>
                <a:cs typeface="Arial MT"/>
              </a:rPr>
              <a:t> </a:t>
            </a:r>
            <a:r>
              <a:rPr sz="1800" dirty="0">
                <a:latin typeface="Tahoma"/>
                <a:cs typeface="Tahoma"/>
              </a:rPr>
              <a:t>МВт</a:t>
            </a:r>
            <a:r>
              <a:rPr sz="1800" spc="10" dirty="0">
                <a:latin typeface="Tahoma"/>
                <a:cs typeface="Tahoma"/>
              </a:rPr>
              <a:t> </a:t>
            </a:r>
            <a:r>
              <a:rPr sz="1800" dirty="0">
                <a:latin typeface="Tahoma"/>
                <a:cs typeface="Tahoma"/>
              </a:rPr>
              <a:t>та</a:t>
            </a:r>
            <a:r>
              <a:rPr sz="1800" spc="-20" dirty="0">
                <a:latin typeface="Tahoma"/>
                <a:cs typeface="Tahoma"/>
              </a:rPr>
              <a:t> </a:t>
            </a:r>
            <a:r>
              <a:rPr sz="1800" dirty="0">
                <a:latin typeface="Arial MT"/>
                <a:cs typeface="Arial MT"/>
              </a:rPr>
              <a:t>250</a:t>
            </a:r>
            <a:r>
              <a:rPr sz="1800" spc="20" dirty="0">
                <a:latin typeface="Arial MT"/>
                <a:cs typeface="Arial MT"/>
              </a:rPr>
              <a:t> </a:t>
            </a:r>
            <a:r>
              <a:rPr sz="1800" dirty="0">
                <a:latin typeface="Arial MT"/>
                <a:cs typeface="Arial MT"/>
              </a:rPr>
              <a:t>(300)</a:t>
            </a:r>
            <a:r>
              <a:rPr sz="1800" spc="10" dirty="0">
                <a:latin typeface="Arial MT"/>
                <a:cs typeface="Arial MT"/>
              </a:rPr>
              <a:t> </a:t>
            </a:r>
            <a:r>
              <a:rPr sz="1800" spc="-20" dirty="0">
                <a:latin typeface="Tahoma"/>
                <a:cs typeface="Tahoma"/>
              </a:rPr>
              <a:t>МВт</a:t>
            </a:r>
            <a:r>
              <a:rPr sz="1800" spc="-20" dirty="0">
                <a:latin typeface="Arial MT"/>
                <a:cs typeface="Arial MT"/>
              </a:rPr>
              <a:t>;</a:t>
            </a:r>
            <a:endParaRPr sz="1800">
              <a:latin typeface="Arial MT"/>
              <a:cs typeface="Arial MT"/>
            </a:endParaRPr>
          </a:p>
          <a:p>
            <a:pPr marL="298450" indent="-285750">
              <a:lnSpc>
                <a:spcPct val="100000"/>
              </a:lnSpc>
              <a:spcBef>
                <a:spcPts val="1200"/>
              </a:spcBef>
              <a:buFont typeface="Wingdings"/>
              <a:buChar char=""/>
              <a:tabLst>
                <a:tab pos="298450" algn="l"/>
                <a:tab pos="884555" algn="l"/>
                <a:tab pos="2067560" algn="l"/>
                <a:tab pos="3896360" algn="l"/>
                <a:tab pos="4799330" algn="l"/>
                <a:tab pos="5256530" algn="l"/>
                <a:tab pos="6561455" algn="l"/>
              </a:tabLst>
            </a:pPr>
            <a:r>
              <a:rPr sz="1800" spc="-25" dirty="0">
                <a:latin typeface="Arial MT"/>
                <a:cs typeface="Arial MT"/>
              </a:rPr>
              <a:t>147</a:t>
            </a:r>
            <a:r>
              <a:rPr sz="1800" dirty="0">
                <a:latin typeface="Arial MT"/>
                <a:cs typeface="Arial MT"/>
              </a:rPr>
              <a:t>	</a:t>
            </a:r>
            <a:r>
              <a:rPr sz="1800" spc="-10" dirty="0">
                <a:latin typeface="Tahoma"/>
                <a:cs typeface="Tahoma"/>
              </a:rPr>
              <a:t>сонячних</a:t>
            </a:r>
            <a:r>
              <a:rPr sz="1800" dirty="0">
                <a:latin typeface="Tahoma"/>
                <a:cs typeface="Tahoma"/>
              </a:rPr>
              <a:t>	</a:t>
            </a:r>
            <a:r>
              <a:rPr sz="1800" spc="-10" dirty="0">
                <a:latin typeface="Tahoma"/>
                <a:cs typeface="Tahoma"/>
              </a:rPr>
              <a:t>електростанцій</a:t>
            </a:r>
            <a:r>
              <a:rPr sz="1800" dirty="0">
                <a:latin typeface="Tahoma"/>
                <a:cs typeface="Tahoma"/>
              </a:rPr>
              <a:t>	</a:t>
            </a:r>
            <a:r>
              <a:rPr sz="1800" spc="50" dirty="0">
                <a:latin typeface="Tahoma"/>
                <a:cs typeface="Tahoma"/>
              </a:rPr>
              <a:t>(СЕС),</a:t>
            </a:r>
            <a:r>
              <a:rPr sz="1800" dirty="0">
                <a:latin typeface="Tahoma"/>
                <a:cs typeface="Tahoma"/>
              </a:rPr>
              <a:t>	</a:t>
            </a:r>
            <a:r>
              <a:rPr sz="1800" spc="-25" dirty="0">
                <a:latin typeface="Arial MT"/>
                <a:cs typeface="Arial MT"/>
              </a:rPr>
              <a:t>27</a:t>
            </a:r>
            <a:r>
              <a:rPr sz="1800" dirty="0">
                <a:latin typeface="Arial MT"/>
                <a:cs typeface="Arial MT"/>
              </a:rPr>
              <a:t>	</a:t>
            </a:r>
            <a:r>
              <a:rPr sz="1800" spc="-10" dirty="0">
                <a:latin typeface="Tahoma"/>
                <a:cs typeface="Tahoma"/>
              </a:rPr>
              <a:t>біогазових</a:t>
            </a:r>
            <a:r>
              <a:rPr sz="1800" dirty="0">
                <a:latin typeface="Tahoma"/>
                <a:cs typeface="Tahoma"/>
              </a:rPr>
              <a:t>	</a:t>
            </a:r>
            <a:r>
              <a:rPr sz="1800" spc="-10" dirty="0">
                <a:latin typeface="Tahoma"/>
                <a:cs typeface="Tahoma"/>
              </a:rPr>
              <a:t>електростанцій</a:t>
            </a:r>
            <a:endParaRPr sz="1800">
              <a:latin typeface="Tahoma"/>
              <a:cs typeface="Tahoma"/>
            </a:endParaRPr>
          </a:p>
        </p:txBody>
      </p:sp>
      <p:sp>
        <p:nvSpPr>
          <p:cNvPr id="3" name="object 3"/>
          <p:cNvSpPr txBox="1"/>
          <p:nvPr/>
        </p:nvSpPr>
        <p:spPr>
          <a:xfrm>
            <a:off x="833729" y="5272278"/>
            <a:ext cx="6767195" cy="299720"/>
          </a:xfrm>
          <a:prstGeom prst="rect">
            <a:avLst/>
          </a:prstGeom>
        </p:spPr>
        <p:txBody>
          <a:bodyPr vert="horz" wrap="square" lIns="0" tIns="12700" rIns="0" bIns="0" rtlCol="0">
            <a:spAutoFit/>
          </a:bodyPr>
          <a:lstStyle/>
          <a:p>
            <a:pPr marL="12700">
              <a:lnSpc>
                <a:spcPct val="100000"/>
              </a:lnSpc>
              <a:spcBef>
                <a:spcPts val="100"/>
              </a:spcBef>
              <a:tabLst>
                <a:tab pos="1146810" algn="l"/>
                <a:tab pos="1671320" algn="l"/>
                <a:tab pos="2835910" algn="l"/>
                <a:tab pos="4728845" algn="l"/>
                <a:tab pos="5686425" algn="l"/>
              </a:tabLst>
            </a:pPr>
            <a:r>
              <a:rPr sz="1800" spc="50" dirty="0">
                <a:latin typeface="Arial MT"/>
                <a:cs typeface="Arial MT"/>
              </a:rPr>
              <a:t>(</a:t>
            </a:r>
            <a:r>
              <a:rPr sz="1800" spc="50" dirty="0">
                <a:latin typeface="Tahoma"/>
                <a:cs typeface="Tahoma"/>
              </a:rPr>
              <a:t>БіоЕС</a:t>
            </a:r>
            <a:r>
              <a:rPr sz="1800" spc="50" dirty="0">
                <a:latin typeface="Arial MT"/>
                <a:cs typeface="Arial MT"/>
              </a:rPr>
              <a:t>),</a:t>
            </a:r>
            <a:r>
              <a:rPr sz="1800" dirty="0">
                <a:latin typeface="Arial MT"/>
                <a:cs typeface="Arial MT"/>
              </a:rPr>
              <a:t>	</a:t>
            </a:r>
            <a:r>
              <a:rPr sz="1800" spc="-25" dirty="0">
                <a:latin typeface="Arial MT"/>
                <a:cs typeface="Arial MT"/>
              </a:rPr>
              <a:t>19</a:t>
            </a:r>
            <a:r>
              <a:rPr sz="1800" dirty="0">
                <a:latin typeface="Arial MT"/>
                <a:cs typeface="Arial MT"/>
              </a:rPr>
              <a:t>	</a:t>
            </a:r>
            <a:r>
              <a:rPr sz="1800" spc="-10" dirty="0">
                <a:latin typeface="Tahoma"/>
                <a:cs typeface="Tahoma"/>
              </a:rPr>
              <a:t>вітрових</a:t>
            </a:r>
            <a:r>
              <a:rPr sz="1800" dirty="0">
                <a:latin typeface="Tahoma"/>
                <a:cs typeface="Tahoma"/>
              </a:rPr>
              <a:t>	</a:t>
            </a:r>
            <a:r>
              <a:rPr sz="1800" spc="-10" dirty="0">
                <a:latin typeface="Tahoma"/>
                <a:cs typeface="Tahoma"/>
              </a:rPr>
              <a:t>електростанцій</a:t>
            </a:r>
            <a:r>
              <a:rPr sz="1800" dirty="0">
                <a:latin typeface="Tahoma"/>
                <a:cs typeface="Tahoma"/>
              </a:rPr>
              <a:t>	</a:t>
            </a:r>
            <a:r>
              <a:rPr sz="1800" spc="-10" dirty="0">
                <a:latin typeface="Tahoma"/>
                <a:cs typeface="Tahoma"/>
              </a:rPr>
              <a:t>(ВЕС),</a:t>
            </a:r>
            <a:r>
              <a:rPr sz="1800" dirty="0">
                <a:latin typeface="Tahoma"/>
                <a:cs typeface="Tahoma"/>
              </a:rPr>
              <a:t>	</a:t>
            </a:r>
            <a:r>
              <a:rPr sz="1800" spc="-10" dirty="0">
                <a:latin typeface="Tahoma"/>
                <a:cs typeface="Tahoma"/>
              </a:rPr>
              <a:t>загальний</a:t>
            </a:r>
            <a:endParaRPr sz="1800">
              <a:latin typeface="Tahoma"/>
              <a:cs typeface="Tahoma"/>
            </a:endParaRPr>
          </a:p>
        </p:txBody>
      </p:sp>
      <p:sp>
        <p:nvSpPr>
          <p:cNvPr id="4" name="object 4"/>
          <p:cNvSpPr txBox="1"/>
          <p:nvPr/>
        </p:nvSpPr>
        <p:spPr>
          <a:xfrm>
            <a:off x="833729" y="5272278"/>
            <a:ext cx="7912100" cy="574675"/>
          </a:xfrm>
          <a:prstGeom prst="rect">
            <a:avLst/>
          </a:prstGeom>
        </p:spPr>
        <p:txBody>
          <a:bodyPr vert="horz" wrap="square" lIns="0" tIns="12700" rIns="0" bIns="0" rtlCol="0">
            <a:spAutoFit/>
          </a:bodyPr>
          <a:lstStyle/>
          <a:p>
            <a:pPr marR="5080" algn="r">
              <a:lnSpc>
                <a:spcPct val="100000"/>
              </a:lnSpc>
              <a:spcBef>
                <a:spcPts val="100"/>
              </a:spcBef>
            </a:pPr>
            <a:r>
              <a:rPr sz="1800" spc="-10" dirty="0">
                <a:latin typeface="Tahoma"/>
                <a:cs typeface="Tahoma"/>
              </a:rPr>
              <a:t>відсоток</a:t>
            </a:r>
            <a:endParaRPr sz="1800">
              <a:latin typeface="Tahoma"/>
              <a:cs typeface="Tahoma"/>
            </a:endParaRPr>
          </a:p>
          <a:p>
            <a:pPr marR="8255" algn="r">
              <a:lnSpc>
                <a:spcPct val="100000"/>
              </a:lnSpc>
              <a:tabLst>
                <a:tab pos="1508760" algn="l"/>
                <a:tab pos="3033395" algn="l"/>
                <a:tab pos="3987800" algn="l"/>
                <a:tab pos="4698365" algn="l"/>
                <a:tab pos="6015355" algn="l"/>
                <a:tab pos="6790055" algn="l"/>
              </a:tabLst>
            </a:pPr>
            <a:r>
              <a:rPr sz="1800" spc="-10" dirty="0">
                <a:latin typeface="Tahoma"/>
                <a:cs typeface="Tahoma"/>
              </a:rPr>
              <a:t>вироблення</a:t>
            </a:r>
            <a:r>
              <a:rPr sz="1800" dirty="0">
                <a:latin typeface="Tahoma"/>
                <a:cs typeface="Tahoma"/>
              </a:rPr>
              <a:t>	</a:t>
            </a:r>
            <a:r>
              <a:rPr sz="1800" spc="-10" dirty="0">
                <a:latin typeface="Tahoma"/>
                <a:cs typeface="Tahoma"/>
              </a:rPr>
              <a:t>електричної</a:t>
            </a:r>
            <a:r>
              <a:rPr sz="1800" dirty="0">
                <a:latin typeface="Tahoma"/>
                <a:cs typeface="Tahoma"/>
              </a:rPr>
              <a:t>	</a:t>
            </a:r>
            <a:r>
              <a:rPr sz="1800" spc="-10" dirty="0">
                <a:latin typeface="Tahoma"/>
                <a:cs typeface="Tahoma"/>
              </a:rPr>
              <a:t>енергії</a:t>
            </a:r>
            <a:r>
              <a:rPr sz="1800" dirty="0">
                <a:latin typeface="Tahoma"/>
                <a:cs typeface="Tahoma"/>
              </a:rPr>
              <a:t>	</a:t>
            </a:r>
            <a:r>
              <a:rPr sz="1800" spc="-20" dirty="0">
                <a:latin typeface="Tahoma"/>
                <a:cs typeface="Tahoma"/>
              </a:rPr>
              <a:t>яких</a:t>
            </a:r>
            <a:r>
              <a:rPr sz="1800" dirty="0">
                <a:latin typeface="Tahoma"/>
                <a:cs typeface="Tahoma"/>
              </a:rPr>
              <a:t>	</a:t>
            </a:r>
            <a:r>
              <a:rPr sz="1800" spc="-10" dirty="0">
                <a:latin typeface="Tahoma"/>
                <a:cs typeface="Tahoma"/>
              </a:rPr>
              <a:t>становить</a:t>
            </a:r>
            <a:r>
              <a:rPr sz="1800" dirty="0">
                <a:latin typeface="Tahoma"/>
                <a:cs typeface="Tahoma"/>
              </a:rPr>
              <a:t>	</a:t>
            </a:r>
            <a:r>
              <a:rPr sz="1800" spc="-20" dirty="0">
                <a:latin typeface="Arial MT"/>
                <a:cs typeface="Arial MT"/>
              </a:rPr>
              <a:t>3,7%</a:t>
            </a:r>
            <a:r>
              <a:rPr sz="1800" dirty="0">
                <a:latin typeface="Arial MT"/>
                <a:cs typeface="Arial MT"/>
              </a:rPr>
              <a:t>	</a:t>
            </a:r>
            <a:r>
              <a:rPr sz="1800" spc="-10" dirty="0">
                <a:latin typeface="Tahoma"/>
                <a:cs typeface="Tahoma"/>
              </a:rPr>
              <a:t>сумарного</a:t>
            </a:r>
            <a:endParaRPr sz="1800">
              <a:latin typeface="Tahoma"/>
              <a:cs typeface="Tahoma"/>
            </a:endParaRPr>
          </a:p>
        </p:txBody>
      </p:sp>
      <p:sp>
        <p:nvSpPr>
          <p:cNvPr id="5" name="object 5"/>
          <p:cNvSpPr txBox="1"/>
          <p:nvPr/>
        </p:nvSpPr>
        <p:spPr>
          <a:xfrm>
            <a:off x="833729" y="5821171"/>
            <a:ext cx="72669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ahoma"/>
                <a:cs typeface="Tahoma"/>
              </a:rPr>
              <a:t>вироблення</a:t>
            </a:r>
            <a:r>
              <a:rPr sz="1800" spc="-70" dirty="0">
                <a:latin typeface="Tahoma"/>
                <a:cs typeface="Tahoma"/>
              </a:rPr>
              <a:t> </a:t>
            </a:r>
            <a:r>
              <a:rPr sz="1800" dirty="0">
                <a:latin typeface="Tahoma"/>
                <a:cs typeface="Tahoma"/>
              </a:rPr>
              <a:t>по</a:t>
            </a:r>
            <a:r>
              <a:rPr sz="1800" spc="-65" dirty="0">
                <a:latin typeface="Tahoma"/>
                <a:cs typeface="Tahoma"/>
              </a:rPr>
              <a:t> </a:t>
            </a:r>
            <a:r>
              <a:rPr sz="1800" spc="165" dirty="0">
                <a:latin typeface="Tahoma"/>
                <a:cs typeface="Tahoma"/>
              </a:rPr>
              <a:t>ОЕС</a:t>
            </a:r>
            <a:r>
              <a:rPr sz="1800" spc="-50" dirty="0">
                <a:latin typeface="Tahoma"/>
                <a:cs typeface="Tahoma"/>
              </a:rPr>
              <a:t> </a:t>
            </a:r>
            <a:r>
              <a:rPr sz="1800" dirty="0">
                <a:latin typeface="Tahoma"/>
                <a:cs typeface="Tahoma"/>
              </a:rPr>
              <a:t>України,</a:t>
            </a:r>
            <a:r>
              <a:rPr sz="1800" spc="-85" dirty="0">
                <a:latin typeface="Tahoma"/>
                <a:cs typeface="Tahoma"/>
              </a:rPr>
              <a:t> </a:t>
            </a:r>
            <a:r>
              <a:rPr sz="1800" dirty="0">
                <a:latin typeface="Tahoma"/>
                <a:cs typeface="Tahoma"/>
              </a:rPr>
              <a:t>проте</a:t>
            </a:r>
            <a:r>
              <a:rPr sz="1800" spc="-60" dirty="0">
                <a:latin typeface="Tahoma"/>
                <a:cs typeface="Tahoma"/>
              </a:rPr>
              <a:t> </a:t>
            </a:r>
            <a:r>
              <a:rPr sz="1800" dirty="0">
                <a:latin typeface="Tahoma"/>
                <a:cs typeface="Tahoma"/>
              </a:rPr>
              <a:t>їх</a:t>
            </a:r>
            <a:r>
              <a:rPr sz="1800" spc="-30" dirty="0">
                <a:latin typeface="Tahoma"/>
                <a:cs typeface="Tahoma"/>
              </a:rPr>
              <a:t> </a:t>
            </a:r>
            <a:r>
              <a:rPr sz="1800" dirty="0">
                <a:latin typeface="Tahoma"/>
                <a:cs typeface="Tahoma"/>
              </a:rPr>
              <a:t>частка</a:t>
            </a:r>
            <a:r>
              <a:rPr sz="1800" spc="-85" dirty="0">
                <a:latin typeface="Tahoma"/>
                <a:cs typeface="Tahoma"/>
              </a:rPr>
              <a:t> </a:t>
            </a:r>
            <a:r>
              <a:rPr sz="1800" dirty="0">
                <a:latin typeface="Tahoma"/>
                <a:cs typeface="Tahoma"/>
              </a:rPr>
              <a:t>постійно</a:t>
            </a:r>
            <a:r>
              <a:rPr sz="1800" spc="-70" dirty="0">
                <a:latin typeface="Tahoma"/>
                <a:cs typeface="Tahoma"/>
              </a:rPr>
              <a:t> </a:t>
            </a:r>
            <a:r>
              <a:rPr sz="1800" spc="-10" dirty="0">
                <a:latin typeface="Tahoma"/>
                <a:cs typeface="Tahoma"/>
              </a:rPr>
              <a:t>збільшується</a:t>
            </a:r>
            <a:r>
              <a:rPr sz="1800" spc="-10" dirty="0">
                <a:latin typeface="Arial MT"/>
                <a:cs typeface="Arial MT"/>
              </a:rPr>
              <a:t>.</a:t>
            </a:r>
            <a:endParaRPr sz="1800">
              <a:latin typeface="Arial MT"/>
              <a:cs typeface="Arial MT"/>
            </a:endParaRPr>
          </a:p>
        </p:txBody>
      </p:sp>
      <p:sp>
        <p:nvSpPr>
          <p:cNvPr id="6" name="object 6"/>
          <p:cNvSpPr txBox="1">
            <a:spLocks noGrp="1"/>
          </p:cNvSpPr>
          <p:nvPr>
            <p:ph type="title"/>
          </p:nvPr>
        </p:nvSpPr>
        <p:spPr>
          <a:prstGeom prst="rect">
            <a:avLst/>
          </a:prstGeom>
        </p:spPr>
        <p:txBody>
          <a:bodyPr vert="horz" wrap="square" lIns="0" tIns="306832" rIns="0" bIns="0" rtlCol="0">
            <a:spAutoFit/>
          </a:bodyPr>
          <a:lstStyle/>
          <a:p>
            <a:pPr marL="1597025">
              <a:lnSpc>
                <a:spcPct val="100000"/>
              </a:lnSpc>
              <a:spcBef>
                <a:spcPts val="100"/>
              </a:spcBef>
            </a:pPr>
            <a:r>
              <a:rPr b="1" dirty="0">
                <a:latin typeface="Arial"/>
                <a:cs typeface="Arial"/>
              </a:rPr>
              <a:t>Основні</a:t>
            </a:r>
            <a:r>
              <a:rPr b="1" spc="-120" dirty="0">
                <a:latin typeface="Arial"/>
                <a:cs typeface="Arial"/>
              </a:rPr>
              <a:t> </a:t>
            </a:r>
            <a:r>
              <a:rPr b="1" spc="-10" dirty="0">
                <a:latin typeface="Arial"/>
                <a:cs typeface="Arial"/>
              </a:rPr>
              <a:t>генеруючі</a:t>
            </a:r>
            <a:r>
              <a:rPr b="1" spc="-100" dirty="0">
                <a:latin typeface="Arial"/>
                <a:cs typeface="Arial"/>
              </a:rPr>
              <a:t> </a:t>
            </a:r>
            <a:r>
              <a:rPr b="1" dirty="0">
                <a:latin typeface="Arial"/>
                <a:cs typeface="Arial"/>
              </a:rPr>
              <a:t>потужності</a:t>
            </a:r>
            <a:r>
              <a:rPr b="1" spc="-55" dirty="0">
                <a:latin typeface="Arial"/>
                <a:cs typeface="Arial"/>
              </a:rPr>
              <a:t> </a:t>
            </a:r>
            <a:r>
              <a:rPr b="1" spc="-10" dirty="0">
                <a:latin typeface="Arial"/>
                <a:cs typeface="Arial"/>
              </a:rPr>
              <a:t>України</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
        <p:nvSpPr>
          <p:cNvPr id="3" name="object 3"/>
          <p:cNvSpPr txBox="1"/>
          <p:nvPr/>
        </p:nvSpPr>
        <p:spPr>
          <a:xfrm>
            <a:off x="8359178" y="6515716"/>
            <a:ext cx="449580" cy="309245"/>
          </a:xfrm>
          <a:prstGeom prst="rect">
            <a:avLst/>
          </a:prstGeom>
        </p:spPr>
        <p:txBody>
          <a:bodyPr vert="horz" wrap="square" lIns="0" tIns="0" rIns="0" bIns="0" rtlCol="0">
            <a:spAutoFit/>
          </a:bodyPr>
          <a:lstStyle/>
          <a:p>
            <a:pPr marL="12700">
              <a:lnSpc>
                <a:spcPts val="2310"/>
              </a:lnSpc>
            </a:pPr>
            <a:r>
              <a:rPr sz="2000" spc="-25" dirty="0">
                <a:latin typeface="Arial MT"/>
                <a:cs typeface="Arial MT"/>
              </a:rPr>
              <a:t>220</a:t>
            </a:r>
            <a:endParaRPr sz="2000">
              <a:latin typeface="Arial MT"/>
              <a:cs typeface="Arial M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19543" y="4139184"/>
            <a:ext cx="417575" cy="42672"/>
          </a:xfrm>
          <a:prstGeom prst="rect">
            <a:avLst/>
          </a:prstGeom>
        </p:spPr>
      </p:pic>
      <p:pic>
        <p:nvPicPr>
          <p:cNvPr id="3" name="object 3"/>
          <p:cNvPicPr/>
          <p:nvPr/>
        </p:nvPicPr>
        <p:blipFill>
          <a:blip r:embed="rId3" cstate="print"/>
          <a:stretch>
            <a:fillRect/>
          </a:stretch>
        </p:blipFill>
        <p:spPr>
          <a:xfrm>
            <a:off x="1234439" y="1813560"/>
            <a:ext cx="5260848" cy="1645920"/>
          </a:xfrm>
          <a:prstGeom prst="rect">
            <a:avLst/>
          </a:prstGeom>
        </p:spPr>
      </p:pic>
      <p:pic>
        <p:nvPicPr>
          <p:cNvPr id="4" name="object 4"/>
          <p:cNvPicPr/>
          <p:nvPr/>
        </p:nvPicPr>
        <p:blipFill>
          <a:blip r:embed="rId4" cstate="print"/>
          <a:stretch>
            <a:fillRect/>
          </a:stretch>
        </p:blipFill>
        <p:spPr>
          <a:xfrm>
            <a:off x="7019543" y="3169920"/>
            <a:ext cx="417575" cy="48767"/>
          </a:xfrm>
          <a:prstGeom prst="rect">
            <a:avLst/>
          </a:prstGeom>
        </p:spPr>
      </p:pic>
      <p:sp>
        <p:nvSpPr>
          <p:cNvPr id="5" name="object 5"/>
          <p:cNvSpPr/>
          <p:nvPr/>
        </p:nvSpPr>
        <p:spPr>
          <a:xfrm>
            <a:off x="12192" y="0"/>
            <a:ext cx="9131935" cy="6845934"/>
          </a:xfrm>
          <a:custGeom>
            <a:avLst/>
            <a:gdLst/>
            <a:ahLst/>
            <a:cxnLst/>
            <a:rect l="l" t="t" r="r" b="b"/>
            <a:pathLst>
              <a:path w="9131935" h="6845934">
                <a:moveTo>
                  <a:pt x="9131808" y="6839725"/>
                </a:moveTo>
                <a:lnTo>
                  <a:pt x="6083" y="6839725"/>
                </a:lnTo>
                <a:lnTo>
                  <a:pt x="6083" y="0"/>
                </a:lnTo>
                <a:lnTo>
                  <a:pt x="3035" y="0"/>
                </a:lnTo>
                <a:lnTo>
                  <a:pt x="3035" y="6839725"/>
                </a:lnTo>
                <a:lnTo>
                  <a:pt x="0" y="6839725"/>
                </a:lnTo>
                <a:lnTo>
                  <a:pt x="0" y="6842773"/>
                </a:lnTo>
                <a:lnTo>
                  <a:pt x="3035" y="6842773"/>
                </a:lnTo>
                <a:lnTo>
                  <a:pt x="3035" y="6845808"/>
                </a:lnTo>
                <a:lnTo>
                  <a:pt x="6083" y="6845808"/>
                </a:lnTo>
                <a:lnTo>
                  <a:pt x="6083" y="6842773"/>
                </a:lnTo>
                <a:lnTo>
                  <a:pt x="9131808" y="6842773"/>
                </a:lnTo>
                <a:lnTo>
                  <a:pt x="9131808" y="6839725"/>
                </a:lnTo>
                <a:close/>
              </a:path>
            </a:pathLst>
          </a:custGeom>
          <a:solidFill>
            <a:srgbClr val="281F1F"/>
          </a:solidFill>
        </p:spPr>
        <p:txBody>
          <a:bodyPr wrap="square" lIns="0" tIns="0" rIns="0" bIns="0" rtlCol="0"/>
          <a:lstStyle/>
          <a:p>
            <a:endParaRPr/>
          </a:p>
        </p:txBody>
      </p:sp>
      <p:sp>
        <p:nvSpPr>
          <p:cNvPr id="6" name="object 6"/>
          <p:cNvSpPr txBox="1">
            <a:spLocks noGrp="1"/>
          </p:cNvSpPr>
          <p:nvPr>
            <p:ph type="title"/>
          </p:nvPr>
        </p:nvSpPr>
        <p:spPr>
          <a:xfrm>
            <a:off x="733912" y="466344"/>
            <a:ext cx="6445250" cy="711200"/>
          </a:xfrm>
          <a:prstGeom prst="rect">
            <a:avLst/>
          </a:prstGeom>
        </p:spPr>
        <p:txBody>
          <a:bodyPr vert="horz" wrap="square" lIns="0" tIns="36195" rIns="0" bIns="0" rtlCol="0">
            <a:spAutoFit/>
          </a:bodyPr>
          <a:lstStyle/>
          <a:p>
            <a:pPr marL="15240" marR="5080" indent="-3175">
              <a:lnSpc>
                <a:spcPts val="2640"/>
              </a:lnSpc>
              <a:spcBef>
                <a:spcPts val="285"/>
              </a:spcBef>
            </a:pPr>
            <a:r>
              <a:rPr sz="2300" spc="-10" dirty="0">
                <a:solidFill>
                  <a:srgbClr val="0F0F0F"/>
                </a:solidFill>
                <a:latin typeface="Calibri"/>
                <a:cs typeface="Calibri"/>
              </a:rPr>
              <a:t>Істо;аичні</a:t>
            </a:r>
            <a:r>
              <a:rPr sz="2300" spc="165" dirty="0">
                <a:solidFill>
                  <a:srgbClr val="0F0F0F"/>
                </a:solidFill>
                <a:latin typeface="Calibri"/>
                <a:cs typeface="Calibri"/>
              </a:rPr>
              <a:t> </a:t>
            </a:r>
            <a:r>
              <a:rPr sz="2300" dirty="0">
                <a:solidFill>
                  <a:srgbClr val="111111"/>
                </a:solidFill>
                <a:latin typeface="Calibri"/>
                <a:cs typeface="Calibri"/>
              </a:rPr>
              <a:t>ціни</a:t>
            </a:r>
            <a:r>
              <a:rPr sz="2300" spc="60" dirty="0">
                <a:solidFill>
                  <a:srgbClr val="111111"/>
                </a:solidFill>
                <a:latin typeface="Calibri"/>
                <a:cs typeface="Calibri"/>
              </a:rPr>
              <a:t> </a:t>
            </a:r>
            <a:r>
              <a:rPr sz="2300" spc="55" dirty="0">
                <a:solidFill>
                  <a:srgbClr val="1F1F1F"/>
                </a:solidFill>
                <a:latin typeface="Calibri"/>
                <a:cs typeface="Calibri"/>
              </a:rPr>
              <a:t>на</a:t>
            </a:r>
            <a:r>
              <a:rPr sz="2300" spc="10" dirty="0">
                <a:solidFill>
                  <a:srgbClr val="1F1F1F"/>
                </a:solidFill>
                <a:latin typeface="Calibri"/>
                <a:cs typeface="Calibri"/>
              </a:rPr>
              <a:t> </a:t>
            </a:r>
            <a:r>
              <a:rPr sz="2300" dirty="0">
                <a:solidFill>
                  <a:srgbClr val="151515"/>
                </a:solidFill>
                <a:latin typeface="Calibri"/>
                <a:cs typeface="Calibri"/>
              </a:rPr>
              <a:t>елехтроын»ргію</a:t>
            </a:r>
            <a:r>
              <a:rPr sz="2300" spc="114" dirty="0">
                <a:solidFill>
                  <a:srgbClr val="151515"/>
                </a:solidFill>
                <a:latin typeface="Calibri"/>
                <a:cs typeface="Calibri"/>
              </a:rPr>
              <a:t> </a:t>
            </a:r>
            <a:r>
              <a:rPr sz="2300" spc="-25" dirty="0">
                <a:solidFill>
                  <a:srgbClr val="181818"/>
                </a:solidFill>
                <a:latin typeface="Calibri"/>
                <a:cs typeface="Calibri"/>
              </a:rPr>
              <a:t>для </a:t>
            </a:r>
            <a:r>
              <a:rPr sz="2300" dirty="0">
                <a:solidFill>
                  <a:srgbClr val="111111"/>
                </a:solidFill>
                <a:latin typeface="Calibri"/>
                <a:cs typeface="Calibri"/>
              </a:rPr>
              <a:t>комеруійних</a:t>
            </a:r>
            <a:r>
              <a:rPr sz="2300" spc="490" dirty="0">
                <a:solidFill>
                  <a:srgbClr val="111111"/>
                </a:solidFill>
                <a:latin typeface="Calibri"/>
                <a:cs typeface="Calibri"/>
              </a:rPr>
              <a:t> </a:t>
            </a:r>
            <a:r>
              <a:rPr sz="2300" dirty="0">
                <a:solidFill>
                  <a:srgbClr val="0A0A0A"/>
                </a:solidFill>
                <a:latin typeface="Calibri"/>
                <a:cs typeface="Calibri"/>
              </a:rPr>
              <a:t>споживачів,</a:t>
            </a:r>
            <a:r>
              <a:rPr sz="2300" spc="409" dirty="0">
                <a:solidFill>
                  <a:srgbClr val="0A0A0A"/>
                </a:solidFill>
                <a:latin typeface="Calibri"/>
                <a:cs typeface="Calibri"/>
              </a:rPr>
              <a:t> </a:t>
            </a:r>
            <a:r>
              <a:rPr sz="2300" dirty="0">
                <a:solidFill>
                  <a:srgbClr val="0A0A0A"/>
                </a:solidFill>
                <a:latin typeface="Calibri"/>
                <a:cs typeface="Calibri"/>
              </a:rPr>
              <a:t>«вро/МВтг,</a:t>
            </a:r>
            <a:r>
              <a:rPr sz="2300" spc="484" dirty="0">
                <a:solidFill>
                  <a:srgbClr val="0A0A0A"/>
                </a:solidFill>
                <a:latin typeface="Calibri"/>
                <a:cs typeface="Calibri"/>
              </a:rPr>
              <a:t> </a:t>
            </a:r>
            <a:r>
              <a:rPr sz="2300" dirty="0">
                <a:solidFill>
                  <a:srgbClr val="2D2D2D"/>
                </a:solidFill>
                <a:latin typeface="Calibri"/>
                <a:cs typeface="Calibri"/>
              </a:rPr>
              <a:t>з</a:t>
            </a:r>
            <a:r>
              <a:rPr sz="2300" spc="170" dirty="0">
                <a:solidFill>
                  <a:srgbClr val="2D2D2D"/>
                </a:solidFill>
                <a:latin typeface="Calibri"/>
                <a:cs typeface="Calibri"/>
              </a:rPr>
              <a:t> </a:t>
            </a:r>
            <a:r>
              <a:rPr sz="2300" spc="-10" dirty="0">
                <a:solidFill>
                  <a:srgbClr val="0C0C0C"/>
                </a:solidFill>
                <a:latin typeface="Calibri"/>
                <a:cs typeface="Calibri"/>
              </a:rPr>
              <a:t>податхаии</a:t>
            </a:r>
            <a:endParaRPr sz="2300">
              <a:latin typeface="Calibri"/>
              <a:cs typeface="Calibri"/>
            </a:endParaRPr>
          </a:p>
        </p:txBody>
      </p:sp>
      <p:sp>
        <p:nvSpPr>
          <p:cNvPr id="14" name="object 14"/>
          <p:cNvSpPr txBox="1"/>
          <p:nvPr/>
        </p:nvSpPr>
        <p:spPr>
          <a:xfrm>
            <a:off x="8157371" y="6384059"/>
            <a:ext cx="438150" cy="316865"/>
          </a:xfrm>
          <a:prstGeom prst="rect">
            <a:avLst/>
          </a:prstGeom>
        </p:spPr>
        <p:txBody>
          <a:bodyPr vert="horz" wrap="square" lIns="0" tIns="0" rIns="0" bIns="0" rtlCol="0">
            <a:spAutoFit/>
          </a:bodyPr>
          <a:lstStyle/>
          <a:p>
            <a:pPr marL="12700">
              <a:lnSpc>
                <a:spcPts val="2365"/>
              </a:lnSpc>
            </a:pPr>
            <a:r>
              <a:rPr sz="2050" spc="-25" dirty="0">
                <a:latin typeface="Tahoma"/>
                <a:cs typeface="Tahoma"/>
              </a:rPr>
              <a:t>221</a:t>
            </a:r>
            <a:endParaRPr sz="2050">
              <a:latin typeface="Tahoma"/>
              <a:cs typeface="Tahoma"/>
            </a:endParaRPr>
          </a:p>
        </p:txBody>
      </p:sp>
      <p:sp>
        <p:nvSpPr>
          <p:cNvPr id="7" name="object 7"/>
          <p:cNvSpPr txBox="1"/>
          <p:nvPr/>
        </p:nvSpPr>
        <p:spPr>
          <a:xfrm>
            <a:off x="490163" y="1512315"/>
            <a:ext cx="332105" cy="1132205"/>
          </a:xfrm>
          <a:prstGeom prst="rect">
            <a:avLst/>
          </a:prstGeom>
        </p:spPr>
        <p:txBody>
          <a:bodyPr vert="horz" wrap="square" lIns="0" tIns="12700" rIns="0" bIns="0" rtlCol="0">
            <a:spAutoFit/>
          </a:bodyPr>
          <a:lstStyle/>
          <a:p>
            <a:pPr marL="13335">
              <a:lnSpc>
                <a:spcPct val="100000"/>
              </a:lnSpc>
              <a:spcBef>
                <a:spcPts val="100"/>
              </a:spcBef>
            </a:pPr>
            <a:r>
              <a:rPr sz="1600" spc="-25" dirty="0">
                <a:solidFill>
                  <a:srgbClr val="676767"/>
                </a:solidFill>
                <a:latin typeface="Calibri"/>
                <a:cs typeface="Calibri"/>
              </a:rPr>
              <a:t>180</a:t>
            </a:r>
            <a:endParaRPr sz="1600">
              <a:latin typeface="Calibri"/>
              <a:cs typeface="Calibri"/>
            </a:endParaRPr>
          </a:p>
          <a:p>
            <a:pPr marL="12700">
              <a:lnSpc>
                <a:spcPct val="100000"/>
              </a:lnSpc>
              <a:spcBef>
                <a:spcPts val="1385"/>
              </a:spcBef>
            </a:pPr>
            <a:r>
              <a:rPr sz="1700" spc="-50" dirty="0">
                <a:solidFill>
                  <a:srgbClr val="626262"/>
                </a:solidFill>
                <a:latin typeface="Calibri"/>
                <a:cs typeface="Calibri"/>
              </a:rPr>
              <a:t>160</a:t>
            </a:r>
            <a:endParaRPr sz="1700">
              <a:latin typeface="Calibri"/>
              <a:cs typeface="Calibri"/>
            </a:endParaRPr>
          </a:p>
          <a:p>
            <a:pPr marL="13335">
              <a:lnSpc>
                <a:spcPct val="100000"/>
              </a:lnSpc>
              <a:spcBef>
                <a:spcPts val="1445"/>
              </a:spcBef>
            </a:pPr>
            <a:r>
              <a:rPr sz="1600" spc="-25" dirty="0">
                <a:solidFill>
                  <a:srgbClr val="7C5D67"/>
                </a:solidFill>
                <a:latin typeface="Calibri"/>
                <a:cs typeface="Calibri"/>
              </a:rPr>
              <a:t>140</a:t>
            </a:r>
            <a:endParaRPr sz="1600">
              <a:latin typeface="Calibri"/>
              <a:cs typeface="Calibri"/>
            </a:endParaRPr>
          </a:p>
        </p:txBody>
      </p:sp>
      <p:sp>
        <p:nvSpPr>
          <p:cNvPr id="8" name="object 8"/>
          <p:cNvSpPr txBox="1"/>
          <p:nvPr/>
        </p:nvSpPr>
        <p:spPr>
          <a:xfrm>
            <a:off x="490702" y="2810509"/>
            <a:ext cx="330835" cy="276860"/>
          </a:xfrm>
          <a:prstGeom prst="rect">
            <a:avLst/>
          </a:prstGeom>
        </p:spPr>
        <p:txBody>
          <a:bodyPr vert="horz" wrap="square" lIns="0" tIns="12700" rIns="0" bIns="0" rtlCol="0">
            <a:spAutoFit/>
          </a:bodyPr>
          <a:lstStyle/>
          <a:p>
            <a:pPr marL="12700">
              <a:lnSpc>
                <a:spcPct val="100000"/>
              </a:lnSpc>
              <a:spcBef>
                <a:spcPts val="100"/>
              </a:spcBef>
            </a:pPr>
            <a:r>
              <a:rPr sz="1650" spc="-25" dirty="0">
                <a:solidFill>
                  <a:srgbClr val="595959"/>
                </a:solidFill>
                <a:latin typeface="Calibri"/>
                <a:cs typeface="Calibri"/>
              </a:rPr>
              <a:t>120</a:t>
            </a:r>
            <a:endParaRPr sz="1650">
              <a:latin typeface="Calibri"/>
              <a:cs typeface="Calibri"/>
            </a:endParaRPr>
          </a:p>
        </p:txBody>
      </p:sp>
      <p:sp>
        <p:nvSpPr>
          <p:cNvPr id="9" name="object 9"/>
          <p:cNvSpPr txBox="1"/>
          <p:nvPr/>
        </p:nvSpPr>
        <p:spPr>
          <a:xfrm>
            <a:off x="489623" y="3227578"/>
            <a:ext cx="329565" cy="292100"/>
          </a:xfrm>
          <a:prstGeom prst="rect">
            <a:avLst/>
          </a:prstGeom>
        </p:spPr>
        <p:txBody>
          <a:bodyPr vert="horz" wrap="square" lIns="0" tIns="12700" rIns="0" bIns="0" rtlCol="0">
            <a:spAutoFit/>
          </a:bodyPr>
          <a:lstStyle/>
          <a:p>
            <a:pPr marL="12700">
              <a:lnSpc>
                <a:spcPct val="100000"/>
              </a:lnSpc>
              <a:spcBef>
                <a:spcPts val="100"/>
              </a:spcBef>
            </a:pPr>
            <a:r>
              <a:rPr sz="1750" spc="-80" dirty="0">
                <a:solidFill>
                  <a:srgbClr val="666666"/>
                </a:solidFill>
                <a:latin typeface="Calibri"/>
                <a:cs typeface="Calibri"/>
              </a:rPr>
              <a:t>100</a:t>
            </a:r>
            <a:endParaRPr sz="1750">
              <a:latin typeface="Calibri"/>
              <a:cs typeface="Calibri"/>
            </a:endParaRPr>
          </a:p>
        </p:txBody>
      </p:sp>
      <p:sp>
        <p:nvSpPr>
          <p:cNvPr id="10" name="object 10"/>
          <p:cNvSpPr txBox="1"/>
          <p:nvPr/>
        </p:nvSpPr>
        <p:spPr>
          <a:xfrm>
            <a:off x="591047" y="3660394"/>
            <a:ext cx="232410" cy="292100"/>
          </a:xfrm>
          <a:prstGeom prst="rect">
            <a:avLst/>
          </a:prstGeom>
        </p:spPr>
        <p:txBody>
          <a:bodyPr vert="horz" wrap="square" lIns="0" tIns="12700" rIns="0" bIns="0" rtlCol="0">
            <a:spAutoFit/>
          </a:bodyPr>
          <a:lstStyle/>
          <a:p>
            <a:pPr marL="12700">
              <a:lnSpc>
                <a:spcPct val="100000"/>
              </a:lnSpc>
              <a:spcBef>
                <a:spcPts val="100"/>
              </a:spcBef>
            </a:pPr>
            <a:r>
              <a:rPr sz="1750" spc="-55" dirty="0">
                <a:solidFill>
                  <a:srgbClr val="6B6B6B"/>
                </a:solidFill>
                <a:latin typeface="Calibri"/>
                <a:cs typeface="Calibri"/>
              </a:rPr>
              <a:t>80</a:t>
            </a:r>
            <a:endParaRPr sz="1750">
              <a:latin typeface="Calibri"/>
              <a:cs typeface="Calibri"/>
            </a:endParaRPr>
          </a:p>
        </p:txBody>
      </p:sp>
      <p:sp>
        <p:nvSpPr>
          <p:cNvPr id="11" name="object 11"/>
          <p:cNvSpPr txBox="1"/>
          <p:nvPr/>
        </p:nvSpPr>
        <p:spPr>
          <a:xfrm>
            <a:off x="587671" y="4074414"/>
            <a:ext cx="234950" cy="307340"/>
          </a:xfrm>
          <a:prstGeom prst="rect">
            <a:avLst/>
          </a:prstGeom>
        </p:spPr>
        <p:txBody>
          <a:bodyPr vert="horz" wrap="square" lIns="0" tIns="12700" rIns="0" bIns="0" rtlCol="0">
            <a:spAutoFit/>
          </a:bodyPr>
          <a:lstStyle/>
          <a:p>
            <a:pPr marL="12700">
              <a:lnSpc>
                <a:spcPct val="100000"/>
              </a:lnSpc>
              <a:spcBef>
                <a:spcPts val="100"/>
              </a:spcBef>
            </a:pPr>
            <a:r>
              <a:rPr sz="1850" spc="-95" dirty="0">
                <a:solidFill>
                  <a:srgbClr val="5E5E5E"/>
                </a:solidFill>
                <a:latin typeface="Calibri"/>
                <a:cs typeface="Calibri"/>
              </a:rPr>
              <a:t>60</a:t>
            </a:r>
            <a:endParaRPr sz="1850">
              <a:latin typeface="Calibri"/>
              <a:cs typeface="Calibri"/>
            </a:endParaRPr>
          </a:p>
        </p:txBody>
      </p:sp>
      <p:sp>
        <p:nvSpPr>
          <p:cNvPr id="12" name="object 12"/>
          <p:cNvSpPr txBox="1"/>
          <p:nvPr/>
        </p:nvSpPr>
        <p:spPr>
          <a:xfrm>
            <a:off x="587574" y="4958842"/>
            <a:ext cx="6091555" cy="932815"/>
          </a:xfrm>
          <a:prstGeom prst="rect">
            <a:avLst/>
          </a:prstGeom>
        </p:spPr>
        <p:txBody>
          <a:bodyPr vert="horz" wrap="square" lIns="0" tIns="12700" rIns="0" bIns="0" rtlCol="0">
            <a:spAutoFit/>
          </a:bodyPr>
          <a:lstStyle/>
          <a:p>
            <a:pPr marL="12700">
              <a:lnSpc>
                <a:spcPct val="100000"/>
              </a:lnSpc>
              <a:spcBef>
                <a:spcPts val="100"/>
              </a:spcBef>
            </a:pPr>
            <a:r>
              <a:rPr sz="1750" spc="-25" dirty="0">
                <a:solidFill>
                  <a:srgbClr val="595959"/>
                </a:solidFill>
                <a:latin typeface="Calibri"/>
                <a:cs typeface="Calibri"/>
              </a:rPr>
              <a:t>20</a:t>
            </a:r>
            <a:endParaRPr sz="1750">
              <a:latin typeface="Calibri"/>
              <a:cs typeface="Calibri"/>
            </a:endParaRPr>
          </a:p>
          <a:p>
            <a:pPr marL="114300">
              <a:lnSpc>
                <a:spcPts val="2075"/>
              </a:lnSpc>
              <a:spcBef>
                <a:spcPts val="1305"/>
              </a:spcBef>
            </a:pPr>
            <a:r>
              <a:rPr sz="1750" spc="-50" dirty="0">
                <a:solidFill>
                  <a:srgbClr val="7C7C7C"/>
                </a:solidFill>
                <a:latin typeface="Calibri"/>
                <a:cs typeface="Calibri"/>
              </a:rPr>
              <a:t>0</a:t>
            </a:r>
            <a:endParaRPr sz="1750">
              <a:latin typeface="Calibri"/>
              <a:cs typeface="Calibri"/>
            </a:endParaRPr>
          </a:p>
          <a:p>
            <a:pPr marL="458470">
              <a:lnSpc>
                <a:spcPts val="1655"/>
              </a:lnSpc>
              <a:tabLst>
                <a:tab pos="2028189" algn="l"/>
                <a:tab pos="3070225" algn="l"/>
                <a:tab pos="4641850" algn="l"/>
              </a:tabLst>
            </a:pPr>
            <a:r>
              <a:rPr sz="1400" dirty="0">
                <a:solidFill>
                  <a:srgbClr val="6E6E6E"/>
                </a:solidFill>
                <a:latin typeface="Tahoma"/>
                <a:cs typeface="Tahoma"/>
              </a:rPr>
              <a:t>2009</a:t>
            </a:r>
            <a:r>
              <a:rPr sz="1400" spc="75" dirty="0">
                <a:solidFill>
                  <a:srgbClr val="6E6E6E"/>
                </a:solidFill>
                <a:latin typeface="Tahoma"/>
                <a:cs typeface="Tahoma"/>
              </a:rPr>
              <a:t>  </a:t>
            </a:r>
            <a:r>
              <a:rPr sz="1400" dirty="0">
                <a:solidFill>
                  <a:srgbClr val="757575"/>
                </a:solidFill>
                <a:latin typeface="Tahoma"/>
                <a:cs typeface="Tahoma"/>
              </a:rPr>
              <a:t>Z010</a:t>
            </a:r>
            <a:r>
              <a:rPr sz="1400" spc="40" dirty="0">
                <a:solidFill>
                  <a:srgbClr val="757575"/>
                </a:solidFill>
                <a:latin typeface="Tahoma"/>
                <a:cs typeface="Tahoma"/>
              </a:rPr>
              <a:t>  </a:t>
            </a:r>
            <a:r>
              <a:rPr sz="1400" dirty="0">
                <a:solidFill>
                  <a:srgbClr val="757575"/>
                </a:solidFill>
                <a:latin typeface="Tahoma"/>
                <a:cs typeface="Tahoma"/>
              </a:rPr>
              <a:t>ІО1</a:t>
            </a:r>
            <a:r>
              <a:rPr sz="1400" spc="-260" dirty="0">
                <a:solidFill>
                  <a:srgbClr val="757575"/>
                </a:solidFill>
                <a:latin typeface="Tahoma"/>
                <a:cs typeface="Tahoma"/>
              </a:rPr>
              <a:t> </a:t>
            </a:r>
            <a:r>
              <a:rPr sz="1400" spc="-50" dirty="0">
                <a:solidFill>
                  <a:srgbClr val="797979"/>
                </a:solidFill>
                <a:latin typeface="Tahoma"/>
                <a:cs typeface="Tahoma"/>
              </a:rPr>
              <a:t>1</a:t>
            </a:r>
            <a:r>
              <a:rPr sz="1400" dirty="0">
                <a:solidFill>
                  <a:srgbClr val="797979"/>
                </a:solidFill>
                <a:latin typeface="Tahoma"/>
                <a:cs typeface="Tahoma"/>
              </a:rPr>
              <a:t>	</a:t>
            </a:r>
            <a:r>
              <a:rPr sz="1400" dirty="0">
                <a:solidFill>
                  <a:srgbClr val="727272"/>
                </a:solidFill>
                <a:latin typeface="Tahoma"/>
                <a:cs typeface="Tahoma"/>
              </a:rPr>
              <a:t>2012</a:t>
            </a:r>
            <a:r>
              <a:rPr sz="1400" spc="30" dirty="0">
                <a:solidFill>
                  <a:srgbClr val="727272"/>
                </a:solidFill>
                <a:latin typeface="Tahoma"/>
                <a:cs typeface="Tahoma"/>
              </a:rPr>
              <a:t>  </a:t>
            </a:r>
            <a:r>
              <a:rPr sz="1400" spc="-20" dirty="0">
                <a:solidFill>
                  <a:srgbClr val="727272"/>
                </a:solidFill>
                <a:latin typeface="Tahoma"/>
                <a:cs typeface="Tahoma"/>
              </a:rPr>
              <a:t>ІО13</a:t>
            </a:r>
            <a:r>
              <a:rPr sz="1400" dirty="0">
                <a:solidFill>
                  <a:srgbClr val="727272"/>
                </a:solidFill>
                <a:latin typeface="Tahoma"/>
                <a:cs typeface="Tahoma"/>
              </a:rPr>
              <a:t>	</a:t>
            </a:r>
            <a:r>
              <a:rPr sz="1400" dirty="0">
                <a:solidFill>
                  <a:srgbClr val="797979"/>
                </a:solidFill>
                <a:latin typeface="Tahoma"/>
                <a:cs typeface="Tahoma"/>
              </a:rPr>
              <a:t>2014</a:t>
            </a:r>
            <a:r>
              <a:rPr sz="1400" spc="80" dirty="0">
                <a:solidFill>
                  <a:srgbClr val="797979"/>
                </a:solidFill>
                <a:latin typeface="Tahoma"/>
                <a:cs typeface="Tahoma"/>
              </a:rPr>
              <a:t>  </a:t>
            </a:r>
            <a:r>
              <a:rPr sz="1400" dirty="0">
                <a:solidFill>
                  <a:srgbClr val="777777"/>
                </a:solidFill>
                <a:latin typeface="Tahoma"/>
                <a:cs typeface="Tahoma"/>
              </a:rPr>
              <a:t>2015</a:t>
            </a:r>
            <a:r>
              <a:rPr sz="1400" spc="55" dirty="0">
                <a:solidFill>
                  <a:srgbClr val="777777"/>
                </a:solidFill>
                <a:latin typeface="Tahoma"/>
                <a:cs typeface="Tahoma"/>
              </a:rPr>
              <a:t>  </a:t>
            </a:r>
            <a:r>
              <a:rPr sz="1400" spc="-20" dirty="0">
                <a:solidFill>
                  <a:srgbClr val="7B7B7B"/>
                </a:solidFill>
                <a:latin typeface="Tahoma"/>
                <a:cs typeface="Tahoma"/>
              </a:rPr>
              <a:t>ІО16</a:t>
            </a:r>
            <a:r>
              <a:rPr sz="1400" dirty="0">
                <a:solidFill>
                  <a:srgbClr val="7B7B7B"/>
                </a:solidFill>
                <a:latin typeface="Tahoma"/>
                <a:cs typeface="Tahoma"/>
              </a:rPr>
              <a:t>	</a:t>
            </a:r>
            <a:r>
              <a:rPr sz="1400" dirty="0">
                <a:solidFill>
                  <a:srgbClr val="757575"/>
                </a:solidFill>
                <a:latin typeface="Tahoma"/>
                <a:cs typeface="Tahoma"/>
              </a:rPr>
              <a:t>Z017</a:t>
            </a:r>
            <a:r>
              <a:rPr sz="1400" spc="35" dirty="0">
                <a:solidFill>
                  <a:srgbClr val="757575"/>
                </a:solidFill>
                <a:latin typeface="Tahoma"/>
                <a:cs typeface="Tahoma"/>
              </a:rPr>
              <a:t>  </a:t>
            </a:r>
            <a:r>
              <a:rPr sz="1400" dirty="0">
                <a:solidFill>
                  <a:srgbClr val="6D6D6D"/>
                </a:solidFill>
                <a:latin typeface="Tahoma"/>
                <a:cs typeface="Tahoma"/>
              </a:rPr>
              <a:t>1018</a:t>
            </a:r>
            <a:r>
              <a:rPr sz="1400" spc="85" dirty="0">
                <a:solidFill>
                  <a:srgbClr val="6D6D6D"/>
                </a:solidFill>
                <a:latin typeface="Tahoma"/>
                <a:cs typeface="Tahoma"/>
              </a:rPr>
              <a:t>  </a:t>
            </a:r>
            <a:r>
              <a:rPr sz="1400" spc="-20" dirty="0">
                <a:solidFill>
                  <a:srgbClr val="707070"/>
                </a:solidFill>
                <a:latin typeface="Tahoma"/>
                <a:cs typeface="Tahoma"/>
              </a:rPr>
              <a:t>2019</a:t>
            </a:r>
            <a:endParaRPr sz="1400">
              <a:latin typeface="Tahoma"/>
              <a:cs typeface="Tahoma"/>
            </a:endParaRPr>
          </a:p>
        </p:txBody>
      </p:sp>
      <p:sp>
        <p:nvSpPr>
          <p:cNvPr id="13" name="object 13"/>
          <p:cNvSpPr txBox="1"/>
          <p:nvPr/>
        </p:nvSpPr>
        <p:spPr>
          <a:xfrm>
            <a:off x="7540434" y="2668270"/>
            <a:ext cx="1515110" cy="1662430"/>
          </a:xfrm>
          <a:prstGeom prst="rect">
            <a:avLst/>
          </a:prstGeom>
        </p:spPr>
        <p:txBody>
          <a:bodyPr vert="horz" wrap="square" lIns="0" tIns="1905" rIns="0" bIns="0" rtlCol="0">
            <a:spAutoFit/>
          </a:bodyPr>
          <a:lstStyle/>
          <a:p>
            <a:pPr marL="13335" marR="5080">
              <a:lnSpc>
                <a:spcPct val="103400"/>
              </a:lnSpc>
              <a:spcBef>
                <a:spcPts val="15"/>
              </a:spcBef>
            </a:pPr>
            <a:r>
              <a:rPr sz="2050" spc="80" dirty="0">
                <a:solidFill>
                  <a:srgbClr val="1C1C1C"/>
                </a:solidFill>
                <a:latin typeface="Tahoma"/>
                <a:cs typeface="Tahoma"/>
              </a:rPr>
              <a:t>Україна </a:t>
            </a:r>
            <a:r>
              <a:rPr sz="2050" spc="-35" dirty="0">
                <a:solidFill>
                  <a:srgbClr val="181818"/>
                </a:solidFill>
                <a:latin typeface="Tahoma"/>
                <a:cs typeface="Tahoma"/>
              </a:rPr>
              <a:t>Сло›ваччина</a:t>
            </a:r>
            <a:endParaRPr sz="2050">
              <a:latin typeface="Tahoma"/>
              <a:cs typeface="Tahoma"/>
            </a:endParaRPr>
          </a:p>
          <a:p>
            <a:pPr marL="12700" marR="229870" indent="12700">
              <a:lnSpc>
                <a:spcPct val="104500"/>
              </a:lnSpc>
              <a:spcBef>
                <a:spcPts val="45"/>
              </a:spcBef>
            </a:pPr>
            <a:r>
              <a:rPr sz="2050" spc="-10" dirty="0">
                <a:solidFill>
                  <a:srgbClr val="212121"/>
                </a:solidFill>
                <a:latin typeface="Tahoma"/>
                <a:cs typeface="Tahoma"/>
              </a:rPr>
              <a:t>Польща </a:t>
            </a:r>
            <a:r>
              <a:rPr sz="2100" spc="-10" dirty="0">
                <a:solidFill>
                  <a:srgbClr val="1F1F1F"/>
                </a:solidFill>
                <a:latin typeface="Tahoma"/>
                <a:cs typeface="Tahoma"/>
              </a:rPr>
              <a:t>Угорщина </a:t>
            </a:r>
            <a:r>
              <a:rPr sz="2100" spc="-10" dirty="0">
                <a:solidFill>
                  <a:srgbClr val="151515"/>
                </a:solidFill>
                <a:latin typeface="Tahoma"/>
                <a:cs typeface="Tahoma"/>
              </a:rPr>
              <a:t>Румунія</a:t>
            </a:r>
            <a:endParaRPr sz="2100">
              <a:latin typeface="Tahoma"/>
              <a:cs typeface="Tahom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771245" y="503681"/>
            <a:ext cx="7609205" cy="3659504"/>
          </a:xfrm>
          <a:prstGeom prst="rect">
            <a:avLst/>
          </a:prstGeom>
        </p:spPr>
        <p:txBody>
          <a:bodyPr vert="horz" wrap="square" lIns="0" tIns="11430" rIns="0" bIns="0" rtlCol="0">
            <a:spAutoFit/>
          </a:bodyPr>
          <a:lstStyle/>
          <a:p>
            <a:pPr marL="223520">
              <a:lnSpc>
                <a:spcPct val="100000"/>
              </a:lnSpc>
              <a:spcBef>
                <a:spcPts val="90"/>
              </a:spcBef>
            </a:pPr>
            <a:r>
              <a:rPr sz="2000" dirty="0">
                <a:latin typeface="Tahoma"/>
                <a:cs typeface="Tahoma"/>
              </a:rPr>
              <a:t>Останнім</a:t>
            </a:r>
            <a:r>
              <a:rPr sz="2000" spc="-20" dirty="0">
                <a:latin typeface="Tahoma"/>
                <a:cs typeface="Tahoma"/>
              </a:rPr>
              <a:t> </a:t>
            </a:r>
            <a:r>
              <a:rPr sz="2000" dirty="0">
                <a:latin typeface="Tahoma"/>
                <a:cs typeface="Tahoma"/>
              </a:rPr>
              <a:t>часом</a:t>
            </a:r>
            <a:r>
              <a:rPr sz="2000" spc="5" dirty="0">
                <a:latin typeface="Tahoma"/>
                <a:cs typeface="Tahoma"/>
              </a:rPr>
              <a:t> </a:t>
            </a:r>
            <a:r>
              <a:rPr sz="2000" dirty="0">
                <a:latin typeface="Tahoma"/>
                <a:cs typeface="Tahoma"/>
              </a:rPr>
              <a:t>відновлювана</a:t>
            </a:r>
            <a:r>
              <a:rPr sz="2000" spc="95" dirty="0">
                <a:latin typeface="Tahoma"/>
                <a:cs typeface="Tahoma"/>
              </a:rPr>
              <a:t> </a:t>
            </a:r>
            <a:r>
              <a:rPr sz="2000" spc="-20" dirty="0">
                <a:latin typeface="Tahoma"/>
                <a:cs typeface="Tahoma"/>
              </a:rPr>
              <a:t>енергетика</a:t>
            </a:r>
            <a:r>
              <a:rPr sz="2000" spc="55" dirty="0">
                <a:latin typeface="Tahoma"/>
                <a:cs typeface="Tahoma"/>
              </a:rPr>
              <a:t> </a:t>
            </a:r>
            <a:r>
              <a:rPr sz="2000" dirty="0">
                <a:latin typeface="Tahoma"/>
                <a:cs typeface="Tahoma"/>
              </a:rPr>
              <a:t>б’є всі</a:t>
            </a:r>
            <a:r>
              <a:rPr sz="2000" spc="-5" dirty="0">
                <a:latin typeface="Tahoma"/>
                <a:cs typeface="Tahoma"/>
              </a:rPr>
              <a:t> </a:t>
            </a:r>
            <a:r>
              <a:rPr sz="2000" spc="-10" dirty="0">
                <a:latin typeface="Tahoma"/>
                <a:cs typeface="Tahoma"/>
              </a:rPr>
              <a:t>рекорди</a:t>
            </a:r>
            <a:r>
              <a:rPr sz="2000" spc="-10" dirty="0">
                <a:latin typeface="Arial MT"/>
                <a:cs typeface="Arial MT"/>
              </a:rPr>
              <a:t>:</a:t>
            </a:r>
            <a:endParaRPr sz="2000">
              <a:latin typeface="Arial MT"/>
              <a:cs typeface="Arial MT"/>
            </a:endParaRPr>
          </a:p>
          <a:p>
            <a:pPr>
              <a:lnSpc>
                <a:spcPct val="100000"/>
              </a:lnSpc>
              <a:spcBef>
                <a:spcPts val="1300"/>
              </a:spcBef>
            </a:pPr>
            <a:endParaRPr sz="2000">
              <a:latin typeface="Arial MT"/>
              <a:cs typeface="Arial MT"/>
            </a:endParaRPr>
          </a:p>
          <a:p>
            <a:pPr marL="509905" indent="-286385">
              <a:lnSpc>
                <a:spcPct val="100000"/>
              </a:lnSpc>
              <a:spcBef>
                <a:spcPts val="5"/>
              </a:spcBef>
              <a:buFont typeface="Wingdings"/>
              <a:buChar char=""/>
              <a:tabLst>
                <a:tab pos="509905" algn="l"/>
                <a:tab pos="1570990" algn="l"/>
                <a:tab pos="1924685" algn="l"/>
                <a:tab pos="2650490" algn="l"/>
                <a:tab pos="4577080" algn="l"/>
                <a:tab pos="5638165" algn="l"/>
                <a:tab pos="6235700" algn="l"/>
                <a:tab pos="6894830" algn="l"/>
              </a:tabLst>
            </a:pPr>
            <a:r>
              <a:rPr sz="2000" b="1" spc="-10" dirty="0">
                <a:latin typeface="Arial"/>
                <a:cs typeface="Arial"/>
              </a:rPr>
              <a:t>щодня</a:t>
            </a:r>
            <a:r>
              <a:rPr sz="2000" b="1" dirty="0">
                <a:latin typeface="Arial"/>
                <a:cs typeface="Arial"/>
              </a:rPr>
              <a:t>	</a:t>
            </a:r>
            <a:r>
              <a:rPr sz="2000" spc="-50" dirty="0">
                <a:latin typeface="Tahoma"/>
                <a:cs typeface="Tahoma"/>
              </a:rPr>
              <a:t>у</a:t>
            </a:r>
            <a:r>
              <a:rPr sz="2000" dirty="0">
                <a:latin typeface="Tahoma"/>
                <a:cs typeface="Tahoma"/>
              </a:rPr>
              <a:t>	</a:t>
            </a:r>
            <a:r>
              <a:rPr sz="2000" spc="-20" dirty="0">
                <a:latin typeface="Tahoma"/>
                <a:cs typeface="Tahoma"/>
              </a:rPr>
              <a:t>світі</a:t>
            </a:r>
            <a:r>
              <a:rPr sz="2000" dirty="0">
                <a:latin typeface="Tahoma"/>
                <a:cs typeface="Tahoma"/>
              </a:rPr>
              <a:t>	</a:t>
            </a:r>
            <a:r>
              <a:rPr sz="2000" spc="-10" dirty="0">
                <a:latin typeface="Tahoma"/>
                <a:cs typeface="Tahoma"/>
              </a:rPr>
              <a:t>встановлюють</a:t>
            </a:r>
            <a:r>
              <a:rPr sz="2000" dirty="0">
                <a:latin typeface="Tahoma"/>
                <a:cs typeface="Tahoma"/>
              </a:rPr>
              <a:t>	</a:t>
            </a:r>
            <a:r>
              <a:rPr sz="2000" spc="-10" dirty="0">
                <a:latin typeface="Tahoma"/>
                <a:cs typeface="Tahoma"/>
              </a:rPr>
              <a:t>більше</a:t>
            </a:r>
            <a:r>
              <a:rPr sz="2000" dirty="0">
                <a:latin typeface="Tahoma"/>
                <a:cs typeface="Tahoma"/>
              </a:rPr>
              <a:t>	</a:t>
            </a:r>
            <a:r>
              <a:rPr sz="2000" spc="-25" dirty="0">
                <a:latin typeface="Tahoma"/>
                <a:cs typeface="Tahoma"/>
              </a:rPr>
              <a:t>ніж</a:t>
            </a:r>
            <a:r>
              <a:rPr sz="2000" dirty="0">
                <a:latin typeface="Tahoma"/>
                <a:cs typeface="Tahoma"/>
              </a:rPr>
              <a:t>	</a:t>
            </a:r>
            <a:r>
              <a:rPr sz="2000" b="1" spc="-25" dirty="0">
                <a:latin typeface="Arial"/>
                <a:cs typeface="Arial"/>
              </a:rPr>
              <a:t>500</a:t>
            </a:r>
            <a:r>
              <a:rPr sz="2000" b="1" dirty="0">
                <a:latin typeface="Arial"/>
                <a:cs typeface="Arial"/>
              </a:rPr>
              <a:t>	</a:t>
            </a:r>
            <a:r>
              <a:rPr sz="2000" b="1" spc="-20" dirty="0">
                <a:latin typeface="Arial"/>
                <a:cs typeface="Arial"/>
              </a:rPr>
              <a:t>тис.</a:t>
            </a:r>
            <a:endParaRPr sz="2000">
              <a:latin typeface="Arial"/>
              <a:cs typeface="Arial"/>
            </a:endParaRPr>
          </a:p>
          <a:p>
            <a:pPr marL="509905">
              <a:lnSpc>
                <a:spcPct val="100000"/>
              </a:lnSpc>
            </a:pPr>
            <a:r>
              <a:rPr sz="2000" dirty="0">
                <a:latin typeface="Tahoma"/>
                <a:cs typeface="Tahoma"/>
              </a:rPr>
              <a:t>сонячних</a:t>
            </a:r>
            <a:r>
              <a:rPr sz="2000" spc="-105" dirty="0">
                <a:latin typeface="Tahoma"/>
                <a:cs typeface="Tahoma"/>
              </a:rPr>
              <a:t> </a:t>
            </a:r>
            <a:r>
              <a:rPr sz="2000" spc="-10" dirty="0">
                <a:latin typeface="Tahoma"/>
                <a:cs typeface="Tahoma"/>
              </a:rPr>
              <a:t>панелей</a:t>
            </a:r>
            <a:endParaRPr sz="2000">
              <a:latin typeface="Tahoma"/>
              <a:cs typeface="Tahoma"/>
            </a:endParaRPr>
          </a:p>
          <a:p>
            <a:pPr marL="509905" indent="-286385">
              <a:lnSpc>
                <a:spcPct val="100000"/>
              </a:lnSpc>
              <a:spcBef>
                <a:spcPts val="600"/>
              </a:spcBef>
              <a:buFont typeface="Wingdings"/>
              <a:buChar char=""/>
              <a:tabLst>
                <a:tab pos="509905" algn="l"/>
              </a:tabLst>
            </a:pPr>
            <a:r>
              <a:rPr sz="2000" dirty="0">
                <a:latin typeface="Tahoma"/>
                <a:cs typeface="Tahoma"/>
              </a:rPr>
              <a:t>в</a:t>
            </a:r>
            <a:r>
              <a:rPr sz="2000" spc="-114" dirty="0">
                <a:latin typeface="Tahoma"/>
                <a:cs typeface="Tahoma"/>
              </a:rPr>
              <a:t> </a:t>
            </a:r>
            <a:r>
              <a:rPr sz="2000" dirty="0">
                <a:latin typeface="Tahoma"/>
                <a:cs typeface="Tahoma"/>
              </a:rPr>
              <a:t>Китаї</a:t>
            </a:r>
            <a:r>
              <a:rPr sz="2000" spc="-90" dirty="0">
                <a:latin typeface="Tahoma"/>
                <a:cs typeface="Tahoma"/>
              </a:rPr>
              <a:t> </a:t>
            </a:r>
            <a:r>
              <a:rPr sz="2000" spc="160" dirty="0">
                <a:latin typeface="Tahoma"/>
                <a:cs typeface="Tahoma"/>
              </a:rPr>
              <a:t>—</a:t>
            </a:r>
            <a:r>
              <a:rPr sz="2000" spc="-80" dirty="0">
                <a:latin typeface="Tahoma"/>
                <a:cs typeface="Tahoma"/>
              </a:rPr>
              <a:t> </a:t>
            </a:r>
            <a:r>
              <a:rPr sz="2000" dirty="0">
                <a:latin typeface="Tahoma"/>
                <a:cs typeface="Tahoma"/>
              </a:rPr>
              <a:t>по</a:t>
            </a:r>
            <a:r>
              <a:rPr sz="2000" spc="-110" dirty="0">
                <a:latin typeface="Tahoma"/>
                <a:cs typeface="Tahoma"/>
              </a:rPr>
              <a:t> </a:t>
            </a:r>
            <a:r>
              <a:rPr sz="2000" b="1" dirty="0">
                <a:latin typeface="Arial"/>
                <a:cs typeface="Arial"/>
              </a:rPr>
              <a:t>дві</a:t>
            </a:r>
            <a:r>
              <a:rPr sz="2000" b="1" spc="-40" dirty="0">
                <a:latin typeface="Arial"/>
                <a:cs typeface="Arial"/>
              </a:rPr>
              <a:t> </a:t>
            </a:r>
            <a:r>
              <a:rPr sz="2000" b="1" dirty="0">
                <a:latin typeface="Arial"/>
                <a:cs typeface="Arial"/>
              </a:rPr>
              <a:t>вітрові</a:t>
            </a:r>
            <a:r>
              <a:rPr sz="2000" b="1" spc="-10" dirty="0">
                <a:latin typeface="Arial"/>
                <a:cs typeface="Arial"/>
              </a:rPr>
              <a:t> </a:t>
            </a:r>
            <a:r>
              <a:rPr sz="2000" b="1" dirty="0">
                <a:latin typeface="Arial"/>
                <a:cs typeface="Arial"/>
              </a:rPr>
              <a:t>турбіни</a:t>
            </a:r>
            <a:r>
              <a:rPr sz="2000" b="1" spc="35" dirty="0">
                <a:latin typeface="Arial"/>
                <a:cs typeface="Arial"/>
              </a:rPr>
              <a:t> </a:t>
            </a:r>
            <a:r>
              <a:rPr sz="2000" b="1" spc="-10" dirty="0">
                <a:latin typeface="Arial"/>
                <a:cs typeface="Arial"/>
              </a:rPr>
              <a:t>щогодинно</a:t>
            </a:r>
            <a:endParaRPr sz="2000">
              <a:latin typeface="Arial"/>
              <a:cs typeface="Arial"/>
            </a:endParaRPr>
          </a:p>
          <a:p>
            <a:pPr marL="508634" marR="214629" indent="-285750" algn="just">
              <a:lnSpc>
                <a:spcPct val="100000"/>
              </a:lnSpc>
              <a:spcBef>
                <a:spcPts val="600"/>
              </a:spcBef>
              <a:buFont typeface="Wingdings"/>
              <a:buChar char=""/>
              <a:tabLst>
                <a:tab pos="509905" algn="l"/>
              </a:tabLst>
            </a:pPr>
            <a:r>
              <a:rPr sz="2000" dirty="0">
                <a:latin typeface="Tahoma"/>
                <a:cs typeface="Tahoma"/>
              </a:rPr>
              <a:t>така</a:t>
            </a:r>
            <a:r>
              <a:rPr sz="2000" spc="180" dirty="0">
                <a:latin typeface="Tahoma"/>
                <a:cs typeface="Tahoma"/>
              </a:rPr>
              <a:t> </a:t>
            </a:r>
            <a:r>
              <a:rPr sz="2000" dirty="0">
                <a:latin typeface="Tahoma"/>
                <a:cs typeface="Tahoma"/>
              </a:rPr>
              <a:t>електроенергія</a:t>
            </a:r>
            <a:r>
              <a:rPr sz="2000" spc="170" dirty="0">
                <a:latin typeface="Tahoma"/>
                <a:cs typeface="Tahoma"/>
              </a:rPr>
              <a:t> </a:t>
            </a:r>
            <a:r>
              <a:rPr sz="2000" dirty="0">
                <a:latin typeface="Tahoma"/>
                <a:cs typeface="Tahoma"/>
              </a:rPr>
              <a:t>стрімко</a:t>
            </a:r>
            <a:r>
              <a:rPr sz="2000" spc="160" dirty="0">
                <a:latin typeface="Tahoma"/>
                <a:cs typeface="Tahoma"/>
              </a:rPr>
              <a:t> </a:t>
            </a:r>
            <a:r>
              <a:rPr sz="2000" dirty="0">
                <a:latin typeface="Tahoma"/>
                <a:cs typeface="Tahoma"/>
              </a:rPr>
              <a:t>дешевшає</a:t>
            </a:r>
            <a:r>
              <a:rPr sz="2000" dirty="0">
                <a:latin typeface="Arial MT"/>
                <a:cs typeface="Arial MT"/>
              </a:rPr>
              <a:t>:</a:t>
            </a:r>
            <a:r>
              <a:rPr sz="2000" spc="225" dirty="0">
                <a:latin typeface="Arial MT"/>
                <a:cs typeface="Arial MT"/>
              </a:rPr>
              <a:t> </a:t>
            </a:r>
            <a:r>
              <a:rPr sz="2000" dirty="0">
                <a:latin typeface="Tahoma"/>
                <a:cs typeface="Tahoma"/>
              </a:rPr>
              <a:t>за</a:t>
            </a:r>
            <a:r>
              <a:rPr sz="2000" spc="150" dirty="0">
                <a:latin typeface="Tahoma"/>
                <a:cs typeface="Tahoma"/>
              </a:rPr>
              <a:t> </a:t>
            </a:r>
            <a:r>
              <a:rPr sz="2000" spc="-10" dirty="0">
                <a:latin typeface="Arial MT"/>
                <a:cs typeface="Arial MT"/>
              </a:rPr>
              <a:t>2010-</a:t>
            </a:r>
            <a:r>
              <a:rPr sz="2000" dirty="0">
                <a:latin typeface="Arial MT"/>
                <a:cs typeface="Arial MT"/>
              </a:rPr>
              <a:t>2019</a:t>
            </a:r>
            <a:r>
              <a:rPr sz="2000" spc="220" dirty="0">
                <a:latin typeface="Arial MT"/>
                <a:cs typeface="Arial MT"/>
              </a:rPr>
              <a:t> </a:t>
            </a:r>
            <a:r>
              <a:rPr sz="2000" spc="-25" dirty="0">
                <a:latin typeface="Tahoma"/>
                <a:cs typeface="Tahoma"/>
              </a:rPr>
              <a:t>рр</a:t>
            </a:r>
            <a:r>
              <a:rPr sz="2000" spc="-25" dirty="0">
                <a:latin typeface="Arial MT"/>
                <a:cs typeface="Arial MT"/>
              </a:rPr>
              <a:t>. 	</a:t>
            </a:r>
            <a:r>
              <a:rPr sz="2000" dirty="0">
                <a:latin typeface="Tahoma"/>
                <a:cs typeface="Tahoma"/>
              </a:rPr>
              <a:t>вартість</a:t>
            </a:r>
            <a:r>
              <a:rPr sz="2000" spc="70" dirty="0">
                <a:latin typeface="Tahoma"/>
                <a:cs typeface="Tahoma"/>
              </a:rPr>
              <a:t> </a:t>
            </a:r>
            <a:r>
              <a:rPr sz="2000" dirty="0">
                <a:latin typeface="Tahoma"/>
                <a:cs typeface="Tahoma"/>
              </a:rPr>
              <a:t>сонячної</a:t>
            </a:r>
            <a:r>
              <a:rPr sz="2000" spc="75" dirty="0">
                <a:latin typeface="Tahoma"/>
                <a:cs typeface="Tahoma"/>
              </a:rPr>
              <a:t> </a:t>
            </a:r>
            <a:r>
              <a:rPr sz="2000" dirty="0">
                <a:latin typeface="Tahoma"/>
                <a:cs typeface="Tahoma"/>
              </a:rPr>
              <a:t>енергії</a:t>
            </a:r>
            <a:r>
              <a:rPr sz="2000" spc="105" dirty="0">
                <a:latin typeface="Tahoma"/>
                <a:cs typeface="Tahoma"/>
              </a:rPr>
              <a:t> </a:t>
            </a:r>
            <a:r>
              <a:rPr sz="2000" dirty="0">
                <a:latin typeface="Tahoma"/>
                <a:cs typeface="Tahoma"/>
              </a:rPr>
              <a:t>зменшилася</a:t>
            </a:r>
            <a:r>
              <a:rPr sz="2000" spc="110" dirty="0">
                <a:latin typeface="Tahoma"/>
                <a:cs typeface="Tahoma"/>
              </a:rPr>
              <a:t> </a:t>
            </a:r>
            <a:r>
              <a:rPr sz="2000" dirty="0">
                <a:latin typeface="Tahoma"/>
                <a:cs typeface="Tahoma"/>
              </a:rPr>
              <a:t>на</a:t>
            </a:r>
            <a:r>
              <a:rPr sz="2000" spc="95" dirty="0">
                <a:latin typeface="Tahoma"/>
                <a:cs typeface="Tahoma"/>
              </a:rPr>
              <a:t> </a:t>
            </a:r>
            <a:r>
              <a:rPr sz="2000" dirty="0">
                <a:latin typeface="Arial MT"/>
                <a:cs typeface="Arial MT"/>
              </a:rPr>
              <a:t>82%,</a:t>
            </a:r>
            <a:r>
              <a:rPr sz="2000" spc="165" dirty="0">
                <a:latin typeface="Arial MT"/>
                <a:cs typeface="Arial MT"/>
              </a:rPr>
              <a:t> </a:t>
            </a:r>
            <a:r>
              <a:rPr sz="2000" dirty="0">
                <a:latin typeface="Tahoma"/>
                <a:cs typeface="Tahoma"/>
              </a:rPr>
              <a:t>вітряної</a:t>
            </a:r>
            <a:r>
              <a:rPr sz="2000" spc="100" dirty="0">
                <a:latin typeface="Tahoma"/>
                <a:cs typeface="Tahoma"/>
              </a:rPr>
              <a:t> </a:t>
            </a:r>
            <a:r>
              <a:rPr sz="2000" spc="110" dirty="0">
                <a:latin typeface="Tahoma"/>
                <a:cs typeface="Tahoma"/>
              </a:rPr>
              <a:t>— 	</a:t>
            </a:r>
            <a:r>
              <a:rPr sz="2000" dirty="0">
                <a:latin typeface="Tahoma"/>
                <a:cs typeface="Tahoma"/>
              </a:rPr>
              <a:t>на</a:t>
            </a:r>
            <a:r>
              <a:rPr sz="2000" spc="-65" dirty="0">
                <a:latin typeface="Tahoma"/>
                <a:cs typeface="Tahoma"/>
              </a:rPr>
              <a:t> </a:t>
            </a:r>
            <a:r>
              <a:rPr sz="2000" spc="-20" dirty="0">
                <a:latin typeface="Arial MT"/>
                <a:cs typeface="Arial MT"/>
              </a:rPr>
              <a:t>40%.</a:t>
            </a:r>
            <a:endParaRPr sz="2000">
              <a:latin typeface="Arial MT"/>
              <a:cs typeface="Arial MT"/>
            </a:endParaRPr>
          </a:p>
          <a:p>
            <a:pPr marL="12700">
              <a:lnSpc>
                <a:spcPct val="100000"/>
              </a:lnSpc>
              <a:spcBef>
                <a:spcPts val="2220"/>
              </a:spcBef>
            </a:pPr>
            <a:r>
              <a:rPr sz="2000" dirty="0">
                <a:latin typeface="Tahoma"/>
                <a:cs typeface="Tahoma"/>
              </a:rPr>
              <a:t>Частка</a:t>
            </a:r>
            <a:r>
              <a:rPr sz="2000" spc="355" dirty="0">
                <a:latin typeface="Tahoma"/>
                <a:cs typeface="Tahoma"/>
              </a:rPr>
              <a:t> </a:t>
            </a:r>
            <a:r>
              <a:rPr sz="2000" spc="90" dirty="0">
                <a:latin typeface="Tahoma"/>
                <a:cs typeface="Tahoma"/>
              </a:rPr>
              <a:t>ВДЕ</a:t>
            </a:r>
            <a:r>
              <a:rPr sz="2000" spc="340" dirty="0">
                <a:latin typeface="Tahoma"/>
                <a:cs typeface="Tahoma"/>
              </a:rPr>
              <a:t> </a:t>
            </a:r>
            <a:r>
              <a:rPr sz="2000" dirty="0">
                <a:latin typeface="Tahoma"/>
                <a:cs typeface="Tahoma"/>
              </a:rPr>
              <a:t>у</a:t>
            </a:r>
            <a:r>
              <a:rPr sz="2000" spc="300" dirty="0">
                <a:latin typeface="Tahoma"/>
                <a:cs typeface="Tahoma"/>
              </a:rPr>
              <a:t> </a:t>
            </a:r>
            <a:r>
              <a:rPr sz="2000" dirty="0">
                <a:latin typeface="Tahoma"/>
                <a:cs typeface="Tahoma"/>
              </a:rPr>
              <a:t>виробництві</a:t>
            </a:r>
            <a:r>
              <a:rPr sz="2000" spc="325" dirty="0">
                <a:latin typeface="Tahoma"/>
                <a:cs typeface="Tahoma"/>
              </a:rPr>
              <a:t> </a:t>
            </a:r>
            <a:r>
              <a:rPr sz="2000" dirty="0">
                <a:latin typeface="Tahoma"/>
                <a:cs typeface="Tahoma"/>
              </a:rPr>
              <a:t>електроенергії</a:t>
            </a:r>
            <a:r>
              <a:rPr sz="2000" spc="320" dirty="0">
                <a:latin typeface="Tahoma"/>
                <a:cs typeface="Tahoma"/>
              </a:rPr>
              <a:t> </a:t>
            </a:r>
            <a:r>
              <a:rPr sz="2000" dirty="0">
                <a:latin typeface="Tahoma"/>
                <a:cs typeface="Tahoma"/>
              </a:rPr>
              <a:t>в</a:t>
            </a:r>
            <a:r>
              <a:rPr sz="2000" spc="330" dirty="0">
                <a:latin typeface="Tahoma"/>
                <a:cs typeface="Tahoma"/>
              </a:rPr>
              <a:t> </a:t>
            </a:r>
            <a:r>
              <a:rPr sz="2000" dirty="0">
                <a:latin typeface="Tahoma"/>
                <a:cs typeface="Tahoma"/>
              </a:rPr>
              <a:t>Україні</a:t>
            </a:r>
            <a:r>
              <a:rPr sz="2000" spc="290" dirty="0">
                <a:latin typeface="Tahoma"/>
                <a:cs typeface="Tahoma"/>
              </a:rPr>
              <a:t> </a:t>
            </a:r>
            <a:r>
              <a:rPr sz="2000" dirty="0">
                <a:latin typeface="Tahoma"/>
                <a:cs typeface="Tahoma"/>
              </a:rPr>
              <a:t>зросла</a:t>
            </a:r>
            <a:r>
              <a:rPr sz="2000" spc="315" dirty="0">
                <a:latin typeface="Tahoma"/>
                <a:cs typeface="Tahoma"/>
              </a:rPr>
              <a:t> </a:t>
            </a:r>
            <a:r>
              <a:rPr sz="2000" spc="-25" dirty="0">
                <a:latin typeface="Tahoma"/>
                <a:cs typeface="Tahoma"/>
              </a:rPr>
              <a:t>до</a:t>
            </a:r>
            <a:endParaRPr sz="2000">
              <a:latin typeface="Tahoma"/>
              <a:cs typeface="Tahoma"/>
            </a:endParaRPr>
          </a:p>
          <a:p>
            <a:pPr marL="12700">
              <a:lnSpc>
                <a:spcPct val="100000"/>
              </a:lnSpc>
            </a:pPr>
            <a:r>
              <a:rPr sz="2000" dirty="0">
                <a:latin typeface="Arial MT"/>
                <a:cs typeface="Arial MT"/>
              </a:rPr>
              <a:t>7,3%</a:t>
            </a:r>
            <a:r>
              <a:rPr sz="2000" spc="-55" dirty="0">
                <a:latin typeface="Arial MT"/>
                <a:cs typeface="Arial MT"/>
              </a:rPr>
              <a:t> </a:t>
            </a:r>
            <a:r>
              <a:rPr sz="2000" dirty="0">
                <a:latin typeface="Arial MT"/>
                <a:cs typeface="Arial MT"/>
              </a:rPr>
              <a:t>2020</a:t>
            </a:r>
            <a:r>
              <a:rPr sz="2000" spc="-65" dirty="0">
                <a:latin typeface="Arial MT"/>
                <a:cs typeface="Arial MT"/>
              </a:rPr>
              <a:t> </a:t>
            </a:r>
            <a:r>
              <a:rPr sz="2000" dirty="0">
                <a:latin typeface="Tahoma"/>
                <a:cs typeface="Tahoma"/>
              </a:rPr>
              <a:t>р</a:t>
            </a:r>
            <a:r>
              <a:rPr sz="2000" dirty="0">
                <a:latin typeface="Arial MT"/>
                <a:cs typeface="Arial MT"/>
              </a:rPr>
              <a:t>.</a:t>
            </a:r>
            <a:r>
              <a:rPr sz="2000" spc="-80" dirty="0">
                <a:latin typeface="Arial MT"/>
                <a:cs typeface="Arial MT"/>
              </a:rPr>
              <a:t> </a:t>
            </a:r>
            <a:r>
              <a:rPr sz="2000" dirty="0">
                <a:latin typeface="Tahoma"/>
                <a:cs typeface="Tahoma"/>
              </a:rPr>
              <a:t>(без</a:t>
            </a:r>
            <a:r>
              <a:rPr sz="2000" spc="-145" dirty="0">
                <a:latin typeface="Tahoma"/>
                <a:cs typeface="Tahoma"/>
              </a:rPr>
              <a:t> </a:t>
            </a:r>
            <a:r>
              <a:rPr sz="2000" dirty="0">
                <a:latin typeface="Tahoma"/>
                <a:cs typeface="Tahoma"/>
              </a:rPr>
              <a:t>урахування</a:t>
            </a:r>
            <a:r>
              <a:rPr sz="2000" spc="-55" dirty="0">
                <a:latin typeface="Tahoma"/>
                <a:cs typeface="Tahoma"/>
              </a:rPr>
              <a:t> </a:t>
            </a:r>
            <a:r>
              <a:rPr sz="2000" spc="-10" dirty="0">
                <a:latin typeface="Tahoma"/>
                <a:cs typeface="Tahoma"/>
              </a:rPr>
              <a:t>великих</a:t>
            </a:r>
            <a:r>
              <a:rPr sz="2000" spc="-90" dirty="0">
                <a:latin typeface="Tahoma"/>
                <a:cs typeface="Tahoma"/>
              </a:rPr>
              <a:t> </a:t>
            </a:r>
            <a:r>
              <a:rPr sz="2000" spc="-10" dirty="0">
                <a:latin typeface="Tahoma"/>
                <a:cs typeface="Tahoma"/>
              </a:rPr>
              <a:t>гідроелектростанцій)</a:t>
            </a:r>
            <a:r>
              <a:rPr sz="2000" spc="-10" dirty="0">
                <a:latin typeface="Arial MT"/>
                <a:cs typeface="Arial MT"/>
              </a:rPr>
              <a:t>.</a:t>
            </a:r>
            <a:endParaRPr sz="2000">
              <a:latin typeface="Arial MT"/>
              <a:cs typeface="Arial MT"/>
            </a:endParaRPr>
          </a:p>
        </p:txBody>
      </p:sp>
      <p:pic>
        <p:nvPicPr>
          <p:cNvPr id="4" name="object 4"/>
          <p:cNvPicPr/>
          <p:nvPr/>
        </p:nvPicPr>
        <p:blipFill>
          <a:blip r:embed="rId3" cstate="print"/>
          <a:stretch>
            <a:fillRect/>
          </a:stretch>
        </p:blipFill>
        <p:spPr>
          <a:xfrm>
            <a:off x="609600" y="4940808"/>
            <a:ext cx="7848600" cy="1676400"/>
          </a:xfrm>
          <a:prstGeom prst="rect">
            <a:avLst/>
          </a:prstGeom>
        </p:spPr>
      </p:pic>
      <p:sp>
        <p:nvSpPr>
          <p:cNvPr id="5" name="object 5"/>
          <p:cNvSpPr txBox="1"/>
          <p:nvPr/>
        </p:nvSpPr>
        <p:spPr>
          <a:xfrm>
            <a:off x="8460676" y="6404095"/>
            <a:ext cx="449580" cy="309245"/>
          </a:xfrm>
          <a:prstGeom prst="rect">
            <a:avLst/>
          </a:prstGeom>
        </p:spPr>
        <p:txBody>
          <a:bodyPr vert="horz" wrap="square" lIns="0" tIns="0" rIns="0" bIns="0" rtlCol="0">
            <a:spAutoFit/>
          </a:bodyPr>
          <a:lstStyle/>
          <a:p>
            <a:pPr marL="12700">
              <a:lnSpc>
                <a:spcPts val="2310"/>
              </a:lnSpc>
            </a:pPr>
            <a:r>
              <a:rPr sz="2000" spc="-25" dirty="0">
                <a:latin typeface="Arial MT"/>
                <a:cs typeface="Arial MT"/>
              </a:rPr>
              <a:t>224</a:t>
            </a:r>
            <a:endParaRPr sz="2000">
              <a:latin typeface="Arial MT"/>
              <a:cs typeface="Arial M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1047" y="262333"/>
            <a:ext cx="8761905" cy="6333333"/>
          </a:xfrm>
          <a:prstGeom prst="rect">
            <a:avLst/>
          </a:prstGeom>
        </p:spPr>
      </p:pic>
    </p:spTree>
    <p:extLst>
      <p:ext uri="{BB962C8B-B14F-4D97-AF65-F5344CB8AC3E}">
        <p14:creationId xmlns:p14="http://schemas.microsoft.com/office/powerpoint/2010/main" val="36696060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377952"/>
              <a:ext cx="9143999" cy="717041"/>
            </a:xfrm>
            <a:prstGeom prst="rect">
              <a:avLst/>
            </a:prstGeom>
          </p:spPr>
        </p:pic>
        <p:pic>
          <p:nvPicPr>
            <p:cNvPr id="4" name="object 4"/>
            <p:cNvPicPr/>
            <p:nvPr/>
          </p:nvPicPr>
          <p:blipFill>
            <a:blip r:embed="rId3" cstate="print"/>
            <a:stretch>
              <a:fillRect/>
            </a:stretch>
          </p:blipFill>
          <p:spPr>
            <a:xfrm>
              <a:off x="938783" y="323088"/>
              <a:ext cx="7255002" cy="942593"/>
            </a:xfrm>
            <a:prstGeom prst="rect">
              <a:avLst/>
            </a:prstGeom>
          </p:spPr>
        </p:pic>
      </p:grpSp>
      <p:sp>
        <p:nvSpPr>
          <p:cNvPr id="5" name="object 5"/>
          <p:cNvSpPr txBox="1">
            <a:spLocks noGrp="1"/>
          </p:cNvSpPr>
          <p:nvPr>
            <p:ph type="title"/>
          </p:nvPr>
        </p:nvSpPr>
        <p:spPr>
          <a:xfrm>
            <a:off x="1523" y="406908"/>
            <a:ext cx="9138285" cy="619125"/>
          </a:xfrm>
          <a:prstGeom prst="rect">
            <a:avLst/>
          </a:prstGeom>
          <a:solidFill>
            <a:srgbClr val="D99593"/>
          </a:solidFill>
          <a:ln w="9144">
            <a:solidFill>
              <a:srgbClr val="97B853"/>
            </a:solidFill>
          </a:ln>
        </p:spPr>
        <p:txBody>
          <a:bodyPr vert="horz" wrap="square" lIns="0" tIns="50800" rIns="0" bIns="0" rtlCol="0">
            <a:spAutoFit/>
          </a:bodyPr>
          <a:lstStyle/>
          <a:p>
            <a:pPr algn="ctr">
              <a:lnSpc>
                <a:spcPct val="100000"/>
              </a:lnSpc>
              <a:spcBef>
                <a:spcPts val="400"/>
              </a:spcBef>
            </a:pPr>
            <a:r>
              <a:rPr sz="3200" b="1" spc="-30" dirty="0">
                <a:latin typeface="Times New Roman"/>
                <a:cs typeface="Times New Roman"/>
              </a:rPr>
              <a:t>Машинобудівний</a:t>
            </a:r>
            <a:r>
              <a:rPr sz="3200" b="1" spc="-140" dirty="0">
                <a:latin typeface="Times New Roman"/>
                <a:cs typeface="Times New Roman"/>
              </a:rPr>
              <a:t> </a:t>
            </a:r>
            <a:r>
              <a:rPr sz="3200" b="1" spc="-10" dirty="0">
                <a:latin typeface="Times New Roman"/>
                <a:cs typeface="Times New Roman"/>
              </a:rPr>
              <a:t>комплекс</a:t>
            </a:r>
            <a:r>
              <a:rPr sz="3200" b="1" spc="-120" dirty="0">
                <a:latin typeface="Times New Roman"/>
                <a:cs typeface="Times New Roman"/>
              </a:rPr>
              <a:t> </a:t>
            </a:r>
            <a:r>
              <a:rPr sz="3200" b="1" spc="-10" dirty="0">
                <a:latin typeface="Times New Roman"/>
                <a:cs typeface="Times New Roman"/>
              </a:rPr>
              <a:t>України</a:t>
            </a:r>
            <a:endParaRPr sz="3200">
              <a:latin typeface="Times New Roman"/>
              <a:cs typeface="Times New Roman"/>
            </a:endParaRPr>
          </a:p>
        </p:txBody>
      </p:sp>
      <p:grpSp>
        <p:nvGrpSpPr>
          <p:cNvPr id="6" name="object 6"/>
          <p:cNvGrpSpPr/>
          <p:nvPr/>
        </p:nvGrpSpPr>
        <p:grpSpPr>
          <a:xfrm>
            <a:off x="387032" y="1331912"/>
            <a:ext cx="4590415" cy="2603500"/>
            <a:chOff x="387032" y="1331912"/>
            <a:chExt cx="4590415" cy="2603500"/>
          </a:xfrm>
        </p:grpSpPr>
        <p:sp>
          <p:nvSpPr>
            <p:cNvPr id="7" name="object 7"/>
            <p:cNvSpPr/>
            <p:nvPr/>
          </p:nvSpPr>
          <p:spPr>
            <a:xfrm>
              <a:off x="396240" y="1341120"/>
              <a:ext cx="4572000" cy="2585085"/>
            </a:xfrm>
            <a:custGeom>
              <a:avLst/>
              <a:gdLst/>
              <a:ahLst/>
              <a:cxnLst/>
              <a:rect l="l" t="t" r="r" b="b"/>
              <a:pathLst>
                <a:path w="4572000" h="2585085">
                  <a:moveTo>
                    <a:pt x="4572000" y="0"/>
                  </a:moveTo>
                  <a:lnTo>
                    <a:pt x="0" y="0"/>
                  </a:lnTo>
                  <a:lnTo>
                    <a:pt x="0" y="2584704"/>
                  </a:lnTo>
                  <a:lnTo>
                    <a:pt x="4572000" y="2584704"/>
                  </a:lnTo>
                  <a:lnTo>
                    <a:pt x="4572000" y="0"/>
                  </a:lnTo>
                  <a:close/>
                </a:path>
              </a:pathLst>
            </a:custGeom>
            <a:solidFill>
              <a:srgbClr val="F1DCDB"/>
            </a:solidFill>
          </p:spPr>
          <p:txBody>
            <a:bodyPr wrap="square" lIns="0" tIns="0" rIns="0" bIns="0" rtlCol="0"/>
            <a:lstStyle/>
            <a:p>
              <a:endParaRPr/>
            </a:p>
          </p:txBody>
        </p:sp>
        <p:sp>
          <p:nvSpPr>
            <p:cNvPr id="8" name="object 8"/>
            <p:cNvSpPr/>
            <p:nvPr/>
          </p:nvSpPr>
          <p:spPr>
            <a:xfrm>
              <a:off x="396240" y="1341120"/>
              <a:ext cx="4572000" cy="2585085"/>
            </a:xfrm>
            <a:custGeom>
              <a:avLst/>
              <a:gdLst/>
              <a:ahLst/>
              <a:cxnLst/>
              <a:rect l="l" t="t" r="r" b="b"/>
              <a:pathLst>
                <a:path w="4572000" h="2585085">
                  <a:moveTo>
                    <a:pt x="0" y="2584704"/>
                  </a:moveTo>
                  <a:lnTo>
                    <a:pt x="4572000" y="2584704"/>
                  </a:lnTo>
                  <a:lnTo>
                    <a:pt x="4572000" y="0"/>
                  </a:lnTo>
                  <a:lnTo>
                    <a:pt x="0" y="0"/>
                  </a:lnTo>
                  <a:lnTo>
                    <a:pt x="0" y="2584704"/>
                  </a:lnTo>
                  <a:close/>
                </a:path>
              </a:pathLst>
            </a:custGeom>
            <a:ln w="18288">
              <a:solidFill>
                <a:srgbClr val="E36C09"/>
              </a:solidFill>
            </a:ln>
          </p:spPr>
          <p:txBody>
            <a:bodyPr wrap="square" lIns="0" tIns="0" rIns="0" bIns="0" rtlCol="0"/>
            <a:lstStyle/>
            <a:p>
              <a:endParaRPr/>
            </a:p>
          </p:txBody>
        </p:sp>
      </p:grpSp>
      <p:sp>
        <p:nvSpPr>
          <p:cNvPr id="9" name="object 9"/>
          <p:cNvSpPr txBox="1"/>
          <p:nvPr/>
        </p:nvSpPr>
        <p:spPr>
          <a:xfrm>
            <a:off x="486765" y="1365580"/>
            <a:ext cx="4403725" cy="575310"/>
          </a:xfrm>
          <a:prstGeom prst="rect">
            <a:avLst/>
          </a:prstGeom>
        </p:spPr>
        <p:txBody>
          <a:bodyPr vert="horz" wrap="square" lIns="0" tIns="12700" rIns="0" bIns="0" rtlCol="0">
            <a:spAutoFit/>
          </a:bodyPr>
          <a:lstStyle/>
          <a:p>
            <a:pPr>
              <a:lnSpc>
                <a:spcPct val="100000"/>
              </a:lnSpc>
              <a:spcBef>
                <a:spcPts val="100"/>
              </a:spcBef>
              <a:tabLst>
                <a:tab pos="1972310" algn="l"/>
                <a:tab pos="3119120" algn="l"/>
                <a:tab pos="4161790" algn="l"/>
              </a:tabLst>
            </a:pPr>
            <a:r>
              <a:rPr sz="1800" b="1" i="1" spc="-10" dirty="0">
                <a:latin typeface="Times New Roman"/>
                <a:cs typeface="Times New Roman"/>
              </a:rPr>
              <a:t>Машинобудівний</a:t>
            </a:r>
            <a:r>
              <a:rPr sz="1800" b="1" i="1" dirty="0">
                <a:latin typeface="Times New Roman"/>
                <a:cs typeface="Times New Roman"/>
              </a:rPr>
              <a:t>	</a:t>
            </a:r>
            <a:r>
              <a:rPr sz="1800" b="1" i="1" spc="-10" dirty="0">
                <a:latin typeface="Times New Roman"/>
                <a:cs typeface="Times New Roman"/>
              </a:rPr>
              <a:t>комплекс</a:t>
            </a:r>
            <a:r>
              <a:rPr sz="1800" b="1" i="1" dirty="0">
                <a:latin typeface="Times New Roman"/>
                <a:cs typeface="Times New Roman"/>
              </a:rPr>
              <a:t>	</a:t>
            </a:r>
            <a:r>
              <a:rPr sz="1800" b="1" i="1" spc="-10" dirty="0">
                <a:latin typeface="Times New Roman"/>
                <a:cs typeface="Times New Roman"/>
              </a:rPr>
              <a:t>України</a:t>
            </a:r>
            <a:r>
              <a:rPr sz="1800" b="1" i="1" dirty="0">
                <a:latin typeface="Times New Roman"/>
                <a:cs typeface="Times New Roman"/>
              </a:rPr>
              <a:t>	</a:t>
            </a:r>
            <a:r>
              <a:rPr sz="1800" spc="-50" dirty="0">
                <a:latin typeface="Times New Roman"/>
                <a:cs typeface="Times New Roman"/>
              </a:rPr>
              <a:t>—</a:t>
            </a:r>
            <a:endParaRPr sz="1800">
              <a:latin typeface="Times New Roman"/>
              <a:cs typeface="Times New Roman"/>
            </a:endParaRPr>
          </a:p>
          <a:p>
            <a:pPr>
              <a:lnSpc>
                <a:spcPct val="100000"/>
              </a:lnSpc>
              <a:spcBef>
                <a:spcPts val="5"/>
              </a:spcBef>
              <a:tabLst>
                <a:tab pos="1691639" algn="l"/>
              </a:tabLst>
            </a:pPr>
            <a:r>
              <a:rPr sz="1800" spc="-10" dirty="0">
                <a:latin typeface="Times New Roman"/>
                <a:cs typeface="Times New Roman"/>
              </a:rPr>
              <a:t>міжгалузевий</a:t>
            </a:r>
            <a:r>
              <a:rPr sz="1800" dirty="0">
                <a:latin typeface="Times New Roman"/>
                <a:cs typeface="Times New Roman"/>
              </a:rPr>
              <a:t>	</a:t>
            </a:r>
            <a:r>
              <a:rPr sz="1800" spc="-10" dirty="0">
                <a:latin typeface="Times New Roman"/>
                <a:cs typeface="Times New Roman"/>
              </a:rPr>
              <a:t>господарський</a:t>
            </a:r>
            <a:endParaRPr sz="1800">
              <a:latin typeface="Times New Roman"/>
              <a:cs typeface="Times New Roman"/>
            </a:endParaRPr>
          </a:p>
        </p:txBody>
      </p:sp>
      <p:sp>
        <p:nvSpPr>
          <p:cNvPr id="10" name="object 10"/>
          <p:cNvSpPr txBox="1"/>
          <p:nvPr/>
        </p:nvSpPr>
        <p:spPr>
          <a:xfrm>
            <a:off x="486765" y="1914905"/>
            <a:ext cx="3361690" cy="299720"/>
          </a:xfrm>
          <a:prstGeom prst="rect">
            <a:avLst/>
          </a:prstGeom>
        </p:spPr>
        <p:txBody>
          <a:bodyPr vert="horz" wrap="square" lIns="0" tIns="12700" rIns="0" bIns="0" rtlCol="0">
            <a:spAutoFit/>
          </a:bodyPr>
          <a:lstStyle/>
          <a:p>
            <a:pPr>
              <a:lnSpc>
                <a:spcPct val="100000"/>
              </a:lnSpc>
              <a:spcBef>
                <a:spcPts val="100"/>
              </a:spcBef>
              <a:tabLst>
                <a:tab pos="1036319" algn="l"/>
                <a:tab pos="1533525" algn="l"/>
                <a:tab pos="2557780" algn="l"/>
              </a:tabLst>
            </a:pPr>
            <a:r>
              <a:rPr sz="1800" spc="-10" dirty="0">
                <a:latin typeface="Times New Roman"/>
                <a:cs typeface="Times New Roman"/>
              </a:rPr>
              <a:t>України,</a:t>
            </a:r>
            <a:r>
              <a:rPr sz="1800" dirty="0">
                <a:latin typeface="Times New Roman"/>
                <a:cs typeface="Times New Roman"/>
              </a:rPr>
              <a:t>	</a:t>
            </a:r>
            <a:r>
              <a:rPr sz="1800" spc="-25" dirty="0">
                <a:latin typeface="Times New Roman"/>
                <a:cs typeface="Times New Roman"/>
              </a:rPr>
              <a:t>що</a:t>
            </a:r>
            <a:r>
              <a:rPr sz="1800" dirty="0">
                <a:latin typeface="Times New Roman"/>
                <a:cs typeface="Times New Roman"/>
              </a:rPr>
              <a:t>	</a:t>
            </a:r>
            <a:r>
              <a:rPr sz="1800" spc="-10" dirty="0">
                <a:latin typeface="Times New Roman"/>
                <a:cs typeface="Times New Roman"/>
              </a:rPr>
              <a:t>об'єднує</a:t>
            </a:r>
            <a:r>
              <a:rPr sz="1800" dirty="0">
                <a:latin typeface="Times New Roman"/>
                <a:cs typeface="Times New Roman"/>
              </a:rPr>
              <a:t>	</a:t>
            </a:r>
            <a:r>
              <a:rPr sz="1800" spc="-10" dirty="0">
                <a:latin typeface="Times New Roman"/>
                <a:cs typeface="Times New Roman"/>
              </a:rPr>
              <a:t>систему</a:t>
            </a:r>
            <a:endParaRPr sz="1800">
              <a:latin typeface="Times New Roman"/>
              <a:cs typeface="Times New Roman"/>
            </a:endParaRPr>
          </a:p>
        </p:txBody>
      </p:sp>
      <p:sp>
        <p:nvSpPr>
          <p:cNvPr id="11" name="object 11"/>
          <p:cNvSpPr txBox="1"/>
          <p:nvPr/>
        </p:nvSpPr>
        <p:spPr>
          <a:xfrm>
            <a:off x="3974846" y="1640585"/>
            <a:ext cx="913130" cy="574040"/>
          </a:xfrm>
          <a:prstGeom prst="rect">
            <a:avLst/>
          </a:prstGeom>
        </p:spPr>
        <p:txBody>
          <a:bodyPr vert="horz" wrap="square" lIns="0" tIns="12700" rIns="0" bIns="0" rtlCol="0">
            <a:spAutoFit/>
          </a:bodyPr>
          <a:lstStyle/>
          <a:p>
            <a:pPr marL="60325" marR="5080" indent="-60960">
              <a:lnSpc>
                <a:spcPct val="100000"/>
              </a:lnSpc>
              <a:spcBef>
                <a:spcPts val="100"/>
              </a:spcBef>
            </a:pPr>
            <a:r>
              <a:rPr sz="1800" spc="-30" dirty="0">
                <a:latin typeface="Times New Roman"/>
                <a:cs typeface="Times New Roman"/>
              </a:rPr>
              <a:t>комплекс </a:t>
            </a:r>
            <a:r>
              <a:rPr sz="1800" spc="-35" dirty="0">
                <a:latin typeface="Times New Roman"/>
                <a:cs typeface="Times New Roman"/>
              </a:rPr>
              <a:t>науково-</a:t>
            </a:r>
            <a:endParaRPr sz="1800">
              <a:latin typeface="Times New Roman"/>
              <a:cs typeface="Times New Roman"/>
            </a:endParaRPr>
          </a:p>
        </p:txBody>
      </p:sp>
      <p:sp>
        <p:nvSpPr>
          <p:cNvPr id="12" name="object 12"/>
          <p:cNvSpPr txBox="1"/>
          <p:nvPr/>
        </p:nvSpPr>
        <p:spPr>
          <a:xfrm>
            <a:off x="486765" y="2189479"/>
            <a:ext cx="4401185" cy="299720"/>
          </a:xfrm>
          <a:prstGeom prst="rect">
            <a:avLst/>
          </a:prstGeom>
        </p:spPr>
        <p:txBody>
          <a:bodyPr vert="horz" wrap="square" lIns="0" tIns="12700" rIns="0" bIns="0" rtlCol="0">
            <a:spAutoFit/>
          </a:bodyPr>
          <a:lstStyle/>
          <a:p>
            <a:pPr>
              <a:lnSpc>
                <a:spcPct val="100000"/>
              </a:lnSpc>
              <a:spcBef>
                <a:spcPts val="100"/>
              </a:spcBef>
              <a:tabLst>
                <a:tab pos="1286510" algn="l"/>
              </a:tabLst>
            </a:pPr>
            <a:r>
              <a:rPr sz="1800" spc="-10" dirty="0">
                <a:latin typeface="Times New Roman"/>
                <a:cs typeface="Times New Roman"/>
              </a:rPr>
              <a:t>дослідних,</a:t>
            </a:r>
            <a:r>
              <a:rPr sz="1800" dirty="0">
                <a:latin typeface="Times New Roman"/>
                <a:cs typeface="Times New Roman"/>
              </a:rPr>
              <a:t>	</a:t>
            </a:r>
            <a:r>
              <a:rPr sz="1800" spc="-30" dirty="0">
                <a:latin typeface="Times New Roman"/>
                <a:cs typeface="Times New Roman"/>
              </a:rPr>
              <a:t>конструкторсько-</a:t>
            </a:r>
            <a:r>
              <a:rPr sz="1800" spc="-10" dirty="0">
                <a:latin typeface="Times New Roman"/>
                <a:cs typeface="Times New Roman"/>
              </a:rPr>
              <a:t>технологічних</a:t>
            </a:r>
            <a:endParaRPr sz="1800">
              <a:latin typeface="Times New Roman"/>
              <a:cs typeface="Times New Roman"/>
            </a:endParaRPr>
          </a:p>
        </p:txBody>
      </p:sp>
      <p:sp>
        <p:nvSpPr>
          <p:cNvPr id="13" name="object 13"/>
          <p:cNvSpPr txBox="1"/>
          <p:nvPr/>
        </p:nvSpPr>
        <p:spPr>
          <a:xfrm>
            <a:off x="486765" y="2463800"/>
            <a:ext cx="2824480" cy="574675"/>
          </a:xfrm>
          <a:prstGeom prst="rect">
            <a:avLst/>
          </a:prstGeom>
        </p:spPr>
        <p:txBody>
          <a:bodyPr vert="horz" wrap="square" lIns="0" tIns="12700" rIns="0" bIns="0" rtlCol="0">
            <a:spAutoFit/>
          </a:bodyPr>
          <a:lstStyle/>
          <a:p>
            <a:pPr>
              <a:lnSpc>
                <a:spcPct val="100000"/>
              </a:lnSpc>
              <a:spcBef>
                <a:spcPts val="100"/>
              </a:spcBef>
              <a:tabLst>
                <a:tab pos="1600200" algn="l"/>
              </a:tabLst>
            </a:pPr>
            <a:r>
              <a:rPr sz="1800" spc="-10" dirty="0">
                <a:latin typeface="Times New Roman"/>
                <a:cs typeface="Times New Roman"/>
              </a:rPr>
              <a:t>організацій,</a:t>
            </a:r>
            <a:r>
              <a:rPr sz="1800" dirty="0">
                <a:latin typeface="Times New Roman"/>
                <a:cs typeface="Times New Roman"/>
              </a:rPr>
              <a:t>	</a:t>
            </a:r>
            <a:r>
              <a:rPr sz="1800" spc="-10" dirty="0">
                <a:latin typeface="Times New Roman"/>
                <a:cs typeface="Times New Roman"/>
              </a:rPr>
              <a:t>підприємств</a:t>
            </a:r>
            <a:endParaRPr sz="1800">
              <a:latin typeface="Times New Roman"/>
              <a:cs typeface="Times New Roman"/>
            </a:endParaRPr>
          </a:p>
          <a:p>
            <a:pPr>
              <a:lnSpc>
                <a:spcPct val="100000"/>
              </a:lnSpc>
              <a:tabLst>
                <a:tab pos="1207135" algn="l"/>
                <a:tab pos="1889760" algn="l"/>
              </a:tabLst>
            </a:pPr>
            <a:r>
              <a:rPr sz="1800" spc="-10" dirty="0">
                <a:latin typeface="Times New Roman"/>
                <a:cs typeface="Times New Roman"/>
              </a:rPr>
              <a:t>продукція</a:t>
            </a:r>
            <a:r>
              <a:rPr sz="1800" dirty="0">
                <a:latin typeface="Times New Roman"/>
                <a:cs typeface="Times New Roman"/>
              </a:rPr>
              <a:t>	</a:t>
            </a:r>
            <a:r>
              <a:rPr sz="1800" spc="-20" dirty="0">
                <a:latin typeface="Times New Roman"/>
                <a:cs typeface="Times New Roman"/>
              </a:rPr>
              <a:t>яких</a:t>
            </a:r>
            <a:r>
              <a:rPr sz="1800" dirty="0">
                <a:latin typeface="Times New Roman"/>
                <a:cs typeface="Times New Roman"/>
              </a:rPr>
              <a:t>	</a:t>
            </a:r>
            <a:r>
              <a:rPr sz="1800" spc="-10" dirty="0">
                <a:latin typeface="Times New Roman"/>
                <a:cs typeface="Times New Roman"/>
              </a:rPr>
              <a:t>(машини,</a:t>
            </a:r>
            <a:endParaRPr sz="1800">
              <a:latin typeface="Times New Roman"/>
              <a:cs typeface="Times New Roman"/>
            </a:endParaRPr>
          </a:p>
        </p:txBody>
      </p:sp>
      <p:sp>
        <p:nvSpPr>
          <p:cNvPr id="14" name="object 14"/>
          <p:cNvSpPr txBox="1"/>
          <p:nvPr/>
        </p:nvSpPr>
        <p:spPr>
          <a:xfrm>
            <a:off x="3526790" y="2463800"/>
            <a:ext cx="1362075" cy="574675"/>
          </a:xfrm>
          <a:prstGeom prst="rect">
            <a:avLst/>
          </a:prstGeom>
        </p:spPr>
        <p:txBody>
          <a:bodyPr vert="horz" wrap="square" lIns="0" tIns="12700" rIns="0" bIns="0" rtlCol="0">
            <a:spAutoFit/>
          </a:bodyPr>
          <a:lstStyle/>
          <a:p>
            <a:pPr marR="7620" algn="r">
              <a:lnSpc>
                <a:spcPct val="100000"/>
              </a:lnSpc>
              <a:spcBef>
                <a:spcPts val="100"/>
              </a:spcBef>
            </a:pPr>
            <a:r>
              <a:rPr sz="1800" spc="-10" dirty="0">
                <a:latin typeface="Times New Roman"/>
                <a:cs typeface="Times New Roman"/>
              </a:rPr>
              <a:t>(об'єднань),</a:t>
            </a:r>
            <a:endParaRPr sz="1800">
              <a:latin typeface="Times New Roman"/>
              <a:cs typeface="Times New Roman"/>
            </a:endParaRPr>
          </a:p>
          <a:p>
            <a:pPr marR="5080" algn="r">
              <a:lnSpc>
                <a:spcPct val="100000"/>
              </a:lnSpc>
            </a:pPr>
            <a:r>
              <a:rPr sz="1800" spc="-10" dirty="0">
                <a:latin typeface="Times New Roman"/>
                <a:cs typeface="Times New Roman"/>
              </a:rPr>
              <a:t>устаткування,</a:t>
            </a:r>
            <a:endParaRPr sz="1800">
              <a:latin typeface="Times New Roman"/>
              <a:cs typeface="Times New Roman"/>
            </a:endParaRPr>
          </a:p>
        </p:txBody>
      </p:sp>
      <p:pic>
        <p:nvPicPr>
          <p:cNvPr id="15" name="object 15"/>
          <p:cNvPicPr/>
          <p:nvPr/>
        </p:nvPicPr>
        <p:blipFill>
          <a:blip r:embed="rId4" cstate="print"/>
          <a:stretch>
            <a:fillRect/>
          </a:stretch>
        </p:blipFill>
        <p:spPr>
          <a:xfrm>
            <a:off x="5148071" y="1441703"/>
            <a:ext cx="3810000" cy="2383536"/>
          </a:xfrm>
          <a:prstGeom prst="rect">
            <a:avLst/>
          </a:prstGeom>
        </p:spPr>
      </p:pic>
      <p:sp>
        <p:nvSpPr>
          <p:cNvPr id="16" name="object 16"/>
          <p:cNvSpPr txBox="1"/>
          <p:nvPr/>
        </p:nvSpPr>
        <p:spPr>
          <a:xfrm>
            <a:off x="486765" y="3012694"/>
            <a:ext cx="8395970" cy="3206115"/>
          </a:xfrm>
          <a:prstGeom prst="rect">
            <a:avLst/>
          </a:prstGeom>
        </p:spPr>
        <p:txBody>
          <a:bodyPr vert="horz" wrap="square" lIns="0" tIns="10795" rIns="0" bIns="0" rtlCol="0">
            <a:spAutoFit/>
          </a:bodyPr>
          <a:lstStyle/>
          <a:p>
            <a:pPr marR="3996054" algn="just">
              <a:lnSpc>
                <a:spcPct val="100600"/>
              </a:lnSpc>
              <a:spcBef>
                <a:spcPts val="85"/>
              </a:spcBef>
              <a:tabLst>
                <a:tab pos="3103880" algn="l"/>
              </a:tabLst>
            </a:pPr>
            <a:r>
              <a:rPr sz="1800" dirty="0">
                <a:latin typeface="Times New Roman"/>
                <a:cs typeface="Times New Roman"/>
              </a:rPr>
              <a:t>прилади,</a:t>
            </a:r>
            <a:r>
              <a:rPr sz="1800" spc="345" dirty="0">
                <a:latin typeface="Times New Roman"/>
                <a:cs typeface="Times New Roman"/>
              </a:rPr>
              <a:t> </a:t>
            </a:r>
            <a:r>
              <a:rPr sz="1800" dirty="0">
                <a:latin typeface="Times New Roman"/>
                <a:cs typeface="Times New Roman"/>
              </a:rPr>
              <a:t>апарати,</a:t>
            </a:r>
            <a:r>
              <a:rPr sz="1800" spc="355" dirty="0">
                <a:latin typeface="Times New Roman"/>
                <a:cs typeface="Times New Roman"/>
              </a:rPr>
              <a:t> </a:t>
            </a:r>
            <a:r>
              <a:rPr sz="1800" dirty="0">
                <a:latin typeface="Times New Roman"/>
                <a:cs typeface="Times New Roman"/>
              </a:rPr>
              <a:t>механізми,</a:t>
            </a:r>
            <a:r>
              <a:rPr sz="1800" spc="350" dirty="0">
                <a:latin typeface="Times New Roman"/>
                <a:cs typeface="Times New Roman"/>
              </a:rPr>
              <a:t> </a:t>
            </a:r>
            <a:r>
              <a:rPr sz="1800" dirty="0">
                <a:latin typeface="Times New Roman"/>
                <a:cs typeface="Times New Roman"/>
              </a:rPr>
              <a:t>послуги)</a:t>
            </a:r>
            <a:r>
              <a:rPr sz="1800" spc="370" dirty="0">
                <a:latin typeface="Times New Roman"/>
                <a:cs typeface="Times New Roman"/>
              </a:rPr>
              <a:t> </a:t>
            </a:r>
            <a:r>
              <a:rPr sz="1800" spc="-25" dirty="0">
                <a:latin typeface="Times New Roman"/>
                <a:cs typeface="Times New Roman"/>
              </a:rPr>
              <a:t>має </a:t>
            </a:r>
            <a:r>
              <a:rPr sz="1800" spc="-10" dirty="0">
                <a:latin typeface="Times New Roman"/>
                <a:cs typeface="Times New Roman"/>
              </a:rPr>
              <a:t>загальноекономічне</a:t>
            </a:r>
            <a:r>
              <a:rPr sz="1800" dirty="0">
                <a:latin typeface="Times New Roman"/>
                <a:cs typeface="Times New Roman"/>
              </a:rPr>
              <a:t>	</a:t>
            </a:r>
            <a:r>
              <a:rPr sz="1800" spc="-10" dirty="0">
                <a:latin typeface="Times New Roman"/>
                <a:cs typeface="Times New Roman"/>
              </a:rPr>
              <a:t>призначення, </a:t>
            </a:r>
            <a:r>
              <a:rPr sz="1800" dirty="0">
                <a:latin typeface="Times New Roman"/>
                <a:cs typeface="Times New Roman"/>
              </a:rPr>
              <a:t>виробничу</a:t>
            </a:r>
            <a:r>
              <a:rPr sz="1800" spc="-55" dirty="0">
                <a:latin typeface="Times New Roman"/>
                <a:cs typeface="Times New Roman"/>
              </a:rPr>
              <a:t> </a:t>
            </a:r>
            <a:r>
              <a:rPr sz="1800" dirty="0">
                <a:latin typeface="Times New Roman"/>
                <a:cs typeface="Times New Roman"/>
              </a:rPr>
              <a:t>та</a:t>
            </a:r>
            <a:r>
              <a:rPr sz="1800" spc="-60" dirty="0">
                <a:latin typeface="Times New Roman"/>
                <a:cs typeface="Times New Roman"/>
              </a:rPr>
              <a:t> </a:t>
            </a:r>
            <a:r>
              <a:rPr sz="1800" spc="-10" dirty="0">
                <a:latin typeface="Times New Roman"/>
                <a:cs typeface="Times New Roman"/>
              </a:rPr>
              <a:t>експлуатаційну</a:t>
            </a:r>
            <a:r>
              <a:rPr sz="1800" spc="45" dirty="0">
                <a:latin typeface="Times New Roman"/>
                <a:cs typeface="Times New Roman"/>
              </a:rPr>
              <a:t> </a:t>
            </a:r>
            <a:r>
              <a:rPr sz="1800" spc="-10" dirty="0">
                <a:latin typeface="Times New Roman"/>
                <a:cs typeface="Times New Roman"/>
              </a:rPr>
              <a:t>спільність.</a:t>
            </a:r>
            <a:endParaRPr sz="1800">
              <a:latin typeface="Times New Roman"/>
              <a:cs typeface="Times New Roman"/>
            </a:endParaRPr>
          </a:p>
          <a:p>
            <a:pPr>
              <a:lnSpc>
                <a:spcPct val="100000"/>
              </a:lnSpc>
              <a:spcBef>
                <a:spcPts val="930"/>
              </a:spcBef>
            </a:pPr>
            <a:endParaRPr sz="1800">
              <a:latin typeface="Times New Roman"/>
              <a:cs typeface="Times New Roman"/>
            </a:endParaRPr>
          </a:p>
          <a:p>
            <a:pPr marL="50800">
              <a:lnSpc>
                <a:spcPct val="100000"/>
              </a:lnSpc>
            </a:pPr>
            <a:r>
              <a:rPr sz="1800" dirty="0">
                <a:latin typeface="Times New Roman"/>
                <a:cs typeface="Times New Roman"/>
              </a:rPr>
              <a:t>При</a:t>
            </a:r>
            <a:r>
              <a:rPr sz="1800" spc="-55" dirty="0">
                <a:latin typeface="Times New Roman"/>
                <a:cs typeface="Times New Roman"/>
              </a:rPr>
              <a:t> </a:t>
            </a:r>
            <a:r>
              <a:rPr sz="1800" dirty="0">
                <a:latin typeface="Times New Roman"/>
                <a:cs typeface="Times New Roman"/>
              </a:rPr>
              <a:t>розміщенні</a:t>
            </a:r>
            <a:r>
              <a:rPr sz="1800" spc="-90" dirty="0">
                <a:latin typeface="Times New Roman"/>
                <a:cs typeface="Times New Roman"/>
              </a:rPr>
              <a:t> </a:t>
            </a:r>
            <a:r>
              <a:rPr sz="1800" spc="-10" dirty="0">
                <a:latin typeface="Times New Roman"/>
                <a:cs typeface="Times New Roman"/>
              </a:rPr>
              <a:t>конкретних</a:t>
            </a:r>
            <a:r>
              <a:rPr sz="1800" spc="-40" dirty="0">
                <a:latin typeface="Times New Roman"/>
                <a:cs typeface="Times New Roman"/>
              </a:rPr>
              <a:t> </a:t>
            </a:r>
            <a:r>
              <a:rPr sz="1800" spc="-20" dirty="0">
                <a:latin typeface="Times New Roman"/>
                <a:cs typeface="Times New Roman"/>
              </a:rPr>
              <a:t>машинобудівних</a:t>
            </a:r>
            <a:r>
              <a:rPr sz="1800" spc="30" dirty="0">
                <a:latin typeface="Times New Roman"/>
                <a:cs typeface="Times New Roman"/>
              </a:rPr>
              <a:t> </a:t>
            </a:r>
            <a:r>
              <a:rPr sz="1800" dirty="0">
                <a:latin typeface="Times New Roman"/>
                <a:cs typeface="Times New Roman"/>
              </a:rPr>
              <a:t>підприємств</a:t>
            </a:r>
            <a:r>
              <a:rPr sz="1800" spc="-60" dirty="0">
                <a:latin typeface="Times New Roman"/>
                <a:cs typeface="Times New Roman"/>
              </a:rPr>
              <a:t> </a:t>
            </a:r>
            <a:r>
              <a:rPr sz="1800" spc="-10" dirty="0">
                <a:latin typeface="Times New Roman"/>
                <a:cs typeface="Times New Roman"/>
              </a:rPr>
              <a:t>враховується:</a:t>
            </a:r>
            <a:endParaRPr sz="1800">
              <a:latin typeface="Times New Roman"/>
              <a:cs typeface="Times New Roman"/>
            </a:endParaRPr>
          </a:p>
          <a:p>
            <a:pPr marL="230504" indent="-182880">
              <a:lnSpc>
                <a:spcPct val="100000"/>
              </a:lnSpc>
              <a:spcBef>
                <a:spcPts val="770"/>
              </a:spcBef>
              <a:buSzPct val="94444"/>
              <a:buFont typeface="Wingdings"/>
              <a:buChar char=""/>
              <a:tabLst>
                <a:tab pos="230504" algn="l"/>
              </a:tabLst>
            </a:pPr>
            <a:r>
              <a:rPr sz="1800" b="1" i="1" dirty="0">
                <a:latin typeface="Times New Roman"/>
                <a:cs typeface="Times New Roman"/>
              </a:rPr>
              <a:t>сировинний</a:t>
            </a:r>
            <a:r>
              <a:rPr sz="1800" b="1" i="1" spc="20" dirty="0">
                <a:latin typeface="Times New Roman"/>
                <a:cs typeface="Times New Roman"/>
              </a:rPr>
              <a:t> </a:t>
            </a:r>
            <a:r>
              <a:rPr sz="1800" b="1" i="1" dirty="0">
                <a:latin typeface="Times New Roman"/>
                <a:cs typeface="Times New Roman"/>
              </a:rPr>
              <a:t>фактор</a:t>
            </a:r>
            <a:r>
              <a:rPr sz="1800" b="1" i="1" spc="15" dirty="0">
                <a:latin typeface="Times New Roman"/>
                <a:cs typeface="Times New Roman"/>
              </a:rPr>
              <a:t> </a:t>
            </a:r>
            <a:r>
              <a:rPr sz="1800" dirty="0">
                <a:latin typeface="Times New Roman"/>
                <a:cs typeface="Times New Roman"/>
              </a:rPr>
              <a:t>-</a:t>
            </a:r>
            <a:r>
              <a:rPr sz="1800" spc="20" dirty="0">
                <a:latin typeface="Times New Roman"/>
                <a:cs typeface="Times New Roman"/>
              </a:rPr>
              <a:t> </a:t>
            </a:r>
            <a:r>
              <a:rPr sz="1800" dirty="0">
                <a:latin typeface="Times New Roman"/>
                <a:cs typeface="Times New Roman"/>
              </a:rPr>
              <a:t>виробництво</a:t>
            </a:r>
            <a:r>
              <a:rPr sz="1800" spc="30" dirty="0">
                <a:latin typeface="Times New Roman"/>
                <a:cs typeface="Times New Roman"/>
              </a:rPr>
              <a:t> </a:t>
            </a:r>
            <a:r>
              <a:rPr sz="1800" dirty="0">
                <a:latin typeface="Times New Roman"/>
                <a:cs typeface="Times New Roman"/>
              </a:rPr>
              <a:t>усіх</a:t>
            </a:r>
            <a:r>
              <a:rPr sz="1800" spc="20" dirty="0">
                <a:latin typeface="Times New Roman"/>
                <a:cs typeface="Times New Roman"/>
              </a:rPr>
              <a:t> </a:t>
            </a:r>
            <a:r>
              <a:rPr sz="1800" dirty="0">
                <a:latin typeface="Times New Roman"/>
                <a:cs typeface="Times New Roman"/>
              </a:rPr>
              <a:t>видів</a:t>
            </a:r>
            <a:r>
              <a:rPr sz="1800" spc="30" dirty="0">
                <a:latin typeface="Times New Roman"/>
                <a:cs typeface="Times New Roman"/>
              </a:rPr>
              <a:t> </a:t>
            </a:r>
            <a:r>
              <a:rPr sz="1800" spc="-10" dirty="0">
                <a:latin typeface="Times New Roman"/>
                <a:cs typeface="Times New Roman"/>
              </a:rPr>
              <a:t>машинобудування</a:t>
            </a:r>
            <a:r>
              <a:rPr sz="1800" spc="35" dirty="0">
                <a:latin typeface="Times New Roman"/>
                <a:cs typeface="Times New Roman"/>
              </a:rPr>
              <a:t> </a:t>
            </a:r>
            <a:r>
              <a:rPr sz="1800" dirty="0">
                <a:latin typeface="Times New Roman"/>
                <a:cs typeface="Times New Roman"/>
              </a:rPr>
              <a:t>тісно</a:t>
            </a:r>
            <a:r>
              <a:rPr sz="1800" spc="10" dirty="0">
                <a:latin typeface="Times New Roman"/>
                <a:cs typeface="Times New Roman"/>
              </a:rPr>
              <a:t> </a:t>
            </a:r>
            <a:r>
              <a:rPr sz="1800" dirty="0">
                <a:latin typeface="Times New Roman"/>
                <a:cs typeface="Times New Roman"/>
              </a:rPr>
              <a:t>пов’язано</a:t>
            </a:r>
            <a:r>
              <a:rPr sz="1800" spc="10" dirty="0">
                <a:latin typeface="Times New Roman"/>
                <a:cs typeface="Times New Roman"/>
              </a:rPr>
              <a:t> </a:t>
            </a:r>
            <a:r>
              <a:rPr sz="1800" spc="-50" dirty="0">
                <a:latin typeface="Times New Roman"/>
                <a:cs typeface="Times New Roman"/>
              </a:rPr>
              <a:t>з</a:t>
            </a:r>
            <a:endParaRPr sz="1800">
              <a:latin typeface="Times New Roman"/>
              <a:cs typeface="Times New Roman"/>
            </a:endParaRPr>
          </a:p>
          <a:p>
            <a:pPr marL="220979">
              <a:lnSpc>
                <a:spcPct val="100000"/>
              </a:lnSpc>
              <a:spcBef>
                <a:spcPts val="145"/>
              </a:spcBef>
            </a:pPr>
            <a:r>
              <a:rPr sz="1800" spc="-10" dirty="0">
                <a:latin typeface="Times New Roman"/>
                <a:cs typeface="Times New Roman"/>
              </a:rPr>
              <a:t>використанням</a:t>
            </a:r>
            <a:r>
              <a:rPr sz="1800" spc="-30" dirty="0">
                <a:latin typeface="Times New Roman"/>
                <a:cs typeface="Times New Roman"/>
              </a:rPr>
              <a:t> </a:t>
            </a:r>
            <a:r>
              <a:rPr sz="1800" spc="-10" dirty="0">
                <a:latin typeface="Times New Roman"/>
                <a:cs typeface="Times New Roman"/>
              </a:rPr>
              <a:t>металу;</a:t>
            </a:r>
            <a:endParaRPr sz="1800">
              <a:latin typeface="Times New Roman"/>
              <a:cs typeface="Times New Roman"/>
            </a:endParaRPr>
          </a:p>
          <a:p>
            <a:pPr marL="230504" indent="-182880">
              <a:lnSpc>
                <a:spcPct val="100000"/>
              </a:lnSpc>
              <a:spcBef>
                <a:spcPts val="745"/>
              </a:spcBef>
              <a:buSzPct val="94444"/>
              <a:buFont typeface="Wingdings"/>
              <a:buChar char=""/>
              <a:tabLst>
                <a:tab pos="230504" algn="l"/>
              </a:tabLst>
            </a:pPr>
            <a:r>
              <a:rPr sz="1800" b="1" i="1" dirty="0">
                <a:latin typeface="Times New Roman"/>
                <a:cs typeface="Times New Roman"/>
              </a:rPr>
              <a:t>споживчий</a:t>
            </a:r>
            <a:r>
              <a:rPr sz="1800" b="1" i="1" spc="-55" dirty="0">
                <a:latin typeface="Times New Roman"/>
                <a:cs typeface="Times New Roman"/>
              </a:rPr>
              <a:t> </a:t>
            </a:r>
            <a:r>
              <a:rPr sz="1800" b="1" i="1" dirty="0">
                <a:latin typeface="Times New Roman"/>
                <a:cs typeface="Times New Roman"/>
              </a:rPr>
              <a:t>фактор</a:t>
            </a:r>
            <a:r>
              <a:rPr sz="1800" b="1" i="1" spc="-114" dirty="0">
                <a:latin typeface="Times New Roman"/>
                <a:cs typeface="Times New Roman"/>
              </a:rPr>
              <a:t> </a:t>
            </a:r>
            <a:r>
              <a:rPr sz="1800" dirty="0">
                <a:latin typeface="Times New Roman"/>
                <a:cs typeface="Times New Roman"/>
              </a:rPr>
              <a:t>-</a:t>
            </a:r>
            <a:r>
              <a:rPr sz="1800" spc="-40" dirty="0">
                <a:latin typeface="Times New Roman"/>
                <a:cs typeface="Times New Roman"/>
              </a:rPr>
              <a:t> </a:t>
            </a:r>
            <a:r>
              <a:rPr sz="1800" dirty="0">
                <a:latin typeface="Times New Roman"/>
                <a:cs typeface="Times New Roman"/>
              </a:rPr>
              <a:t>виробництво</a:t>
            </a:r>
            <a:r>
              <a:rPr sz="1800" spc="-30" dirty="0">
                <a:latin typeface="Times New Roman"/>
                <a:cs typeface="Times New Roman"/>
              </a:rPr>
              <a:t> </a:t>
            </a:r>
            <a:r>
              <a:rPr sz="1800" spc="-10" dirty="0">
                <a:latin typeface="Times New Roman"/>
                <a:cs typeface="Times New Roman"/>
              </a:rPr>
              <a:t>великогабаритних</a:t>
            </a:r>
            <a:r>
              <a:rPr sz="1800" spc="-25" dirty="0">
                <a:latin typeface="Times New Roman"/>
                <a:cs typeface="Times New Roman"/>
              </a:rPr>
              <a:t> </a:t>
            </a:r>
            <a:r>
              <a:rPr sz="1800" spc="-10" dirty="0">
                <a:latin typeface="Times New Roman"/>
                <a:cs typeface="Times New Roman"/>
              </a:rPr>
              <a:t>машин;</a:t>
            </a:r>
            <a:endParaRPr sz="1800">
              <a:latin typeface="Times New Roman"/>
              <a:cs typeface="Times New Roman"/>
            </a:endParaRPr>
          </a:p>
          <a:p>
            <a:pPr marL="229870" indent="-182245">
              <a:lnSpc>
                <a:spcPct val="100000"/>
              </a:lnSpc>
              <a:spcBef>
                <a:spcPts val="745"/>
              </a:spcBef>
              <a:buSzPct val="94444"/>
              <a:buFont typeface="Wingdings"/>
              <a:buChar char=""/>
              <a:tabLst>
                <a:tab pos="229870" algn="l"/>
              </a:tabLst>
            </a:pPr>
            <a:r>
              <a:rPr sz="1800" b="1" i="1" dirty="0">
                <a:latin typeface="Times New Roman"/>
                <a:cs typeface="Times New Roman"/>
              </a:rPr>
              <a:t>трудоресурсний</a:t>
            </a:r>
            <a:r>
              <a:rPr sz="1800" b="1" i="1" spc="120" dirty="0">
                <a:latin typeface="Times New Roman"/>
                <a:cs typeface="Times New Roman"/>
              </a:rPr>
              <a:t> </a:t>
            </a:r>
            <a:r>
              <a:rPr sz="1800" b="1" i="1" dirty="0">
                <a:latin typeface="Times New Roman"/>
                <a:cs typeface="Times New Roman"/>
              </a:rPr>
              <a:t>фактор</a:t>
            </a:r>
            <a:r>
              <a:rPr sz="1800" b="1" i="1" spc="95" dirty="0">
                <a:latin typeface="Times New Roman"/>
                <a:cs typeface="Times New Roman"/>
              </a:rPr>
              <a:t> </a:t>
            </a:r>
            <a:r>
              <a:rPr sz="1800" b="1" i="1" dirty="0">
                <a:latin typeface="Times New Roman"/>
                <a:cs typeface="Times New Roman"/>
              </a:rPr>
              <a:t>та</a:t>
            </a:r>
            <a:r>
              <a:rPr sz="1800" b="1" i="1" spc="95" dirty="0">
                <a:latin typeface="Times New Roman"/>
                <a:cs typeface="Times New Roman"/>
              </a:rPr>
              <a:t> </a:t>
            </a:r>
            <a:r>
              <a:rPr sz="1800" b="1" i="1" dirty="0">
                <a:latin typeface="Times New Roman"/>
                <a:cs typeface="Times New Roman"/>
              </a:rPr>
              <a:t>фактор</a:t>
            </a:r>
            <a:r>
              <a:rPr sz="1800" b="1" i="1" spc="90" dirty="0">
                <a:latin typeface="Times New Roman"/>
                <a:cs typeface="Times New Roman"/>
              </a:rPr>
              <a:t> </a:t>
            </a:r>
            <a:r>
              <a:rPr sz="1800" b="1" i="1" dirty="0">
                <a:latin typeface="Times New Roman"/>
                <a:cs typeface="Times New Roman"/>
              </a:rPr>
              <a:t>наукоємності</a:t>
            </a:r>
            <a:r>
              <a:rPr sz="1800" b="1" i="1" spc="95" dirty="0">
                <a:latin typeface="Times New Roman"/>
                <a:cs typeface="Times New Roman"/>
              </a:rPr>
              <a:t> </a:t>
            </a:r>
            <a:r>
              <a:rPr sz="1800" dirty="0">
                <a:latin typeface="Times New Roman"/>
                <a:cs typeface="Times New Roman"/>
              </a:rPr>
              <a:t>-</a:t>
            </a:r>
            <a:r>
              <a:rPr sz="1800" spc="105" dirty="0">
                <a:latin typeface="Times New Roman"/>
                <a:cs typeface="Times New Roman"/>
              </a:rPr>
              <a:t> </a:t>
            </a:r>
            <a:r>
              <a:rPr sz="1800" dirty="0">
                <a:latin typeface="Times New Roman"/>
                <a:cs typeface="Times New Roman"/>
              </a:rPr>
              <a:t>складність</a:t>
            </a:r>
            <a:r>
              <a:rPr sz="1800" spc="105" dirty="0">
                <a:latin typeface="Times New Roman"/>
                <a:cs typeface="Times New Roman"/>
              </a:rPr>
              <a:t> </a:t>
            </a:r>
            <a:r>
              <a:rPr sz="1800" dirty="0">
                <a:latin typeface="Times New Roman"/>
                <a:cs typeface="Times New Roman"/>
              </a:rPr>
              <a:t>та</a:t>
            </a:r>
            <a:r>
              <a:rPr sz="1800" spc="105" dirty="0">
                <a:latin typeface="Times New Roman"/>
                <a:cs typeface="Times New Roman"/>
              </a:rPr>
              <a:t> </a:t>
            </a:r>
            <a:r>
              <a:rPr sz="1800" spc="-10" dirty="0">
                <a:latin typeface="Times New Roman"/>
                <a:cs typeface="Times New Roman"/>
              </a:rPr>
              <a:t>працеємність</a:t>
            </a:r>
            <a:endParaRPr sz="1800">
              <a:latin typeface="Times New Roman"/>
              <a:cs typeface="Times New Roman"/>
            </a:endParaRPr>
          </a:p>
          <a:p>
            <a:pPr marL="220979">
              <a:lnSpc>
                <a:spcPct val="100000"/>
              </a:lnSpc>
              <a:spcBef>
                <a:spcPts val="170"/>
              </a:spcBef>
            </a:pPr>
            <a:r>
              <a:rPr sz="1800" dirty="0">
                <a:latin typeface="Times New Roman"/>
                <a:cs typeface="Times New Roman"/>
              </a:rPr>
              <a:t>виробництва</a:t>
            </a:r>
            <a:r>
              <a:rPr sz="1800" spc="-80" dirty="0">
                <a:latin typeface="Times New Roman"/>
                <a:cs typeface="Times New Roman"/>
              </a:rPr>
              <a:t> </a:t>
            </a:r>
            <a:r>
              <a:rPr sz="1800" spc="-10" dirty="0">
                <a:latin typeface="Times New Roman"/>
                <a:cs typeface="Times New Roman"/>
              </a:rPr>
              <a:t>машин.</a:t>
            </a:r>
            <a:endParaRPr sz="1800">
              <a:latin typeface="Times New Roman"/>
              <a:cs typeface="Times New Roman"/>
            </a:endParaRPr>
          </a:p>
        </p:txBody>
      </p:sp>
      <p:sp>
        <p:nvSpPr>
          <p:cNvPr id="17" name="object 17"/>
          <p:cNvSpPr txBox="1"/>
          <p:nvPr/>
        </p:nvSpPr>
        <p:spPr>
          <a:xfrm>
            <a:off x="8257679" y="6282049"/>
            <a:ext cx="449580" cy="309245"/>
          </a:xfrm>
          <a:prstGeom prst="rect">
            <a:avLst/>
          </a:prstGeom>
        </p:spPr>
        <p:txBody>
          <a:bodyPr vert="horz" wrap="square" lIns="0" tIns="0" rIns="0" bIns="0" rtlCol="0">
            <a:spAutoFit/>
          </a:bodyPr>
          <a:lstStyle/>
          <a:p>
            <a:pPr marL="12700">
              <a:lnSpc>
                <a:spcPts val="2310"/>
              </a:lnSpc>
            </a:pPr>
            <a:r>
              <a:rPr sz="2000" spc="-25" dirty="0">
                <a:latin typeface="Arial MT"/>
                <a:cs typeface="Arial MT"/>
              </a:rPr>
              <a:t>226</a:t>
            </a:r>
            <a:endParaRPr sz="2000">
              <a:latin typeface="Arial MT"/>
              <a:cs typeface="Arial M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5572" rIns="0" bIns="0" rtlCol="0">
            <a:spAutoFit/>
          </a:bodyPr>
          <a:lstStyle/>
          <a:p>
            <a:pPr marL="1957705">
              <a:lnSpc>
                <a:spcPct val="100000"/>
              </a:lnSpc>
              <a:spcBef>
                <a:spcPts val="110"/>
              </a:spcBef>
            </a:pPr>
            <a:r>
              <a:rPr sz="2800" b="1" spc="-20" dirty="0">
                <a:latin typeface="Times New Roman"/>
                <a:cs typeface="Times New Roman"/>
              </a:rPr>
              <a:t>Галузі</a:t>
            </a:r>
            <a:r>
              <a:rPr sz="2800" b="1" spc="-80" dirty="0">
                <a:latin typeface="Times New Roman"/>
                <a:cs typeface="Times New Roman"/>
              </a:rPr>
              <a:t> </a:t>
            </a:r>
            <a:r>
              <a:rPr sz="2800" b="1" spc="-25" dirty="0">
                <a:latin typeface="Times New Roman"/>
                <a:cs typeface="Times New Roman"/>
              </a:rPr>
              <a:t>машинобудування</a:t>
            </a:r>
            <a:r>
              <a:rPr sz="2800" b="1" spc="-110" dirty="0">
                <a:latin typeface="Times New Roman"/>
                <a:cs typeface="Times New Roman"/>
              </a:rPr>
              <a:t> </a:t>
            </a:r>
            <a:r>
              <a:rPr sz="2800" b="1" spc="-50" dirty="0">
                <a:latin typeface="Times New Roman"/>
                <a:cs typeface="Times New Roman"/>
              </a:rPr>
              <a:t>:</a:t>
            </a:r>
            <a:endParaRPr sz="2800">
              <a:latin typeface="Times New Roman"/>
              <a:cs typeface="Times New Roman"/>
            </a:endParaRPr>
          </a:p>
        </p:txBody>
      </p:sp>
      <p:pic>
        <p:nvPicPr>
          <p:cNvPr id="3" name="object 3"/>
          <p:cNvPicPr/>
          <p:nvPr/>
        </p:nvPicPr>
        <p:blipFill>
          <a:blip r:embed="rId2" cstate="print"/>
          <a:stretch>
            <a:fillRect/>
          </a:stretch>
        </p:blipFill>
        <p:spPr>
          <a:xfrm>
            <a:off x="5148071" y="3895344"/>
            <a:ext cx="3672839" cy="2520695"/>
          </a:xfrm>
          <a:prstGeom prst="rect">
            <a:avLst/>
          </a:prstGeom>
        </p:spPr>
      </p:pic>
      <p:sp>
        <p:nvSpPr>
          <p:cNvPr id="4" name="object 4"/>
          <p:cNvSpPr txBox="1"/>
          <p:nvPr/>
        </p:nvSpPr>
        <p:spPr>
          <a:xfrm>
            <a:off x="474065" y="1221181"/>
            <a:ext cx="8053070" cy="4843145"/>
          </a:xfrm>
          <a:prstGeom prst="rect">
            <a:avLst/>
          </a:prstGeom>
        </p:spPr>
        <p:txBody>
          <a:bodyPr vert="horz" wrap="square" lIns="0" tIns="12065" rIns="0" bIns="0" rtlCol="0">
            <a:spAutoFit/>
          </a:bodyPr>
          <a:lstStyle/>
          <a:p>
            <a:pPr marL="299085" indent="-286385">
              <a:lnSpc>
                <a:spcPct val="100000"/>
              </a:lnSpc>
              <a:spcBef>
                <a:spcPts val="95"/>
              </a:spcBef>
              <a:buFont typeface="Wingdings"/>
              <a:buChar char=""/>
              <a:tabLst>
                <a:tab pos="299085" algn="l"/>
              </a:tabLst>
            </a:pPr>
            <a:r>
              <a:rPr sz="2000" b="1" i="1" spc="-10" dirty="0">
                <a:latin typeface="Times New Roman"/>
                <a:cs typeface="Times New Roman"/>
              </a:rPr>
              <a:t>Важке</a:t>
            </a:r>
            <a:r>
              <a:rPr sz="2000" b="1" i="1" spc="-105" dirty="0">
                <a:latin typeface="Times New Roman"/>
                <a:cs typeface="Times New Roman"/>
              </a:rPr>
              <a:t> </a:t>
            </a:r>
            <a:r>
              <a:rPr sz="2000" b="1" i="1" spc="-10" dirty="0">
                <a:latin typeface="Times New Roman"/>
                <a:cs typeface="Times New Roman"/>
              </a:rPr>
              <a:t>машинобудування</a:t>
            </a:r>
            <a:r>
              <a:rPr sz="2000" b="1" i="1" spc="-65" dirty="0">
                <a:latin typeface="Times New Roman"/>
                <a:cs typeface="Times New Roman"/>
              </a:rPr>
              <a:t> </a:t>
            </a:r>
            <a:r>
              <a:rPr sz="2000" dirty="0">
                <a:latin typeface="Times New Roman"/>
                <a:cs typeface="Times New Roman"/>
              </a:rPr>
              <a:t>–</a:t>
            </a:r>
            <a:r>
              <a:rPr sz="2000" spc="-90" dirty="0">
                <a:latin typeface="Times New Roman"/>
                <a:cs typeface="Times New Roman"/>
              </a:rPr>
              <a:t> </a:t>
            </a:r>
            <a:r>
              <a:rPr sz="2000" spc="-10" dirty="0">
                <a:latin typeface="Times New Roman"/>
                <a:cs typeface="Times New Roman"/>
              </a:rPr>
              <a:t>великогабаритне</a:t>
            </a:r>
            <a:r>
              <a:rPr sz="2000" spc="-40" dirty="0">
                <a:latin typeface="Times New Roman"/>
                <a:cs typeface="Times New Roman"/>
              </a:rPr>
              <a:t> </a:t>
            </a:r>
            <a:r>
              <a:rPr sz="2000" dirty="0">
                <a:latin typeface="Times New Roman"/>
                <a:cs typeface="Times New Roman"/>
              </a:rPr>
              <a:t>обладнання</a:t>
            </a:r>
            <a:r>
              <a:rPr sz="2000" spc="-30" dirty="0">
                <a:latin typeface="Times New Roman"/>
                <a:cs typeface="Times New Roman"/>
              </a:rPr>
              <a:t> </a:t>
            </a:r>
            <a:r>
              <a:rPr sz="2000" spc="-25" dirty="0">
                <a:latin typeface="Times New Roman"/>
                <a:cs typeface="Times New Roman"/>
              </a:rPr>
              <a:t>для</a:t>
            </a:r>
            <a:endParaRPr sz="2000">
              <a:latin typeface="Times New Roman"/>
              <a:cs typeface="Times New Roman"/>
            </a:endParaRPr>
          </a:p>
          <a:p>
            <a:pPr marL="299085">
              <a:lnSpc>
                <a:spcPct val="100000"/>
              </a:lnSpc>
            </a:pPr>
            <a:r>
              <a:rPr sz="2000" spc="-10" dirty="0">
                <a:latin typeface="Times New Roman"/>
                <a:cs typeface="Times New Roman"/>
              </a:rPr>
              <a:t>електроенергетики,</a:t>
            </a:r>
            <a:r>
              <a:rPr sz="2000" spc="5" dirty="0">
                <a:latin typeface="Times New Roman"/>
                <a:cs typeface="Times New Roman"/>
              </a:rPr>
              <a:t> </a:t>
            </a:r>
            <a:r>
              <a:rPr sz="2000" dirty="0">
                <a:latin typeface="Times New Roman"/>
                <a:cs typeface="Times New Roman"/>
              </a:rPr>
              <a:t>металургії,</a:t>
            </a:r>
            <a:r>
              <a:rPr sz="2000" spc="-40" dirty="0">
                <a:latin typeface="Times New Roman"/>
                <a:cs typeface="Times New Roman"/>
              </a:rPr>
              <a:t> </a:t>
            </a:r>
            <a:r>
              <a:rPr sz="2000" spc="-10" dirty="0">
                <a:latin typeface="Times New Roman"/>
                <a:cs typeface="Times New Roman"/>
              </a:rPr>
              <a:t>добувної</a:t>
            </a:r>
            <a:r>
              <a:rPr sz="2000" spc="-40" dirty="0">
                <a:latin typeface="Times New Roman"/>
                <a:cs typeface="Times New Roman"/>
              </a:rPr>
              <a:t> </a:t>
            </a:r>
            <a:r>
              <a:rPr sz="2000" dirty="0">
                <a:latin typeface="Times New Roman"/>
                <a:cs typeface="Times New Roman"/>
              </a:rPr>
              <a:t>промисловості </a:t>
            </a:r>
            <a:r>
              <a:rPr sz="2000" spc="-50" dirty="0">
                <a:latin typeface="Times New Roman"/>
                <a:cs typeface="Times New Roman"/>
              </a:rPr>
              <a:t>;</a:t>
            </a:r>
            <a:endParaRPr sz="2000">
              <a:latin typeface="Times New Roman"/>
              <a:cs typeface="Times New Roman"/>
            </a:endParaRPr>
          </a:p>
          <a:p>
            <a:pPr marL="299085" indent="-286385">
              <a:lnSpc>
                <a:spcPct val="100000"/>
              </a:lnSpc>
              <a:spcBef>
                <a:spcPts val="1200"/>
              </a:spcBef>
              <a:buFont typeface="Wingdings"/>
              <a:buChar char=""/>
              <a:tabLst>
                <a:tab pos="299085" algn="l"/>
              </a:tabLst>
            </a:pPr>
            <a:r>
              <a:rPr sz="2000" b="1" i="1" dirty="0">
                <a:latin typeface="Times New Roman"/>
                <a:cs typeface="Times New Roman"/>
              </a:rPr>
              <a:t>Загальне</a:t>
            </a:r>
            <a:r>
              <a:rPr sz="2000" b="1" i="1" spc="-70" dirty="0">
                <a:latin typeface="Times New Roman"/>
                <a:cs typeface="Times New Roman"/>
              </a:rPr>
              <a:t> </a:t>
            </a:r>
            <a:r>
              <a:rPr sz="2000" b="1" i="1" spc="-10" dirty="0">
                <a:latin typeface="Times New Roman"/>
                <a:cs typeface="Times New Roman"/>
              </a:rPr>
              <a:t>машинобудування </a:t>
            </a:r>
            <a:r>
              <a:rPr sz="2000" dirty="0">
                <a:latin typeface="Times New Roman"/>
                <a:cs typeface="Times New Roman"/>
              </a:rPr>
              <a:t>–</a:t>
            </a:r>
            <a:r>
              <a:rPr sz="2000" spc="-40" dirty="0">
                <a:latin typeface="Times New Roman"/>
                <a:cs typeface="Times New Roman"/>
              </a:rPr>
              <a:t> </a:t>
            </a:r>
            <a:r>
              <a:rPr sz="2000" dirty="0">
                <a:latin typeface="Times New Roman"/>
                <a:cs typeface="Times New Roman"/>
              </a:rPr>
              <a:t>залізничне, </a:t>
            </a:r>
            <a:r>
              <a:rPr sz="2000" spc="-10" dirty="0">
                <a:latin typeface="Times New Roman"/>
                <a:cs typeface="Times New Roman"/>
              </a:rPr>
              <a:t>авіа-</a:t>
            </a:r>
            <a:r>
              <a:rPr sz="2000" dirty="0">
                <a:latin typeface="Times New Roman"/>
                <a:cs typeface="Times New Roman"/>
              </a:rPr>
              <a:t>,</a:t>
            </a:r>
            <a:r>
              <a:rPr sz="2000" spc="-50" dirty="0">
                <a:latin typeface="Times New Roman"/>
                <a:cs typeface="Times New Roman"/>
              </a:rPr>
              <a:t> </a:t>
            </a:r>
            <a:r>
              <a:rPr sz="2000" spc="-10" dirty="0">
                <a:latin typeface="Times New Roman"/>
                <a:cs typeface="Times New Roman"/>
              </a:rPr>
              <a:t>суднобудування…;</a:t>
            </a:r>
            <a:endParaRPr sz="2000">
              <a:latin typeface="Times New Roman"/>
              <a:cs typeface="Times New Roman"/>
            </a:endParaRPr>
          </a:p>
          <a:p>
            <a:pPr marL="299085" indent="-286385">
              <a:lnSpc>
                <a:spcPct val="100000"/>
              </a:lnSpc>
              <a:spcBef>
                <a:spcPts val="1200"/>
              </a:spcBef>
              <a:buFont typeface="Wingdings"/>
              <a:buChar char=""/>
              <a:tabLst>
                <a:tab pos="299085" algn="l"/>
              </a:tabLst>
            </a:pPr>
            <a:r>
              <a:rPr sz="2000" b="1" i="1" dirty="0">
                <a:latin typeface="Times New Roman"/>
                <a:cs typeface="Times New Roman"/>
              </a:rPr>
              <a:t>Середнє</a:t>
            </a:r>
            <a:r>
              <a:rPr sz="2000" b="1" i="1" spc="-50" dirty="0">
                <a:latin typeface="Times New Roman"/>
                <a:cs typeface="Times New Roman"/>
              </a:rPr>
              <a:t> </a:t>
            </a:r>
            <a:r>
              <a:rPr sz="2000" b="1" i="1" spc="-10" dirty="0">
                <a:latin typeface="Times New Roman"/>
                <a:cs typeface="Times New Roman"/>
              </a:rPr>
              <a:t>машинобудування </a:t>
            </a:r>
            <a:r>
              <a:rPr sz="2000" dirty="0">
                <a:latin typeface="Times New Roman"/>
                <a:cs typeface="Times New Roman"/>
              </a:rPr>
              <a:t>-</a:t>
            </a:r>
            <a:r>
              <a:rPr sz="2000" spc="-65" dirty="0">
                <a:latin typeface="Times New Roman"/>
                <a:cs typeface="Times New Roman"/>
              </a:rPr>
              <a:t> </a:t>
            </a:r>
            <a:r>
              <a:rPr sz="2000" spc="-25" dirty="0">
                <a:latin typeface="Times New Roman"/>
                <a:cs typeface="Times New Roman"/>
              </a:rPr>
              <a:t>автомобілебудування,</a:t>
            </a:r>
            <a:r>
              <a:rPr sz="2000" spc="55" dirty="0">
                <a:latin typeface="Times New Roman"/>
                <a:cs typeface="Times New Roman"/>
              </a:rPr>
              <a:t> </a:t>
            </a:r>
            <a:r>
              <a:rPr sz="2000" spc="-10" dirty="0">
                <a:latin typeface="Times New Roman"/>
                <a:cs typeface="Times New Roman"/>
              </a:rPr>
              <a:t>тракторобудування,</a:t>
            </a:r>
            <a:endParaRPr sz="2000">
              <a:latin typeface="Times New Roman"/>
              <a:cs typeface="Times New Roman"/>
            </a:endParaRPr>
          </a:p>
          <a:p>
            <a:pPr marL="299085">
              <a:lnSpc>
                <a:spcPct val="100000"/>
              </a:lnSpc>
            </a:pPr>
            <a:r>
              <a:rPr sz="2000" spc="-25" dirty="0">
                <a:latin typeface="Times New Roman"/>
                <a:cs typeface="Times New Roman"/>
              </a:rPr>
              <a:t>верстатобудування,</a:t>
            </a:r>
            <a:r>
              <a:rPr sz="2000" spc="35" dirty="0">
                <a:latin typeface="Times New Roman"/>
                <a:cs typeface="Times New Roman"/>
              </a:rPr>
              <a:t> </a:t>
            </a:r>
            <a:r>
              <a:rPr sz="2000" spc="-10" dirty="0">
                <a:latin typeface="Times New Roman"/>
                <a:cs typeface="Times New Roman"/>
              </a:rPr>
              <a:t>інструментальна</a:t>
            </a:r>
            <a:r>
              <a:rPr sz="2000" spc="25" dirty="0">
                <a:latin typeface="Times New Roman"/>
                <a:cs typeface="Times New Roman"/>
              </a:rPr>
              <a:t> </a:t>
            </a:r>
            <a:r>
              <a:rPr sz="2000" spc="-10" dirty="0">
                <a:latin typeface="Times New Roman"/>
                <a:cs typeface="Times New Roman"/>
              </a:rPr>
              <a:t>промисловість;</a:t>
            </a:r>
            <a:endParaRPr sz="2000">
              <a:latin typeface="Times New Roman"/>
              <a:cs typeface="Times New Roman"/>
            </a:endParaRPr>
          </a:p>
          <a:p>
            <a:pPr marL="299085" marR="1893570" indent="-287020">
              <a:lnSpc>
                <a:spcPct val="100000"/>
              </a:lnSpc>
              <a:spcBef>
                <a:spcPts val="1205"/>
              </a:spcBef>
              <a:buFont typeface="Wingdings"/>
              <a:buChar char=""/>
              <a:tabLst>
                <a:tab pos="299085" algn="l"/>
              </a:tabLst>
            </a:pPr>
            <a:r>
              <a:rPr sz="2000" b="1" i="1" spc="-20" dirty="0">
                <a:latin typeface="Times New Roman"/>
                <a:cs typeface="Times New Roman"/>
              </a:rPr>
              <a:t>Точне</a:t>
            </a:r>
            <a:r>
              <a:rPr sz="2000" b="1" i="1" spc="-65" dirty="0">
                <a:latin typeface="Times New Roman"/>
                <a:cs typeface="Times New Roman"/>
              </a:rPr>
              <a:t> </a:t>
            </a:r>
            <a:r>
              <a:rPr sz="2000" b="1" i="1" spc="-10" dirty="0">
                <a:latin typeface="Times New Roman"/>
                <a:cs typeface="Times New Roman"/>
              </a:rPr>
              <a:t>машинобудування</a:t>
            </a:r>
            <a:r>
              <a:rPr sz="2000" b="1" i="1" spc="20" dirty="0">
                <a:latin typeface="Times New Roman"/>
                <a:cs typeface="Times New Roman"/>
              </a:rPr>
              <a:t> </a:t>
            </a:r>
            <a:r>
              <a:rPr sz="2000" dirty="0">
                <a:latin typeface="Times New Roman"/>
                <a:cs typeface="Times New Roman"/>
              </a:rPr>
              <a:t>–</a:t>
            </a:r>
            <a:r>
              <a:rPr sz="2000" spc="-50" dirty="0">
                <a:latin typeface="Times New Roman"/>
                <a:cs typeface="Times New Roman"/>
              </a:rPr>
              <a:t> </a:t>
            </a:r>
            <a:r>
              <a:rPr sz="2000" spc="-10" dirty="0">
                <a:latin typeface="Times New Roman"/>
                <a:cs typeface="Times New Roman"/>
              </a:rPr>
              <a:t>радіотехнічне,</a:t>
            </a:r>
            <a:r>
              <a:rPr sz="2000" spc="-20" dirty="0">
                <a:latin typeface="Times New Roman"/>
                <a:cs typeface="Times New Roman"/>
              </a:rPr>
              <a:t> </a:t>
            </a:r>
            <a:r>
              <a:rPr sz="2000" spc="-10" dirty="0">
                <a:latin typeface="Times New Roman"/>
                <a:cs typeface="Times New Roman"/>
              </a:rPr>
              <a:t>електронне машинобудування…;</a:t>
            </a:r>
            <a:endParaRPr sz="2000">
              <a:latin typeface="Times New Roman"/>
              <a:cs typeface="Times New Roman"/>
            </a:endParaRPr>
          </a:p>
          <a:p>
            <a:pPr>
              <a:lnSpc>
                <a:spcPct val="100000"/>
              </a:lnSpc>
              <a:spcBef>
                <a:spcPts val="830"/>
              </a:spcBef>
              <a:buFont typeface="Wingdings"/>
              <a:buChar char=""/>
            </a:pPr>
            <a:endParaRPr sz="2000">
              <a:latin typeface="Times New Roman"/>
              <a:cs typeface="Times New Roman"/>
            </a:endParaRPr>
          </a:p>
          <a:p>
            <a:pPr marL="299085" marR="4826000" indent="-287020">
              <a:lnSpc>
                <a:spcPct val="100000"/>
              </a:lnSpc>
              <a:buFont typeface="Wingdings"/>
              <a:buChar char=""/>
              <a:tabLst>
                <a:tab pos="299085" algn="l"/>
              </a:tabLst>
            </a:pPr>
            <a:r>
              <a:rPr sz="2000" b="1" i="1" spc="-10" dirty="0">
                <a:latin typeface="Times New Roman"/>
                <a:cs typeface="Times New Roman"/>
              </a:rPr>
              <a:t>виробництво</a:t>
            </a:r>
            <a:r>
              <a:rPr sz="2000" b="1" i="1" spc="-45" dirty="0">
                <a:latin typeface="Times New Roman"/>
                <a:cs typeface="Times New Roman"/>
              </a:rPr>
              <a:t> </a:t>
            </a:r>
            <a:r>
              <a:rPr sz="2000" b="1" i="1" dirty="0">
                <a:latin typeface="Times New Roman"/>
                <a:cs typeface="Times New Roman"/>
              </a:rPr>
              <a:t>приладів</a:t>
            </a:r>
            <a:r>
              <a:rPr sz="2000" b="1" i="1" spc="-40" dirty="0">
                <a:latin typeface="Times New Roman"/>
                <a:cs typeface="Times New Roman"/>
              </a:rPr>
              <a:t> </a:t>
            </a:r>
            <a:r>
              <a:rPr sz="2000" b="1" i="1" spc="-25" dirty="0">
                <a:latin typeface="Times New Roman"/>
                <a:cs typeface="Times New Roman"/>
              </a:rPr>
              <a:t>та </a:t>
            </a:r>
            <a:r>
              <a:rPr sz="2000" b="1" i="1" spc="-10" dirty="0">
                <a:latin typeface="Times New Roman"/>
                <a:cs typeface="Times New Roman"/>
              </a:rPr>
              <a:t>інструментів</a:t>
            </a:r>
            <a:r>
              <a:rPr sz="2000" spc="-10" dirty="0">
                <a:latin typeface="Times New Roman"/>
                <a:cs typeface="Times New Roman"/>
              </a:rPr>
              <a:t>;</a:t>
            </a:r>
            <a:endParaRPr sz="2000">
              <a:latin typeface="Times New Roman"/>
              <a:cs typeface="Times New Roman"/>
            </a:endParaRPr>
          </a:p>
          <a:p>
            <a:pPr marL="299085" indent="-286385">
              <a:lnSpc>
                <a:spcPct val="100000"/>
              </a:lnSpc>
              <a:spcBef>
                <a:spcPts val="1200"/>
              </a:spcBef>
              <a:buFont typeface="Wingdings"/>
              <a:buChar char=""/>
              <a:tabLst>
                <a:tab pos="299085" algn="l"/>
              </a:tabLst>
            </a:pPr>
            <a:r>
              <a:rPr sz="2000" b="1" i="1" spc="-10" dirty="0">
                <a:latin typeface="Times New Roman"/>
                <a:cs typeface="Times New Roman"/>
              </a:rPr>
              <a:t>виробництво</a:t>
            </a:r>
            <a:r>
              <a:rPr sz="2000" b="1" i="1" spc="-55" dirty="0">
                <a:latin typeface="Times New Roman"/>
                <a:cs typeface="Times New Roman"/>
              </a:rPr>
              <a:t> </a:t>
            </a:r>
            <a:r>
              <a:rPr sz="2000" b="1" i="1" dirty="0">
                <a:latin typeface="Times New Roman"/>
                <a:cs typeface="Times New Roman"/>
              </a:rPr>
              <a:t>металевих</a:t>
            </a:r>
            <a:r>
              <a:rPr sz="2000" b="1" i="1" spc="-80" dirty="0">
                <a:latin typeface="Times New Roman"/>
                <a:cs typeface="Times New Roman"/>
              </a:rPr>
              <a:t> </a:t>
            </a:r>
            <a:r>
              <a:rPr sz="2000" b="1" i="1" dirty="0">
                <a:latin typeface="Times New Roman"/>
                <a:cs typeface="Times New Roman"/>
              </a:rPr>
              <a:t>виробів</a:t>
            </a:r>
            <a:r>
              <a:rPr sz="2000" b="1" i="1" spc="-45" dirty="0">
                <a:latin typeface="Times New Roman"/>
                <a:cs typeface="Times New Roman"/>
              </a:rPr>
              <a:t> </a:t>
            </a:r>
            <a:r>
              <a:rPr sz="2000" b="1" i="1" spc="-25" dirty="0">
                <a:latin typeface="Times New Roman"/>
                <a:cs typeface="Times New Roman"/>
              </a:rPr>
              <a:t>та</a:t>
            </a:r>
            <a:endParaRPr sz="2000">
              <a:latin typeface="Times New Roman"/>
              <a:cs typeface="Times New Roman"/>
            </a:endParaRPr>
          </a:p>
          <a:p>
            <a:pPr marL="299085">
              <a:lnSpc>
                <a:spcPct val="100000"/>
              </a:lnSpc>
            </a:pPr>
            <a:r>
              <a:rPr sz="2000" b="1" i="1" spc="-10" dirty="0">
                <a:latin typeface="Times New Roman"/>
                <a:cs typeface="Times New Roman"/>
              </a:rPr>
              <a:t>заготовок</a:t>
            </a:r>
            <a:r>
              <a:rPr sz="2000" spc="-10" dirty="0">
                <a:latin typeface="Times New Roman"/>
                <a:cs typeface="Times New Roman"/>
              </a:rPr>
              <a:t>;</a:t>
            </a:r>
            <a:endParaRPr sz="2000">
              <a:latin typeface="Times New Roman"/>
              <a:cs typeface="Times New Roman"/>
            </a:endParaRPr>
          </a:p>
          <a:p>
            <a:pPr marL="299085" indent="-286385">
              <a:lnSpc>
                <a:spcPct val="100000"/>
              </a:lnSpc>
              <a:spcBef>
                <a:spcPts val="1205"/>
              </a:spcBef>
              <a:buFont typeface="Wingdings"/>
              <a:buChar char=""/>
              <a:tabLst>
                <a:tab pos="299085" algn="l"/>
              </a:tabLst>
            </a:pPr>
            <a:r>
              <a:rPr sz="2000" b="1" i="1" dirty="0">
                <a:latin typeface="Times New Roman"/>
                <a:cs typeface="Times New Roman"/>
              </a:rPr>
              <a:t>ремонт</a:t>
            </a:r>
            <a:r>
              <a:rPr sz="2000" b="1" i="1" spc="-75" dirty="0">
                <a:latin typeface="Times New Roman"/>
                <a:cs typeface="Times New Roman"/>
              </a:rPr>
              <a:t> </a:t>
            </a:r>
            <a:r>
              <a:rPr sz="2000" b="1" i="1" dirty="0">
                <a:latin typeface="Times New Roman"/>
                <a:cs typeface="Times New Roman"/>
              </a:rPr>
              <a:t>машин</a:t>
            </a:r>
            <a:r>
              <a:rPr sz="2000" b="1" i="1" spc="-40" dirty="0">
                <a:latin typeface="Times New Roman"/>
                <a:cs typeface="Times New Roman"/>
              </a:rPr>
              <a:t> </a:t>
            </a:r>
            <a:r>
              <a:rPr sz="2000" b="1" i="1" dirty="0">
                <a:latin typeface="Times New Roman"/>
                <a:cs typeface="Times New Roman"/>
              </a:rPr>
              <a:t>і</a:t>
            </a:r>
            <a:r>
              <a:rPr sz="2000" b="1" i="1" spc="-60" dirty="0">
                <a:latin typeface="Times New Roman"/>
                <a:cs typeface="Times New Roman"/>
              </a:rPr>
              <a:t> </a:t>
            </a:r>
            <a:r>
              <a:rPr sz="2000" b="1" i="1" spc="-10" dirty="0">
                <a:latin typeface="Times New Roman"/>
                <a:cs typeface="Times New Roman"/>
              </a:rPr>
              <a:t>устаткування</a:t>
            </a:r>
            <a:r>
              <a:rPr sz="2000" spc="-10" dirty="0">
                <a:latin typeface="Times New Roman"/>
                <a:cs typeface="Times New Roman"/>
              </a:rPr>
              <a:t>.</a:t>
            </a:r>
            <a:endParaRPr sz="2000">
              <a:latin typeface="Times New Roman"/>
              <a:cs typeface="Times New Roman"/>
            </a:endParaRPr>
          </a:p>
        </p:txBody>
      </p:sp>
      <p:sp>
        <p:nvSpPr>
          <p:cNvPr id="5" name="object 5"/>
          <p:cNvSpPr txBox="1">
            <a:spLocks noGrp="1"/>
          </p:cNvSpPr>
          <p:nvPr>
            <p:ph type="sldNum" sz="quarter" idx="7"/>
          </p:nvPr>
        </p:nvSpPr>
        <p:spPr>
          <a:prstGeom prst="rect">
            <a:avLst/>
          </a:prstGeom>
        </p:spPr>
        <p:txBody>
          <a:bodyPr vert="horz" wrap="square" lIns="0" tIns="83349" rIns="0" bIns="0" rtlCol="0">
            <a:spAutoFit/>
          </a:bodyPr>
          <a:lstStyle/>
          <a:p>
            <a:pPr marL="170180">
              <a:lnSpc>
                <a:spcPts val="2310"/>
              </a:lnSpc>
            </a:pPr>
            <a:r>
              <a:rPr sz="2000" spc="-25" dirty="0">
                <a:latin typeface="Arial MT"/>
                <a:cs typeface="Arial MT"/>
              </a:rPr>
              <a:t>227</a:t>
            </a:r>
            <a:endParaRPr sz="2000">
              <a:latin typeface="Arial MT"/>
              <a:cs typeface="Arial M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
        <p:nvSpPr>
          <p:cNvPr id="3" name="object 3"/>
          <p:cNvSpPr txBox="1">
            <a:spLocks noGrp="1"/>
          </p:cNvSpPr>
          <p:nvPr>
            <p:ph type="sldNum" sz="quarter" idx="7"/>
          </p:nvPr>
        </p:nvSpPr>
        <p:spPr>
          <a:prstGeom prst="rect">
            <a:avLst/>
          </a:prstGeom>
        </p:spPr>
        <p:txBody>
          <a:bodyPr vert="horz" wrap="square" lIns="0" tIns="83349" rIns="0" bIns="0" rtlCol="0">
            <a:spAutoFit/>
          </a:bodyPr>
          <a:lstStyle/>
          <a:p>
            <a:pPr marL="170180">
              <a:lnSpc>
                <a:spcPts val="2310"/>
              </a:lnSpc>
            </a:pPr>
            <a:r>
              <a:rPr sz="2000" spc="-25" dirty="0">
                <a:latin typeface="Arial MT"/>
                <a:cs typeface="Arial MT"/>
              </a:rPr>
              <a:t>228</a:t>
            </a:r>
            <a:endParaRPr sz="200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9308"/>
            <a:ext cx="9220200" cy="734450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6286" y="290905"/>
            <a:ext cx="8971428" cy="6276190"/>
          </a:xfrm>
          <a:prstGeom prst="rect">
            <a:avLst/>
          </a:prstGeom>
        </p:spPr>
      </p:pic>
    </p:spTree>
    <p:extLst>
      <p:ext uri="{BB962C8B-B14F-4D97-AF65-F5344CB8AC3E}">
        <p14:creationId xmlns:p14="http://schemas.microsoft.com/office/powerpoint/2010/main" val="2775136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678" y="1557527"/>
            <a:ext cx="8906256" cy="5041392"/>
          </a:xfrm>
          <a:prstGeom prst="rect">
            <a:avLst/>
          </a:prstGeom>
        </p:spPr>
      </p:pic>
      <p:sp>
        <p:nvSpPr>
          <p:cNvPr id="3" name="object 3"/>
          <p:cNvSpPr txBox="1">
            <a:spLocks noGrp="1"/>
          </p:cNvSpPr>
          <p:nvPr>
            <p:ph type="title"/>
          </p:nvPr>
        </p:nvSpPr>
        <p:spPr>
          <a:xfrm>
            <a:off x="2503170" y="313182"/>
            <a:ext cx="4112895" cy="757555"/>
          </a:xfrm>
          <a:prstGeom prst="rect">
            <a:avLst/>
          </a:prstGeom>
        </p:spPr>
        <p:txBody>
          <a:bodyPr vert="horz" wrap="square" lIns="0" tIns="12700" rIns="0" bIns="0" rtlCol="0">
            <a:spAutoFit/>
          </a:bodyPr>
          <a:lstStyle/>
          <a:p>
            <a:pPr marL="12700" marR="5080" indent="15240">
              <a:lnSpc>
                <a:spcPct val="100000"/>
              </a:lnSpc>
              <a:spcBef>
                <a:spcPts val="100"/>
              </a:spcBef>
            </a:pPr>
            <a:r>
              <a:rPr b="1" spc="-20" dirty="0">
                <a:latin typeface="Times New Roman"/>
                <a:cs typeface="Times New Roman"/>
              </a:rPr>
              <a:t>Машинобудування</a:t>
            </a:r>
            <a:r>
              <a:rPr b="1" spc="-10" dirty="0">
                <a:latin typeface="Times New Roman"/>
                <a:cs typeface="Times New Roman"/>
              </a:rPr>
              <a:t> </a:t>
            </a:r>
            <a:r>
              <a:rPr b="1" dirty="0">
                <a:latin typeface="Times New Roman"/>
                <a:cs typeface="Times New Roman"/>
              </a:rPr>
              <a:t>в</a:t>
            </a:r>
            <a:r>
              <a:rPr b="1" spc="-45" dirty="0">
                <a:latin typeface="Times New Roman"/>
                <a:cs typeface="Times New Roman"/>
              </a:rPr>
              <a:t> </a:t>
            </a:r>
            <a:r>
              <a:rPr b="1" spc="-10" dirty="0">
                <a:latin typeface="Times New Roman"/>
                <a:cs typeface="Times New Roman"/>
              </a:rPr>
              <a:t>Україні. </a:t>
            </a:r>
            <a:r>
              <a:rPr b="1" dirty="0">
                <a:latin typeface="Times New Roman"/>
                <a:cs typeface="Times New Roman"/>
              </a:rPr>
              <a:t>Обсяг</a:t>
            </a:r>
            <a:r>
              <a:rPr b="1" spc="-110" dirty="0">
                <a:latin typeface="Times New Roman"/>
                <a:cs typeface="Times New Roman"/>
              </a:rPr>
              <a:t> </a:t>
            </a:r>
            <a:r>
              <a:rPr b="1" dirty="0">
                <a:latin typeface="Times New Roman"/>
                <a:cs typeface="Times New Roman"/>
              </a:rPr>
              <a:t>реалізованої</a:t>
            </a:r>
            <a:r>
              <a:rPr b="1" spc="-75" dirty="0">
                <a:latin typeface="Times New Roman"/>
                <a:cs typeface="Times New Roman"/>
              </a:rPr>
              <a:t> </a:t>
            </a:r>
            <a:r>
              <a:rPr b="1" spc="-10" dirty="0">
                <a:latin typeface="Times New Roman"/>
                <a:cs typeface="Times New Roman"/>
              </a:rPr>
              <a:t>продукції.</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33344" y="85341"/>
            <a:ext cx="5903976" cy="6687311"/>
          </a:xfrm>
          <a:prstGeom prst="rect">
            <a:avLst/>
          </a:prstGeom>
        </p:spPr>
      </p:pic>
      <p:sp>
        <p:nvSpPr>
          <p:cNvPr id="3" name="object 3"/>
          <p:cNvSpPr txBox="1">
            <a:spLocks noGrp="1"/>
          </p:cNvSpPr>
          <p:nvPr>
            <p:ph type="title"/>
          </p:nvPr>
        </p:nvSpPr>
        <p:spPr>
          <a:xfrm>
            <a:off x="683463" y="2301621"/>
            <a:ext cx="1729105" cy="1489075"/>
          </a:xfrm>
          <a:prstGeom prst="rect">
            <a:avLst/>
          </a:prstGeom>
        </p:spPr>
        <p:txBody>
          <a:bodyPr vert="horz" wrap="square" lIns="0" tIns="12700" rIns="0" bIns="0" rtlCol="0">
            <a:spAutoFit/>
          </a:bodyPr>
          <a:lstStyle/>
          <a:p>
            <a:pPr marL="12700" marR="5080" indent="1270" algn="ctr">
              <a:lnSpc>
                <a:spcPct val="100000"/>
              </a:lnSpc>
              <a:spcBef>
                <a:spcPts val="100"/>
              </a:spcBef>
            </a:pPr>
            <a:r>
              <a:rPr b="1" spc="-10" dirty="0">
                <a:latin typeface="Times New Roman"/>
                <a:cs typeface="Times New Roman"/>
              </a:rPr>
              <a:t>Машино- </a:t>
            </a:r>
            <a:r>
              <a:rPr b="1" spc="-25" dirty="0">
                <a:latin typeface="Times New Roman"/>
                <a:cs typeface="Times New Roman"/>
              </a:rPr>
              <a:t>будування</a:t>
            </a:r>
            <a:r>
              <a:rPr b="1" spc="-95" dirty="0">
                <a:latin typeface="Times New Roman"/>
                <a:cs typeface="Times New Roman"/>
              </a:rPr>
              <a:t> </a:t>
            </a:r>
            <a:r>
              <a:rPr b="1" spc="-50" dirty="0">
                <a:latin typeface="Times New Roman"/>
                <a:cs typeface="Times New Roman"/>
              </a:rPr>
              <a:t>в </a:t>
            </a:r>
            <a:r>
              <a:rPr b="1" spc="-25" dirty="0">
                <a:latin typeface="Times New Roman"/>
                <a:cs typeface="Times New Roman"/>
              </a:rPr>
              <a:t>Україні</a:t>
            </a:r>
            <a:r>
              <a:rPr b="1" spc="-90" dirty="0">
                <a:latin typeface="Times New Roman"/>
                <a:cs typeface="Times New Roman"/>
              </a:rPr>
              <a:t> </a:t>
            </a:r>
            <a:r>
              <a:rPr b="1" spc="-25" dirty="0">
                <a:latin typeface="Times New Roman"/>
                <a:cs typeface="Times New Roman"/>
              </a:rPr>
              <a:t>та </a:t>
            </a:r>
            <a:r>
              <a:rPr b="1" dirty="0">
                <a:latin typeface="Times New Roman"/>
                <a:cs typeface="Times New Roman"/>
              </a:rPr>
              <a:t>світі,</a:t>
            </a:r>
            <a:r>
              <a:rPr b="1" spc="-30" dirty="0">
                <a:latin typeface="Times New Roman"/>
                <a:cs typeface="Times New Roman"/>
              </a:rPr>
              <a:t> </a:t>
            </a:r>
            <a:r>
              <a:rPr b="1" dirty="0">
                <a:latin typeface="Times New Roman"/>
                <a:cs typeface="Times New Roman"/>
              </a:rPr>
              <a:t>2019</a:t>
            </a:r>
            <a:r>
              <a:rPr b="1" spc="-5" dirty="0">
                <a:latin typeface="Times New Roman"/>
                <a:cs typeface="Times New Roman"/>
              </a:rPr>
              <a:t> </a:t>
            </a:r>
            <a:r>
              <a:rPr b="1" spc="-25" dirty="0">
                <a:latin typeface="Times New Roman"/>
                <a:cs typeface="Times New Roman"/>
              </a:rPr>
              <a:t>р.</a:t>
            </a:r>
          </a:p>
        </p:txBody>
      </p:sp>
      <p:sp>
        <p:nvSpPr>
          <p:cNvPr id="4" name="object 4"/>
          <p:cNvSpPr txBox="1"/>
          <p:nvPr/>
        </p:nvSpPr>
        <p:spPr>
          <a:xfrm>
            <a:off x="241198" y="6380035"/>
            <a:ext cx="449580" cy="330200"/>
          </a:xfrm>
          <a:prstGeom prst="rect">
            <a:avLst/>
          </a:prstGeom>
        </p:spPr>
        <p:txBody>
          <a:bodyPr vert="horz" wrap="square" lIns="0" tIns="12700" rIns="0" bIns="0" rtlCol="0">
            <a:spAutoFit/>
          </a:bodyPr>
          <a:lstStyle/>
          <a:p>
            <a:pPr marL="12700">
              <a:lnSpc>
                <a:spcPct val="100000"/>
              </a:lnSpc>
              <a:spcBef>
                <a:spcPts val="100"/>
              </a:spcBef>
            </a:pPr>
            <a:r>
              <a:rPr sz="2000" spc="-25" dirty="0">
                <a:latin typeface="Arial MT"/>
                <a:cs typeface="Arial MT"/>
              </a:rPr>
              <a:t>231</a:t>
            </a:r>
            <a:endParaRPr sz="2000">
              <a:latin typeface="Arial MT"/>
              <a:cs typeface="Arial M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7217" y="860501"/>
            <a:ext cx="6827520" cy="939800"/>
          </a:xfrm>
          <a:prstGeom prst="rect">
            <a:avLst/>
          </a:prstGeom>
        </p:spPr>
        <p:txBody>
          <a:bodyPr vert="horz" wrap="square" lIns="0" tIns="12065" rIns="0" bIns="0" rtlCol="0">
            <a:spAutoFit/>
          </a:bodyPr>
          <a:lstStyle/>
          <a:p>
            <a:pPr marL="12700">
              <a:lnSpc>
                <a:spcPct val="100000"/>
              </a:lnSpc>
              <a:spcBef>
                <a:spcPts val="95"/>
              </a:spcBef>
            </a:pPr>
            <a:r>
              <a:rPr sz="2000" dirty="0">
                <a:latin typeface="Times New Roman"/>
                <a:cs typeface="Times New Roman"/>
              </a:rPr>
              <a:t>У</a:t>
            </a:r>
            <a:r>
              <a:rPr sz="2000" spc="-50" dirty="0">
                <a:latin typeface="Times New Roman"/>
                <a:cs typeface="Times New Roman"/>
              </a:rPr>
              <a:t> </a:t>
            </a:r>
            <a:r>
              <a:rPr sz="2000" dirty="0">
                <a:latin typeface="Times New Roman"/>
                <a:cs typeface="Times New Roman"/>
              </a:rPr>
              <a:t>2019</a:t>
            </a:r>
            <a:r>
              <a:rPr sz="2000" spc="-85" dirty="0">
                <a:latin typeface="Times New Roman"/>
                <a:cs typeface="Times New Roman"/>
              </a:rPr>
              <a:t> </a:t>
            </a:r>
            <a:r>
              <a:rPr sz="2000" dirty="0">
                <a:latin typeface="Times New Roman"/>
                <a:cs typeface="Times New Roman"/>
              </a:rPr>
              <a:t>р.</a:t>
            </a:r>
            <a:r>
              <a:rPr sz="2000" spc="-50" dirty="0">
                <a:latin typeface="Times New Roman"/>
                <a:cs typeface="Times New Roman"/>
              </a:rPr>
              <a:t> </a:t>
            </a:r>
            <a:r>
              <a:rPr sz="2000" dirty="0">
                <a:latin typeface="Times New Roman"/>
                <a:cs typeface="Times New Roman"/>
              </a:rPr>
              <a:t>виробництво</a:t>
            </a:r>
            <a:r>
              <a:rPr sz="2000" spc="60" dirty="0">
                <a:latin typeface="Times New Roman"/>
                <a:cs typeface="Times New Roman"/>
              </a:rPr>
              <a:t> </a:t>
            </a:r>
            <a:r>
              <a:rPr sz="2000" spc="-10" dirty="0">
                <a:latin typeface="Times New Roman"/>
                <a:cs typeface="Times New Roman"/>
              </a:rPr>
              <a:t>автомобілів</a:t>
            </a:r>
            <a:r>
              <a:rPr sz="2000" spc="-30" dirty="0">
                <a:latin typeface="Times New Roman"/>
                <a:cs typeface="Times New Roman"/>
              </a:rPr>
              <a:t> </a:t>
            </a:r>
            <a:r>
              <a:rPr sz="2000" dirty="0">
                <a:latin typeface="Times New Roman"/>
                <a:cs typeface="Times New Roman"/>
              </a:rPr>
              <a:t>у</a:t>
            </a:r>
            <a:r>
              <a:rPr sz="2000" spc="-45" dirty="0">
                <a:latin typeface="Times New Roman"/>
                <a:cs typeface="Times New Roman"/>
              </a:rPr>
              <a:t> </a:t>
            </a:r>
            <a:r>
              <a:rPr sz="2000" dirty="0">
                <a:latin typeface="Times New Roman"/>
                <a:cs typeface="Times New Roman"/>
              </a:rPr>
              <a:t>світі</a:t>
            </a:r>
            <a:r>
              <a:rPr sz="2000" spc="-60" dirty="0">
                <a:latin typeface="Times New Roman"/>
                <a:cs typeface="Times New Roman"/>
              </a:rPr>
              <a:t> </a:t>
            </a:r>
            <a:r>
              <a:rPr sz="2000" dirty="0">
                <a:latin typeface="Times New Roman"/>
                <a:cs typeface="Times New Roman"/>
              </a:rPr>
              <a:t>знизилося</a:t>
            </a:r>
            <a:r>
              <a:rPr sz="2000" spc="10" dirty="0">
                <a:latin typeface="Times New Roman"/>
                <a:cs typeface="Times New Roman"/>
              </a:rPr>
              <a:t> </a:t>
            </a:r>
            <a:r>
              <a:rPr sz="2000" dirty="0">
                <a:latin typeface="Times New Roman"/>
                <a:cs typeface="Times New Roman"/>
              </a:rPr>
              <a:t>на</a:t>
            </a:r>
            <a:r>
              <a:rPr sz="2000" spc="-25" dirty="0">
                <a:latin typeface="Times New Roman"/>
                <a:cs typeface="Times New Roman"/>
              </a:rPr>
              <a:t> </a:t>
            </a:r>
            <a:r>
              <a:rPr sz="2000" spc="-10" dirty="0">
                <a:latin typeface="Times New Roman"/>
                <a:cs typeface="Times New Roman"/>
              </a:rPr>
              <a:t>14,2%.</a:t>
            </a:r>
            <a:endParaRPr sz="2000">
              <a:latin typeface="Times New Roman"/>
              <a:cs typeface="Times New Roman"/>
            </a:endParaRPr>
          </a:p>
          <a:p>
            <a:pPr>
              <a:lnSpc>
                <a:spcPct val="100000"/>
              </a:lnSpc>
              <a:spcBef>
                <a:spcPts val="100"/>
              </a:spcBef>
            </a:pPr>
            <a:endParaRPr sz="2000">
              <a:latin typeface="Times New Roman"/>
              <a:cs typeface="Times New Roman"/>
            </a:endParaRPr>
          </a:p>
          <a:p>
            <a:pPr marL="12700">
              <a:lnSpc>
                <a:spcPct val="100000"/>
              </a:lnSpc>
            </a:pPr>
            <a:r>
              <a:rPr sz="2000" dirty="0">
                <a:latin typeface="Times New Roman"/>
                <a:cs typeface="Times New Roman"/>
              </a:rPr>
              <a:t>Для</a:t>
            </a:r>
            <a:r>
              <a:rPr sz="2000" spc="-35" dirty="0">
                <a:latin typeface="Times New Roman"/>
                <a:cs typeface="Times New Roman"/>
              </a:rPr>
              <a:t> </a:t>
            </a:r>
            <a:r>
              <a:rPr sz="2000" dirty="0">
                <a:latin typeface="Times New Roman"/>
                <a:cs typeface="Times New Roman"/>
              </a:rPr>
              <a:t>галузі</a:t>
            </a:r>
            <a:r>
              <a:rPr sz="2000" spc="-5" dirty="0">
                <a:latin typeface="Times New Roman"/>
                <a:cs typeface="Times New Roman"/>
              </a:rPr>
              <a:t> </a:t>
            </a:r>
            <a:r>
              <a:rPr sz="2000" spc="-10" dirty="0">
                <a:latin typeface="Times New Roman"/>
                <a:cs typeface="Times New Roman"/>
              </a:rPr>
              <a:t>характерна:</a:t>
            </a:r>
            <a:endParaRPr sz="2000">
              <a:latin typeface="Times New Roman"/>
              <a:cs typeface="Times New Roman"/>
            </a:endParaRPr>
          </a:p>
        </p:txBody>
      </p:sp>
      <p:sp>
        <p:nvSpPr>
          <p:cNvPr id="3" name="object 3"/>
          <p:cNvSpPr txBox="1"/>
          <p:nvPr/>
        </p:nvSpPr>
        <p:spPr>
          <a:xfrm>
            <a:off x="547217" y="2080336"/>
            <a:ext cx="7213600" cy="939800"/>
          </a:xfrm>
          <a:prstGeom prst="rect">
            <a:avLst/>
          </a:prstGeom>
        </p:spPr>
        <p:txBody>
          <a:bodyPr vert="horz" wrap="square" lIns="0" tIns="12065" rIns="0" bIns="0" rtlCol="0">
            <a:spAutoFit/>
          </a:bodyPr>
          <a:lstStyle/>
          <a:p>
            <a:pPr marL="298450" indent="-285750">
              <a:lnSpc>
                <a:spcPct val="100000"/>
              </a:lnSpc>
              <a:spcBef>
                <a:spcPts val="95"/>
              </a:spcBef>
              <a:buFont typeface="Wingdings"/>
              <a:buChar char=""/>
              <a:tabLst>
                <a:tab pos="298450" algn="l"/>
              </a:tabLst>
            </a:pPr>
            <a:r>
              <a:rPr sz="2000" dirty="0">
                <a:latin typeface="Times New Roman"/>
                <a:cs typeface="Times New Roman"/>
              </a:rPr>
              <a:t>нестабільність</a:t>
            </a:r>
            <a:r>
              <a:rPr sz="2000" spc="-35" dirty="0">
                <a:latin typeface="Times New Roman"/>
                <a:cs typeface="Times New Roman"/>
              </a:rPr>
              <a:t> </a:t>
            </a:r>
            <a:r>
              <a:rPr sz="2000" spc="-10" dirty="0">
                <a:latin typeface="Times New Roman"/>
                <a:cs typeface="Times New Roman"/>
              </a:rPr>
              <a:t>потоку</a:t>
            </a:r>
            <a:r>
              <a:rPr sz="2000" spc="-65" dirty="0">
                <a:latin typeface="Times New Roman"/>
                <a:cs typeface="Times New Roman"/>
              </a:rPr>
              <a:t> </a:t>
            </a:r>
            <a:r>
              <a:rPr sz="2000" spc="-10" dirty="0">
                <a:latin typeface="Times New Roman"/>
                <a:cs typeface="Times New Roman"/>
              </a:rPr>
              <a:t>замовлень.</a:t>
            </a:r>
            <a:endParaRPr sz="2000">
              <a:latin typeface="Times New Roman"/>
              <a:cs typeface="Times New Roman"/>
            </a:endParaRPr>
          </a:p>
          <a:p>
            <a:pPr marL="299085" indent="-286385">
              <a:lnSpc>
                <a:spcPct val="100000"/>
              </a:lnSpc>
              <a:buFont typeface="Wingdings"/>
              <a:buChar char=""/>
              <a:tabLst>
                <a:tab pos="299085" algn="l"/>
              </a:tabLst>
            </a:pPr>
            <a:r>
              <a:rPr sz="2000" dirty="0">
                <a:latin typeface="Times New Roman"/>
                <a:cs typeface="Times New Roman"/>
              </a:rPr>
              <a:t>закриття</a:t>
            </a:r>
            <a:r>
              <a:rPr sz="2000" spc="-45" dirty="0">
                <a:latin typeface="Times New Roman"/>
                <a:cs typeface="Times New Roman"/>
              </a:rPr>
              <a:t> </a:t>
            </a:r>
            <a:r>
              <a:rPr sz="2000" dirty="0">
                <a:latin typeface="Times New Roman"/>
                <a:cs typeface="Times New Roman"/>
              </a:rPr>
              <a:t>ринку</a:t>
            </a:r>
            <a:r>
              <a:rPr sz="2000" spc="-45" dirty="0">
                <a:latin typeface="Times New Roman"/>
                <a:cs typeface="Times New Roman"/>
              </a:rPr>
              <a:t> </a:t>
            </a:r>
            <a:r>
              <a:rPr sz="2000" dirty="0">
                <a:latin typeface="Times New Roman"/>
                <a:cs typeface="Times New Roman"/>
              </a:rPr>
              <a:t>РФ</a:t>
            </a:r>
            <a:r>
              <a:rPr sz="2000" spc="-80" dirty="0">
                <a:latin typeface="Times New Roman"/>
                <a:cs typeface="Times New Roman"/>
              </a:rPr>
              <a:t> </a:t>
            </a:r>
            <a:r>
              <a:rPr sz="2000" dirty="0">
                <a:latin typeface="Times New Roman"/>
                <a:cs typeface="Times New Roman"/>
              </a:rPr>
              <a:t>для</a:t>
            </a:r>
            <a:r>
              <a:rPr sz="2000" spc="-60" dirty="0">
                <a:latin typeface="Times New Roman"/>
                <a:cs typeface="Times New Roman"/>
              </a:rPr>
              <a:t> </a:t>
            </a:r>
            <a:r>
              <a:rPr sz="2000" spc="-10" dirty="0">
                <a:latin typeface="Times New Roman"/>
                <a:cs typeface="Times New Roman"/>
              </a:rPr>
              <a:t>української</a:t>
            </a:r>
            <a:r>
              <a:rPr sz="2000" spc="-25" dirty="0">
                <a:latin typeface="Times New Roman"/>
                <a:cs typeface="Times New Roman"/>
              </a:rPr>
              <a:t> </a:t>
            </a:r>
            <a:r>
              <a:rPr sz="2000" spc="-20" dirty="0">
                <a:latin typeface="Times New Roman"/>
                <a:cs typeface="Times New Roman"/>
              </a:rPr>
              <a:t>машинобудівної</a:t>
            </a:r>
            <a:r>
              <a:rPr sz="2000" spc="-5" dirty="0">
                <a:latin typeface="Times New Roman"/>
                <a:cs typeface="Times New Roman"/>
              </a:rPr>
              <a:t> </a:t>
            </a:r>
            <a:r>
              <a:rPr sz="2000" spc="-10" dirty="0">
                <a:latin typeface="Times New Roman"/>
                <a:cs typeface="Times New Roman"/>
              </a:rPr>
              <a:t>продукції.</a:t>
            </a:r>
            <a:endParaRPr sz="2000">
              <a:latin typeface="Times New Roman"/>
              <a:cs typeface="Times New Roman"/>
            </a:endParaRPr>
          </a:p>
          <a:p>
            <a:pPr marL="299085" indent="-286385">
              <a:lnSpc>
                <a:spcPct val="100000"/>
              </a:lnSpc>
              <a:buFont typeface="Wingdings"/>
              <a:buChar char=""/>
              <a:tabLst>
                <a:tab pos="299085" algn="l"/>
                <a:tab pos="1795780" algn="l"/>
                <a:tab pos="2287270" algn="l"/>
                <a:tab pos="3000375" algn="l"/>
                <a:tab pos="4201795" algn="l"/>
                <a:tab pos="5104130" algn="l"/>
                <a:tab pos="5725795" algn="l"/>
                <a:tab pos="6616700" algn="l"/>
              </a:tabLst>
            </a:pPr>
            <a:r>
              <a:rPr sz="2000" spc="-10" dirty="0">
                <a:latin typeface="Times New Roman"/>
                <a:cs typeface="Times New Roman"/>
              </a:rPr>
              <a:t>просування</a:t>
            </a:r>
            <a:r>
              <a:rPr sz="2000" dirty="0">
                <a:latin typeface="Times New Roman"/>
                <a:cs typeface="Times New Roman"/>
              </a:rPr>
              <a:t>	</a:t>
            </a:r>
            <a:r>
              <a:rPr sz="2000" spc="-25" dirty="0">
                <a:latin typeface="Times New Roman"/>
                <a:cs typeface="Times New Roman"/>
              </a:rPr>
              <a:t>на</a:t>
            </a:r>
            <a:r>
              <a:rPr sz="2000" dirty="0">
                <a:latin typeface="Times New Roman"/>
                <a:cs typeface="Times New Roman"/>
              </a:rPr>
              <a:t>	</a:t>
            </a:r>
            <a:r>
              <a:rPr sz="2000" spc="-20" dirty="0">
                <a:latin typeface="Times New Roman"/>
                <a:cs typeface="Times New Roman"/>
              </a:rPr>
              <a:t>інші</a:t>
            </a:r>
            <a:r>
              <a:rPr sz="2000" dirty="0">
                <a:latin typeface="Times New Roman"/>
                <a:cs typeface="Times New Roman"/>
              </a:rPr>
              <a:t>	</a:t>
            </a:r>
            <a:r>
              <a:rPr sz="2000" spc="-10" dirty="0">
                <a:latin typeface="Times New Roman"/>
                <a:cs typeface="Times New Roman"/>
              </a:rPr>
              <a:t>зовнішні</a:t>
            </a:r>
            <a:r>
              <a:rPr sz="2000" dirty="0">
                <a:latin typeface="Times New Roman"/>
                <a:cs typeface="Times New Roman"/>
              </a:rPr>
              <a:t>	</a:t>
            </a:r>
            <a:r>
              <a:rPr sz="2000" spc="-10" dirty="0">
                <a:latin typeface="Times New Roman"/>
                <a:cs typeface="Times New Roman"/>
              </a:rPr>
              <a:t>ринки</a:t>
            </a:r>
            <a:r>
              <a:rPr sz="2000" dirty="0">
                <a:latin typeface="Times New Roman"/>
                <a:cs typeface="Times New Roman"/>
              </a:rPr>
              <a:t>	</a:t>
            </a:r>
            <a:r>
              <a:rPr sz="2000" spc="-25" dirty="0">
                <a:latin typeface="Times New Roman"/>
                <a:cs typeface="Times New Roman"/>
              </a:rPr>
              <a:t>йде</a:t>
            </a:r>
            <a:r>
              <a:rPr sz="2000" dirty="0">
                <a:latin typeface="Times New Roman"/>
                <a:cs typeface="Times New Roman"/>
              </a:rPr>
              <a:t>	</a:t>
            </a:r>
            <a:r>
              <a:rPr sz="2000" spc="-10" dirty="0">
                <a:latin typeface="Times New Roman"/>
                <a:cs typeface="Times New Roman"/>
              </a:rPr>
              <a:t>важко</a:t>
            </a:r>
            <a:r>
              <a:rPr sz="2000" dirty="0">
                <a:latin typeface="Times New Roman"/>
                <a:cs typeface="Times New Roman"/>
              </a:rPr>
              <a:t>	</a:t>
            </a:r>
            <a:r>
              <a:rPr sz="2000" spc="-10" dirty="0">
                <a:latin typeface="Times New Roman"/>
                <a:cs typeface="Times New Roman"/>
              </a:rPr>
              <a:t>через</a:t>
            </a:r>
            <a:endParaRPr sz="2000">
              <a:latin typeface="Times New Roman"/>
              <a:cs typeface="Times New Roman"/>
            </a:endParaRPr>
          </a:p>
        </p:txBody>
      </p:sp>
      <p:sp>
        <p:nvSpPr>
          <p:cNvPr id="4" name="object 4"/>
          <p:cNvSpPr txBox="1"/>
          <p:nvPr/>
        </p:nvSpPr>
        <p:spPr>
          <a:xfrm>
            <a:off x="7980680" y="2690622"/>
            <a:ext cx="767715" cy="329565"/>
          </a:xfrm>
          <a:prstGeom prst="rect">
            <a:avLst/>
          </a:prstGeom>
        </p:spPr>
        <p:txBody>
          <a:bodyPr vert="horz" wrap="square" lIns="0" tIns="11430" rIns="0" bIns="0" rtlCol="0">
            <a:spAutoFit/>
          </a:bodyPr>
          <a:lstStyle/>
          <a:p>
            <a:pPr marL="12700">
              <a:lnSpc>
                <a:spcPct val="100000"/>
              </a:lnSpc>
              <a:spcBef>
                <a:spcPts val="90"/>
              </a:spcBef>
            </a:pPr>
            <a:r>
              <a:rPr sz="2000" spc="-10" dirty="0">
                <a:latin typeface="Times New Roman"/>
                <a:cs typeface="Times New Roman"/>
              </a:rPr>
              <a:t>високу</a:t>
            </a:r>
            <a:endParaRPr sz="2000">
              <a:latin typeface="Times New Roman"/>
              <a:cs typeface="Times New Roman"/>
            </a:endParaRPr>
          </a:p>
        </p:txBody>
      </p:sp>
      <p:sp>
        <p:nvSpPr>
          <p:cNvPr id="5" name="object 5"/>
          <p:cNvSpPr txBox="1">
            <a:spLocks noGrp="1"/>
          </p:cNvSpPr>
          <p:nvPr>
            <p:ph type="title"/>
          </p:nvPr>
        </p:nvSpPr>
        <p:spPr>
          <a:xfrm>
            <a:off x="2608579" y="284479"/>
            <a:ext cx="4022725" cy="391160"/>
          </a:xfrm>
          <a:prstGeom prst="rect">
            <a:avLst/>
          </a:prstGeom>
        </p:spPr>
        <p:txBody>
          <a:bodyPr vert="horz" wrap="square" lIns="0" tIns="12700" rIns="0" bIns="0" rtlCol="0">
            <a:spAutoFit/>
          </a:bodyPr>
          <a:lstStyle/>
          <a:p>
            <a:pPr marL="12700">
              <a:lnSpc>
                <a:spcPct val="100000"/>
              </a:lnSpc>
              <a:spcBef>
                <a:spcPts val="100"/>
              </a:spcBef>
            </a:pPr>
            <a:r>
              <a:rPr b="1" dirty="0">
                <a:latin typeface="Times New Roman"/>
                <a:cs typeface="Times New Roman"/>
              </a:rPr>
              <a:t>Проблеми</a:t>
            </a:r>
            <a:r>
              <a:rPr b="1" spc="-150" dirty="0">
                <a:latin typeface="Times New Roman"/>
                <a:cs typeface="Times New Roman"/>
              </a:rPr>
              <a:t> </a:t>
            </a:r>
            <a:r>
              <a:rPr b="1" spc="-20" dirty="0">
                <a:latin typeface="Times New Roman"/>
                <a:cs typeface="Times New Roman"/>
              </a:rPr>
              <a:t>машинобудування</a:t>
            </a:r>
          </a:p>
        </p:txBody>
      </p:sp>
      <p:pic>
        <p:nvPicPr>
          <p:cNvPr id="6" name="object 6"/>
          <p:cNvPicPr/>
          <p:nvPr/>
        </p:nvPicPr>
        <p:blipFill>
          <a:blip r:embed="rId2" cstate="print"/>
          <a:stretch>
            <a:fillRect/>
          </a:stretch>
        </p:blipFill>
        <p:spPr>
          <a:xfrm>
            <a:off x="5797296" y="5023103"/>
            <a:ext cx="3102863" cy="1478280"/>
          </a:xfrm>
          <a:prstGeom prst="rect">
            <a:avLst/>
          </a:prstGeom>
        </p:spPr>
      </p:pic>
      <p:sp>
        <p:nvSpPr>
          <p:cNvPr id="7" name="object 7"/>
          <p:cNvSpPr txBox="1"/>
          <p:nvPr/>
        </p:nvSpPr>
        <p:spPr>
          <a:xfrm>
            <a:off x="539292" y="2995117"/>
            <a:ext cx="8202295" cy="3448685"/>
          </a:xfrm>
          <a:prstGeom prst="rect">
            <a:avLst/>
          </a:prstGeom>
        </p:spPr>
        <p:txBody>
          <a:bodyPr vert="horz" wrap="square" lIns="0" tIns="12065" rIns="0" bIns="0" rtlCol="0">
            <a:spAutoFit/>
          </a:bodyPr>
          <a:lstStyle/>
          <a:p>
            <a:pPr marL="306705">
              <a:lnSpc>
                <a:spcPct val="100000"/>
              </a:lnSpc>
              <a:spcBef>
                <a:spcPts val="95"/>
              </a:spcBef>
            </a:pPr>
            <a:r>
              <a:rPr sz="2000" spc="-10" dirty="0">
                <a:latin typeface="Times New Roman"/>
                <a:cs typeface="Times New Roman"/>
              </a:rPr>
              <a:t>конкуренцію</a:t>
            </a:r>
            <a:r>
              <a:rPr sz="2000" spc="-35" dirty="0">
                <a:latin typeface="Times New Roman"/>
                <a:cs typeface="Times New Roman"/>
              </a:rPr>
              <a:t> </a:t>
            </a:r>
            <a:r>
              <a:rPr sz="2000" dirty="0">
                <a:latin typeface="Times New Roman"/>
                <a:cs typeface="Times New Roman"/>
              </a:rPr>
              <a:t>і</a:t>
            </a:r>
            <a:r>
              <a:rPr sz="2000" spc="-95" dirty="0">
                <a:latin typeface="Times New Roman"/>
                <a:cs typeface="Times New Roman"/>
              </a:rPr>
              <a:t> </a:t>
            </a:r>
            <a:r>
              <a:rPr sz="2000" spc="-10" dirty="0">
                <a:latin typeface="Times New Roman"/>
                <a:cs typeface="Times New Roman"/>
              </a:rPr>
              <a:t>несприятливу</a:t>
            </a:r>
            <a:r>
              <a:rPr sz="2000" spc="5" dirty="0">
                <a:latin typeface="Times New Roman"/>
                <a:cs typeface="Times New Roman"/>
              </a:rPr>
              <a:t> </a:t>
            </a:r>
            <a:r>
              <a:rPr sz="2000" spc="-10" dirty="0">
                <a:latin typeface="Times New Roman"/>
                <a:cs typeface="Times New Roman"/>
              </a:rPr>
              <a:t>світову</a:t>
            </a:r>
            <a:r>
              <a:rPr sz="2000" spc="-65" dirty="0">
                <a:latin typeface="Times New Roman"/>
                <a:cs typeface="Times New Roman"/>
              </a:rPr>
              <a:t> </a:t>
            </a:r>
            <a:r>
              <a:rPr sz="2000" spc="-10" dirty="0">
                <a:latin typeface="Times New Roman"/>
                <a:cs typeface="Times New Roman"/>
              </a:rPr>
              <a:t>кон'юнктуру.</a:t>
            </a:r>
            <a:endParaRPr sz="2000">
              <a:latin typeface="Times New Roman"/>
              <a:cs typeface="Times New Roman"/>
            </a:endParaRPr>
          </a:p>
          <a:p>
            <a:pPr marL="306705" indent="-286385">
              <a:lnSpc>
                <a:spcPct val="100000"/>
              </a:lnSpc>
              <a:buFont typeface="Wingdings"/>
              <a:buChar char=""/>
              <a:tabLst>
                <a:tab pos="306705" algn="l"/>
                <a:tab pos="1959610" algn="l"/>
                <a:tab pos="3840479" algn="l"/>
                <a:tab pos="4075429" algn="l"/>
                <a:tab pos="4347210" algn="l"/>
                <a:tab pos="5005070" algn="l"/>
                <a:tab pos="5346700" algn="l"/>
                <a:tab pos="6734175" algn="l"/>
              </a:tabLst>
            </a:pPr>
            <a:r>
              <a:rPr sz="2000" b="1" i="1" spc="-10" dirty="0">
                <a:latin typeface="Times New Roman"/>
                <a:cs typeface="Times New Roman"/>
              </a:rPr>
              <a:t>технологічне</a:t>
            </a:r>
            <a:r>
              <a:rPr sz="2000" b="1" i="1" dirty="0">
                <a:latin typeface="Times New Roman"/>
                <a:cs typeface="Times New Roman"/>
              </a:rPr>
              <a:t>	</a:t>
            </a:r>
            <a:r>
              <a:rPr sz="2000" b="1" i="1" spc="-10" dirty="0">
                <a:latin typeface="Times New Roman"/>
                <a:cs typeface="Times New Roman"/>
              </a:rPr>
              <a:t>переоснащення</a:t>
            </a:r>
            <a:r>
              <a:rPr sz="2000" b="1" i="1" dirty="0">
                <a:latin typeface="Times New Roman"/>
                <a:cs typeface="Times New Roman"/>
              </a:rPr>
              <a:t>	</a:t>
            </a:r>
            <a:r>
              <a:rPr sz="2000" spc="-50" dirty="0">
                <a:latin typeface="Times New Roman"/>
                <a:cs typeface="Times New Roman"/>
              </a:rPr>
              <a:t>-</a:t>
            </a:r>
            <a:r>
              <a:rPr sz="2000" dirty="0">
                <a:latin typeface="Times New Roman"/>
                <a:cs typeface="Times New Roman"/>
              </a:rPr>
              <a:t>	</a:t>
            </a:r>
            <a:r>
              <a:rPr sz="2000" spc="-50" dirty="0">
                <a:latin typeface="Times New Roman"/>
                <a:cs typeface="Times New Roman"/>
              </a:rPr>
              <a:t>у</a:t>
            </a:r>
            <a:r>
              <a:rPr sz="2000" dirty="0">
                <a:latin typeface="Times New Roman"/>
                <a:cs typeface="Times New Roman"/>
              </a:rPr>
              <a:t>	</a:t>
            </a:r>
            <a:r>
              <a:rPr sz="2000" spc="-20" dirty="0">
                <a:latin typeface="Times New Roman"/>
                <a:cs typeface="Times New Roman"/>
              </a:rPr>
              <a:t>2019</a:t>
            </a:r>
            <a:r>
              <a:rPr sz="2000" dirty="0">
                <a:latin typeface="Times New Roman"/>
                <a:cs typeface="Times New Roman"/>
              </a:rPr>
              <a:t>	</a:t>
            </a:r>
            <a:r>
              <a:rPr sz="2000" spc="-25" dirty="0">
                <a:latin typeface="Times New Roman"/>
                <a:cs typeface="Times New Roman"/>
              </a:rPr>
              <a:t>р.</a:t>
            </a:r>
            <a:r>
              <a:rPr sz="2000" dirty="0">
                <a:latin typeface="Times New Roman"/>
                <a:cs typeface="Times New Roman"/>
              </a:rPr>
              <a:t>	</a:t>
            </a:r>
            <a:r>
              <a:rPr sz="2000" spc="-10" dirty="0">
                <a:latin typeface="Times New Roman"/>
                <a:cs typeface="Times New Roman"/>
              </a:rPr>
              <a:t>промислові</a:t>
            </a:r>
            <a:r>
              <a:rPr sz="2000" dirty="0">
                <a:latin typeface="Times New Roman"/>
                <a:cs typeface="Times New Roman"/>
              </a:rPr>
              <a:t>	</a:t>
            </a:r>
            <a:r>
              <a:rPr sz="2000" spc="-10" dirty="0">
                <a:latin typeface="Times New Roman"/>
                <a:cs typeface="Times New Roman"/>
              </a:rPr>
              <a:t>підприємства</a:t>
            </a:r>
            <a:endParaRPr sz="2000">
              <a:latin typeface="Times New Roman"/>
              <a:cs typeface="Times New Roman"/>
            </a:endParaRPr>
          </a:p>
          <a:p>
            <a:pPr marL="306705">
              <a:lnSpc>
                <a:spcPct val="100000"/>
              </a:lnSpc>
            </a:pPr>
            <a:r>
              <a:rPr sz="2000" dirty="0">
                <a:latin typeface="Times New Roman"/>
                <a:cs typeface="Times New Roman"/>
              </a:rPr>
              <a:t>масово</a:t>
            </a:r>
            <a:r>
              <a:rPr sz="2000" spc="-125" dirty="0">
                <a:latin typeface="Times New Roman"/>
                <a:cs typeface="Times New Roman"/>
              </a:rPr>
              <a:t> </a:t>
            </a:r>
            <a:r>
              <a:rPr sz="2000" dirty="0">
                <a:latin typeface="Times New Roman"/>
                <a:cs typeface="Times New Roman"/>
              </a:rPr>
              <a:t>проводили</a:t>
            </a:r>
            <a:r>
              <a:rPr sz="2000" spc="-85" dirty="0">
                <a:latin typeface="Times New Roman"/>
                <a:cs typeface="Times New Roman"/>
              </a:rPr>
              <a:t> </a:t>
            </a:r>
            <a:r>
              <a:rPr sz="2000" spc="-10" dirty="0">
                <a:latin typeface="Times New Roman"/>
                <a:cs typeface="Times New Roman"/>
              </a:rPr>
              <a:t>модернізацію.</a:t>
            </a:r>
            <a:endParaRPr sz="2000">
              <a:latin typeface="Times New Roman"/>
              <a:cs typeface="Times New Roman"/>
            </a:endParaRPr>
          </a:p>
          <a:p>
            <a:pPr marL="306705" indent="-286385">
              <a:lnSpc>
                <a:spcPct val="100000"/>
              </a:lnSpc>
              <a:buFont typeface="Wingdings"/>
              <a:buChar char=""/>
              <a:tabLst>
                <a:tab pos="306705" algn="l"/>
              </a:tabLst>
            </a:pPr>
            <a:r>
              <a:rPr sz="2000" b="1" i="1" dirty="0">
                <a:latin typeface="Times New Roman"/>
                <a:cs typeface="Times New Roman"/>
              </a:rPr>
              <a:t>стандарти</a:t>
            </a:r>
            <a:r>
              <a:rPr sz="2000" b="1" i="1" spc="-60" dirty="0">
                <a:latin typeface="Times New Roman"/>
                <a:cs typeface="Times New Roman"/>
              </a:rPr>
              <a:t> </a:t>
            </a:r>
            <a:r>
              <a:rPr sz="2000" dirty="0">
                <a:latin typeface="Times New Roman"/>
                <a:cs typeface="Times New Roman"/>
              </a:rPr>
              <a:t>-</a:t>
            </a:r>
            <a:r>
              <a:rPr sz="2000" spc="-55" dirty="0">
                <a:latin typeface="Times New Roman"/>
                <a:cs typeface="Times New Roman"/>
              </a:rPr>
              <a:t> </a:t>
            </a:r>
            <a:r>
              <a:rPr sz="2000" dirty="0">
                <a:latin typeface="Times New Roman"/>
                <a:cs typeface="Times New Roman"/>
              </a:rPr>
              <a:t>щоб</a:t>
            </a:r>
            <a:r>
              <a:rPr sz="2000" spc="-40" dirty="0">
                <a:latin typeface="Times New Roman"/>
                <a:cs typeface="Times New Roman"/>
              </a:rPr>
              <a:t> </a:t>
            </a:r>
            <a:r>
              <a:rPr sz="2000" dirty="0">
                <a:latin typeface="Times New Roman"/>
                <a:cs typeface="Times New Roman"/>
              </a:rPr>
              <a:t>претендувати</a:t>
            </a:r>
            <a:r>
              <a:rPr sz="2000" spc="-15" dirty="0">
                <a:latin typeface="Times New Roman"/>
                <a:cs typeface="Times New Roman"/>
              </a:rPr>
              <a:t> </a:t>
            </a:r>
            <a:r>
              <a:rPr sz="2000" dirty="0">
                <a:latin typeface="Times New Roman"/>
                <a:cs typeface="Times New Roman"/>
              </a:rPr>
              <a:t>на</a:t>
            </a:r>
            <a:r>
              <a:rPr sz="2000" spc="-35" dirty="0">
                <a:latin typeface="Times New Roman"/>
                <a:cs typeface="Times New Roman"/>
              </a:rPr>
              <a:t> </a:t>
            </a:r>
            <a:r>
              <a:rPr sz="2000" dirty="0">
                <a:latin typeface="Times New Roman"/>
                <a:cs typeface="Times New Roman"/>
              </a:rPr>
              <a:t>частку</a:t>
            </a:r>
            <a:r>
              <a:rPr sz="2000" spc="-50" dirty="0">
                <a:latin typeface="Times New Roman"/>
                <a:cs typeface="Times New Roman"/>
              </a:rPr>
              <a:t> </a:t>
            </a:r>
            <a:r>
              <a:rPr sz="2000" dirty="0">
                <a:latin typeface="Times New Roman"/>
                <a:cs typeface="Times New Roman"/>
              </a:rPr>
              <a:t>ринку</a:t>
            </a:r>
            <a:r>
              <a:rPr sz="2000" spc="-45" dirty="0">
                <a:latin typeface="Times New Roman"/>
                <a:cs typeface="Times New Roman"/>
              </a:rPr>
              <a:t> </a:t>
            </a:r>
            <a:r>
              <a:rPr sz="2000" spc="-10" dirty="0">
                <a:latin typeface="Times New Roman"/>
                <a:cs typeface="Times New Roman"/>
              </a:rPr>
              <a:t>Євросоюзу,</a:t>
            </a:r>
            <a:r>
              <a:rPr sz="2000" dirty="0">
                <a:latin typeface="Times New Roman"/>
                <a:cs typeface="Times New Roman"/>
              </a:rPr>
              <a:t> </a:t>
            </a:r>
            <a:r>
              <a:rPr sz="2000" spc="-10" dirty="0">
                <a:latin typeface="Times New Roman"/>
                <a:cs typeface="Times New Roman"/>
              </a:rPr>
              <a:t>наприклад,</a:t>
            </a:r>
            <a:endParaRPr sz="2000">
              <a:latin typeface="Times New Roman"/>
              <a:cs typeface="Times New Roman"/>
            </a:endParaRPr>
          </a:p>
          <a:p>
            <a:pPr marL="306705">
              <a:lnSpc>
                <a:spcPct val="100000"/>
              </a:lnSpc>
            </a:pPr>
            <a:r>
              <a:rPr sz="2000" dirty="0">
                <a:latin typeface="Times New Roman"/>
                <a:cs typeface="Times New Roman"/>
              </a:rPr>
              <a:t>потрібно</a:t>
            </a:r>
            <a:r>
              <a:rPr sz="2000" spc="-60" dirty="0">
                <a:latin typeface="Times New Roman"/>
                <a:cs typeface="Times New Roman"/>
              </a:rPr>
              <a:t> </a:t>
            </a:r>
            <a:r>
              <a:rPr sz="2000" spc="-10" dirty="0">
                <a:latin typeface="Times New Roman"/>
                <a:cs typeface="Times New Roman"/>
              </a:rPr>
              <a:t>сертифікуватися,</a:t>
            </a:r>
            <a:r>
              <a:rPr sz="2000" spc="5" dirty="0">
                <a:latin typeface="Times New Roman"/>
                <a:cs typeface="Times New Roman"/>
              </a:rPr>
              <a:t> </a:t>
            </a:r>
            <a:r>
              <a:rPr sz="2000" dirty="0">
                <a:latin typeface="Times New Roman"/>
                <a:cs typeface="Times New Roman"/>
              </a:rPr>
              <a:t>провести</a:t>
            </a:r>
            <a:r>
              <a:rPr sz="2000" spc="-60" dirty="0">
                <a:latin typeface="Times New Roman"/>
                <a:cs typeface="Times New Roman"/>
              </a:rPr>
              <a:t> </a:t>
            </a:r>
            <a:r>
              <a:rPr sz="2000" spc="-10" dirty="0">
                <a:latin typeface="Times New Roman"/>
                <a:cs typeface="Times New Roman"/>
              </a:rPr>
              <a:t>стандартизацію.</a:t>
            </a:r>
            <a:endParaRPr sz="2000">
              <a:latin typeface="Times New Roman"/>
              <a:cs typeface="Times New Roman"/>
            </a:endParaRPr>
          </a:p>
          <a:p>
            <a:pPr>
              <a:lnSpc>
                <a:spcPct val="100000"/>
              </a:lnSpc>
              <a:spcBef>
                <a:spcPts val="655"/>
              </a:spcBef>
            </a:pPr>
            <a:endParaRPr sz="2000">
              <a:latin typeface="Times New Roman"/>
              <a:cs typeface="Times New Roman"/>
            </a:endParaRPr>
          </a:p>
          <a:p>
            <a:pPr marL="297815" marR="3245485" indent="-285750" algn="just">
              <a:lnSpc>
                <a:spcPct val="100000"/>
              </a:lnSpc>
              <a:buFont typeface="Wingdings"/>
              <a:buChar char=""/>
              <a:tabLst>
                <a:tab pos="299085" algn="l"/>
              </a:tabLst>
            </a:pPr>
            <a:r>
              <a:rPr sz="2000" b="1" i="1" dirty="0">
                <a:latin typeface="Times New Roman"/>
                <a:cs typeface="Times New Roman"/>
              </a:rPr>
              <a:t>фінансові</a:t>
            </a:r>
            <a:r>
              <a:rPr sz="2000" b="1" i="1" spc="100" dirty="0">
                <a:latin typeface="Times New Roman"/>
                <a:cs typeface="Times New Roman"/>
              </a:rPr>
              <a:t>  </a:t>
            </a:r>
            <a:r>
              <a:rPr sz="2000" b="1" i="1" dirty="0">
                <a:latin typeface="Times New Roman"/>
                <a:cs typeface="Times New Roman"/>
              </a:rPr>
              <a:t>умови</a:t>
            </a:r>
            <a:r>
              <a:rPr sz="2000" b="1" i="1" spc="105" dirty="0">
                <a:latin typeface="Times New Roman"/>
                <a:cs typeface="Times New Roman"/>
              </a:rPr>
              <a:t>  </a:t>
            </a:r>
            <a:r>
              <a:rPr sz="2000" dirty="0">
                <a:latin typeface="Times New Roman"/>
                <a:cs typeface="Times New Roman"/>
              </a:rPr>
              <a:t>-</a:t>
            </a:r>
            <a:r>
              <a:rPr sz="2000" spc="95" dirty="0">
                <a:latin typeface="Times New Roman"/>
                <a:cs typeface="Times New Roman"/>
              </a:rPr>
              <a:t>  </a:t>
            </a:r>
            <a:r>
              <a:rPr sz="2000" spc="-50" dirty="0">
                <a:latin typeface="Times New Roman"/>
                <a:cs typeface="Times New Roman"/>
              </a:rPr>
              <a:t>будь-</a:t>
            </a:r>
            <a:r>
              <a:rPr sz="2000" dirty="0">
                <a:latin typeface="Times New Roman"/>
                <a:cs typeface="Times New Roman"/>
              </a:rPr>
              <a:t>який</a:t>
            </a:r>
            <a:r>
              <a:rPr sz="2000" spc="95" dirty="0">
                <a:latin typeface="Times New Roman"/>
                <a:cs typeface="Times New Roman"/>
              </a:rPr>
              <a:t>  </a:t>
            </a:r>
            <a:r>
              <a:rPr sz="2000" spc="-10" dirty="0">
                <a:latin typeface="Times New Roman"/>
                <a:cs typeface="Times New Roman"/>
              </a:rPr>
              <a:t>іноземний 	</a:t>
            </a:r>
            <a:r>
              <a:rPr sz="2000" dirty="0">
                <a:latin typeface="Times New Roman"/>
                <a:cs typeface="Times New Roman"/>
              </a:rPr>
              <a:t>партнер</a:t>
            </a:r>
            <a:r>
              <a:rPr sz="2000" spc="135" dirty="0">
                <a:latin typeface="Times New Roman"/>
                <a:cs typeface="Times New Roman"/>
              </a:rPr>
              <a:t> </a:t>
            </a:r>
            <a:r>
              <a:rPr sz="2000" dirty="0">
                <a:latin typeface="Times New Roman"/>
                <a:cs typeface="Times New Roman"/>
              </a:rPr>
              <a:t>хоче</a:t>
            </a:r>
            <a:r>
              <a:rPr sz="2000" spc="125" dirty="0">
                <a:latin typeface="Times New Roman"/>
                <a:cs typeface="Times New Roman"/>
              </a:rPr>
              <a:t> </a:t>
            </a:r>
            <a:r>
              <a:rPr sz="2000" dirty="0">
                <a:latin typeface="Times New Roman"/>
                <a:cs typeface="Times New Roman"/>
              </a:rPr>
              <a:t>відстрочку</a:t>
            </a:r>
            <a:r>
              <a:rPr sz="2000" spc="120" dirty="0">
                <a:latin typeface="Times New Roman"/>
                <a:cs typeface="Times New Roman"/>
              </a:rPr>
              <a:t> </a:t>
            </a:r>
            <a:r>
              <a:rPr sz="2000" dirty="0">
                <a:latin typeface="Times New Roman"/>
                <a:cs typeface="Times New Roman"/>
              </a:rPr>
              <a:t>та</a:t>
            </a:r>
            <a:r>
              <a:rPr sz="2000" spc="145" dirty="0">
                <a:latin typeface="Times New Roman"/>
                <a:cs typeface="Times New Roman"/>
              </a:rPr>
              <a:t> </a:t>
            </a:r>
            <a:r>
              <a:rPr sz="2000" dirty="0">
                <a:latin typeface="Times New Roman"/>
                <a:cs typeface="Times New Roman"/>
              </a:rPr>
              <a:t>такі</a:t>
            </a:r>
            <a:r>
              <a:rPr sz="2000" spc="120" dirty="0">
                <a:latin typeface="Times New Roman"/>
                <a:cs typeface="Times New Roman"/>
              </a:rPr>
              <a:t> </a:t>
            </a:r>
            <a:r>
              <a:rPr sz="2000" spc="-10" dirty="0">
                <a:latin typeface="Times New Roman"/>
                <a:cs typeface="Times New Roman"/>
              </a:rPr>
              <a:t>фінансові 	</a:t>
            </a:r>
            <a:r>
              <a:rPr sz="2000" dirty="0">
                <a:latin typeface="Times New Roman"/>
                <a:cs typeface="Times New Roman"/>
              </a:rPr>
              <a:t>умови,</a:t>
            </a:r>
            <a:r>
              <a:rPr sz="2000" spc="-55" dirty="0">
                <a:latin typeface="Times New Roman"/>
                <a:cs typeface="Times New Roman"/>
              </a:rPr>
              <a:t> </a:t>
            </a:r>
            <a:r>
              <a:rPr sz="2000" dirty="0">
                <a:latin typeface="Times New Roman"/>
                <a:cs typeface="Times New Roman"/>
              </a:rPr>
              <a:t>які</a:t>
            </a:r>
            <a:r>
              <a:rPr sz="2000" spc="-75" dirty="0">
                <a:latin typeface="Times New Roman"/>
                <a:cs typeface="Times New Roman"/>
              </a:rPr>
              <a:t> </a:t>
            </a:r>
            <a:r>
              <a:rPr sz="2000" spc="-10" dirty="0">
                <a:latin typeface="Times New Roman"/>
                <a:cs typeface="Times New Roman"/>
              </a:rPr>
              <a:t>гарантують</a:t>
            </a:r>
            <a:r>
              <a:rPr sz="2000" spc="-35" dirty="0">
                <a:latin typeface="Times New Roman"/>
                <a:cs typeface="Times New Roman"/>
              </a:rPr>
              <a:t> </a:t>
            </a:r>
            <a:r>
              <a:rPr sz="2000" dirty="0">
                <a:latin typeface="Times New Roman"/>
                <a:cs typeface="Times New Roman"/>
              </a:rPr>
              <a:t>зниження</a:t>
            </a:r>
            <a:r>
              <a:rPr sz="2000" spc="-25" dirty="0">
                <a:latin typeface="Times New Roman"/>
                <a:cs typeface="Times New Roman"/>
              </a:rPr>
              <a:t> </a:t>
            </a:r>
            <a:r>
              <a:rPr sz="2000" spc="-10" dirty="0">
                <a:latin typeface="Times New Roman"/>
                <a:cs typeface="Times New Roman"/>
              </a:rPr>
              <a:t>ризиків</a:t>
            </a:r>
            <a:endParaRPr sz="2000">
              <a:latin typeface="Times New Roman"/>
              <a:cs typeface="Times New Roman"/>
            </a:endParaRPr>
          </a:p>
          <a:p>
            <a:pPr marL="299085" indent="-286385" algn="just">
              <a:lnSpc>
                <a:spcPct val="100000"/>
              </a:lnSpc>
              <a:spcBef>
                <a:spcPts val="5"/>
              </a:spcBef>
              <a:buFont typeface="Wingdings"/>
              <a:buChar char=""/>
              <a:tabLst>
                <a:tab pos="299085" algn="l"/>
              </a:tabLst>
            </a:pPr>
            <a:r>
              <a:rPr sz="2000" b="1" i="1" dirty="0">
                <a:latin typeface="Times New Roman"/>
                <a:cs typeface="Times New Roman"/>
              </a:rPr>
              <a:t>боротьба</a:t>
            </a:r>
            <a:r>
              <a:rPr sz="2000" b="1" i="1" spc="420" dirty="0">
                <a:latin typeface="Times New Roman"/>
                <a:cs typeface="Times New Roman"/>
              </a:rPr>
              <a:t> </a:t>
            </a:r>
            <a:r>
              <a:rPr sz="2000" b="1" i="1" dirty="0">
                <a:latin typeface="Times New Roman"/>
                <a:cs typeface="Times New Roman"/>
              </a:rPr>
              <a:t>з</a:t>
            </a:r>
            <a:r>
              <a:rPr sz="2000" b="1" i="1" spc="375" dirty="0">
                <a:latin typeface="Times New Roman"/>
                <a:cs typeface="Times New Roman"/>
              </a:rPr>
              <a:t> </a:t>
            </a:r>
            <a:r>
              <a:rPr sz="2000" b="1" i="1" dirty="0">
                <a:latin typeface="Times New Roman"/>
                <a:cs typeface="Times New Roman"/>
              </a:rPr>
              <a:t>імпортом</a:t>
            </a:r>
            <a:r>
              <a:rPr sz="2000" b="1" i="1" spc="409" dirty="0">
                <a:latin typeface="Times New Roman"/>
                <a:cs typeface="Times New Roman"/>
              </a:rPr>
              <a:t> </a:t>
            </a:r>
            <a:r>
              <a:rPr sz="2000" b="1" i="1" dirty="0">
                <a:latin typeface="Times New Roman"/>
                <a:cs typeface="Times New Roman"/>
              </a:rPr>
              <a:t>–</a:t>
            </a:r>
            <a:r>
              <a:rPr sz="2000" b="1" i="1" spc="395" dirty="0">
                <a:latin typeface="Times New Roman"/>
                <a:cs typeface="Times New Roman"/>
              </a:rPr>
              <a:t> </a:t>
            </a:r>
            <a:r>
              <a:rPr sz="2000" dirty="0">
                <a:latin typeface="Times New Roman"/>
                <a:cs typeface="Times New Roman"/>
              </a:rPr>
              <a:t>заміна</a:t>
            </a:r>
            <a:r>
              <a:rPr sz="2000" spc="405" dirty="0">
                <a:latin typeface="Times New Roman"/>
                <a:cs typeface="Times New Roman"/>
              </a:rPr>
              <a:t> </a:t>
            </a:r>
            <a:r>
              <a:rPr sz="2000" spc="-10" dirty="0">
                <a:latin typeface="Times New Roman"/>
                <a:cs typeface="Times New Roman"/>
              </a:rPr>
              <a:t>власною</a:t>
            </a:r>
            <a:endParaRPr sz="2000">
              <a:latin typeface="Times New Roman"/>
              <a:cs typeface="Times New Roman"/>
            </a:endParaRPr>
          </a:p>
          <a:p>
            <a:pPr marL="299085">
              <a:lnSpc>
                <a:spcPct val="100000"/>
              </a:lnSpc>
            </a:pPr>
            <a:r>
              <a:rPr sz="2000" spc="-10" dirty="0">
                <a:latin typeface="Times New Roman"/>
                <a:cs typeface="Times New Roman"/>
              </a:rPr>
              <a:t>продукцією.</a:t>
            </a:r>
            <a:endParaRPr sz="2000">
              <a:latin typeface="Times New Roman"/>
              <a:cs typeface="Times New Roman"/>
            </a:endParaRPr>
          </a:p>
        </p:txBody>
      </p:sp>
      <p:sp>
        <p:nvSpPr>
          <p:cNvPr id="8" name="object 8"/>
          <p:cNvSpPr txBox="1">
            <a:spLocks noGrp="1"/>
          </p:cNvSpPr>
          <p:nvPr>
            <p:ph type="sldNum" sz="quarter" idx="7"/>
          </p:nvPr>
        </p:nvSpPr>
        <p:spPr>
          <a:xfrm>
            <a:off x="8119967" y="6402000"/>
            <a:ext cx="899534" cy="357790"/>
          </a:xfrm>
          <a:prstGeom prst="rect">
            <a:avLst/>
          </a:prstGeom>
        </p:spPr>
        <p:txBody>
          <a:bodyPr vert="horz" wrap="square" lIns="0" tIns="49530" rIns="0" bIns="0" rtlCol="0">
            <a:spAutoFit/>
          </a:bodyPr>
          <a:lstStyle/>
          <a:p>
            <a:pPr marL="383540">
              <a:lnSpc>
                <a:spcPct val="100000"/>
              </a:lnSpc>
              <a:spcBef>
                <a:spcPts val="390"/>
              </a:spcBef>
            </a:pPr>
            <a:endParaRPr sz="2000" dirty="0">
              <a:latin typeface="Arial MT"/>
              <a:cs typeface="Arial M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43128" rIns="0" bIns="0" rtlCol="0">
            <a:spAutoFit/>
          </a:bodyPr>
          <a:lstStyle/>
          <a:p>
            <a:pPr marL="1597025">
              <a:lnSpc>
                <a:spcPct val="100000"/>
              </a:lnSpc>
              <a:spcBef>
                <a:spcPts val="100"/>
              </a:spcBef>
            </a:pPr>
            <a:r>
              <a:rPr b="1" spc="-25" dirty="0">
                <a:solidFill>
                  <a:srgbClr val="1D1D20"/>
                </a:solidFill>
                <a:latin typeface="Times New Roman"/>
                <a:cs typeface="Times New Roman"/>
              </a:rPr>
              <a:t>Українська</a:t>
            </a:r>
            <a:r>
              <a:rPr b="1" spc="-50" dirty="0">
                <a:solidFill>
                  <a:srgbClr val="1D1D20"/>
                </a:solidFill>
                <a:latin typeface="Times New Roman"/>
                <a:cs typeface="Times New Roman"/>
              </a:rPr>
              <a:t> </a:t>
            </a:r>
            <a:r>
              <a:rPr b="1" dirty="0">
                <a:solidFill>
                  <a:srgbClr val="1D1D20"/>
                </a:solidFill>
                <a:latin typeface="Times New Roman"/>
                <a:cs typeface="Times New Roman"/>
              </a:rPr>
              <a:t>гордість</a:t>
            </a:r>
            <a:r>
              <a:rPr b="1" spc="-70" dirty="0">
                <a:solidFill>
                  <a:srgbClr val="1D1D20"/>
                </a:solidFill>
                <a:latin typeface="Times New Roman"/>
                <a:cs typeface="Times New Roman"/>
              </a:rPr>
              <a:t> </a:t>
            </a:r>
            <a:r>
              <a:rPr b="1" dirty="0">
                <a:solidFill>
                  <a:srgbClr val="1D1D20"/>
                </a:solidFill>
                <a:latin typeface="Times New Roman"/>
                <a:cs typeface="Times New Roman"/>
              </a:rPr>
              <a:t>у</a:t>
            </a:r>
            <a:r>
              <a:rPr b="1" spc="-50" dirty="0">
                <a:solidFill>
                  <a:srgbClr val="1D1D20"/>
                </a:solidFill>
                <a:latin typeface="Times New Roman"/>
                <a:cs typeface="Times New Roman"/>
              </a:rPr>
              <a:t> </a:t>
            </a:r>
            <a:r>
              <a:rPr b="1" spc="-10" dirty="0">
                <a:solidFill>
                  <a:srgbClr val="1D1D20"/>
                </a:solidFill>
                <a:latin typeface="Times New Roman"/>
                <a:cs typeface="Times New Roman"/>
              </a:rPr>
              <a:t>машинобудуванні</a:t>
            </a:r>
          </a:p>
        </p:txBody>
      </p:sp>
      <p:sp>
        <p:nvSpPr>
          <p:cNvPr id="3" name="object 3"/>
          <p:cNvSpPr txBox="1"/>
          <p:nvPr/>
        </p:nvSpPr>
        <p:spPr>
          <a:xfrm>
            <a:off x="323088" y="1051560"/>
            <a:ext cx="4178935" cy="1201420"/>
          </a:xfrm>
          <a:prstGeom prst="rect">
            <a:avLst/>
          </a:prstGeom>
          <a:solidFill>
            <a:srgbClr val="F1DCDB"/>
          </a:solidFill>
          <a:ln w="18288">
            <a:solidFill>
              <a:srgbClr val="E36C09"/>
            </a:solidFill>
          </a:ln>
        </p:spPr>
        <p:txBody>
          <a:bodyPr vert="horz" wrap="square" lIns="0" tIns="36830" rIns="0" bIns="0" rtlCol="0">
            <a:spAutoFit/>
          </a:bodyPr>
          <a:lstStyle/>
          <a:p>
            <a:pPr marL="92075" marR="84455" algn="just">
              <a:lnSpc>
                <a:spcPct val="100400"/>
              </a:lnSpc>
              <a:spcBef>
                <a:spcPts val="290"/>
              </a:spcBef>
            </a:pPr>
            <a:r>
              <a:rPr sz="1800" dirty="0">
                <a:solidFill>
                  <a:srgbClr val="1D1D20"/>
                </a:solidFill>
                <a:latin typeface="Times New Roman"/>
                <a:cs typeface="Times New Roman"/>
              </a:rPr>
              <a:t>Конструкторське</a:t>
            </a:r>
            <a:r>
              <a:rPr sz="1800" spc="125" dirty="0">
                <a:solidFill>
                  <a:srgbClr val="1D1D20"/>
                </a:solidFill>
                <a:latin typeface="Times New Roman"/>
                <a:cs typeface="Times New Roman"/>
              </a:rPr>
              <a:t>  </a:t>
            </a:r>
            <a:r>
              <a:rPr sz="1800" dirty="0">
                <a:solidFill>
                  <a:srgbClr val="1D1D20"/>
                </a:solidFill>
                <a:latin typeface="Times New Roman"/>
                <a:cs typeface="Times New Roman"/>
              </a:rPr>
              <a:t>бюро</a:t>
            </a:r>
            <a:r>
              <a:rPr sz="1800" spc="140" dirty="0">
                <a:solidFill>
                  <a:srgbClr val="1D1D20"/>
                </a:solidFill>
                <a:latin typeface="Times New Roman"/>
                <a:cs typeface="Times New Roman"/>
              </a:rPr>
              <a:t>  </a:t>
            </a:r>
            <a:r>
              <a:rPr sz="1800" dirty="0">
                <a:solidFill>
                  <a:srgbClr val="1D1D20"/>
                </a:solidFill>
                <a:latin typeface="Times New Roman"/>
                <a:cs typeface="Times New Roman"/>
              </a:rPr>
              <a:t>«Південне»</a:t>
            </a:r>
            <a:r>
              <a:rPr sz="1800" spc="114" dirty="0">
                <a:solidFill>
                  <a:srgbClr val="1D1D20"/>
                </a:solidFill>
                <a:latin typeface="Times New Roman"/>
                <a:cs typeface="Times New Roman"/>
              </a:rPr>
              <a:t>  </a:t>
            </a:r>
            <a:r>
              <a:rPr sz="1800" spc="-25" dirty="0">
                <a:solidFill>
                  <a:srgbClr val="1D1D20"/>
                </a:solidFill>
                <a:latin typeface="Times New Roman"/>
                <a:cs typeface="Times New Roman"/>
              </a:rPr>
              <a:t>та </a:t>
            </a:r>
            <a:r>
              <a:rPr sz="1800" dirty="0">
                <a:solidFill>
                  <a:srgbClr val="1D1D20"/>
                </a:solidFill>
                <a:latin typeface="Times New Roman"/>
                <a:cs typeface="Times New Roman"/>
              </a:rPr>
              <a:t>виробниче</a:t>
            </a:r>
            <a:r>
              <a:rPr sz="1800" spc="459" dirty="0">
                <a:solidFill>
                  <a:srgbClr val="1D1D20"/>
                </a:solidFill>
                <a:latin typeface="Times New Roman"/>
                <a:cs typeface="Times New Roman"/>
              </a:rPr>
              <a:t>   </a:t>
            </a:r>
            <a:r>
              <a:rPr sz="1800" dirty="0">
                <a:solidFill>
                  <a:srgbClr val="1D1D20"/>
                </a:solidFill>
                <a:latin typeface="Times New Roman"/>
                <a:cs typeface="Times New Roman"/>
              </a:rPr>
              <a:t>об’єднання</a:t>
            </a:r>
            <a:r>
              <a:rPr sz="1800" spc="475" dirty="0">
                <a:solidFill>
                  <a:srgbClr val="1D1D20"/>
                </a:solidFill>
                <a:latin typeface="Times New Roman"/>
                <a:cs typeface="Times New Roman"/>
              </a:rPr>
              <a:t>   </a:t>
            </a:r>
            <a:r>
              <a:rPr sz="1800" spc="-10" dirty="0">
                <a:solidFill>
                  <a:srgbClr val="1D1D20"/>
                </a:solidFill>
                <a:latin typeface="Times New Roman"/>
                <a:cs typeface="Times New Roman"/>
              </a:rPr>
              <a:t>«Південний </a:t>
            </a:r>
            <a:r>
              <a:rPr sz="1800" spc="-20" dirty="0">
                <a:solidFill>
                  <a:srgbClr val="1D1D20"/>
                </a:solidFill>
                <a:latin typeface="Times New Roman"/>
                <a:cs typeface="Times New Roman"/>
              </a:rPr>
              <a:t>машинобудівний</a:t>
            </a:r>
            <a:r>
              <a:rPr sz="1800" spc="10" dirty="0">
                <a:solidFill>
                  <a:srgbClr val="1D1D20"/>
                </a:solidFill>
                <a:latin typeface="Times New Roman"/>
                <a:cs typeface="Times New Roman"/>
              </a:rPr>
              <a:t> </a:t>
            </a:r>
            <a:r>
              <a:rPr sz="1800" dirty="0">
                <a:solidFill>
                  <a:srgbClr val="1D1D20"/>
                </a:solidFill>
                <a:latin typeface="Times New Roman"/>
                <a:cs typeface="Times New Roman"/>
              </a:rPr>
              <a:t>завод»</a:t>
            </a:r>
            <a:r>
              <a:rPr sz="1800" spc="10" dirty="0">
                <a:solidFill>
                  <a:srgbClr val="1D1D20"/>
                </a:solidFill>
                <a:latin typeface="Times New Roman"/>
                <a:cs typeface="Times New Roman"/>
              </a:rPr>
              <a:t> </a:t>
            </a:r>
            <a:r>
              <a:rPr sz="1800" dirty="0">
                <a:solidFill>
                  <a:srgbClr val="1D1D20"/>
                </a:solidFill>
                <a:latin typeface="Times New Roman"/>
                <a:cs typeface="Times New Roman"/>
              </a:rPr>
              <a:t>у</a:t>
            </a:r>
            <a:r>
              <a:rPr sz="1800" spc="-5" dirty="0">
                <a:solidFill>
                  <a:srgbClr val="1D1D20"/>
                </a:solidFill>
                <a:latin typeface="Times New Roman"/>
                <a:cs typeface="Times New Roman"/>
              </a:rPr>
              <a:t> </a:t>
            </a:r>
            <a:r>
              <a:rPr sz="1800" dirty="0">
                <a:solidFill>
                  <a:srgbClr val="1D1D20"/>
                </a:solidFill>
                <a:latin typeface="Times New Roman"/>
                <a:cs typeface="Times New Roman"/>
              </a:rPr>
              <a:t>Дніпрі</a:t>
            </a:r>
            <a:r>
              <a:rPr sz="1800" spc="20" dirty="0">
                <a:solidFill>
                  <a:srgbClr val="1D1D20"/>
                </a:solidFill>
                <a:latin typeface="Times New Roman"/>
                <a:cs typeface="Times New Roman"/>
              </a:rPr>
              <a:t> </a:t>
            </a:r>
            <a:r>
              <a:rPr sz="1800" dirty="0">
                <a:solidFill>
                  <a:srgbClr val="1D1D20"/>
                </a:solidFill>
                <a:latin typeface="Times New Roman"/>
                <a:cs typeface="Times New Roman"/>
              </a:rPr>
              <a:t>-</a:t>
            </a:r>
            <a:r>
              <a:rPr sz="1800" spc="15" dirty="0">
                <a:solidFill>
                  <a:srgbClr val="1D1D20"/>
                </a:solidFill>
                <a:latin typeface="Times New Roman"/>
                <a:cs typeface="Times New Roman"/>
              </a:rPr>
              <a:t> </a:t>
            </a:r>
            <a:r>
              <a:rPr sz="1800" spc="-10" dirty="0">
                <a:solidFill>
                  <a:srgbClr val="1D1D20"/>
                </a:solidFill>
                <a:latin typeface="Times New Roman"/>
                <a:cs typeface="Times New Roman"/>
              </a:rPr>
              <a:t>понад </a:t>
            </a:r>
            <a:r>
              <a:rPr sz="1800" dirty="0">
                <a:solidFill>
                  <a:srgbClr val="1D1D20"/>
                </a:solidFill>
                <a:latin typeface="Times New Roman"/>
                <a:cs typeface="Times New Roman"/>
              </a:rPr>
              <a:t>400</a:t>
            </a:r>
            <a:r>
              <a:rPr sz="1800" spc="-95" dirty="0">
                <a:solidFill>
                  <a:srgbClr val="1D1D20"/>
                </a:solidFill>
                <a:latin typeface="Times New Roman"/>
                <a:cs typeface="Times New Roman"/>
              </a:rPr>
              <a:t> </a:t>
            </a:r>
            <a:r>
              <a:rPr sz="1800" dirty="0">
                <a:solidFill>
                  <a:srgbClr val="1D1D20"/>
                </a:solidFill>
                <a:latin typeface="Times New Roman"/>
                <a:cs typeface="Times New Roman"/>
              </a:rPr>
              <a:t>штучних</a:t>
            </a:r>
            <a:r>
              <a:rPr sz="1800" spc="-55" dirty="0">
                <a:solidFill>
                  <a:srgbClr val="1D1D20"/>
                </a:solidFill>
                <a:latin typeface="Times New Roman"/>
                <a:cs typeface="Times New Roman"/>
              </a:rPr>
              <a:t> </a:t>
            </a:r>
            <a:r>
              <a:rPr sz="1800" dirty="0">
                <a:solidFill>
                  <a:srgbClr val="1D1D20"/>
                </a:solidFill>
                <a:latin typeface="Times New Roman"/>
                <a:cs typeface="Times New Roman"/>
              </a:rPr>
              <a:t>супутників</a:t>
            </a:r>
            <a:r>
              <a:rPr sz="1800" spc="25" dirty="0">
                <a:solidFill>
                  <a:srgbClr val="1D1D20"/>
                </a:solidFill>
                <a:latin typeface="Times New Roman"/>
                <a:cs typeface="Times New Roman"/>
              </a:rPr>
              <a:t> </a:t>
            </a:r>
            <a:r>
              <a:rPr sz="1800" spc="-10" dirty="0">
                <a:solidFill>
                  <a:srgbClr val="1D1D20"/>
                </a:solidFill>
                <a:latin typeface="Times New Roman"/>
                <a:cs typeface="Times New Roman"/>
              </a:rPr>
              <a:t>Землі.</a:t>
            </a:r>
            <a:endParaRPr sz="1800">
              <a:latin typeface="Times New Roman"/>
              <a:cs typeface="Times New Roman"/>
            </a:endParaRPr>
          </a:p>
        </p:txBody>
      </p:sp>
      <p:sp>
        <p:nvSpPr>
          <p:cNvPr id="4" name="object 4"/>
          <p:cNvSpPr txBox="1"/>
          <p:nvPr/>
        </p:nvSpPr>
        <p:spPr>
          <a:xfrm>
            <a:off x="323088" y="3069335"/>
            <a:ext cx="4178935" cy="1201420"/>
          </a:xfrm>
          <a:prstGeom prst="rect">
            <a:avLst/>
          </a:prstGeom>
          <a:solidFill>
            <a:srgbClr val="F1DCDB"/>
          </a:solidFill>
          <a:ln w="18288">
            <a:solidFill>
              <a:srgbClr val="E36C09"/>
            </a:solidFill>
          </a:ln>
        </p:spPr>
        <p:txBody>
          <a:bodyPr vert="horz" wrap="square" lIns="0" tIns="36195" rIns="0" bIns="0" rtlCol="0">
            <a:spAutoFit/>
          </a:bodyPr>
          <a:lstStyle/>
          <a:p>
            <a:pPr marL="92075" marR="82550" algn="just">
              <a:lnSpc>
                <a:spcPct val="100400"/>
              </a:lnSpc>
              <a:spcBef>
                <a:spcPts val="285"/>
              </a:spcBef>
            </a:pPr>
            <a:r>
              <a:rPr sz="1800" dirty="0">
                <a:solidFill>
                  <a:srgbClr val="1D1D20"/>
                </a:solidFill>
                <a:latin typeface="Times New Roman"/>
                <a:cs typeface="Times New Roman"/>
              </a:rPr>
              <a:t>ДП</a:t>
            </a:r>
            <a:r>
              <a:rPr sz="1800" spc="100" dirty="0">
                <a:solidFill>
                  <a:srgbClr val="1D1D20"/>
                </a:solidFill>
                <a:latin typeface="Times New Roman"/>
                <a:cs typeface="Times New Roman"/>
              </a:rPr>
              <a:t> </a:t>
            </a:r>
            <a:r>
              <a:rPr sz="1800" dirty="0">
                <a:solidFill>
                  <a:srgbClr val="1D1D20"/>
                </a:solidFill>
                <a:latin typeface="Times New Roman"/>
                <a:cs typeface="Times New Roman"/>
              </a:rPr>
              <a:t>«Антонов»</a:t>
            </a:r>
            <a:r>
              <a:rPr sz="1800" spc="20" dirty="0">
                <a:solidFill>
                  <a:srgbClr val="1D1D20"/>
                </a:solidFill>
                <a:latin typeface="Times New Roman"/>
                <a:cs typeface="Times New Roman"/>
              </a:rPr>
              <a:t> </a:t>
            </a:r>
            <a:r>
              <a:rPr sz="1800" dirty="0">
                <a:solidFill>
                  <a:srgbClr val="1D1D20"/>
                </a:solidFill>
                <a:latin typeface="Times New Roman"/>
                <a:cs typeface="Times New Roman"/>
              </a:rPr>
              <a:t>-</a:t>
            </a:r>
            <a:r>
              <a:rPr sz="1800" spc="90" dirty="0">
                <a:solidFill>
                  <a:srgbClr val="1D1D20"/>
                </a:solidFill>
                <a:latin typeface="Times New Roman"/>
                <a:cs typeface="Times New Roman"/>
              </a:rPr>
              <a:t> </a:t>
            </a:r>
            <a:r>
              <a:rPr sz="1800" dirty="0">
                <a:solidFill>
                  <a:srgbClr val="1D1D20"/>
                </a:solidFill>
                <a:latin typeface="Times New Roman"/>
                <a:cs typeface="Times New Roman"/>
              </a:rPr>
              <a:t>повний</a:t>
            </a:r>
            <a:r>
              <a:rPr sz="1800" spc="85" dirty="0">
                <a:solidFill>
                  <a:srgbClr val="1D1D20"/>
                </a:solidFill>
                <a:latin typeface="Times New Roman"/>
                <a:cs typeface="Times New Roman"/>
              </a:rPr>
              <a:t> </a:t>
            </a:r>
            <a:r>
              <a:rPr sz="1800" dirty="0">
                <a:solidFill>
                  <a:srgbClr val="1D1D20"/>
                </a:solidFill>
                <a:latin typeface="Times New Roman"/>
                <a:cs typeface="Times New Roman"/>
              </a:rPr>
              <a:t>цикл</a:t>
            </a:r>
            <a:r>
              <a:rPr sz="1800" spc="80" dirty="0">
                <a:solidFill>
                  <a:srgbClr val="1D1D20"/>
                </a:solidFill>
                <a:latin typeface="Times New Roman"/>
                <a:cs typeface="Times New Roman"/>
              </a:rPr>
              <a:t> </a:t>
            </a:r>
            <a:r>
              <a:rPr sz="1800" spc="-10" dirty="0">
                <a:solidFill>
                  <a:srgbClr val="1D1D20"/>
                </a:solidFill>
                <a:latin typeface="Times New Roman"/>
                <a:cs typeface="Times New Roman"/>
              </a:rPr>
              <a:t>створення </a:t>
            </a:r>
            <a:r>
              <a:rPr sz="1800" dirty="0">
                <a:solidFill>
                  <a:srgbClr val="1D1D20"/>
                </a:solidFill>
                <a:latin typeface="Times New Roman"/>
                <a:cs typeface="Times New Roman"/>
              </a:rPr>
              <a:t>авіаційної</a:t>
            </a:r>
            <a:r>
              <a:rPr sz="1800" spc="290" dirty="0">
                <a:solidFill>
                  <a:srgbClr val="1D1D20"/>
                </a:solidFill>
                <a:latin typeface="Times New Roman"/>
                <a:cs typeface="Times New Roman"/>
              </a:rPr>
              <a:t>    </a:t>
            </a:r>
            <a:r>
              <a:rPr sz="1800" dirty="0">
                <a:solidFill>
                  <a:srgbClr val="1D1D20"/>
                </a:solidFill>
                <a:latin typeface="Times New Roman"/>
                <a:cs typeface="Times New Roman"/>
              </a:rPr>
              <a:t>техніки.</a:t>
            </a:r>
            <a:r>
              <a:rPr sz="1800" spc="300" dirty="0">
                <a:solidFill>
                  <a:srgbClr val="1D1D20"/>
                </a:solidFill>
                <a:latin typeface="Times New Roman"/>
                <a:cs typeface="Times New Roman"/>
              </a:rPr>
              <a:t>    </a:t>
            </a:r>
            <a:r>
              <a:rPr sz="1800" dirty="0">
                <a:solidFill>
                  <a:srgbClr val="1D1D20"/>
                </a:solidFill>
                <a:latin typeface="Times New Roman"/>
                <a:cs typeface="Times New Roman"/>
              </a:rPr>
              <a:t>Такий</a:t>
            </a:r>
            <a:r>
              <a:rPr sz="1800" spc="295" dirty="0">
                <a:solidFill>
                  <a:srgbClr val="1D1D20"/>
                </a:solidFill>
                <a:latin typeface="Times New Roman"/>
                <a:cs typeface="Times New Roman"/>
              </a:rPr>
              <a:t>    </a:t>
            </a:r>
            <a:r>
              <a:rPr sz="1800" spc="-20" dirty="0">
                <a:solidFill>
                  <a:srgbClr val="1D1D20"/>
                </a:solidFill>
                <a:latin typeface="Times New Roman"/>
                <a:cs typeface="Times New Roman"/>
              </a:rPr>
              <a:t>цикл </a:t>
            </a:r>
            <a:r>
              <a:rPr sz="1800" dirty="0">
                <a:solidFill>
                  <a:srgbClr val="1D1D20"/>
                </a:solidFill>
                <a:latin typeface="Times New Roman"/>
                <a:cs typeface="Times New Roman"/>
              </a:rPr>
              <a:t>авіапромисловості</a:t>
            </a:r>
            <a:r>
              <a:rPr sz="1800" spc="160" dirty="0">
                <a:solidFill>
                  <a:srgbClr val="1D1D20"/>
                </a:solidFill>
                <a:latin typeface="Times New Roman"/>
                <a:cs typeface="Times New Roman"/>
              </a:rPr>
              <a:t> </a:t>
            </a:r>
            <a:r>
              <a:rPr sz="1800" dirty="0">
                <a:solidFill>
                  <a:srgbClr val="1D1D20"/>
                </a:solidFill>
                <a:latin typeface="Times New Roman"/>
                <a:cs typeface="Times New Roman"/>
              </a:rPr>
              <a:t>має</a:t>
            </a:r>
            <a:r>
              <a:rPr sz="1800" spc="140" dirty="0">
                <a:solidFill>
                  <a:srgbClr val="1D1D20"/>
                </a:solidFill>
                <a:latin typeface="Times New Roman"/>
                <a:cs typeface="Times New Roman"/>
              </a:rPr>
              <a:t> </a:t>
            </a:r>
            <a:r>
              <a:rPr sz="1800" dirty="0">
                <a:solidFill>
                  <a:srgbClr val="1D1D20"/>
                </a:solidFill>
                <a:latin typeface="Times New Roman"/>
                <a:cs typeface="Times New Roman"/>
              </a:rPr>
              <a:t>лише</a:t>
            </a:r>
            <a:r>
              <a:rPr sz="1800" spc="120" dirty="0">
                <a:solidFill>
                  <a:srgbClr val="1D1D20"/>
                </a:solidFill>
                <a:latin typeface="Times New Roman"/>
                <a:cs typeface="Times New Roman"/>
              </a:rPr>
              <a:t> </a:t>
            </a:r>
            <a:r>
              <a:rPr sz="1800" dirty="0">
                <a:solidFill>
                  <a:srgbClr val="1D1D20"/>
                </a:solidFill>
                <a:latin typeface="Times New Roman"/>
                <a:cs typeface="Times New Roman"/>
              </a:rPr>
              <a:t>5-6</a:t>
            </a:r>
            <a:r>
              <a:rPr sz="1800" spc="130" dirty="0">
                <a:solidFill>
                  <a:srgbClr val="1D1D20"/>
                </a:solidFill>
                <a:latin typeface="Times New Roman"/>
                <a:cs typeface="Times New Roman"/>
              </a:rPr>
              <a:t> </a:t>
            </a:r>
            <a:r>
              <a:rPr sz="1800" dirty="0">
                <a:solidFill>
                  <a:srgbClr val="1D1D20"/>
                </a:solidFill>
                <a:latin typeface="Times New Roman"/>
                <a:cs typeface="Times New Roman"/>
              </a:rPr>
              <a:t>країн</a:t>
            </a:r>
            <a:r>
              <a:rPr sz="1800" spc="120" dirty="0">
                <a:solidFill>
                  <a:srgbClr val="1D1D20"/>
                </a:solidFill>
                <a:latin typeface="Times New Roman"/>
                <a:cs typeface="Times New Roman"/>
              </a:rPr>
              <a:t> </a:t>
            </a:r>
            <a:r>
              <a:rPr sz="1800" spc="-50" dirty="0">
                <a:solidFill>
                  <a:srgbClr val="1D1D20"/>
                </a:solidFill>
                <a:latin typeface="Times New Roman"/>
                <a:cs typeface="Times New Roman"/>
              </a:rPr>
              <a:t>у </a:t>
            </a:r>
            <a:r>
              <a:rPr sz="1800" dirty="0">
                <a:solidFill>
                  <a:srgbClr val="1D1D20"/>
                </a:solidFill>
                <a:latin typeface="Times New Roman"/>
                <a:cs typeface="Times New Roman"/>
              </a:rPr>
              <a:t>світі.</a:t>
            </a:r>
            <a:r>
              <a:rPr sz="1800" spc="10" dirty="0">
                <a:solidFill>
                  <a:srgbClr val="1D1D20"/>
                </a:solidFill>
                <a:latin typeface="Times New Roman"/>
                <a:cs typeface="Times New Roman"/>
              </a:rPr>
              <a:t> </a:t>
            </a:r>
            <a:r>
              <a:rPr sz="1800" spc="-20" dirty="0">
                <a:solidFill>
                  <a:srgbClr val="1D1D20"/>
                </a:solidFill>
                <a:latin typeface="Times New Roman"/>
                <a:cs typeface="Times New Roman"/>
              </a:rPr>
              <a:t>АН-</a:t>
            </a:r>
            <a:r>
              <a:rPr sz="1800" dirty="0">
                <a:solidFill>
                  <a:srgbClr val="1D1D20"/>
                </a:solidFill>
                <a:latin typeface="Times New Roman"/>
                <a:cs typeface="Times New Roman"/>
              </a:rPr>
              <a:t>225</a:t>
            </a:r>
            <a:r>
              <a:rPr sz="1800" spc="-10" dirty="0">
                <a:solidFill>
                  <a:srgbClr val="1D1D20"/>
                </a:solidFill>
                <a:latin typeface="Times New Roman"/>
                <a:cs typeface="Times New Roman"/>
              </a:rPr>
              <a:t> «Мрія».</a:t>
            </a:r>
            <a:endParaRPr sz="1800">
              <a:latin typeface="Times New Roman"/>
              <a:cs typeface="Times New Roman"/>
            </a:endParaRPr>
          </a:p>
        </p:txBody>
      </p:sp>
      <p:grpSp>
        <p:nvGrpSpPr>
          <p:cNvPr id="5" name="object 5"/>
          <p:cNvGrpSpPr/>
          <p:nvPr/>
        </p:nvGrpSpPr>
        <p:grpSpPr>
          <a:xfrm>
            <a:off x="280352" y="4858448"/>
            <a:ext cx="4194175" cy="1572895"/>
            <a:chOff x="280352" y="4858448"/>
            <a:chExt cx="4194175" cy="1572895"/>
          </a:xfrm>
        </p:grpSpPr>
        <p:sp>
          <p:nvSpPr>
            <p:cNvPr id="6" name="object 6"/>
            <p:cNvSpPr/>
            <p:nvPr/>
          </p:nvSpPr>
          <p:spPr>
            <a:xfrm>
              <a:off x="289560" y="4867655"/>
              <a:ext cx="4175760" cy="1554480"/>
            </a:xfrm>
            <a:custGeom>
              <a:avLst/>
              <a:gdLst/>
              <a:ahLst/>
              <a:cxnLst/>
              <a:rect l="l" t="t" r="r" b="b"/>
              <a:pathLst>
                <a:path w="4175760" h="1554479">
                  <a:moveTo>
                    <a:pt x="4175760" y="0"/>
                  </a:moveTo>
                  <a:lnTo>
                    <a:pt x="0" y="0"/>
                  </a:lnTo>
                  <a:lnTo>
                    <a:pt x="0" y="1554480"/>
                  </a:lnTo>
                  <a:lnTo>
                    <a:pt x="4175760" y="1554480"/>
                  </a:lnTo>
                  <a:lnTo>
                    <a:pt x="4175760" y="0"/>
                  </a:lnTo>
                  <a:close/>
                </a:path>
              </a:pathLst>
            </a:custGeom>
            <a:solidFill>
              <a:srgbClr val="F1DCDB"/>
            </a:solidFill>
          </p:spPr>
          <p:txBody>
            <a:bodyPr wrap="square" lIns="0" tIns="0" rIns="0" bIns="0" rtlCol="0"/>
            <a:lstStyle/>
            <a:p>
              <a:endParaRPr/>
            </a:p>
          </p:txBody>
        </p:sp>
        <p:sp>
          <p:nvSpPr>
            <p:cNvPr id="7" name="object 7"/>
            <p:cNvSpPr/>
            <p:nvPr/>
          </p:nvSpPr>
          <p:spPr>
            <a:xfrm>
              <a:off x="289560" y="4867655"/>
              <a:ext cx="4175760" cy="1554480"/>
            </a:xfrm>
            <a:custGeom>
              <a:avLst/>
              <a:gdLst/>
              <a:ahLst/>
              <a:cxnLst/>
              <a:rect l="l" t="t" r="r" b="b"/>
              <a:pathLst>
                <a:path w="4175760" h="1554479">
                  <a:moveTo>
                    <a:pt x="0" y="1554480"/>
                  </a:moveTo>
                  <a:lnTo>
                    <a:pt x="4175760" y="1554480"/>
                  </a:lnTo>
                  <a:lnTo>
                    <a:pt x="4175760" y="0"/>
                  </a:lnTo>
                  <a:lnTo>
                    <a:pt x="0" y="0"/>
                  </a:lnTo>
                  <a:lnTo>
                    <a:pt x="0" y="1554480"/>
                  </a:lnTo>
                  <a:close/>
                </a:path>
              </a:pathLst>
            </a:custGeom>
            <a:ln w="18287">
              <a:solidFill>
                <a:srgbClr val="E36C09"/>
              </a:solidFill>
            </a:ln>
          </p:spPr>
          <p:txBody>
            <a:bodyPr wrap="square" lIns="0" tIns="0" rIns="0" bIns="0" rtlCol="0"/>
            <a:lstStyle/>
            <a:p>
              <a:endParaRPr/>
            </a:p>
          </p:txBody>
        </p:sp>
      </p:grpSp>
      <p:sp>
        <p:nvSpPr>
          <p:cNvPr id="8" name="object 8"/>
          <p:cNvSpPr txBox="1"/>
          <p:nvPr/>
        </p:nvSpPr>
        <p:spPr>
          <a:xfrm>
            <a:off x="380390" y="4872844"/>
            <a:ext cx="4007485" cy="1496060"/>
          </a:xfrm>
          <a:prstGeom prst="rect">
            <a:avLst/>
          </a:prstGeom>
        </p:spPr>
        <p:txBody>
          <a:bodyPr vert="horz" wrap="square" lIns="0" tIns="15240" rIns="0" bIns="0" rtlCol="0">
            <a:spAutoFit/>
          </a:bodyPr>
          <a:lstStyle/>
          <a:p>
            <a:pPr marR="5080" algn="just">
              <a:lnSpc>
                <a:spcPct val="107100"/>
              </a:lnSpc>
              <a:spcBef>
                <a:spcPts val="120"/>
              </a:spcBef>
            </a:pPr>
            <a:r>
              <a:rPr sz="1800" dirty="0">
                <a:solidFill>
                  <a:srgbClr val="1D1D20"/>
                </a:solidFill>
                <a:latin typeface="Times New Roman"/>
                <a:cs typeface="Times New Roman"/>
              </a:rPr>
              <a:t>Апаратура</a:t>
            </a:r>
            <a:r>
              <a:rPr sz="1800" spc="225" dirty="0">
                <a:solidFill>
                  <a:srgbClr val="1D1D20"/>
                </a:solidFill>
                <a:latin typeface="Times New Roman"/>
                <a:cs typeface="Times New Roman"/>
              </a:rPr>
              <a:t>   </a:t>
            </a:r>
            <a:r>
              <a:rPr sz="1800" dirty="0">
                <a:solidFill>
                  <a:srgbClr val="1D1D20"/>
                </a:solidFill>
                <a:latin typeface="Times New Roman"/>
                <a:cs typeface="Times New Roman"/>
              </a:rPr>
              <a:t>стикування</a:t>
            </a:r>
            <a:r>
              <a:rPr sz="1800" spc="250" dirty="0">
                <a:solidFill>
                  <a:srgbClr val="1D1D20"/>
                </a:solidFill>
                <a:latin typeface="Times New Roman"/>
                <a:cs typeface="Times New Roman"/>
              </a:rPr>
              <a:t>   </a:t>
            </a:r>
            <a:r>
              <a:rPr sz="1800" dirty="0">
                <a:solidFill>
                  <a:srgbClr val="1D1D20"/>
                </a:solidFill>
                <a:latin typeface="Times New Roman"/>
                <a:cs typeface="Times New Roman"/>
              </a:rPr>
              <a:t>«Курс»</a:t>
            </a:r>
            <a:r>
              <a:rPr sz="1800" spc="220" dirty="0">
                <a:solidFill>
                  <a:srgbClr val="1D1D20"/>
                </a:solidFill>
                <a:latin typeface="Times New Roman"/>
                <a:cs typeface="Times New Roman"/>
              </a:rPr>
              <a:t>   </a:t>
            </a:r>
            <a:r>
              <a:rPr sz="1800" spc="-25" dirty="0">
                <a:solidFill>
                  <a:srgbClr val="1D1D20"/>
                </a:solidFill>
                <a:latin typeface="Times New Roman"/>
                <a:cs typeface="Times New Roman"/>
              </a:rPr>
              <a:t>для </a:t>
            </a:r>
            <a:r>
              <a:rPr sz="1800" dirty="0">
                <a:solidFill>
                  <a:srgbClr val="1D1D20"/>
                </a:solidFill>
                <a:latin typeface="Times New Roman"/>
                <a:cs typeface="Times New Roman"/>
              </a:rPr>
              <a:t>Міжнародної</a:t>
            </a:r>
            <a:r>
              <a:rPr sz="1800" spc="155" dirty="0">
                <a:solidFill>
                  <a:srgbClr val="1D1D20"/>
                </a:solidFill>
                <a:latin typeface="Times New Roman"/>
                <a:cs typeface="Times New Roman"/>
              </a:rPr>
              <a:t> </a:t>
            </a:r>
            <a:r>
              <a:rPr sz="1800" dirty="0">
                <a:solidFill>
                  <a:srgbClr val="1D1D20"/>
                </a:solidFill>
                <a:latin typeface="Times New Roman"/>
                <a:cs typeface="Times New Roman"/>
              </a:rPr>
              <a:t>космічної</a:t>
            </a:r>
            <a:r>
              <a:rPr sz="1800" spc="160" dirty="0">
                <a:solidFill>
                  <a:srgbClr val="1D1D20"/>
                </a:solidFill>
                <a:latin typeface="Times New Roman"/>
                <a:cs typeface="Times New Roman"/>
              </a:rPr>
              <a:t> </a:t>
            </a:r>
            <a:r>
              <a:rPr sz="1800" dirty="0">
                <a:solidFill>
                  <a:srgbClr val="1D1D20"/>
                </a:solidFill>
                <a:latin typeface="Times New Roman"/>
                <a:cs typeface="Times New Roman"/>
              </a:rPr>
              <a:t>станції,</a:t>
            </a:r>
            <a:r>
              <a:rPr sz="1800" spc="-10" dirty="0">
                <a:solidFill>
                  <a:srgbClr val="1D1D20"/>
                </a:solidFill>
                <a:latin typeface="Times New Roman"/>
                <a:cs typeface="Times New Roman"/>
              </a:rPr>
              <a:t> системи </a:t>
            </a:r>
            <a:r>
              <a:rPr sz="1800" dirty="0">
                <a:solidFill>
                  <a:srgbClr val="1D1D20"/>
                </a:solidFill>
                <a:latin typeface="Times New Roman"/>
                <a:cs typeface="Times New Roman"/>
              </a:rPr>
              <a:t>наведення</a:t>
            </a:r>
            <a:r>
              <a:rPr sz="1800" spc="200" dirty="0">
                <a:solidFill>
                  <a:srgbClr val="1D1D20"/>
                </a:solidFill>
                <a:latin typeface="Times New Roman"/>
                <a:cs typeface="Times New Roman"/>
              </a:rPr>
              <a:t>   </a:t>
            </a:r>
            <a:r>
              <a:rPr sz="1800" dirty="0">
                <a:solidFill>
                  <a:srgbClr val="1D1D20"/>
                </a:solidFill>
                <a:latin typeface="Times New Roman"/>
                <a:cs typeface="Times New Roman"/>
              </a:rPr>
              <a:t>ракет,</a:t>
            </a:r>
            <a:r>
              <a:rPr sz="1800" spc="204" dirty="0">
                <a:solidFill>
                  <a:srgbClr val="1D1D20"/>
                </a:solidFill>
                <a:latin typeface="Times New Roman"/>
                <a:cs typeface="Times New Roman"/>
              </a:rPr>
              <a:t>   </a:t>
            </a:r>
            <a:r>
              <a:rPr sz="1800" dirty="0">
                <a:solidFill>
                  <a:srgbClr val="1D1D20"/>
                </a:solidFill>
                <a:latin typeface="Times New Roman"/>
                <a:cs typeface="Times New Roman"/>
              </a:rPr>
              <a:t>апаратура</a:t>
            </a:r>
            <a:r>
              <a:rPr sz="1800" spc="195" dirty="0">
                <a:solidFill>
                  <a:srgbClr val="1D1D20"/>
                </a:solidFill>
                <a:latin typeface="Times New Roman"/>
                <a:cs typeface="Times New Roman"/>
              </a:rPr>
              <a:t>   </a:t>
            </a:r>
            <a:r>
              <a:rPr sz="1800" spc="-10" dirty="0">
                <a:solidFill>
                  <a:srgbClr val="1D1D20"/>
                </a:solidFill>
                <a:latin typeface="Times New Roman"/>
                <a:cs typeface="Times New Roman"/>
              </a:rPr>
              <a:t>систем </a:t>
            </a:r>
            <a:r>
              <a:rPr sz="1800" dirty="0">
                <a:solidFill>
                  <a:srgbClr val="1D1D20"/>
                </a:solidFill>
                <a:latin typeface="Times New Roman"/>
                <a:cs typeface="Times New Roman"/>
              </a:rPr>
              <a:t>керування</a:t>
            </a:r>
            <a:r>
              <a:rPr sz="1800" spc="295" dirty="0">
                <a:solidFill>
                  <a:srgbClr val="1D1D20"/>
                </a:solidFill>
                <a:latin typeface="Times New Roman"/>
                <a:cs typeface="Times New Roman"/>
              </a:rPr>
              <a:t>  </a:t>
            </a:r>
            <a:r>
              <a:rPr sz="1800" dirty="0">
                <a:solidFill>
                  <a:srgbClr val="1D1D20"/>
                </a:solidFill>
                <a:latin typeface="Times New Roman"/>
                <a:cs typeface="Times New Roman"/>
              </a:rPr>
              <a:t>для</a:t>
            </a:r>
            <a:r>
              <a:rPr sz="1800" spc="285" dirty="0">
                <a:solidFill>
                  <a:srgbClr val="1D1D20"/>
                </a:solidFill>
                <a:latin typeface="Times New Roman"/>
                <a:cs typeface="Times New Roman"/>
              </a:rPr>
              <a:t>  </a:t>
            </a:r>
            <a:r>
              <a:rPr sz="1800" dirty="0">
                <a:solidFill>
                  <a:srgbClr val="1D1D20"/>
                </a:solidFill>
                <a:latin typeface="Times New Roman"/>
                <a:cs typeface="Times New Roman"/>
              </a:rPr>
              <a:t>космічних</a:t>
            </a:r>
            <a:r>
              <a:rPr sz="1800" spc="280" dirty="0">
                <a:solidFill>
                  <a:srgbClr val="1D1D20"/>
                </a:solidFill>
                <a:latin typeface="Times New Roman"/>
                <a:cs typeface="Times New Roman"/>
              </a:rPr>
              <a:t>  </a:t>
            </a:r>
            <a:r>
              <a:rPr sz="1800" spc="-10" dirty="0">
                <a:solidFill>
                  <a:srgbClr val="1D1D20"/>
                </a:solidFill>
                <a:latin typeface="Times New Roman"/>
                <a:cs typeface="Times New Roman"/>
              </a:rPr>
              <a:t>комплексів</a:t>
            </a:r>
            <a:endParaRPr sz="1800">
              <a:latin typeface="Times New Roman"/>
              <a:cs typeface="Times New Roman"/>
            </a:endParaRPr>
          </a:p>
          <a:p>
            <a:pPr algn="just">
              <a:lnSpc>
                <a:spcPct val="100000"/>
              </a:lnSpc>
              <a:spcBef>
                <a:spcPts val="140"/>
              </a:spcBef>
            </a:pPr>
            <a:r>
              <a:rPr sz="1800" dirty="0">
                <a:solidFill>
                  <a:srgbClr val="1D1D20"/>
                </a:solidFill>
                <a:latin typeface="Times New Roman"/>
                <a:cs typeface="Times New Roman"/>
              </a:rPr>
              <a:t>«Союз»,</a:t>
            </a:r>
            <a:r>
              <a:rPr sz="1800" spc="-10" dirty="0">
                <a:solidFill>
                  <a:srgbClr val="1D1D20"/>
                </a:solidFill>
                <a:latin typeface="Times New Roman"/>
                <a:cs typeface="Times New Roman"/>
              </a:rPr>
              <a:t> </a:t>
            </a:r>
            <a:r>
              <a:rPr sz="1800" dirty="0">
                <a:solidFill>
                  <a:srgbClr val="1D1D20"/>
                </a:solidFill>
                <a:latin typeface="Times New Roman"/>
                <a:cs typeface="Times New Roman"/>
              </a:rPr>
              <a:t>«Прогрес»,</a:t>
            </a:r>
            <a:r>
              <a:rPr sz="1800" spc="-20" dirty="0">
                <a:solidFill>
                  <a:srgbClr val="1D1D20"/>
                </a:solidFill>
                <a:latin typeface="Times New Roman"/>
                <a:cs typeface="Times New Roman"/>
              </a:rPr>
              <a:t> </a:t>
            </a:r>
            <a:r>
              <a:rPr sz="1800" spc="-10" dirty="0">
                <a:solidFill>
                  <a:srgbClr val="1D1D20"/>
                </a:solidFill>
                <a:latin typeface="Times New Roman"/>
                <a:cs typeface="Times New Roman"/>
              </a:rPr>
              <a:t>«Протон».</a:t>
            </a:r>
            <a:endParaRPr sz="1800">
              <a:latin typeface="Times New Roman"/>
              <a:cs typeface="Times New Roman"/>
            </a:endParaRPr>
          </a:p>
        </p:txBody>
      </p:sp>
      <p:grpSp>
        <p:nvGrpSpPr>
          <p:cNvPr id="9" name="object 9"/>
          <p:cNvGrpSpPr/>
          <p:nvPr/>
        </p:nvGrpSpPr>
        <p:grpSpPr>
          <a:xfrm>
            <a:off x="4779200" y="1039304"/>
            <a:ext cx="4295140" cy="1496695"/>
            <a:chOff x="4779200" y="1039304"/>
            <a:chExt cx="4295140" cy="1496695"/>
          </a:xfrm>
        </p:grpSpPr>
        <p:sp>
          <p:nvSpPr>
            <p:cNvPr id="10" name="object 10"/>
            <p:cNvSpPr/>
            <p:nvPr/>
          </p:nvSpPr>
          <p:spPr>
            <a:xfrm>
              <a:off x="4788408" y="1048511"/>
              <a:ext cx="4276725" cy="1478280"/>
            </a:xfrm>
            <a:custGeom>
              <a:avLst/>
              <a:gdLst/>
              <a:ahLst/>
              <a:cxnLst/>
              <a:rect l="l" t="t" r="r" b="b"/>
              <a:pathLst>
                <a:path w="4276725" h="1478280">
                  <a:moveTo>
                    <a:pt x="4276344" y="0"/>
                  </a:moveTo>
                  <a:lnTo>
                    <a:pt x="0" y="0"/>
                  </a:lnTo>
                  <a:lnTo>
                    <a:pt x="0" y="1478280"/>
                  </a:lnTo>
                  <a:lnTo>
                    <a:pt x="4276344" y="1478280"/>
                  </a:lnTo>
                  <a:lnTo>
                    <a:pt x="4276344" y="0"/>
                  </a:lnTo>
                  <a:close/>
                </a:path>
              </a:pathLst>
            </a:custGeom>
            <a:solidFill>
              <a:srgbClr val="F1DCDB"/>
            </a:solidFill>
          </p:spPr>
          <p:txBody>
            <a:bodyPr wrap="square" lIns="0" tIns="0" rIns="0" bIns="0" rtlCol="0"/>
            <a:lstStyle/>
            <a:p>
              <a:endParaRPr/>
            </a:p>
          </p:txBody>
        </p:sp>
        <p:sp>
          <p:nvSpPr>
            <p:cNvPr id="11" name="object 11"/>
            <p:cNvSpPr/>
            <p:nvPr/>
          </p:nvSpPr>
          <p:spPr>
            <a:xfrm>
              <a:off x="4788408" y="1048511"/>
              <a:ext cx="4276725" cy="1478280"/>
            </a:xfrm>
            <a:custGeom>
              <a:avLst/>
              <a:gdLst/>
              <a:ahLst/>
              <a:cxnLst/>
              <a:rect l="l" t="t" r="r" b="b"/>
              <a:pathLst>
                <a:path w="4276725" h="1478280">
                  <a:moveTo>
                    <a:pt x="0" y="1478280"/>
                  </a:moveTo>
                  <a:lnTo>
                    <a:pt x="4276344" y="1478280"/>
                  </a:lnTo>
                  <a:lnTo>
                    <a:pt x="4276344" y="0"/>
                  </a:lnTo>
                  <a:lnTo>
                    <a:pt x="0" y="0"/>
                  </a:lnTo>
                  <a:lnTo>
                    <a:pt x="0" y="1478280"/>
                  </a:lnTo>
                  <a:close/>
                </a:path>
              </a:pathLst>
            </a:custGeom>
            <a:ln w="18288">
              <a:solidFill>
                <a:srgbClr val="E36C09"/>
              </a:solidFill>
            </a:ln>
          </p:spPr>
          <p:txBody>
            <a:bodyPr wrap="square" lIns="0" tIns="0" rIns="0" bIns="0" rtlCol="0"/>
            <a:lstStyle/>
            <a:p>
              <a:endParaRPr/>
            </a:p>
          </p:txBody>
        </p:sp>
      </p:grpSp>
      <p:sp>
        <p:nvSpPr>
          <p:cNvPr id="12" name="object 12"/>
          <p:cNvSpPr txBox="1"/>
          <p:nvPr/>
        </p:nvSpPr>
        <p:spPr>
          <a:xfrm>
            <a:off x="4881117" y="1073911"/>
            <a:ext cx="4107815" cy="1400810"/>
          </a:xfrm>
          <a:prstGeom prst="rect">
            <a:avLst/>
          </a:prstGeom>
        </p:spPr>
        <p:txBody>
          <a:bodyPr vert="horz" wrap="square" lIns="0" tIns="11430" rIns="0" bIns="0" rtlCol="0">
            <a:spAutoFit/>
          </a:bodyPr>
          <a:lstStyle/>
          <a:p>
            <a:pPr marR="5080" algn="just">
              <a:lnSpc>
                <a:spcPct val="100299"/>
              </a:lnSpc>
              <a:spcBef>
                <a:spcPts val="90"/>
              </a:spcBef>
              <a:tabLst>
                <a:tab pos="1374775" algn="l"/>
                <a:tab pos="2746375" algn="l"/>
              </a:tabLst>
            </a:pPr>
            <a:r>
              <a:rPr sz="1800" dirty="0">
                <a:solidFill>
                  <a:srgbClr val="1D1D20"/>
                </a:solidFill>
                <a:latin typeface="Times New Roman"/>
                <a:cs typeface="Times New Roman"/>
              </a:rPr>
              <a:t>Об’єкти</a:t>
            </a:r>
            <a:r>
              <a:rPr sz="1800" spc="365" dirty="0">
                <a:solidFill>
                  <a:srgbClr val="1D1D20"/>
                </a:solidFill>
                <a:latin typeface="Times New Roman"/>
                <a:cs typeface="Times New Roman"/>
              </a:rPr>
              <a:t>    </a:t>
            </a:r>
            <a:r>
              <a:rPr sz="1800" dirty="0">
                <a:solidFill>
                  <a:srgbClr val="1D1D20"/>
                </a:solidFill>
                <a:latin typeface="Times New Roman"/>
                <a:cs typeface="Times New Roman"/>
              </a:rPr>
              <a:t>наземної</a:t>
            </a:r>
            <a:r>
              <a:rPr sz="1800" spc="365" dirty="0">
                <a:solidFill>
                  <a:srgbClr val="1D1D20"/>
                </a:solidFill>
                <a:latin typeface="Times New Roman"/>
                <a:cs typeface="Times New Roman"/>
              </a:rPr>
              <a:t>    </a:t>
            </a:r>
            <a:r>
              <a:rPr sz="1800" spc="-10" dirty="0">
                <a:solidFill>
                  <a:srgbClr val="1D1D20"/>
                </a:solidFill>
                <a:latin typeface="Times New Roman"/>
                <a:cs typeface="Times New Roman"/>
              </a:rPr>
              <a:t>інфраструктури: </a:t>
            </a:r>
            <a:r>
              <a:rPr sz="1800" spc="-20" dirty="0">
                <a:solidFill>
                  <a:srgbClr val="1D1D20"/>
                </a:solidFill>
                <a:latin typeface="Times New Roman"/>
                <a:cs typeface="Times New Roman"/>
              </a:rPr>
              <a:t>контрольно-</a:t>
            </a:r>
            <a:r>
              <a:rPr sz="1800" dirty="0">
                <a:solidFill>
                  <a:srgbClr val="1D1D20"/>
                </a:solidFill>
                <a:latin typeface="Times New Roman"/>
                <a:cs typeface="Times New Roman"/>
              </a:rPr>
              <a:t>коригуючі</a:t>
            </a:r>
            <a:r>
              <a:rPr sz="1800" spc="400" dirty="0">
                <a:solidFill>
                  <a:srgbClr val="1D1D20"/>
                </a:solidFill>
                <a:latin typeface="Times New Roman"/>
                <a:cs typeface="Times New Roman"/>
              </a:rPr>
              <a:t>    </a:t>
            </a:r>
            <a:r>
              <a:rPr sz="1800" dirty="0">
                <a:solidFill>
                  <a:srgbClr val="1D1D20"/>
                </a:solidFill>
                <a:latin typeface="Times New Roman"/>
                <a:cs typeface="Times New Roman"/>
              </a:rPr>
              <a:t>станції</a:t>
            </a:r>
            <a:r>
              <a:rPr sz="1800" spc="400" dirty="0">
                <a:solidFill>
                  <a:srgbClr val="1D1D20"/>
                </a:solidFill>
                <a:latin typeface="Times New Roman"/>
                <a:cs typeface="Times New Roman"/>
              </a:rPr>
              <a:t>    </a:t>
            </a:r>
            <a:r>
              <a:rPr sz="1800" spc="-25" dirty="0">
                <a:solidFill>
                  <a:srgbClr val="1D1D20"/>
                </a:solidFill>
                <a:latin typeface="Times New Roman"/>
                <a:cs typeface="Times New Roman"/>
              </a:rPr>
              <a:t>для </a:t>
            </a:r>
            <a:r>
              <a:rPr sz="1800" dirty="0">
                <a:solidFill>
                  <a:srgbClr val="1D1D20"/>
                </a:solidFill>
                <a:latin typeface="Times New Roman"/>
                <a:cs typeface="Times New Roman"/>
              </a:rPr>
              <a:t>глобальних</a:t>
            </a:r>
            <a:r>
              <a:rPr sz="1800" spc="229" dirty="0">
                <a:solidFill>
                  <a:srgbClr val="1D1D20"/>
                </a:solidFill>
                <a:latin typeface="Times New Roman"/>
                <a:cs typeface="Times New Roman"/>
              </a:rPr>
              <a:t>  </a:t>
            </a:r>
            <a:r>
              <a:rPr sz="1800" dirty="0">
                <a:solidFill>
                  <a:srgbClr val="1D1D20"/>
                </a:solidFill>
                <a:latin typeface="Times New Roman"/>
                <a:cs typeface="Times New Roman"/>
              </a:rPr>
              <a:t>навігаційних</a:t>
            </a:r>
            <a:r>
              <a:rPr sz="1800" spc="235" dirty="0">
                <a:solidFill>
                  <a:srgbClr val="1D1D20"/>
                </a:solidFill>
                <a:latin typeface="Times New Roman"/>
                <a:cs typeface="Times New Roman"/>
              </a:rPr>
              <a:t>  </a:t>
            </a:r>
            <a:r>
              <a:rPr sz="1800" spc="-10" dirty="0">
                <a:solidFill>
                  <a:srgbClr val="1D1D20"/>
                </a:solidFill>
                <a:latin typeface="Times New Roman"/>
                <a:cs typeface="Times New Roman"/>
              </a:rPr>
              <a:t>супутникових систем,</a:t>
            </a:r>
            <a:r>
              <a:rPr sz="1800" dirty="0">
                <a:solidFill>
                  <a:srgbClr val="1D1D20"/>
                </a:solidFill>
                <a:latin typeface="Times New Roman"/>
                <a:cs typeface="Times New Roman"/>
              </a:rPr>
              <a:t>	</a:t>
            </a:r>
            <a:r>
              <a:rPr sz="1800" spc="-10" dirty="0">
                <a:solidFill>
                  <a:srgbClr val="1D1D20"/>
                </a:solidFill>
                <a:latin typeface="Times New Roman"/>
                <a:cs typeface="Times New Roman"/>
              </a:rPr>
              <a:t>мережа</a:t>
            </a:r>
            <a:r>
              <a:rPr sz="1800" dirty="0">
                <a:solidFill>
                  <a:srgbClr val="1D1D20"/>
                </a:solidFill>
                <a:latin typeface="Times New Roman"/>
                <a:cs typeface="Times New Roman"/>
              </a:rPr>
              <a:t>	</a:t>
            </a:r>
            <a:r>
              <a:rPr sz="1800" spc="-10" dirty="0">
                <a:solidFill>
                  <a:srgbClr val="1D1D20"/>
                </a:solidFill>
                <a:latin typeface="Times New Roman"/>
                <a:cs typeface="Times New Roman"/>
              </a:rPr>
              <a:t>спостережень </a:t>
            </a:r>
            <a:r>
              <a:rPr sz="1800" dirty="0">
                <a:solidFill>
                  <a:srgbClr val="1D1D20"/>
                </a:solidFill>
                <a:latin typeface="Times New Roman"/>
                <a:cs typeface="Times New Roman"/>
              </a:rPr>
              <a:t>геофізичних</a:t>
            </a:r>
            <a:r>
              <a:rPr sz="1800" spc="-60" dirty="0">
                <a:solidFill>
                  <a:srgbClr val="1D1D20"/>
                </a:solidFill>
                <a:latin typeface="Times New Roman"/>
                <a:cs typeface="Times New Roman"/>
              </a:rPr>
              <a:t> </a:t>
            </a:r>
            <a:r>
              <a:rPr sz="1800" dirty="0">
                <a:solidFill>
                  <a:srgbClr val="1D1D20"/>
                </a:solidFill>
                <a:latin typeface="Times New Roman"/>
                <a:cs typeface="Times New Roman"/>
              </a:rPr>
              <a:t>явищ</a:t>
            </a:r>
            <a:r>
              <a:rPr sz="1800" spc="-60" dirty="0">
                <a:solidFill>
                  <a:srgbClr val="1D1D20"/>
                </a:solidFill>
                <a:latin typeface="Times New Roman"/>
                <a:cs typeface="Times New Roman"/>
              </a:rPr>
              <a:t> </a:t>
            </a:r>
            <a:r>
              <a:rPr sz="1800" spc="-20" dirty="0">
                <a:solidFill>
                  <a:srgbClr val="1D1D20"/>
                </a:solidFill>
                <a:latin typeface="Times New Roman"/>
                <a:cs typeface="Times New Roman"/>
              </a:rPr>
              <a:t>тощо.</a:t>
            </a:r>
            <a:endParaRPr sz="1800">
              <a:latin typeface="Times New Roman"/>
              <a:cs typeface="Times New Roman"/>
            </a:endParaRPr>
          </a:p>
        </p:txBody>
      </p:sp>
      <p:sp>
        <p:nvSpPr>
          <p:cNvPr id="13" name="object 13"/>
          <p:cNvSpPr txBox="1"/>
          <p:nvPr/>
        </p:nvSpPr>
        <p:spPr>
          <a:xfrm>
            <a:off x="4939665" y="5304231"/>
            <a:ext cx="3114040" cy="1123950"/>
          </a:xfrm>
          <a:prstGeom prst="rect">
            <a:avLst/>
          </a:prstGeom>
        </p:spPr>
        <p:txBody>
          <a:bodyPr vert="horz" wrap="square" lIns="0" tIns="12700" rIns="0" bIns="0" rtlCol="0">
            <a:spAutoFit/>
          </a:bodyPr>
          <a:lstStyle/>
          <a:p>
            <a:pPr marL="12700" marR="5080">
              <a:lnSpc>
                <a:spcPct val="100000"/>
              </a:lnSpc>
              <a:spcBef>
                <a:spcPts val="100"/>
              </a:spcBef>
            </a:pPr>
            <a:r>
              <a:rPr sz="1800" b="1" i="1" u="sng" spc="-10" dirty="0">
                <a:solidFill>
                  <a:srgbClr val="0000FF"/>
                </a:solidFill>
                <a:uFill>
                  <a:solidFill>
                    <a:srgbClr val="0000FF"/>
                  </a:solidFill>
                </a:uFill>
                <a:latin typeface="Arial"/>
                <a:cs typeface="Arial"/>
                <a:hlinkClick r:id="rId2"/>
              </a:rPr>
              <a:t>https://lutsk-</a:t>
            </a:r>
            <a:r>
              <a:rPr sz="1800" b="1" i="1" spc="-10" dirty="0">
                <a:solidFill>
                  <a:srgbClr val="0000FF"/>
                </a:solidFill>
                <a:latin typeface="Arial"/>
                <a:cs typeface="Arial"/>
                <a:hlinkClick r:id="rId2"/>
              </a:rPr>
              <a:t> </a:t>
            </a:r>
            <a:r>
              <a:rPr sz="1800" b="1" i="1" u="sng" spc="-10" dirty="0">
                <a:solidFill>
                  <a:srgbClr val="0000FF"/>
                </a:solidFill>
                <a:uFill>
                  <a:solidFill>
                    <a:srgbClr val="0000FF"/>
                  </a:solidFill>
                </a:uFill>
                <a:latin typeface="Arial"/>
                <a:cs typeface="Arial"/>
                <a:hlinkClick r:id="rId2"/>
              </a:rPr>
              <a:t>ntu.com.ua/uk/dosyagnenny</a:t>
            </a:r>
            <a:r>
              <a:rPr sz="1800" b="1" i="1" spc="-10" dirty="0">
                <a:solidFill>
                  <a:srgbClr val="0000FF"/>
                </a:solidFill>
                <a:latin typeface="Arial"/>
                <a:cs typeface="Arial"/>
                <a:hlinkClick r:id="rId2"/>
              </a:rPr>
              <a:t> </a:t>
            </a:r>
            <a:r>
              <a:rPr sz="1800" b="1" i="1" u="sng" spc="-10" dirty="0">
                <a:solidFill>
                  <a:srgbClr val="0000FF"/>
                </a:solidFill>
                <a:uFill>
                  <a:solidFill>
                    <a:srgbClr val="0000FF"/>
                  </a:solidFill>
                </a:uFill>
                <a:latin typeface="Arial"/>
                <a:cs typeface="Arial"/>
                <a:hlinkClick r:id="rId2"/>
              </a:rPr>
              <a:t>a-ukrayinskih-vchenih-</a:t>
            </a:r>
            <a:r>
              <a:rPr sz="1800" b="1" i="1" u="sng" spc="-25" dirty="0">
                <a:solidFill>
                  <a:srgbClr val="0000FF"/>
                </a:solidFill>
                <a:uFill>
                  <a:solidFill>
                    <a:srgbClr val="0000FF"/>
                  </a:solidFill>
                </a:uFill>
                <a:latin typeface="Arial"/>
                <a:cs typeface="Arial"/>
                <a:hlinkClick r:id="rId2"/>
              </a:rPr>
              <a:t>v-</a:t>
            </a:r>
            <a:r>
              <a:rPr sz="1800" b="1" i="1" spc="-25" dirty="0">
                <a:solidFill>
                  <a:srgbClr val="0000FF"/>
                </a:solidFill>
                <a:latin typeface="Arial"/>
                <a:cs typeface="Arial"/>
                <a:hlinkClick r:id="rId2"/>
              </a:rPr>
              <a:t> </a:t>
            </a:r>
            <a:r>
              <a:rPr sz="1800" b="1" i="1" u="sng" dirty="0">
                <a:solidFill>
                  <a:srgbClr val="0000FF"/>
                </a:solidFill>
                <a:uFill>
                  <a:solidFill>
                    <a:srgbClr val="0000FF"/>
                  </a:solidFill>
                </a:uFill>
                <a:latin typeface="Arial"/>
                <a:cs typeface="Arial"/>
                <a:hlinkClick r:id="rId2"/>
              </a:rPr>
              <a:t>galuzi-nauki-ta-</a:t>
            </a:r>
            <a:r>
              <a:rPr sz="1800" b="1" i="1" u="sng" spc="-10" dirty="0">
                <a:solidFill>
                  <a:srgbClr val="0000FF"/>
                </a:solidFill>
                <a:uFill>
                  <a:solidFill>
                    <a:srgbClr val="0000FF"/>
                  </a:solidFill>
                </a:uFill>
                <a:latin typeface="Arial"/>
                <a:cs typeface="Arial"/>
                <a:hlinkClick r:id="rId2"/>
              </a:rPr>
              <a:t>tehniki</a:t>
            </a:r>
            <a:endParaRPr sz="1800">
              <a:latin typeface="Arial"/>
              <a:cs typeface="Arial"/>
            </a:endParaRPr>
          </a:p>
        </p:txBody>
      </p:sp>
      <p:pic>
        <p:nvPicPr>
          <p:cNvPr id="14" name="object 14"/>
          <p:cNvPicPr/>
          <p:nvPr/>
        </p:nvPicPr>
        <p:blipFill>
          <a:blip r:embed="rId3" cstate="print"/>
          <a:stretch>
            <a:fillRect/>
          </a:stretch>
        </p:blipFill>
        <p:spPr>
          <a:xfrm>
            <a:off x="4818888" y="2731007"/>
            <a:ext cx="4175760" cy="2340864"/>
          </a:xfrm>
          <a:prstGeom prst="rect">
            <a:avLst/>
          </a:prstGeom>
        </p:spPr>
      </p:pic>
      <p:sp>
        <p:nvSpPr>
          <p:cNvPr id="15" name="object 15"/>
          <p:cNvSpPr txBox="1">
            <a:spLocks noGrp="1"/>
          </p:cNvSpPr>
          <p:nvPr>
            <p:ph type="sldNum" sz="quarter" idx="7"/>
          </p:nvPr>
        </p:nvSpPr>
        <p:spPr>
          <a:xfrm>
            <a:off x="8119967" y="6402000"/>
            <a:ext cx="899534" cy="357790"/>
          </a:xfrm>
          <a:prstGeom prst="rect">
            <a:avLst/>
          </a:prstGeom>
        </p:spPr>
        <p:txBody>
          <a:bodyPr vert="horz" wrap="square" lIns="0" tIns="49530" rIns="0" bIns="0" rtlCol="0">
            <a:spAutoFit/>
          </a:bodyPr>
          <a:lstStyle/>
          <a:p>
            <a:pPr marL="383540">
              <a:lnSpc>
                <a:spcPct val="100000"/>
              </a:lnSpc>
              <a:spcBef>
                <a:spcPts val="390"/>
              </a:spcBef>
            </a:pPr>
            <a:endParaRPr sz="2000" dirty="0">
              <a:latin typeface="Arial MT"/>
              <a:cs typeface="Arial M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377952"/>
              <a:ext cx="9143999" cy="717041"/>
            </a:xfrm>
            <a:prstGeom prst="rect">
              <a:avLst/>
            </a:prstGeom>
          </p:spPr>
        </p:pic>
        <p:pic>
          <p:nvPicPr>
            <p:cNvPr id="4" name="object 4"/>
            <p:cNvPicPr/>
            <p:nvPr/>
          </p:nvPicPr>
          <p:blipFill>
            <a:blip r:embed="rId3" cstate="print"/>
            <a:stretch>
              <a:fillRect/>
            </a:stretch>
          </p:blipFill>
          <p:spPr>
            <a:xfrm>
              <a:off x="862583" y="323088"/>
              <a:ext cx="7407401" cy="942594"/>
            </a:xfrm>
            <a:prstGeom prst="rect">
              <a:avLst/>
            </a:prstGeom>
          </p:spPr>
        </p:pic>
      </p:grpSp>
      <p:sp>
        <p:nvSpPr>
          <p:cNvPr id="5" name="object 5"/>
          <p:cNvSpPr txBox="1">
            <a:spLocks noGrp="1"/>
          </p:cNvSpPr>
          <p:nvPr>
            <p:ph type="title"/>
          </p:nvPr>
        </p:nvSpPr>
        <p:spPr>
          <a:xfrm>
            <a:off x="1523" y="406908"/>
            <a:ext cx="9138285" cy="619125"/>
          </a:xfrm>
          <a:prstGeom prst="rect">
            <a:avLst/>
          </a:prstGeom>
          <a:solidFill>
            <a:srgbClr val="FFC000"/>
          </a:solidFill>
          <a:ln w="9144">
            <a:solidFill>
              <a:srgbClr val="97B853"/>
            </a:solidFill>
          </a:ln>
        </p:spPr>
        <p:txBody>
          <a:bodyPr vert="horz" wrap="square" lIns="0" tIns="50800" rIns="0" bIns="0" rtlCol="0">
            <a:spAutoFit/>
          </a:bodyPr>
          <a:lstStyle/>
          <a:p>
            <a:pPr algn="ctr">
              <a:lnSpc>
                <a:spcPct val="100000"/>
              </a:lnSpc>
              <a:spcBef>
                <a:spcPts val="400"/>
              </a:spcBef>
            </a:pPr>
            <a:r>
              <a:rPr sz="3200" b="1" spc="-10" dirty="0">
                <a:latin typeface="Times New Roman"/>
                <a:cs typeface="Times New Roman"/>
              </a:rPr>
              <a:t>Агропромисловий</a:t>
            </a:r>
            <a:r>
              <a:rPr sz="3200" b="1" spc="-165" dirty="0">
                <a:latin typeface="Times New Roman"/>
                <a:cs typeface="Times New Roman"/>
              </a:rPr>
              <a:t> </a:t>
            </a:r>
            <a:r>
              <a:rPr sz="3200" b="1" spc="-10" dirty="0">
                <a:latin typeface="Times New Roman"/>
                <a:cs typeface="Times New Roman"/>
              </a:rPr>
              <a:t>комплекс</a:t>
            </a:r>
            <a:r>
              <a:rPr sz="3200" b="1" spc="-160" dirty="0">
                <a:latin typeface="Times New Roman"/>
                <a:cs typeface="Times New Roman"/>
              </a:rPr>
              <a:t> </a:t>
            </a:r>
            <a:r>
              <a:rPr sz="3200" b="1" spc="-10" dirty="0">
                <a:latin typeface="Times New Roman"/>
                <a:cs typeface="Times New Roman"/>
              </a:rPr>
              <a:t>України</a:t>
            </a:r>
            <a:endParaRPr sz="3200">
              <a:latin typeface="Times New Roman"/>
              <a:cs typeface="Times New Roman"/>
            </a:endParaRPr>
          </a:p>
        </p:txBody>
      </p:sp>
      <p:sp>
        <p:nvSpPr>
          <p:cNvPr id="6" name="object 6"/>
          <p:cNvSpPr txBox="1"/>
          <p:nvPr/>
        </p:nvSpPr>
        <p:spPr>
          <a:xfrm>
            <a:off x="143255" y="1249680"/>
            <a:ext cx="5791200" cy="1369060"/>
          </a:xfrm>
          <a:prstGeom prst="rect">
            <a:avLst/>
          </a:prstGeom>
          <a:solidFill>
            <a:srgbClr val="FFFF99"/>
          </a:solidFill>
          <a:ln w="18288">
            <a:solidFill>
              <a:srgbClr val="FFC000"/>
            </a:solidFill>
          </a:ln>
        </p:spPr>
        <p:txBody>
          <a:bodyPr vert="horz" wrap="square" lIns="0" tIns="66040" rIns="0" bIns="0" rtlCol="0">
            <a:spAutoFit/>
          </a:bodyPr>
          <a:lstStyle/>
          <a:p>
            <a:pPr marL="92075" marR="86360" algn="just">
              <a:lnSpc>
                <a:spcPct val="100000"/>
              </a:lnSpc>
              <a:spcBef>
                <a:spcPts val="520"/>
              </a:spcBef>
            </a:pPr>
            <a:r>
              <a:rPr sz="2000" b="1" i="1" spc="-10" dirty="0">
                <a:latin typeface="Times New Roman"/>
                <a:cs typeface="Times New Roman"/>
              </a:rPr>
              <a:t>Аграрно-</a:t>
            </a:r>
            <a:r>
              <a:rPr sz="2000" b="1" i="1" dirty="0">
                <a:latin typeface="Times New Roman"/>
                <a:cs typeface="Times New Roman"/>
              </a:rPr>
              <a:t>промисловий</a:t>
            </a:r>
            <a:r>
              <a:rPr sz="2000" b="1" i="1" spc="495" dirty="0">
                <a:latin typeface="Times New Roman"/>
                <a:cs typeface="Times New Roman"/>
              </a:rPr>
              <a:t> </a:t>
            </a:r>
            <a:r>
              <a:rPr sz="2000" b="1" i="1" dirty="0">
                <a:latin typeface="Times New Roman"/>
                <a:cs typeface="Times New Roman"/>
              </a:rPr>
              <a:t>комплекс  –</a:t>
            </a:r>
            <a:r>
              <a:rPr sz="2000" b="1" i="1" spc="5" dirty="0">
                <a:latin typeface="Times New Roman"/>
                <a:cs typeface="Times New Roman"/>
              </a:rPr>
              <a:t>  </a:t>
            </a:r>
            <a:r>
              <a:rPr sz="2000" dirty="0">
                <a:latin typeface="Times New Roman"/>
                <a:cs typeface="Times New Roman"/>
              </a:rPr>
              <a:t>це</a:t>
            </a:r>
            <a:r>
              <a:rPr sz="2000" spc="495" dirty="0">
                <a:latin typeface="Times New Roman"/>
                <a:cs typeface="Times New Roman"/>
              </a:rPr>
              <a:t> </a:t>
            </a:r>
            <a:r>
              <a:rPr sz="2000" spc="-10" dirty="0">
                <a:latin typeface="Times New Roman"/>
                <a:cs typeface="Times New Roman"/>
              </a:rPr>
              <a:t>сукупність </a:t>
            </a:r>
            <a:r>
              <a:rPr sz="2000" dirty="0">
                <a:latin typeface="Times New Roman"/>
                <a:cs typeface="Times New Roman"/>
              </a:rPr>
              <a:t>галузей</a:t>
            </a:r>
            <a:r>
              <a:rPr sz="2000" spc="425" dirty="0">
                <a:latin typeface="Times New Roman"/>
                <a:cs typeface="Times New Roman"/>
              </a:rPr>
              <a:t> </a:t>
            </a:r>
            <a:r>
              <a:rPr sz="2000" dirty="0">
                <a:latin typeface="Times New Roman"/>
                <a:cs typeface="Times New Roman"/>
              </a:rPr>
              <a:t>народного</a:t>
            </a:r>
            <a:r>
              <a:rPr sz="2000" spc="420" dirty="0">
                <a:latin typeface="Times New Roman"/>
                <a:cs typeface="Times New Roman"/>
              </a:rPr>
              <a:t> </a:t>
            </a:r>
            <a:r>
              <a:rPr sz="2000" dirty="0">
                <a:latin typeface="Times New Roman"/>
                <a:cs typeface="Times New Roman"/>
              </a:rPr>
              <a:t>господарства,</a:t>
            </a:r>
            <a:r>
              <a:rPr sz="2000" spc="425" dirty="0">
                <a:latin typeface="Times New Roman"/>
                <a:cs typeface="Times New Roman"/>
              </a:rPr>
              <a:t> </a:t>
            </a:r>
            <a:r>
              <a:rPr sz="2000" dirty="0">
                <a:latin typeface="Times New Roman"/>
                <a:cs typeface="Times New Roman"/>
              </a:rPr>
              <a:t>що,</a:t>
            </a:r>
            <a:r>
              <a:rPr sz="2000" spc="409" dirty="0">
                <a:latin typeface="Times New Roman"/>
                <a:cs typeface="Times New Roman"/>
              </a:rPr>
              <a:t> </a:t>
            </a:r>
            <a:r>
              <a:rPr sz="2000" spc="-10" dirty="0">
                <a:latin typeface="Times New Roman"/>
                <a:cs typeface="Times New Roman"/>
              </a:rPr>
              <a:t>здійснюють </a:t>
            </a:r>
            <a:r>
              <a:rPr sz="2000" dirty="0">
                <a:latin typeface="Times New Roman"/>
                <a:cs typeface="Times New Roman"/>
              </a:rPr>
              <a:t>виробництво</a:t>
            </a:r>
            <a:r>
              <a:rPr sz="2000" spc="140" dirty="0">
                <a:latin typeface="Times New Roman"/>
                <a:cs typeface="Times New Roman"/>
              </a:rPr>
              <a:t>  </a:t>
            </a:r>
            <a:r>
              <a:rPr sz="2000" dirty="0">
                <a:latin typeface="Times New Roman"/>
                <a:cs typeface="Times New Roman"/>
              </a:rPr>
              <a:t>сільськогосподарської</a:t>
            </a:r>
            <a:r>
              <a:rPr sz="2000" spc="135" dirty="0">
                <a:latin typeface="Times New Roman"/>
                <a:cs typeface="Times New Roman"/>
              </a:rPr>
              <a:t>  </a:t>
            </a:r>
            <a:r>
              <a:rPr sz="2000" dirty="0">
                <a:latin typeface="Times New Roman"/>
                <a:cs typeface="Times New Roman"/>
              </a:rPr>
              <a:t>продукції,</a:t>
            </a:r>
            <a:r>
              <a:rPr sz="2000" spc="135" dirty="0">
                <a:latin typeface="Times New Roman"/>
                <a:cs typeface="Times New Roman"/>
              </a:rPr>
              <a:t>  </a:t>
            </a:r>
            <a:r>
              <a:rPr sz="2000" spc="-25" dirty="0">
                <a:latin typeface="Times New Roman"/>
                <a:cs typeface="Times New Roman"/>
              </a:rPr>
              <a:t>її </a:t>
            </a:r>
            <a:r>
              <a:rPr sz="2000" spc="-10" dirty="0">
                <a:latin typeface="Times New Roman"/>
                <a:cs typeface="Times New Roman"/>
              </a:rPr>
              <a:t>промислову</a:t>
            </a:r>
            <a:r>
              <a:rPr sz="2000" spc="-30" dirty="0">
                <a:latin typeface="Times New Roman"/>
                <a:cs typeface="Times New Roman"/>
              </a:rPr>
              <a:t> </a:t>
            </a:r>
            <a:r>
              <a:rPr sz="2000" dirty="0">
                <a:latin typeface="Times New Roman"/>
                <a:cs typeface="Times New Roman"/>
              </a:rPr>
              <a:t>переробку</a:t>
            </a:r>
            <a:r>
              <a:rPr sz="2000" spc="-50" dirty="0">
                <a:latin typeface="Times New Roman"/>
                <a:cs typeface="Times New Roman"/>
              </a:rPr>
              <a:t> </a:t>
            </a:r>
            <a:r>
              <a:rPr sz="2000" dirty="0">
                <a:latin typeface="Times New Roman"/>
                <a:cs typeface="Times New Roman"/>
              </a:rPr>
              <a:t>та</a:t>
            </a:r>
            <a:r>
              <a:rPr sz="2000" spc="-40" dirty="0">
                <a:latin typeface="Times New Roman"/>
                <a:cs typeface="Times New Roman"/>
              </a:rPr>
              <a:t> </a:t>
            </a:r>
            <a:r>
              <a:rPr sz="2000" dirty="0">
                <a:latin typeface="Times New Roman"/>
                <a:cs typeface="Times New Roman"/>
              </a:rPr>
              <a:t>реалізацію</a:t>
            </a:r>
            <a:r>
              <a:rPr sz="2000" spc="-55" dirty="0">
                <a:latin typeface="Times New Roman"/>
                <a:cs typeface="Times New Roman"/>
              </a:rPr>
              <a:t> </a:t>
            </a:r>
            <a:r>
              <a:rPr sz="2000" spc="-10" dirty="0">
                <a:latin typeface="Times New Roman"/>
                <a:cs typeface="Times New Roman"/>
              </a:rPr>
              <a:t>споживачу.</a:t>
            </a:r>
            <a:endParaRPr sz="2000">
              <a:latin typeface="Times New Roman"/>
              <a:cs typeface="Times New Roman"/>
            </a:endParaRPr>
          </a:p>
        </p:txBody>
      </p:sp>
      <p:grpSp>
        <p:nvGrpSpPr>
          <p:cNvPr id="7" name="object 7"/>
          <p:cNvGrpSpPr/>
          <p:nvPr/>
        </p:nvGrpSpPr>
        <p:grpSpPr>
          <a:xfrm>
            <a:off x="249936" y="1249680"/>
            <a:ext cx="8888095" cy="5501640"/>
            <a:chOff x="249936" y="1249680"/>
            <a:chExt cx="8888095" cy="5501640"/>
          </a:xfrm>
        </p:grpSpPr>
        <p:pic>
          <p:nvPicPr>
            <p:cNvPr id="8" name="object 8"/>
            <p:cNvPicPr/>
            <p:nvPr/>
          </p:nvPicPr>
          <p:blipFill>
            <a:blip r:embed="rId4" cstate="print"/>
            <a:stretch>
              <a:fillRect/>
            </a:stretch>
          </p:blipFill>
          <p:spPr>
            <a:xfrm>
              <a:off x="6105144" y="1249680"/>
              <a:ext cx="3032759" cy="2999232"/>
            </a:xfrm>
            <a:prstGeom prst="rect">
              <a:avLst/>
            </a:prstGeom>
          </p:spPr>
        </p:pic>
        <p:pic>
          <p:nvPicPr>
            <p:cNvPr id="9" name="object 9"/>
            <p:cNvPicPr/>
            <p:nvPr/>
          </p:nvPicPr>
          <p:blipFill>
            <a:blip r:embed="rId5" cstate="print"/>
            <a:stretch>
              <a:fillRect/>
            </a:stretch>
          </p:blipFill>
          <p:spPr>
            <a:xfrm>
              <a:off x="249936" y="4303774"/>
              <a:ext cx="3675888" cy="2447544"/>
            </a:xfrm>
            <a:prstGeom prst="rect">
              <a:avLst/>
            </a:prstGeom>
          </p:spPr>
        </p:pic>
      </p:grpSp>
      <p:sp>
        <p:nvSpPr>
          <p:cNvPr id="10" name="object 10"/>
          <p:cNvSpPr txBox="1"/>
          <p:nvPr/>
        </p:nvSpPr>
        <p:spPr>
          <a:xfrm>
            <a:off x="4294632" y="4730496"/>
            <a:ext cx="4572000" cy="1752600"/>
          </a:xfrm>
          <a:prstGeom prst="rect">
            <a:avLst/>
          </a:prstGeom>
          <a:solidFill>
            <a:srgbClr val="FBD4B5"/>
          </a:solidFill>
          <a:ln w="18288">
            <a:solidFill>
              <a:srgbClr val="E36C09"/>
            </a:solidFill>
          </a:ln>
        </p:spPr>
        <p:txBody>
          <a:bodyPr vert="horz" wrap="square" lIns="0" tIns="37465" rIns="0" bIns="0" rtlCol="0">
            <a:spAutoFit/>
          </a:bodyPr>
          <a:lstStyle/>
          <a:p>
            <a:pPr marL="93345" marR="79375" algn="just">
              <a:lnSpc>
                <a:spcPct val="100000"/>
              </a:lnSpc>
              <a:spcBef>
                <a:spcPts val="295"/>
              </a:spcBef>
            </a:pPr>
            <a:r>
              <a:rPr sz="1800" b="1" dirty="0">
                <a:latin typeface="Times New Roman"/>
                <a:cs typeface="Times New Roman"/>
              </a:rPr>
              <a:t>Продовольча</a:t>
            </a:r>
            <a:r>
              <a:rPr sz="1800" b="1" spc="200" dirty="0">
                <a:latin typeface="Times New Roman"/>
                <a:cs typeface="Times New Roman"/>
              </a:rPr>
              <a:t>  </a:t>
            </a:r>
            <a:r>
              <a:rPr sz="1800" b="1" dirty="0">
                <a:latin typeface="Times New Roman"/>
                <a:cs typeface="Times New Roman"/>
              </a:rPr>
              <a:t>безпека</a:t>
            </a:r>
            <a:r>
              <a:rPr sz="1800" b="1" spc="210" dirty="0">
                <a:latin typeface="Times New Roman"/>
                <a:cs typeface="Times New Roman"/>
              </a:rPr>
              <a:t>  </a:t>
            </a:r>
            <a:r>
              <a:rPr sz="1800" dirty="0">
                <a:latin typeface="Times New Roman"/>
                <a:cs typeface="Times New Roman"/>
              </a:rPr>
              <a:t>–</a:t>
            </a:r>
            <a:r>
              <a:rPr sz="1800" spc="220" dirty="0">
                <a:latin typeface="Times New Roman"/>
                <a:cs typeface="Times New Roman"/>
              </a:rPr>
              <a:t>  </a:t>
            </a:r>
            <a:r>
              <a:rPr sz="1800" dirty="0">
                <a:latin typeface="Times New Roman"/>
                <a:cs typeface="Times New Roman"/>
              </a:rPr>
              <a:t>це</a:t>
            </a:r>
            <a:r>
              <a:rPr sz="1800" spc="210" dirty="0">
                <a:latin typeface="Times New Roman"/>
                <a:cs typeface="Times New Roman"/>
              </a:rPr>
              <a:t>  </a:t>
            </a:r>
            <a:r>
              <a:rPr sz="1800" spc="-10" dirty="0">
                <a:latin typeface="Times New Roman"/>
                <a:cs typeface="Times New Roman"/>
              </a:rPr>
              <a:t>захищеність </a:t>
            </a:r>
            <a:r>
              <a:rPr sz="1800" dirty="0">
                <a:latin typeface="Times New Roman"/>
                <a:cs typeface="Times New Roman"/>
              </a:rPr>
              <a:t>життєвих</a:t>
            </a:r>
            <a:r>
              <a:rPr sz="1800" spc="-50" dirty="0">
                <a:latin typeface="Times New Roman"/>
                <a:cs typeface="Times New Roman"/>
              </a:rPr>
              <a:t> </a:t>
            </a:r>
            <a:r>
              <a:rPr sz="1800" dirty="0">
                <a:latin typeface="Times New Roman"/>
                <a:cs typeface="Times New Roman"/>
              </a:rPr>
              <a:t>інтересів</a:t>
            </a:r>
            <a:r>
              <a:rPr sz="1800" spc="-35" dirty="0">
                <a:latin typeface="Times New Roman"/>
                <a:cs typeface="Times New Roman"/>
              </a:rPr>
              <a:t> </a:t>
            </a:r>
            <a:r>
              <a:rPr sz="1800" dirty="0">
                <a:latin typeface="Times New Roman"/>
                <a:cs typeface="Times New Roman"/>
              </a:rPr>
              <a:t>людини,</a:t>
            </a:r>
            <a:r>
              <a:rPr sz="1800" spc="-30" dirty="0">
                <a:latin typeface="Times New Roman"/>
                <a:cs typeface="Times New Roman"/>
              </a:rPr>
              <a:t> </a:t>
            </a:r>
            <a:r>
              <a:rPr sz="1800" dirty="0">
                <a:latin typeface="Times New Roman"/>
                <a:cs typeface="Times New Roman"/>
              </a:rPr>
              <a:t>яка</a:t>
            </a:r>
            <a:r>
              <a:rPr sz="1800" spc="-35" dirty="0">
                <a:latin typeface="Times New Roman"/>
                <a:cs typeface="Times New Roman"/>
              </a:rPr>
              <a:t> </a:t>
            </a:r>
            <a:r>
              <a:rPr sz="1800" spc="-10" dirty="0">
                <a:latin typeface="Times New Roman"/>
                <a:cs typeface="Times New Roman"/>
              </a:rPr>
              <a:t>виражається </a:t>
            </a:r>
            <a:r>
              <a:rPr sz="1800" dirty="0">
                <a:latin typeface="Times New Roman"/>
                <a:cs typeface="Times New Roman"/>
              </a:rPr>
              <a:t>у</a:t>
            </a:r>
            <a:r>
              <a:rPr sz="1800" spc="365" dirty="0">
                <a:latin typeface="Times New Roman"/>
                <a:cs typeface="Times New Roman"/>
              </a:rPr>
              <a:t> </a:t>
            </a:r>
            <a:r>
              <a:rPr sz="1800" dirty="0">
                <a:latin typeface="Times New Roman"/>
                <a:cs typeface="Times New Roman"/>
              </a:rPr>
              <a:t>гарантуванні</a:t>
            </a:r>
            <a:r>
              <a:rPr sz="1800" spc="409" dirty="0">
                <a:latin typeface="Times New Roman"/>
                <a:cs typeface="Times New Roman"/>
              </a:rPr>
              <a:t> </a:t>
            </a:r>
            <a:r>
              <a:rPr sz="1800" dirty="0">
                <a:latin typeface="Times New Roman"/>
                <a:cs typeface="Times New Roman"/>
              </a:rPr>
              <a:t>державою</a:t>
            </a:r>
            <a:r>
              <a:rPr sz="1800" spc="400" dirty="0">
                <a:latin typeface="Times New Roman"/>
                <a:cs typeface="Times New Roman"/>
              </a:rPr>
              <a:t> </a:t>
            </a:r>
            <a:r>
              <a:rPr sz="1800" spc="-10" dirty="0">
                <a:latin typeface="Times New Roman"/>
                <a:cs typeface="Times New Roman"/>
              </a:rPr>
              <a:t>безперешкодного </a:t>
            </a:r>
            <a:r>
              <a:rPr sz="1800" dirty="0">
                <a:latin typeface="Times New Roman"/>
                <a:cs typeface="Times New Roman"/>
              </a:rPr>
              <a:t>економічного</a:t>
            </a:r>
            <a:r>
              <a:rPr sz="1800" spc="150" dirty="0">
                <a:latin typeface="Times New Roman"/>
                <a:cs typeface="Times New Roman"/>
              </a:rPr>
              <a:t> </a:t>
            </a:r>
            <a:r>
              <a:rPr sz="1800" dirty="0">
                <a:latin typeface="Times New Roman"/>
                <a:cs typeface="Times New Roman"/>
              </a:rPr>
              <a:t>доступу</a:t>
            </a:r>
            <a:r>
              <a:rPr sz="1800" spc="125" dirty="0">
                <a:latin typeface="Times New Roman"/>
                <a:cs typeface="Times New Roman"/>
              </a:rPr>
              <a:t> </a:t>
            </a:r>
            <a:r>
              <a:rPr sz="1800" dirty="0">
                <a:latin typeface="Times New Roman"/>
                <a:cs typeface="Times New Roman"/>
              </a:rPr>
              <a:t>людини</a:t>
            </a:r>
            <a:r>
              <a:rPr sz="1800" spc="175" dirty="0">
                <a:latin typeface="Times New Roman"/>
                <a:cs typeface="Times New Roman"/>
              </a:rPr>
              <a:t> </a:t>
            </a:r>
            <a:r>
              <a:rPr sz="1800" dirty="0">
                <a:latin typeface="Times New Roman"/>
                <a:cs typeface="Times New Roman"/>
              </a:rPr>
              <a:t>до</a:t>
            </a:r>
            <a:r>
              <a:rPr sz="1800" spc="160" dirty="0">
                <a:latin typeface="Times New Roman"/>
                <a:cs typeface="Times New Roman"/>
              </a:rPr>
              <a:t> </a:t>
            </a:r>
            <a:r>
              <a:rPr sz="1800" spc="-10" dirty="0">
                <a:latin typeface="Times New Roman"/>
                <a:cs typeface="Times New Roman"/>
              </a:rPr>
              <a:t>продуктів </a:t>
            </a:r>
            <a:r>
              <a:rPr sz="1800" dirty="0">
                <a:latin typeface="Times New Roman"/>
                <a:cs typeface="Times New Roman"/>
              </a:rPr>
              <a:t>харчування</a:t>
            </a:r>
            <a:r>
              <a:rPr sz="1800" spc="310" dirty="0">
                <a:latin typeface="Times New Roman"/>
                <a:cs typeface="Times New Roman"/>
              </a:rPr>
              <a:t>   </a:t>
            </a:r>
            <a:r>
              <a:rPr sz="1800" dirty="0">
                <a:latin typeface="Times New Roman"/>
                <a:cs typeface="Times New Roman"/>
              </a:rPr>
              <a:t>з</a:t>
            </a:r>
            <a:r>
              <a:rPr sz="1800" spc="315" dirty="0">
                <a:latin typeface="Times New Roman"/>
                <a:cs typeface="Times New Roman"/>
              </a:rPr>
              <a:t>   </a:t>
            </a:r>
            <a:r>
              <a:rPr sz="1800" dirty="0">
                <a:latin typeface="Times New Roman"/>
                <a:cs typeface="Times New Roman"/>
              </a:rPr>
              <a:t>метою</a:t>
            </a:r>
            <a:r>
              <a:rPr sz="1800" spc="315" dirty="0">
                <a:latin typeface="Times New Roman"/>
                <a:cs typeface="Times New Roman"/>
              </a:rPr>
              <a:t>   </a:t>
            </a:r>
            <a:r>
              <a:rPr sz="1800" dirty="0">
                <a:latin typeface="Times New Roman"/>
                <a:cs typeface="Times New Roman"/>
              </a:rPr>
              <a:t>підтримання</a:t>
            </a:r>
            <a:r>
              <a:rPr sz="1800" spc="320" dirty="0">
                <a:latin typeface="Times New Roman"/>
                <a:cs typeface="Times New Roman"/>
              </a:rPr>
              <a:t>   </a:t>
            </a:r>
            <a:r>
              <a:rPr sz="1800" spc="-25" dirty="0">
                <a:latin typeface="Times New Roman"/>
                <a:cs typeface="Times New Roman"/>
              </a:rPr>
              <a:t>її</a:t>
            </a:r>
            <a:endParaRPr sz="1800">
              <a:latin typeface="Times New Roman"/>
              <a:cs typeface="Times New Roman"/>
            </a:endParaRPr>
          </a:p>
        </p:txBody>
      </p:sp>
      <p:sp>
        <p:nvSpPr>
          <p:cNvPr id="17" name="object 17"/>
          <p:cNvSpPr txBox="1"/>
          <p:nvPr/>
        </p:nvSpPr>
        <p:spPr>
          <a:xfrm>
            <a:off x="4375784" y="6155435"/>
            <a:ext cx="3031490" cy="278765"/>
          </a:xfrm>
          <a:prstGeom prst="rect">
            <a:avLst/>
          </a:prstGeom>
        </p:spPr>
        <p:txBody>
          <a:bodyPr vert="horz" wrap="square" lIns="0" tIns="0" rIns="0" bIns="0" rtlCol="0">
            <a:spAutoFit/>
          </a:bodyPr>
          <a:lstStyle/>
          <a:p>
            <a:pPr marL="12700">
              <a:lnSpc>
                <a:spcPts val="2065"/>
              </a:lnSpc>
            </a:pPr>
            <a:r>
              <a:rPr sz="1800" dirty="0">
                <a:latin typeface="Times New Roman"/>
                <a:cs typeface="Times New Roman"/>
              </a:rPr>
              <a:t>звичайної</a:t>
            </a:r>
            <a:r>
              <a:rPr sz="1800" spc="-75" dirty="0">
                <a:latin typeface="Times New Roman"/>
                <a:cs typeface="Times New Roman"/>
              </a:rPr>
              <a:t> </a:t>
            </a:r>
            <a:r>
              <a:rPr sz="1800" dirty="0">
                <a:latin typeface="Times New Roman"/>
                <a:cs typeface="Times New Roman"/>
              </a:rPr>
              <a:t>життєвої</a:t>
            </a:r>
            <a:r>
              <a:rPr sz="1800" spc="-40" dirty="0">
                <a:latin typeface="Times New Roman"/>
                <a:cs typeface="Times New Roman"/>
              </a:rPr>
              <a:t> </a:t>
            </a:r>
            <a:r>
              <a:rPr sz="1800" spc="-10" dirty="0">
                <a:latin typeface="Times New Roman"/>
                <a:cs typeface="Times New Roman"/>
              </a:rPr>
              <a:t>діяльності.</a:t>
            </a:r>
            <a:endParaRPr sz="1800">
              <a:latin typeface="Times New Roman"/>
              <a:cs typeface="Times New Roman"/>
            </a:endParaRPr>
          </a:p>
        </p:txBody>
      </p:sp>
      <p:sp>
        <p:nvSpPr>
          <p:cNvPr id="11" name="object 11"/>
          <p:cNvSpPr txBox="1"/>
          <p:nvPr/>
        </p:nvSpPr>
        <p:spPr>
          <a:xfrm>
            <a:off x="223215" y="2816097"/>
            <a:ext cx="563308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Times New Roman"/>
                <a:cs typeface="Times New Roman"/>
              </a:rPr>
              <a:t>За</a:t>
            </a:r>
            <a:r>
              <a:rPr sz="1800" spc="-5" dirty="0">
                <a:latin typeface="Times New Roman"/>
                <a:cs typeface="Times New Roman"/>
              </a:rPr>
              <a:t> </a:t>
            </a:r>
            <a:r>
              <a:rPr sz="1800" dirty="0">
                <a:latin typeface="Times New Roman"/>
                <a:cs typeface="Times New Roman"/>
              </a:rPr>
              <a:t>роки інтенсивного</a:t>
            </a:r>
            <a:r>
              <a:rPr sz="1800" spc="25" dirty="0">
                <a:latin typeface="Times New Roman"/>
                <a:cs typeface="Times New Roman"/>
              </a:rPr>
              <a:t> </a:t>
            </a:r>
            <a:r>
              <a:rPr sz="1800" dirty="0">
                <a:latin typeface="Times New Roman"/>
                <a:cs typeface="Times New Roman"/>
              </a:rPr>
              <a:t>розвитку промисловості</a:t>
            </a:r>
            <a:r>
              <a:rPr sz="1800" spc="20" dirty="0">
                <a:latin typeface="Times New Roman"/>
                <a:cs typeface="Times New Roman"/>
              </a:rPr>
              <a:t> </a:t>
            </a:r>
            <a:r>
              <a:rPr sz="1800" dirty="0">
                <a:latin typeface="Times New Roman"/>
                <a:cs typeface="Times New Roman"/>
              </a:rPr>
              <a:t>на</a:t>
            </a:r>
            <a:r>
              <a:rPr sz="1800" spc="-5" dirty="0">
                <a:latin typeface="Times New Roman"/>
                <a:cs typeface="Times New Roman"/>
              </a:rPr>
              <a:t> </a:t>
            </a:r>
            <a:r>
              <a:rPr sz="1800" spc="-10" dirty="0">
                <a:latin typeface="Times New Roman"/>
                <a:cs typeface="Times New Roman"/>
              </a:rPr>
              <a:t>засадах </a:t>
            </a:r>
            <a:r>
              <a:rPr sz="1800" dirty="0">
                <a:latin typeface="Times New Roman"/>
                <a:cs typeface="Times New Roman"/>
              </a:rPr>
              <a:t>індустріальної</a:t>
            </a:r>
            <a:r>
              <a:rPr sz="1800" spc="5" dirty="0">
                <a:latin typeface="Times New Roman"/>
                <a:cs typeface="Times New Roman"/>
              </a:rPr>
              <a:t> </a:t>
            </a:r>
            <a:r>
              <a:rPr sz="1800" dirty="0">
                <a:latin typeface="Times New Roman"/>
                <a:cs typeface="Times New Roman"/>
              </a:rPr>
              <a:t>моделі в</a:t>
            </a:r>
            <a:r>
              <a:rPr sz="1800" spc="-20" dirty="0">
                <a:latin typeface="Times New Roman"/>
                <a:cs typeface="Times New Roman"/>
              </a:rPr>
              <a:t> </a:t>
            </a:r>
            <a:r>
              <a:rPr sz="1800" dirty="0">
                <a:latin typeface="Times New Roman"/>
                <a:cs typeface="Times New Roman"/>
              </a:rPr>
              <a:t>аграрному</a:t>
            </a:r>
            <a:r>
              <a:rPr sz="1800" spc="-35" dirty="0">
                <a:latin typeface="Times New Roman"/>
                <a:cs typeface="Times New Roman"/>
              </a:rPr>
              <a:t> </a:t>
            </a:r>
            <a:r>
              <a:rPr sz="1800" dirty="0">
                <a:latin typeface="Times New Roman"/>
                <a:cs typeface="Times New Roman"/>
              </a:rPr>
              <a:t>секторі</a:t>
            </a:r>
            <a:r>
              <a:rPr sz="1800" spc="5" dirty="0">
                <a:latin typeface="Times New Roman"/>
                <a:cs typeface="Times New Roman"/>
              </a:rPr>
              <a:t> </a:t>
            </a:r>
            <a:r>
              <a:rPr sz="1800" dirty="0">
                <a:latin typeface="Times New Roman"/>
                <a:cs typeface="Times New Roman"/>
              </a:rPr>
              <a:t>в</a:t>
            </a:r>
            <a:r>
              <a:rPr sz="1800" spc="-20" dirty="0">
                <a:latin typeface="Times New Roman"/>
                <a:cs typeface="Times New Roman"/>
              </a:rPr>
              <a:t> </a:t>
            </a:r>
            <a:r>
              <a:rPr sz="1800" spc="-10" dirty="0">
                <a:latin typeface="Times New Roman"/>
                <a:cs typeface="Times New Roman"/>
              </a:rPr>
              <a:t>Україні</a:t>
            </a:r>
            <a:r>
              <a:rPr sz="1800" dirty="0">
                <a:latin typeface="Times New Roman"/>
                <a:cs typeface="Times New Roman"/>
              </a:rPr>
              <a:t> </a:t>
            </a:r>
            <a:r>
              <a:rPr sz="1800" spc="-20" dirty="0">
                <a:latin typeface="Times New Roman"/>
                <a:cs typeface="Times New Roman"/>
              </a:rPr>
              <a:t>було</a:t>
            </a:r>
            <a:endParaRPr sz="1800">
              <a:latin typeface="Times New Roman"/>
              <a:cs typeface="Times New Roman"/>
            </a:endParaRPr>
          </a:p>
        </p:txBody>
      </p:sp>
      <p:sp>
        <p:nvSpPr>
          <p:cNvPr id="12" name="object 12"/>
          <p:cNvSpPr txBox="1"/>
          <p:nvPr/>
        </p:nvSpPr>
        <p:spPr>
          <a:xfrm>
            <a:off x="223215" y="3364433"/>
            <a:ext cx="1203960" cy="57531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imes New Roman"/>
                <a:cs typeface="Times New Roman"/>
              </a:rPr>
              <a:t>сформовано</a:t>
            </a:r>
            <a:endParaRPr sz="1800">
              <a:latin typeface="Times New Roman"/>
              <a:cs typeface="Times New Roman"/>
            </a:endParaRPr>
          </a:p>
          <a:p>
            <a:pPr marL="12700">
              <a:lnSpc>
                <a:spcPct val="100000"/>
              </a:lnSpc>
              <a:spcBef>
                <a:spcPts val="5"/>
              </a:spcBef>
            </a:pPr>
            <a:r>
              <a:rPr sz="1800" spc="-10" dirty="0">
                <a:latin typeface="Times New Roman"/>
                <a:cs typeface="Times New Roman"/>
              </a:rPr>
              <a:t>економічну</a:t>
            </a:r>
            <a:endParaRPr sz="1800">
              <a:latin typeface="Times New Roman"/>
              <a:cs typeface="Times New Roman"/>
            </a:endParaRPr>
          </a:p>
        </p:txBody>
      </p:sp>
      <p:sp>
        <p:nvSpPr>
          <p:cNvPr id="13" name="object 13"/>
          <p:cNvSpPr txBox="1"/>
          <p:nvPr/>
        </p:nvSpPr>
        <p:spPr>
          <a:xfrm>
            <a:off x="1592325" y="3364433"/>
            <a:ext cx="1303020" cy="575310"/>
          </a:xfrm>
          <a:prstGeom prst="rect">
            <a:avLst/>
          </a:prstGeom>
        </p:spPr>
        <p:txBody>
          <a:bodyPr vert="horz" wrap="square" lIns="0" tIns="12700" rIns="0" bIns="0" rtlCol="0">
            <a:spAutoFit/>
          </a:bodyPr>
          <a:lstStyle/>
          <a:p>
            <a:pPr marR="31115" algn="ctr">
              <a:lnSpc>
                <a:spcPct val="100000"/>
              </a:lnSpc>
              <a:spcBef>
                <a:spcPts val="100"/>
              </a:spcBef>
            </a:pPr>
            <a:r>
              <a:rPr sz="1800" spc="-10" dirty="0">
                <a:latin typeface="Times New Roman"/>
                <a:cs typeface="Times New Roman"/>
              </a:rPr>
              <a:t>потужну</a:t>
            </a:r>
            <a:endParaRPr sz="1800">
              <a:latin typeface="Times New Roman"/>
              <a:cs typeface="Times New Roman"/>
            </a:endParaRPr>
          </a:p>
          <a:p>
            <a:pPr algn="ctr">
              <a:lnSpc>
                <a:spcPct val="100000"/>
              </a:lnSpc>
              <a:spcBef>
                <a:spcPts val="5"/>
              </a:spcBef>
              <a:tabLst>
                <a:tab pos="1048385" algn="l"/>
              </a:tabLst>
            </a:pPr>
            <a:r>
              <a:rPr sz="1800" spc="-10" dirty="0">
                <a:latin typeface="Times New Roman"/>
                <a:cs typeface="Times New Roman"/>
              </a:rPr>
              <a:t>систему</a:t>
            </a:r>
            <a:r>
              <a:rPr sz="1800" dirty="0">
                <a:latin typeface="Times New Roman"/>
                <a:cs typeface="Times New Roman"/>
              </a:rPr>
              <a:t>	</a:t>
            </a:r>
            <a:r>
              <a:rPr sz="1800" spc="-50" dirty="0">
                <a:latin typeface="Times New Roman"/>
                <a:cs typeface="Times New Roman"/>
              </a:rPr>
              <a:t>—</a:t>
            </a:r>
            <a:endParaRPr sz="1800">
              <a:latin typeface="Times New Roman"/>
              <a:cs typeface="Times New Roman"/>
            </a:endParaRPr>
          </a:p>
        </p:txBody>
      </p:sp>
      <p:sp>
        <p:nvSpPr>
          <p:cNvPr id="14" name="object 14"/>
          <p:cNvSpPr txBox="1"/>
          <p:nvPr/>
        </p:nvSpPr>
        <p:spPr>
          <a:xfrm>
            <a:off x="3016123" y="3364433"/>
            <a:ext cx="1731645" cy="57531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imes New Roman"/>
                <a:cs typeface="Times New Roman"/>
              </a:rPr>
              <a:t>територіальну</a:t>
            </a:r>
            <a:endParaRPr sz="1800">
              <a:latin typeface="Times New Roman"/>
              <a:cs typeface="Times New Roman"/>
            </a:endParaRPr>
          </a:p>
          <a:p>
            <a:pPr marL="131445">
              <a:lnSpc>
                <a:spcPct val="100000"/>
              </a:lnSpc>
              <a:spcBef>
                <a:spcPts val="5"/>
              </a:spcBef>
            </a:pPr>
            <a:r>
              <a:rPr sz="1800" spc="-10" dirty="0">
                <a:latin typeface="Times New Roman"/>
                <a:cs typeface="Times New Roman"/>
              </a:rPr>
              <a:t>багатогалузевий</a:t>
            </a:r>
            <a:endParaRPr sz="1800">
              <a:latin typeface="Times New Roman"/>
              <a:cs typeface="Times New Roman"/>
            </a:endParaRPr>
          </a:p>
        </p:txBody>
      </p:sp>
      <p:sp>
        <p:nvSpPr>
          <p:cNvPr id="15" name="object 15"/>
          <p:cNvSpPr txBox="1"/>
          <p:nvPr/>
        </p:nvSpPr>
        <p:spPr>
          <a:xfrm>
            <a:off x="4790694" y="3364433"/>
            <a:ext cx="1065530" cy="575310"/>
          </a:xfrm>
          <a:prstGeom prst="rect">
            <a:avLst/>
          </a:prstGeom>
        </p:spPr>
        <p:txBody>
          <a:bodyPr vert="horz" wrap="square" lIns="0" tIns="12700" rIns="0" bIns="0" rtlCol="0">
            <a:spAutoFit/>
          </a:bodyPr>
          <a:lstStyle/>
          <a:p>
            <a:pPr marR="5080" algn="r">
              <a:lnSpc>
                <a:spcPct val="100000"/>
              </a:lnSpc>
              <a:spcBef>
                <a:spcPts val="100"/>
              </a:spcBef>
            </a:pPr>
            <a:r>
              <a:rPr sz="1800" spc="-10" dirty="0">
                <a:latin typeface="Times New Roman"/>
                <a:cs typeface="Times New Roman"/>
              </a:rPr>
              <a:t>соціально-</a:t>
            </a:r>
            <a:endParaRPr sz="1800">
              <a:latin typeface="Times New Roman"/>
              <a:cs typeface="Times New Roman"/>
            </a:endParaRPr>
          </a:p>
          <a:p>
            <a:pPr marR="5080" algn="r">
              <a:lnSpc>
                <a:spcPct val="100000"/>
              </a:lnSpc>
              <a:spcBef>
                <a:spcPts val="5"/>
              </a:spcBef>
            </a:pPr>
            <a:r>
              <a:rPr sz="1800" spc="-10" dirty="0">
                <a:latin typeface="Times New Roman"/>
                <a:cs typeface="Times New Roman"/>
              </a:rPr>
              <a:t>аграрно-</a:t>
            </a:r>
            <a:endParaRPr sz="1800">
              <a:latin typeface="Times New Roman"/>
              <a:cs typeface="Times New Roman"/>
            </a:endParaRPr>
          </a:p>
        </p:txBody>
      </p:sp>
      <p:sp>
        <p:nvSpPr>
          <p:cNvPr id="16" name="object 16"/>
          <p:cNvSpPr txBox="1"/>
          <p:nvPr/>
        </p:nvSpPr>
        <p:spPr>
          <a:xfrm>
            <a:off x="223215" y="3916502"/>
            <a:ext cx="2330450"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промисловий</a:t>
            </a:r>
            <a:r>
              <a:rPr sz="1800" spc="-100" dirty="0">
                <a:latin typeface="Times New Roman"/>
                <a:cs typeface="Times New Roman"/>
              </a:rPr>
              <a:t> </a:t>
            </a:r>
            <a:r>
              <a:rPr sz="1800" spc="-20" dirty="0">
                <a:latin typeface="Times New Roman"/>
                <a:cs typeface="Times New Roman"/>
              </a:rPr>
              <a:t>комплекс.</a:t>
            </a:r>
            <a:endParaRPr sz="1800">
              <a:latin typeface="Times New Roman"/>
              <a:cs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3014" y="932433"/>
            <a:ext cx="8683625" cy="2159000"/>
          </a:xfrm>
          <a:prstGeom prst="rect">
            <a:avLst/>
          </a:prstGeom>
        </p:spPr>
        <p:txBody>
          <a:bodyPr vert="horz" wrap="square" lIns="0" tIns="11430" rIns="0" bIns="0" rtlCol="0">
            <a:spAutoFit/>
          </a:bodyPr>
          <a:lstStyle/>
          <a:p>
            <a:pPr marL="12700">
              <a:lnSpc>
                <a:spcPct val="100000"/>
              </a:lnSpc>
              <a:spcBef>
                <a:spcPts val="90"/>
              </a:spcBef>
            </a:pPr>
            <a:r>
              <a:rPr sz="2000" b="1" i="1" dirty="0">
                <a:latin typeface="Times New Roman"/>
                <a:cs typeface="Times New Roman"/>
              </a:rPr>
              <a:t>У</a:t>
            </a:r>
            <a:r>
              <a:rPr sz="2000" b="1" i="1" spc="-25" dirty="0">
                <a:latin typeface="Times New Roman"/>
                <a:cs typeface="Times New Roman"/>
              </a:rPr>
              <a:t> </a:t>
            </a:r>
            <a:r>
              <a:rPr sz="2000" b="1" i="1" dirty="0">
                <a:latin typeface="Times New Roman"/>
                <a:cs typeface="Times New Roman"/>
              </a:rPr>
              <a:t>1990</a:t>
            </a:r>
            <a:r>
              <a:rPr sz="2000" b="1" i="1" spc="-60" dirty="0">
                <a:latin typeface="Times New Roman"/>
                <a:cs typeface="Times New Roman"/>
              </a:rPr>
              <a:t> </a:t>
            </a:r>
            <a:r>
              <a:rPr sz="2000" b="1" i="1" dirty="0">
                <a:latin typeface="Times New Roman"/>
                <a:cs typeface="Times New Roman"/>
              </a:rPr>
              <a:t>р.</a:t>
            </a:r>
            <a:r>
              <a:rPr sz="2000" b="1" i="1" spc="-45" dirty="0">
                <a:latin typeface="Times New Roman"/>
                <a:cs typeface="Times New Roman"/>
              </a:rPr>
              <a:t> </a:t>
            </a:r>
            <a:r>
              <a:rPr sz="2000" b="1" i="1" dirty="0">
                <a:latin typeface="Times New Roman"/>
                <a:cs typeface="Times New Roman"/>
              </a:rPr>
              <a:t>із</a:t>
            </a:r>
            <a:r>
              <a:rPr sz="2000" b="1" i="1" spc="-15" dirty="0">
                <a:latin typeface="Times New Roman"/>
                <a:cs typeface="Times New Roman"/>
              </a:rPr>
              <a:t> </a:t>
            </a:r>
            <a:r>
              <a:rPr sz="2000" b="1" i="1" dirty="0">
                <a:latin typeface="Times New Roman"/>
                <a:cs typeface="Times New Roman"/>
              </a:rPr>
              <a:t>240</a:t>
            </a:r>
            <a:r>
              <a:rPr sz="2000" b="1" i="1" spc="-60" dirty="0">
                <a:latin typeface="Times New Roman"/>
                <a:cs typeface="Times New Roman"/>
              </a:rPr>
              <a:t> </a:t>
            </a:r>
            <a:r>
              <a:rPr sz="2000" b="1" i="1" dirty="0">
                <a:latin typeface="Times New Roman"/>
                <a:cs typeface="Times New Roman"/>
              </a:rPr>
              <a:t>країн</a:t>
            </a:r>
            <a:r>
              <a:rPr sz="2000" b="1" i="1" spc="-30" dirty="0">
                <a:latin typeface="Times New Roman"/>
                <a:cs typeface="Times New Roman"/>
              </a:rPr>
              <a:t> </a:t>
            </a:r>
            <a:r>
              <a:rPr sz="2000" b="1" i="1" dirty="0">
                <a:latin typeface="Times New Roman"/>
                <a:cs typeface="Times New Roman"/>
              </a:rPr>
              <a:t>світу</a:t>
            </a:r>
            <a:r>
              <a:rPr sz="2000" b="1" i="1" spc="-70" dirty="0">
                <a:latin typeface="Times New Roman"/>
                <a:cs typeface="Times New Roman"/>
              </a:rPr>
              <a:t> </a:t>
            </a:r>
            <a:r>
              <a:rPr sz="2000" b="1" i="1" dirty="0">
                <a:latin typeface="Times New Roman"/>
                <a:cs typeface="Times New Roman"/>
              </a:rPr>
              <a:t>Україна</a:t>
            </a:r>
            <a:r>
              <a:rPr sz="2000" b="1" i="1" spc="-35" dirty="0">
                <a:latin typeface="Times New Roman"/>
                <a:cs typeface="Times New Roman"/>
              </a:rPr>
              <a:t> </a:t>
            </a:r>
            <a:r>
              <a:rPr sz="2000" b="1" i="1" dirty="0">
                <a:latin typeface="Times New Roman"/>
                <a:cs typeface="Times New Roman"/>
              </a:rPr>
              <a:t>займала</a:t>
            </a:r>
            <a:r>
              <a:rPr sz="2000" b="1" i="1" spc="-20" dirty="0">
                <a:latin typeface="Times New Roman"/>
                <a:cs typeface="Times New Roman"/>
              </a:rPr>
              <a:t> </a:t>
            </a:r>
            <a:r>
              <a:rPr sz="2000" b="1" i="1" dirty="0">
                <a:latin typeface="Times New Roman"/>
                <a:cs typeface="Times New Roman"/>
              </a:rPr>
              <a:t>в</a:t>
            </a:r>
            <a:r>
              <a:rPr sz="2000" b="1" i="1" spc="-50" dirty="0">
                <a:latin typeface="Times New Roman"/>
                <a:cs typeface="Times New Roman"/>
              </a:rPr>
              <a:t> </a:t>
            </a:r>
            <a:r>
              <a:rPr sz="2000" b="1" i="1" dirty="0">
                <a:latin typeface="Times New Roman"/>
                <a:cs typeface="Times New Roman"/>
              </a:rPr>
              <a:t>розрахунку</a:t>
            </a:r>
            <a:r>
              <a:rPr sz="2000" b="1" i="1" spc="-45" dirty="0">
                <a:latin typeface="Times New Roman"/>
                <a:cs typeface="Times New Roman"/>
              </a:rPr>
              <a:t> </a:t>
            </a:r>
            <a:r>
              <a:rPr sz="2000" b="1" i="1" dirty="0">
                <a:latin typeface="Times New Roman"/>
                <a:cs typeface="Times New Roman"/>
              </a:rPr>
              <a:t>на</a:t>
            </a:r>
            <a:r>
              <a:rPr sz="2000" b="1" i="1" spc="-20" dirty="0">
                <a:latin typeface="Times New Roman"/>
                <a:cs typeface="Times New Roman"/>
              </a:rPr>
              <a:t> </a:t>
            </a:r>
            <a:r>
              <a:rPr sz="2000" b="1" i="1" dirty="0">
                <a:latin typeface="Times New Roman"/>
                <a:cs typeface="Times New Roman"/>
              </a:rPr>
              <a:t>душу</a:t>
            </a:r>
            <a:r>
              <a:rPr sz="2000" b="1" i="1" spc="-20" dirty="0">
                <a:latin typeface="Times New Roman"/>
                <a:cs typeface="Times New Roman"/>
              </a:rPr>
              <a:t> </a:t>
            </a:r>
            <a:r>
              <a:rPr sz="2000" b="1" i="1" spc="-10" dirty="0">
                <a:latin typeface="Times New Roman"/>
                <a:cs typeface="Times New Roman"/>
              </a:rPr>
              <a:t>населення:</a:t>
            </a:r>
            <a:endParaRPr sz="2000">
              <a:latin typeface="Times New Roman"/>
              <a:cs typeface="Times New Roman"/>
            </a:endParaRPr>
          </a:p>
          <a:p>
            <a:pPr>
              <a:lnSpc>
                <a:spcPct val="100000"/>
              </a:lnSpc>
              <a:spcBef>
                <a:spcPts val="1065"/>
              </a:spcBef>
            </a:pPr>
            <a:endParaRPr sz="2000">
              <a:latin typeface="Times New Roman"/>
              <a:cs typeface="Times New Roman"/>
            </a:endParaRPr>
          </a:p>
          <a:p>
            <a:pPr marL="12700">
              <a:lnSpc>
                <a:spcPct val="100000"/>
              </a:lnSpc>
            </a:pPr>
            <a:r>
              <a:rPr sz="2000" b="1" dirty="0">
                <a:latin typeface="Times New Roman"/>
                <a:cs typeface="Times New Roman"/>
              </a:rPr>
              <a:t>І</a:t>
            </a:r>
            <a:r>
              <a:rPr sz="2000" b="1" spc="-65" dirty="0">
                <a:latin typeface="Times New Roman"/>
                <a:cs typeface="Times New Roman"/>
              </a:rPr>
              <a:t> </a:t>
            </a:r>
            <a:r>
              <a:rPr sz="2000" b="1" dirty="0">
                <a:latin typeface="Times New Roman"/>
                <a:cs typeface="Times New Roman"/>
              </a:rPr>
              <a:t>місце</a:t>
            </a:r>
            <a:r>
              <a:rPr sz="2000" b="1" spc="-65" dirty="0">
                <a:latin typeface="Times New Roman"/>
                <a:cs typeface="Times New Roman"/>
              </a:rPr>
              <a:t> </a:t>
            </a:r>
            <a:r>
              <a:rPr sz="2000" dirty="0">
                <a:latin typeface="Times New Roman"/>
                <a:cs typeface="Times New Roman"/>
              </a:rPr>
              <a:t>–</a:t>
            </a:r>
            <a:r>
              <a:rPr sz="2000" spc="-65" dirty="0">
                <a:latin typeface="Times New Roman"/>
                <a:cs typeface="Times New Roman"/>
              </a:rPr>
              <a:t> </a:t>
            </a:r>
            <a:r>
              <a:rPr sz="2000" dirty="0">
                <a:latin typeface="Times New Roman"/>
                <a:cs typeface="Times New Roman"/>
              </a:rPr>
              <a:t>виробництво</a:t>
            </a:r>
            <a:r>
              <a:rPr sz="2000" spc="30" dirty="0">
                <a:latin typeface="Times New Roman"/>
                <a:cs typeface="Times New Roman"/>
              </a:rPr>
              <a:t> </a:t>
            </a:r>
            <a:r>
              <a:rPr sz="2000" spc="-25" dirty="0">
                <a:latin typeface="Times New Roman"/>
                <a:cs typeface="Times New Roman"/>
              </a:rPr>
              <a:t>бурякового</a:t>
            </a:r>
            <a:r>
              <a:rPr sz="2000" spc="10" dirty="0">
                <a:latin typeface="Times New Roman"/>
                <a:cs typeface="Times New Roman"/>
              </a:rPr>
              <a:t> </a:t>
            </a:r>
            <a:r>
              <a:rPr sz="2000" dirty="0">
                <a:latin typeface="Times New Roman"/>
                <a:cs typeface="Times New Roman"/>
              </a:rPr>
              <a:t>цукру</a:t>
            </a:r>
            <a:r>
              <a:rPr sz="2000" spc="-10" dirty="0">
                <a:latin typeface="Times New Roman"/>
                <a:cs typeface="Times New Roman"/>
              </a:rPr>
              <a:t> </a:t>
            </a:r>
            <a:r>
              <a:rPr sz="2000" dirty="0">
                <a:latin typeface="Times New Roman"/>
                <a:cs typeface="Times New Roman"/>
              </a:rPr>
              <a:t>(по</a:t>
            </a:r>
            <a:r>
              <a:rPr sz="2000" spc="-50" dirty="0">
                <a:latin typeface="Times New Roman"/>
                <a:cs typeface="Times New Roman"/>
              </a:rPr>
              <a:t> </a:t>
            </a:r>
            <a:r>
              <a:rPr sz="2000" dirty="0">
                <a:latin typeface="Times New Roman"/>
                <a:cs typeface="Times New Roman"/>
              </a:rPr>
              <a:t>150</a:t>
            </a:r>
            <a:r>
              <a:rPr sz="2000" spc="-70" dirty="0">
                <a:latin typeface="Times New Roman"/>
                <a:cs typeface="Times New Roman"/>
              </a:rPr>
              <a:t> </a:t>
            </a:r>
            <a:r>
              <a:rPr sz="2000" spc="-20" dirty="0">
                <a:latin typeface="Times New Roman"/>
                <a:cs typeface="Times New Roman"/>
              </a:rPr>
              <a:t>кг);</a:t>
            </a:r>
            <a:endParaRPr sz="2000">
              <a:latin typeface="Times New Roman"/>
              <a:cs typeface="Times New Roman"/>
            </a:endParaRPr>
          </a:p>
          <a:p>
            <a:pPr marL="12700">
              <a:lnSpc>
                <a:spcPct val="100000"/>
              </a:lnSpc>
              <a:spcBef>
                <a:spcPts val="480"/>
              </a:spcBef>
            </a:pPr>
            <a:r>
              <a:rPr sz="2000" b="1" dirty="0">
                <a:latin typeface="Times New Roman"/>
                <a:cs typeface="Times New Roman"/>
              </a:rPr>
              <a:t>IV</a:t>
            </a:r>
            <a:r>
              <a:rPr sz="2000" b="1" spc="-80" dirty="0">
                <a:latin typeface="Times New Roman"/>
                <a:cs typeface="Times New Roman"/>
              </a:rPr>
              <a:t> </a:t>
            </a:r>
            <a:r>
              <a:rPr sz="2000" b="1" dirty="0">
                <a:latin typeface="Times New Roman"/>
                <a:cs typeface="Times New Roman"/>
              </a:rPr>
              <a:t>місце</a:t>
            </a:r>
            <a:r>
              <a:rPr sz="2000" b="1" spc="-60" dirty="0">
                <a:latin typeface="Times New Roman"/>
                <a:cs typeface="Times New Roman"/>
              </a:rPr>
              <a:t> </a:t>
            </a:r>
            <a:r>
              <a:rPr sz="2000" dirty="0">
                <a:latin typeface="Times New Roman"/>
                <a:cs typeface="Times New Roman"/>
              </a:rPr>
              <a:t>–</a:t>
            </a:r>
            <a:r>
              <a:rPr sz="2000" spc="-40" dirty="0">
                <a:latin typeface="Times New Roman"/>
                <a:cs typeface="Times New Roman"/>
              </a:rPr>
              <a:t> </a:t>
            </a:r>
            <a:r>
              <a:rPr sz="2000" spc="-10" dirty="0">
                <a:latin typeface="Times New Roman"/>
                <a:cs typeface="Times New Roman"/>
              </a:rPr>
              <a:t>виробництво</a:t>
            </a:r>
            <a:r>
              <a:rPr sz="2000" spc="40" dirty="0">
                <a:latin typeface="Times New Roman"/>
                <a:cs typeface="Times New Roman"/>
              </a:rPr>
              <a:t> </a:t>
            </a:r>
            <a:r>
              <a:rPr sz="2000" dirty="0">
                <a:latin typeface="Times New Roman"/>
                <a:cs typeface="Times New Roman"/>
              </a:rPr>
              <a:t>молока</a:t>
            </a:r>
            <a:r>
              <a:rPr sz="2000" spc="-50" dirty="0">
                <a:latin typeface="Times New Roman"/>
                <a:cs typeface="Times New Roman"/>
              </a:rPr>
              <a:t> </a:t>
            </a:r>
            <a:r>
              <a:rPr sz="2000" dirty="0">
                <a:latin typeface="Times New Roman"/>
                <a:cs typeface="Times New Roman"/>
              </a:rPr>
              <a:t>(472</a:t>
            </a:r>
            <a:r>
              <a:rPr sz="2000" spc="-85" dirty="0">
                <a:latin typeface="Times New Roman"/>
                <a:cs typeface="Times New Roman"/>
              </a:rPr>
              <a:t> </a:t>
            </a:r>
            <a:r>
              <a:rPr sz="2000" spc="-20" dirty="0">
                <a:latin typeface="Times New Roman"/>
                <a:cs typeface="Times New Roman"/>
              </a:rPr>
              <a:t>кг);</a:t>
            </a:r>
            <a:endParaRPr sz="2000">
              <a:latin typeface="Times New Roman"/>
              <a:cs typeface="Times New Roman"/>
            </a:endParaRPr>
          </a:p>
          <a:p>
            <a:pPr marL="12700">
              <a:lnSpc>
                <a:spcPct val="100000"/>
              </a:lnSpc>
              <a:spcBef>
                <a:spcPts val="480"/>
              </a:spcBef>
            </a:pPr>
            <a:r>
              <a:rPr sz="2000" b="1" dirty="0">
                <a:latin typeface="Times New Roman"/>
                <a:cs typeface="Times New Roman"/>
              </a:rPr>
              <a:t>VI</a:t>
            </a:r>
            <a:r>
              <a:rPr sz="2000" b="1" spc="-30" dirty="0">
                <a:latin typeface="Times New Roman"/>
                <a:cs typeface="Times New Roman"/>
              </a:rPr>
              <a:t> </a:t>
            </a:r>
            <a:r>
              <a:rPr sz="2000" b="1" dirty="0">
                <a:latin typeface="Times New Roman"/>
                <a:cs typeface="Times New Roman"/>
              </a:rPr>
              <a:t>місце</a:t>
            </a:r>
            <a:r>
              <a:rPr sz="2000" b="1" spc="-60" dirty="0">
                <a:latin typeface="Times New Roman"/>
                <a:cs typeface="Times New Roman"/>
              </a:rPr>
              <a:t> </a:t>
            </a:r>
            <a:r>
              <a:rPr sz="2000" dirty="0">
                <a:latin typeface="Times New Roman"/>
                <a:cs typeface="Times New Roman"/>
              </a:rPr>
              <a:t>–</a:t>
            </a:r>
            <a:r>
              <a:rPr sz="2000" spc="-55" dirty="0">
                <a:latin typeface="Times New Roman"/>
                <a:cs typeface="Times New Roman"/>
              </a:rPr>
              <a:t> </a:t>
            </a:r>
            <a:r>
              <a:rPr sz="2000" dirty="0">
                <a:latin typeface="Times New Roman"/>
                <a:cs typeface="Times New Roman"/>
              </a:rPr>
              <a:t>виробництво</a:t>
            </a:r>
            <a:r>
              <a:rPr sz="2000" spc="65" dirty="0">
                <a:latin typeface="Times New Roman"/>
                <a:cs typeface="Times New Roman"/>
              </a:rPr>
              <a:t> </a:t>
            </a:r>
            <a:r>
              <a:rPr sz="2000" dirty="0">
                <a:latin typeface="Times New Roman"/>
                <a:cs typeface="Times New Roman"/>
              </a:rPr>
              <a:t>зерна</a:t>
            </a:r>
            <a:r>
              <a:rPr sz="2000" spc="-45" dirty="0">
                <a:latin typeface="Times New Roman"/>
                <a:cs typeface="Times New Roman"/>
              </a:rPr>
              <a:t> </a:t>
            </a:r>
            <a:r>
              <a:rPr sz="2000" dirty="0">
                <a:latin typeface="Times New Roman"/>
                <a:cs typeface="Times New Roman"/>
              </a:rPr>
              <a:t>(1</a:t>
            </a:r>
            <a:r>
              <a:rPr sz="2000" spc="-55" dirty="0">
                <a:latin typeface="Times New Roman"/>
                <a:cs typeface="Times New Roman"/>
              </a:rPr>
              <a:t> </a:t>
            </a:r>
            <a:r>
              <a:rPr sz="2000" spc="-25" dirty="0">
                <a:latin typeface="Times New Roman"/>
                <a:cs typeface="Times New Roman"/>
              </a:rPr>
              <a:t>т);</a:t>
            </a:r>
            <a:endParaRPr sz="2000">
              <a:latin typeface="Times New Roman"/>
              <a:cs typeface="Times New Roman"/>
            </a:endParaRPr>
          </a:p>
          <a:p>
            <a:pPr marL="12700">
              <a:lnSpc>
                <a:spcPct val="100000"/>
              </a:lnSpc>
              <a:spcBef>
                <a:spcPts val="484"/>
              </a:spcBef>
            </a:pPr>
            <a:r>
              <a:rPr sz="2000" b="1" dirty="0">
                <a:latin typeface="Times New Roman"/>
                <a:cs typeface="Times New Roman"/>
              </a:rPr>
              <a:t>VIІ</a:t>
            </a:r>
            <a:r>
              <a:rPr sz="2000" b="1" spc="-30" dirty="0">
                <a:latin typeface="Times New Roman"/>
                <a:cs typeface="Times New Roman"/>
              </a:rPr>
              <a:t> </a:t>
            </a:r>
            <a:r>
              <a:rPr sz="2000" b="1" dirty="0">
                <a:latin typeface="Times New Roman"/>
                <a:cs typeface="Times New Roman"/>
              </a:rPr>
              <a:t>місце</a:t>
            </a:r>
            <a:r>
              <a:rPr sz="2000" b="1" spc="-55" dirty="0">
                <a:latin typeface="Times New Roman"/>
                <a:cs typeface="Times New Roman"/>
              </a:rPr>
              <a:t> </a:t>
            </a:r>
            <a:r>
              <a:rPr sz="2000" dirty="0">
                <a:latin typeface="Times New Roman"/>
                <a:cs typeface="Times New Roman"/>
              </a:rPr>
              <a:t>–</a:t>
            </a:r>
            <a:r>
              <a:rPr sz="2000" spc="-30" dirty="0">
                <a:latin typeface="Times New Roman"/>
                <a:cs typeface="Times New Roman"/>
              </a:rPr>
              <a:t> </a:t>
            </a:r>
            <a:r>
              <a:rPr sz="2000" dirty="0">
                <a:latin typeface="Times New Roman"/>
                <a:cs typeface="Times New Roman"/>
              </a:rPr>
              <a:t>виробництво</a:t>
            </a:r>
            <a:r>
              <a:rPr sz="2000" spc="50" dirty="0">
                <a:latin typeface="Times New Roman"/>
                <a:cs typeface="Times New Roman"/>
              </a:rPr>
              <a:t> </a:t>
            </a:r>
            <a:r>
              <a:rPr sz="2000" dirty="0">
                <a:latin typeface="Times New Roman"/>
                <a:cs typeface="Times New Roman"/>
              </a:rPr>
              <a:t>м’яса</a:t>
            </a:r>
            <a:r>
              <a:rPr sz="2000" spc="-20" dirty="0">
                <a:latin typeface="Times New Roman"/>
                <a:cs typeface="Times New Roman"/>
              </a:rPr>
              <a:t> </a:t>
            </a:r>
            <a:r>
              <a:rPr sz="2000" dirty="0">
                <a:latin typeface="Times New Roman"/>
                <a:cs typeface="Times New Roman"/>
              </a:rPr>
              <a:t>(по</a:t>
            </a:r>
            <a:r>
              <a:rPr sz="2000" spc="-55" dirty="0">
                <a:latin typeface="Times New Roman"/>
                <a:cs typeface="Times New Roman"/>
              </a:rPr>
              <a:t> </a:t>
            </a:r>
            <a:r>
              <a:rPr sz="2000" dirty="0">
                <a:latin typeface="Times New Roman"/>
                <a:cs typeface="Times New Roman"/>
              </a:rPr>
              <a:t>84</a:t>
            </a:r>
            <a:r>
              <a:rPr sz="2000" spc="-35" dirty="0">
                <a:latin typeface="Times New Roman"/>
                <a:cs typeface="Times New Roman"/>
              </a:rPr>
              <a:t> </a:t>
            </a:r>
            <a:r>
              <a:rPr sz="2000" spc="-20" dirty="0">
                <a:latin typeface="Times New Roman"/>
                <a:cs typeface="Times New Roman"/>
              </a:rPr>
              <a:t>кг).</a:t>
            </a:r>
            <a:endParaRPr sz="2000">
              <a:latin typeface="Times New Roman"/>
              <a:cs typeface="Times New Roman"/>
            </a:endParaRPr>
          </a:p>
        </p:txBody>
      </p:sp>
      <p:grpSp>
        <p:nvGrpSpPr>
          <p:cNvPr id="3" name="object 3"/>
          <p:cNvGrpSpPr/>
          <p:nvPr/>
        </p:nvGrpSpPr>
        <p:grpSpPr>
          <a:xfrm>
            <a:off x="323088" y="2090927"/>
            <a:ext cx="8339455" cy="4182110"/>
            <a:chOff x="323088" y="2090927"/>
            <a:chExt cx="8339455" cy="4182110"/>
          </a:xfrm>
        </p:grpSpPr>
        <p:pic>
          <p:nvPicPr>
            <p:cNvPr id="4" name="object 4"/>
            <p:cNvPicPr/>
            <p:nvPr/>
          </p:nvPicPr>
          <p:blipFill>
            <a:blip r:embed="rId2" cstate="print"/>
            <a:stretch>
              <a:fillRect/>
            </a:stretch>
          </p:blipFill>
          <p:spPr>
            <a:xfrm>
              <a:off x="323088" y="3572255"/>
              <a:ext cx="3602736" cy="2700528"/>
            </a:xfrm>
            <a:prstGeom prst="rect">
              <a:avLst/>
            </a:prstGeom>
          </p:spPr>
        </p:pic>
        <p:pic>
          <p:nvPicPr>
            <p:cNvPr id="5" name="object 5"/>
            <p:cNvPicPr/>
            <p:nvPr/>
          </p:nvPicPr>
          <p:blipFill>
            <a:blip r:embed="rId3" cstate="print"/>
            <a:stretch>
              <a:fillRect/>
            </a:stretch>
          </p:blipFill>
          <p:spPr>
            <a:xfrm>
              <a:off x="5434584" y="2090927"/>
              <a:ext cx="3227832" cy="1975104"/>
            </a:xfrm>
            <a:prstGeom prst="rect">
              <a:avLst/>
            </a:prstGeom>
          </p:spPr>
        </p:pic>
      </p:grpSp>
      <p:sp>
        <p:nvSpPr>
          <p:cNvPr id="6" name="object 6"/>
          <p:cNvSpPr txBox="1"/>
          <p:nvPr/>
        </p:nvSpPr>
        <p:spPr>
          <a:xfrm>
            <a:off x="4075938" y="4480001"/>
            <a:ext cx="1776095" cy="635000"/>
          </a:xfrm>
          <a:prstGeom prst="rect">
            <a:avLst/>
          </a:prstGeom>
        </p:spPr>
        <p:txBody>
          <a:bodyPr vert="horz" wrap="square" lIns="0" tIns="12065" rIns="0" bIns="0" rtlCol="0">
            <a:spAutoFit/>
          </a:bodyPr>
          <a:lstStyle/>
          <a:p>
            <a:pPr marL="12700">
              <a:lnSpc>
                <a:spcPct val="100000"/>
              </a:lnSpc>
              <a:spcBef>
                <a:spcPts val="95"/>
              </a:spcBef>
              <a:tabLst>
                <a:tab pos="866140" algn="l"/>
              </a:tabLst>
            </a:pPr>
            <a:r>
              <a:rPr sz="2000" spc="-10" dirty="0">
                <a:latin typeface="Times New Roman"/>
                <a:cs typeface="Times New Roman"/>
              </a:rPr>
              <a:t>Таким</a:t>
            </a:r>
            <a:r>
              <a:rPr sz="2000" dirty="0">
                <a:latin typeface="Times New Roman"/>
                <a:cs typeface="Times New Roman"/>
              </a:rPr>
              <a:t>	</a:t>
            </a:r>
            <a:r>
              <a:rPr sz="2000" spc="-10" dirty="0">
                <a:latin typeface="Times New Roman"/>
                <a:cs typeface="Times New Roman"/>
              </a:rPr>
              <a:t>чином,</a:t>
            </a:r>
            <a:endParaRPr sz="2000">
              <a:latin typeface="Times New Roman"/>
              <a:cs typeface="Times New Roman"/>
            </a:endParaRPr>
          </a:p>
          <a:p>
            <a:pPr marL="12700">
              <a:lnSpc>
                <a:spcPct val="100000"/>
              </a:lnSpc>
              <a:tabLst>
                <a:tab pos="1195070" algn="l"/>
              </a:tabLst>
            </a:pPr>
            <a:r>
              <a:rPr sz="2000" spc="-10" dirty="0">
                <a:latin typeface="Times New Roman"/>
                <a:cs typeface="Times New Roman"/>
              </a:rPr>
              <a:t>десятку</a:t>
            </a:r>
            <a:r>
              <a:rPr sz="2000" dirty="0">
                <a:latin typeface="Times New Roman"/>
                <a:cs typeface="Times New Roman"/>
              </a:rPr>
              <a:t>	</a:t>
            </a:r>
            <a:r>
              <a:rPr sz="2000" spc="-20" dirty="0">
                <a:latin typeface="Times New Roman"/>
                <a:cs typeface="Times New Roman"/>
              </a:rPr>
              <a:t>країн</a:t>
            </a:r>
            <a:endParaRPr sz="2000">
              <a:latin typeface="Times New Roman"/>
              <a:cs typeface="Times New Roman"/>
            </a:endParaRPr>
          </a:p>
        </p:txBody>
      </p:sp>
      <p:sp>
        <p:nvSpPr>
          <p:cNvPr id="7" name="object 7"/>
          <p:cNvSpPr txBox="1"/>
          <p:nvPr/>
        </p:nvSpPr>
        <p:spPr>
          <a:xfrm>
            <a:off x="5847334" y="4480001"/>
            <a:ext cx="3075305" cy="635000"/>
          </a:xfrm>
          <a:prstGeom prst="rect">
            <a:avLst/>
          </a:prstGeom>
        </p:spPr>
        <p:txBody>
          <a:bodyPr vert="horz" wrap="square" lIns="0" tIns="12065" rIns="0" bIns="0" rtlCol="0">
            <a:spAutoFit/>
          </a:bodyPr>
          <a:lstStyle/>
          <a:p>
            <a:pPr marL="12700">
              <a:lnSpc>
                <a:spcPct val="100000"/>
              </a:lnSpc>
              <a:spcBef>
                <a:spcPts val="95"/>
              </a:spcBef>
              <a:tabLst>
                <a:tab pos="1027430" algn="l"/>
                <a:tab pos="2064385" algn="l"/>
                <a:tab pos="2362835" algn="l"/>
              </a:tabLst>
            </a:pPr>
            <a:r>
              <a:rPr sz="2000" spc="-10" dirty="0">
                <a:latin typeface="Times New Roman"/>
                <a:cs typeface="Times New Roman"/>
              </a:rPr>
              <a:t>Україна</a:t>
            </a:r>
            <a:r>
              <a:rPr sz="2000" dirty="0">
                <a:latin typeface="Times New Roman"/>
                <a:cs typeface="Times New Roman"/>
              </a:rPr>
              <a:t>	</a:t>
            </a:r>
            <a:r>
              <a:rPr sz="2000" spc="-10" dirty="0">
                <a:latin typeface="Times New Roman"/>
                <a:cs typeface="Times New Roman"/>
              </a:rPr>
              <a:t>входила</a:t>
            </a:r>
            <a:r>
              <a:rPr sz="2000" dirty="0">
                <a:latin typeface="Times New Roman"/>
                <a:cs typeface="Times New Roman"/>
              </a:rPr>
              <a:t>	</a:t>
            </a:r>
            <a:r>
              <a:rPr sz="2000" spc="-50" dirty="0">
                <a:latin typeface="Times New Roman"/>
                <a:cs typeface="Times New Roman"/>
              </a:rPr>
              <a:t>у</a:t>
            </a:r>
            <a:r>
              <a:rPr sz="2000" dirty="0">
                <a:latin typeface="Times New Roman"/>
                <a:cs typeface="Times New Roman"/>
              </a:rPr>
              <a:t>	</a:t>
            </a:r>
            <a:r>
              <a:rPr sz="2000" spc="-20" dirty="0">
                <a:latin typeface="Times New Roman"/>
                <a:cs typeface="Times New Roman"/>
              </a:rPr>
              <a:t>першу</a:t>
            </a:r>
            <a:endParaRPr sz="2000">
              <a:latin typeface="Times New Roman"/>
              <a:cs typeface="Times New Roman"/>
            </a:endParaRPr>
          </a:p>
          <a:p>
            <a:pPr marL="165100">
              <a:lnSpc>
                <a:spcPct val="100000"/>
              </a:lnSpc>
            </a:pPr>
            <a:r>
              <a:rPr sz="2000" spc="-10" dirty="0">
                <a:latin typeface="Times New Roman"/>
                <a:cs typeface="Times New Roman"/>
              </a:rPr>
              <a:t>світу</a:t>
            </a:r>
            <a:endParaRPr sz="2000">
              <a:latin typeface="Times New Roman"/>
              <a:cs typeface="Times New Roman"/>
            </a:endParaRPr>
          </a:p>
        </p:txBody>
      </p:sp>
      <p:sp>
        <p:nvSpPr>
          <p:cNvPr id="8" name="object 8"/>
          <p:cNvSpPr txBox="1"/>
          <p:nvPr/>
        </p:nvSpPr>
        <p:spPr>
          <a:xfrm>
            <a:off x="6887082" y="4785486"/>
            <a:ext cx="2034539" cy="329565"/>
          </a:xfrm>
          <a:prstGeom prst="rect">
            <a:avLst/>
          </a:prstGeom>
        </p:spPr>
        <p:txBody>
          <a:bodyPr vert="horz" wrap="square" lIns="0" tIns="11430" rIns="0" bIns="0" rtlCol="0">
            <a:spAutoFit/>
          </a:bodyPr>
          <a:lstStyle/>
          <a:p>
            <a:pPr marL="12700">
              <a:lnSpc>
                <a:spcPct val="100000"/>
              </a:lnSpc>
              <a:spcBef>
                <a:spcPts val="90"/>
              </a:spcBef>
              <a:tabLst>
                <a:tab pos="621665" algn="l"/>
              </a:tabLst>
            </a:pPr>
            <a:r>
              <a:rPr sz="2000" spc="-25" dirty="0">
                <a:latin typeface="Times New Roman"/>
                <a:cs typeface="Times New Roman"/>
              </a:rPr>
              <a:t>по</a:t>
            </a:r>
            <a:r>
              <a:rPr sz="2000" dirty="0">
                <a:latin typeface="Times New Roman"/>
                <a:cs typeface="Times New Roman"/>
              </a:rPr>
              <a:t>	</a:t>
            </a:r>
            <a:r>
              <a:rPr sz="2000" spc="-10" dirty="0">
                <a:latin typeface="Times New Roman"/>
                <a:cs typeface="Times New Roman"/>
              </a:rPr>
              <a:t>виробництву</a:t>
            </a:r>
            <a:endParaRPr sz="2000">
              <a:latin typeface="Times New Roman"/>
              <a:cs typeface="Times New Roman"/>
            </a:endParaRPr>
          </a:p>
        </p:txBody>
      </p:sp>
      <p:sp>
        <p:nvSpPr>
          <p:cNvPr id="9" name="object 9"/>
          <p:cNvSpPr txBox="1"/>
          <p:nvPr/>
        </p:nvSpPr>
        <p:spPr>
          <a:xfrm>
            <a:off x="5274055" y="5089982"/>
            <a:ext cx="3645535" cy="329565"/>
          </a:xfrm>
          <a:prstGeom prst="rect">
            <a:avLst/>
          </a:prstGeom>
        </p:spPr>
        <p:txBody>
          <a:bodyPr vert="horz" wrap="square" lIns="0" tIns="12065" rIns="0" bIns="0" rtlCol="0">
            <a:spAutoFit/>
          </a:bodyPr>
          <a:lstStyle/>
          <a:p>
            <a:pPr marL="12700">
              <a:lnSpc>
                <a:spcPct val="100000"/>
              </a:lnSpc>
              <a:spcBef>
                <a:spcPts val="95"/>
              </a:spcBef>
              <a:tabLst>
                <a:tab pos="1240790" algn="l"/>
                <a:tab pos="2640330" algn="l"/>
                <a:tab pos="3058160" algn="l"/>
              </a:tabLst>
            </a:pPr>
            <a:r>
              <a:rPr sz="2000" spc="-10" dirty="0">
                <a:latin typeface="Times New Roman"/>
                <a:cs typeface="Times New Roman"/>
              </a:rPr>
              <a:t>продуктів</a:t>
            </a:r>
            <a:r>
              <a:rPr sz="2000" dirty="0">
                <a:latin typeface="Times New Roman"/>
                <a:cs typeface="Times New Roman"/>
              </a:rPr>
              <a:t>	</a:t>
            </a:r>
            <a:r>
              <a:rPr sz="2000" spc="-10" dirty="0">
                <a:latin typeface="Times New Roman"/>
                <a:cs typeface="Times New Roman"/>
              </a:rPr>
              <a:t>харчування</a:t>
            </a:r>
            <a:r>
              <a:rPr sz="2000" dirty="0">
                <a:latin typeface="Times New Roman"/>
                <a:cs typeface="Times New Roman"/>
              </a:rPr>
              <a:t>	</a:t>
            </a:r>
            <a:r>
              <a:rPr sz="2000" spc="-25" dirty="0">
                <a:latin typeface="Times New Roman"/>
                <a:cs typeface="Times New Roman"/>
              </a:rPr>
              <a:t>на</a:t>
            </a:r>
            <a:r>
              <a:rPr sz="2000" dirty="0">
                <a:latin typeface="Times New Roman"/>
                <a:cs typeface="Times New Roman"/>
              </a:rPr>
              <a:t>	</a:t>
            </a:r>
            <a:r>
              <a:rPr sz="2000" spc="-20" dirty="0">
                <a:latin typeface="Times New Roman"/>
                <a:cs typeface="Times New Roman"/>
              </a:rPr>
              <a:t>душу</a:t>
            </a:r>
            <a:endParaRPr sz="2000">
              <a:latin typeface="Times New Roman"/>
              <a:cs typeface="Times New Roman"/>
            </a:endParaRPr>
          </a:p>
        </p:txBody>
      </p:sp>
      <p:sp>
        <p:nvSpPr>
          <p:cNvPr id="10" name="object 10"/>
          <p:cNvSpPr txBox="1"/>
          <p:nvPr/>
        </p:nvSpPr>
        <p:spPr>
          <a:xfrm>
            <a:off x="4075938" y="5089982"/>
            <a:ext cx="1186180" cy="634365"/>
          </a:xfrm>
          <a:prstGeom prst="rect">
            <a:avLst/>
          </a:prstGeom>
        </p:spPr>
        <p:txBody>
          <a:bodyPr vert="horz" wrap="square" lIns="0" tIns="12065" rIns="0" bIns="0" rtlCol="0">
            <a:spAutoFit/>
          </a:bodyPr>
          <a:lstStyle/>
          <a:p>
            <a:pPr marL="12700">
              <a:lnSpc>
                <a:spcPct val="100000"/>
              </a:lnSpc>
              <a:spcBef>
                <a:spcPts val="95"/>
              </a:spcBef>
            </a:pPr>
            <a:r>
              <a:rPr sz="2000" spc="-10" dirty="0">
                <a:latin typeface="Times New Roman"/>
                <a:cs typeface="Times New Roman"/>
              </a:rPr>
              <a:t>основних</a:t>
            </a:r>
            <a:endParaRPr sz="2000">
              <a:latin typeface="Times New Roman"/>
              <a:cs typeface="Times New Roman"/>
            </a:endParaRPr>
          </a:p>
          <a:p>
            <a:pPr marL="12700">
              <a:lnSpc>
                <a:spcPct val="100000"/>
              </a:lnSpc>
            </a:pPr>
            <a:r>
              <a:rPr sz="2000" spc="-10" dirty="0">
                <a:latin typeface="Times New Roman"/>
                <a:cs typeface="Times New Roman"/>
              </a:rPr>
              <a:t>населення.</a:t>
            </a:r>
            <a:endParaRPr sz="2000">
              <a:latin typeface="Times New Roman"/>
              <a:cs typeface="Times New Roman"/>
            </a:endParaRPr>
          </a:p>
        </p:txBody>
      </p:sp>
      <p:sp>
        <p:nvSpPr>
          <p:cNvPr id="11" name="object 11"/>
          <p:cNvSpPr txBox="1">
            <a:spLocks noGrp="1"/>
          </p:cNvSpPr>
          <p:nvPr>
            <p:ph type="title"/>
          </p:nvPr>
        </p:nvSpPr>
        <p:spPr>
          <a:prstGeom prst="rect">
            <a:avLst/>
          </a:prstGeom>
        </p:spPr>
        <p:txBody>
          <a:bodyPr vert="horz" wrap="square" lIns="0" tIns="13970" rIns="0" bIns="0" rtlCol="0">
            <a:spAutoFit/>
          </a:bodyPr>
          <a:lstStyle/>
          <a:p>
            <a:pPr marL="2214880">
              <a:lnSpc>
                <a:spcPct val="100000"/>
              </a:lnSpc>
              <a:spcBef>
                <a:spcPts val="110"/>
              </a:spcBef>
            </a:pPr>
            <a:r>
              <a:rPr sz="2800" b="1" spc="-20" dirty="0">
                <a:latin typeface="Times New Roman"/>
                <a:cs typeface="Times New Roman"/>
              </a:rPr>
              <a:t>Передумови</a:t>
            </a:r>
            <a:r>
              <a:rPr sz="2800" b="1" spc="-110" dirty="0">
                <a:latin typeface="Times New Roman"/>
                <a:cs typeface="Times New Roman"/>
              </a:rPr>
              <a:t> </a:t>
            </a:r>
            <a:r>
              <a:rPr sz="2800" b="1" dirty="0">
                <a:latin typeface="Times New Roman"/>
                <a:cs typeface="Times New Roman"/>
              </a:rPr>
              <a:t>розвитку</a:t>
            </a:r>
            <a:r>
              <a:rPr sz="2800" b="1" spc="-70" dirty="0">
                <a:latin typeface="Times New Roman"/>
                <a:cs typeface="Times New Roman"/>
              </a:rPr>
              <a:t> </a:t>
            </a:r>
            <a:r>
              <a:rPr sz="2800" b="1" spc="-25" dirty="0">
                <a:latin typeface="Times New Roman"/>
                <a:cs typeface="Times New Roman"/>
              </a:rPr>
              <a:t>АПК</a:t>
            </a:r>
            <a:endParaRPr sz="2800">
              <a:latin typeface="Times New Roman"/>
              <a:cs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1252727" y="88392"/>
              <a:ext cx="7056882" cy="662177"/>
            </a:xfrm>
            <a:prstGeom prst="rect">
              <a:avLst/>
            </a:prstGeom>
          </p:spPr>
        </p:pic>
        <p:pic>
          <p:nvPicPr>
            <p:cNvPr id="4" name="object 4"/>
            <p:cNvPicPr/>
            <p:nvPr/>
          </p:nvPicPr>
          <p:blipFill>
            <a:blip r:embed="rId3" cstate="print"/>
            <a:stretch>
              <a:fillRect/>
            </a:stretch>
          </p:blipFill>
          <p:spPr>
            <a:xfrm>
              <a:off x="1935479" y="143255"/>
              <a:ext cx="5688329" cy="622554"/>
            </a:xfrm>
            <a:prstGeom prst="rect">
              <a:avLst/>
            </a:prstGeom>
          </p:spPr>
        </p:pic>
        <p:pic>
          <p:nvPicPr>
            <p:cNvPr id="5" name="object 5"/>
            <p:cNvPicPr/>
            <p:nvPr/>
          </p:nvPicPr>
          <p:blipFill>
            <a:blip r:embed="rId4" cstate="print"/>
            <a:stretch>
              <a:fillRect/>
            </a:stretch>
          </p:blipFill>
          <p:spPr>
            <a:xfrm>
              <a:off x="1303019" y="117347"/>
              <a:ext cx="6958583" cy="563879"/>
            </a:xfrm>
            <a:prstGeom prst="rect">
              <a:avLst/>
            </a:prstGeom>
          </p:spPr>
        </p:pic>
      </p:grpSp>
      <p:sp>
        <p:nvSpPr>
          <p:cNvPr id="6" name="object 6"/>
          <p:cNvSpPr txBox="1">
            <a:spLocks noGrp="1"/>
          </p:cNvSpPr>
          <p:nvPr>
            <p:ph type="title"/>
          </p:nvPr>
        </p:nvSpPr>
        <p:spPr>
          <a:xfrm>
            <a:off x="1303019" y="117347"/>
            <a:ext cx="6958965" cy="563880"/>
          </a:xfrm>
          <a:prstGeom prst="rect">
            <a:avLst/>
          </a:prstGeom>
          <a:ln w="9144">
            <a:solidFill>
              <a:srgbClr val="97B853"/>
            </a:solidFill>
          </a:ln>
        </p:spPr>
        <p:txBody>
          <a:bodyPr vert="horz" wrap="square" lIns="0" tIns="117475" rIns="0" bIns="0" rtlCol="0">
            <a:spAutoFit/>
          </a:bodyPr>
          <a:lstStyle/>
          <a:p>
            <a:pPr algn="ctr">
              <a:lnSpc>
                <a:spcPct val="100000"/>
              </a:lnSpc>
              <a:spcBef>
                <a:spcPts val="925"/>
              </a:spcBef>
            </a:pPr>
            <a:r>
              <a:rPr sz="2000" b="1" dirty="0">
                <a:latin typeface="Times New Roman"/>
                <a:cs typeface="Times New Roman"/>
              </a:rPr>
              <a:t>До</a:t>
            </a:r>
            <a:r>
              <a:rPr sz="2000" b="1" spc="-40" dirty="0">
                <a:latin typeface="Times New Roman"/>
                <a:cs typeface="Times New Roman"/>
              </a:rPr>
              <a:t> </a:t>
            </a:r>
            <a:r>
              <a:rPr sz="2000" b="1" dirty="0">
                <a:latin typeface="Times New Roman"/>
                <a:cs typeface="Times New Roman"/>
              </a:rPr>
              <a:t>галузевої</a:t>
            </a:r>
            <a:r>
              <a:rPr sz="2000" b="1" spc="-60" dirty="0">
                <a:latin typeface="Times New Roman"/>
                <a:cs typeface="Times New Roman"/>
              </a:rPr>
              <a:t> </a:t>
            </a:r>
            <a:r>
              <a:rPr sz="2000" b="1" dirty="0">
                <a:latin typeface="Times New Roman"/>
                <a:cs typeface="Times New Roman"/>
              </a:rPr>
              <a:t>структури</a:t>
            </a:r>
            <a:r>
              <a:rPr sz="2000" b="1" spc="-85" dirty="0">
                <a:latin typeface="Times New Roman"/>
                <a:cs typeface="Times New Roman"/>
              </a:rPr>
              <a:t> </a:t>
            </a:r>
            <a:r>
              <a:rPr sz="2000" b="1" dirty="0">
                <a:latin typeface="Times New Roman"/>
                <a:cs typeface="Times New Roman"/>
              </a:rPr>
              <a:t>АПК</a:t>
            </a:r>
            <a:r>
              <a:rPr sz="2000" b="1" spc="-45" dirty="0">
                <a:latin typeface="Times New Roman"/>
                <a:cs typeface="Times New Roman"/>
              </a:rPr>
              <a:t> </a:t>
            </a:r>
            <a:r>
              <a:rPr sz="2000" b="1" spc="-20" dirty="0">
                <a:latin typeface="Times New Roman"/>
                <a:cs typeface="Times New Roman"/>
              </a:rPr>
              <a:t>входить</a:t>
            </a:r>
            <a:r>
              <a:rPr sz="2000" b="1" spc="-80" dirty="0">
                <a:latin typeface="Times New Roman"/>
                <a:cs typeface="Times New Roman"/>
              </a:rPr>
              <a:t> </a:t>
            </a:r>
            <a:r>
              <a:rPr sz="2000" b="1" dirty="0">
                <a:latin typeface="Times New Roman"/>
                <a:cs typeface="Times New Roman"/>
              </a:rPr>
              <a:t>4</a:t>
            </a:r>
            <a:r>
              <a:rPr sz="2000" b="1" spc="-50" dirty="0">
                <a:latin typeface="Times New Roman"/>
                <a:cs typeface="Times New Roman"/>
              </a:rPr>
              <a:t> </a:t>
            </a:r>
            <a:r>
              <a:rPr sz="2000" b="1" spc="-10" dirty="0">
                <a:latin typeface="Times New Roman"/>
                <a:cs typeface="Times New Roman"/>
              </a:rPr>
              <a:t>сфери:</a:t>
            </a:r>
            <a:endParaRPr sz="2000">
              <a:latin typeface="Times New Roman"/>
              <a:cs typeface="Times New Roman"/>
            </a:endParaRPr>
          </a:p>
        </p:txBody>
      </p:sp>
      <p:sp>
        <p:nvSpPr>
          <p:cNvPr id="7" name="object 7"/>
          <p:cNvSpPr txBox="1"/>
          <p:nvPr/>
        </p:nvSpPr>
        <p:spPr>
          <a:xfrm>
            <a:off x="1506474" y="5055489"/>
            <a:ext cx="7500620" cy="1243965"/>
          </a:xfrm>
          <a:prstGeom prst="rect">
            <a:avLst/>
          </a:prstGeom>
        </p:spPr>
        <p:txBody>
          <a:bodyPr vert="horz" wrap="square" lIns="0" tIns="11430" rIns="0" bIns="0" rtlCol="0">
            <a:spAutoFit/>
          </a:bodyPr>
          <a:lstStyle/>
          <a:p>
            <a:pPr marL="12700" marR="5080" algn="just">
              <a:lnSpc>
                <a:spcPct val="100000"/>
              </a:lnSpc>
              <a:spcBef>
                <a:spcPts val="90"/>
              </a:spcBef>
            </a:pPr>
            <a:r>
              <a:rPr sz="2000" dirty="0">
                <a:latin typeface="Times New Roman"/>
                <a:cs typeface="Times New Roman"/>
              </a:rPr>
              <a:t>складське</a:t>
            </a:r>
            <a:r>
              <a:rPr sz="2000" spc="325" dirty="0">
                <a:latin typeface="Times New Roman"/>
                <a:cs typeface="Times New Roman"/>
              </a:rPr>
              <a:t>    </a:t>
            </a:r>
            <a:r>
              <a:rPr sz="2000" dirty="0">
                <a:latin typeface="Times New Roman"/>
                <a:cs typeface="Times New Roman"/>
              </a:rPr>
              <a:t>господарство,</a:t>
            </a:r>
            <a:r>
              <a:rPr sz="2000" spc="335" dirty="0">
                <a:latin typeface="Times New Roman"/>
                <a:cs typeface="Times New Roman"/>
              </a:rPr>
              <a:t>    </a:t>
            </a:r>
            <a:r>
              <a:rPr sz="2000" spc="-20" dirty="0">
                <a:latin typeface="Times New Roman"/>
                <a:cs typeface="Times New Roman"/>
              </a:rPr>
              <a:t>матеріально-</a:t>
            </a:r>
            <a:r>
              <a:rPr sz="2000" dirty="0">
                <a:latin typeface="Times New Roman"/>
                <a:cs typeface="Times New Roman"/>
              </a:rPr>
              <a:t>технічне</a:t>
            </a:r>
            <a:r>
              <a:rPr sz="2000" spc="335" dirty="0">
                <a:latin typeface="Times New Roman"/>
                <a:cs typeface="Times New Roman"/>
              </a:rPr>
              <a:t>    </a:t>
            </a:r>
            <a:r>
              <a:rPr sz="2000" spc="-10" dirty="0">
                <a:latin typeface="Times New Roman"/>
                <a:cs typeface="Times New Roman"/>
              </a:rPr>
              <a:t>постачання, </a:t>
            </a:r>
            <a:r>
              <a:rPr sz="2000" dirty="0">
                <a:latin typeface="Times New Roman"/>
                <a:cs typeface="Times New Roman"/>
              </a:rPr>
              <a:t>інженерні</a:t>
            </a:r>
            <a:r>
              <a:rPr sz="2000" spc="114" dirty="0">
                <a:latin typeface="Times New Roman"/>
                <a:cs typeface="Times New Roman"/>
              </a:rPr>
              <a:t>  </a:t>
            </a:r>
            <a:r>
              <a:rPr sz="2000" dirty="0">
                <a:latin typeface="Times New Roman"/>
                <a:cs typeface="Times New Roman"/>
              </a:rPr>
              <a:t>споруди,</a:t>
            </a:r>
            <a:r>
              <a:rPr sz="2000" spc="125" dirty="0">
                <a:latin typeface="Times New Roman"/>
                <a:cs typeface="Times New Roman"/>
              </a:rPr>
              <a:t>  </a:t>
            </a:r>
            <a:r>
              <a:rPr sz="2000" dirty="0">
                <a:latin typeface="Times New Roman"/>
                <a:cs typeface="Times New Roman"/>
              </a:rPr>
              <a:t>в</a:t>
            </a:r>
            <a:r>
              <a:rPr sz="2000" spc="114" dirty="0">
                <a:latin typeface="Times New Roman"/>
                <a:cs typeface="Times New Roman"/>
              </a:rPr>
              <a:t>  </a:t>
            </a:r>
            <a:r>
              <a:rPr sz="2000" dirty="0">
                <a:latin typeface="Times New Roman"/>
                <a:cs typeface="Times New Roman"/>
              </a:rPr>
              <a:t>тому</a:t>
            </a:r>
            <a:r>
              <a:rPr sz="2000" spc="100" dirty="0">
                <a:latin typeface="Times New Roman"/>
                <a:cs typeface="Times New Roman"/>
              </a:rPr>
              <a:t>  </a:t>
            </a:r>
            <a:r>
              <a:rPr sz="2000" dirty="0">
                <a:latin typeface="Times New Roman"/>
                <a:cs typeface="Times New Roman"/>
              </a:rPr>
              <a:t>числі</a:t>
            </a:r>
            <a:r>
              <a:rPr sz="2000" spc="114" dirty="0">
                <a:latin typeface="Times New Roman"/>
                <a:cs typeface="Times New Roman"/>
              </a:rPr>
              <a:t>  </a:t>
            </a:r>
            <a:r>
              <a:rPr sz="2000" dirty="0">
                <a:latin typeface="Times New Roman"/>
                <a:cs typeface="Times New Roman"/>
              </a:rPr>
              <a:t>іригаційні</a:t>
            </a:r>
            <a:r>
              <a:rPr sz="2000" spc="125" dirty="0">
                <a:latin typeface="Times New Roman"/>
                <a:cs typeface="Times New Roman"/>
              </a:rPr>
              <a:t>  </a:t>
            </a:r>
            <a:r>
              <a:rPr sz="2000" dirty="0">
                <a:latin typeface="Times New Roman"/>
                <a:cs typeface="Times New Roman"/>
              </a:rPr>
              <a:t>системи,</a:t>
            </a:r>
            <a:r>
              <a:rPr sz="2000" spc="125" dirty="0">
                <a:latin typeface="Times New Roman"/>
                <a:cs typeface="Times New Roman"/>
              </a:rPr>
              <a:t>  </a:t>
            </a:r>
            <a:r>
              <a:rPr sz="2000" spc="-10" dirty="0">
                <a:latin typeface="Times New Roman"/>
                <a:cs typeface="Times New Roman"/>
              </a:rPr>
              <a:t>заготівля, </a:t>
            </a:r>
            <a:r>
              <a:rPr sz="2000" dirty="0">
                <a:latin typeface="Times New Roman"/>
                <a:cs typeface="Times New Roman"/>
              </a:rPr>
              <a:t>зберігання</a:t>
            </a:r>
            <a:r>
              <a:rPr sz="2000" spc="390" dirty="0">
                <a:latin typeface="Times New Roman"/>
                <a:cs typeface="Times New Roman"/>
              </a:rPr>
              <a:t> </a:t>
            </a:r>
            <a:r>
              <a:rPr sz="2000" dirty="0">
                <a:latin typeface="Times New Roman"/>
                <a:cs typeface="Times New Roman"/>
              </a:rPr>
              <a:t>сільськогосподарської</a:t>
            </a:r>
            <a:r>
              <a:rPr sz="2000" spc="409" dirty="0">
                <a:latin typeface="Times New Roman"/>
                <a:cs typeface="Times New Roman"/>
              </a:rPr>
              <a:t> </a:t>
            </a:r>
            <a:r>
              <a:rPr sz="2000" dirty="0">
                <a:latin typeface="Times New Roman"/>
                <a:cs typeface="Times New Roman"/>
              </a:rPr>
              <a:t>продукції,</a:t>
            </a:r>
            <a:r>
              <a:rPr sz="2000" spc="430" dirty="0">
                <a:latin typeface="Times New Roman"/>
                <a:cs typeface="Times New Roman"/>
              </a:rPr>
              <a:t> </a:t>
            </a:r>
            <a:r>
              <a:rPr sz="2000" spc="-45" dirty="0">
                <a:latin typeface="Times New Roman"/>
                <a:cs typeface="Times New Roman"/>
              </a:rPr>
              <a:t>науково-</a:t>
            </a:r>
            <a:r>
              <a:rPr sz="2000" spc="-10" dirty="0">
                <a:latin typeface="Times New Roman"/>
                <a:cs typeface="Times New Roman"/>
              </a:rPr>
              <a:t>інформаційне </a:t>
            </a:r>
            <a:r>
              <a:rPr sz="2000" dirty="0">
                <a:latin typeface="Times New Roman"/>
                <a:cs typeface="Times New Roman"/>
              </a:rPr>
              <a:t>забезпечення</a:t>
            </a:r>
            <a:r>
              <a:rPr sz="2000" spc="-85" dirty="0">
                <a:latin typeface="Times New Roman"/>
                <a:cs typeface="Times New Roman"/>
              </a:rPr>
              <a:t> </a:t>
            </a:r>
            <a:r>
              <a:rPr sz="2000" spc="-10" dirty="0">
                <a:latin typeface="Times New Roman"/>
                <a:cs typeface="Times New Roman"/>
              </a:rPr>
              <a:t>аграрно-промислового</a:t>
            </a:r>
            <a:r>
              <a:rPr sz="2000" spc="-75" dirty="0">
                <a:latin typeface="Times New Roman"/>
                <a:cs typeface="Times New Roman"/>
              </a:rPr>
              <a:t> </a:t>
            </a:r>
            <a:r>
              <a:rPr sz="2000" spc="-10" dirty="0">
                <a:latin typeface="Times New Roman"/>
                <a:cs typeface="Times New Roman"/>
              </a:rPr>
              <a:t>виробництва.</a:t>
            </a:r>
            <a:endParaRPr sz="2000">
              <a:latin typeface="Times New Roman"/>
              <a:cs typeface="Times New Roman"/>
            </a:endParaRPr>
          </a:p>
        </p:txBody>
      </p:sp>
      <p:grpSp>
        <p:nvGrpSpPr>
          <p:cNvPr id="8" name="object 8"/>
          <p:cNvGrpSpPr/>
          <p:nvPr/>
        </p:nvGrpSpPr>
        <p:grpSpPr>
          <a:xfrm>
            <a:off x="420623" y="652272"/>
            <a:ext cx="961390" cy="5255260"/>
            <a:chOff x="420623" y="652272"/>
            <a:chExt cx="961390" cy="5255260"/>
          </a:xfrm>
        </p:grpSpPr>
        <p:pic>
          <p:nvPicPr>
            <p:cNvPr id="9" name="object 9"/>
            <p:cNvPicPr/>
            <p:nvPr/>
          </p:nvPicPr>
          <p:blipFill>
            <a:blip r:embed="rId5" cstate="print"/>
            <a:stretch>
              <a:fillRect/>
            </a:stretch>
          </p:blipFill>
          <p:spPr>
            <a:xfrm>
              <a:off x="420623" y="652272"/>
              <a:ext cx="960882" cy="960881"/>
            </a:xfrm>
            <a:prstGeom prst="rect">
              <a:avLst/>
            </a:prstGeom>
          </p:spPr>
        </p:pic>
        <p:pic>
          <p:nvPicPr>
            <p:cNvPr id="10" name="object 10"/>
            <p:cNvPicPr/>
            <p:nvPr/>
          </p:nvPicPr>
          <p:blipFill>
            <a:blip r:embed="rId6" cstate="print"/>
            <a:stretch>
              <a:fillRect/>
            </a:stretch>
          </p:blipFill>
          <p:spPr>
            <a:xfrm>
              <a:off x="470915" y="681228"/>
              <a:ext cx="862584" cy="862584"/>
            </a:xfrm>
            <a:prstGeom prst="rect">
              <a:avLst/>
            </a:prstGeom>
          </p:spPr>
        </p:pic>
        <p:sp>
          <p:nvSpPr>
            <p:cNvPr id="11" name="object 11"/>
            <p:cNvSpPr/>
            <p:nvPr/>
          </p:nvSpPr>
          <p:spPr>
            <a:xfrm>
              <a:off x="470915" y="681228"/>
              <a:ext cx="862965" cy="862965"/>
            </a:xfrm>
            <a:custGeom>
              <a:avLst/>
              <a:gdLst/>
              <a:ahLst/>
              <a:cxnLst/>
              <a:rect l="l" t="t" r="r" b="b"/>
              <a:pathLst>
                <a:path w="862965" h="862965">
                  <a:moveTo>
                    <a:pt x="0" y="431292"/>
                  </a:moveTo>
                  <a:lnTo>
                    <a:pt x="2530" y="384288"/>
                  </a:lnTo>
                  <a:lnTo>
                    <a:pt x="9947" y="338752"/>
                  </a:lnTo>
                  <a:lnTo>
                    <a:pt x="21987" y="294948"/>
                  </a:lnTo>
                  <a:lnTo>
                    <a:pt x="38386" y="253138"/>
                  </a:lnTo>
                  <a:lnTo>
                    <a:pt x="58882" y="213585"/>
                  </a:lnTo>
                  <a:lnTo>
                    <a:pt x="83212" y="176552"/>
                  </a:lnTo>
                  <a:lnTo>
                    <a:pt x="111113" y="142301"/>
                  </a:lnTo>
                  <a:lnTo>
                    <a:pt x="142321" y="111095"/>
                  </a:lnTo>
                  <a:lnTo>
                    <a:pt x="176574" y="83198"/>
                  </a:lnTo>
                  <a:lnTo>
                    <a:pt x="213608" y="58871"/>
                  </a:lnTo>
                  <a:lnTo>
                    <a:pt x="253160" y="38378"/>
                  </a:lnTo>
                  <a:lnTo>
                    <a:pt x="294968" y="21982"/>
                  </a:lnTo>
                  <a:lnTo>
                    <a:pt x="338768" y="9945"/>
                  </a:lnTo>
                  <a:lnTo>
                    <a:pt x="384297" y="2530"/>
                  </a:lnTo>
                  <a:lnTo>
                    <a:pt x="431292" y="0"/>
                  </a:lnTo>
                  <a:lnTo>
                    <a:pt x="478286" y="2530"/>
                  </a:lnTo>
                  <a:lnTo>
                    <a:pt x="523815" y="9945"/>
                  </a:lnTo>
                  <a:lnTo>
                    <a:pt x="567615" y="21982"/>
                  </a:lnTo>
                  <a:lnTo>
                    <a:pt x="609423" y="38378"/>
                  </a:lnTo>
                  <a:lnTo>
                    <a:pt x="648975" y="58871"/>
                  </a:lnTo>
                  <a:lnTo>
                    <a:pt x="686009" y="83198"/>
                  </a:lnTo>
                  <a:lnTo>
                    <a:pt x="720262" y="111095"/>
                  </a:lnTo>
                  <a:lnTo>
                    <a:pt x="751470" y="142301"/>
                  </a:lnTo>
                  <a:lnTo>
                    <a:pt x="779371" y="176552"/>
                  </a:lnTo>
                  <a:lnTo>
                    <a:pt x="803701" y="213585"/>
                  </a:lnTo>
                  <a:lnTo>
                    <a:pt x="824197" y="253138"/>
                  </a:lnTo>
                  <a:lnTo>
                    <a:pt x="840596" y="294948"/>
                  </a:lnTo>
                  <a:lnTo>
                    <a:pt x="852636" y="338752"/>
                  </a:lnTo>
                  <a:lnTo>
                    <a:pt x="860053" y="384288"/>
                  </a:lnTo>
                  <a:lnTo>
                    <a:pt x="862584" y="431292"/>
                  </a:lnTo>
                  <a:lnTo>
                    <a:pt x="860053" y="478295"/>
                  </a:lnTo>
                  <a:lnTo>
                    <a:pt x="852636" y="523831"/>
                  </a:lnTo>
                  <a:lnTo>
                    <a:pt x="840596" y="567635"/>
                  </a:lnTo>
                  <a:lnTo>
                    <a:pt x="824197" y="609445"/>
                  </a:lnTo>
                  <a:lnTo>
                    <a:pt x="803701" y="648998"/>
                  </a:lnTo>
                  <a:lnTo>
                    <a:pt x="779371" y="686031"/>
                  </a:lnTo>
                  <a:lnTo>
                    <a:pt x="751470" y="720282"/>
                  </a:lnTo>
                  <a:lnTo>
                    <a:pt x="720262" y="751488"/>
                  </a:lnTo>
                  <a:lnTo>
                    <a:pt x="686009" y="779385"/>
                  </a:lnTo>
                  <a:lnTo>
                    <a:pt x="648975" y="803712"/>
                  </a:lnTo>
                  <a:lnTo>
                    <a:pt x="609423" y="824205"/>
                  </a:lnTo>
                  <a:lnTo>
                    <a:pt x="567615" y="840601"/>
                  </a:lnTo>
                  <a:lnTo>
                    <a:pt x="523815" y="852638"/>
                  </a:lnTo>
                  <a:lnTo>
                    <a:pt x="478286" y="860053"/>
                  </a:lnTo>
                  <a:lnTo>
                    <a:pt x="431292" y="862584"/>
                  </a:lnTo>
                  <a:lnTo>
                    <a:pt x="384297" y="860053"/>
                  </a:lnTo>
                  <a:lnTo>
                    <a:pt x="338768" y="852638"/>
                  </a:lnTo>
                  <a:lnTo>
                    <a:pt x="294968" y="840601"/>
                  </a:lnTo>
                  <a:lnTo>
                    <a:pt x="253160" y="824205"/>
                  </a:lnTo>
                  <a:lnTo>
                    <a:pt x="213608" y="803712"/>
                  </a:lnTo>
                  <a:lnTo>
                    <a:pt x="176574" y="779385"/>
                  </a:lnTo>
                  <a:lnTo>
                    <a:pt x="142321" y="751488"/>
                  </a:lnTo>
                  <a:lnTo>
                    <a:pt x="111113" y="720282"/>
                  </a:lnTo>
                  <a:lnTo>
                    <a:pt x="83212" y="686031"/>
                  </a:lnTo>
                  <a:lnTo>
                    <a:pt x="58882" y="648998"/>
                  </a:lnTo>
                  <a:lnTo>
                    <a:pt x="38386" y="609445"/>
                  </a:lnTo>
                  <a:lnTo>
                    <a:pt x="21987" y="567635"/>
                  </a:lnTo>
                  <a:lnTo>
                    <a:pt x="9947" y="523831"/>
                  </a:lnTo>
                  <a:lnTo>
                    <a:pt x="2530" y="478295"/>
                  </a:lnTo>
                  <a:lnTo>
                    <a:pt x="0" y="431292"/>
                  </a:lnTo>
                  <a:close/>
                </a:path>
              </a:pathLst>
            </a:custGeom>
            <a:ln w="9144">
              <a:solidFill>
                <a:srgbClr val="BD4A47"/>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420623" y="2179319"/>
              <a:ext cx="957071" cy="963167"/>
            </a:xfrm>
            <a:prstGeom prst="rect">
              <a:avLst/>
            </a:prstGeom>
          </p:spPr>
        </p:pic>
        <p:pic>
          <p:nvPicPr>
            <p:cNvPr id="13" name="object 13"/>
            <p:cNvPicPr/>
            <p:nvPr/>
          </p:nvPicPr>
          <p:blipFill>
            <a:blip r:embed="rId7" cstate="print"/>
            <a:stretch>
              <a:fillRect/>
            </a:stretch>
          </p:blipFill>
          <p:spPr>
            <a:xfrm>
              <a:off x="420623" y="3563111"/>
              <a:ext cx="957071" cy="963168"/>
            </a:xfrm>
            <a:prstGeom prst="rect">
              <a:avLst/>
            </a:prstGeom>
          </p:spPr>
        </p:pic>
        <p:pic>
          <p:nvPicPr>
            <p:cNvPr id="14" name="object 14"/>
            <p:cNvPicPr/>
            <p:nvPr/>
          </p:nvPicPr>
          <p:blipFill>
            <a:blip r:embed="rId7" cstate="print"/>
            <a:stretch>
              <a:fillRect/>
            </a:stretch>
          </p:blipFill>
          <p:spPr>
            <a:xfrm>
              <a:off x="420623" y="4940807"/>
              <a:ext cx="957071" cy="966215"/>
            </a:xfrm>
            <a:prstGeom prst="rect">
              <a:avLst/>
            </a:prstGeom>
          </p:spPr>
        </p:pic>
      </p:grpSp>
      <p:sp>
        <p:nvSpPr>
          <p:cNvPr id="15" name="object 15"/>
          <p:cNvSpPr txBox="1"/>
          <p:nvPr/>
        </p:nvSpPr>
        <p:spPr>
          <a:xfrm>
            <a:off x="1555496" y="813307"/>
            <a:ext cx="7404734" cy="329565"/>
          </a:xfrm>
          <a:prstGeom prst="rect">
            <a:avLst/>
          </a:prstGeom>
        </p:spPr>
        <p:txBody>
          <a:bodyPr vert="horz" wrap="square" lIns="0" tIns="11430" rIns="0" bIns="0" rtlCol="0">
            <a:spAutoFit/>
          </a:bodyPr>
          <a:lstStyle/>
          <a:p>
            <a:pPr marL="12700">
              <a:lnSpc>
                <a:spcPct val="100000"/>
              </a:lnSpc>
              <a:spcBef>
                <a:spcPts val="90"/>
              </a:spcBef>
              <a:tabLst>
                <a:tab pos="2820670" algn="l"/>
                <a:tab pos="4719955" algn="l"/>
                <a:tab pos="5378450" algn="l"/>
                <a:tab pos="7320915" algn="l"/>
              </a:tabLst>
            </a:pPr>
            <a:r>
              <a:rPr sz="2000" b="1" i="1" spc="-10" dirty="0">
                <a:latin typeface="Times New Roman"/>
                <a:cs typeface="Times New Roman"/>
              </a:rPr>
              <a:t>Сільськогосподарське</a:t>
            </a:r>
            <a:r>
              <a:rPr sz="2000" b="1" i="1" dirty="0">
                <a:latin typeface="Times New Roman"/>
                <a:cs typeface="Times New Roman"/>
              </a:rPr>
              <a:t>	</a:t>
            </a:r>
            <a:r>
              <a:rPr sz="2000" b="1" i="1" spc="-10" dirty="0">
                <a:latin typeface="Times New Roman"/>
                <a:cs typeface="Times New Roman"/>
              </a:rPr>
              <a:t>виробництво</a:t>
            </a:r>
            <a:r>
              <a:rPr sz="2000" b="1" i="1" dirty="0">
                <a:latin typeface="Times New Roman"/>
                <a:cs typeface="Times New Roman"/>
              </a:rPr>
              <a:t>	</a:t>
            </a:r>
            <a:r>
              <a:rPr sz="2000" spc="-50" dirty="0">
                <a:latin typeface="Times New Roman"/>
                <a:cs typeface="Times New Roman"/>
              </a:rPr>
              <a:t>—</a:t>
            </a:r>
            <a:r>
              <a:rPr sz="2000" dirty="0">
                <a:latin typeface="Times New Roman"/>
                <a:cs typeface="Times New Roman"/>
              </a:rPr>
              <a:t>	</a:t>
            </a:r>
            <a:r>
              <a:rPr sz="2000" spc="-10" dirty="0">
                <a:latin typeface="Times New Roman"/>
                <a:cs typeface="Times New Roman"/>
              </a:rPr>
              <a:t>рослинництво</a:t>
            </a:r>
            <a:r>
              <a:rPr sz="2000" dirty="0">
                <a:latin typeface="Times New Roman"/>
                <a:cs typeface="Times New Roman"/>
              </a:rPr>
              <a:t>	</a:t>
            </a:r>
            <a:r>
              <a:rPr sz="2000" spc="-50" dirty="0">
                <a:latin typeface="Times New Roman"/>
                <a:cs typeface="Times New Roman"/>
              </a:rPr>
              <a:t>і</a:t>
            </a:r>
            <a:endParaRPr sz="2000">
              <a:latin typeface="Times New Roman"/>
              <a:cs typeface="Times New Roman"/>
            </a:endParaRPr>
          </a:p>
        </p:txBody>
      </p:sp>
      <p:sp>
        <p:nvSpPr>
          <p:cNvPr id="16" name="object 16"/>
          <p:cNvSpPr txBox="1"/>
          <p:nvPr/>
        </p:nvSpPr>
        <p:spPr>
          <a:xfrm>
            <a:off x="1555496" y="1118362"/>
            <a:ext cx="7402830" cy="329565"/>
          </a:xfrm>
          <a:prstGeom prst="rect">
            <a:avLst/>
          </a:prstGeom>
        </p:spPr>
        <p:txBody>
          <a:bodyPr vert="horz" wrap="square" lIns="0" tIns="11430" rIns="0" bIns="0" rtlCol="0">
            <a:spAutoFit/>
          </a:bodyPr>
          <a:lstStyle/>
          <a:p>
            <a:pPr marL="12700">
              <a:lnSpc>
                <a:spcPct val="100000"/>
              </a:lnSpc>
              <a:spcBef>
                <a:spcPts val="90"/>
              </a:spcBef>
              <a:tabLst>
                <a:tab pos="1765300" algn="l"/>
                <a:tab pos="2272030" algn="l"/>
                <a:tab pos="3653154" algn="l"/>
                <a:tab pos="4994275" algn="l"/>
                <a:tab pos="5640705" algn="l"/>
                <a:tab pos="6424295" algn="l"/>
                <a:tab pos="6903084" algn="l"/>
              </a:tabLst>
            </a:pPr>
            <a:r>
              <a:rPr sz="2000" spc="-10" dirty="0">
                <a:latin typeface="Times New Roman"/>
                <a:cs typeface="Times New Roman"/>
              </a:rPr>
              <a:t>тваринництво,</a:t>
            </a:r>
            <a:r>
              <a:rPr sz="2000" dirty="0">
                <a:latin typeface="Times New Roman"/>
                <a:cs typeface="Times New Roman"/>
              </a:rPr>
              <a:t>	</a:t>
            </a:r>
            <a:r>
              <a:rPr sz="2000" spc="-25" dirty="0">
                <a:latin typeface="Times New Roman"/>
                <a:cs typeface="Times New Roman"/>
              </a:rPr>
              <a:t>що</a:t>
            </a:r>
            <a:r>
              <a:rPr sz="2000" dirty="0">
                <a:latin typeface="Times New Roman"/>
                <a:cs typeface="Times New Roman"/>
              </a:rPr>
              <a:t>	</a:t>
            </a:r>
            <a:r>
              <a:rPr sz="2000" spc="-10" dirty="0">
                <a:latin typeface="Times New Roman"/>
                <a:cs typeface="Times New Roman"/>
              </a:rPr>
              <a:t>створюють</a:t>
            </a:r>
            <a:r>
              <a:rPr sz="2000" dirty="0">
                <a:latin typeface="Times New Roman"/>
                <a:cs typeface="Times New Roman"/>
              </a:rPr>
              <a:t>	</a:t>
            </a:r>
            <a:r>
              <a:rPr sz="2000" spc="-10" dirty="0">
                <a:latin typeface="Times New Roman"/>
                <a:cs typeface="Times New Roman"/>
              </a:rPr>
              <a:t>сировинну</a:t>
            </a:r>
            <a:r>
              <a:rPr sz="2000" dirty="0">
                <a:latin typeface="Times New Roman"/>
                <a:cs typeface="Times New Roman"/>
              </a:rPr>
              <a:t>	</a:t>
            </a:r>
            <a:r>
              <a:rPr sz="2000" spc="-20" dirty="0">
                <a:latin typeface="Times New Roman"/>
                <a:cs typeface="Times New Roman"/>
              </a:rPr>
              <a:t>базу</a:t>
            </a:r>
            <a:r>
              <a:rPr sz="2000" dirty="0">
                <a:latin typeface="Times New Roman"/>
                <a:cs typeface="Times New Roman"/>
              </a:rPr>
              <a:t>	</a:t>
            </a:r>
            <a:r>
              <a:rPr sz="2000" spc="-20" dirty="0">
                <a:latin typeface="Times New Roman"/>
                <a:cs typeface="Times New Roman"/>
              </a:rPr>
              <a:t>АПК.</a:t>
            </a:r>
            <a:r>
              <a:rPr sz="2000" dirty="0">
                <a:latin typeface="Times New Roman"/>
                <a:cs typeface="Times New Roman"/>
              </a:rPr>
              <a:t>	</a:t>
            </a:r>
            <a:r>
              <a:rPr sz="2000" spc="-25" dirty="0">
                <a:latin typeface="Times New Roman"/>
                <a:cs typeface="Times New Roman"/>
              </a:rPr>
              <a:t>Це</a:t>
            </a:r>
            <a:r>
              <a:rPr sz="2000" dirty="0">
                <a:latin typeface="Times New Roman"/>
                <a:cs typeface="Times New Roman"/>
              </a:rPr>
              <a:t>	</a:t>
            </a:r>
            <a:r>
              <a:rPr sz="2000" spc="-20" dirty="0">
                <a:latin typeface="Times New Roman"/>
                <a:cs typeface="Times New Roman"/>
              </a:rPr>
              <a:t>його</a:t>
            </a:r>
            <a:endParaRPr sz="2000">
              <a:latin typeface="Times New Roman"/>
              <a:cs typeface="Times New Roman"/>
            </a:endParaRPr>
          </a:p>
        </p:txBody>
      </p:sp>
      <p:sp>
        <p:nvSpPr>
          <p:cNvPr id="17" name="object 17"/>
          <p:cNvSpPr txBox="1"/>
          <p:nvPr/>
        </p:nvSpPr>
        <p:spPr>
          <a:xfrm>
            <a:off x="1555496" y="1423162"/>
            <a:ext cx="2397125" cy="329565"/>
          </a:xfrm>
          <a:prstGeom prst="rect">
            <a:avLst/>
          </a:prstGeom>
        </p:spPr>
        <p:txBody>
          <a:bodyPr vert="horz" wrap="square" lIns="0" tIns="11430" rIns="0" bIns="0" rtlCol="0">
            <a:spAutoFit/>
          </a:bodyPr>
          <a:lstStyle/>
          <a:p>
            <a:pPr marL="12700">
              <a:lnSpc>
                <a:spcPct val="100000"/>
              </a:lnSpc>
              <a:spcBef>
                <a:spcPts val="90"/>
              </a:spcBef>
            </a:pPr>
            <a:r>
              <a:rPr sz="2000" dirty="0">
                <a:latin typeface="Times New Roman"/>
                <a:cs typeface="Times New Roman"/>
              </a:rPr>
              <a:t>основна</a:t>
            </a:r>
            <a:r>
              <a:rPr sz="2000" spc="-30" dirty="0">
                <a:latin typeface="Times New Roman"/>
                <a:cs typeface="Times New Roman"/>
              </a:rPr>
              <a:t> </a:t>
            </a:r>
            <a:r>
              <a:rPr sz="2000" dirty="0">
                <a:latin typeface="Times New Roman"/>
                <a:cs typeface="Times New Roman"/>
              </a:rPr>
              <a:t>базова</a:t>
            </a:r>
            <a:r>
              <a:rPr sz="2000" spc="-40" dirty="0">
                <a:latin typeface="Times New Roman"/>
                <a:cs typeface="Times New Roman"/>
              </a:rPr>
              <a:t> </a:t>
            </a:r>
            <a:r>
              <a:rPr sz="2000" spc="-10" dirty="0">
                <a:latin typeface="Times New Roman"/>
                <a:cs typeface="Times New Roman"/>
              </a:rPr>
              <a:t>ланка.</a:t>
            </a:r>
            <a:endParaRPr sz="2000">
              <a:latin typeface="Times New Roman"/>
              <a:cs typeface="Times New Roman"/>
            </a:endParaRPr>
          </a:p>
        </p:txBody>
      </p:sp>
      <p:sp>
        <p:nvSpPr>
          <p:cNvPr id="18" name="object 18"/>
          <p:cNvSpPr txBox="1"/>
          <p:nvPr/>
        </p:nvSpPr>
        <p:spPr>
          <a:xfrm>
            <a:off x="3119373" y="1869135"/>
            <a:ext cx="1417320" cy="329565"/>
          </a:xfrm>
          <a:prstGeom prst="rect">
            <a:avLst/>
          </a:prstGeom>
        </p:spPr>
        <p:txBody>
          <a:bodyPr vert="horz" wrap="square" lIns="0" tIns="12065" rIns="0" bIns="0" rtlCol="0">
            <a:spAutoFit/>
          </a:bodyPr>
          <a:lstStyle/>
          <a:p>
            <a:pPr marL="12700">
              <a:lnSpc>
                <a:spcPct val="100000"/>
              </a:lnSpc>
              <a:spcBef>
                <a:spcPts val="95"/>
              </a:spcBef>
            </a:pPr>
            <a:r>
              <a:rPr sz="2000" b="1" i="1" spc="-10" dirty="0">
                <a:latin typeface="Times New Roman"/>
                <a:cs typeface="Times New Roman"/>
              </a:rPr>
              <a:t>виробляють</a:t>
            </a:r>
            <a:endParaRPr sz="2000">
              <a:latin typeface="Times New Roman"/>
              <a:cs typeface="Times New Roman"/>
            </a:endParaRPr>
          </a:p>
        </p:txBody>
      </p:sp>
      <p:sp>
        <p:nvSpPr>
          <p:cNvPr id="19" name="object 19"/>
          <p:cNvSpPr txBox="1"/>
          <p:nvPr/>
        </p:nvSpPr>
        <p:spPr>
          <a:xfrm>
            <a:off x="4735448" y="1869135"/>
            <a:ext cx="2543175" cy="329565"/>
          </a:xfrm>
          <a:prstGeom prst="rect">
            <a:avLst/>
          </a:prstGeom>
        </p:spPr>
        <p:txBody>
          <a:bodyPr vert="horz" wrap="square" lIns="0" tIns="12065" rIns="0" bIns="0" rtlCol="0">
            <a:spAutoFit/>
          </a:bodyPr>
          <a:lstStyle/>
          <a:p>
            <a:pPr marL="12700">
              <a:lnSpc>
                <a:spcPct val="100000"/>
              </a:lnSpc>
              <a:spcBef>
                <a:spcPts val="95"/>
              </a:spcBef>
            </a:pPr>
            <a:r>
              <a:rPr sz="2000" b="1" i="1" spc="-20" dirty="0">
                <a:latin typeface="Times New Roman"/>
                <a:cs typeface="Times New Roman"/>
              </a:rPr>
              <a:t>матеріально-</a:t>
            </a:r>
            <a:r>
              <a:rPr sz="2000" b="1" i="1" spc="-10" dirty="0">
                <a:latin typeface="Times New Roman"/>
                <a:cs typeface="Times New Roman"/>
              </a:rPr>
              <a:t>технічні</a:t>
            </a:r>
            <a:endParaRPr sz="2000">
              <a:latin typeface="Times New Roman"/>
              <a:cs typeface="Times New Roman"/>
            </a:endParaRPr>
          </a:p>
        </p:txBody>
      </p:sp>
      <p:sp>
        <p:nvSpPr>
          <p:cNvPr id="20" name="object 20"/>
          <p:cNvSpPr txBox="1"/>
          <p:nvPr/>
        </p:nvSpPr>
        <p:spPr>
          <a:xfrm>
            <a:off x="7482585" y="1869135"/>
            <a:ext cx="1365885" cy="329565"/>
          </a:xfrm>
          <a:prstGeom prst="rect">
            <a:avLst/>
          </a:prstGeom>
        </p:spPr>
        <p:txBody>
          <a:bodyPr vert="horz" wrap="square" lIns="0" tIns="12065" rIns="0" bIns="0" rtlCol="0">
            <a:spAutoFit/>
          </a:bodyPr>
          <a:lstStyle/>
          <a:p>
            <a:pPr marL="12700">
              <a:lnSpc>
                <a:spcPct val="100000"/>
              </a:lnSpc>
              <a:spcBef>
                <a:spcPts val="95"/>
              </a:spcBef>
              <a:tabLst>
                <a:tab pos="966469" algn="l"/>
              </a:tabLst>
            </a:pPr>
            <a:r>
              <a:rPr sz="2000" b="1" i="1" spc="-10" dirty="0">
                <a:latin typeface="Times New Roman"/>
                <a:cs typeface="Times New Roman"/>
              </a:rPr>
              <a:t>засоби</a:t>
            </a:r>
            <a:r>
              <a:rPr sz="2000" b="1" i="1" dirty="0">
                <a:latin typeface="Times New Roman"/>
                <a:cs typeface="Times New Roman"/>
              </a:rPr>
              <a:t>	</a:t>
            </a:r>
            <a:r>
              <a:rPr sz="2000" b="1" i="1" spc="-25" dirty="0">
                <a:latin typeface="Times New Roman"/>
                <a:cs typeface="Times New Roman"/>
              </a:rPr>
              <a:t>для</a:t>
            </a:r>
            <a:endParaRPr sz="2000">
              <a:latin typeface="Times New Roman"/>
              <a:cs typeface="Times New Roman"/>
            </a:endParaRPr>
          </a:p>
        </p:txBody>
      </p:sp>
      <p:sp>
        <p:nvSpPr>
          <p:cNvPr id="21" name="object 21"/>
          <p:cNvSpPr txBox="1"/>
          <p:nvPr/>
        </p:nvSpPr>
        <p:spPr>
          <a:xfrm>
            <a:off x="1589024" y="1869135"/>
            <a:ext cx="1687830" cy="634365"/>
          </a:xfrm>
          <a:prstGeom prst="rect">
            <a:avLst/>
          </a:prstGeom>
        </p:spPr>
        <p:txBody>
          <a:bodyPr vert="horz" wrap="square" lIns="0" tIns="12065" rIns="0" bIns="0" rtlCol="0">
            <a:spAutoFit/>
          </a:bodyPr>
          <a:lstStyle/>
          <a:p>
            <a:pPr marL="12700">
              <a:lnSpc>
                <a:spcPct val="100000"/>
              </a:lnSpc>
              <a:spcBef>
                <a:spcPts val="95"/>
              </a:spcBef>
              <a:tabLst>
                <a:tab pos="984885" algn="l"/>
              </a:tabLst>
            </a:pPr>
            <a:r>
              <a:rPr sz="2000" b="1" i="1" spc="-10" dirty="0">
                <a:latin typeface="Times New Roman"/>
                <a:cs typeface="Times New Roman"/>
              </a:rPr>
              <a:t>Галузі,</a:t>
            </a:r>
            <a:r>
              <a:rPr sz="2000" b="1" i="1" dirty="0">
                <a:latin typeface="Times New Roman"/>
                <a:cs typeface="Times New Roman"/>
              </a:rPr>
              <a:t>	</a:t>
            </a:r>
            <a:r>
              <a:rPr sz="2000" b="1" i="1" spc="-25" dirty="0">
                <a:latin typeface="Times New Roman"/>
                <a:cs typeface="Times New Roman"/>
              </a:rPr>
              <a:t>які</a:t>
            </a:r>
            <a:endParaRPr sz="2000">
              <a:latin typeface="Times New Roman"/>
              <a:cs typeface="Times New Roman"/>
            </a:endParaRPr>
          </a:p>
          <a:p>
            <a:pPr marL="12700">
              <a:lnSpc>
                <a:spcPct val="100000"/>
              </a:lnSpc>
              <a:tabLst>
                <a:tab pos="1143635" algn="l"/>
              </a:tabLst>
            </a:pPr>
            <a:r>
              <a:rPr sz="2000" b="1" i="1" spc="-10" dirty="0">
                <a:latin typeface="Times New Roman"/>
                <a:cs typeface="Times New Roman"/>
              </a:rPr>
              <a:t>галузей</a:t>
            </a:r>
            <a:r>
              <a:rPr sz="2000" b="1" i="1" dirty="0">
                <a:latin typeface="Times New Roman"/>
                <a:cs typeface="Times New Roman"/>
              </a:rPr>
              <a:t>	</a:t>
            </a:r>
            <a:r>
              <a:rPr sz="2000" b="1" i="1" spc="-25" dirty="0">
                <a:latin typeface="Times New Roman"/>
                <a:cs typeface="Times New Roman"/>
              </a:rPr>
              <a:t>АПК</a:t>
            </a:r>
            <a:endParaRPr sz="2000">
              <a:latin typeface="Times New Roman"/>
              <a:cs typeface="Times New Roman"/>
            </a:endParaRPr>
          </a:p>
        </p:txBody>
      </p:sp>
      <p:sp>
        <p:nvSpPr>
          <p:cNvPr id="22" name="object 22"/>
          <p:cNvSpPr txBox="1"/>
          <p:nvPr/>
        </p:nvSpPr>
        <p:spPr>
          <a:xfrm>
            <a:off x="3570859" y="2174494"/>
            <a:ext cx="5277485" cy="329565"/>
          </a:xfrm>
          <a:prstGeom prst="rect">
            <a:avLst/>
          </a:prstGeom>
        </p:spPr>
        <p:txBody>
          <a:bodyPr vert="horz" wrap="square" lIns="0" tIns="11430" rIns="0" bIns="0" rtlCol="0">
            <a:spAutoFit/>
          </a:bodyPr>
          <a:lstStyle/>
          <a:p>
            <a:pPr marL="12700">
              <a:lnSpc>
                <a:spcPct val="100000"/>
              </a:lnSpc>
              <a:spcBef>
                <a:spcPts val="90"/>
              </a:spcBef>
              <a:tabLst>
                <a:tab pos="585470" algn="l"/>
                <a:tab pos="3225800" algn="l"/>
              </a:tabLst>
            </a:pPr>
            <a:r>
              <a:rPr sz="2000" spc="-50" dirty="0">
                <a:latin typeface="Times New Roman"/>
                <a:cs typeface="Times New Roman"/>
              </a:rPr>
              <a:t>—</a:t>
            </a:r>
            <a:r>
              <a:rPr sz="2000" dirty="0">
                <a:latin typeface="Times New Roman"/>
                <a:cs typeface="Times New Roman"/>
              </a:rPr>
              <a:t>	</a:t>
            </a:r>
            <a:r>
              <a:rPr sz="2000" spc="-10" dirty="0">
                <a:latin typeface="Times New Roman"/>
                <a:cs typeface="Times New Roman"/>
              </a:rPr>
              <a:t>сільськогосподарське</a:t>
            </a:r>
            <a:r>
              <a:rPr sz="2000" dirty="0">
                <a:latin typeface="Times New Roman"/>
                <a:cs typeface="Times New Roman"/>
              </a:rPr>
              <a:t>	</a:t>
            </a:r>
            <a:r>
              <a:rPr sz="2000" spc="-20" dirty="0">
                <a:latin typeface="Times New Roman"/>
                <a:cs typeface="Times New Roman"/>
              </a:rPr>
              <a:t>машинобудування,</a:t>
            </a:r>
            <a:endParaRPr sz="2000">
              <a:latin typeface="Times New Roman"/>
              <a:cs typeface="Times New Roman"/>
            </a:endParaRPr>
          </a:p>
        </p:txBody>
      </p:sp>
      <p:sp>
        <p:nvSpPr>
          <p:cNvPr id="23" name="object 23"/>
          <p:cNvSpPr txBox="1"/>
          <p:nvPr/>
        </p:nvSpPr>
        <p:spPr>
          <a:xfrm>
            <a:off x="1589024" y="2479294"/>
            <a:ext cx="7256145" cy="939165"/>
          </a:xfrm>
          <a:prstGeom prst="rect">
            <a:avLst/>
          </a:prstGeom>
        </p:spPr>
        <p:txBody>
          <a:bodyPr vert="horz" wrap="square" lIns="0" tIns="11430" rIns="0" bIns="0" rtlCol="0">
            <a:spAutoFit/>
          </a:bodyPr>
          <a:lstStyle/>
          <a:p>
            <a:pPr marL="12700" marR="5080" algn="just">
              <a:lnSpc>
                <a:spcPct val="100000"/>
              </a:lnSpc>
              <a:spcBef>
                <a:spcPts val="90"/>
              </a:spcBef>
            </a:pPr>
            <a:r>
              <a:rPr sz="2000" dirty="0">
                <a:latin typeface="Times New Roman"/>
                <a:cs typeface="Times New Roman"/>
              </a:rPr>
              <a:t>виробництво</a:t>
            </a:r>
            <a:r>
              <a:rPr sz="2000" spc="430" dirty="0">
                <a:latin typeface="Times New Roman"/>
                <a:cs typeface="Times New Roman"/>
              </a:rPr>
              <a:t>  </a:t>
            </a:r>
            <a:r>
              <a:rPr sz="2000" dirty="0">
                <a:latin typeface="Times New Roman"/>
                <a:cs typeface="Times New Roman"/>
              </a:rPr>
              <a:t>засобів</a:t>
            </a:r>
            <a:r>
              <a:rPr sz="2000" spc="420" dirty="0">
                <a:latin typeface="Times New Roman"/>
                <a:cs typeface="Times New Roman"/>
              </a:rPr>
              <a:t>  </a:t>
            </a:r>
            <a:r>
              <a:rPr sz="2000" dirty="0">
                <a:latin typeface="Times New Roman"/>
                <a:cs typeface="Times New Roman"/>
              </a:rPr>
              <a:t>захисту</a:t>
            </a:r>
            <a:r>
              <a:rPr sz="2000" spc="405" dirty="0">
                <a:latin typeface="Times New Roman"/>
                <a:cs typeface="Times New Roman"/>
              </a:rPr>
              <a:t>  </a:t>
            </a:r>
            <a:r>
              <a:rPr sz="2000" dirty="0">
                <a:latin typeface="Times New Roman"/>
                <a:cs typeface="Times New Roman"/>
              </a:rPr>
              <a:t>рослин,</a:t>
            </a:r>
            <a:r>
              <a:rPr sz="2000" spc="425" dirty="0">
                <a:latin typeface="Times New Roman"/>
                <a:cs typeface="Times New Roman"/>
              </a:rPr>
              <a:t>  </a:t>
            </a:r>
            <a:r>
              <a:rPr sz="2000" dirty="0">
                <a:latin typeface="Times New Roman"/>
                <a:cs typeface="Times New Roman"/>
              </a:rPr>
              <a:t>мінеральних</a:t>
            </a:r>
            <a:r>
              <a:rPr sz="2000" spc="420" dirty="0">
                <a:latin typeface="Times New Roman"/>
                <a:cs typeface="Times New Roman"/>
              </a:rPr>
              <a:t>  </a:t>
            </a:r>
            <a:r>
              <a:rPr sz="2000" spc="-10" dirty="0">
                <a:latin typeface="Times New Roman"/>
                <a:cs typeface="Times New Roman"/>
              </a:rPr>
              <a:t>добрив, </a:t>
            </a:r>
            <a:r>
              <a:rPr sz="2000" spc="-25" dirty="0">
                <a:latin typeface="Times New Roman"/>
                <a:cs typeface="Times New Roman"/>
              </a:rPr>
              <a:t>комбікормова</a:t>
            </a:r>
            <a:r>
              <a:rPr sz="2000" spc="-45" dirty="0">
                <a:latin typeface="Times New Roman"/>
                <a:cs typeface="Times New Roman"/>
              </a:rPr>
              <a:t> </a:t>
            </a:r>
            <a:r>
              <a:rPr sz="2000" dirty="0">
                <a:latin typeface="Times New Roman"/>
                <a:cs typeface="Times New Roman"/>
              </a:rPr>
              <a:t>і</a:t>
            </a:r>
            <a:r>
              <a:rPr sz="2000" spc="-50" dirty="0">
                <a:latin typeface="Times New Roman"/>
                <a:cs typeface="Times New Roman"/>
              </a:rPr>
              <a:t> </a:t>
            </a:r>
            <a:r>
              <a:rPr sz="2000" dirty="0">
                <a:latin typeface="Times New Roman"/>
                <a:cs typeface="Times New Roman"/>
              </a:rPr>
              <a:t>мікробіологічна</a:t>
            </a:r>
            <a:r>
              <a:rPr sz="2000" spc="-40" dirty="0">
                <a:latin typeface="Times New Roman"/>
                <a:cs typeface="Times New Roman"/>
              </a:rPr>
              <a:t> </a:t>
            </a:r>
            <a:r>
              <a:rPr sz="2000" dirty="0">
                <a:latin typeface="Times New Roman"/>
                <a:cs typeface="Times New Roman"/>
              </a:rPr>
              <a:t>промисловість,</a:t>
            </a:r>
            <a:r>
              <a:rPr sz="2000" spc="-20" dirty="0">
                <a:latin typeface="Times New Roman"/>
                <a:cs typeface="Times New Roman"/>
              </a:rPr>
              <a:t> </a:t>
            </a:r>
            <a:r>
              <a:rPr sz="2000" dirty="0">
                <a:latin typeface="Times New Roman"/>
                <a:cs typeface="Times New Roman"/>
              </a:rPr>
              <a:t>виробництво</a:t>
            </a:r>
            <a:r>
              <a:rPr sz="2000" spc="-30" dirty="0">
                <a:latin typeface="Times New Roman"/>
                <a:cs typeface="Times New Roman"/>
              </a:rPr>
              <a:t> </a:t>
            </a:r>
            <a:r>
              <a:rPr sz="2000" spc="-10" dirty="0">
                <a:latin typeface="Times New Roman"/>
                <a:cs typeface="Times New Roman"/>
              </a:rPr>
              <a:t>тари, </a:t>
            </a:r>
            <a:r>
              <a:rPr sz="2000" dirty="0">
                <a:latin typeface="Times New Roman"/>
                <a:cs typeface="Times New Roman"/>
              </a:rPr>
              <a:t>спеціального</a:t>
            </a:r>
            <a:r>
              <a:rPr sz="2000" spc="-10" dirty="0">
                <a:latin typeface="Times New Roman"/>
                <a:cs typeface="Times New Roman"/>
              </a:rPr>
              <a:t> устаткування</a:t>
            </a:r>
            <a:r>
              <a:rPr sz="2000" spc="25" dirty="0">
                <a:latin typeface="Times New Roman"/>
                <a:cs typeface="Times New Roman"/>
              </a:rPr>
              <a:t> </a:t>
            </a:r>
            <a:r>
              <a:rPr sz="2000" dirty="0">
                <a:latin typeface="Times New Roman"/>
                <a:cs typeface="Times New Roman"/>
              </a:rPr>
              <a:t>і</a:t>
            </a:r>
            <a:r>
              <a:rPr sz="2000" spc="-70" dirty="0">
                <a:latin typeface="Times New Roman"/>
                <a:cs typeface="Times New Roman"/>
              </a:rPr>
              <a:t> </a:t>
            </a:r>
            <a:r>
              <a:rPr sz="2000" dirty="0">
                <a:latin typeface="Times New Roman"/>
                <a:cs typeface="Times New Roman"/>
              </a:rPr>
              <a:t>приладів</a:t>
            </a:r>
            <a:r>
              <a:rPr sz="2000" spc="-25" dirty="0">
                <a:latin typeface="Times New Roman"/>
                <a:cs typeface="Times New Roman"/>
              </a:rPr>
              <a:t> </a:t>
            </a:r>
            <a:r>
              <a:rPr sz="2000" dirty="0">
                <a:latin typeface="Times New Roman"/>
                <a:cs typeface="Times New Roman"/>
              </a:rPr>
              <a:t>для</a:t>
            </a:r>
            <a:r>
              <a:rPr sz="2000" spc="-45" dirty="0">
                <a:latin typeface="Times New Roman"/>
                <a:cs typeface="Times New Roman"/>
              </a:rPr>
              <a:t> </a:t>
            </a:r>
            <a:r>
              <a:rPr sz="2000" dirty="0">
                <a:latin typeface="Times New Roman"/>
                <a:cs typeface="Times New Roman"/>
              </a:rPr>
              <a:t>АПК</a:t>
            </a:r>
            <a:r>
              <a:rPr sz="2000" spc="-10" dirty="0">
                <a:latin typeface="Times New Roman"/>
                <a:cs typeface="Times New Roman"/>
              </a:rPr>
              <a:t> </a:t>
            </a:r>
            <a:r>
              <a:rPr sz="2000" dirty="0">
                <a:latin typeface="Times New Roman"/>
                <a:cs typeface="Times New Roman"/>
              </a:rPr>
              <a:t>та</a:t>
            </a:r>
            <a:r>
              <a:rPr sz="2000" spc="-60" dirty="0">
                <a:latin typeface="Times New Roman"/>
                <a:cs typeface="Times New Roman"/>
              </a:rPr>
              <a:t> </a:t>
            </a:r>
            <a:r>
              <a:rPr sz="2000" spc="-25" dirty="0">
                <a:latin typeface="Times New Roman"/>
                <a:cs typeface="Times New Roman"/>
              </a:rPr>
              <a:t>ін.</a:t>
            </a:r>
            <a:endParaRPr sz="2000">
              <a:latin typeface="Times New Roman"/>
              <a:cs typeface="Times New Roman"/>
            </a:endParaRPr>
          </a:p>
        </p:txBody>
      </p:sp>
      <p:sp>
        <p:nvSpPr>
          <p:cNvPr id="24" name="object 24"/>
          <p:cNvSpPr txBox="1"/>
          <p:nvPr/>
        </p:nvSpPr>
        <p:spPr>
          <a:xfrm>
            <a:off x="1506474" y="3716527"/>
            <a:ext cx="7496809" cy="1363345"/>
          </a:xfrm>
          <a:prstGeom prst="rect">
            <a:avLst/>
          </a:prstGeom>
        </p:spPr>
        <p:txBody>
          <a:bodyPr vert="horz" wrap="square" lIns="0" tIns="11430" rIns="0" bIns="0" rtlCol="0">
            <a:spAutoFit/>
          </a:bodyPr>
          <a:lstStyle/>
          <a:p>
            <a:pPr marL="120014" marR="944244">
              <a:lnSpc>
                <a:spcPct val="100000"/>
              </a:lnSpc>
              <a:spcBef>
                <a:spcPts val="90"/>
              </a:spcBef>
            </a:pPr>
            <a:r>
              <a:rPr sz="2000" b="1" i="1" spc="-10" dirty="0">
                <a:latin typeface="Times New Roman"/>
                <a:cs typeface="Times New Roman"/>
              </a:rPr>
              <a:t>Галузі,</a:t>
            </a:r>
            <a:r>
              <a:rPr sz="2000" b="1" i="1" spc="-60" dirty="0">
                <a:latin typeface="Times New Roman"/>
                <a:cs typeface="Times New Roman"/>
              </a:rPr>
              <a:t> </a:t>
            </a:r>
            <a:r>
              <a:rPr sz="2000" b="1" i="1" dirty="0">
                <a:latin typeface="Times New Roman"/>
                <a:cs typeface="Times New Roman"/>
              </a:rPr>
              <a:t>які</a:t>
            </a:r>
            <a:r>
              <a:rPr sz="2000" b="1" i="1" spc="-50" dirty="0">
                <a:latin typeface="Times New Roman"/>
                <a:cs typeface="Times New Roman"/>
              </a:rPr>
              <a:t> </a:t>
            </a:r>
            <a:r>
              <a:rPr sz="2000" b="1" i="1" spc="-10" dirty="0">
                <a:latin typeface="Times New Roman"/>
                <a:cs typeface="Times New Roman"/>
              </a:rPr>
              <a:t>забезпечують</a:t>
            </a:r>
            <a:r>
              <a:rPr sz="2000" b="1" i="1" spc="-60" dirty="0">
                <a:latin typeface="Times New Roman"/>
                <a:cs typeface="Times New Roman"/>
              </a:rPr>
              <a:t> </a:t>
            </a:r>
            <a:r>
              <a:rPr sz="2000" b="1" i="1" dirty="0">
                <a:latin typeface="Times New Roman"/>
                <a:cs typeface="Times New Roman"/>
              </a:rPr>
              <a:t>переробку</a:t>
            </a:r>
            <a:r>
              <a:rPr sz="2000" b="1" i="1" spc="-40" dirty="0">
                <a:latin typeface="Times New Roman"/>
                <a:cs typeface="Times New Roman"/>
              </a:rPr>
              <a:t> </a:t>
            </a:r>
            <a:r>
              <a:rPr sz="2000" b="1" i="1" spc="-10" dirty="0">
                <a:latin typeface="Times New Roman"/>
                <a:cs typeface="Times New Roman"/>
              </a:rPr>
              <a:t>сільськогосподарської </a:t>
            </a:r>
            <a:r>
              <a:rPr sz="2000" b="1" i="1" dirty="0">
                <a:latin typeface="Times New Roman"/>
                <a:cs typeface="Times New Roman"/>
              </a:rPr>
              <a:t>продукції</a:t>
            </a:r>
            <a:r>
              <a:rPr sz="2000" b="1" i="1" spc="-80" dirty="0">
                <a:latin typeface="Times New Roman"/>
                <a:cs typeface="Times New Roman"/>
              </a:rPr>
              <a:t> </a:t>
            </a:r>
            <a:r>
              <a:rPr sz="2000" spc="-10" dirty="0">
                <a:latin typeface="Times New Roman"/>
                <a:cs typeface="Times New Roman"/>
              </a:rPr>
              <a:t>(харчова,</a:t>
            </a:r>
            <a:r>
              <a:rPr sz="2000" spc="-90" dirty="0">
                <a:latin typeface="Times New Roman"/>
                <a:cs typeface="Times New Roman"/>
              </a:rPr>
              <a:t> </a:t>
            </a:r>
            <a:r>
              <a:rPr sz="2000" dirty="0">
                <a:latin typeface="Times New Roman"/>
                <a:cs typeface="Times New Roman"/>
              </a:rPr>
              <a:t>легка</a:t>
            </a:r>
            <a:r>
              <a:rPr sz="2000" spc="-50" dirty="0">
                <a:latin typeface="Times New Roman"/>
                <a:cs typeface="Times New Roman"/>
              </a:rPr>
              <a:t> </a:t>
            </a:r>
            <a:r>
              <a:rPr sz="2000" spc="-10" dirty="0">
                <a:latin typeface="Times New Roman"/>
                <a:cs typeface="Times New Roman"/>
              </a:rPr>
              <a:t>промисловість).</a:t>
            </a:r>
            <a:endParaRPr sz="2000">
              <a:latin typeface="Times New Roman"/>
              <a:cs typeface="Times New Roman"/>
            </a:endParaRPr>
          </a:p>
          <a:p>
            <a:pPr>
              <a:lnSpc>
                <a:spcPct val="100000"/>
              </a:lnSpc>
              <a:spcBef>
                <a:spcPts val="1040"/>
              </a:spcBef>
            </a:pPr>
            <a:endParaRPr sz="2000">
              <a:latin typeface="Times New Roman"/>
              <a:cs typeface="Times New Roman"/>
            </a:endParaRPr>
          </a:p>
          <a:p>
            <a:pPr marL="12700">
              <a:lnSpc>
                <a:spcPct val="100000"/>
              </a:lnSpc>
              <a:tabLst>
                <a:tab pos="1396365" algn="l"/>
                <a:tab pos="3421379" algn="l"/>
                <a:tab pos="4100829" algn="l"/>
                <a:tab pos="4652645" algn="l"/>
                <a:tab pos="6341745" algn="l"/>
              </a:tabLst>
            </a:pPr>
            <a:r>
              <a:rPr sz="2000" b="1" i="1" spc="-10" dirty="0">
                <a:latin typeface="Times New Roman"/>
                <a:cs typeface="Times New Roman"/>
              </a:rPr>
              <a:t>Виробнича</a:t>
            </a:r>
            <a:r>
              <a:rPr sz="2000" b="1" i="1" dirty="0">
                <a:latin typeface="Times New Roman"/>
                <a:cs typeface="Times New Roman"/>
              </a:rPr>
              <a:t>	</a:t>
            </a:r>
            <a:r>
              <a:rPr sz="2000" b="1" i="1" spc="-10" dirty="0">
                <a:latin typeface="Times New Roman"/>
                <a:cs typeface="Times New Roman"/>
              </a:rPr>
              <a:t>інфраструктура</a:t>
            </a:r>
            <a:r>
              <a:rPr sz="2000" b="1" i="1" dirty="0">
                <a:latin typeface="Times New Roman"/>
                <a:cs typeface="Times New Roman"/>
              </a:rPr>
              <a:t>	</a:t>
            </a:r>
            <a:r>
              <a:rPr sz="2000" b="1" i="1" spc="-25" dirty="0">
                <a:latin typeface="Times New Roman"/>
                <a:cs typeface="Times New Roman"/>
              </a:rPr>
              <a:t>АПК</a:t>
            </a:r>
            <a:r>
              <a:rPr sz="2000" b="1" i="1" dirty="0">
                <a:latin typeface="Times New Roman"/>
                <a:cs typeface="Times New Roman"/>
              </a:rPr>
              <a:t>	</a:t>
            </a:r>
            <a:r>
              <a:rPr sz="2000" spc="-50" dirty="0">
                <a:latin typeface="Times New Roman"/>
                <a:cs typeface="Times New Roman"/>
              </a:rPr>
              <a:t>—</a:t>
            </a:r>
            <a:r>
              <a:rPr sz="2000" dirty="0">
                <a:latin typeface="Times New Roman"/>
                <a:cs typeface="Times New Roman"/>
              </a:rPr>
              <a:t>	</a:t>
            </a:r>
            <a:r>
              <a:rPr sz="2000" spc="-10" dirty="0">
                <a:latin typeface="Times New Roman"/>
                <a:cs typeface="Times New Roman"/>
              </a:rPr>
              <a:t>спеціалізовані</a:t>
            </a:r>
            <a:r>
              <a:rPr sz="2000" dirty="0">
                <a:latin typeface="Times New Roman"/>
                <a:cs typeface="Times New Roman"/>
              </a:rPr>
              <a:t>	</a:t>
            </a:r>
            <a:r>
              <a:rPr sz="2000" spc="-20" dirty="0">
                <a:latin typeface="Times New Roman"/>
                <a:cs typeface="Times New Roman"/>
              </a:rPr>
              <a:t>транспорт,</a:t>
            </a:r>
            <a:endParaRPr sz="2000">
              <a:latin typeface="Times New Roman"/>
              <a:cs typeface="Times New Roman"/>
            </a:endParaRPr>
          </a:p>
        </p:txBody>
      </p:sp>
      <p:sp>
        <p:nvSpPr>
          <p:cNvPr id="25" name="object 25"/>
          <p:cNvSpPr txBox="1"/>
          <p:nvPr/>
        </p:nvSpPr>
        <p:spPr>
          <a:xfrm>
            <a:off x="834644" y="999490"/>
            <a:ext cx="141605" cy="299720"/>
          </a:xfrm>
          <a:prstGeom prst="rect">
            <a:avLst/>
          </a:prstGeom>
        </p:spPr>
        <p:txBody>
          <a:bodyPr vert="horz" wrap="square" lIns="0" tIns="12700" rIns="0" bIns="0" rtlCol="0">
            <a:spAutoFit/>
          </a:bodyPr>
          <a:lstStyle/>
          <a:p>
            <a:pPr marL="12700">
              <a:lnSpc>
                <a:spcPct val="100000"/>
              </a:lnSpc>
              <a:spcBef>
                <a:spcPts val="100"/>
              </a:spcBef>
            </a:pPr>
            <a:r>
              <a:rPr sz="1800" spc="-50" dirty="0">
                <a:latin typeface="Calibri"/>
                <a:cs typeface="Calibri"/>
              </a:rPr>
              <a:t>1</a:t>
            </a:r>
            <a:endParaRPr sz="1800">
              <a:latin typeface="Calibri"/>
              <a:cs typeface="Calibri"/>
            </a:endParaRPr>
          </a:p>
        </p:txBody>
      </p:sp>
      <p:sp>
        <p:nvSpPr>
          <p:cNvPr id="26" name="object 26"/>
          <p:cNvSpPr txBox="1"/>
          <p:nvPr/>
        </p:nvSpPr>
        <p:spPr>
          <a:xfrm>
            <a:off x="798068" y="2495550"/>
            <a:ext cx="141605" cy="299720"/>
          </a:xfrm>
          <a:prstGeom prst="rect">
            <a:avLst/>
          </a:prstGeom>
        </p:spPr>
        <p:txBody>
          <a:bodyPr vert="horz" wrap="square" lIns="0" tIns="12700" rIns="0" bIns="0" rtlCol="0">
            <a:spAutoFit/>
          </a:bodyPr>
          <a:lstStyle/>
          <a:p>
            <a:pPr marL="12700">
              <a:lnSpc>
                <a:spcPct val="100000"/>
              </a:lnSpc>
              <a:spcBef>
                <a:spcPts val="100"/>
              </a:spcBef>
            </a:pPr>
            <a:r>
              <a:rPr sz="1800" spc="-50" dirty="0">
                <a:latin typeface="Calibri"/>
                <a:cs typeface="Calibri"/>
              </a:rPr>
              <a:t>2</a:t>
            </a:r>
            <a:endParaRPr sz="1800">
              <a:latin typeface="Calibri"/>
              <a:cs typeface="Calibri"/>
            </a:endParaRPr>
          </a:p>
        </p:txBody>
      </p:sp>
      <p:sp>
        <p:nvSpPr>
          <p:cNvPr id="27" name="object 27"/>
          <p:cNvSpPr txBox="1"/>
          <p:nvPr/>
        </p:nvSpPr>
        <p:spPr>
          <a:xfrm>
            <a:off x="798068" y="3880484"/>
            <a:ext cx="141605" cy="299720"/>
          </a:xfrm>
          <a:prstGeom prst="rect">
            <a:avLst/>
          </a:prstGeom>
        </p:spPr>
        <p:txBody>
          <a:bodyPr vert="horz" wrap="square" lIns="0" tIns="12700" rIns="0" bIns="0" rtlCol="0">
            <a:spAutoFit/>
          </a:bodyPr>
          <a:lstStyle/>
          <a:p>
            <a:pPr marL="12700">
              <a:lnSpc>
                <a:spcPct val="100000"/>
              </a:lnSpc>
              <a:spcBef>
                <a:spcPts val="100"/>
              </a:spcBef>
            </a:pPr>
            <a:r>
              <a:rPr sz="1800" spc="-50" dirty="0">
                <a:latin typeface="Calibri"/>
                <a:cs typeface="Calibri"/>
              </a:rPr>
              <a:t>3</a:t>
            </a:r>
            <a:endParaRPr sz="1800">
              <a:latin typeface="Calibri"/>
              <a:cs typeface="Calibri"/>
            </a:endParaRPr>
          </a:p>
        </p:txBody>
      </p:sp>
      <p:sp>
        <p:nvSpPr>
          <p:cNvPr id="28" name="object 28"/>
          <p:cNvSpPr txBox="1"/>
          <p:nvPr/>
        </p:nvSpPr>
        <p:spPr>
          <a:xfrm>
            <a:off x="787095" y="5258511"/>
            <a:ext cx="141605" cy="300355"/>
          </a:xfrm>
          <a:prstGeom prst="rect">
            <a:avLst/>
          </a:prstGeom>
        </p:spPr>
        <p:txBody>
          <a:bodyPr vert="horz" wrap="square" lIns="0" tIns="12700" rIns="0" bIns="0" rtlCol="0">
            <a:spAutoFit/>
          </a:bodyPr>
          <a:lstStyle/>
          <a:p>
            <a:pPr marL="12700">
              <a:lnSpc>
                <a:spcPct val="100000"/>
              </a:lnSpc>
              <a:spcBef>
                <a:spcPts val="100"/>
              </a:spcBef>
            </a:pPr>
            <a:r>
              <a:rPr sz="1800" spc="-50" dirty="0">
                <a:latin typeface="Calibri"/>
                <a:cs typeface="Calibri"/>
              </a:rPr>
              <a:t>4</a:t>
            </a:r>
            <a:endParaRPr sz="1800">
              <a:latin typeface="Calibri"/>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1094638" y="519506"/>
            <a:ext cx="6956425" cy="634365"/>
          </a:xfrm>
          <a:prstGeom prst="rect">
            <a:avLst/>
          </a:prstGeom>
        </p:spPr>
        <p:txBody>
          <a:bodyPr vert="horz" wrap="square" lIns="0" tIns="12065" rIns="0" bIns="0" rtlCol="0">
            <a:spAutoFit/>
          </a:bodyPr>
          <a:lstStyle/>
          <a:p>
            <a:pPr algn="ctr">
              <a:lnSpc>
                <a:spcPct val="100000"/>
              </a:lnSpc>
              <a:spcBef>
                <a:spcPts val="95"/>
              </a:spcBef>
            </a:pPr>
            <a:r>
              <a:rPr sz="2000" i="1" dirty="0">
                <a:latin typeface="Times New Roman"/>
                <a:cs typeface="Times New Roman"/>
              </a:rPr>
              <a:t>До</a:t>
            </a:r>
            <a:r>
              <a:rPr sz="2000" i="1" spc="-45" dirty="0">
                <a:latin typeface="Times New Roman"/>
                <a:cs typeface="Times New Roman"/>
              </a:rPr>
              <a:t> </a:t>
            </a:r>
            <a:r>
              <a:rPr sz="2000" i="1" dirty="0">
                <a:latin typeface="Times New Roman"/>
                <a:cs typeface="Times New Roman"/>
              </a:rPr>
              <a:t>складу</a:t>
            </a:r>
            <a:r>
              <a:rPr sz="2000" i="1" spc="-80" dirty="0">
                <a:latin typeface="Times New Roman"/>
                <a:cs typeface="Times New Roman"/>
              </a:rPr>
              <a:t> </a:t>
            </a:r>
            <a:r>
              <a:rPr sz="2000" i="1" dirty="0">
                <a:latin typeface="Times New Roman"/>
                <a:cs typeface="Times New Roman"/>
              </a:rPr>
              <a:t>АПК</a:t>
            </a:r>
            <a:r>
              <a:rPr sz="2000" i="1" spc="-35" dirty="0">
                <a:latin typeface="Times New Roman"/>
                <a:cs typeface="Times New Roman"/>
              </a:rPr>
              <a:t> </a:t>
            </a:r>
            <a:r>
              <a:rPr sz="2000" i="1" spc="-10" dirty="0">
                <a:latin typeface="Times New Roman"/>
                <a:cs typeface="Times New Roman"/>
              </a:rPr>
              <a:t>входять</a:t>
            </a:r>
            <a:r>
              <a:rPr sz="2000" i="1" spc="-90" dirty="0">
                <a:latin typeface="Times New Roman"/>
                <a:cs typeface="Times New Roman"/>
              </a:rPr>
              <a:t> </a:t>
            </a:r>
            <a:r>
              <a:rPr sz="2000" dirty="0">
                <a:latin typeface="Times New Roman"/>
                <a:cs typeface="Times New Roman"/>
              </a:rPr>
              <a:t>два</a:t>
            </a:r>
            <a:r>
              <a:rPr sz="2000" spc="-40" dirty="0">
                <a:latin typeface="Times New Roman"/>
                <a:cs typeface="Times New Roman"/>
              </a:rPr>
              <a:t> </a:t>
            </a:r>
            <a:r>
              <a:rPr sz="2000" dirty="0">
                <a:latin typeface="Times New Roman"/>
                <a:cs typeface="Times New Roman"/>
              </a:rPr>
              <a:t>основні</a:t>
            </a:r>
            <a:r>
              <a:rPr sz="2000" spc="-40" dirty="0">
                <a:latin typeface="Times New Roman"/>
                <a:cs typeface="Times New Roman"/>
              </a:rPr>
              <a:t> </a:t>
            </a:r>
            <a:r>
              <a:rPr sz="2000" dirty="0">
                <a:latin typeface="Times New Roman"/>
                <a:cs typeface="Times New Roman"/>
              </a:rPr>
              <a:t>виробничі</a:t>
            </a:r>
            <a:r>
              <a:rPr sz="2000" spc="-10" dirty="0">
                <a:latin typeface="Times New Roman"/>
                <a:cs typeface="Times New Roman"/>
              </a:rPr>
              <a:t> </a:t>
            </a:r>
            <a:r>
              <a:rPr sz="2000" spc="-20" dirty="0">
                <a:latin typeface="Times New Roman"/>
                <a:cs typeface="Times New Roman"/>
              </a:rPr>
              <a:t>підкомплекси</a:t>
            </a:r>
            <a:r>
              <a:rPr sz="2000" spc="30" dirty="0">
                <a:latin typeface="Times New Roman"/>
                <a:cs typeface="Times New Roman"/>
              </a:rPr>
              <a:t> </a:t>
            </a:r>
            <a:r>
              <a:rPr sz="2000" spc="-50" dirty="0">
                <a:latin typeface="Times New Roman"/>
                <a:cs typeface="Times New Roman"/>
              </a:rPr>
              <a:t>—</a:t>
            </a:r>
            <a:endParaRPr sz="2000">
              <a:latin typeface="Times New Roman"/>
              <a:cs typeface="Times New Roman"/>
            </a:endParaRPr>
          </a:p>
          <a:p>
            <a:pPr algn="ctr">
              <a:lnSpc>
                <a:spcPct val="100000"/>
              </a:lnSpc>
            </a:pPr>
            <a:r>
              <a:rPr sz="2000" i="1" spc="-20" dirty="0">
                <a:latin typeface="Times New Roman"/>
                <a:cs typeface="Times New Roman"/>
              </a:rPr>
              <a:t>продовольчий</a:t>
            </a:r>
            <a:r>
              <a:rPr sz="2000" i="1" spc="-50" dirty="0">
                <a:latin typeface="Times New Roman"/>
                <a:cs typeface="Times New Roman"/>
              </a:rPr>
              <a:t> </a:t>
            </a:r>
            <a:r>
              <a:rPr sz="2000" i="1" dirty="0">
                <a:latin typeface="Times New Roman"/>
                <a:cs typeface="Times New Roman"/>
              </a:rPr>
              <a:t>та</a:t>
            </a:r>
            <a:r>
              <a:rPr sz="2000" i="1" spc="20" dirty="0">
                <a:latin typeface="Times New Roman"/>
                <a:cs typeface="Times New Roman"/>
              </a:rPr>
              <a:t> </a:t>
            </a:r>
            <a:r>
              <a:rPr sz="2000" i="1" spc="-10" dirty="0">
                <a:latin typeface="Times New Roman"/>
                <a:cs typeface="Times New Roman"/>
              </a:rPr>
              <a:t>непродовольчий.</a:t>
            </a:r>
            <a:endParaRPr sz="2000">
              <a:latin typeface="Times New Roman"/>
              <a:cs typeface="Times New Roman"/>
            </a:endParaRPr>
          </a:p>
        </p:txBody>
      </p:sp>
      <p:grpSp>
        <p:nvGrpSpPr>
          <p:cNvPr id="4" name="object 4"/>
          <p:cNvGrpSpPr/>
          <p:nvPr/>
        </p:nvGrpSpPr>
        <p:grpSpPr>
          <a:xfrm>
            <a:off x="152400" y="1054608"/>
            <a:ext cx="8991600" cy="5486400"/>
            <a:chOff x="152400" y="1054608"/>
            <a:chExt cx="8991600" cy="5486400"/>
          </a:xfrm>
        </p:grpSpPr>
        <p:pic>
          <p:nvPicPr>
            <p:cNvPr id="5" name="object 5"/>
            <p:cNvPicPr/>
            <p:nvPr/>
          </p:nvPicPr>
          <p:blipFill>
            <a:blip r:embed="rId3" cstate="print"/>
            <a:stretch>
              <a:fillRect/>
            </a:stretch>
          </p:blipFill>
          <p:spPr>
            <a:xfrm>
              <a:off x="152400" y="1054608"/>
              <a:ext cx="8991600" cy="2743200"/>
            </a:xfrm>
            <a:prstGeom prst="rect">
              <a:avLst/>
            </a:prstGeom>
          </p:spPr>
        </p:pic>
        <p:pic>
          <p:nvPicPr>
            <p:cNvPr id="6" name="object 6"/>
            <p:cNvPicPr/>
            <p:nvPr/>
          </p:nvPicPr>
          <p:blipFill>
            <a:blip r:embed="rId4" cstate="print"/>
            <a:stretch>
              <a:fillRect/>
            </a:stretch>
          </p:blipFill>
          <p:spPr>
            <a:xfrm>
              <a:off x="5254752" y="4044696"/>
              <a:ext cx="3745992" cy="2496312"/>
            </a:xfrm>
            <a:prstGeom prst="rect">
              <a:avLst/>
            </a:prstGeom>
          </p:spPr>
        </p:pic>
      </p:grpSp>
      <p:sp>
        <p:nvSpPr>
          <p:cNvPr id="7" name="object 7"/>
          <p:cNvSpPr txBox="1"/>
          <p:nvPr/>
        </p:nvSpPr>
        <p:spPr>
          <a:xfrm>
            <a:off x="258267" y="4638878"/>
            <a:ext cx="4923790" cy="1244600"/>
          </a:xfrm>
          <a:prstGeom prst="rect">
            <a:avLst/>
          </a:prstGeom>
        </p:spPr>
        <p:txBody>
          <a:bodyPr vert="horz" wrap="square" lIns="0" tIns="12065" rIns="0" bIns="0" rtlCol="0">
            <a:spAutoFit/>
          </a:bodyPr>
          <a:lstStyle/>
          <a:p>
            <a:pPr marL="12700" marR="5080" algn="just">
              <a:lnSpc>
                <a:spcPct val="100000"/>
              </a:lnSpc>
              <a:spcBef>
                <a:spcPts val="95"/>
              </a:spcBef>
            </a:pPr>
            <a:r>
              <a:rPr sz="2000" dirty="0">
                <a:latin typeface="Times New Roman"/>
                <a:cs typeface="Times New Roman"/>
              </a:rPr>
              <a:t>Ці</a:t>
            </a:r>
            <a:r>
              <a:rPr sz="2000" spc="45" dirty="0">
                <a:latin typeface="Times New Roman"/>
                <a:cs typeface="Times New Roman"/>
              </a:rPr>
              <a:t>  </a:t>
            </a:r>
            <a:r>
              <a:rPr sz="2000" dirty="0">
                <a:latin typeface="Times New Roman"/>
                <a:cs typeface="Times New Roman"/>
              </a:rPr>
              <a:t>комплекси,</a:t>
            </a:r>
            <a:r>
              <a:rPr sz="2000" spc="65" dirty="0">
                <a:latin typeface="Times New Roman"/>
                <a:cs typeface="Times New Roman"/>
              </a:rPr>
              <a:t>  </a:t>
            </a:r>
            <a:r>
              <a:rPr sz="2000" dirty="0">
                <a:latin typeface="Times New Roman"/>
                <a:cs typeface="Times New Roman"/>
              </a:rPr>
              <a:t>в</a:t>
            </a:r>
            <a:r>
              <a:rPr sz="2000" spc="40" dirty="0">
                <a:latin typeface="Times New Roman"/>
                <a:cs typeface="Times New Roman"/>
              </a:rPr>
              <a:t>  </a:t>
            </a:r>
            <a:r>
              <a:rPr sz="2000" dirty="0">
                <a:latin typeface="Times New Roman"/>
                <a:cs typeface="Times New Roman"/>
              </a:rPr>
              <a:t>свою</a:t>
            </a:r>
            <a:r>
              <a:rPr sz="2000" spc="50" dirty="0">
                <a:latin typeface="Times New Roman"/>
                <a:cs typeface="Times New Roman"/>
              </a:rPr>
              <a:t>  </a:t>
            </a:r>
            <a:r>
              <a:rPr sz="2000" dirty="0">
                <a:latin typeface="Times New Roman"/>
                <a:cs typeface="Times New Roman"/>
              </a:rPr>
              <a:t>чергу,</a:t>
            </a:r>
            <a:r>
              <a:rPr sz="2000" spc="50" dirty="0">
                <a:latin typeface="Times New Roman"/>
                <a:cs typeface="Times New Roman"/>
              </a:rPr>
              <a:t>  </a:t>
            </a:r>
            <a:r>
              <a:rPr sz="2000" dirty="0">
                <a:latin typeface="Times New Roman"/>
                <a:cs typeface="Times New Roman"/>
              </a:rPr>
              <a:t>залежно</a:t>
            </a:r>
            <a:r>
              <a:rPr sz="2000" spc="60" dirty="0">
                <a:latin typeface="Times New Roman"/>
                <a:cs typeface="Times New Roman"/>
              </a:rPr>
              <a:t>  </a:t>
            </a:r>
            <a:r>
              <a:rPr sz="2000" spc="-25" dirty="0">
                <a:latin typeface="Times New Roman"/>
                <a:cs typeface="Times New Roman"/>
              </a:rPr>
              <a:t>від </a:t>
            </a:r>
            <a:r>
              <a:rPr sz="2000" dirty="0">
                <a:latin typeface="Times New Roman"/>
                <a:cs typeface="Times New Roman"/>
              </a:rPr>
              <a:t>виду</a:t>
            </a:r>
            <a:r>
              <a:rPr sz="2000" spc="340" dirty="0">
                <a:latin typeface="Times New Roman"/>
                <a:cs typeface="Times New Roman"/>
              </a:rPr>
              <a:t>   </a:t>
            </a:r>
            <a:r>
              <a:rPr sz="2000" dirty="0">
                <a:latin typeface="Times New Roman"/>
                <a:cs typeface="Times New Roman"/>
              </a:rPr>
              <a:t>сировини,</a:t>
            </a:r>
            <a:r>
              <a:rPr sz="2000" spc="360" dirty="0">
                <a:latin typeface="Times New Roman"/>
                <a:cs typeface="Times New Roman"/>
              </a:rPr>
              <a:t>   </a:t>
            </a:r>
            <a:r>
              <a:rPr sz="2000" dirty="0">
                <a:latin typeface="Times New Roman"/>
                <a:cs typeface="Times New Roman"/>
              </a:rPr>
              <a:t>що</a:t>
            </a:r>
            <a:r>
              <a:rPr sz="2000" spc="355" dirty="0">
                <a:latin typeface="Times New Roman"/>
                <a:cs typeface="Times New Roman"/>
              </a:rPr>
              <a:t>   </a:t>
            </a:r>
            <a:r>
              <a:rPr sz="2000" spc="-10" dirty="0">
                <a:latin typeface="Times New Roman"/>
                <a:cs typeface="Times New Roman"/>
              </a:rPr>
              <a:t>використовується, </a:t>
            </a:r>
            <a:r>
              <a:rPr sz="2000" dirty="0">
                <a:latin typeface="Times New Roman"/>
                <a:cs typeface="Times New Roman"/>
              </a:rPr>
              <a:t>поділяються</a:t>
            </a:r>
            <a:r>
              <a:rPr sz="2000" spc="100" dirty="0">
                <a:latin typeface="Times New Roman"/>
                <a:cs typeface="Times New Roman"/>
              </a:rPr>
              <a:t> </a:t>
            </a:r>
            <a:r>
              <a:rPr sz="2000" dirty="0">
                <a:latin typeface="Times New Roman"/>
                <a:cs typeface="Times New Roman"/>
              </a:rPr>
              <a:t>на</a:t>
            </a:r>
            <a:r>
              <a:rPr sz="2000" spc="75" dirty="0">
                <a:latin typeface="Times New Roman"/>
                <a:cs typeface="Times New Roman"/>
              </a:rPr>
              <a:t> </a:t>
            </a:r>
            <a:r>
              <a:rPr sz="2000" i="1" dirty="0">
                <a:latin typeface="Times New Roman"/>
                <a:cs typeface="Times New Roman"/>
              </a:rPr>
              <a:t>рослинницькі</a:t>
            </a:r>
            <a:r>
              <a:rPr sz="2000" i="1" spc="90" dirty="0">
                <a:latin typeface="Times New Roman"/>
                <a:cs typeface="Times New Roman"/>
              </a:rPr>
              <a:t> </a:t>
            </a:r>
            <a:r>
              <a:rPr sz="2000" i="1" dirty="0">
                <a:latin typeface="Times New Roman"/>
                <a:cs typeface="Times New Roman"/>
              </a:rPr>
              <a:t>і</a:t>
            </a:r>
            <a:r>
              <a:rPr sz="2000" i="1" spc="90" dirty="0">
                <a:latin typeface="Times New Roman"/>
                <a:cs typeface="Times New Roman"/>
              </a:rPr>
              <a:t> </a:t>
            </a:r>
            <a:r>
              <a:rPr sz="2000" i="1" spc="-10" dirty="0">
                <a:latin typeface="Times New Roman"/>
                <a:cs typeface="Times New Roman"/>
              </a:rPr>
              <a:t>тваринницькі підкомплекси</a:t>
            </a:r>
            <a:r>
              <a:rPr sz="2000" spc="-10" dirty="0">
                <a:latin typeface="Times New Roman"/>
                <a:cs typeface="Times New Roman"/>
              </a:rPr>
              <a:t>.</a:t>
            </a:r>
            <a:endParaRPr sz="2000">
              <a:latin typeface="Times New Roman"/>
              <a:cs typeface="Times New Roman"/>
            </a:endParaRPr>
          </a:p>
        </p:txBody>
      </p:sp>
      <p:sp>
        <p:nvSpPr>
          <p:cNvPr id="8" name="object 8"/>
          <p:cNvSpPr txBox="1">
            <a:spLocks noGrp="1"/>
          </p:cNvSpPr>
          <p:nvPr>
            <p:ph type="sldNum" sz="quarter" idx="7"/>
          </p:nvPr>
        </p:nvSpPr>
        <p:spPr>
          <a:xfrm>
            <a:off x="8119967" y="6402000"/>
            <a:ext cx="899534" cy="379115"/>
          </a:xfrm>
          <a:prstGeom prst="rect">
            <a:avLst/>
          </a:prstGeom>
        </p:spPr>
        <p:txBody>
          <a:bodyPr vert="horz" wrap="square" lIns="0" tIns="83349" rIns="0" bIns="0" rtlCol="0">
            <a:spAutoFit/>
          </a:bodyPr>
          <a:lstStyle/>
          <a:p>
            <a:pPr marL="170180">
              <a:lnSpc>
                <a:spcPts val="2310"/>
              </a:lnSpc>
            </a:pPr>
            <a:endParaRPr sz="2000" dirty="0">
              <a:latin typeface="Arial MT"/>
              <a:cs typeface="Arial M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4309" rIns="0" bIns="0" rtlCol="0">
            <a:spAutoFit/>
          </a:bodyPr>
          <a:lstStyle/>
          <a:p>
            <a:pPr marL="1115060">
              <a:lnSpc>
                <a:spcPct val="100000"/>
              </a:lnSpc>
              <a:spcBef>
                <a:spcPts val="100"/>
              </a:spcBef>
            </a:pPr>
            <a:r>
              <a:rPr dirty="0"/>
              <a:t>Основні</a:t>
            </a:r>
            <a:r>
              <a:rPr spc="-75" dirty="0"/>
              <a:t> </a:t>
            </a:r>
            <a:r>
              <a:rPr dirty="0"/>
              <a:t>територіальні</a:t>
            </a:r>
            <a:r>
              <a:rPr spc="-114" dirty="0"/>
              <a:t> </a:t>
            </a:r>
            <a:r>
              <a:rPr dirty="0"/>
              <a:t>форми</a:t>
            </a:r>
            <a:r>
              <a:rPr spc="-75" dirty="0"/>
              <a:t> </a:t>
            </a:r>
            <a:r>
              <a:rPr dirty="0"/>
              <a:t>організації</a:t>
            </a:r>
            <a:r>
              <a:rPr spc="-95" dirty="0"/>
              <a:t> </a:t>
            </a:r>
            <a:r>
              <a:rPr spc="-20" dirty="0"/>
              <a:t>АПК:</a:t>
            </a:r>
          </a:p>
        </p:txBody>
      </p:sp>
      <p:pic>
        <p:nvPicPr>
          <p:cNvPr id="3" name="object 3"/>
          <p:cNvPicPr/>
          <p:nvPr/>
        </p:nvPicPr>
        <p:blipFill>
          <a:blip r:embed="rId2" cstate="print"/>
          <a:stretch>
            <a:fillRect/>
          </a:stretch>
        </p:blipFill>
        <p:spPr>
          <a:xfrm>
            <a:off x="228600" y="801623"/>
            <a:ext cx="8839200" cy="4468368"/>
          </a:xfrm>
          <a:prstGeom prst="rect">
            <a:avLst/>
          </a:prstGeom>
        </p:spPr>
      </p:pic>
      <p:sp>
        <p:nvSpPr>
          <p:cNvPr id="4" name="object 4"/>
          <p:cNvSpPr txBox="1"/>
          <p:nvPr/>
        </p:nvSpPr>
        <p:spPr>
          <a:xfrm>
            <a:off x="258267" y="5399633"/>
            <a:ext cx="8807450" cy="939800"/>
          </a:xfrm>
          <a:prstGeom prst="rect">
            <a:avLst/>
          </a:prstGeom>
        </p:spPr>
        <p:txBody>
          <a:bodyPr vert="horz" wrap="square" lIns="0" tIns="12065" rIns="0" bIns="0" rtlCol="0">
            <a:spAutoFit/>
          </a:bodyPr>
          <a:lstStyle/>
          <a:p>
            <a:pPr marL="12700" marR="5080" algn="just">
              <a:lnSpc>
                <a:spcPct val="100000"/>
              </a:lnSpc>
              <a:spcBef>
                <a:spcPts val="95"/>
              </a:spcBef>
            </a:pPr>
            <a:r>
              <a:rPr sz="2000" dirty="0">
                <a:latin typeface="Times New Roman"/>
                <a:cs typeface="Times New Roman"/>
              </a:rPr>
              <a:t>В</a:t>
            </a:r>
            <a:r>
              <a:rPr sz="2000" spc="65" dirty="0">
                <a:latin typeface="Times New Roman"/>
                <a:cs typeface="Times New Roman"/>
              </a:rPr>
              <a:t> </a:t>
            </a:r>
            <a:r>
              <a:rPr sz="2000" dirty="0">
                <a:latin typeface="Times New Roman"/>
                <a:cs typeface="Times New Roman"/>
              </a:rPr>
              <a:t>межах</a:t>
            </a:r>
            <a:r>
              <a:rPr sz="2000" spc="55" dirty="0">
                <a:latin typeface="Times New Roman"/>
                <a:cs typeface="Times New Roman"/>
              </a:rPr>
              <a:t> </a:t>
            </a:r>
            <a:r>
              <a:rPr sz="2000" spc="-25" dirty="0">
                <a:latin typeface="Times New Roman"/>
                <a:cs typeface="Times New Roman"/>
              </a:rPr>
              <a:t>природно-</a:t>
            </a:r>
            <a:r>
              <a:rPr sz="2000" dirty="0">
                <a:latin typeface="Times New Roman"/>
                <a:cs typeface="Times New Roman"/>
              </a:rPr>
              <a:t>господарських</a:t>
            </a:r>
            <a:r>
              <a:rPr sz="2000" spc="60" dirty="0">
                <a:latin typeface="Times New Roman"/>
                <a:cs typeface="Times New Roman"/>
              </a:rPr>
              <a:t> </a:t>
            </a:r>
            <a:r>
              <a:rPr sz="2000" dirty="0">
                <a:latin typeface="Times New Roman"/>
                <a:cs typeface="Times New Roman"/>
              </a:rPr>
              <a:t>зон</a:t>
            </a:r>
            <a:r>
              <a:rPr sz="2000" spc="50" dirty="0">
                <a:latin typeface="Times New Roman"/>
                <a:cs typeface="Times New Roman"/>
              </a:rPr>
              <a:t> </a:t>
            </a:r>
            <a:r>
              <a:rPr sz="2000" dirty="0">
                <a:latin typeface="Times New Roman"/>
                <a:cs typeface="Times New Roman"/>
              </a:rPr>
              <a:t>виділяють</a:t>
            </a:r>
            <a:r>
              <a:rPr sz="2000" spc="70" dirty="0">
                <a:latin typeface="Times New Roman"/>
                <a:cs typeface="Times New Roman"/>
              </a:rPr>
              <a:t> </a:t>
            </a:r>
            <a:r>
              <a:rPr sz="2000" dirty="0">
                <a:latin typeface="Times New Roman"/>
                <a:cs typeface="Times New Roman"/>
              </a:rPr>
              <a:t>зональні</a:t>
            </a:r>
            <a:r>
              <a:rPr sz="2000" spc="85" dirty="0">
                <a:latin typeface="Times New Roman"/>
                <a:cs typeface="Times New Roman"/>
              </a:rPr>
              <a:t> </a:t>
            </a:r>
            <a:r>
              <a:rPr sz="2000" dirty="0">
                <a:latin typeface="Times New Roman"/>
                <a:cs typeface="Times New Roman"/>
              </a:rPr>
              <a:t>АПК,</a:t>
            </a:r>
            <a:r>
              <a:rPr sz="2000" spc="65" dirty="0">
                <a:latin typeface="Times New Roman"/>
                <a:cs typeface="Times New Roman"/>
              </a:rPr>
              <a:t> </a:t>
            </a:r>
            <a:r>
              <a:rPr sz="2000" dirty="0">
                <a:latin typeface="Times New Roman"/>
                <a:cs typeface="Times New Roman"/>
              </a:rPr>
              <a:t>сформовані</a:t>
            </a:r>
            <a:r>
              <a:rPr sz="2000" spc="45" dirty="0">
                <a:latin typeface="Times New Roman"/>
                <a:cs typeface="Times New Roman"/>
              </a:rPr>
              <a:t> </a:t>
            </a:r>
            <a:r>
              <a:rPr sz="2000" spc="-25" dirty="0">
                <a:latin typeface="Times New Roman"/>
                <a:cs typeface="Times New Roman"/>
              </a:rPr>
              <a:t>під </a:t>
            </a:r>
            <a:r>
              <a:rPr sz="2000" dirty="0">
                <a:latin typeface="Times New Roman"/>
                <a:cs typeface="Times New Roman"/>
              </a:rPr>
              <a:t>впливом</a:t>
            </a:r>
            <a:r>
              <a:rPr sz="2000" spc="20" dirty="0">
                <a:latin typeface="Times New Roman"/>
                <a:cs typeface="Times New Roman"/>
              </a:rPr>
              <a:t>  </a:t>
            </a:r>
            <a:r>
              <a:rPr sz="2000" dirty="0">
                <a:latin typeface="Times New Roman"/>
                <a:cs typeface="Times New Roman"/>
              </a:rPr>
              <a:t>природних</a:t>
            </a:r>
            <a:r>
              <a:rPr sz="2000" spc="20" dirty="0">
                <a:latin typeface="Times New Roman"/>
                <a:cs typeface="Times New Roman"/>
              </a:rPr>
              <a:t>  </a:t>
            </a:r>
            <a:r>
              <a:rPr sz="2000" dirty="0">
                <a:latin typeface="Times New Roman"/>
                <a:cs typeface="Times New Roman"/>
              </a:rPr>
              <a:t>умов</a:t>
            </a:r>
            <a:r>
              <a:rPr sz="2000" spc="25" dirty="0">
                <a:latin typeface="Times New Roman"/>
                <a:cs typeface="Times New Roman"/>
              </a:rPr>
              <a:t>  </a:t>
            </a:r>
            <a:r>
              <a:rPr sz="2000" dirty="0">
                <a:latin typeface="Times New Roman"/>
                <a:cs typeface="Times New Roman"/>
              </a:rPr>
              <a:t>відповідної</a:t>
            </a:r>
            <a:r>
              <a:rPr sz="2000" spc="15" dirty="0">
                <a:latin typeface="Times New Roman"/>
                <a:cs typeface="Times New Roman"/>
              </a:rPr>
              <a:t>  </a:t>
            </a:r>
            <a:r>
              <a:rPr sz="2000" dirty="0">
                <a:latin typeface="Times New Roman"/>
                <a:cs typeface="Times New Roman"/>
              </a:rPr>
              <a:t>агрокліматичної</a:t>
            </a:r>
            <a:r>
              <a:rPr sz="2000" spc="20" dirty="0">
                <a:latin typeface="Times New Roman"/>
                <a:cs typeface="Times New Roman"/>
              </a:rPr>
              <a:t>  </a:t>
            </a:r>
            <a:r>
              <a:rPr sz="2000" dirty="0">
                <a:latin typeface="Times New Roman"/>
                <a:cs typeface="Times New Roman"/>
              </a:rPr>
              <a:t>зони</a:t>
            </a:r>
            <a:r>
              <a:rPr sz="2000" spc="10" dirty="0">
                <a:latin typeface="Times New Roman"/>
                <a:cs typeface="Times New Roman"/>
              </a:rPr>
              <a:t>  </a:t>
            </a:r>
            <a:r>
              <a:rPr sz="2000" spc="-10" dirty="0">
                <a:latin typeface="Times New Roman"/>
                <a:cs typeface="Times New Roman"/>
              </a:rPr>
              <a:t>(агропромислові </a:t>
            </a:r>
            <a:r>
              <a:rPr sz="2000" dirty="0">
                <a:latin typeface="Times New Roman"/>
                <a:cs typeface="Times New Roman"/>
              </a:rPr>
              <a:t>райони</a:t>
            </a:r>
            <a:r>
              <a:rPr sz="2000" spc="-10" dirty="0">
                <a:latin typeface="Times New Roman"/>
                <a:cs typeface="Times New Roman"/>
              </a:rPr>
              <a:t> </a:t>
            </a:r>
            <a:r>
              <a:rPr sz="2000" dirty="0">
                <a:latin typeface="Times New Roman"/>
                <a:cs typeface="Times New Roman"/>
              </a:rPr>
              <a:t>та</a:t>
            </a:r>
            <a:r>
              <a:rPr sz="2000" spc="-45" dirty="0">
                <a:latin typeface="Times New Roman"/>
                <a:cs typeface="Times New Roman"/>
              </a:rPr>
              <a:t> </a:t>
            </a:r>
            <a:r>
              <a:rPr sz="2000" dirty="0">
                <a:latin typeface="Times New Roman"/>
                <a:cs typeface="Times New Roman"/>
              </a:rPr>
              <a:t>спеціалізовані</a:t>
            </a:r>
            <a:r>
              <a:rPr sz="2000" spc="-5" dirty="0">
                <a:latin typeface="Times New Roman"/>
                <a:cs typeface="Times New Roman"/>
              </a:rPr>
              <a:t> </a:t>
            </a:r>
            <a:r>
              <a:rPr sz="2000" spc="-10" dirty="0">
                <a:latin typeface="Times New Roman"/>
                <a:cs typeface="Times New Roman"/>
              </a:rPr>
              <a:t>агропромислові</a:t>
            </a:r>
            <a:r>
              <a:rPr sz="2000" spc="-15" dirty="0">
                <a:latin typeface="Times New Roman"/>
                <a:cs typeface="Times New Roman"/>
              </a:rPr>
              <a:t> </a:t>
            </a:r>
            <a:r>
              <a:rPr sz="2000" dirty="0">
                <a:latin typeface="Times New Roman"/>
                <a:cs typeface="Times New Roman"/>
              </a:rPr>
              <a:t>зони</a:t>
            </a:r>
            <a:r>
              <a:rPr sz="2000" spc="-60" dirty="0">
                <a:latin typeface="Times New Roman"/>
                <a:cs typeface="Times New Roman"/>
              </a:rPr>
              <a:t> </a:t>
            </a:r>
            <a:r>
              <a:rPr sz="2000" dirty="0">
                <a:latin typeface="Times New Roman"/>
                <a:cs typeface="Times New Roman"/>
              </a:rPr>
              <a:t>і</a:t>
            </a:r>
            <a:r>
              <a:rPr sz="2000" spc="-50" dirty="0">
                <a:latin typeface="Times New Roman"/>
                <a:cs typeface="Times New Roman"/>
              </a:rPr>
              <a:t> </a:t>
            </a:r>
            <a:r>
              <a:rPr sz="2000" spc="-10" dirty="0">
                <a:latin typeface="Times New Roman"/>
                <a:cs typeface="Times New Roman"/>
              </a:rPr>
              <a:t>райони.</a:t>
            </a:r>
            <a:endParaRPr sz="2000">
              <a:latin typeface="Times New Roman"/>
              <a:cs typeface="Times New Roman"/>
            </a:endParaRPr>
          </a:p>
        </p:txBody>
      </p:sp>
      <p:sp>
        <p:nvSpPr>
          <p:cNvPr id="5" name="object 5"/>
          <p:cNvSpPr txBox="1">
            <a:spLocks noGrp="1"/>
          </p:cNvSpPr>
          <p:nvPr>
            <p:ph type="sldNum" sz="quarter" idx="7"/>
          </p:nvPr>
        </p:nvSpPr>
        <p:spPr>
          <a:xfrm>
            <a:off x="8119967" y="6402000"/>
            <a:ext cx="899534" cy="379115"/>
          </a:xfrm>
          <a:prstGeom prst="rect">
            <a:avLst/>
          </a:prstGeom>
        </p:spPr>
        <p:txBody>
          <a:bodyPr vert="horz" wrap="square" lIns="0" tIns="83349" rIns="0" bIns="0" rtlCol="0">
            <a:spAutoFit/>
          </a:bodyPr>
          <a:lstStyle/>
          <a:p>
            <a:pPr marL="170180">
              <a:lnSpc>
                <a:spcPts val="2310"/>
              </a:lnSpc>
            </a:pPr>
            <a:endParaRPr sz="2000" dirty="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934210">
              <a:lnSpc>
                <a:spcPct val="100000"/>
              </a:lnSpc>
              <a:spcBef>
                <a:spcPts val="95"/>
              </a:spcBef>
            </a:pPr>
            <a:r>
              <a:rPr sz="4400" dirty="0">
                <a:latin typeface="Calibri"/>
                <a:cs typeface="Calibri"/>
              </a:rPr>
              <a:t>Невиробнича</a:t>
            </a:r>
            <a:r>
              <a:rPr sz="4400" spc="-135" dirty="0">
                <a:latin typeface="Calibri"/>
                <a:cs typeface="Calibri"/>
              </a:rPr>
              <a:t> </a:t>
            </a:r>
            <a:r>
              <a:rPr sz="4400" spc="-10" dirty="0">
                <a:latin typeface="Calibri"/>
                <a:cs typeface="Calibri"/>
              </a:rPr>
              <a:t>сфера</a:t>
            </a:r>
            <a:endParaRPr sz="4400">
              <a:latin typeface="Calibri"/>
              <a:cs typeface="Calibri"/>
            </a:endParaRPr>
          </a:p>
        </p:txBody>
      </p:sp>
      <p:pic>
        <p:nvPicPr>
          <p:cNvPr id="3" name="object 3"/>
          <p:cNvPicPr/>
          <p:nvPr/>
        </p:nvPicPr>
        <p:blipFill>
          <a:blip r:embed="rId2" cstate="print"/>
          <a:stretch>
            <a:fillRect/>
          </a:stretch>
        </p:blipFill>
        <p:spPr>
          <a:xfrm>
            <a:off x="5958840" y="2965703"/>
            <a:ext cx="3166871" cy="3892296"/>
          </a:xfrm>
          <a:prstGeom prst="rect">
            <a:avLst/>
          </a:prstGeom>
        </p:spPr>
      </p:pic>
      <p:sp>
        <p:nvSpPr>
          <p:cNvPr id="4" name="object 4"/>
          <p:cNvSpPr txBox="1"/>
          <p:nvPr/>
        </p:nvSpPr>
        <p:spPr>
          <a:xfrm>
            <a:off x="536244" y="1215085"/>
            <a:ext cx="8352790" cy="4087495"/>
          </a:xfrm>
          <a:prstGeom prst="rect">
            <a:avLst/>
          </a:prstGeom>
        </p:spPr>
        <p:txBody>
          <a:bodyPr vert="horz" wrap="square" lIns="0" tIns="12065" rIns="0" bIns="0" rtlCol="0">
            <a:spAutoFit/>
          </a:bodyPr>
          <a:lstStyle/>
          <a:p>
            <a:pPr marL="12700" marR="5080" algn="just">
              <a:lnSpc>
                <a:spcPct val="100000"/>
              </a:lnSpc>
              <a:spcBef>
                <a:spcPts val="95"/>
              </a:spcBef>
            </a:pPr>
            <a:r>
              <a:rPr sz="2000" dirty="0">
                <a:latin typeface="Calibri"/>
                <a:cs typeface="Calibri"/>
              </a:rPr>
              <a:t>Сукупність</a:t>
            </a:r>
            <a:r>
              <a:rPr sz="2000" spc="310" dirty="0">
                <a:latin typeface="Calibri"/>
                <a:cs typeface="Calibri"/>
              </a:rPr>
              <a:t>   </a:t>
            </a:r>
            <a:r>
              <a:rPr sz="2000" dirty="0">
                <a:latin typeface="Calibri"/>
                <a:cs typeface="Calibri"/>
              </a:rPr>
              <a:t>галузей</a:t>
            </a:r>
            <a:r>
              <a:rPr sz="2000" spc="310" dirty="0">
                <a:latin typeface="Calibri"/>
                <a:cs typeface="Calibri"/>
              </a:rPr>
              <a:t>   </a:t>
            </a:r>
            <a:r>
              <a:rPr sz="2000" dirty="0">
                <a:latin typeface="Calibri"/>
                <a:cs typeface="Calibri"/>
              </a:rPr>
              <a:t>економіки,</a:t>
            </a:r>
            <a:r>
              <a:rPr sz="2000" spc="315" dirty="0">
                <a:latin typeface="Calibri"/>
                <a:cs typeface="Calibri"/>
              </a:rPr>
              <a:t>   </a:t>
            </a:r>
            <a:r>
              <a:rPr sz="2000" dirty="0">
                <a:latin typeface="Calibri"/>
                <a:cs typeface="Calibri"/>
              </a:rPr>
              <a:t>що</a:t>
            </a:r>
            <a:r>
              <a:rPr sz="2000" spc="315" dirty="0">
                <a:latin typeface="Calibri"/>
                <a:cs typeface="Calibri"/>
              </a:rPr>
              <a:t>   </a:t>
            </a:r>
            <a:r>
              <a:rPr sz="2000" dirty="0">
                <a:latin typeface="Calibri"/>
                <a:cs typeface="Calibri"/>
              </a:rPr>
              <a:t>задовольняють</a:t>
            </a:r>
            <a:r>
              <a:rPr sz="2000" spc="310" dirty="0">
                <a:latin typeface="Calibri"/>
                <a:cs typeface="Calibri"/>
              </a:rPr>
              <a:t>   </a:t>
            </a:r>
            <a:r>
              <a:rPr sz="2000" dirty="0">
                <a:latin typeface="Calibri"/>
                <a:cs typeface="Calibri"/>
              </a:rPr>
              <a:t>всілякі,</a:t>
            </a:r>
            <a:r>
              <a:rPr sz="2000" spc="315" dirty="0">
                <a:latin typeface="Calibri"/>
                <a:cs typeface="Calibri"/>
              </a:rPr>
              <a:t>   </a:t>
            </a:r>
            <a:r>
              <a:rPr sz="2000" spc="-10" dirty="0">
                <a:latin typeface="Calibri"/>
                <a:cs typeface="Calibri"/>
              </a:rPr>
              <a:t>окрім </a:t>
            </a:r>
            <a:r>
              <a:rPr sz="2000" dirty="0">
                <a:latin typeface="Calibri"/>
                <a:cs typeface="Calibri"/>
              </a:rPr>
              <a:t>виробництва</a:t>
            </a:r>
            <a:r>
              <a:rPr sz="2000" spc="270" dirty="0">
                <a:latin typeface="Calibri"/>
                <a:cs typeface="Calibri"/>
              </a:rPr>
              <a:t> </a:t>
            </a:r>
            <a:r>
              <a:rPr sz="2000" dirty="0">
                <a:latin typeface="Calibri"/>
                <a:cs typeface="Calibri"/>
              </a:rPr>
              <a:t>матеріальних</a:t>
            </a:r>
            <a:r>
              <a:rPr sz="2000" spc="295" dirty="0">
                <a:latin typeface="Calibri"/>
                <a:cs typeface="Calibri"/>
              </a:rPr>
              <a:t> </a:t>
            </a:r>
            <a:r>
              <a:rPr sz="2000" dirty="0">
                <a:latin typeface="Calibri"/>
                <a:cs typeface="Calibri"/>
              </a:rPr>
              <a:t>благ,</a:t>
            </a:r>
            <a:r>
              <a:rPr sz="2000" spc="265" dirty="0">
                <a:latin typeface="Calibri"/>
                <a:cs typeface="Calibri"/>
              </a:rPr>
              <a:t> </a:t>
            </a:r>
            <a:r>
              <a:rPr sz="2000" dirty="0">
                <a:latin typeface="Calibri"/>
                <a:cs typeface="Calibri"/>
              </a:rPr>
              <a:t>потреби</a:t>
            </a:r>
            <a:r>
              <a:rPr sz="2000" spc="260" dirty="0">
                <a:latin typeface="Calibri"/>
                <a:cs typeface="Calibri"/>
              </a:rPr>
              <a:t> </a:t>
            </a:r>
            <a:r>
              <a:rPr sz="2000" dirty="0">
                <a:latin typeface="Calibri"/>
                <a:cs typeface="Calibri"/>
              </a:rPr>
              <a:t>людей</a:t>
            </a:r>
            <a:r>
              <a:rPr sz="2000" spc="265" dirty="0">
                <a:latin typeface="Calibri"/>
                <a:cs typeface="Calibri"/>
              </a:rPr>
              <a:t> </a:t>
            </a:r>
            <a:r>
              <a:rPr sz="2000" dirty="0">
                <a:latin typeface="Calibri"/>
                <a:cs typeface="Calibri"/>
              </a:rPr>
              <a:t>і</a:t>
            </a:r>
            <a:r>
              <a:rPr sz="2000" spc="254" dirty="0">
                <a:latin typeface="Calibri"/>
                <a:cs typeface="Calibri"/>
              </a:rPr>
              <a:t> </a:t>
            </a:r>
            <a:r>
              <a:rPr sz="2000" dirty="0">
                <a:latin typeface="Calibri"/>
                <a:cs typeface="Calibri"/>
              </a:rPr>
              <a:t>суспільства</a:t>
            </a:r>
            <a:r>
              <a:rPr sz="2000" spc="275" dirty="0">
                <a:latin typeface="Calibri"/>
                <a:cs typeface="Calibri"/>
              </a:rPr>
              <a:t> </a:t>
            </a:r>
            <a:r>
              <a:rPr sz="2000" dirty="0">
                <a:latin typeface="Calibri"/>
                <a:cs typeface="Calibri"/>
              </a:rPr>
              <a:t>в</a:t>
            </a:r>
            <a:r>
              <a:rPr sz="2000" spc="260" dirty="0">
                <a:latin typeface="Calibri"/>
                <a:cs typeface="Calibri"/>
              </a:rPr>
              <a:t> </a:t>
            </a:r>
            <a:r>
              <a:rPr sz="2000" dirty="0">
                <a:latin typeface="Calibri"/>
                <a:cs typeface="Calibri"/>
              </a:rPr>
              <a:t>цілому.</a:t>
            </a:r>
            <a:r>
              <a:rPr sz="2000" spc="254" dirty="0">
                <a:latin typeface="Calibri"/>
                <a:cs typeface="Calibri"/>
              </a:rPr>
              <a:t> </a:t>
            </a:r>
            <a:r>
              <a:rPr sz="2000" spc="-25" dirty="0">
                <a:latin typeface="Calibri"/>
                <a:cs typeface="Calibri"/>
              </a:rPr>
              <a:t>Ці </a:t>
            </a:r>
            <a:r>
              <a:rPr sz="2000" dirty="0">
                <a:latin typeface="Calibri"/>
                <a:cs typeface="Calibri"/>
              </a:rPr>
              <a:t>потреби</a:t>
            </a:r>
            <a:r>
              <a:rPr sz="2000" spc="-90" dirty="0">
                <a:latin typeface="Calibri"/>
                <a:cs typeface="Calibri"/>
              </a:rPr>
              <a:t> </a:t>
            </a:r>
            <a:r>
              <a:rPr sz="2000" dirty="0">
                <a:latin typeface="Calibri"/>
                <a:cs typeface="Calibri"/>
              </a:rPr>
              <a:t>зводяться</a:t>
            </a:r>
            <a:r>
              <a:rPr sz="2000" spc="-75" dirty="0">
                <a:latin typeface="Calibri"/>
                <a:cs typeface="Calibri"/>
              </a:rPr>
              <a:t> </a:t>
            </a:r>
            <a:r>
              <a:rPr sz="2000" spc="-25" dirty="0">
                <a:latin typeface="Calibri"/>
                <a:cs typeface="Calibri"/>
              </a:rPr>
              <a:t>до:</a:t>
            </a:r>
            <a:endParaRPr sz="2000">
              <a:latin typeface="Calibri"/>
              <a:cs typeface="Calibri"/>
            </a:endParaRPr>
          </a:p>
          <a:p>
            <a:pPr>
              <a:lnSpc>
                <a:spcPct val="100000"/>
              </a:lnSpc>
              <a:spcBef>
                <a:spcPts val="919"/>
              </a:spcBef>
            </a:pPr>
            <a:endParaRPr sz="2000">
              <a:latin typeface="Calibri"/>
              <a:cs typeface="Calibri"/>
            </a:endParaRPr>
          </a:p>
          <a:p>
            <a:pPr marL="356870" indent="-344170">
              <a:lnSpc>
                <a:spcPct val="100000"/>
              </a:lnSpc>
              <a:buFont typeface="Wingdings"/>
              <a:buChar char=""/>
              <a:tabLst>
                <a:tab pos="356870" algn="l"/>
              </a:tabLst>
            </a:pPr>
            <a:r>
              <a:rPr sz="2000" dirty="0">
                <a:latin typeface="Calibri"/>
                <a:cs typeface="Calibri"/>
              </a:rPr>
              <a:t>організації</a:t>
            </a:r>
            <a:r>
              <a:rPr sz="2000" spc="-60" dirty="0">
                <a:latin typeface="Calibri"/>
                <a:cs typeface="Calibri"/>
              </a:rPr>
              <a:t> </a:t>
            </a:r>
            <a:r>
              <a:rPr sz="2000" dirty="0">
                <a:latin typeface="Calibri"/>
                <a:cs typeface="Calibri"/>
              </a:rPr>
              <a:t>і</a:t>
            </a:r>
            <a:r>
              <a:rPr sz="2000" spc="-85" dirty="0">
                <a:latin typeface="Calibri"/>
                <a:cs typeface="Calibri"/>
              </a:rPr>
              <a:t> </a:t>
            </a:r>
            <a:r>
              <a:rPr sz="2000" dirty="0">
                <a:latin typeface="Calibri"/>
                <a:cs typeface="Calibri"/>
              </a:rPr>
              <a:t>здійснення</a:t>
            </a:r>
            <a:r>
              <a:rPr sz="2000" spc="-10" dirty="0">
                <a:latin typeface="Calibri"/>
                <a:cs typeface="Calibri"/>
              </a:rPr>
              <a:t> </a:t>
            </a:r>
            <a:r>
              <a:rPr sz="2000" dirty="0">
                <a:latin typeface="Calibri"/>
                <a:cs typeface="Calibri"/>
              </a:rPr>
              <a:t>обміну,</a:t>
            </a:r>
            <a:r>
              <a:rPr sz="2000" spc="-75" dirty="0">
                <a:latin typeface="Calibri"/>
                <a:cs typeface="Calibri"/>
              </a:rPr>
              <a:t> </a:t>
            </a:r>
            <a:r>
              <a:rPr sz="2000" dirty="0">
                <a:latin typeface="Calibri"/>
                <a:cs typeface="Calibri"/>
              </a:rPr>
              <a:t>розподілу</a:t>
            </a:r>
            <a:r>
              <a:rPr sz="2000" spc="-50" dirty="0">
                <a:latin typeface="Calibri"/>
                <a:cs typeface="Calibri"/>
              </a:rPr>
              <a:t> </a:t>
            </a:r>
            <a:r>
              <a:rPr sz="2000" dirty="0">
                <a:latin typeface="Calibri"/>
                <a:cs typeface="Calibri"/>
              </a:rPr>
              <a:t>і</a:t>
            </a:r>
            <a:r>
              <a:rPr sz="2000" spc="-85" dirty="0">
                <a:latin typeface="Calibri"/>
                <a:cs typeface="Calibri"/>
              </a:rPr>
              <a:t> </a:t>
            </a:r>
            <a:r>
              <a:rPr sz="2000" dirty="0">
                <a:latin typeface="Calibri"/>
                <a:cs typeface="Calibri"/>
              </a:rPr>
              <a:t>вжитки</a:t>
            </a:r>
            <a:r>
              <a:rPr sz="2000" spc="-95" dirty="0">
                <a:latin typeface="Calibri"/>
                <a:cs typeface="Calibri"/>
              </a:rPr>
              <a:t> </a:t>
            </a:r>
            <a:r>
              <a:rPr sz="2000" dirty="0">
                <a:latin typeface="Calibri"/>
                <a:cs typeface="Calibri"/>
              </a:rPr>
              <a:t>матеріальних</a:t>
            </a:r>
            <a:r>
              <a:rPr sz="2000" spc="-40" dirty="0">
                <a:latin typeface="Calibri"/>
                <a:cs typeface="Calibri"/>
              </a:rPr>
              <a:t> </a:t>
            </a:r>
            <a:r>
              <a:rPr sz="2000" spc="-10" dirty="0">
                <a:latin typeface="Calibri"/>
                <a:cs typeface="Calibri"/>
              </a:rPr>
              <a:t>благ,</a:t>
            </a:r>
            <a:endParaRPr sz="2000">
              <a:latin typeface="Calibri"/>
              <a:cs typeface="Calibri"/>
            </a:endParaRPr>
          </a:p>
          <a:p>
            <a:pPr>
              <a:lnSpc>
                <a:spcPct val="100000"/>
              </a:lnSpc>
              <a:spcBef>
                <a:spcPts val="2175"/>
              </a:spcBef>
              <a:buFont typeface="Wingdings"/>
              <a:buChar char=""/>
            </a:pPr>
            <a:endParaRPr sz="2000">
              <a:latin typeface="Calibri"/>
              <a:cs typeface="Calibri"/>
            </a:endParaRPr>
          </a:p>
          <a:p>
            <a:pPr marL="12700" marR="3175635" indent="-12065" algn="just">
              <a:lnSpc>
                <a:spcPct val="100000"/>
              </a:lnSpc>
              <a:buFont typeface="Wingdings"/>
              <a:buChar char=""/>
              <a:tabLst>
                <a:tab pos="213360" algn="l"/>
              </a:tabLst>
            </a:pPr>
            <a:r>
              <a:rPr sz="2000" dirty="0">
                <a:latin typeface="Calibri"/>
                <a:cs typeface="Calibri"/>
              </a:rPr>
              <a:t>	виробництва</a:t>
            </a:r>
            <a:r>
              <a:rPr sz="2000" spc="110" dirty="0">
                <a:latin typeface="Calibri"/>
                <a:cs typeface="Calibri"/>
              </a:rPr>
              <a:t> </a:t>
            </a:r>
            <a:r>
              <a:rPr sz="2000" dirty="0">
                <a:latin typeface="Calibri"/>
                <a:cs typeface="Calibri"/>
              </a:rPr>
              <a:t>духовних</a:t>
            </a:r>
            <a:r>
              <a:rPr sz="2000" spc="95" dirty="0">
                <a:latin typeface="Calibri"/>
                <a:cs typeface="Calibri"/>
              </a:rPr>
              <a:t> </a:t>
            </a:r>
            <a:r>
              <a:rPr sz="2000" dirty="0">
                <a:latin typeface="Calibri"/>
                <a:cs typeface="Calibri"/>
              </a:rPr>
              <a:t>благ</a:t>
            </a:r>
            <a:r>
              <a:rPr sz="2000" spc="110" dirty="0">
                <a:latin typeface="Calibri"/>
                <a:cs typeface="Calibri"/>
              </a:rPr>
              <a:t> </a:t>
            </a:r>
            <a:r>
              <a:rPr sz="2000" dirty="0">
                <a:latin typeface="Calibri"/>
                <a:cs typeface="Calibri"/>
              </a:rPr>
              <a:t>і</a:t>
            </a:r>
            <a:r>
              <a:rPr sz="2000" spc="105" dirty="0">
                <a:latin typeface="Calibri"/>
                <a:cs typeface="Calibri"/>
              </a:rPr>
              <a:t> </a:t>
            </a:r>
            <a:r>
              <a:rPr sz="2000" spc="-10" dirty="0">
                <a:latin typeface="Calibri"/>
                <a:cs typeface="Calibri"/>
              </a:rPr>
              <a:t>всестороннього </a:t>
            </a:r>
            <a:r>
              <a:rPr sz="2000" dirty="0">
                <a:latin typeface="Calibri"/>
                <a:cs typeface="Calibri"/>
              </a:rPr>
              <a:t>розвитку</a:t>
            </a:r>
            <a:r>
              <a:rPr sz="2000" spc="385" dirty="0">
                <a:latin typeface="Calibri"/>
                <a:cs typeface="Calibri"/>
              </a:rPr>
              <a:t>   </a:t>
            </a:r>
            <a:r>
              <a:rPr sz="2000" dirty="0">
                <a:latin typeface="Calibri"/>
                <a:cs typeface="Calibri"/>
              </a:rPr>
              <a:t>особи,</a:t>
            </a:r>
            <a:r>
              <a:rPr sz="2000" spc="380" dirty="0">
                <a:latin typeface="Calibri"/>
                <a:cs typeface="Calibri"/>
              </a:rPr>
              <a:t>   </a:t>
            </a:r>
            <a:r>
              <a:rPr sz="2000" dirty="0">
                <a:latin typeface="Calibri"/>
                <a:cs typeface="Calibri"/>
              </a:rPr>
              <a:t>включаючи</a:t>
            </a:r>
            <a:r>
              <a:rPr sz="2000" spc="390" dirty="0">
                <a:latin typeface="Calibri"/>
                <a:cs typeface="Calibri"/>
              </a:rPr>
              <a:t>   </a:t>
            </a:r>
            <a:r>
              <a:rPr sz="2000" dirty="0">
                <a:latin typeface="Calibri"/>
                <a:cs typeface="Calibri"/>
              </a:rPr>
              <a:t>охорону</a:t>
            </a:r>
            <a:r>
              <a:rPr sz="2000" spc="390" dirty="0">
                <a:latin typeface="Calibri"/>
                <a:cs typeface="Calibri"/>
              </a:rPr>
              <a:t>   </a:t>
            </a:r>
            <a:r>
              <a:rPr sz="2000" spc="-50" dirty="0">
                <a:latin typeface="Calibri"/>
                <a:cs typeface="Calibri"/>
              </a:rPr>
              <a:t>і </a:t>
            </a:r>
            <a:r>
              <a:rPr sz="2000" dirty="0">
                <a:latin typeface="Calibri"/>
                <a:cs typeface="Calibri"/>
              </a:rPr>
              <a:t>зміцнення</a:t>
            </a:r>
            <a:r>
              <a:rPr sz="2000" spc="-35" dirty="0">
                <a:latin typeface="Calibri"/>
                <a:cs typeface="Calibri"/>
              </a:rPr>
              <a:t> </a:t>
            </a:r>
            <a:r>
              <a:rPr sz="2000" dirty="0">
                <a:latin typeface="Calibri"/>
                <a:cs typeface="Calibri"/>
              </a:rPr>
              <a:t>здоров'я</a:t>
            </a:r>
            <a:r>
              <a:rPr sz="2000" spc="-100" dirty="0">
                <a:latin typeface="Calibri"/>
                <a:cs typeface="Calibri"/>
              </a:rPr>
              <a:t> </a:t>
            </a:r>
            <a:r>
              <a:rPr sz="2000" spc="-20" dirty="0">
                <a:latin typeface="Calibri"/>
                <a:cs typeface="Calibri"/>
              </a:rPr>
              <a:t>людей</a:t>
            </a:r>
            <a:endParaRPr sz="2000">
              <a:latin typeface="Calibri"/>
              <a:cs typeface="Calibri"/>
            </a:endParaRPr>
          </a:p>
          <a:p>
            <a:pPr marL="12700" marR="3181985" indent="-12065" algn="just">
              <a:lnSpc>
                <a:spcPct val="100000"/>
              </a:lnSpc>
              <a:spcBef>
                <a:spcPts val="2405"/>
              </a:spcBef>
              <a:buFont typeface="Wingdings"/>
              <a:buChar char=""/>
              <a:tabLst>
                <a:tab pos="213360" algn="l"/>
              </a:tabLst>
            </a:pPr>
            <a:r>
              <a:rPr sz="2000" dirty="0">
                <a:latin typeface="Calibri"/>
                <a:cs typeface="Calibri"/>
              </a:rPr>
              <a:t>	задоволення</a:t>
            </a:r>
            <a:r>
              <a:rPr sz="2000" spc="175" dirty="0">
                <a:latin typeface="Calibri"/>
                <a:cs typeface="Calibri"/>
              </a:rPr>
              <a:t>  </a:t>
            </a:r>
            <a:r>
              <a:rPr sz="2000" dirty="0">
                <a:latin typeface="Calibri"/>
                <a:cs typeface="Calibri"/>
              </a:rPr>
              <a:t>соціальних</a:t>
            </a:r>
            <a:r>
              <a:rPr sz="2000" spc="180" dirty="0">
                <a:latin typeface="Calibri"/>
                <a:cs typeface="Calibri"/>
              </a:rPr>
              <a:t>  </a:t>
            </a:r>
            <a:r>
              <a:rPr sz="2000" dirty="0">
                <a:latin typeface="Calibri"/>
                <a:cs typeface="Calibri"/>
              </a:rPr>
              <a:t>потреб</a:t>
            </a:r>
            <a:r>
              <a:rPr sz="2000" spc="190" dirty="0">
                <a:latin typeface="Calibri"/>
                <a:cs typeface="Calibri"/>
              </a:rPr>
              <a:t>  </a:t>
            </a:r>
            <a:r>
              <a:rPr sz="2000" dirty="0">
                <a:latin typeface="Calibri"/>
                <a:cs typeface="Calibri"/>
              </a:rPr>
              <a:t>людини</a:t>
            </a:r>
            <a:r>
              <a:rPr sz="2000" spc="175" dirty="0">
                <a:latin typeface="Calibri"/>
                <a:cs typeface="Calibri"/>
              </a:rPr>
              <a:t>  </a:t>
            </a:r>
            <a:r>
              <a:rPr sz="2000" spc="-50" dirty="0">
                <a:latin typeface="Calibri"/>
                <a:cs typeface="Calibri"/>
              </a:rPr>
              <a:t>і </a:t>
            </a:r>
            <a:r>
              <a:rPr sz="2000" dirty="0">
                <a:latin typeface="Calibri"/>
                <a:cs typeface="Calibri"/>
              </a:rPr>
              <a:t>суспільства</a:t>
            </a:r>
            <a:r>
              <a:rPr sz="2000" spc="-5" dirty="0">
                <a:latin typeface="Calibri"/>
                <a:cs typeface="Calibri"/>
              </a:rPr>
              <a:t> </a:t>
            </a:r>
            <a:r>
              <a:rPr sz="2000" dirty="0">
                <a:latin typeface="Calibri"/>
                <a:cs typeface="Calibri"/>
              </a:rPr>
              <a:t>в</a:t>
            </a:r>
            <a:r>
              <a:rPr sz="2000" spc="-45" dirty="0">
                <a:latin typeface="Calibri"/>
                <a:cs typeface="Calibri"/>
              </a:rPr>
              <a:t> </a:t>
            </a:r>
            <a:r>
              <a:rPr sz="2000" dirty="0">
                <a:latin typeface="Calibri"/>
                <a:cs typeface="Calibri"/>
              </a:rPr>
              <a:t>цілому</a:t>
            </a:r>
            <a:r>
              <a:rPr sz="2000" spc="-40" dirty="0">
                <a:latin typeface="Calibri"/>
                <a:cs typeface="Calibri"/>
              </a:rPr>
              <a:t> </a:t>
            </a:r>
            <a:r>
              <a:rPr sz="2000" dirty="0">
                <a:latin typeface="Calibri"/>
                <a:cs typeface="Calibri"/>
              </a:rPr>
              <a:t>як</a:t>
            </a:r>
            <a:r>
              <a:rPr sz="2000" spc="-40" dirty="0">
                <a:latin typeface="Calibri"/>
                <a:cs typeface="Calibri"/>
              </a:rPr>
              <a:t> </a:t>
            </a:r>
            <a:r>
              <a:rPr sz="2000" dirty="0">
                <a:latin typeface="Calibri"/>
                <a:cs typeface="Calibri"/>
              </a:rPr>
              <a:t>єдиної</a:t>
            </a:r>
            <a:r>
              <a:rPr sz="2000" spc="-50" dirty="0">
                <a:latin typeface="Calibri"/>
                <a:cs typeface="Calibri"/>
              </a:rPr>
              <a:t> </a:t>
            </a:r>
            <a:r>
              <a:rPr sz="2000" spc="-10" dirty="0">
                <a:latin typeface="Calibri"/>
                <a:cs typeface="Calibri"/>
              </a:rPr>
              <a:t>системи.</a:t>
            </a:r>
            <a:endParaRPr sz="2000">
              <a:latin typeface="Calibri"/>
              <a:cs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Рисунок 3"/>
          <p:cNvPicPr>
            <a:picLocks noChangeAspect="1"/>
          </p:cNvPicPr>
          <p:nvPr/>
        </p:nvPicPr>
        <p:blipFill>
          <a:blip r:embed="rId2"/>
          <a:stretch>
            <a:fillRect/>
          </a:stretch>
        </p:blipFill>
        <p:spPr>
          <a:xfrm>
            <a:off x="281699" y="883031"/>
            <a:ext cx="8761905" cy="5600000"/>
          </a:xfrm>
          <a:prstGeom prst="rect">
            <a:avLst/>
          </a:prstGeom>
        </p:spPr>
      </p:pic>
      <p:sp>
        <p:nvSpPr>
          <p:cNvPr id="3" name="Текст 2"/>
          <p:cNvSpPr>
            <a:spLocks noGrp="1"/>
          </p:cNvSpPr>
          <p:nvPr>
            <p:ph type="body" idx="1"/>
          </p:nvPr>
        </p:nvSpPr>
        <p:spPr/>
        <p:txBody>
          <a:bodyPr/>
          <a:lstStyle/>
          <a:p>
            <a:endParaRPr lang="uk-UA"/>
          </a:p>
        </p:txBody>
      </p:sp>
    </p:spTree>
    <p:extLst>
      <p:ext uri="{BB962C8B-B14F-4D97-AF65-F5344CB8AC3E}">
        <p14:creationId xmlns:p14="http://schemas.microsoft.com/office/powerpoint/2010/main" val="3507581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8190" y="257571"/>
            <a:ext cx="8647619" cy="6342857"/>
          </a:xfrm>
          <a:prstGeom prst="rect">
            <a:avLst/>
          </a:prstGeom>
        </p:spPr>
      </p:pic>
    </p:spTree>
    <p:extLst>
      <p:ext uri="{BB962C8B-B14F-4D97-AF65-F5344CB8AC3E}">
        <p14:creationId xmlns:p14="http://schemas.microsoft.com/office/powerpoint/2010/main" val="32516641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7238" y="419476"/>
            <a:ext cx="8609524" cy="6019048"/>
          </a:xfrm>
          <a:prstGeom prst="rect">
            <a:avLst/>
          </a:prstGeom>
        </p:spPr>
      </p:pic>
    </p:spTree>
    <p:extLst>
      <p:ext uri="{BB962C8B-B14F-4D97-AF65-F5344CB8AC3E}">
        <p14:creationId xmlns:p14="http://schemas.microsoft.com/office/powerpoint/2010/main" val="1396391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9391" y="755901"/>
            <a:ext cx="8205216" cy="6074664"/>
          </a:xfrm>
          <a:prstGeom prst="rect">
            <a:avLst/>
          </a:prstGeom>
        </p:spPr>
      </p:pic>
      <p:sp>
        <p:nvSpPr>
          <p:cNvPr id="3" name="object 3"/>
          <p:cNvSpPr txBox="1">
            <a:spLocks noGrp="1"/>
          </p:cNvSpPr>
          <p:nvPr>
            <p:ph type="title"/>
          </p:nvPr>
        </p:nvSpPr>
        <p:spPr>
          <a:xfrm>
            <a:off x="1259205" y="108330"/>
            <a:ext cx="7054215" cy="391160"/>
          </a:xfrm>
          <a:prstGeom prst="rect">
            <a:avLst/>
          </a:prstGeom>
        </p:spPr>
        <p:txBody>
          <a:bodyPr vert="horz" wrap="square" lIns="0" tIns="12700" rIns="0" bIns="0" rtlCol="0">
            <a:spAutoFit/>
          </a:bodyPr>
          <a:lstStyle/>
          <a:p>
            <a:pPr marL="12700">
              <a:lnSpc>
                <a:spcPct val="100000"/>
              </a:lnSpc>
              <a:spcBef>
                <a:spcPts val="100"/>
              </a:spcBef>
            </a:pPr>
            <a:r>
              <a:rPr b="1" dirty="0">
                <a:latin typeface="Times New Roman"/>
                <a:cs typeface="Times New Roman"/>
              </a:rPr>
              <a:t>Місце</a:t>
            </a:r>
            <a:r>
              <a:rPr b="1" spc="-85" dirty="0">
                <a:latin typeface="Times New Roman"/>
                <a:cs typeface="Times New Roman"/>
              </a:rPr>
              <a:t> </a:t>
            </a:r>
            <a:r>
              <a:rPr b="1" spc="-25" dirty="0">
                <a:latin typeface="Times New Roman"/>
                <a:cs typeface="Times New Roman"/>
              </a:rPr>
              <a:t>України</a:t>
            </a:r>
            <a:r>
              <a:rPr b="1" spc="-95" dirty="0">
                <a:latin typeface="Times New Roman"/>
                <a:cs typeface="Times New Roman"/>
              </a:rPr>
              <a:t> </a:t>
            </a:r>
            <a:r>
              <a:rPr b="1" dirty="0">
                <a:latin typeface="Times New Roman"/>
                <a:cs typeface="Times New Roman"/>
              </a:rPr>
              <a:t>у</a:t>
            </a:r>
            <a:r>
              <a:rPr b="1" spc="-70" dirty="0">
                <a:latin typeface="Times New Roman"/>
                <a:cs typeface="Times New Roman"/>
              </a:rPr>
              <a:t> </a:t>
            </a:r>
            <a:r>
              <a:rPr b="1" spc="-10" dirty="0">
                <a:latin typeface="Times New Roman"/>
                <a:cs typeface="Times New Roman"/>
              </a:rPr>
              <a:t>світовому</a:t>
            </a:r>
            <a:r>
              <a:rPr b="1" spc="-75" dirty="0">
                <a:latin typeface="Times New Roman"/>
                <a:cs typeface="Times New Roman"/>
              </a:rPr>
              <a:t> </a:t>
            </a:r>
            <a:r>
              <a:rPr b="1" dirty="0">
                <a:latin typeface="Times New Roman"/>
                <a:cs typeface="Times New Roman"/>
              </a:rPr>
              <a:t>експорті</a:t>
            </a:r>
            <a:r>
              <a:rPr b="1" spc="-90" dirty="0">
                <a:latin typeface="Times New Roman"/>
                <a:cs typeface="Times New Roman"/>
              </a:rPr>
              <a:t> </a:t>
            </a:r>
            <a:r>
              <a:rPr b="1" spc="-10" dirty="0">
                <a:latin typeface="Times New Roman"/>
                <a:cs typeface="Times New Roman"/>
              </a:rPr>
              <a:t>продовольства</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
        <p:nvSpPr>
          <p:cNvPr id="3" name="object 3"/>
          <p:cNvSpPr txBox="1"/>
          <p:nvPr/>
        </p:nvSpPr>
        <p:spPr>
          <a:xfrm>
            <a:off x="8298154" y="6312706"/>
            <a:ext cx="449580" cy="294953"/>
          </a:xfrm>
          <a:prstGeom prst="rect">
            <a:avLst/>
          </a:prstGeom>
        </p:spPr>
        <p:txBody>
          <a:bodyPr vert="horz" wrap="square" lIns="0" tIns="0" rIns="0" bIns="0" rtlCol="0">
            <a:spAutoFit/>
          </a:bodyPr>
          <a:lstStyle/>
          <a:p>
            <a:pPr marL="12700">
              <a:lnSpc>
                <a:spcPts val="2310"/>
              </a:lnSpc>
            </a:pPr>
            <a:endParaRPr sz="2000" dirty="0">
              <a:latin typeface="Arial MT"/>
              <a:cs typeface="Arial M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2742" y="638682"/>
            <a:ext cx="2068830" cy="634365"/>
          </a:xfrm>
          <a:prstGeom prst="rect">
            <a:avLst/>
          </a:prstGeom>
        </p:spPr>
        <p:txBody>
          <a:bodyPr vert="horz" wrap="square" lIns="0" tIns="11430" rIns="0" bIns="0" rtlCol="0">
            <a:spAutoFit/>
          </a:bodyPr>
          <a:lstStyle/>
          <a:p>
            <a:pPr marL="12700">
              <a:lnSpc>
                <a:spcPct val="100000"/>
              </a:lnSpc>
              <a:spcBef>
                <a:spcPts val="90"/>
              </a:spcBef>
              <a:tabLst>
                <a:tab pos="640715" algn="l"/>
                <a:tab pos="1595120" algn="l"/>
              </a:tabLst>
            </a:pPr>
            <a:r>
              <a:rPr sz="2000" spc="-50" dirty="0">
                <a:latin typeface="Times New Roman"/>
                <a:cs typeface="Times New Roman"/>
              </a:rPr>
              <a:t>У</a:t>
            </a:r>
            <a:r>
              <a:rPr sz="2000" dirty="0">
                <a:latin typeface="Times New Roman"/>
                <a:cs typeface="Times New Roman"/>
              </a:rPr>
              <a:t>	</a:t>
            </a:r>
            <a:r>
              <a:rPr sz="2000" spc="-20" dirty="0">
                <a:latin typeface="Times New Roman"/>
                <a:cs typeface="Times New Roman"/>
              </a:rPr>
              <a:t>2020</a:t>
            </a:r>
            <a:r>
              <a:rPr sz="2000" dirty="0">
                <a:latin typeface="Times New Roman"/>
                <a:cs typeface="Times New Roman"/>
              </a:rPr>
              <a:t>	</a:t>
            </a:r>
            <a:r>
              <a:rPr sz="2000" spc="-25" dirty="0">
                <a:latin typeface="Times New Roman"/>
                <a:cs typeface="Times New Roman"/>
              </a:rPr>
              <a:t>р.</a:t>
            </a:r>
            <a:endParaRPr sz="2000">
              <a:latin typeface="Times New Roman"/>
              <a:cs typeface="Times New Roman"/>
            </a:endParaRPr>
          </a:p>
          <a:p>
            <a:pPr marL="12700">
              <a:lnSpc>
                <a:spcPct val="100000"/>
              </a:lnSpc>
            </a:pPr>
            <a:r>
              <a:rPr sz="2000" spc="-10" dirty="0">
                <a:latin typeface="Times New Roman"/>
                <a:cs typeface="Times New Roman"/>
              </a:rPr>
              <a:t>агропродовольства</a:t>
            </a:r>
            <a:endParaRPr sz="2000">
              <a:latin typeface="Times New Roman"/>
              <a:cs typeface="Times New Roman"/>
            </a:endParaRPr>
          </a:p>
        </p:txBody>
      </p:sp>
      <p:sp>
        <p:nvSpPr>
          <p:cNvPr id="3" name="object 3"/>
          <p:cNvSpPr txBox="1"/>
          <p:nvPr/>
        </p:nvSpPr>
        <p:spPr>
          <a:xfrm>
            <a:off x="2622295" y="638682"/>
            <a:ext cx="2750185" cy="634365"/>
          </a:xfrm>
          <a:prstGeom prst="rect">
            <a:avLst/>
          </a:prstGeom>
        </p:spPr>
        <p:txBody>
          <a:bodyPr vert="horz" wrap="square" lIns="0" tIns="11430" rIns="0" bIns="0" rtlCol="0">
            <a:spAutoFit/>
          </a:bodyPr>
          <a:lstStyle/>
          <a:p>
            <a:pPr marL="12700">
              <a:lnSpc>
                <a:spcPct val="100000"/>
              </a:lnSpc>
              <a:spcBef>
                <a:spcPts val="90"/>
              </a:spcBef>
              <a:tabLst>
                <a:tab pos="1299210" algn="l"/>
              </a:tabLst>
            </a:pPr>
            <a:r>
              <a:rPr sz="2000" spc="-10" dirty="0">
                <a:latin typeface="Times New Roman"/>
                <a:cs typeface="Times New Roman"/>
              </a:rPr>
              <a:t>Україна</a:t>
            </a:r>
            <a:r>
              <a:rPr sz="2000" dirty="0">
                <a:latin typeface="Times New Roman"/>
                <a:cs typeface="Times New Roman"/>
              </a:rPr>
              <a:t>	</a:t>
            </a:r>
            <a:r>
              <a:rPr sz="2000" spc="-10" dirty="0">
                <a:latin typeface="Times New Roman"/>
                <a:cs typeface="Times New Roman"/>
              </a:rPr>
              <a:t>експортувала</a:t>
            </a:r>
            <a:endParaRPr sz="2000">
              <a:latin typeface="Times New Roman"/>
              <a:cs typeface="Times New Roman"/>
            </a:endParaRPr>
          </a:p>
          <a:p>
            <a:pPr marL="45720">
              <a:lnSpc>
                <a:spcPct val="100000"/>
              </a:lnSpc>
              <a:tabLst>
                <a:tab pos="500380" algn="l"/>
                <a:tab pos="1226185" algn="l"/>
                <a:tab pos="2134870" algn="l"/>
              </a:tabLst>
            </a:pPr>
            <a:r>
              <a:rPr sz="2000" spc="-25" dirty="0">
                <a:latin typeface="Times New Roman"/>
                <a:cs typeface="Times New Roman"/>
              </a:rPr>
              <a:t>на</a:t>
            </a:r>
            <a:r>
              <a:rPr sz="2000" dirty="0">
                <a:latin typeface="Times New Roman"/>
                <a:cs typeface="Times New Roman"/>
              </a:rPr>
              <a:t>	</a:t>
            </a:r>
            <a:r>
              <a:rPr sz="2000" spc="-20" dirty="0">
                <a:latin typeface="Times New Roman"/>
                <a:cs typeface="Times New Roman"/>
              </a:rPr>
              <a:t>суму</a:t>
            </a:r>
            <a:r>
              <a:rPr sz="2000" dirty="0">
                <a:latin typeface="Times New Roman"/>
                <a:cs typeface="Times New Roman"/>
              </a:rPr>
              <a:t>	</a:t>
            </a:r>
            <a:r>
              <a:rPr sz="2000" spc="-10" dirty="0">
                <a:latin typeface="Times New Roman"/>
                <a:cs typeface="Times New Roman"/>
              </a:rPr>
              <a:t>$22,39</a:t>
            </a:r>
            <a:r>
              <a:rPr sz="2000" dirty="0">
                <a:latin typeface="Times New Roman"/>
                <a:cs typeface="Times New Roman"/>
              </a:rPr>
              <a:t>	</a:t>
            </a:r>
            <a:r>
              <a:rPr sz="2000" spc="-20" dirty="0">
                <a:latin typeface="Times New Roman"/>
                <a:cs typeface="Times New Roman"/>
              </a:rPr>
              <a:t>млрд,</a:t>
            </a:r>
            <a:endParaRPr sz="2000">
              <a:latin typeface="Times New Roman"/>
              <a:cs typeface="Times New Roman"/>
            </a:endParaRPr>
          </a:p>
        </p:txBody>
      </p:sp>
      <p:sp>
        <p:nvSpPr>
          <p:cNvPr id="4" name="object 4"/>
          <p:cNvSpPr txBox="1"/>
          <p:nvPr/>
        </p:nvSpPr>
        <p:spPr>
          <a:xfrm>
            <a:off x="402742" y="1248537"/>
            <a:ext cx="3538220" cy="329565"/>
          </a:xfrm>
          <a:prstGeom prst="rect">
            <a:avLst/>
          </a:prstGeom>
        </p:spPr>
        <p:txBody>
          <a:bodyPr vert="horz" wrap="square" lIns="0" tIns="11430" rIns="0" bIns="0" rtlCol="0">
            <a:spAutoFit/>
          </a:bodyPr>
          <a:lstStyle/>
          <a:p>
            <a:pPr marL="12700">
              <a:lnSpc>
                <a:spcPct val="100000"/>
              </a:lnSpc>
              <a:spcBef>
                <a:spcPts val="90"/>
              </a:spcBef>
              <a:tabLst>
                <a:tab pos="1192530" algn="l"/>
                <a:tab pos="2533650" algn="l"/>
              </a:tabLst>
            </a:pPr>
            <a:r>
              <a:rPr sz="2000" spc="-10" dirty="0">
                <a:latin typeface="Times New Roman"/>
                <a:cs typeface="Times New Roman"/>
              </a:rPr>
              <a:t>побивши</a:t>
            </a:r>
            <a:r>
              <a:rPr sz="2000" dirty="0">
                <a:latin typeface="Times New Roman"/>
                <a:cs typeface="Times New Roman"/>
              </a:rPr>
              <a:t>	</a:t>
            </a:r>
            <a:r>
              <a:rPr sz="2000" spc="-10" dirty="0">
                <a:latin typeface="Times New Roman"/>
                <a:cs typeface="Times New Roman"/>
              </a:rPr>
              <a:t>рекордний</a:t>
            </a:r>
            <a:r>
              <a:rPr sz="2000" dirty="0">
                <a:latin typeface="Times New Roman"/>
                <a:cs typeface="Times New Roman"/>
              </a:rPr>
              <a:t>	</a:t>
            </a:r>
            <a:r>
              <a:rPr sz="2000" spc="-10" dirty="0">
                <a:latin typeface="Times New Roman"/>
                <a:cs typeface="Times New Roman"/>
              </a:rPr>
              <a:t>показник</a:t>
            </a:r>
            <a:endParaRPr sz="2000">
              <a:latin typeface="Times New Roman"/>
              <a:cs typeface="Times New Roman"/>
            </a:endParaRPr>
          </a:p>
        </p:txBody>
      </p:sp>
      <p:sp>
        <p:nvSpPr>
          <p:cNvPr id="5" name="object 5"/>
          <p:cNvSpPr txBox="1"/>
          <p:nvPr/>
        </p:nvSpPr>
        <p:spPr>
          <a:xfrm>
            <a:off x="4116451" y="1248537"/>
            <a:ext cx="535940" cy="329565"/>
          </a:xfrm>
          <a:prstGeom prst="rect">
            <a:avLst/>
          </a:prstGeom>
        </p:spPr>
        <p:txBody>
          <a:bodyPr vert="horz" wrap="square" lIns="0" tIns="11430" rIns="0" bIns="0" rtlCol="0">
            <a:spAutoFit/>
          </a:bodyPr>
          <a:lstStyle/>
          <a:p>
            <a:pPr marL="12700">
              <a:lnSpc>
                <a:spcPct val="100000"/>
              </a:lnSpc>
              <a:spcBef>
                <a:spcPts val="90"/>
              </a:spcBef>
            </a:pPr>
            <a:r>
              <a:rPr sz="2000" spc="-20" dirty="0">
                <a:latin typeface="Times New Roman"/>
                <a:cs typeface="Times New Roman"/>
              </a:rPr>
              <a:t>2019</a:t>
            </a:r>
            <a:endParaRPr sz="2000">
              <a:latin typeface="Times New Roman"/>
              <a:cs typeface="Times New Roman"/>
            </a:endParaRPr>
          </a:p>
        </p:txBody>
      </p:sp>
      <p:sp>
        <p:nvSpPr>
          <p:cNvPr id="6" name="object 6"/>
          <p:cNvSpPr txBox="1"/>
          <p:nvPr/>
        </p:nvSpPr>
        <p:spPr>
          <a:xfrm>
            <a:off x="4829936" y="1248537"/>
            <a:ext cx="542290" cy="329565"/>
          </a:xfrm>
          <a:prstGeom prst="rect">
            <a:avLst/>
          </a:prstGeom>
        </p:spPr>
        <p:txBody>
          <a:bodyPr vert="horz" wrap="square" lIns="0" tIns="11430" rIns="0" bIns="0" rtlCol="0">
            <a:spAutoFit/>
          </a:bodyPr>
          <a:lstStyle/>
          <a:p>
            <a:pPr marL="12700">
              <a:lnSpc>
                <a:spcPct val="100000"/>
              </a:lnSpc>
              <a:spcBef>
                <a:spcPts val="90"/>
              </a:spcBef>
              <a:tabLst>
                <a:tab pos="402590" algn="l"/>
              </a:tabLst>
            </a:pPr>
            <a:r>
              <a:rPr sz="2000" spc="-25" dirty="0">
                <a:latin typeface="Times New Roman"/>
                <a:cs typeface="Times New Roman"/>
              </a:rPr>
              <a:t>р.</a:t>
            </a:r>
            <a:r>
              <a:rPr sz="2000" dirty="0">
                <a:latin typeface="Times New Roman"/>
                <a:cs typeface="Times New Roman"/>
              </a:rPr>
              <a:t>	</a:t>
            </a:r>
            <a:r>
              <a:rPr sz="2000" spc="-50" dirty="0">
                <a:latin typeface="Times New Roman"/>
                <a:cs typeface="Times New Roman"/>
              </a:rPr>
              <a:t>у</a:t>
            </a:r>
            <a:endParaRPr sz="2000">
              <a:latin typeface="Times New Roman"/>
              <a:cs typeface="Times New Roman"/>
            </a:endParaRPr>
          </a:p>
        </p:txBody>
      </p:sp>
      <p:sp>
        <p:nvSpPr>
          <p:cNvPr id="7" name="object 7"/>
          <p:cNvSpPr txBox="1"/>
          <p:nvPr/>
        </p:nvSpPr>
        <p:spPr>
          <a:xfrm>
            <a:off x="402742" y="1553032"/>
            <a:ext cx="3936365" cy="329565"/>
          </a:xfrm>
          <a:prstGeom prst="rect">
            <a:avLst/>
          </a:prstGeom>
        </p:spPr>
        <p:txBody>
          <a:bodyPr vert="horz" wrap="square" lIns="0" tIns="12065" rIns="0" bIns="0" rtlCol="0">
            <a:spAutoFit/>
          </a:bodyPr>
          <a:lstStyle/>
          <a:p>
            <a:pPr marL="12700">
              <a:lnSpc>
                <a:spcPct val="100000"/>
              </a:lnSpc>
              <a:spcBef>
                <a:spcPts val="95"/>
              </a:spcBef>
              <a:tabLst>
                <a:tab pos="902969" algn="l"/>
                <a:tab pos="1692275" algn="l"/>
                <a:tab pos="2582545" algn="l"/>
                <a:tab pos="3094990" algn="l"/>
              </a:tabLst>
            </a:pPr>
            <a:r>
              <a:rPr sz="2000" spc="-10" dirty="0">
                <a:latin typeface="Times New Roman"/>
                <a:cs typeface="Times New Roman"/>
              </a:rPr>
              <a:t>$22,35</a:t>
            </a:r>
            <a:r>
              <a:rPr sz="2000" dirty="0">
                <a:latin typeface="Times New Roman"/>
                <a:cs typeface="Times New Roman"/>
              </a:rPr>
              <a:t>	</a:t>
            </a:r>
            <a:r>
              <a:rPr sz="2000" spc="-20" dirty="0">
                <a:latin typeface="Times New Roman"/>
                <a:cs typeface="Times New Roman"/>
              </a:rPr>
              <a:t>млрд.</a:t>
            </a:r>
            <a:r>
              <a:rPr sz="2000" dirty="0">
                <a:latin typeface="Times New Roman"/>
                <a:cs typeface="Times New Roman"/>
              </a:rPr>
              <a:t>	</a:t>
            </a:r>
            <a:r>
              <a:rPr sz="2000" spc="-10" dirty="0">
                <a:latin typeface="Times New Roman"/>
                <a:cs typeface="Times New Roman"/>
              </a:rPr>
              <a:t>Третій</a:t>
            </a:r>
            <a:r>
              <a:rPr sz="2000" dirty="0">
                <a:latin typeface="Times New Roman"/>
                <a:cs typeface="Times New Roman"/>
              </a:rPr>
              <a:t>	</a:t>
            </a:r>
            <a:r>
              <a:rPr sz="2000" spc="-25" dirty="0">
                <a:latin typeface="Times New Roman"/>
                <a:cs typeface="Times New Roman"/>
              </a:rPr>
              <a:t>рік</a:t>
            </a:r>
            <a:r>
              <a:rPr sz="2000" dirty="0">
                <a:latin typeface="Times New Roman"/>
                <a:cs typeface="Times New Roman"/>
              </a:rPr>
              <a:t>	</a:t>
            </a:r>
            <a:r>
              <a:rPr sz="2000" spc="-10" dirty="0">
                <a:latin typeface="Times New Roman"/>
                <a:cs typeface="Times New Roman"/>
              </a:rPr>
              <a:t>поспіль</a:t>
            </a:r>
            <a:endParaRPr sz="2000">
              <a:latin typeface="Times New Roman"/>
              <a:cs typeface="Times New Roman"/>
            </a:endParaRPr>
          </a:p>
        </p:txBody>
      </p:sp>
      <p:sp>
        <p:nvSpPr>
          <p:cNvPr id="8" name="object 8"/>
          <p:cNvSpPr txBox="1"/>
          <p:nvPr/>
        </p:nvSpPr>
        <p:spPr>
          <a:xfrm>
            <a:off x="4503546" y="1553032"/>
            <a:ext cx="863600" cy="329565"/>
          </a:xfrm>
          <a:prstGeom prst="rect">
            <a:avLst/>
          </a:prstGeom>
        </p:spPr>
        <p:txBody>
          <a:bodyPr vert="horz" wrap="square" lIns="0" tIns="12065" rIns="0" bIns="0" rtlCol="0">
            <a:spAutoFit/>
          </a:bodyPr>
          <a:lstStyle/>
          <a:p>
            <a:pPr marL="12700">
              <a:lnSpc>
                <a:spcPct val="100000"/>
              </a:lnSpc>
              <a:spcBef>
                <a:spcPts val="95"/>
              </a:spcBef>
            </a:pPr>
            <a:r>
              <a:rPr sz="2000" spc="-25" dirty="0">
                <a:latin typeface="Times New Roman"/>
                <a:cs typeface="Times New Roman"/>
              </a:rPr>
              <a:t>Україна</a:t>
            </a:r>
            <a:endParaRPr sz="2000">
              <a:latin typeface="Times New Roman"/>
              <a:cs typeface="Times New Roman"/>
            </a:endParaRPr>
          </a:p>
        </p:txBody>
      </p:sp>
      <p:sp>
        <p:nvSpPr>
          <p:cNvPr id="9" name="object 9"/>
          <p:cNvSpPr txBox="1"/>
          <p:nvPr/>
        </p:nvSpPr>
        <p:spPr>
          <a:xfrm>
            <a:off x="3859784" y="4340733"/>
            <a:ext cx="3827779" cy="634365"/>
          </a:xfrm>
          <a:prstGeom prst="rect">
            <a:avLst/>
          </a:prstGeom>
        </p:spPr>
        <p:txBody>
          <a:bodyPr vert="horz" wrap="square" lIns="0" tIns="11430" rIns="0" bIns="0" rtlCol="0">
            <a:spAutoFit/>
          </a:bodyPr>
          <a:lstStyle/>
          <a:p>
            <a:pPr marL="12700">
              <a:lnSpc>
                <a:spcPct val="100000"/>
              </a:lnSpc>
              <a:spcBef>
                <a:spcPts val="90"/>
              </a:spcBef>
              <a:tabLst>
                <a:tab pos="1054735" algn="l"/>
                <a:tab pos="1348105" algn="l"/>
                <a:tab pos="2448560" algn="l"/>
              </a:tabLst>
            </a:pPr>
            <a:r>
              <a:rPr sz="2000" spc="-10" dirty="0">
                <a:latin typeface="Times New Roman"/>
                <a:cs typeface="Times New Roman"/>
              </a:rPr>
              <a:t>вагомих</a:t>
            </a:r>
            <a:r>
              <a:rPr sz="2000" dirty="0">
                <a:latin typeface="Times New Roman"/>
                <a:cs typeface="Times New Roman"/>
              </a:rPr>
              <a:t>	</a:t>
            </a:r>
            <a:r>
              <a:rPr sz="2000" spc="-50" dirty="0">
                <a:latin typeface="Times New Roman"/>
                <a:cs typeface="Times New Roman"/>
              </a:rPr>
              <a:t>у</a:t>
            </a:r>
            <a:r>
              <a:rPr sz="2000" dirty="0">
                <a:latin typeface="Times New Roman"/>
                <a:cs typeface="Times New Roman"/>
              </a:rPr>
              <a:t>	</a:t>
            </a:r>
            <a:r>
              <a:rPr sz="2000" spc="-10" dirty="0">
                <a:latin typeface="Times New Roman"/>
                <a:cs typeface="Times New Roman"/>
              </a:rPr>
              <a:t>переліку</a:t>
            </a:r>
            <a:r>
              <a:rPr sz="2000" dirty="0">
                <a:latin typeface="Times New Roman"/>
                <a:cs typeface="Times New Roman"/>
              </a:rPr>
              <a:t>	</a:t>
            </a:r>
            <a:r>
              <a:rPr sz="2000" spc="-10" dirty="0">
                <a:latin typeface="Times New Roman"/>
                <a:cs typeface="Times New Roman"/>
              </a:rPr>
              <a:t>закордонних</a:t>
            </a:r>
            <a:endParaRPr sz="2000">
              <a:latin typeface="Times New Roman"/>
              <a:cs typeface="Times New Roman"/>
            </a:endParaRPr>
          </a:p>
          <a:p>
            <a:pPr marL="12700">
              <a:lnSpc>
                <a:spcPct val="100000"/>
              </a:lnSpc>
              <a:tabLst>
                <a:tab pos="744220" algn="l"/>
                <a:tab pos="2082800" algn="l"/>
              </a:tabLst>
            </a:pPr>
            <a:r>
              <a:rPr sz="2000" spc="-20" dirty="0">
                <a:latin typeface="Times New Roman"/>
                <a:cs typeface="Times New Roman"/>
              </a:rPr>
              <a:t>було</a:t>
            </a:r>
            <a:r>
              <a:rPr sz="2000" dirty="0">
                <a:latin typeface="Times New Roman"/>
                <a:cs typeface="Times New Roman"/>
              </a:rPr>
              <a:t>	</a:t>
            </a:r>
            <a:r>
              <a:rPr sz="2000" spc="-10" dirty="0">
                <a:latin typeface="Times New Roman"/>
                <a:cs typeface="Times New Roman"/>
              </a:rPr>
              <a:t>досягнуто</a:t>
            </a:r>
            <a:r>
              <a:rPr sz="2000" dirty="0">
                <a:latin typeface="Times New Roman"/>
                <a:cs typeface="Times New Roman"/>
              </a:rPr>
              <a:t>	</a:t>
            </a:r>
            <a:r>
              <a:rPr sz="2000" spc="-10" dirty="0">
                <a:latin typeface="Times New Roman"/>
                <a:cs typeface="Times New Roman"/>
              </a:rPr>
              <a:t>максимальних</a:t>
            </a:r>
            <a:endParaRPr sz="2000">
              <a:latin typeface="Times New Roman"/>
              <a:cs typeface="Times New Roman"/>
            </a:endParaRPr>
          </a:p>
        </p:txBody>
      </p:sp>
      <p:sp>
        <p:nvSpPr>
          <p:cNvPr id="10" name="object 10"/>
          <p:cNvSpPr txBox="1"/>
          <p:nvPr/>
        </p:nvSpPr>
        <p:spPr>
          <a:xfrm>
            <a:off x="7732014" y="4340733"/>
            <a:ext cx="1167130" cy="634365"/>
          </a:xfrm>
          <a:prstGeom prst="rect">
            <a:avLst/>
          </a:prstGeom>
        </p:spPr>
        <p:txBody>
          <a:bodyPr vert="horz" wrap="square" lIns="0" tIns="11430" rIns="0" bIns="0" rtlCol="0">
            <a:spAutoFit/>
          </a:bodyPr>
          <a:lstStyle/>
          <a:p>
            <a:pPr marL="113030">
              <a:lnSpc>
                <a:spcPct val="100000"/>
              </a:lnSpc>
              <a:spcBef>
                <a:spcPts val="90"/>
              </a:spcBef>
            </a:pPr>
            <a:r>
              <a:rPr sz="2000" spc="-10" dirty="0">
                <a:latin typeface="Times New Roman"/>
                <a:cs typeface="Times New Roman"/>
              </a:rPr>
              <a:t>поставок,</a:t>
            </a:r>
            <a:endParaRPr sz="2000">
              <a:latin typeface="Times New Roman"/>
              <a:cs typeface="Times New Roman"/>
            </a:endParaRPr>
          </a:p>
          <a:p>
            <a:pPr marL="12700">
              <a:lnSpc>
                <a:spcPct val="100000"/>
              </a:lnSpc>
            </a:pPr>
            <a:r>
              <a:rPr sz="2000" spc="-10" dirty="0">
                <a:latin typeface="Times New Roman"/>
                <a:cs typeface="Times New Roman"/>
              </a:rPr>
              <a:t>кількісних</a:t>
            </a:r>
            <a:endParaRPr sz="2000">
              <a:latin typeface="Times New Roman"/>
              <a:cs typeface="Times New Roman"/>
            </a:endParaRPr>
          </a:p>
        </p:txBody>
      </p:sp>
      <p:sp>
        <p:nvSpPr>
          <p:cNvPr id="11" name="object 11"/>
          <p:cNvSpPr txBox="1"/>
          <p:nvPr/>
        </p:nvSpPr>
        <p:spPr>
          <a:xfrm>
            <a:off x="3859784" y="4950714"/>
            <a:ext cx="2110105" cy="329565"/>
          </a:xfrm>
          <a:prstGeom prst="rect">
            <a:avLst/>
          </a:prstGeom>
        </p:spPr>
        <p:txBody>
          <a:bodyPr vert="horz" wrap="square" lIns="0" tIns="11430" rIns="0" bIns="0" rtlCol="0">
            <a:spAutoFit/>
          </a:bodyPr>
          <a:lstStyle/>
          <a:p>
            <a:pPr marL="12700">
              <a:lnSpc>
                <a:spcPct val="100000"/>
              </a:lnSpc>
              <a:spcBef>
                <a:spcPts val="90"/>
              </a:spcBef>
              <a:tabLst>
                <a:tab pos="1186180" algn="l"/>
              </a:tabLst>
            </a:pPr>
            <a:r>
              <a:rPr sz="2000" spc="-10" dirty="0">
                <a:latin typeface="Times New Roman"/>
                <a:cs typeface="Times New Roman"/>
              </a:rPr>
              <a:t>значень</a:t>
            </a:r>
            <a:r>
              <a:rPr sz="2000" dirty="0">
                <a:latin typeface="Times New Roman"/>
                <a:cs typeface="Times New Roman"/>
              </a:rPr>
              <a:t>	</a:t>
            </a:r>
            <a:r>
              <a:rPr sz="2000" spc="-10" dirty="0">
                <a:latin typeface="Times New Roman"/>
                <a:cs typeface="Times New Roman"/>
              </a:rPr>
              <a:t>експорті</a:t>
            </a:r>
            <a:endParaRPr sz="2000">
              <a:latin typeface="Times New Roman"/>
              <a:cs typeface="Times New Roman"/>
            </a:endParaRPr>
          </a:p>
        </p:txBody>
      </p:sp>
      <p:sp>
        <p:nvSpPr>
          <p:cNvPr id="12" name="object 12"/>
          <p:cNvSpPr txBox="1"/>
          <p:nvPr/>
        </p:nvSpPr>
        <p:spPr>
          <a:xfrm>
            <a:off x="6286880" y="4950714"/>
            <a:ext cx="1572895" cy="634365"/>
          </a:xfrm>
          <a:prstGeom prst="rect">
            <a:avLst/>
          </a:prstGeom>
        </p:spPr>
        <p:txBody>
          <a:bodyPr vert="horz" wrap="square" lIns="0" tIns="11430" rIns="0" bIns="0" rtlCol="0">
            <a:spAutoFit/>
          </a:bodyPr>
          <a:lstStyle/>
          <a:p>
            <a:pPr marL="12700">
              <a:lnSpc>
                <a:spcPct val="100000"/>
              </a:lnSpc>
              <a:spcBef>
                <a:spcPts val="90"/>
              </a:spcBef>
              <a:tabLst>
                <a:tab pos="896619" algn="l"/>
              </a:tabLst>
            </a:pPr>
            <a:r>
              <a:rPr sz="2000" b="1" spc="-20" dirty="0">
                <a:latin typeface="Times New Roman"/>
                <a:cs typeface="Times New Roman"/>
              </a:rPr>
              <a:t>меду</a:t>
            </a:r>
            <a:r>
              <a:rPr sz="2000" b="1" dirty="0">
                <a:latin typeface="Times New Roman"/>
                <a:cs typeface="Times New Roman"/>
              </a:rPr>
              <a:t>	</a:t>
            </a:r>
            <a:r>
              <a:rPr sz="2000" spc="-25" dirty="0">
                <a:latin typeface="Times New Roman"/>
                <a:cs typeface="Times New Roman"/>
              </a:rPr>
              <a:t>(81</a:t>
            </a:r>
            <a:endParaRPr sz="2000">
              <a:latin typeface="Times New Roman"/>
              <a:cs typeface="Times New Roman"/>
            </a:endParaRPr>
          </a:p>
          <a:p>
            <a:pPr marL="186055">
              <a:lnSpc>
                <a:spcPct val="100000"/>
              </a:lnSpc>
              <a:tabLst>
                <a:tab pos="621665" algn="l"/>
                <a:tab pos="1219835" algn="l"/>
              </a:tabLst>
            </a:pPr>
            <a:r>
              <a:rPr sz="2000" b="1" spc="-25" dirty="0">
                <a:latin typeface="Times New Roman"/>
                <a:cs typeface="Times New Roman"/>
              </a:rPr>
              <a:t>та</a:t>
            </a:r>
            <a:r>
              <a:rPr sz="2000" b="1" dirty="0">
                <a:latin typeface="Times New Roman"/>
                <a:cs typeface="Times New Roman"/>
              </a:rPr>
              <a:t>	</a:t>
            </a:r>
            <a:r>
              <a:rPr sz="2000" spc="-20" dirty="0">
                <a:latin typeface="Times New Roman"/>
                <a:cs typeface="Times New Roman"/>
              </a:rPr>
              <a:t>ягід</a:t>
            </a:r>
            <a:r>
              <a:rPr sz="2000" dirty="0">
                <a:latin typeface="Times New Roman"/>
                <a:cs typeface="Times New Roman"/>
              </a:rPr>
              <a:t>	</a:t>
            </a:r>
            <a:r>
              <a:rPr sz="2000" spc="-25" dirty="0">
                <a:latin typeface="Times New Roman"/>
                <a:cs typeface="Times New Roman"/>
              </a:rPr>
              <a:t>(55</a:t>
            </a:r>
            <a:endParaRPr sz="2000">
              <a:latin typeface="Times New Roman"/>
              <a:cs typeface="Times New Roman"/>
            </a:endParaRPr>
          </a:p>
        </p:txBody>
      </p:sp>
      <p:sp>
        <p:nvSpPr>
          <p:cNvPr id="13" name="object 13"/>
          <p:cNvSpPr txBox="1"/>
          <p:nvPr/>
        </p:nvSpPr>
        <p:spPr>
          <a:xfrm>
            <a:off x="3859784" y="5255209"/>
            <a:ext cx="2608580" cy="634365"/>
          </a:xfrm>
          <a:prstGeom prst="rect">
            <a:avLst/>
          </a:prstGeom>
        </p:spPr>
        <p:txBody>
          <a:bodyPr vert="horz" wrap="square" lIns="0" tIns="12065" rIns="0" bIns="0" rtlCol="0">
            <a:spAutoFit/>
          </a:bodyPr>
          <a:lstStyle/>
          <a:p>
            <a:pPr marL="12700">
              <a:lnSpc>
                <a:spcPct val="100000"/>
              </a:lnSpc>
              <a:spcBef>
                <a:spcPts val="95"/>
              </a:spcBef>
              <a:tabLst>
                <a:tab pos="1689100" algn="l"/>
              </a:tabLst>
            </a:pPr>
            <a:r>
              <a:rPr sz="2000" b="1" spc="-10" dirty="0">
                <a:latin typeface="Times New Roman"/>
                <a:cs typeface="Times New Roman"/>
              </a:rPr>
              <a:t>заморожених</a:t>
            </a:r>
            <a:r>
              <a:rPr sz="2000" b="1" dirty="0">
                <a:latin typeface="Times New Roman"/>
                <a:cs typeface="Times New Roman"/>
              </a:rPr>
              <a:t>	</a:t>
            </a:r>
            <a:r>
              <a:rPr sz="2000" b="1" spc="-10" dirty="0">
                <a:latin typeface="Times New Roman"/>
                <a:cs typeface="Times New Roman"/>
              </a:rPr>
              <a:t>плодів</a:t>
            </a:r>
            <a:endParaRPr sz="2000">
              <a:latin typeface="Times New Roman"/>
              <a:cs typeface="Times New Roman"/>
            </a:endParaRPr>
          </a:p>
          <a:p>
            <a:pPr marL="12700">
              <a:lnSpc>
                <a:spcPct val="100000"/>
              </a:lnSpc>
              <a:tabLst>
                <a:tab pos="1729105" algn="l"/>
              </a:tabLst>
            </a:pPr>
            <a:r>
              <a:rPr sz="2000" b="1" spc="-10" dirty="0">
                <a:latin typeface="Times New Roman"/>
                <a:cs typeface="Times New Roman"/>
              </a:rPr>
              <a:t>макаронних</a:t>
            </a:r>
            <a:r>
              <a:rPr sz="2000" b="1" dirty="0">
                <a:latin typeface="Times New Roman"/>
                <a:cs typeface="Times New Roman"/>
              </a:rPr>
              <a:t>	</a:t>
            </a:r>
            <a:r>
              <a:rPr sz="2000" b="1" spc="-10" dirty="0">
                <a:latin typeface="Times New Roman"/>
                <a:cs typeface="Times New Roman"/>
              </a:rPr>
              <a:t>виробі</a:t>
            </a:r>
            <a:r>
              <a:rPr sz="2000" spc="-10" dirty="0">
                <a:latin typeface="Times New Roman"/>
                <a:cs typeface="Times New Roman"/>
              </a:rPr>
              <a:t>в</a:t>
            </a:r>
            <a:endParaRPr sz="2000">
              <a:latin typeface="Times New Roman"/>
              <a:cs typeface="Times New Roman"/>
            </a:endParaRPr>
          </a:p>
        </p:txBody>
      </p:sp>
      <p:sp>
        <p:nvSpPr>
          <p:cNvPr id="14" name="object 14"/>
          <p:cNvSpPr txBox="1"/>
          <p:nvPr/>
        </p:nvSpPr>
        <p:spPr>
          <a:xfrm>
            <a:off x="6756272" y="5560567"/>
            <a:ext cx="1097915" cy="329565"/>
          </a:xfrm>
          <a:prstGeom prst="rect">
            <a:avLst/>
          </a:prstGeom>
        </p:spPr>
        <p:txBody>
          <a:bodyPr vert="horz" wrap="square" lIns="0" tIns="11430" rIns="0" bIns="0" rtlCol="0">
            <a:spAutoFit/>
          </a:bodyPr>
          <a:lstStyle/>
          <a:p>
            <a:pPr marL="12700">
              <a:lnSpc>
                <a:spcPct val="100000"/>
              </a:lnSpc>
              <a:spcBef>
                <a:spcPts val="90"/>
              </a:spcBef>
              <a:tabLst>
                <a:tab pos="664845" algn="l"/>
              </a:tabLst>
            </a:pPr>
            <a:r>
              <a:rPr sz="2000" spc="-25" dirty="0">
                <a:latin typeface="Times New Roman"/>
                <a:cs typeface="Times New Roman"/>
              </a:rPr>
              <a:t>(30</a:t>
            </a:r>
            <a:r>
              <a:rPr sz="2000" dirty="0">
                <a:latin typeface="Times New Roman"/>
                <a:cs typeface="Times New Roman"/>
              </a:rPr>
              <a:t>	</a:t>
            </a:r>
            <a:r>
              <a:rPr sz="2000" spc="-20" dirty="0">
                <a:latin typeface="Times New Roman"/>
                <a:cs typeface="Times New Roman"/>
              </a:rPr>
              <a:t>тис.</a:t>
            </a:r>
            <a:endParaRPr sz="2000">
              <a:latin typeface="Times New Roman"/>
              <a:cs typeface="Times New Roman"/>
            </a:endParaRPr>
          </a:p>
        </p:txBody>
      </p:sp>
      <p:sp>
        <p:nvSpPr>
          <p:cNvPr id="15" name="object 15"/>
          <p:cNvSpPr txBox="1"/>
          <p:nvPr/>
        </p:nvSpPr>
        <p:spPr>
          <a:xfrm>
            <a:off x="7853933" y="4950714"/>
            <a:ext cx="1049655" cy="939165"/>
          </a:xfrm>
          <a:prstGeom prst="rect">
            <a:avLst/>
          </a:prstGeom>
        </p:spPr>
        <p:txBody>
          <a:bodyPr vert="horz" wrap="square" lIns="0" tIns="11430" rIns="0" bIns="0" rtlCol="0">
            <a:spAutoFit/>
          </a:bodyPr>
          <a:lstStyle/>
          <a:p>
            <a:pPr marR="5080" algn="r">
              <a:lnSpc>
                <a:spcPct val="100000"/>
              </a:lnSpc>
              <a:spcBef>
                <a:spcPts val="90"/>
              </a:spcBef>
              <a:tabLst>
                <a:tab pos="765175" algn="l"/>
              </a:tabLst>
            </a:pPr>
            <a:r>
              <a:rPr sz="2000" spc="-20" dirty="0">
                <a:latin typeface="Times New Roman"/>
                <a:cs typeface="Times New Roman"/>
              </a:rPr>
              <a:t>тис.</a:t>
            </a:r>
            <a:r>
              <a:rPr sz="2000" dirty="0">
                <a:latin typeface="Times New Roman"/>
                <a:cs typeface="Times New Roman"/>
              </a:rPr>
              <a:t>	</a:t>
            </a:r>
            <a:r>
              <a:rPr sz="2000" spc="-25" dirty="0">
                <a:latin typeface="Times New Roman"/>
                <a:cs typeface="Times New Roman"/>
              </a:rPr>
              <a:t>т),</a:t>
            </a:r>
            <a:endParaRPr sz="2000">
              <a:latin typeface="Times New Roman"/>
              <a:cs typeface="Times New Roman"/>
            </a:endParaRPr>
          </a:p>
          <a:p>
            <a:pPr marR="8255" algn="r">
              <a:lnSpc>
                <a:spcPct val="100000"/>
              </a:lnSpc>
              <a:tabLst>
                <a:tab pos="600075" algn="l"/>
              </a:tabLst>
            </a:pPr>
            <a:r>
              <a:rPr sz="2000" spc="-20" dirty="0">
                <a:latin typeface="Times New Roman"/>
                <a:cs typeface="Times New Roman"/>
              </a:rPr>
              <a:t>тис.</a:t>
            </a:r>
            <a:r>
              <a:rPr sz="2000" dirty="0">
                <a:latin typeface="Times New Roman"/>
                <a:cs typeface="Times New Roman"/>
              </a:rPr>
              <a:t>	</a:t>
            </a:r>
            <a:r>
              <a:rPr sz="2000" spc="-25" dirty="0">
                <a:latin typeface="Times New Roman"/>
                <a:cs typeface="Times New Roman"/>
              </a:rPr>
              <a:t>т),</a:t>
            </a:r>
            <a:endParaRPr sz="2000">
              <a:latin typeface="Times New Roman"/>
              <a:cs typeface="Times New Roman"/>
            </a:endParaRPr>
          </a:p>
          <a:p>
            <a:pPr marR="5080" algn="r">
              <a:lnSpc>
                <a:spcPct val="100000"/>
              </a:lnSpc>
              <a:tabLst>
                <a:tab pos="508634" algn="l"/>
              </a:tabLst>
            </a:pPr>
            <a:r>
              <a:rPr sz="2000" spc="-25" dirty="0">
                <a:latin typeface="Times New Roman"/>
                <a:cs typeface="Times New Roman"/>
              </a:rPr>
              <a:t>т)</a:t>
            </a:r>
            <a:r>
              <a:rPr sz="2000" dirty="0">
                <a:latin typeface="Times New Roman"/>
                <a:cs typeface="Times New Roman"/>
              </a:rPr>
              <a:t>	</a:t>
            </a:r>
            <a:r>
              <a:rPr sz="2000" spc="-25" dirty="0">
                <a:latin typeface="Times New Roman"/>
                <a:cs typeface="Times New Roman"/>
              </a:rPr>
              <a:t>та</a:t>
            </a:r>
            <a:endParaRPr sz="2000">
              <a:latin typeface="Times New Roman"/>
              <a:cs typeface="Times New Roman"/>
            </a:endParaRPr>
          </a:p>
        </p:txBody>
      </p:sp>
      <p:sp>
        <p:nvSpPr>
          <p:cNvPr id="16" name="object 16"/>
          <p:cNvSpPr txBox="1"/>
          <p:nvPr/>
        </p:nvSpPr>
        <p:spPr>
          <a:xfrm>
            <a:off x="3859784" y="5865367"/>
            <a:ext cx="3893820" cy="329565"/>
          </a:xfrm>
          <a:prstGeom prst="rect">
            <a:avLst/>
          </a:prstGeom>
        </p:spPr>
        <p:txBody>
          <a:bodyPr vert="horz" wrap="square" lIns="0" tIns="11430" rIns="0" bIns="0" rtlCol="0">
            <a:spAutoFit/>
          </a:bodyPr>
          <a:lstStyle/>
          <a:p>
            <a:pPr marL="12700">
              <a:lnSpc>
                <a:spcPct val="100000"/>
              </a:lnSpc>
              <a:spcBef>
                <a:spcPts val="90"/>
              </a:spcBef>
            </a:pPr>
            <a:r>
              <a:rPr sz="2000" b="1" spc="-10" dirty="0">
                <a:latin typeface="Times New Roman"/>
                <a:cs typeface="Times New Roman"/>
              </a:rPr>
              <a:t>консервованих</a:t>
            </a:r>
            <a:r>
              <a:rPr sz="2000" b="1" spc="-55" dirty="0">
                <a:latin typeface="Times New Roman"/>
                <a:cs typeface="Times New Roman"/>
              </a:rPr>
              <a:t> </a:t>
            </a:r>
            <a:r>
              <a:rPr sz="2000" b="1" spc="-10" dirty="0">
                <a:latin typeface="Times New Roman"/>
                <a:cs typeface="Times New Roman"/>
              </a:rPr>
              <a:t>томатів</a:t>
            </a:r>
            <a:r>
              <a:rPr sz="2000" b="1" spc="-90" dirty="0">
                <a:latin typeface="Times New Roman"/>
                <a:cs typeface="Times New Roman"/>
              </a:rPr>
              <a:t> </a:t>
            </a:r>
            <a:r>
              <a:rPr sz="2000" dirty="0">
                <a:latin typeface="Times New Roman"/>
                <a:cs typeface="Times New Roman"/>
              </a:rPr>
              <a:t>(66</a:t>
            </a:r>
            <a:r>
              <a:rPr sz="2000" spc="-40" dirty="0">
                <a:latin typeface="Times New Roman"/>
                <a:cs typeface="Times New Roman"/>
              </a:rPr>
              <a:t> </a:t>
            </a:r>
            <a:r>
              <a:rPr sz="2000" dirty="0">
                <a:latin typeface="Times New Roman"/>
                <a:cs typeface="Times New Roman"/>
              </a:rPr>
              <a:t>тис.</a:t>
            </a:r>
            <a:r>
              <a:rPr sz="2000" spc="-5" dirty="0">
                <a:latin typeface="Times New Roman"/>
                <a:cs typeface="Times New Roman"/>
              </a:rPr>
              <a:t> </a:t>
            </a:r>
            <a:r>
              <a:rPr sz="2000" spc="-25" dirty="0">
                <a:latin typeface="Times New Roman"/>
                <a:cs typeface="Times New Roman"/>
              </a:rPr>
              <a:t>т).</a:t>
            </a:r>
            <a:endParaRPr sz="2000">
              <a:latin typeface="Times New Roman"/>
              <a:cs typeface="Times New Roman"/>
            </a:endParaRPr>
          </a:p>
        </p:txBody>
      </p:sp>
      <p:sp>
        <p:nvSpPr>
          <p:cNvPr id="17" name="object 17"/>
          <p:cNvSpPr txBox="1">
            <a:spLocks noGrp="1"/>
          </p:cNvSpPr>
          <p:nvPr>
            <p:ph type="title"/>
          </p:nvPr>
        </p:nvSpPr>
        <p:spPr>
          <a:xfrm>
            <a:off x="3427857" y="108330"/>
            <a:ext cx="1906905" cy="391160"/>
          </a:xfrm>
          <a:prstGeom prst="rect">
            <a:avLst/>
          </a:prstGeom>
        </p:spPr>
        <p:txBody>
          <a:bodyPr vert="horz" wrap="square" lIns="0" tIns="12700" rIns="0" bIns="0" rtlCol="0">
            <a:spAutoFit/>
          </a:bodyPr>
          <a:lstStyle/>
          <a:p>
            <a:pPr marL="12700">
              <a:lnSpc>
                <a:spcPct val="100000"/>
              </a:lnSpc>
              <a:spcBef>
                <a:spcPts val="100"/>
              </a:spcBef>
            </a:pPr>
            <a:r>
              <a:rPr b="1" dirty="0">
                <a:latin typeface="Times New Roman"/>
                <a:cs typeface="Times New Roman"/>
              </a:rPr>
              <a:t>Рекорди</a:t>
            </a:r>
            <a:r>
              <a:rPr b="1" spc="-150" dirty="0">
                <a:latin typeface="Times New Roman"/>
                <a:cs typeface="Times New Roman"/>
              </a:rPr>
              <a:t> </a:t>
            </a:r>
            <a:r>
              <a:rPr b="1" spc="-25" dirty="0">
                <a:latin typeface="Times New Roman"/>
                <a:cs typeface="Times New Roman"/>
              </a:rPr>
              <a:t>АПК</a:t>
            </a:r>
          </a:p>
        </p:txBody>
      </p:sp>
      <p:grpSp>
        <p:nvGrpSpPr>
          <p:cNvPr id="18" name="object 18"/>
          <p:cNvGrpSpPr/>
          <p:nvPr/>
        </p:nvGrpSpPr>
        <p:grpSpPr>
          <a:xfrm>
            <a:off x="323088" y="542544"/>
            <a:ext cx="8656320" cy="6230620"/>
            <a:chOff x="323088" y="542544"/>
            <a:chExt cx="8656320" cy="6230620"/>
          </a:xfrm>
        </p:grpSpPr>
        <p:pic>
          <p:nvPicPr>
            <p:cNvPr id="19" name="object 19"/>
            <p:cNvPicPr/>
            <p:nvPr/>
          </p:nvPicPr>
          <p:blipFill>
            <a:blip r:embed="rId2" cstate="print"/>
            <a:stretch>
              <a:fillRect/>
            </a:stretch>
          </p:blipFill>
          <p:spPr>
            <a:xfrm>
              <a:off x="5650991" y="542544"/>
              <a:ext cx="3328416" cy="1978152"/>
            </a:xfrm>
            <a:prstGeom prst="rect">
              <a:avLst/>
            </a:prstGeom>
          </p:spPr>
        </p:pic>
        <p:pic>
          <p:nvPicPr>
            <p:cNvPr id="20" name="object 20"/>
            <p:cNvPicPr/>
            <p:nvPr/>
          </p:nvPicPr>
          <p:blipFill>
            <a:blip r:embed="rId3" cstate="print"/>
            <a:stretch>
              <a:fillRect/>
            </a:stretch>
          </p:blipFill>
          <p:spPr>
            <a:xfrm>
              <a:off x="323088" y="3797806"/>
              <a:ext cx="3221736" cy="2974848"/>
            </a:xfrm>
            <a:prstGeom prst="rect">
              <a:avLst/>
            </a:prstGeom>
          </p:spPr>
        </p:pic>
      </p:grpSp>
      <p:sp>
        <p:nvSpPr>
          <p:cNvPr id="21" name="object 21"/>
          <p:cNvSpPr txBox="1"/>
          <p:nvPr/>
        </p:nvSpPr>
        <p:spPr>
          <a:xfrm>
            <a:off x="402742" y="1858518"/>
            <a:ext cx="8501380" cy="2506345"/>
          </a:xfrm>
          <a:prstGeom prst="rect">
            <a:avLst/>
          </a:prstGeom>
        </p:spPr>
        <p:txBody>
          <a:bodyPr vert="horz" wrap="square" lIns="0" tIns="11430" rIns="0" bIns="0" rtlCol="0">
            <a:spAutoFit/>
          </a:bodyPr>
          <a:lstStyle/>
          <a:p>
            <a:pPr marL="12700">
              <a:lnSpc>
                <a:spcPct val="100000"/>
              </a:lnSpc>
              <a:spcBef>
                <a:spcPts val="90"/>
              </a:spcBef>
              <a:tabLst>
                <a:tab pos="1274445" algn="l"/>
                <a:tab pos="2820670" algn="l"/>
                <a:tab pos="3881754" algn="l"/>
              </a:tabLst>
            </a:pPr>
            <a:r>
              <a:rPr sz="2000" spc="-10" dirty="0">
                <a:latin typeface="Times New Roman"/>
                <a:cs typeface="Times New Roman"/>
              </a:rPr>
              <a:t>оновлює</a:t>
            </a:r>
            <a:r>
              <a:rPr sz="2000" dirty="0">
                <a:latin typeface="Times New Roman"/>
                <a:cs typeface="Times New Roman"/>
              </a:rPr>
              <a:t>	</a:t>
            </a:r>
            <a:r>
              <a:rPr sz="2000" spc="-10" dirty="0">
                <a:latin typeface="Times New Roman"/>
                <a:cs typeface="Times New Roman"/>
              </a:rPr>
              <a:t>історичний</a:t>
            </a:r>
            <a:r>
              <a:rPr sz="2000" dirty="0">
                <a:latin typeface="Times New Roman"/>
                <a:cs typeface="Times New Roman"/>
              </a:rPr>
              <a:t>	</a:t>
            </a:r>
            <a:r>
              <a:rPr sz="2000" spc="-10" dirty="0">
                <a:latin typeface="Times New Roman"/>
                <a:cs typeface="Times New Roman"/>
              </a:rPr>
              <a:t>рекорд</a:t>
            </a:r>
            <a:r>
              <a:rPr sz="2000" dirty="0">
                <a:latin typeface="Times New Roman"/>
                <a:cs typeface="Times New Roman"/>
              </a:rPr>
              <a:t>	</a:t>
            </a:r>
            <a:r>
              <a:rPr sz="2000" spc="-10" dirty="0">
                <a:latin typeface="Times New Roman"/>
                <a:cs typeface="Times New Roman"/>
              </a:rPr>
              <a:t>аграрного</a:t>
            </a:r>
            <a:endParaRPr sz="2000">
              <a:latin typeface="Times New Roman"/>
              <a:cs typeface="Times New Roman"/>
            </a:endParaRPr>
          </a:p>
          <a:p>
            <a:pPr marL="12700">
              <a:lnSpc>
                <a:spcPct val="100000"/>
              </a:lnSpc>
            </a:pPr>
            <a:r>
              <a:rPr sz="2000" spc="-10" dirty="0">
                <a:latin typeface="Times New Roman"/>
                <a:cs typeface="Times New Roman"/>
              </a:rPr>
              <a:t>експорту,</a:t>
            </a:r>
            <a:endParaRPr sz="2000">
              <a:latin typeface="Times New Roman"/>
              <a:cs typeface="Times New Roman"/>
            </a:endParaRPr>
          </a:p>
          <a:p>
            <a:pPr>
              <a:lnSpc>
                <a:spcPct val="100000"/>
              </a:lnSpc>
              <a:spcBef>
                <a:spcPts val="445"/>
              </a:spcBef>
            </a:pPr>
            <a:endParaRPr sz="2000">
              <a:latin typeface="Times New Roman"/>
              <a:cs typeface="Times New Roman"/>
            </a:endParaRPr>
          </a:p>
          <a:p>
            <a:pPr marL="12700">
              <a:lnSpc>
                <a:spcPct val="100000"/>
              </a:lnSpc>
              <a:tabLst>
                <a:tab pos="341630" algn="l"/>
                <a:tab pos="1033780" algn="l"/>
                <a:tab pos="1375410" algn="l"/>
                <a:tab pos="2933065" algn="l"/>
                <a:tab pos="4268470" algn="l"/>
                <a:tab pos="5418455" algn="l"/>
                <a:tab pos="6494780" algn="l"/>
                <a:tab pos="7424420" algn="l"/>
              </a:tabLst>
            </a:pPr>
            <a:r>
              <a:rPr sz="2200" spc="-50" dirty="0">
                <a:latin typeface="Times New Roman"/>
                <a:cs typeface="Times New Roman"/>
              </a:rPr>
              <a:t>У</a:t>
            </a:r>
            <a:r>
              <a:rPr sz="2200" dirty="0">
                <a:latin typeface="Times New Roman"/>
                <a:cs typeface="Times New Roman"/>
              </a:rPr>
              <a:t>	</a:t>
            </a:r>
            <a:r>
              <a:rPr sz="2200" spc="-20" dirty="0">
                <a:latin typeface="Times New Roman"/>
                <a:cs typeface="Times New Roman"/>
              </a:rPr>
              <a:t>2020</a:t>
            </a:r>
            <a:r>
              <a:rPr sz="2200" dirty="0">
                <a:latin typeface="Times New Roman"/>
                <a:cs typeface="Times New Roman"/>
              </a:rPr>
              <a:t>	</a:t>
            </a:r>
            <a:r>
              <a:rPr sz="2200" spc="-25" dirty="0">
                <a:latin typeface="Times New Roman"/>
                <a:cs typeface="Times New Roman"/>
              </a:rPr>
              <a:t>р.</a:t>
            </a:r>
            <a:r>
              <a:rPr sz="2200" dirty="0">
                <a:latin typeface="Times New Roman"/>
                <a:cs typeface="Times New Roman"/>
              </a:rPr>
              <a:t>	</a:t>
            </a:r>
            <a:r>
              <a:rPr sz="2200" spc="-10" dirty="0">
                <a:latin typeface="Times New Roman"/>
                <a:cs typeface="Times New Roman"/>
              </a:rPr>
              <a:t>зафіксовано</a:t>
            </a:r>
            <a:r>
              <a:rPr sz="2200" dirty="0">
                <a:latin typeface="Times New Roman"/>
                <a:cs typeface="Times New Roman"/>
              </a:rPr>
              <a:t>	</a:t>
            </a:r>
            <a:r>
              <a:rPr sz="2200" spc="-10" dirty="0">
                <a:latin typeface="Times New Roman"/>
                <a:cs typeface="Times New Roman"/>
              </a:rPr>
              <a:t>найбільші</a:t>
            </a:r>
            <a:r>
              <a:rPr sz="2200" dirty="0">
                <a:latin typeface="Times New Roman"/>
                <a:cs typeface="Times New Roman"/>
              </a:rPr>
              <a:t>	в</a:t>
            </a:r>
            <a:r>
              <a:rPr sz="2200" spc="434" dirty="0">
                <a:latin typeface="Times New Roman"/>
                <a:cs typeface="Times New Roman"/>
              </a:rPr>
              <a:t> </a:t>
            </a:r>
            <a:r>
              <a:rPr sz="2200" spc="-10" dirty="0">
                <a:latin typeface="Times New Roman"/>
                <a:cs typeface="Times New Roman"/>
              </a:rPr>
              <a:t>історії</a:t>
            </a:r>
            <a:r>
              <a:rPr sz="2200" dirty="0">
                <a:latin typeface="Times New Roman"/>
                <a:cs typeface="Times New Roman"/>
              </a:rPr>
              <a:t>	</a:t>
            </a:r>
            <a:r>
              <a:rPr sz="2200" spc="-10" dirty="0">
                <a:latin typeface="Times New Roman"/>
                <a:cs typeface="Times New Roman"/>
              </a:rPr>
              <a:t>України</a:t>
            </a:r>
            <a:r>
              <a:rPr sz="2200" dirty="0">
                <a:latin typeface="Times New Roman"/>
                <a:cs typeface="Times New Roman"/>
              </a:rPr>
              <a:t>	</a:t>
            </a:r>
            <a:r>
              <a:rPr sz="2200" spc="-10" dirty="0">
                <a:latin typeface="Times New Roman"/>
                <a:cs typeface="Times New Roman"/>
              </a:rPr>
              <a:t>обсяги</a:t>
            </a:r>
            <a:r>
              <a:rPr sz="2200" dirty="0">
                <a:latin typeface="Times New Roman"/>
                <a:cs typeface="Times New Roman"/>
              </a:rPr>
              <a:t>	</a:t>
            </a:r>
            <a:r>
              <a:rPr sz="2200" spc="-10" dirty="0">
                <a:latin typeface="Times New Roman"/>
                <a:cs typeface="Times New Roman"/>
              </a:rPr>
              <a:t>експорту</a:t>
            </a:r>
            <a:endParaRPr sz="2200">
              <a:latin typeface="Times New Roman"/>
              <a:cs typeface="Times New Roman"/>
            </a:endParaRPr>
          </a:p>
          <a:p>
            <a:pPr marL="12700">
              <a:lnSpc>
                <a:spcPct val="100000"/>
              </a:lnSpc>
            </a:pPr>
            <a:r>
              <a:rPr sz="2200" b="1" spc="-10" dirty="0">
                <a:latin typeface="Times New Roman"/>
                <a:cs typeface="Times New Roman"/>
              </a:rPr>
              <a:t>соняшникової</a:t>
            </a:r>
            <a:r>
              <a:rPr sz="2200" b="1" spc="-95" dirty="0">
                <a:latin typeface="Times New Roman"/>
                <a:cs typeface="Times New Roman"/>
              </a:rPr>
              <a:t> </a:t>
            </a:r>
            <a:r>
              <a:rPr sz="2200" b="1" dirty="0">
                <a:latin typeface="Times New Roman"/>
                <a:cs typeface="Times New Roman"/>
              </a:rPr>
              <a:t>олії</a:t>
            </a:r>
            <a:r>
              <a:rPr sz="2200" b="1" spc="-10" dirty="0">
                <a:latin typeface="Times New Roman"/>
                <a:cs typeface="Times New Roman"/>
              </a:rPr>
              <a:t> </a:t>
            </a:r>
            <a:r>
              <a:rPr sz="2200" dirty="0">
                <a:latin typeface="Times New Roman"/>
                <a:cs typeface="Times New Roman"/>
              </a:rPr>
              <a:t>—</a:t>
            </a:r>
            <a:r>
              <a:rPr sz="2200" spc="-20" dirty="0">
                <a:latin typeface="Times New Roman"/>
                <a:cs typeface="Times New Roman"/>
              </a:rPr>
              <a:t> </a:t>
            </a:r>
            <a:r>
              <a:rPr sz="2200" dirty="0">
                <a:latin typeface="Times New Roman"/>
                <a:cs typeface="Times New Roman"/>
              </a:rPr>
              <a:t>6,9 млн</a:t>
            </a:r>
            <a:r>
              <a:rPr sz="2200" spc="-30" dirty="0">
                <a:latin typeface="Times New Roman"/>
                <a:cs typeface="Times New Roman"/>
              </a:rPr>
              <a:t> </a:t>
            </a:r>
            <a:r>
              <a:rPr sz="2200" dirty="0">
                <a:latin typeface="Times New Roman"/>
                <a:cs typeface="Times New Roman"/>
              </a:rPr>
              <a:t>т</a:t>
            </a:r>
            <a:r>
              <a:rPr sz="2200" spc="-5" dirty="0">
                <a:latin typeface="Times New Roman"/>
                <a:cs typeface="Times New Roman"/>
              </a:rPr>
              <a:t> </a:t>
            </a:r>
            <a:r>
              <a:rPr sz="2200" dirty="0">
                <a:latin typeface="Times New Roman"/>
                <a:cs typeface="Times New Roman"/>
              </a:rPr>
              <a:t>та</a:t>
            </a:r>
            <a:r>
              <a:rPr sz="2200" spc="5" dirty="0">
                <a:latin typeface="Times New Roman"/>
                <a:cs typeface="Times New Roman"/>
              </a:rPr>
              <a:t> </a:t>
            </a:r>
            <a:r>
              <a:rPr sz="2200" b="1" dirty="0">
                <a:latin typeface="Times New Roman"/>
                <a:cs typeface="Times New Roman"/>
              </a:rPr>
              <a:t>м'яса</a:t>
            </a:r>
            <a:r>
              <a:rPr sz="2200" b="1" spc="-50" dirty="0">
                <a:latin typeface="Times New Roman"/>
                <a:cs typeface="Times New Roman"/>
              </a:rPr>
              <a:t> </a:t>
            </a:r>
            <a:r>
              <a:rPr sz="2200" b="1" dirty="0">
                <a:latin typeface="Times New Roman"/>
                <a:cs typeface="Times New Roman"/>
              </a:rPr>
              <a:t>птиці</a:t>
            </a:r>
            <a:r>
              <a:rPr sz="2200" b="1" spc="-40" dirty="0">
                <a:latin typeface="Times New Roman"/>
                <a:cs typeface="Times New Roman"/>
              </a:rPr>
              <a:t> </a:t>
            </a:r>
            <a:r>
              <a:rPr sz="2200" dirty="0">
                <a:latin typeface="Times New Roman"/>
                <a:cs typeface="Times New Roman"/>
              </a:rPr>
              <a:t>— 431</a:t>
            </a:r>
            <a:r>
              <a:rPr sz="2200" spc="-25" dirty="0">
                <a:latin typeface="Times New Roman"/>
                <a:cs typeface="Times New Roman"/>
              </a:rPr>
              <a:t> </a:t>
            </a:r>
            <a:r>
              <a:rPr sz="2200" dirty="0">
                <a:latin typeface="Times New Roman"/>
                <a:cs typeface="Times New Roman"/>
              </a:rPr>
              <a:t>тис. </a:t>
            </a:r>
            <a:r>
              <a:rPr sz="2200" spc="-25" dirty="0">
                <a:latin typeface="Times New Roman"/>
                <a:cs typeface="Times New Roman"/>
              </a:rPr>
              <a:t>т.</a:t>
            </a:r>
            <a:endParaRPr sz="2200">
              <a:latin typeface="Times New Roman"/>
              <a:cs typeface="Times New Roman"/>
            </a:endParaRPr>
          </a:p>
          <a:p>
            <a:pPr>
              <a:lnSpc>
                <a:spcPct val="100000"/>
              </a:lnSpc>
              <a:spcBef>
                <a:spcPts val="1789"/>
              </a:spcBef>
            </a:pPr>
            <a:endParaRPr sz="2200">
              <a:latin typeface="Times New Roman"/>
              <a:cs typeface="Times New Roman"/>
            </a:endParaRPr>
          </a:p>
          <a:p>
            <a:pPr marL="3469640">
              <a:lnSpc>
                <a:spcPct val="100000"/>
              </a:lnSpc>
            </a:pPr>
            <a:r>
              <a:rPr sz="2000" dirty="0">
                <a:latin typeface="Times New Roman"/>
                <a:cs typeface="Times New Roman"/>
              </a:rPr>
              <a:t>Серед</a:t>
            </a:r>
            <a:r>
              <a:rPr sz="2000" spc="320" dirty="0">
                <a:latin typeface="Times New Roman"/>
                <a:cs typeface="Times New Roman"/>
              </a:rPr>
              <a:t> </a:t>
            </a:r>
            <a:r>
              <a:rPr sz="2000" dirty="0">
                <a:latin typeface="Times New Roman"/>
                <a:cs typeface="Times New Roman"/>
              </a:rPr>
              <a:t>товарів,</a:t>
            </a:r>
            <a:r>
              <a:rPr sz="2000" spc="365" dirty="0">
                <a:latin typeface="Times New Roman"/>
                <a:cs typeface="Times New Roman"/>
              </a:rPr>
              <a:t> </a:t>
            </a:r>
            <a:r>
              <a:rPr sz="2000" dirty="0">
                <a:latin typeface="Times New Roman"/>
                <a:cs typeface="Times New Roman"/>
              </a:rPr>
              <a:t>які</a:t>
            </a:r>
            <a:r>
              <a:rPr sz="2000" spc="345" dirty="0">
                <a:latin typeface="Times New Roman"/>
                <a:cs typeface="Times New Roman"/>
              </a:rPr>
              <a:t> </a:t>
            </a:r>
            <a:r>
              <a:rPr sz="2000" dirty="0">
                <a:latin typeface="Times New Roman"/>
                <a:cs typeface="Times New Roman"/>
              </a:rPr>
              <a:t>не</a:t>
            </a:r>
            <a:r>
              <a:rPr sz="2000" spc="345" dirty="0">
                <a:latin typeface="Times New Roman"/>
                <a:cs typeface="Times New Roman"/>
              </a:rPr>
              <a:t> </a:t>
            </a:r>
            <a:r>
              <a:rPr sz="2000" dirty="0">
                <a:latin typeface="Times New Roman"/>
                <a:cs typeface="Times New Roman"/>
              </a:rPr>
              <a:t>належать</a:t>
            </a:r>
            <a:r>
              <a:rPr sz="2000" spc="340" dirty="0">
                <a:latin typeface="Times New Roman"/>
                <a:cs typeface="Times New Roman"/>
              </a:rPr>
              <a:t> </a:t>
            </a:r>
            <a:r>
              <a:rPr sz="2000" dirty="0">
                <a:latin typeface="Times New Roman"/>
                <a:cs typeface="Times New Roman"/>
              </a:rPr>
              <a:t>до</a:t>
            </a:r>
            <a:r>
              <a:rPr sz="2000" spc="355" dirty="0">
                <a:latin typeface="Times New Roman"/>
                <a:cs typeface="Times New Roman"/>
              </a:rPr>
              <a:t> </a:t>
            </a:r>
            <a:r>
              <a:rPr sz="2000" spc="-10" dirty="0">
                <a:latin typeface="Times New Roman"/>
                <a:cs typeface="Times New Roman"/>
              </a:rPr>
              <a:t>найбільш</a:t>
            </a:r>
            <a:endParaRPr sz="2000">
              <a:latin typeface="Times New Roman"/>
              <a:cs typeface="Times New Roman"/>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Текст 2"/>
          <p:cNvSpPr>
            <a:spLocks noGrp="1"/>
          </p:cNvSpPr>
          <p:nvPr>
            <p:ph type="body" idx="1"/>
          </p:nvPr>
        </p:nvSpPr>
        <p:spPr>
          <a:xfrm>
            <a:off x="381000" y="532828"/>
            <a:ext cx="8230870" cy="6647974"/>
          </a:xfrm>
        </p:spPr>
        <p:txBody>
          <a:bodyPr/>
          <a:lstStyle/>
          <a:p>
            <a:r>
              <a:rPr lang="uk-UA" dirty="0"/>
              <a:t>[1] </a:t>
            </a:r>
            <a:r>
              <a:rPr lang="uk-UA" sz="1200" dirty="0"/>
              <a:t>Звіт про прямі збитки інфраструктури від руйнувань внаслідок військової агресії Росії проти України станом на початок 2024 року. </a:t>
            </a:r>
            <a:r>
              <a:rPr lang="en-US" sz="1200" dirty="0"/>
              <a:t>URL: </a:t>
            </a:r>
            <a:r>
              <a:rPr lang="en-US" sz="1200" dirty="0">
                <a:hlinkClick r:id="rId2"/>
              </a:rPr>
              <a:t>https://kse.ua/wp-content/uploads/2024/04/01.01.24_Damages_Report.pdf</a:t>
            </a:r>
            <a:r>
              <a:rPr lang="en-US" sz="1200" dirty="0"/>
              <a:t> /</a:t>
            </a:r>
          </a:p>
          <a:p>
            <a:r>
              <a:rPr lang="en-US" sz="1200" dirty="0"/>
              <a:t>[2] </a:t>
            </a:r>
            <a:r>
              <a:rPr lang="uk-UA" sz="1200" dirty="0"/>
              <a:t>Результати діяльності металургійної галузі України за 9 місяців 2024 р. </a:t>
            </a:r>
            <a:r>
              <a:rPr lang="en-US" sz="1200" dirty="0"/>
              <a:t>URL: </a:t>
            </a:r>
            <a:r>
              <a:rPr lang="en-US" sz="1200" dirty="0">
                <a:hlinkClick r:id="rId3"/>
              </a:rPr>
              <a:t>https://www.ukrmetprom.org/rezultati-diyalnosti-metalurgiynoi-47/</a:t>
            </a:r>
            <a:endParaRPr lang="en-US" sz="1200" dirty="0"/>
          </a:p>
          <a:p>
            <a:r>
              <a:rPr lang="en-US" sz="1200" dirty="0"/>
              <a:t>[3] </a:t>
            </a:r>
            <a:r>
              <a:rPr lang="uk-UA" sz="1200" dirty="0"/>
              <a:t>Україна у світовому металургійному виробництві за 9 місяців 2024 р. </a:t>
            </a:r>
            <a:r>
              <a:rPr lang="en-US" sz="1200" dirty="0"/>
              <a:t>URL: </a:t>
            </a:r>
            <a:r>
              <a:rPr lang="en-US" sz="1200" dirty="0">
                <a:hlinkClick r:id="rId4"/>
              </a:rPr>
              <a:t>https://www.ukrmetprom.org/ukraina-u-svitovomu-metalurgiynomu-v-44/</a:t>
            </a:r>
            <a:endParaRPr lang="en-US" sz="1200" dirty="0"/>
          </a:p>
          <a:p>
            <a:r>
              <a:rPr lang="en-US" sz="1200" dirty="0"/>
              <a:t>[4] </a:t>
            </a:r>
            <a:r>
              <a:rPr lang="uk-UA" sz="1200" dirty="0"/>
              <a:t>Виробництво та споживання металопрокату в Україні за 9 місяців 2024 р. </a:t>
            </a:r>
            <a:r>
              <a:rPr lang="en-US" sz="1200" dirty="0"/>
              <a:t>URL: </a:t>
            </a:r>
            <a:r>
              <a:rPr lang="en-US" sz="1200" dirty="0">
                <a:hlinkClick r:id="rId5"/>
              </a:rPr>
              <a:t>https://www.ukrmetprom.org/virobnictvo-ta-spozhivannya-metalopro-37/</a:t>
            </a:r>
            <a:endParaRPr lang="en-US" sz="1200" dirty="0"/>
          </a:p>
          <a:p>
            <a:r>
              <a:rPr lang="en-US" sz="1200" dirty="0"/>
              <a:t>[5] </a:t>
            </a:r>
            <a:r>
              <a:rPr lang="uk-UA" sz="1200" dirty="0" err="1"/>
              <a:t>Безпілотники</a:t>
            </a:r>
            <a:r>
              <a:rPr lang="uk-UA" sz="1200" dirty="0"/>
              <a:t>, далекобійна зброя та натівські снаряди: що виготовляє Україна під час війни. </a:t>
            </a:r>
            <a:r>
              <a:rPr lang="en-US" sz="1200" dirty="0"/>
              <a:t>URL: </a:t>
            </a:r>
            <a:r>
              <a:rPr lang="en-US" sz="1200" dirty="0">
                <a:hlinkClick r:id="rId6"/>
              </a:rPr>
              <a:t>https://24tv.ua/economy/</a:t>
            </a:r>
            <a:r>
              <a:rPr lang="en-US" sz="1200" dirty="0" err="1">
                <a:hlinkClick r:id="rId6"/>
              </a:rPr>
              <a:t>oboronni</a:t>
            </a:r>
            <a:r>
              <a:rPr lang="en-US" sz="1200" dirty="0">
                <a:hlinkClick r:id="rId6"/>
              </a:rPr>
              <a:t>-</a:t>
            </a:r>
            <a:r>
              <a:rPr lang="en-US" sz="1200" dirty="0" err="1">
                <a:hlinkClick r:id="rId6"/>
              </a:rPr>
              <a:t>pidpriyemstva</a:t>
            </a:r>
            <a:r>
              <a:rPr lang="en-US" sz="1200" dirty="0">
                <a:hlinkClick r:id="rId6"/>
              </a:rPr>
              <a:t>-</a:t>
            </a:r>
            <a:r>
              <a:rPr lang="en-US" sz="1200" dirty="0" err="1">
                <a:hlinkClick r:id="rId6"/>
              </a:rPr>
              <a:t>ukrayini</a:t>
            </a:r>
            <a:r>
              <a:rPr lang="en-US" sz="1200" dirty="0">
                <a:hlinkClick r:id="rId6"/>
              </a:rPr>
              <a:t>-</a:t>
            </a:r>
            <a:r>
              <a:rPr lang="en-US" sz="1200" dirty="0" err="1">
                <a:hlinkClick r:id="rId6"/>
              </a:rPr>
              <a:t>pid</a:t>
            </a:r>
            <a:r>
              <a:rPr lang="en-US" sz="1200" dirty="0">
                <a:hlinkClick r:id="rId6"/>
              </a:rPr>
              <a:t>-</a:t>
            </a:r>
            <a:r>
              <a:rPr lang="en-US" sz="1200" dirty="0" err="1">
                <a:hlinkClick r:id="rId6"/>
              </a:rPr>
              <a:t>chas</a:t>
            </a:r>
            <a:r>
              <a:rPr lang="en-US" sz="1200" dirty="0">
                <a:hlinkClick r:id="rId6"/>
              </a:rPr>
              <a:t>-</a:t>
            </a:r>
            <a:r>
              <a:rPr lang="en-US" sz="1200" dirty="0" err="1">
                <a:hlinkClick r:id="rId6"/>
              </a:rPr>
              <a:t>viyni</a:t>
            </a:r>
            <a:r>
              <a:rPr lang="en-US" sz="1200" dirty="0">
                <a:hlinkClick r:id="rId6"/>
              </a:rPr>
              <a:t>-…</a:t>
            </a:r>
            <a:r>
              <a:rPr lang="en-US" sz="1200" dirty="0"/>
              <a:t>_n2250745</a:t>
            </a:r>
          </a:p>
          <a:p>
            <a:r>
              <a:rPr lang="en-US" sz="1200" dirty="0"/>
              <a:t>[6] </a:t>
            </a:r>
            <a:r>
              <a:rPr lang="uk-UA" sz="1200" dirty="0"/>
              <a:t>Україна різко наростила виробництво та експорт соняшникової олії. </a:t>
            </a:r>
            <a:r>
              <a:rPr lang="en-US" sz="1200" dirty="0"/>
              <a:t>URL: </a:t>
            </a:r>
            <a:r>
              <a:rPr lang="en-US" sz="1200" dirty="0">
                <a:hlinkClick r:id="rId7"/>
              </a:rPr>
              <a:t>https://112.ua/</a:t>
            </a:r>
            <a:r>
              <a:rPr lang="en-US" sz="1200" dirty="0" err="1">
                <a:hlinkClick r:id="rId7"/>
              </a:rPr>
              <a:t>ukraina</a:t>
            </a:r>
            <a:r>
              <a:rPr lang="en-US" sz="1200" dirty="0">
                <a:hlinkClick r:id="rId7"/>
              </a:rPr>
              <a:t>-</a:t>
            </a:r>
            <a:r>
              <a:rPr lang="en-US" sz="1200" dirty="0" err="1">
                <a:hlinkClick r:id="rId7"/>
              </a:rPr>
              <a:t>rizko</a:t>
            </a:r>
            <a:r>
              <a:rPr lang="en-US" sz="1200" dirty="0">
                <a:hlinkClick r:id="rId7"/>
              </a:rPr>
              <a:t>-</a:t>
            </a:r>
            <a:r>
              <a:rPr lang="en-US" sz="1200" dirty="0" err="1">
                <a:hlinkClick r:id="rId7"/>
              </a:rPr>
              <a:t>narostila</a:t>
            </a:r>
            <a:r>
              <a:rPr lang="en-US" sz="1200" dirty="0">
                <a:hlinkClick r:id="rId7"/>
              </a:rPr>
              <a:t>-</a:t>
            </a:r>
            <a:r>
              <a:rPr lang="en-US" sz="1200" dirty="0" err="1">
                <a:hlinkClick r:id="rId7"/>
              </a:rPr>
              <a:t>virobnictvo</a:t>
            </a:r>
            <a:r>
              <a:rPr lang="en-US" sz="1200" dirty="0">
                <a:hlinkClick r:id="rId7"/>
              </a:rPr>
              <a:t>-ta-</a:t>
            </a:r>
            <a:r>
              <a:rPr lang="en-US" sz="1200" dirty="0" err="1">
                <a:hlinkClick r:id="rId7"/>
              </a:rPr>
              <a:t>eksport</a:t>
            </a:r>
            <a:r>
              <a:rPr lang="en-US" sz="1200" dirty="0">
                <a:hlinkClick r:id="rId7"/>
              </a:rPr>
              <a:t>-</a:t>
            </a:r>
            <a:r>
              <a:rPr lang="en-US" sz="1200" dirty="0" err="1">
                <a:hlinkClick r:id="rId7"/>
              </a:rPr>
              <a:t>sonasniko</a:t>
            </a:r>
            <a:r>
              <a:rPr lang="en-US" sz="1200" dirty="0">
                <a:hlinkClick r:id="rId7"/>
              </a:rPr>
              <a:t>…</a:t>
            </a:r>
            <a:endParaRPr lang="en-US" sz="1200" dirty="0"/>
          </a:p>
          <a:p>
            <a:r>
              <a:rPr lang="en-US" sz="1200" dirty="0"/>
              <a:t>[7] </a:t>
            </a:r>
            <a:r>
              <a:rPr lang="uk-UA" sz="1200" dirty="0"/>
              <a:t>В Мінагрополітики обговорили розвиток цукрової галузі. </a:t>
            </a:r>
            <a:r>
              <a:rPr lang="en-US" sz="1200" dirty="0"/>
              <a:t>URL: </a:t>
            </a:r>
            <a:r>
              <a:rPr lang="en-US" sz="1200" dirty="0">
                <a:hlinkClick r:id="rId8"/>
              </a:rPr>
              <a:t>http://ukrsugar.com/</a:t>
            </a:r>
            <a:r>
              <a:rPr lang="en-US" sz="1200" dirty="0" err="1">
                <a:hlinkClick r:id="rId8"/>
              </a:rPr>
              <a:t>uk</a:t>
            </a:r>
            <a:r>
              <a:rPr lang="en-US" sz="1200" dirty="0">
                <a:hlinkClick r:id="rId8"/>
              </a:rPr>
              <a:t>/post/v-</a:t>
            </a:r>
            <a:r>
              <a:rPr lang="en-US" sz="1200" dirty="0" err="1">
                <a:hlinkClick r:id="rId8"/>
              </a:rPr>
              <a:t>minagropolitiki</a:t>
            </a:r>
            <a:r>
              <a:rPr lang="en-US" sz="1200" dirty="0">
                <a:hlinkClick r:id="rId8"/>
              </a:rPr>
              <a:t>-</a:t>
            </a:r>
            <a:r>
              <a:rPr lang="en-US" sz="1200" dirty="0" err="1">
                <a:hlinkClick r:id="rId8"/>
              </a:rPr>
              <a:t>obgovorili-rozvitok-cukro</a:t>
            </a:r>
            <a:r>
              <a:rPr lang="en-US" sz="1200" dirty="0">
                <a:hlinkClick r:id="rId8"/>
              </a:rPr>
              <a:t>…</a:t>
            </a:r>
            <a:endParaRPr lang="en-US" sz="1200" dirty="0"/>
          </a:p>
          <a:p>
            <a:r>
              <a:rPr lang="en-US" sz="1200" dirty="0"/>
              <a:t>[8] </a:t>
            </a:r>
            <a:r>
              <a:rPr lang="uk-UA" sz="1200" dirty="0"/>
              <a:t>Уряд ввів нульову квоту на експорт цукру до Євросоюзу. </a:t>
            </a:r>
            <a:r>
              <a:rPr lang="en-US" sz="1200" dirty="0"/>
              <a:t>URL: </a:t>
            </a:r>
            <a:r>
              <a:rPr lang="en-US" sz="1200" dirty="0">
                <a:hlinkClick r:id="rId9"/>
              </a:rPr>
              <a:t>https://latifundist.com/</a:t>
            </a:r>
            <a:r>
              <a:rPr lang="en-US" sz="1200" dirty="0" err="1">
                <a:hlinkClick r:id="rId9"/>
              </a:rPr>
              <a:t>novosti</a:t>
            </a:r>
            <a:r>
              <a:rPr lang="en-US" sz="1200" dirty="0">
                <a:hlinkClick r:id="rId9"/>
              </a:rPr>
              <a:t>/64672-uryad-vviv-nulovu-kvotu-na-ekspor…</a:t>
            </a:r>
            <a:endParaRPr lang="en-US" sz="1200" dirty="0"/>
          </a:p>
          <a:p>
            <a:r>
              <a:rPr lang="en-US" sz="1200" dirty="0"/>
              <a:t>[9] </a:t>
            </a:r>
            <a:r>
              <a:rPr lang="uk-UA" sz="1200" dirty="0"/>
              <a:t>Аналітична оцінка ситуації у хімічній промисловості України та на внутрішньому товарному ринку хімічної продукції за підсумками січня–вересня 2024 року, «Черкаський НДІТЕХІМ». </a:t>
            </a:r>
            <a:r>
              <a:rPr lang="en-US" sz="1200" dirty="0"/>
              <a:t>URL: </a:t>
            </a:r>
            <a:r>
              <a:rPr lang="en-US" sz="1200" dirty="0">
                <a:hlinkClick r:id="rId10"/>
              </a:rPr>
              <a:t>http://www.niitehim.ck.ua/wp-content/uploads/2024/10/HPU_vyp.3_2024.pdf</a:t>
            </a:r>
            <a:endParaRPr lang="en-US" sz="1200" dirty="0"/>
          </a:p>
          <a:p>
            <a:r>
              <a:rPr lang="en-US" sz="1200" dirty="0"/>
              <a:t>[10] </a:t>
            </a:r>
            <a:r>
              <a:rPr lang="uk-UA" sz="1200" dirty="0"/>
              <a:t>Олігарх-втікач збудує з корейцями у Рівному «Хімічний індустріальний парк». </a:t>
            </a:r>
            <a:r>
              <a:rPr lang="en-US" sz="1200" dirty="0"/>
              <a:t>URL: </a:t>
            </a:r>
            <a:r>
              <a:rPr lang="en-US" sz="1200" dirty="0">
                <a:hlinkClick r:id="rId11"/>
              </a:rPr>
              <a:t>https://rivnepost.rv.ua/news/</a:t>
            </a:r>
            <a:r>
              <a:rPr lang="en-US" sz="1200" dirty="0" err="1">
                <a:hlinkClick r:id="rId11"/>
              </a:rPr>
              <a:t>oliharkhvtikach</a:t>
            </a:r>
            <a:r>
              <a:rPr lang="en-US" sz="1200" dirty="0">
                <a:hlinkClick r:id="rId11"/>
              </a:rPr>
              <a:t>-</a:t>
            </a:r>
            <a:r>
              <a:rPr lang="en-US" sz="1200" dirty="0" err="1">
                <a:hlinkClick r:id="rId11"/>
              </a:rPr>
              <a:t>zbudue</a:t>
            </a:r>
            <a:r>
              <a:rPr lang="en-US" sz="1200" dirty="0">
                <a:hlinkClick r:id="rId11"/>
              </a:rPr>
              <a:t>-z-</a:t>
            </a:r>
            <a:r>
              <a:rPr lang="en-US" sz="1200" dirty="0" err="1">
                <a:hlinkClick r:id="rId11"/>
              </a:rPr>
              <a:t>koreytsyami</a:t>
            </a:r>
            <a:r>
              <a:rPr lang="en-US" sz="1200" dirty="0">
                <a:hlinkClick r:id="rId11"/>
              </a:rPr>
              <a:t>-u-</a:t>
            </a:r>
            <a:r>
              <a:rPr lang="en-US" sz="1200" dirty="0" err="1">
                <a:hlinkClick r:id="rId11"/>
              </a:rPr>
              <a:t>riv</a:t>
            </a:r>
            <a:r>
              <a:rPr lang="en-US" sz="1200" dirty="0">
                <a:hlinkClick r:id="rId11"/>
              </a:rPr>
              <a:t>…</a:t>
            </a:r>
            <a:endParaRPr lang="en-US" sz="1200" dirty="0"/>
          </a:p>
          <a:p>
            <a:r>
              <a:rPr lang="en-US" sz="1200" dirty="0"/>
              <a:t>[11] </a:t>
            </a:r>
            <a:r>
              <a:rPr lang="uk-UA" sz="1200" dirty="0"/>
              <a:t>Аналітична оцінка ситуації у хімічній промисловості України та на внутрішньому товарному ринку хімічної продукції за підсумками січня-вересня 2024 року. ДП «Черкаський НДІТЕХІМ». </a:t>
            </a:r>
            <a:r>
              <a:rPr lang="en-US" sz="1200" dirty="0"/>
              <a:t>URL: </a:t>
            </a:r>
            <a:r>
              <a:rPr lang="en-US" sz="1200" dirty="0">
                <a:hlinkClick r:id="rId10"/>
              </a:rPr>
              <a:t>http://www.niitehim.ck.ua/wp-content/uploads/2024/10/HPU_vyp.3_2024.pdf</a:t>
            </a:r>
            <a:endParaRPr lang="en-US" sz="1200" dirty="0"/>
          </a:p>
          <a:p>
            <a:r>
              <a:rPr lang="en-US" sz="1200" dirty="0"/>
              <a:t>[12] </a:t>
            </a:r>
            <a:r>
              <a:rPr lang="uk-UA" sz="1200" dirty="0"/>
              <a:t>Качур П. Цементна галузь: роль у відновленні країни та розвитку економіки України. </a:t>
            </a:r>
            <a:r>
              <a:rPr lang="en-US" sz="1200" i="1" dirty="0"/>
              <a:t>Prof Build.</a:t>
            </a:r>
            <a:r>
              <a:rPr lang="en-US" sz="1200" dirty="0"/>
              <a:t> 2024. № 4(40). </a:t>
            </a:r>
            <a:r>
              <a:rPr lang="uk-UA" sz="1200" dirty="0"/>
              <a:t>С. 2–4. </a:t>
            </a:r>
            <a:r>
              <a:rPr lang="en-US" sz="1200" dirty="0"/>
              <a:t>URL: </a:t>
            </a:r>
            <a:r>
              <a:rPr lang="en-US" sz="1200" dirty="0">
                <a:hlinkClick r:id="rId12"/>
              </a:rPr>
              <a:t>https://ukrcement.com.ua/</a:t>
            </a:r>
            <a:r>
              <a:rPr lang="en-US" sz="1200" dirty="0" err="1">
                <a:hlinkClick r:id="rId12"/>
              </a:rPr>
              <a:t>novini</a:t>
            </a:r>
            <a:r>
              <a:rPr lang="en-US" sz="1200" dirty="0">
                <a:hlinkClick r:id="rId12"/>
              </a:rPr>
              <a:t>/841-pavlo-kachur-tsementna-haluz-rol-u-…</a:t>
            </a:r>
            <a:endParaRPr lang="en-US" sz="1200" dirty="0"/>
          </a:p>
          <a:p>
            <a:r>
              <a:rPr lang="en-US" sz="1200" dirty="0"/>
              <a:t>[13] </a:t>
            </a:r>
            <a:r>
              <a:rPr lang="uk-UA" sz="1200" dirty="0"/>
              <a:t>В Україні зменшився попит на будматеріали після значного зростання у 2023 році. </a:t>
            </a:r>
            <a:r>
              <a:rPr lang="en-US" sz="1200" dirty="0"/>
              <a:t>URL: </a:t>
            </a:r>
            <a:r>
              <a:rPr lang="en-US" sz="1200" dirty="0">
                <a:hlinkClick r:id="rId13"/>
              </a:rPr>
              <a:t>https://www.epravda.com.ua/news/2024/09/10/719133/</a:t>
            </a:r>
            <a:endParaRPr lang="en-US" sz="1200" dirty="0"/>
          </a:p>
          <a:p>
            <a:r>
              <a:rPr lang="en-US" sz="1200" dirty="0"/>
              <a:t>[14] </a:t>
            </a:r>
            <a:r>
              <a:rPr lang="uk-UA" sz="1200" dirty="0"/>
              <a:t>Аптечний продаж за підсумками 9 міс 2024 р. </a:t>
            </a:r>
            <a:r>
              <a:rPr lang="en-US" sz="1200" dirty="0"/>
              <a:t>URL: </a:t>
            </a:r>
            <a:r>
              <a:rPr lang="en-US" sz="1200" dirty="0">
                <a:hlinkClick r:id="rId14"/>
              </a:rPr>
              <a:t>https://www.apteka.ua/article/705902</a:t>
            </a:r>
            <a:endParaRPr lang="en-US" sz="1200" dirty="0"/>
          </a:p>
          <a:p>
            <a:r>
              <a:rPr lang="en-US" sz="1200" dirty="0"/>
              <a:t>[15] </a:t>
            </a:r>
            <a:r>
              <a:rPr lang="uk-UA" sz="1200" dirty="0"/>
              <a:t>Дослідження текстилю, одягу, шкіри та взуття в умовах повномасштабної війни. </a:t>
            </a:r>
            <a:r>
              <a:rPr lang="en-US" sz="1200" dirty="0"/>
              <a:t>URL: </a:t>
            </a:r>
            <a:r>
              <a:rPr lang="en-US" sz="1200" dirty="0">
                <a:hlinkClick r:id="rId15"/>
              </a:rPr>
              <a:t>https://ukrlegprom.org/</a:t>
            </a:r>
            <a:r>
              <a:rPr lang="en-US" sz="1200" dirty="0" err="1">
                <a:hlinkClick r:id="rId15"/>
              </a:rPr>
              <a:t>ua</a:t>
            </a:r>
            <a:r>
              <a:rPr lang="en-US" sz="1200" dirty="0">
                <a:hlinkClick r:id="rId15"/>
              </a:rPr>
              <a:t>/news/</a:t>
            </a:r>
            <a:r>
              <a:rPr lang="en-US" sz="1200" dirty="0" err="1">
                <a:hlinkClick r:id="rId15"/>
              </a:rPr>
              <a:t>doslidzhennya</a:t>
            </a:r>
            <a:r>
              <a:rPr lang="en-US" sz="1200" dirty="0">
                <a:hlinkClick r:id="rId15"/>
              </a:rPr>
              <a:t>-</a:t>
            </a:r>
            <a:r>
              <a:rPr lang="en-US" sz="1200" dirty="0" err="1">
                <a:hlinkClick r:id="rId15"/>
              </a:rPr>
              <a:t>tekstylyu</a:t>
            </a:r>
            <a:r>
              <a:rPr lang="en-US" sz="1200" dirty="0">
                <a:hlinkClick r:id="rId15"/>
              </a:rPr>
              <a:t>-</a:t>
            </a:r>
            <a:r>
              <a:rPr lang="en-US" sz="1200" dirty="0" err="1">
                <a:hlinkClick r:id="rId15"/>
              </a:rPr>
              <a:t>odyagu</a:t>
            </a:r>
            <a:r>
              <a:rPr lang="en-US" sz="1200" dirty="0">
                <a:hlinkClick r:id="rId15"/>
              </a:rPr>
              <a:t>-</a:t>
            </a:r>
            <a:r>
              <a:rPr lang="en-US" sz="1200" dirty="0" err="1">
                <a:hlinkClick r:id="rId15"/>
              </a:rPr>
              <a:t>shkiry</a:t>
            </a:r>
            <a:r>
              <a:rPr lang="en-US" sz="1200" dirty="0">
                <a:hlinkClick r:id="rId15"/>
              </a:rPr>
              <a:t>-ta…</a:t>
            </a:r>
            <a:endParaRPr lang="en-US" sz="1200" dirty="0"/>
          </a:p>
          <a:p>
            <a:r>
              <a:rPr lang="en-US" dirty="0"/>
              <a:t> </a:t>
            </a:r>
          </a:p>
          <a:p>
            <a:endParaRPr lang="uk-UA" dirty="0"/>
          </a:p>
        </p:txBody>
      </p:sp>
    </p:spTree>
    <p:extLst>
      <p:ext uri="{BB962C8B-B14F-4D97-AF65-F5344CB8AC3E}">
        <p14:creationId xmlns:p14="http://schemas.microsoft.com/office/powerpoint/2010/main" val="3615681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7136" rIns="0" bIns="0" rtlCol="0">
            <a:spAutoFit/>
          </a:bodyPr>
          <a:lstStyle/>
          <a:p>
            <a:pPr marL="1366520">
              <a:lnSpc>
                <a:spcPct val="100000"/>
              </a:lnSpc>
              <a:spcBef>
                <a:spcPts val="100"/>
              </a:spcBef>
            </a:pPr>
            <a:r>
              <a:rPr b="1" dirty="0">
                <a:solidFill>
                  <a:srgbClr val="212121"/>
                </a:solidFill>
                <a:latin typeface="Calibri"/>
                <a:cs typeface="Calibri"/>
              </a:rPr>
              <a:t>Соціологи</a:t>
            </a:r>
            <a:r>
              <a:rPr b="1" spc="-110" dirty="0">
                <a:solidFill>
                  <a:srgbClr val="212121"/>
                </a:solidFill>
                <a:latin typeface="Calibri"/>
                <a:cs typeface="Calibri"/>
              </a:rPr>
              <a:t> </a:t>
            </a:r>
            <a:r>
              <a:rPr b="1" dirty="0">
                <a:solidFill>
                  <a:srgbClr val="212121"/>
                </a:solidFill>
                <a:latin typeface="Calibri"/>
                <a:cs typeface="Calibri"/>
              </a:rPr>
              <a:t>виділяють</a:t>
            </a:r>
            <a:r>
              <a:rPr b="1" spc="-90" dirty="0">
                <a:solidFill>
                  <a:srgbClr val="212121"/>
                </a:solidFill>
                <a:latin typeface="Calibri"/>
                <a:cs typeface="Calibri"/>
              </a:rPr>
              <a:t> </a:t>
            </a:r>
            <a:r>
              <a:rPr b="1" dirty="0">
                <a:solidFill>
                  <a:srgbClr val="212121"/>
                </a:solidFill>
                <a:latin typeface="Calibri"/>
                <a:cs typeface="Calibri"/>
              </a:rPr>
              <a:t>15</a:t>
            </a:r>
            <a:r>
              <a:rPr b="1" spc="-105" dirty="0">
                <a:solidFill>
                  <a:srgbClr val="212121"/>
                </a:solidFill>
                <a:latin typeface="Calibri"/>
                <a:cs typeface="Calibri"/>
              </a:rPr>
              <a:t> </a:t>
            </a:r>
            <a:r>
              <a:rPr b="1" dirty="0">
                <a:solidFill>
                  <a:srgbClr val="212121"/>
                </a:solidFill>
                <a:latin typeface="Calibri"/>
                <a:cs typeface="Calibri"/>
              </a:rPr>
              <a:t>невиробничої</a:t>
            </a:r>
            <a:r>
              <a:rPr b="1" spc="-110" dirty="0">
                <a:solidFill>
                  <a:srgbClr val="212121"/>
                </a:solidFill>
                <a:latin typeface="Calibri"/>
                <a:cs typeface="Calibri"/>
              </a:rPr>
              <a:t> </a:t>
            </a:r>
            <a:r>
              <a:rPr b="1" spc="-10" dirty="0">
                <a:solidFill>
                  <a:srgbClr val="212121"/>
                </a:solidFill>
                <a:latin typeface="Calibri"/>
                <a:cs typeface="Calibri"/>
              </a:rPr>
              <a:t>галузей:</a:t>
            </a:r>
          </a:p>
        </p:txBody>
      </p:sp>
      <p:sp>
        <p:nvSpPr>
          <p:cNvPr id="3" name="object 3"/>
          <p:cNvSpPr txBox="1"/>
          <p:nvPr/>
        </p:nvSpPr>
        <p:spPr>
          <a:xfrm>
            <a:off x="834644" y="1083310"/>
            <a:ext cx="7252970" cy="4903470"/>
          </a:xfrm>
          <a:prstGeom prst="rect">
            <a:avLst/>
          </a:prstGeom>
        </p:spPr>
        <p:txBody>
          <a:bodyPr vert="horz" wrap="square" lIns="0" tIns="11430" rIns="0" bIns="0" rtlCol="0">
            <a:spAutoFit/>
          </a:bodyPr>
          <a:lstStyle/>
          <a:p>
            <a:pPr marL="100330" indent="-97155">
              <a:lnSpc>
                <a:spcPct val="100000"/>
              </a:lnSpc>
              <a:spcBef>
                <a:spcPts val="90"/>
              </a:spcBef>
              <a:buSzPct val="95000"/>
              <a:buFont typeface="Arial MT"/>
              <a:buChar char="•"/>
              <a:tabLst>
                <a:tab pos="100330" algn="l"/>
              </a:tabLst>
            </a:pPr>
            <a:r>
              <a:rPr sz="2000" spc="-20" dirty="0">
                <a:latin typeface="Calibri"/>
                <a:cs typeface="Calibri"/>
              </a:rPr>
              <a:t>ЖКГ;</a:t>
            </a:r>
            <a:endParaRPr sz="2000">
              <a:latin typeface="Calibri"/>
              <a:cs typeface="Calibri"/>
            </a:endParaRPr>
          </a:p>
          <a:p>
            <a:pPr marL="100330" indent="-96520">
              <a:lnSpc>
                <a:spcPct val="100000"/>
              </a:lnSpc>
              <a:buSzPct val="95000"/>
              <a:buFont typeface="Arial MT"/>
              <a:buChar char="•"/>
              <a:tabLst>
                <a:tab pos="100330" algn="l"/>
              </a:tabLst>
            </a:pPr>
            <a:r>
              <a:rPr sz="2000" dirty="0">
                <a:latin typeface="Calibri"/>
                <a:cs typeface="Calibri"/>
              </a:rPr>
              <a:t>продажу</a:t>
            </a:r>
            <a:r>
              <a:rPr sz="2000" spc="-110" dirty="0">
                <a:latin typeface="Calibri"/>
                <a:cs typeface="Calibri"/>
              </a:rPr>
              <a:t> </a:t>
            </a:r>
            <a:r>
              <a:rPr sz="2000" spc="-10" dirty="0">
                <a:latin typeface="Calibri"/>
                <a:cs typeface="Calibri"/>
              </a:rPr>
              <a:t>(комерція);</a:t>
            </a:r>
            <a:endParaRPr sz="2000">
              <a:latin typeface="Calibri"/>
              <a:cs typeface="Calibri"/>
            </a:endParaRPr>
          </a:p>
          <a:p>
            <a:pPr marL="100330" indent="-97155">
              <a:lnSpc>
                <a:spcPct val="100000"/>
              </a:lnSpc>
              <a:spcBef>
                <a:spcPts val="5"/>
              </a:spcBef>
              <a:buSzPct val="95000"/>
              <a:buFont typeface="Arial MT"/>
              <a:buChar char="•"/>
              <a:tabLst>
                <a:tab pos="100330" algn="l"/>
              </a:tabLst>
            </a:pPr>
            <a:r>
              <a:rPr sz="2000" spc="-10" dirty="0">
                <a:latin typeface="Calibri"/>
                <a:cs typeface="Calibri"/>
              </a:rPr>
              <a:t>громадське</a:t>
            </a:r>
            <a:r>
              <a:rPr sz="2000" spc="-20" dirty="0">
                <a:latin typeface="Calibri"/>
                <a:cs typeface="Calibri"/>
              </a:rPr>
              <a:t> </a:t>
            </a:r>
            <a:r>
              <a:rPr sz="2000" spc="-10" dirty="0">
                <a:latin typeface="Calibri"/>
                <a:cs typeface="Calibri"/>
              </a:rPr>
              <a:t>харчування;</a:t>
            </a:r>
            <a:endParaRPr sz="2000">
              <a:latin typeface="Calibri"/>
              <a:cs typeface="Calibri"/>
            </a:endParaRPr>
          </a:p>
          <a:p>
            <a:pPr marL="100330" indent="-97155">
              <a:lnSpc>
                <a:spcPct val="100000"/>
              </a:lnSpc>
              <a:buSzPct val="95000"/>
              <a:buFont typeface="Arial MT"/>
              <a:buChar char="•"/>
              <a:tabLst>
                <a:tab pos="100330" algn="l"/>
              </a:tabLst>
            </a:pPr>
            <a:r>
              <a:rPr sz="2000" dirty="0">
                <a:latin typeface="Calibri"/>
                <a:cs typeface="Calibri"/>
              </a:rPr>
              <a:t>побутові</a:t>
            </a:r>
            <a:r>
              <a:rPr sz="2000" spc="-65" dirty="0">
                <a:latin typeface="Calibri"/>
                <a:cs typeface="Calibri"/>
              </a:rPr>
              <a:t> </a:t>
            </a:r>
            <a:r>
              <a:rPr sz="2000" dirty="0">
                <a:latin typeface="Calibri"/>
                <a:cs typeface="Calibri"/>
              </a:rPr>
              <a:t>послуги:</a:t>
            </a:r>
            <a:r>
              <a:rPr sz="2000" spc="-55" dirty="0">
                <a:latin typeface="Calibri"/>
                <a:cs typeface="Calibri"/>
              </a:rPr>
              <a:t> </a:t>
            </a:r>
            <a:r>
              <a:rPr sz="2000" spc="-10" dirty="0">
                <a:latin typeface="Calibri"/>
                <a:cs typeface="Calibri"/>
              </a:rPr>
              <a:t>догляд</a:t>
            </a:r>
            <a:r>
              <a:rPr sz="2000" spc="-55" dirty="0">
                <a:latin typeface="Calibri"/>
                <a:cs typeface="Calibri"/>
              </a:rPr>
              <a:t> </a:t>
            </a:r>
            <a:r>
              <a:rPr sz="2000" dirty="0">
                <a:latin typeface="Calibri"/>
                <a:cs typeface="Calibri"/>
              </a:rPr>
              <a:t>за</a:t>
            </a:r>
            <a:r>
              <a:rPr sz="2000" spc="-65" dirty="0">
                <a:latin typeface="Calibri"/>
                <a:cs typeface="Calibri"/>
              </a:rPr>
              <a:t> </a:t>
            </a:r>
            <a:r>
              <a:rPr sz="2000" spc="-10" dirty="0">
                <a:latin typeface="Calibri"/>
                <a:cs typeface="Calibri"/>
              </a:rPr>
              <a:t>будинком,</a:t>
            </a:r>
            <a:r>
              <a:rPr sz="2000" spc="-65" dirty="0">
                <a:latin typeface="Calibri"/>
                <a:cs typeface="Calibri"/>
              </a:rPr>
              <a:t> </a:t>
            </a:r>
            <a:r>
              <a:rPr sz="2000" dirty="0">
                <a:latin typeface="Calibri"/>
                <a:cs typeface="Calibri"/>
              </a:rPr>
              <a:t>ремонт</a:t>
            </a:r>
            <a:r>
              <a:rPr sz="2000" spc="-50" dirty="0">
                <a:latin typeface="Calibri"/>
                <a:cs typeface="Calibri"/>
              </a:rPr>
              <a:t> </a:t>
            </a:r>
            <a:r>
              <a:rPr sz="2000" dirty="0">
                <a:latin typeface="Calibri"/>
                <a:cs typeface="Calibri"/>
              </a:rPr>
              <a:t>та</a:t>
            </a:r>
            <a:r>
              <a:rPr sz="2000" spc="-70" dirty="0">
                <a:latin typeface="Calibri"/>
                <a:cs typeface="Calibri"/>
              </a:rPr>
              <a:t> </a:t>
            </a:r>
            <a:r>
              <a:rPr sz="2000" spc="-10" dirty="0">
                <a:latin typeface="Calibri"/>
                <a:cs typeface="Calibri"/>
              </a:rPr>
              <a:t>виготовлення</a:t>
            </a:r>
            <a:r>
              <a:rPr sz="2000" spc="-15" dirty="0">
                <a:latin typeface="Calibri"/>
                <a:cs typeface="Calibri"/>
              </a:rPr>
              <a:t> </a:t>
            </a:r>
            <a:r>
              <a:rPr sz="2000" spc="-25" dirty="0">
                <a:latin typeface="Calibri"/>
                <a:cs typeface="Calibri"/>
              </a:rPr>
              <a:t>на</a:t>
            </a:r>
            <a:endParaRPr sz="2000">
              <a:latin typeface="Calibri"/>
              <a:cs typeface="Calibri"/>
            </a:endParaRPr>
          </a:p>
          <a:p>
            <a:pPr marL="12700">
              <a:lnSpc>
                <a:spcPct val="100000"/>
              </a:lnSpc>
            </a:pPr>
            <a:r>
              <a:rPr sz="2000" dirty="0">
                <a:latin typeface="Calibri"/>
                <a:cs typeface="Calibri"/>
              </a:rPr>
              <a:t>замовлення</a:t>
            </a:r>
            <a:r>
              <a:rPr sz="2000" spc="-10" dirty="0">
                <a:latin typeface="Calibri"/>
                <a:cs typeface="Calibri"/>
              </a:rPr>
              <a:t> </a:t>
            </a:r>
            <a:r>
              <a:rPr sz="2000" dirty="0">
                <a:latin typeface="Calibri"/>
                <a:cs typeface="Calibri"/>
              </a:rPr>
              <a:t>різних</a:t>
            </a:r>
            <a:r>
              <a:rPr sz="2000" spc="-55" dirty="0">
                <a:latin typeface="Calibri"/>
                <a:cs typeface="Calibri"/>
              </a:rPr>
              <a:t> </a:t>
            </a:r>
            <a:r>
              <a:rPr sz="2000" dirty="0">
                <a:latin typeface="Calibri"/>
                <a:cs typeface="Calibri"/>
              </a:rPr>
              <a:t>груп</a:t>
            </a:r>
            <a:r>
              <a:rPr sz="2000" spc="-100" dirty="0">
                <a:latin typeface="Calibri"/>
                <a:cs typeface="Calibri"/>
              </a:rPr>
              <a:t> </a:t>
            </a:r>
            <a:r>
              <a:rPr sz="2000" dirty="0">
                <a:latin typeface="Calibri"/>
                <a:cs typeface="Calibri"/>
              </a:rPr>
              <a:t>товарів,</a:t>
            </a:r>
            <a:r>
              <a:rPr sz="2000" spc="-70" dirty="0">
                <a:latin typeface="Calibri"/>
                <a:cs typeface="Calibri"/>
              </a:rPr>
              <a:t> </a:t>
            </a:r>
            <a:r>
              <a:rPr sz="2000" dirty="0">
                <a:latin typeface="Calibri"/>
                <a:cs typeface="Calibri"/>
              </a:rPr>
              <a:t>особиста</a:t>
            </a:r>
            <a:r>
              <a:rPr sz="2000" spc="-55" dirty="0">
                <a:latin typeface="Calibri"/>
                <a:cs typeface="Calibri"/>
              </a:rPr>
              <a:t> </a:t>
            </a:r>
            <a:r>
              <a:rPr sz="2000" spc="-10" dirty="0">
                <a:latin typeface="Calibri"/>
                <a:cs typeface="Calibri"/>
              </a:rPr>
              <a:t>гігієна;</a:t>
            </a:r>
            <a:endParaRPr sz="2000">
              <a:latin typeface="Calibri"/>
              <a:cs typeface="Calibri"/>
            </a:endParaRPr>
          </a:p>
          <a:p>
            <a:pPr marL="100330" indent="-97155">
              <a:lnSpc>
                <a:spcPct val="100000"/>
              </a:lnSpc>
              <a:buSzPct val="95000"/>
              <a:buFont typeface="Arial MT"/>
              <a:buChar char="•"/>
              <a:tabLst>
                <a:tab pos="100330" algn="l"/>
              </a:tabLst>
            </a:pPr>
            <a:r>
              <a:rPr sz="2000" dirty="0">
                <a:latin typeface="Calibri"/>
                <a:cs typeface="Calibri"/>
              </a:rPr>
              <a:t>шкільне</a:t>
            </a:r>
            <a:r>
              <a:rPr sz="2000" spc="-30" dirty="0">
                <a:latin typeface="Calibri"/>
                <a:cs typeface="Calibri"/>
              </a:rPr>
              <a:t> </a:t>
            </a:r>
            <a:r>
              <a:rPr sz="2000" dirty="0">
                <a:latin typeface="Calibri"/>
                <a:cs typeface="Calibri"/>
              </a:rPr>
              <a:t>і</a:t>
            </a:r>
            <a:r>
              <a:rPr sz="2000" spc="-80" dirty="0">
                <a:latin typeface="Calibri"/>
                <a:cs typeface="Calibri"/>
              </a:rPr>
              <a:t> </a:t>
            </a:r>
            <a:r>
              <a:rPr sz="2000" dirty="0">
                <a:latin typeface="Calibri"/>
                <a:cs typeface="Calibri"/>
              </a:rPr>
              <a:t>дошкільна</a:t>
            </a:r>
            <a:r>
              <a:rPr sz="2000" spc="-35" dirty="0">
                <a:latin typeface="Calibri"/>
                <a:cs typeface="Calibri"/>
              </a:rPr>
              <a:t> </a:t>
            </a:r>
            <a:r>
              <a:rPr sz="2000" spc="-10" dirty="0">
                <a:latin typeface="Calibri"/>
                <a:cs typeface="Calibri"/>
              </a:rPr>
              <a:t>освіта;</a:t>
            </a:r>
            <a:endParaRPr sz="2000">
              <a:latin typeface="Calibri"/>
              <a:cs typeface="Calibri"/>
            </a:endParaRPr>
          </a:p>
          <a:p>
            <a:pPr marL="100330" indent="-96520">
              <a:lnSpc>
                <a:spcPct val="100000"/>
              </a:lnSpc>
              <a:buSzPct val="95000"/>
              <a:buFont typeface="Arial MT"/>
              <a:buChar char="•"/>
              <a:tabLst>
                <a:tab pos="100330" algn="l"/>
              </a:tabLst>
            </a:pPr>
            <a:r>
              <a:rPr sz="2000" spc="-10" dirty="0">
                <a:latin typeface="Calibri"/>
                <a:cs typeface="Calibri"/>
              </a:rPr>
              <a:t>медицина;</a:t>
            </a:r>
            <a:endParaRPr sz="2000">
              <a:latin typeface="Calibri"/>
              <a:cs typeface="Calibri"/>
            </a:endParaRPr>
          </a:p>
          <a:p>
            <a:pPr marL="100330" indent="-97155">
              <a:lnSpc>
                <a:spcPct val="100000"/>
              </a:lnSpc>
              <a:spcBef>
                <a:spcPts val="5"/>
              </a:spcBef>
              <a:buSzPct val="95000"/>
              <a:buFont typeface="Arial MT"/>
              <a:buChar char="•"/>
              <a:tabLst>
                <a:tab pos="100330" algn="l"/>
              </a:tabLst>
            </a:pPr>
            <a:r>
              <a:rPr sz="2000" dirty="0">
                <a:latin typeface="Calibri"/>
                <a:cs typeface="Calibri"/>
              </a:rPr>
              <a:t>соціальне</a:t>
            </a:r>
            <a:r>
              <a:rPr sz="2000" spc="-35" dirty="0">
                <a:latin typeface="Calibri"/>
                <a:cs typeface="Calibri"/>
              </a:rPr>
              <a:t> </a:t>
            </a:r>
            <a:r>
              <a:rPr sz="2000" spc="-10" dirty="0">
                <a:latin typeface="Calibri"/>
                <a:cs typeface="Calibri"/>
              </a:rPr>
              <a:t>обслуговування;</a:t>
            </a:r>
            <a:endParaRPr sz="2000">
              <a:latin typeface="Calibri"/>
              <a:cs typeface="Calibri"/>
            </a:endParaRPr>
          </a:p>
          <a:p>
            <a:pPr marL="100330" indent="-96520">
              <a:lnSpc>
                <a:spcPct val="100000"/>
              </a:lnSpc>
              <a:buSzPct val="95000"/>
              <a:buFont typeface="Arial MT"/>
              <a:buChar char="•"/>
              <a:tabLst>
                <a:tab pos="100330" algn="l"/>
              </a:tabLst>
            </a:pPr>
            <a:r>
              <a:rPr sz="2000" dirty="0">
                <a:latin typeface="Calibri"/>
                <a:cs typeface="Calibri"/>
              </a:rPr>
              <a:t>рекреаційні</a:t>
            </a:r>
            <a:r>
              <a:rPr sz="2000" spc="-65" dirty="0">
                <a:latin typeface="Calibri"/>
                <a:cs typeface="Calibri"/>
              </a:rPr>
              <a:t> </a:t>
            </a:r>
            <a:r>
              <a:rPr sz="2000" spc="-10" dirty="0">
                <a:latin typeface="Calibri"/>
                <a:cs typeface="Calibri"/>
              </a:rPr>
              <a:t>послуги;</a:t>
            </a:r>
            <a:endParaRPr sz="2000">
              <a:latin typeface="Calibri"/>
              <a:cs typeface="Calibri"/>
            </a:endParaRPr>
          </a:p>
          <a:p>
            <a:pPr marL="100330" indent="-97155">
              <a:lnSpc>
                <a:spcPct val="100000"/>
              </a:lnSpc>
              <a:buSzPct val="95000"/>
              <a:buFont typeface="Arial MT"/>
              <a:buChar char="•"/>
              <a:tabLst>
                <a:tab pos="100330" algn="l"/>
              </a:tabLst>
            </a:pPr>
            <a:r>
              <a:rPr sz="2000" dirty="0">
                <a:latin typeface="Calibri"/>
                <a:cs typeface="Calibri"/>
              </a:rPr>
              <a:t>обслуговування</a:t>
            </a:r>
            <a:r>
              <a:rPr sz="2000" spc="-75" dirty="0">
                <a:latin typeface="Calibri"/>
                <a:cs typeface="Calibri"/>
              </a:rPr>
              <a:t> </a:t>
            </a:r>
            <a:r>
              <a:rPr sz="2000" dirty="0">
                <a:latin typeface="Calibri"/>
                <a:cs typeface="Calibri"/>
              </a:rPr>
              <a:t>установ</a:t>
            </a:r>
            <a:r>
              <a:rPr sz="2000" spc="-65" dirty="0">
                <a:latin typeface="Calibri"/>
                <a:cs typeface="Calibri"/>
              </a:rPr>
              <a:t> </a:t>
            </a:r>
            <a:r>
              <a:rPr sz="2000" spc="-10" dirty="0">
                <a:latin typeface="Calibri"/>
                <a:cs typeface="Calibri"/>
              </a:rPr>
              <a:t>культури;</a:t>
            </a:r>
            <a:endParaRPr sz="2000">
              <a:latin typeface="Calibri"/>
              <a:cs typeface="Calibri"/>
            </a:endParaRPr>
          </a:p>
          <a:p>
            <a:pPr marL="100330" indent="-97155">
              <a:lnSpc>
                <a:spcPct val="100000"/>
              </a:lnSpc>
              <a:buSzPct val="95000"/>
              <a:buFont typeface="Arial MT"/>
              <a:buChar char="•"/>
              <a:tabLst>
                <a:tab pos="100330" algn="l"/>
              </a:tabLst>
            </a:pPr>
            <a:r>
              <a:rPr sz="2000" dirty="0">
                <a:latin typeface="Calibri"/>
                <a:cs typeface="Calibri"/>
              </a:rPr>
              <a:t>інформаційне</a:t>
            </a:r>
            <a:r>
              <a:rPr sz="2000" spc="-65" dirty="0">
                <a:latin typeface="Calibri"/>
                <a:cs typeface="Calibri"/>
              </a:rPr>
              <a:t> </a:t>
            </a:r>
            <a:r>
              <a:rPr sz="2000" spc="-10" dirty="0">
                <a:latin typeface="Calibri"/>
                <a:cs typeface="Calibri"/>
              </a:rPr>
              <a:t>забезпечення;</a:t>
            </a:r>
            <a:endParaRPr sz="2000">
              <a:latin typeface="Calibri"/>
              <a:cs typeface="Calibri"/>
            </a:endParaRPr>
          </a:p>
          <a:p>
            <a:pPr marL="100330" indent="-97155">
              <a:lnSpc>
                <a:spcPct val="100000"/>
              </a:lnSpc>
              <a:buSzPct val="95000"/>
              <a:buFont typeface="Arial MT"/>
              <a:buChar char="•"/>
              <a:tabLst>
                <a:tab pos="100330" algn="l"/>
              </a:tabLst>
            </a:pPr>
            <a:r>
              <a:rPr sz="2000" dirty="0">
                <a:latin typeface="Calibri"/>
                <a:cs typeface="Calibri"/>
              </a:rPr>
              <a:t>фінанси і</a:t>
            </a:r>
            <a:r>
              <a:rPr sz="2000" spc="-50" dirty="0">
                <a:latin typeface="Calibri"/>
                <a:cs typeface="Calibri"/>
              </a:rPr>
              <a:t> </a:t>
            </a:r>
            <a:r>
              <a:rPr sz="2000" spc="-10" dirty="0">
                <a:latin typeface="Calibri"/>
                <a:cs typeface="Calibri"/>
              </a:rPr>
              <a:t>страхування;</a:t>
            </a:r>
            <a:endParaRPr sz="2000">
              <a:latin typeface="Calibri"/>
              <a:cs typeface="Calibri"/>
            </a:endParaRPr>
          </a:p>
          <a:p>
            <a:pPr marL="100330" indent="-97155">
              <a:lnSpc>
                <a:spcPct val="100000"/>
              </a:lnSpc>
              <a:buSzPct val="95000"/>
              <a:buFont typeface="Arial MT"/>
              <a:buChar char="•"/>
              <a:tabLst>
                <a:tab pos="100330" algn="l"/>
              </a:tabLst>
            </a:pPr>
            <a:r>
              <a:rPr sz="2000" dirty="0">
                <a:latin typeface="Calibri"/>
                <a:cs typeface="Calibri"/>
              </a:rPr>
              <a:t>правове</a:t>
            </a:r>
            <a:r>
              <a:rPr sz="2000" spc="-105" dirty="0">
                <a:latin typeface="Calibri"/>
                <a:cs typeface="Calibri"/>
              </a:rPr>
              <a:t> </a:t>
            </a:r>
            <a:r>
              <a:rPr sz="2000" dirty="0">
                <a:latin typeface="Calibri"/>
                <a:cs typeface="Calibri"/>
              </a:rPr>
              <a:t>забезпечення</a:t>
            </a:r>
            <a:r>
              <a:rPr sz="2000" spc="-10" dirty="0">
                <a:latin typeface="Calibri"/>
                <a:cs typeface="Calibri"/>
              </a:rPr>
              <a:t> громадян;</a:t>
            </a:r>
            <a:endParaRPr sz="2000">
              <a:latin typeface="Calibri"/>
              <a:cs typeface="Calibri"/>
            </a:endParaRPr>
          </a:p>
          <a:p>
            <a:pPr marL="100330" indent="-96520">
              <a:lnSpc>
                <a:spcPct val="100000"/>
              </a:lnSpc>
              <a:buSzPct val="95000"/>
              <a:buFont typeface="Arial MT"/>
              <a:buChar char="•"/>
              <a:tabLst>
                <a:tab pos="100330" algn="l"/>
              </a:tabLst>
            </a:pPr>
            <a:r>
              <a:rPr sz="2000" dirty="0">
                <a:latin typeface="Calibri"/>
                <a:cs typeface="Calibri"/>
              </a:rPr>
              <a:t>послуги</a:t>
            </a:r>
            <a:r>
              <a:rPr sz="2000" spc="-65" dirty="0">
                <a:latin typeface="Calibri"/>
                <a:cs typeface="Calibri"/>
              </a:rPr>
              <a:t> </a:t>
            </a:r>
            <a:r>
              <a:rPr sz="2000" dirty="0">
                <a:latin typeface="Calibri"/>
                <a:cs typeface="Calibri"/>
              </a:rPr>
              <a:t>юридичних</a:t>
            </a:r>
            <a:r>
              <a:rPr sz="2000" spc="-60" dirty="0">
                <a:latin typeface="Calibri"/>
                <a:cs typeface="Calibri"/>
              </a:rPr>
              <a:t> </a:t>
            </a:r>
            <a:r>
              <a:rPr sz="2000" dirty="0">
                <a:latin typeface="Calibri"/>
                <a:cs typeface="Calibri"/>
              </a:rPr>
              <a:t>та</a:t>
            </a:r>
            <a:r>
              <a:rPr sz="2000" spc="-65" dirty="0">
                <a:latin typeface="Calibri"/>
                <a:cs typeface="Calibri"/>
              </a:rPr>
              <a:t> </a:t>
            </a:r>
            <a:r>
              <a:rPr sz="2000" dirty="0">
                <a:latin typeface="Calibri"/>
                <a:cs typeface="Calibri"/>
              </a:rPr>
              <a:t>нотаріальних</a:t>
            </a:r>
            <a:r>
              <a:rPr sz="2000" spc="-15" dirty="0">
                <a:latin typeface="Calibri"/>
                <a:cs typeface="Calibri"/>
              </a:rPr>
              <a:t> </a:t>
            </a:r>
            <a:r>
              <a:rPr sz="2000" spc="-10" dirty="0">
                <a:latin typeface="Calibri"/>
                <a:cs typeface="Calibri"/>
              </a:rPr>
              <a:t>контор;</a:t>
            </a:r>
            <a:endParaRPr sz="2000">
              <a:latin typeface="Calibri"/>
              <a:cs typeface="Calibri"/>
            </a:endParaRPr>
          </a:p>
          <a:p>
            <a:pPr marL="100330" indent="-97155">
              <a:lnSpc>
                <a:spcPct val="100000"/>
              </a:lnSpc>
              <a:spcBef>
                <a:spcPts val="5"/>
              </a:spcBef>
              <a:buSzPct val="95000"/>
              <a:buFont typeface="Arial MT"/>
              <a:buChar char="•"/>
              <a:tabLst>
                <a:tab pos="100330" algn="l"/>
              </a:tabLst>
            </a:pPr>
            <a:r>
              <a:rPr sz="2000" spc="-10" dirty="0">
                <a:latin typeface="Calibri"/>
                <a:cs typeface="Calibri"/>
              </a:rPr>
              <a:t>зв'язок;</a:t>
            </a:r>
            <a:endParaRPr sz="2000">
              <a:latin typeface="Calibri"/>
              <a:cs typeface="Calibri"/>
            </a:endParaRPr>
          </a:p>
          <a:p>
            <a:pPr marL="100330" indent="-96520">
              <a:lnSpc>
                <a:spcPct val="100000"/>
              </a:lnSpc>
              <a:buSzPct val="95000"/>
              <a:buFont typeface="Arial MT"/>
              <a:buChar char="•"/>
              <a:tabLst>
                <a:tab pos="100330" algn="l"/>
              </a:tabLst>
            </a:pPr>
            <a:r>
              <a:rPr sz="2000" dirty="0">
                <a:latin typeface="Calibri"/>
                <a:cs typeface="Calibri"/>
              </a:rPr>
              <a:t>транспортне</a:t>
            </a:r>
            <a:r>
              <a:rPr sz="2000" spc="-70" dirty="0">
                <a:latin typeface="Calibri"/>
                <a:cs typeface="Calibri"/>
              </a:rPr>
              <a:t> </a:t>
            </a:r>
            <a:r>
              <a:rPr sz="2000" spc="-10" dirty="0">
                <a:latin typeface="Calibri"/>
                <a:cs typeface="Calibri"/>
              </a:rPr>
              <a:t>забезпечення.</a:t>
            </a:r>
            <a:endParaRPr sz="2000">
              <a:latin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TotalTime>
  <Words>4487</Words>
  <Application>Microsoft Office PowerPoint</Application>
  <PresentationFormat>Экран (4:3)</PresentationFormat>
  <Paragraphs>609</Paragraphs>
  <Slides>86</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86</vt:i4>
      </vt:variant>
    </vt:vector>
  </HeadingPairs>
  <TitlesOfParts>
    <vt:vector size="96" baseType="lpstr">
      <vt:lpstr>Arial</vt:lpstr>
      <vt:lpstr>Arial MT</vt:lpstr>
      <vt:lpstr>Calibri</vt:lpstr>
      <vt:lpstr>Courier New</vt:lpstr>
      <vt:lpstr>Segoe UI</vt:lpstr>
      <vt:lpstr>Symbol</vt:lpstr>
      <vt:lpstr>Tahoma</vt:lpstr>
      <vt:lpstr>Times New Roman</vt:lpstr>
      <vt:lpstr>Wingdings</vt:lpstr>
      <vt:lpstr>Office Theme</vt:lpstr>
      <vt:lpstr>Тема 6 ВИРОБНИЧИЙ КОМПЛЕКС</vt:lpstr>
      <vt:lpstr>6.1. Класифікація міжгалузевих комплексів в регіональних економічних дослідженнях</vt:lpstr>
      <vt:lpstr>Презентация PowerPoint</vt:lpstr>
      <vt:lpstr> З точки зору віднесення МК до певної сфери суспільного виробництва виділяють: </vt:lpstr>
      <vt:lpstr>Презентация PowerPoint</vt:lpstr>
      <vt:lpstr>Виробнича сфера</vt:lpstr>
      <vt:lpstr>Презентация PowerPoint</vt:lpstr>
      <vt:lpstr>Невиробнича сфера</vt:lpstr>
      <vt:lpstr>Соціологи виділяють 15 невиробничої галузей:</vt:lpstr>
      <vt:lpstr>За характером зв’язків зі всіма галузями народного господарства можна виділити МК:</vt:lpstr>
      <vt:lpstr>Презентация PowerPoint</vt:lpstr>
      <vt:lpstr>Презентация PowerPoint</vt:lpstr>
      <vt:lpstr>Презентация PowerPoint</vt:lpstr>
      <vt:lpstr>Залежно від просторових масштабів міжгалузеві комплекси поділяють на:</vt:lpstr>
      <vt:lpstr>Типи МК залежно від набору виконуваних ними функцій:</vt:lpstr>
      <vt:lpstr>За характером зв'язків між галузями вирізняють 4 типи міжгалузевих комплексів:</vt:lpstr>
      <vt:lpstr>Підходи до виокремлення міжгалузевих комплексів</vt:lpstr>
      <vt:lpstr>6.2. Поняття, сутність та складові виробничого комплексу та інфраструктури</vt:lpstr>
      <vt:lpstr>За галузевою ознакою виробничий комплекс структурно поділяється на:</vt:lpstr>
      <vt:lpstr>Промисловість</vt:lpstr>
      <vt:lpstr>Презентация PowerPoint</vt:lpstr>
      <vt:lpstr>Презентация PowerPoint</vt:lpstr>
      <vt:lpstr>Презентация PowerPoint</vt:lpstr>
      <vt:lpstr>Основними елементами територіальної структури виробничого комплексу виступають:</vt:lpstr>
      <vt:lpstr>Презентация PowerPoint</vt:lpstr>
      <vt:lpstr>У виробничу інфраструктуру входить будівельний комплекс.</vt:lpstr>
      <vt:lpstr>Виділяють наступні підходи до класифікації ринкової інфраструктури:</vt:lpstr>
      <vt:lpstr>6.3. Промисловий комплекс України та його структурні складові</vt:lpstr>
      <vt:lpstr>Промислове виробництво - одна з найголовніших ланок національної економіки, яка забезпечує життєві інтереси країни, її національну безпеку, соціальний та культурний рівень життя населення.</vt:lpstr>
      <vt:lpstr>Українська промисловість формувалася як частина загальноімперського економічного комплексу</vt:lpstr>
      <vt:lpstr>Металургійний комплекс України</vt:lpstr>
      <vt:lpstr>Презентация PowerPoint</vt:lpstr>
      <vt:lpstr>Презентация PowerPoint</vt:lpstr>
      <vt:lpstr>Презентация PowerPoint</vt:lpstr>
      <vt:lpstr>Презентация PowerPoint</vt:lpstr>
      <vt:lpstr>250 тис. українців металурги та гірники</vt:lpstr>
      <vt:lpstr>Поки ми втрачаємо позиції, інші країни надолужують втрачене. Найшвидше  росте  китайське  виробництво  —  у  2019  р.  Китай виплавив 53% усієї сталі у світі.</vt:lpstr>
      <vt:lpstr>Технологічна структура виплавки сталі в Україні, за даними Worldsteel, є</vt:lpstr>
      <vt:lpstr>СТАН ЗАРАЗ</vt:lpstr>
      <vt:lpstr>Презентация PowerPoint</vt:lpstr>
      <vt:lpstr>Презентация PowerPoint</vt:lpstr>
      <vt:lpstr>Презентация PowerPoint</vt:lpstr>
      <vt:lpstr>Презентация PowerPoint</vt:lpstr>
      <vt:lpstr>Індекси промислового виробництва в Україні у 2023 – 2024 рр.,          % до відповідного періоду попереднього року</vt:lpstr>
      <vt:lpstr>Презентация PowerPoint</vt:lpstr>
      <vt:lpstr>Презентация PowerPoint</vt:lpstr>
      <vt:lpstr>Презентация PowerPoint</vt:lpstr>
      <vt:lpstr>ПРОМИСЛОВІСТЬ УКРАЇНИ У СІЧНІ-ЧЕРВНІ 2020 РОКУ</vt:lpstr>
      <vt:lpstr>Паливно-енергетичний комплекс України</vt:lpstr>
      <vt:lpstr>Вугільна промисловість</vt:lpstr>
      <vt:lpstr>Презентация PowerPoint</vt:lpstr>
      <vt:lpstr>Видобуток вугілля в світі</vt:lpstr>
      <vt:lpstr>Видобуток вугілля в Україні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Електроенергетика</vt:lpstr>
      <vt:lpstr>Основні генеруючі потужності України</vt:lpstr>
      <vt:lpstr>Презентация PowerPoint</vt:lpstr>
      <vt:lpstr>Істо;аичні ціни на елехтроын»ргію для комеруійних споживачів, «вро/МВтг, з податхаии</vt:lpstr>
      <vt:lpstr>Презентация PowerPoint</vt:lpstr>
      <vt:lpstr>Презентация PowerPoint</vt:lpstr>
      <vt:lpstr>Машинобудівний комплекс України</vt:lpstr>
      <vt:lpstr>Галузі машинобудування :</vt:lpstr>
      <vt:lpstr>Презентация PowerPoint</vt:lpstr>
      <vt:lpstr>Презентация PowerPoint</vt:lpstr>
      <vt:lpstr>Машинобудування в Україні. Обсяг реалізованої продукції.</vt:lpstr>
      <vt:lpstr>Машино- будування в Україні та світі, 2019 р.</vt:lpstr>
      <vt:lpstr>Проблеми машинобудування</vt:lpstr>
      <vt:lpstr>Українська гордість у машинобудуванні</vt:lpstr>
      <vt:lpstr>Агропромисловий комплекс України</vt:lpstr>
      <vt:lpstr>Передумови розвитку АПК</vt:lpstr>
      <vt:lpstr>До галузевої структури АПК входить 4 сфери:</vt:lpstr>
      <vt:lpstr>Презентация PowerPoint</vt:lpstr>
      <vt:lpstr>Основні територіальні форми організації АПК:</vt:lpstr>
      <vt:lpstr>Презентация PowerPoint</vt:lpstr>
      <vt:lpstr>Презентация PowerPoint</vt:lpstr>
      <vt:lpstr>Презентация PowerPoint</vt:lpstr>
      <vt:lpstr>Місце України у світовому експорті продовольства</vt:lpstr>
      <vt:lpstr>Презентация PowerPoint</vt:lpstr>
      <vt:lpstr>Рекорди АПК</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6 ВИРОБНИЧИЙ КОМПЛЕКС</dc:title>
  <cp:lastModifiedBy>RYZEN</cp:lastModifiedBy>
  <cp:revision>13</cp:revision>
  <dcterms:created xsi:type="dcterms:W3CDTF">2025-03-18T08:10:02Z</dcterms:created>
  <dcterms:modified xsi:type="dcterms:W3CDTF">2025-03-18T09:53:34Z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2025-03-18T00:00:00Z</vt:filetime>
  </property>
  <property fmtid="{D5CDD505-2E9C-101B-9397-08002B2CF9AE}" pid="3" name="LastSaved">
    <vt:filetime>2025-03-18T00:00:00Z</vt:filetime>
  </property>
  <property fmtid="{D5CDD505-2E9C-101B-9397-08002B2CF9AE}" pid="4" name="Producer">
    <vt:lpwstr>iLovePDF</vt:lpwstr>
  </property>
</Properties>
</file>