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7" r:id="rId20"/>
    <p:sldId id="274" r:id="rId21"/>
    <p:sldId id="289" r:id="rId22"/>
    <p:sldId id="275" r:id="rId23"/>
    <p:sldId id="291" r:id="rId24"/>
    <p:sldId id="290" r:id="rId25"/>
    <p:sldId id="288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354" y="13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528EB-9AB9-4EE4-BF4D-FC9105884B88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3768C-C0F0-4F27-9CFD-67D72B0C2E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20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768C-C0F0-4F27-9CFD-67D72B0C2E0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22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4848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4848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7591" y="1033272"/>
            <a:ext cx="2935605" cy="4087495"/>
          </a:xfrm>
          <a:custGeom>
            <a:avLst/>
            <a:gdLst/>
            <a:ahLst/>
            <a:cxnLst/>
            <a:rect l="l" t="t" r="r" b="b"/>
            <a:pathLst>
              <a:path w="2935604" h="4087495">
                <a:moveTo>
                  <a:pt x="2935224" y="0"/>
                </a:moveTo>
                <a:lnTo>
                  <a:pt x="489331" y="0"/>
                </a:lnTo>
                <a:lnTo>
                  <a:pt x="442204" y="2239"/>
                </a:lnTo>
                <a:lnTo>
                  <a:pt x="396345" y="8823"/>
                </a:lnTo>
                <a:lnTo>
                  <a:pt x="351958" y="19544"/>
                </a:lnTo>
                <a:lnTo>
                  <a:pt x="309249" y="34199"/>
                </a:lnTo>
                <a:lnTo>
                  <a:pt x="268423" y="52581"/>
                </a:lnTo>
                <a:lnTo>
                  <a:pt x="229685" y="74487"/>
                </a:lnTo>
                <a:lnTo>
                  <a:pt x="193240" y="99711"/>
                </a:lnTo>
                <a:lnTo>
                  <a:pt x="159292" y="128047"/>
                </a:lnTo>
                <a:lnTo>
                  <a:pt x="128047" y="159292"/>
                </a:lnTo>
                <a:lnTo>
                  <a:pt x="99711" y="193240"/>
                </a:lnTo>
                <a:lnTo>
                  <a:pt x="74487" y="229685"/>
                </a:lnTo>
                <a:lnTo>
                  <a:pt x="52581" y="268423"/>
                </a:lnTo>
                <a:lnTo>
                  <a:pt x="34199" y="309249"/>
                </a:lnTo>
                <a:lnTo>
                  <a:pt x="19544" y="351958"/>
                </a:lnTo>
                <a:lnTo>
                  <a:pt x="8823" y="396345"/>
                </a:lnTo>
                <a:lnTo>
                  <a:pt x="2239" y="442204"/>
                </a:lnTo>
                <a:lnTo>
                  <a:pt x="0" y="489330"/>
                </a:lnTo>
                <a:lnTo>
                  <a:pt x="0" y="3598036"/>
                </a:lnTo>
                <a:lnTo>
                  <a:pt x="2239" y="3645163"/>
                </a:lnTo>
                <a:lnTo>
                  <a:pt x="8823" y="3691022"/>
                </a:lnTo>
                <a:lnTo>
                  <a:pt x="19544" y="3735409"/>
                </a:lnTo>
                <a:lnTo>
                  <a:pt x="34199" y="3778118"/>
                </a:lnTo>
                <a:lnTo>
                  <a:pt x="52581" y="3818944"/>
                </a:lnTo>
                <a:lnTo>
                  <a:pt x="74487" y="3857682"/>
                </a:lnTo>
                <a:lnTo>
                  <a:pt x="99711" y="3894127"/>
                </a:lnTo>
                <a:lnTo>
                  <a:pt x="128047" y="3928075"/>
                </a:lnTo>
                <a:lnTo>
                  <a:pt x="159292" y="3959320"/>
                </a:lnTo>
                <a:lnTo>
                  <a:pt x="193240" y="3987656"/>
                </a:lnTo>
                <a:lnTo>
                  <a:pt x="229685" y="4012880"/>
                </a:lnTo>
                <a:lnTo>
                  <a:pt x="268423" y="4034786"/>
                </a:lnTo>
                <a:lnTo>
                  <a:pt x="309249" y="4053168"/>
                </a:lnTo>
                <a:lnTo>
                  <a:pt x="351958" y="4067823"/>
                </a:lnTo>
                <a:lnTo>
                  <a:pt x="396345" y="4078544"/>
                </a:lnTo>
                <a:lnTo>
                  <a:pt x="442204" y="4085128"/>
                </a:lnTo>
                <a:lnTo>
                  <a:pt x="489331" y="4087367"/>
                </a:lnTo>
                <a:lnTo>
                  <a:pt x="2935224" y="4087367"/>
                </a:lnTo>
                <a:lnTo>
                  <a:pt x="2935224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7591" y="1033272"/>
            <a:ext cx="2935605" cy="4087495"/>
          </a:xfrm>
          <a:custGeom>
            <a:avLst/>
            <a:gdLst/>
            <a:ahLst/>
            <a:cxnLst/>
            <a:rect l="l" t="t" r="r" b="b"/>
            <a:pathLst>
              <a:path w="2935604" h="4087495">
                <a:moveTo>
                  <a:pt x="0" y="3598036"/>
                </a:moveTo>
                <a:lnTo>
                  <a:pt x="0" y="489330"/>
                </a:lnTo>
                <a:lnTo>
                  <a:pt x="2239" y="442204"/>
                </a:lnTo>
                <a:lnTo>
                  <a:pt x="8823" y="396345"/>
                </a:lnTo>
                <a:lnTo>
                  <a:pt x="19544" y="351958"/>
                </a:lnTo>
                <a:lnTo>
                  <a:pt x="34199" y="309249"/>
                </a:lnTo>
                <a:lnTo>
                  <a:pt x="52581" y="268423"/>
                </a:lnTo>
                <a:lnTo>
                  <a:pt x="74487" y="229685"/>
                </a:lnTo>
                <a:lnTo>
                  <a:pt x="99711" y="193240"/>
                </a:lnTo>
                <a:lnTo>
                  <a:pt x="128047" y="159292"/>
                </a:lnTo>
                <a:lnTo>
                  <a:pt x="159292" y="128047"/>
                </a:lnTo>
                <a:lnTo>
                  <a:pt x="193240" y="99711"/>
                </a:lnTo>
                <a:lnTo>
                  <a:pt x="229685" y="74487"/>
                </a:lnTo>
                <a:lnTo>
                  <a:pt x="268423" y="52581"/>
                </a:lnTo>
                <a:lnTo>
                  <a:pt x="309249" y="34199"/>
                </a:lnTo>
                <a:lnTo>
                  <a:pt x="351958" y="19544"/>
                </a:lnTo>
                <a:lnTo>
                  <a:pt x="396345" y="8823"/>
                </a:lnTo>
                <a:lnTo>
                  <a:pt x="442204" y="2239"/>
                </a:lnTo>
                <a:lnTo>
                  <a:pt x="489331" y="0"/>
                </a:lnTo>
                <a:lnTo>
                  <a:pt x="2935224" y="0"/>
                </a:lnTo>
                <a:lnTo>
                  <a:pt x="2935224" y="4087367"/>
                </a:lnTo>
                <a:lnTo>
                  <a:pt x="489331" y="4087367"/>
                </a:lnTo>
                <a:lnTo>
                  <a:pt x="442204" y="4085128"/>
                </a:lnTo>
                <a:lnTo>
                  <a:pt x="396345" y="4078544"/>
                </a:lnTo>
                <a:lnTo>
                  <a:pt x="351958" y="4067823"/>
                </a:lnTo>
                <a:lnTo>
                  <a:pt x="309249" y="4053168"/>
                </a:lnTo>
                <a:lnTo>
                  <a:pt x="268423" y="4034786"/>
                </a:lnTo>
                <a:lnTo>
                  <a:pt x="229685" y="4012880"/>
                </a:lnTo>
                <a:lnTo>
                  <a:pt x="193240" y="3987656"/>
                </a:lnTo>
                <a:lnTo>
                  <a:pt x="159292" y="3959320"/>
                </a:lnTo>
                <a:lnTo>
                  <a:pt x="128047" y="3928075"/>
                </a:lnTo>
                <a:lnTo>
                  <a:pt x="99711" y="3894127"/>
                </a:lnTo>
                <a:lnTo>
                  <a:pt x="74487" y="3857682"/>
                </a:lnTo>
                <a:lnTo>
                  <a:pt x="52581" y="3818944"/>
                </a:lnTo>
                <a:lnTo>
                  <a:pt x="34199" y="3778118"/>
                </a:lnTo>
                <a:lnTo>
                  <a:pt x="19544" y="3735409"/>
                </a:lnTo>
                <a:lnTo>
                  <a:pt x="8823" y="3691022"/>
                </a:lnTo>
                <a:lnTo>
                  <a:pt x="2239" y="3645163"/>
                </a:lnTo>
                <a:lnTo>
                  <a:pt x="0" y="3598036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08" y="14985"/>
            <a:ext cx="9145016" cy="108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3781" y="1065021"/>
            <a:ext cx="4594225" cy="348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4848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oidilo.ua/2019/06/21/infografika/polityka/ukrayina-rejtynhax-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y.gov.ua/NMKD/library_nadu/Monografiy/2c560cf8-5a3e-49df-aa90-ed45a597d05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285" y="1330198"/>
            <a:ext cx="610616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60755" marR="5080" indent="-94869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Тема</a:t>
            </a:r>
            <a:r>
              <a:rPr sz="3200" spc="-95" dirty="0"/>
              <a:t> </a:t>
            </a:r>
            <a:r>
              <a:rPr sz="3200" dirty="0"/>
              <a:t>8.</a:t>
            </a:r>
            <a:r>
              <a:rPr sz="3200" spc="-95" dirty="0"/>
              <a:t> </a:t>
            </a:r>
            <a:r>
              <a:rPr sz="3200" dirty="0"/>
              <a:t>Регіони</a:t>
            </a:r>
            <a:r>
              <a:rPr sz="3200" spc="-55" dirty="0"/>
              <a:t> </a:t>
            </a:r>
            <a:r>
              <a:rPr sz="3200" dirty="0"/>
              <a:t>в</a:t>
            </a:r>
            <a:r>
              <a:rPr sz="3200" spc="-95" dirty="0"/>
              <a:t> </a:t>
            </a:r>
            <a:r>
              <a:rPr sz="3200" spc="-10" dirty="0"/>
              <a:t>конкурентному </a:t>
            </a:r>
            <a:r>
              <a:rPr sz="3200" spc="-20" dirty="0"/>
              <a:t>ринковому</a:t>
            </a:r>
            <a:r>
              <a:rPr sz="3200" spc="-120" dirty="0"/>
              <a:t> </a:t>
            </a:r>
            <a:r>
              <a:rPr sz="3200" spc="-10" dirty="0"/>
              <a:t>середовищі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79424" y="2675686"/>
            <a:ext cx="7627620" cy="24041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119120">
              <a:lnSpc>
                <a:spcPct val="100000"/>
              </a:lnSpc>
              <a:spcBef>
                <a:spcPts val="819"/>
              </a:spcBef>
            </a:pPr>
            <a:r>
              <a:rPr sz="2000" b="1" i="1" dirty="0">
                <a:latin typeface="Times New Roman"/>
                <a:cs typeface="Times New Roman"/>
              </a:rPr>
              <a:t>План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лекції:</a:t>
            </a:r>
            <a:endParaRPr sz="2000">
              <a:latin typeface="Times New Roman"/>
              <a:cs typeface="Times New Roman"/>
            </a:endParaRPr>
          </a:p>
          <a:p>
            <a:pPr marL="455930" lvl="1" indent="-44323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5593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Конкурентоспроможність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регіону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як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економічна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категорія</a:t>
            </a:r>
            <a:endParaRPr sz="2000">
              <a:latin typeface="Times New Roman"/>
              <a:cs typeface="Times New Roman"/>
            </a:endParaRPr>
          </a:p>
          <a:p>
            <a:pPr marL="455930" lvl="1" indent="-44323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55930" algn="l"/>
              </a:tabLst>
            </a:pPr>
            <a:r>
              <a:rPr sz="2000" dirty="0">
                <a:latin typeface="Times New Roman"/>
                <a:cs typeface="Times New Roman"/>
              </a:rPr>
              <a:t>Конкурентні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позиції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взаємодії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регіонів</a:t>
            </a:r>
            <a:endParaRPr sz="2000">
              <a:latin typeface="Times New Roman"/>
              <a:cs typeface="Times New Roman"/>
            </a:endParaRPr>
          </a:p>
          <a:p>
            <a:pPr marL="456565" lvl="1" indent="-44386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56565" algn="l"/>
              </a:tabLst>
            </a:pPr>
            <a:r>
              <a:rPr sz="2000" dirty="0">
                <a:latin typeface="Times New Roman"/>
                <a:cs typeface="Times New Roman"/>
              </a:rPr>
              <a:t>Негативні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фактори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формування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конкурентоспроможності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регіону</a:t>
            </a:r>
            <a:endParaRPr sz="2000">
              <a:latin typeface="Times New Roman"/>
              <a:cs typeface="Times New Roman"/>
            </a:endParaRPr>
          </a:p>
          <a:p>
            <a:pPr marL="455930" lvl="1" indent="-44323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55930" algn="l"/>
              </a:tabLst>
            </a:pPr>
            <a:r>
              <a:rPr sz="2000" dirty="0">
                <a:latin typeface="Times New Roman"/>
                <a:cs typeface="Times New Roman"/>
              </a:rPr>
              <a:t>Напрями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зміцнення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конкурентних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позицій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регіональних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систем</a:t>
            </a:r>
            <a:endParaRPr sz="2000">
              <a:latin typeface="Times New Roman"/>
              <a:cs typeface="Times New Roman"/>
            </a:endParaRPr>
          </a:p>
          <a:p>
            <a:pPr marL="455930" lvl="1" indent="-44323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55930" algn="l"/>
              </a:tabLst>
            </a:pPr>
            <a:r>
              <a:rPr sz="2000" dirty="0">
                <a:latin typeface="Times New Roman"/>
                <a:cs typeface="Times New Roman"/>
              </a:rPr>
              <a:t>Індекс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Глобальної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конкурентоспроможності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21791" y="557783"/>
              <a:ext cx="3929379" cy="2801620"/>
            </a:xfrm>
            <a:custGeom>
              <a:avLst/>
              <a:gdLst/>
              <a:ahLst/>
              <a:cxnLst/>
              <a:rect l="l" t="t" r="r" b="b"/>
              <a:pathLst>
                <a:path w="3929379" h="2801620">
                  <a:moveTo>
                    <a:pt x="3928872" y="0"/>
                  </a:moveTo>
                  <a:lnTo>
                    <a:pt x="466864" y="0"/>
                  </a:lnTo>
                  <a:lnTo>
                    <a:pt x="419129" y="2410"/>
                  </a:lnTo>
                  <a:lnTo>
                    <a:pt x="372773" y="9485"/>
                  </a:lnTo>
                  <a:lnTo>
                    <a:pt x="328031" y="20990"/>
                  </a:lnTo>
                  <a:lnTo>
                    <a:pt x="285137" y="36691"/>
                  </a:lnTo>
                  <a:lnTo>
                    <a:pt x="244326" y="56351"/>
                  </a:lnTo>
                  <a:lnTo>
                    <a:pt x="205833" y="79737"/>
                  </a:lnTo>
                  <a:lnTo>
                    <a:pt x="169892" y="106614"/>
                  </a:lnTo>
                  <a:lnTo>
                    <a:pt x="136739" y="136747"/>
                  </a:lnTo>
                  <a:lnTo>
                    <a:pt x="106607" y="169901"/>
                  </a:lnTo>
                  <a:lnTo>
                    <a:pt x="79731" y="205841"/>
                  </a:lnTo>
                  <a:lnTo>
                    <a:pt x="56346" y="244333"/>
                  </a:lnTo>
                  <a:lnTo>
                    <a:pt x="36687" y="285142"/>
                  </a:lnTo>
                  <a:lnTo>
                    <a:pt x="20988" y="328033"/>
                  </a:lnTo>
                  <a:lnTo>
                    <a:pt x="9484" y="372772"/>
                  </a:lnTo>
                  <a:lnTo>
                    <a:pt x="2410" y="419123"/>
                  </a:lnTo>
                  <a:lnTo>
                    <a:pt x="0" y="466851"/>
                  </a:lnTo>
                  <a:lnTo>
                    <a:pt x="0" y="2801112"/>
                  </a:lnTo>
                  <a:lnTo>
                    <a:pt x="3928872" y="2801112"/>
                  </a:lnTo>
                  <a:lnTo>
                    <a:pt x="392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1791" y="557783"/>
              <a:ext cx="3929379" cy="2801620"/>
            </a:xfrm>
            <a:custGeom>
              <a:avLst/>
              <a:gdLst/>
              <a:ahLst/>
              <a:cxnLst/>
              <a:rect l="l" t="t" r="r" b="b"/>
              <a:pathLst>
                <a:path w="3929379" h="2801620">
                  <a:moveTo>
                    <a:pt x="0" y="2801112"/>
                  </a:moveTo>
                  <a:lnTo>
                    <a:pt x="0" y="466851"/>
                  </a:lnTo>
                  <a:lnTo>
                    <a:pt x="2410" y="419123"/>
                  </a:lnTo>
                  <a:lnTo>
                    <a:pt x="9484" y="372772"/>
                  </a:lnTo>
                  <a:lnTo>
                    <a:pt x="20988" y="328033"/>
                  </a:lnTo>
                  <a:lnTo>
                    <a:pt x="36687" y="285142"/>
                  </a:lnTo>
                  <a:lnTo>
                    <a:pt x="56346" y="244333"/>
                  </a:lnTo>
                  <a:lnTo>
                    <a:pt x="79731" y="205841"/>
                  </a:lnTo>
                  <a:lnTo>
                    <a:pt x="106607" y="169901"/>
                  </a:lnTo>
                  <a:lnTo>
                    <a:pt x="136739" y="136747"/>
                  </a:lnTo>
                  <a:lnTo>
                    <a:pt x="169892" y="106614"/>
                  </a:lnTo>
                  <a:lnTo>
                    <a:pt x="205833" y="79737"/>
                  </a:lnTo>
                  <a:lnTo>
                    <a:pt x="244326" y="56351"/>
                  </a:lnTo>
                  <a:lnTo>
                    <a:pt x="285137" y="36691"/>
                  </a:lnTo>
                  <a:lnTo>
                    <a:pt x="328031" y="20990"/>
                  </a:lnTo>
                  <a:lnTo>
                    <a:pt x="372773" y="9485"/>
                  </a:lnTo>
                  <a:lnTo>
                    <a:pt x="419129" y="2410"/>
                  </a:lnTo>
                  <a:lnTo>
                    <a:pt x="466864" y="0"/>
                  </a:lnTo>
                  <a:lnTo>
                    <a:pt x="3928872" y="0"/>
                  </a:lnTo>
                  <a:lnTo>
                    <a:pt x="3928872" y="2801112"/>
                  </a:lnTo>
                  <a:lnTo>
                    <a:pt x="0" y="2801112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2873" y="844677"/>
            <a:ext cx="348932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Чорноземи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займають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6400"/>
              </a:lnSpc>
              <a:spcBef>
                <a:spcPts val="15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Україні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близько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території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(у </a:t>
            </a:r>
            <a:r>
              <a:rPr sz="1800" dirty="0">
                <a:latin typeface="Times New Roman"/>
                <a:cs typeface="Times New Roman"/>
              </a:rPr>
              <a:t>світі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близько 27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%).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площею </a:t>
            </a:r>
            <a:r>
              <a:rPr sz="1800" dirty="0">
                <a:latin typeface="Times New Roman"/>
                <a:cs typeface="Times New Roman"/>
              </a:rPr>
              <a:t>чорноземів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(28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млн га)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Україна </a:t>
            </a:r>
            <a:r>
              <a:rPr sz="1800" dirty="0">
                <a:latin typeface="Times New Roman"/>
                <a:cs typeface="Times New Roman"/>
              </a:rPr>
              <a:t>займає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четверте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місце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світі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після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lang="uk-UA" dirty="0">
                <a:latin typeface="Times New Roman"/>
                <a:cs typeface="Times New Roman"/>
              </a:rPr>
              <a:t>р</a:t>
            </a:r>
            <a:r>
              <a:rPr sz="1800" dirty="0" err="1" smtClean="0">
                <a:latin typeface="Times New Roman"/>
                <a:cs typeface="Times New Roman"/>
              </a:rPr>
              <a:t>осії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США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Китаю.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44314" y="551433"/>
            <a:ext cx="3944620" cy="2814320"/>
            <a:chOff x="4544314" y="551433"/>
            <a:chExt cx="3944620" cy="2814320"/>
          </a:xfrm>
        </p:grpSpPr>
        <p:sp>
          <p:nvSpPr>
            <p:cNvPr id="7" name="object 7"/>
            <p:cNvSpPr/>
            <p:nvPr/>
          </p:nvSpPr>
          <p:spPr>
            <a:xfrm>
              <a:off x="4550664" y="557783"/>
              <a:ext cx="3931920" cy="2801620"/>
            </a:xfrm>
            <a:custGeom>
              <a:avLst/>
              <a:gdLst/>
              <a:ahLst/>
              <a:cxnLst/>
              <a:rect l="l" t="t" r="r" b="b"/>
              <a:pathLst>
                <a:path w="3931920" h="2801620">
                  <a:moveTo>
                    <a:pt x="3465067" y="0"/>
                  </a:moveTo>
                  <a:lnTo>
                    <a:pt x="0" y="0"/>
                  </a:lnTo>
                  <a:lnTo>
                    <a:pt x="0" y="2801112"/>
                  </a:lnTo>
                  <a:lnTo>
                    <a:pt x="3931919" y="2801112"/>
                  </a:lnTo>
                  <a:lnTo>
                    <a:pt x="3931919" y="466851"/>
                  </a:lnTo>
                  <a:lnTo>
                    <a:pt x="3929509" y="419123"/>
                  </a:lnTo>
                  <a:lnTo>
                    <a:pt x="3922434" y="372772"/>
                  </a:lnTo>
                  <a:lnTo>
                    <a:pt x="3910929" y="328033"/>
                  </a:lnTo>
                  <a:lnTo>
                    <a:pt x="3895228" y="285142"/>
                  </a:lnTo>
                  <a:lnTo>
                    <a:pt x="3875568" y="244333"/>
                  </a:lnTo>
                  <a:lnTo>
                    <a:pt x="3852182" y="205841"/>
                  </a:lnTo>
                  <a:lnTo>
                    <a:pt x="3825305" y="169901"/>
                  </a:lnTo>
                  <a:lnTo>
                    <a:pt x="3795172" y="136747"/>
                  </a:lnTo>
                  <a:lnTo>
                    <a:pt x="3762018" y="106614"/>
                  </a:lnTo>
                  <a:lnTo>
                    <a:pt x="3726078" y="79737"/>
                  </a:lnTo>
                  <a:lnTo>
                    <a:pt x="3687586" y="56351"/>
                  </a:lnTo>
                  <a:lnTo>
                    <a:pt x="3646777" y="36691"/>
                  </a:lnTo>
                  <a:lnTo>
                    <a:pt x="3603886" y="20990"/>
                  </a:lnTo>
                  <a:lnTo>
                    <a:pt x="3559147" y="9485"/>
                  </a:lnTo>
                  <a:lnTo>
                    <a:pt x="3512796" y="2410"/>
                  </a:lnTo>
                  <a:lnTo>
                    <a:pt x="3465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0664" y="557783"/>
              <a:ext cx="3931920" cy="2801620"/>
            </a:xfrm>
            <a:custGeom>
              <a:avLst/>
              <a:gdLst/>
              <a:ahLst/>
              <a:cxnLst/>
              <a:rect l="l" t="t" r="r" b="b"/>
              <a:pathLst>
                <a:path w="3931920" h="2801620">
                  <a:moveTo>
                    <a:pt x="0" y="0"/>
                  </a:moveTo>
                  <a:lnTo>
                    <a:pt x="3465067" y="0"/>
                  </a:lnTo>
                  <a:lnTo>
                    <a:pt x="3512796" y="2410"/>
                  </a:lnTo>
                  <a:lnTo>
                    <a:pt x="3559147" y="9485"/>
                  </a:lnTo>
                  <a:lnTo>
                    <a:pt x="3603886" y="20990"/>
                  </a:lnTo>
                  <a:lnTo>
                    <a:pt x="3646777" y="36691"/>
                  </a:lnTo>
                  <a:lnTo>
                    <a:pt x="3687586" y="56351"/>
                  </a:lnTo>
                  <a:lnTo>
                    <a:pt x="3726078" y="79737"/>
                  </a:lnTo>
                  <a:lnTo>
                    <a:pt x="3762018" y="106614"/>
                  </a:lnTo>
                  <a:lnTo>
                    <a:pt x="3795172" y="136747"/>
                  </a:lnTo>
                  <a:lnTo>
                    <a:pt x="3825305" y="169901"/>
                  </a:lnTo>
                  <a:lnTo>
                    <a:pt x="3852182" y="205841"/>
                  </a:lnTo>
                  <a:lnTo>
                    <a:pt x="3875568" y="244333"/>
                  </a:lnTo>
                  <a:lnTo>
                    <a:pt x="3895228" y="285142"/>
                  </a:lnTo>
                  <a:lnTo>
                    <a:pt x="3910929" y="328033"/>
                  </a:lnTo>
                  <a:lnTo>
                    <a:pt x="3922434" y="372772"/>
                  </a:lnTo>
                  <a:lnTo>
                    <a:pt x="3929509" y="419123"/>
                  </a:lnTo>
                  <a:lnTo>
                    <a:pt x="3931919" y="466851"/>
                  </a:lnTo>
                  <a:lnTo>
                    <a:pt x="3931919" y="2801112"/>
                  </a:lnTo>
                  <a:lnTo>
                    <a:pt x="0" y="2801112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02555" y="844677"/>
            <a:ext cx="3634740" cy="14859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-2540" algn="ctr">
              <a:lnSpc>
                <a:spcPct val="86500"/>
              </a:lnSpc>
              <a:spcBef>
                <a:spcPts val="390"/>
              </a:spcBef>
            </a:pPr>
            <a:r>
              <a:rPr sz="1800" dirty="0">
                <a:latin typeface="Times New Roman"/>
                <a:cs typeface="Times New Roman"/>
              </a:rPr>
              <a:t>Україна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входить 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топ-10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країн </a:t>
            </a:r>
            <a:r>
              <a:rPr sz="1800" dirty="0">
                <a:latin typeface="Times New Roman"/>
                <a:cs typeface="Times New Roman"/>
              </a:rPr>
              <a:t>лідерів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видобутком</a:t>
            </a:r>
            <a:r>
              <a:rPr sz="1800" spc="-10" dirty="0">
                <a:latin typeface="Times New Roman"/>
                <a:cs typeface="Times New Roman"/>
              </a:rPr>
              <a:t> марганцю, </a:t>
            </a:r>
            <a:r>
              <a:rPr sz="1800" dirty="0">
                <a:latin typeface="Times New Roman"/>
                <a:cs typeface="Times New Roman"/>
              </a:rPr>
              <a:t>урану,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графіту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(9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місце), </a:t>
            </a:r>
            <a:r>
              <a:rPr sz="1800" dirty="0">
                <a:latin typeface="Times New Roman"/>
                <a:cs typeface="Times New Roman"/>
              </a:rPr>
              <a:t>марганцевих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руд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місце,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коліну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і </a:t>
            </a:r>
            <a:r>
              <a:rPr sz="1800" dirty="0">
                <a:latin typeface="Times New Roman"/>
                <a:cs typeface="Times New Roman"/>
              </a:rPr>
              <a:t>титану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6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місце,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германію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місце, </a:t>
            </a:r>
            <a:r>
              <a:rPr sz="1800" dirty="0">
                <a:latin typeface="Times New Roman"/>
                <a:cs typeface="Times New Roman"/>
              </a:rPr>
              <a:t>галію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місце.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2202" y="3321303"/>
            <a:ext cx="3942079" cy="2814320"/>
            <a:chOff x="615441" y="3352546"/>
            <a:chExt cx="3942079" cy="2814320"/>
          </a:xfrm>
        </p:grpSpPr>
        <p:sp>
          <p:nvSpPr>
            <p:cNvPr id="11" name="object 11"/>
            <p:cNvSpPr/>
            <p:nvPr/>
          </p:nvSpPr>
          <p:spPr>
            <a:xfrm>
              <a:off x="621791" y="3358896"/>
              <a:ext cx="3929379" cy="2801620"/>
            </a:xfrm>
            <a:custGeom>
              <a:avLst/>
              <a:gdLst/>
              <a:ahLst/>
              <a:cxnLst/>
              <a:rect l="l" t="t" r="r" b="b"/>
              <a:pathLst>
                <a:path w="3929379" h="2801620">
                  <a:moveTo>
                    <a:pt x="3928872" y="0"/>
                  </a:moveTo>
                  <a:lnTo>
                    <a:pt x="0" y="0"/>
                  </a:lnTo>
                  <a:lnTo>
                    <a:pt x="0" y="2334247"/>
                  </a:lnTo>
                  <a:lnTo>
                    <a:pt x="2410" y="2381982"/>
                  </a:lnTo>
                  <a:lnTo>
                    <a:pt x="9484" y="2428338"/>
                  </a:lnTo>
                  <a:lnTo>
                    <a:pt x="20988" y="2473080"/>
                  </a:lnTo>
                  <a:lnTo>
                    <a:pt x="36687" y="2515974"/>
                  </a:lnTo>
                  <a:lnTo>
                    <a:pt x="56346" y="2556785"/>
                  </a:lnTo>
                  <a:lnTo>
                    <a:pt x="79731" y="2595278"/>
                  </a:lnTo>
                  <a:lnTo>
                    <a:pt x="106607" y="2631219"/>
                  </a:lnTo>
                  <a:lnTo>
                    <a:pt x="136739" y="2664372"/>
                  </a:lnTo>
                  <a:lnTo>
                    <a:pt x="169892" y="2694504"/>
                  </a:lnTo>
                  <a:lnTo>
                    <a:pt x="205833" y="2721380"/>
                  </a:lnTo>
                  <a:lnTo>
                    <a:pt x="244326" y="2744765"/>
                  </a:lnTo>
                  <a:lnTo>
                    <a:pt x="285137" y="2764424"/>
                  </a:lnTo>
                  <a:lnTo>
                    <a:pt x="328031" y="2780123"/>
                  </a:lnTo>
                  <a:lnTo>
                    <a:pt x="372773" y="2791627"/>
                  </a:lnTo>
                  <a:lnTo>
                    <a:pt x="419129" y="2798701"/>
                  </a:lnTo>
                  <a:lnTo>
                    <a:pt x="466864" y="2801111"/>
                  </a:lnTo>
                  <a:lnTo>
                    <a:pt x="3928872" y="2801111"/>
                  </a:lnTo>
                  <a:lnTo>
                    <a:pt x="3928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791" y="3358896"/>
              <a:ext cx="3929379" cy="2801620"/>
            </a:xfrm>
            <a:custGeom>
              <a:avLst/>
              <a:gdLst/>
              <a:ahLst/>
              <a:cxnLst/>
              <a:rect l="l" t="t" r="r" b="b"/>
              <a:pathLst>
                <a:path w="3929379" h="2801620">
                  <a:moveTo>
                    <a:pt x="3928872" y="2801111"/>
                  </a:moveTo>
                  <a:lnTo>
                    <a:pt x="466864" y="2801111"/>
                  </a:lnTo>
                  <a:lnTo>
                    <a:pt x="419129" y="2798701"/>
                  </a:lnTo>
                  <a:lnTo>
                    <a:pt x="372773" y="2791627"/>
                  </a:lnTo>
                  <a:lnTo>
                    <a:pt x="328031" y="2780123"/>
                  </a:lnTo>
                  <a:lnTo>
                    <a:pt x="285137" y="2764424"/>
                  </a:lnTo>
                  <a:lnTo>
                    <a:pt x="244326" y="2744765"/>
                  </a:lnTo>
                  <a:lnTo>
                    <a:pt x="205833" y="2721380"/>
                  </a:lnTo>
                  <a:lnTo>
                    <a:pt x="169892" y="2694504"/>
                  </a:lnTo>
                  <a:lnTo>
                    <a:pt x="136739" y="2664372"/>
                  </a:lnTo>
                  <a:lnTo>
                    <a:pt x="106607" y="2631219"/>
                  </a:lnTo>
                  <a:lnTo>
                    <a:pt x="79731" y="2595278"/>
                  </a:lnTo>
                  <a:lnTo>
                    <a:pt x="56346" y="2556785"/>
                  </a:lnTo>
                  <a:lnTo>
                    <a:pt x="36687" y="2515974"/>
                  </a:lnTo>
                  <a:lnTo>
                    <a:pt x="20988" y="2473080"/>
                  </a:lnTo>
                  <a:lnTo>
                    <a:pt x="9484" y="2428338"/>
                  </a:lnTo>
                  <a:lnTo>
                    <a:pt x="2410" y="2381982"/>
                  </a:lnTo>
                  <a:lnTo>
                    <a:pt x="0" y="2334247"/>
                  </a:lnTo>
                  <a:lnTo>
                    <a:pt x="0" y="0"/>
                  </a:lnTo>
                  <a:lnTo>
                    <a:pt x="3928872" y="0"/>
                  </a:lnTo>
                  <a:lnTo>
                    <a:pt x="3928872" y="2801111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34301" y="4047743"/>
            <a:ext cx="3271520" cy="153247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635" algn="ctr">
              <a:lnSpc>
                <a:spcPct val="86400"/>
              </a:lnSpc>
              <a:spcBef>
                <a:spcPts val="390"/>
              </a:spcBef>
            </a:pPr>
            <a:r>
              <a:rPr sz="1400" spc="-20" dirty="0" err="1">
                <a:latin typeface="Times New Roman"/>
                <a:cs typeface="Times New Roman"/>
              </a:rPr>
              <a:t>Україна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lang="uk-UA" sz="1400" spc="-20" dirty="0">
                <a:latin typeface="Times New Roman"/>
                <a:cs typeface="Times New Roman"/>
              </a:rPr>
              <a:t>у2019 р. </a:t>
            </a:r>
            <a:r>
              <a:rPr sz="1400" spc="-20" dirty="0" err="1">
                <a:latin typeface="Times New Roman"/>
                <a:cs typeface="Times New Roman"/>
              </a:rPr>
              <a:t>увійшла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до топ-5 країн Європи за темпами встановлення ВЕС (у мВТ) , попереду лише Франція, Швеція, Німеччина та </a:t>
            </a:r>
            <a:r>
              <a:rPr sz="1400" spc="-20" dirty="0" err="1">
                <a:latin typeface="Times New Roman"/>
                <a:cs typeface="Times New Roman"/>
              </a:rPr>
              <a:t>Італія</a:t>
            </a:r>
            <a:r>
              <a:rPr sz="1400" spc="-20" dirty="0">
                <a:latin typeface="Times New Roman"/>
                <a:cs typeface="Times New Roman"/>
              </a:rPr>
              <a:t>.</a:t>
            </a:r>
            <a:r>
              <a:rPr lang="uk-UA" sz="1400" spc="-20" dirty="0">
                <a:latin typeface="Times New Roman"/>
                <a:cs typeface="Times New Roman"/>
              </a:rPr>
              <a:t> Але </a:t>
            </a:r>
            <a:r>
              <a:rPr lang="ru-RU" sz="1400" spc="-20" dirty="0">
                <a:latin typeface="Times New Roman"/>
                <a:cs typeface="Times New Roman"/>
              </a:rPr>
              <a:t>2024 р. в </a:t>
            </a:r>
            <a:r>
              <a:rPr lang="ru-RU" sz="1400" spc="-20" dirty="0" err="1">
                <a:latin typeface="Times New Roman"/>
                <a:cs typeface="Times New Roman"/>
              </a:rPr>
              <a:t>Україні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latin typeface="Times New Roman"/>
                <a:cs typeface="Times New Roman"/>
              </a:rPr>
              <a:t>встановили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latin typeface="Times New Roman"/>
                <a:cs typeface="Times New Roman"/>
              </a:rPr>
              <a:t>близько</a:t>
            </a:r>
            <a:r>
              <a:rPr lang="ru-RU" sz="1400" spc="-20" dirty="0">
                <a:latin typeface="Times New Roman"/>
                <a:cs typeface="Times New Roman"/>
              </a:rPr>
              <a:t> 44,6 МВт </a:t>
            </a:r>
            <a:r>
              <a:rPr lang="ru-RU" sz="1400" spc="-20" dirty="0" err="1">
                <a:latin typeface="Times New Roman"/>
                <a:cs typeface="Times New Roman"/>
              </a:rPr>
              <a:t>вітрових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latin typeface="Times New Roman"/>
                <a:cs typeface="Times New Roman"/>
              </a:rPr>
              <a:t>електростанцій</a:t>
            </a:r>
            <a:r>
              <a:rPr lang="ru-RU" sz="1400" spc="-20" dirty="0">
                <a:latin typeface="Times New Roman"/>
                <a:cs typeface="Times New Roman"/>
              </a:rPr>
              <a:t>, </a:t>
            </a:r>
            <a:r>
              <a:rPr lang="ru-RU" sz="1400" spc="-20" dirty="0" err="1">
                <a:latin typeface="Times New Roman"/>
                <a:cs typeface="Times New Roman"/>
              </a:rPr>
              <a:t>тоді</a:t>
            </a:r>
            <a:r>
              <a:rPr lang="ru-RU" sz="1400" spc="-20" dirty="0">
                <a:latin typeface="Times New Roman"/>
                <a:cs typeface="Times New Roman"/>
              </a:rPr>
              <a:t> як у 2023 </a:t>
            </a:r>
            <a:r>
              <a:rPr lang="ru-RU" sz="1400" spc="-20" dirty="0" err="1">
                <a:latin typeface="Times New Roman"/>
                <a:cs typeface="Times New Roman"/>
              </a:rPr>
              <a:t>році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latin typeface="Times New Roman"/>
                <a:cs typeface="Times New Roman"/>
              </a:rPr>
              <a:t>встановлена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latin typeface="Times New Roman"/>
                <a:cs typeface="Times New Roman"/>
              </a:rPr>
              <a:t>потужність</a:t>
            </a:r>
            <a:r>
              <a:rPr lang="ru-RU"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latin typeface="Times New Roman"/>
                <a:cs typeface="Times New Roman"/>
              </a:rPr>
              <a:t>нових</a:t>
            </a:r>
            <a:r>
              <a:rPr lang="ru-RU" sz="1400" spc="-20" dirty="0">
                <a:latin typeface="Times New Roman"/>
                <a:cs typeface="Times New Roman"/>
              </a:rPr>
              <a:t> ВЕС становила 238 МВт.</a:t>
            </a:r>
            <a:endParaRPr sz="1400" spc="-2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44314" y="3352546"/>
            <a:ext cx="3944620" cy="2814320"/>
            <a:chOff x="4544314" y="3352546"/>
            <a:chExt cx="3944620" cy="2814320"/>
          </a:xfrm>
        </p:grpSpPr>
        <p:sp>
          <p:nvSpPr>
            <p:cNvPr id="15" name="object 15"/>
            <p:cNvSpPr/>
            <p:nvPr/>
          </p:nvSpPr>
          <p:spPr>
            <a:xfrm>
              <a:off x="4550664" y="3358896"/>
              <a:ext cx="3931920" cy="2801620"/>
            </a:xfrm>
            <a:custGeom>
              <a:avLst/>
              <a:gdLst/>
              <a:ahLst/>
              <a:cxnLst/>
              <a:rect l="l" t="t" r="r" b="b"/>
              <a:pathLst>
                <a:path w="3931920" h="2801620">
                  <a:moveTo>
                    <a:pt x="3931919" y="0"/>
                  </a:moveTo>
                  <a:lnTo>
                    <a:pt x="0" y="0"/>
                  </a:lnTo>
                  <a:lnTo>
                    <a:pt x="0" y="2801111"/>
                  </a:lnTo>
                  <a:lnTo>
                    <a:pt x="3465067" y="2801111"/>
                  </a:lnTo>
                  <a:lnTo>
                    <a:pt x="3512796" y="2798701"/>
                  </a:lnTo>
                  <a:lnTo>
                    <a:pt x="3559147" y="2791627"/>
                  </a:lnTo>
                  <a:lnTo>
                    <a:pt x="3603886" y="2780123"/>
                  </a:lnTo>
                  <a:lnTo>
                    <a:pt x="3646777" y="2764424"/>
                  </a:lnTo>
                  <a:lnTo>
                    <a:pt x="3687586" y="2744765"/>
                  </a:lnTo>
                  <a:lnTo>
                    <a:pt x="3726078" y="2721380"/>
                  </a:lnTo>
                  <a:lnTo>
                    <a:pt x="3762018" y="2694504"/>
                  </a:lnTo>
                  <a:lnTo>
                    <a:pt x="3795172" y="2664372"/>
                  </a:lnTo>
                  <a:lnTo>
                    <a:pt x="3825305" y="2631219"/>
                  </a:lnTo>
                  <a:lnTo>
                    <a:pt x="3852182" y="2595278"/>
                  </a:lnTo>
                  <a:lnTo>
                    <a:pt x="3875568" y="2556785"/>
                  </a:lnTo>
                  <a:lnTo>
                    <a:pt x="3895228" y="2515974"/>
                  </a:lnTo>
                  <a:lnTo>
                    <a:pt x="3910929" y="2473080"/>
                  </a:lnTo>
                  <a:lnTo>
                    <a:pt x="3922434" y="2428338"/>
                  </a:lnTo>
                  <a:lnTo>
                    <a:pt x="3929509" y="2381982"/>
                  </a:lnTo>
                  <a:lnTo>
                    <a:pt x="3931919" y="2334247"/>
                  </a:lnTo>
                  <a:lnTo>
                    <a:pt x="3931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0664" y="3358896"/>
              <a:ext cx="3931920" cy="2801620"/>
            </a:xfrm>
            <a:custGeom>
              <a:avLst/>
              <a:gdLst/>
              <a:ahLst/>
              <a:cxnLst/>
              <a:rect l="l" t="t" r="r" b="b"/>
              <a:pathLst>
                <a:path w="3931920" h="2801620">
                  <a:moveTo>
                    <a:pt x="3931919" y="0"/>
                  </a:moveTo>
                  <a:lnTo>
                    <a:pt x="3931919" y="2334247"/>
                  </a:lnTo>
                  <a:lnTo>
                    <a:pt x="3929509" y="2381982"/>
                  </a:lnTo>
                  <a:lnTo>
                    <a:pt x="3922434" y="2428338"/>
                  </a:lnTo>
                  <a:lnTo>
                    <a:pt x="3910929" y="2473080"/>
                  </a:lnTo>
                  <a:lnTo>
                    <a:pt x="3895228" y="2515974"/>
                  </a:lnTo>
                  <a:lnTo>
                    <a:pt x="3875568" y="2556785"/>
                  </a:lnTo>
                  <a:lnTo>
                    <a:pt x="3852182" y="2595278"/>
                  </a:lnTo>
                  <a:lnTo>
                    <a:pt x="3825305" y="2631219"/>
                  </a:lnTo>
                  <a:lnTo>
                    <a:pt x="3795172" y="2664372"/>
                  </a:lnTo>
                  <a:lnTo>
                    <a:pt x="3762018" y="2694504"/>
                  </a:lnTo>
                  <a:lnTo>
                    <a:pt x="3726078" y="2721380"/>
                  </a:lnTo>
                  <a:lnTo>
                    <a:pt x="3687586" y="2744765"/>
                  </a:lnTo>
                  <a:lnTo>
                    <a:pt x="3646777" y="2764424"/>
                  </a:lnTo>
                  <a:lnTo>
                    <a:pt x="3603886" y="2780123"/>
                  </a:lnTo>
                  <a:lnTo>
                    <a:pt x="3559147" y="2791627"/>
                  </a:lnTo>
                  <a:lnTo>
                    <a:pt x="3512796" y="2798701"/>
                  </a:lnTo>
                  <a:lnTo>
                    <a:pt x="3465067" y="2801111"/>
                  </a:lnTo>
                  <a:lnTo>
                    <a:pt x="0" y="2801111"/>
                  </a:lnTo>
                  <a:lnTo>
                    <a:pt x="0" y="0"/>
                  </a:lnTo>
                  <a:lnTo>
                    <a:pt x="3931919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02733" y="4515307"/>
            <a:ext cx="2831465" cy="10445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???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Ваш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варіант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чаті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52600" y="2639567"/>
            <a:ext cx="5514340" cy="1414780"/>
            <a:chOff x="1752600" y="2639567"/>
            <a:chExt cx="5514340" cy="1414780"/>
          </a:xfrm>
        </p:grpSpPr>
        <p:sp>
          <p:nvSpPr>
            <p:cNvPr id="19" name="object 19"/>
            <p:cNvSpPr/>
            <p:nvPr/>
          </p:nvSpPr>
          <p:spPr>
            <a:xfrm>
              <a:off x="1758695" y="2645663"/>
              <a:ext cx="5501640" cy="1402080"/>
            </a:xfrm>
            <a:custGeom>
              <a:avLst/>
              <a:gdLst/>
              <a:ahLst/>
              <a:cxnLst/>
              <a:rect l="l" t="t" r="r" b="b"/>
              <a:pathLst>
                <a:path w="5501640" h="1402079">
                  <a:moveTo>
                    <a:pt x="5267959" y="0"/>
                  </a:moveTo>
                  <a:lnTo>
                    <a:pt x="233680" y="0"/>
                  </a:lnTo>
                  <a:lnTo>
                    <a:pt x="186592" y="4748"/>
                  </a:lnTo>
                  <a:lnTo>
                    <a:pt x="142732" y="18367"/>
                  </a:lnTo>
                  <a:lnTo>
                    <a:pt x="103038" y="39915"/>
                  </a:lnTo>
                  <a:lnTo>
                    <a:pt x="68452" y="68453"/>
                  </a:lnTo>
                  <a:lnTo>
                    <a:pt x="39915" y="103038"/>
                  </a:lnTo>
                  <a:lnTo>
                    <a:pt x="18367" y="142732"/>
                  </a:lnTo>
                  <a:lnTo>
                    <a:pt x="4748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8" y="1215487"/>
                  </a:lnTo>
                  <a:lnTo>
                    <a:pt x="18367" y="1259347"/>
                  </a:lnTo>
                  <a:lnTo>
                    <a:pt x="39915" y="1299041"/>
                  </a:lnTo>
                  <a:lnTo>
                    <a:pt x="68452" y="1333627"/>
                  </a:lnTo>
                  <a:lnTo>
                    <a:pt x="103038" y="1362164"/>
                  </a:lnTo>
                  <a:lnTo>
                    <a:pt x="142732" y="1383712"/>
                  </a:lnTo>
                  <a:lnTo>
                    <a:pt x="186592" y="1397331"/>
                  </a:lnTo>
                  <a:lnTo>
                    <a:pt x="233680" y="1402080"/>
                  </a:lnTo>
                  <a:lnTo>
                    <a:pt x="5267959" y="1402080"/>
                  </a:lnTo>
                  <a:lnTo>
                    <a:pt x="5315047" y="1397331"/>
                  </a:lnTo>
                  <a:lnTo>
                    <a:pt x="5358907" y="1383712"/>
                  </a:lnTo>
                  <a:lnTo>
                    <a:pt x="5398601" y="1362164"/>
                  </a:lnTo>
                  <a:lnTo>
                    <a:pt x="5433187" y="1333627"/>
                  </a:lnTo>
                  <a:lnTo>
                    <a:pt x="5461724" y="1299041"/>
                  </a:lnTo>
                  <a:lnTo>
                    <a:pt x="5483272" y="1259347"/>
                  </a:lnTo>
                  <a:lnTo>
                    <a:pt x="5496891" y="1215487"/>
                  </a:lnTo>
                  <a:lnTo>
                    <a:pt x="5501639" y="1168400"/>
                  </a:lnTo>
                  <a:lnTo>
                    <a:pt x="5501639" y="233680"/>
                  </a:lnTo>
                  <a:lnTo>
                    <a:pt x="5496891" y="186592"/>
                  </a:lnTo>
                  <a:lnTo>
                    <a:pt x="5483272" y="142732"/>
                  </a:lnTo>
                  <a:lnTo>
                    <a:pt x="5461724" y="103038"/>
                  </a:lnTo>
                  <a:lnTo>
                    <a:pt x="5433186" y="68453"/>
                  </a:lnTo>
                  <a:lnTo>
                    <a:pt x="5398601" y="39915"/>
                  </a:lnTo>
                  <a:lnTo>
                    <a:pt x="5358907" y="18367"/>
                  </a:lnTo>
                  <a:lnTo>
                    <a:pt x="5315047" y="4748"/>
                  </a:lnTo>
                  <a:lnTo>
                    <a:pt x="5267959" y="0"/>
                  </a:lnTo>
                  <a:close/>
                </a:path>
              </a:pathLst>
            </a:custGeom>
            <a:solidFill>
              <a:srgbClr val="F4B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8695" y="2645663"/>
              <a:ext cx="5501640" cy="1402080"/>
            </a:xfrm>
            <a:custGeom>
              <a:avLst/>
              <a:gdLst/>
              <a:ahLst/>
              <a:cxnLst/>
              <a:rect l="l" t="t" r="r" b="b"/>
              <a:pathLst>
                <a:path w="5501640" h="1402079">
                  <a:moveTo>
                    <a:pt x="0" y="233680"/>
                  </a:moveTo>
                  <a:lnTo>
                    <a:pt x="4748" y="186592"/>
                  </a:lnTo>
                  <a:lnTo>
                    <a:pt x="18367" y="142732"/>
                  </a:lnTo>
                  <a:lnTo>
                    <a:pt x="39915" y="103038"/>
                  </a:lnTo>
                  <a:lnTo>
                    <a:pt x="68452" y="68453"/>
                  </a:lnTo>
                  <a:lnTo>
                    <a:pt x="103038" y="39915"/>
                  </a:lnTo>
                  <a:lnTo>
                    <a:pt x="142732" y="18367"/>
                  </a:lnTo>
                  <a:lnTo>
                    <a:pt x="186592" y="4748"/>
                  </a:lnTo>
                  <a:lnTo>
                    <a:pt x="233680" y="0"/>
                  </a:lnTo>
                  <a:lnTo>
                    <a:pt x="5267959" y="0"/>
                  </a:lnTo>
                  <a:lnTo>
                    <a:pt x="5315047" y="4748"/>
                  </a:lnTo>
                  <a:lnTo>
                    <a:pt x="5358907" y="18367"/>
                  </a:lnTo>
                  <a:lnTo>
                    <a:pt x="5398601" y="39915"/>
                  </a:lnTo>
                  <a:lnTo>
                    <a:pt x="5433186" y="68453"/>
                  </a:lnTo>
                  <a:lnTo>
                    <a:pt x="5461724" y="103038"/>
                  </a:lnTo>
                  <a:lnTo>
                    <a:pt x="5483272" y="142732"/>
                  </a:lnTo>
                  <a:lnTo>
                    <a:pt x="5496891" y="186592"/>
                  </a:lnTo>
                  <a:lnTo>
                    <a:pt x="5501639" y="233680"/>
                  </a:lnTo>
                  <a:lnTo>
                    <a:pt x="5501639" y="1168400"/>
                  </a:lnTo>
                  <a:lnTo>
                    <a:pt x="5496891" y="1215487"/>
                  </a:lnTo>
                  <a:lnTo>
                    <a:pt x="5483272" y="1259347"/>
                  </a:lnTo>
                  <a:lnTo>
                    <a:pt x="5461724" y="1299041"/>
                  </a:lnTo>
                  <a:lnTo>
                    <a:pt x="5433187" y="1333627"/>
                  </a:lnTo>
                  <a:lnTo>
                    <a:pt x="5398601" y="1362164"/>
                  </a:lnTo>
                  <a:lnTo>
                    <a:pt x="5358907" y="1383712"/>
                  </a:lnTo>
                  <a:lnTo>
                    <a:pt x="5315047" y="1397331"/>
                  </a:lnTo>
                  <a:lnTo>
                    <a:pt x="5267959" y="1402080"/>
                  </a:lnTo>
                  <a:lnTo>
                    <a:pt x="233680" y="1402080"/>
                  </a:lnTo>
                  <a:lnTo>
                    <a:pt x="186592" y="1397331"/>
                  </a:lnTo>
                  <a:lnTo>
                    <a:pt x="142732" y="1383712"/>
                  </a:lnTo>
                  <a:lnTo>
                    <a:pt x="103038" y="1362164"/>
                  </a:lnTo>
                  <a:lnTo>
                    <a:pt x="68452" y="1333627"/>
                  </a:lnTo>
                  <a:lnTo>
                    <a:pt x="39915" y="1299041"/>
                  </a:lnTo>
                  <a:lnTo>
                    <a:pt x="18367" y="1259347"/>
                  </a:lnTo>
                  <a:lnTo>
                    <a:pt x="4748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66620" y="2819527"/>
            <a:ext cx="4684395" cy="10102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069" marR="5080" indent="-40005">
              <a:lnSpc>
                <a:spcPts val="1870"/>
              </a:lnSpc>
              <a:spcBef>
                <a:spcPts val="405"/>
              </a:spcBef>
            </a:pPr>
            <a:r>
              <a:rPr sz="1800" b="1" dirty="0">
                <a:latin typeface="Times New Roman"/>
                <a:cs typeface="Times New Roman"/>
              </a:rPr>
              <a:t>2.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Наявність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природних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ресурсів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та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умов,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що </a:t>
            </a:r>
            <a:r>
              <a:rPr sz="1800" b="1" dirty="0">
                <a:latin typeface="Times New Roman"/>
                <a:cs typeface="Times New Roman"/>
              </a:rPr>
              <a:t>становлять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міжрегіональний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і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міжнародний</a:t>
            </a:r>
            <a:endParaRPr sz="1800" dirty="0">
              <a:latin typeface="Times New Roman"/>
              <a:cs typeface="Times New Roman"/>
            </a:endParaRPr>
          </a:p>
          <a:p>
            <a:pPr marL="1076325" marR="189230" indent="-884555">
              <a:lnSpc>
                <a:spcPts val="1850"/>
              </a:lnSpc>
              <a:spcBef>
                <a:spcPts val="20"/>
              </a:spcBef>
            </a:pPr>
            <a:r>
              <a:rPr sz="1800" b="1" dirty="0">
                <a:latin typeface="Times New Roman"/>
                <a:cs typeface="Times New Roman"/>
              </a:rPr>
              <a:t>інтерес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і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можуть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бути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об'єктами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активної інвестиційної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діяльності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3476" y="6268110"/>
            <a:ext cx="449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 MT"/>
                <a:cs typeface="Arial MT"/>
              </a:rPr>
              <a:t>289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301496" y="243840"/>
              <a:ext cx="3816350" cy="2984500"/>
            </a:xfrm>
            <a:custGeom>
              <a:avLst/>
              <a:gdLst/>
              <a:ahLst/>
              <a:cxnLst/>
              <a:rect l="l" t="t" r="r" b="b"/>
              <a:pathLst>
                <a:path w="3816350" h="2984500">
                  <a:moveTo>
                    <a:pt x="3816095" y="0"/>
                  </a:moveTo>
                  <a:lnTo>
                    <a:pt x="497331" y="0"/>
                  </a:lnTo>
                  <a:lnTo>
                    <a:pt x="449430" y="2276"/>
                  </a:lnTo>
                  <a:lnTo>
                    <a:pt x="402818" y="8966"/>
                  </a:lnTo>
                  <a:lnTo>
                    <a:pt x="357704" y="19862"/>
                  </a:lnTo>
                  <a:lnTo>
                    <a:pt x="314295" y="34754"/>
                  </a:lnTo>
                  <a:lnTo>
                    <a:pt x="272801" y="53436"/>
                  </a:lnTo>
                  <a:lnTo>
                    <a:pt x="233429" y="75699"/>
                  </a:lnTo>
                  <a:lnTo>
                    <a:pt x="196388" y="101333"/>
                  </a:lnTo>
                  <a:lnTo>
                    <a:pt x="161886" y="130132"/>
                  </a:lnTo>
                  <a:lnTo>
                    <a:pt x="130132" y="161886"/>
                  </a:lnTo>
                  <a:lnTo>
                    <a:pt x="101333" y="196388"/>
                  </a:lnTo>
                  <a:lnTo>
                    <a:pt x="75699" y="233429"/>
                  </a:lnTo>
                  <a:lnTo>
                    <a:pt x="53436" y="272801"/>
                  </a:lnTo>
                  <a:lnTo>
                    <a:pt x="34754" y="314295"/>
                  </a:lnTo>
                  <a:lnTo>
                    <a:pt x="19862" y="357704"/>
                  </a:lnTo>
                  <a:lnTo>
                    <a:pt x="8966" y="402818"/>
                  </a:lnTo>
                  <a:lnTo>
                    <a:pt x="2276" y="449430"/>
                  </a:lnTo>
                  <a:lnTo>
                    <a:pt x="0" y="497331"/>
                  </a:lnTo>
                  <a:lnTo>
                    <a:pt x="0" y="2983991"/>
                  </a:lnTo>
                  <a:lnTo>
                    <a:pt x="3816095" y="2983991"/>
                  </a:lnTo>
                  <a:lnTo>
                    <a:pt x="381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1496" y="243840"/>
              <a:ext cx="3816350" cy="2984500"/>
            </a:xfrm>
            <a:custGeom>
              <a:avLst/>
              <a:gdLst/>
              <a:ahLst/>
              <a:cxnLst/>
              <a:rect l="l" t="t" r="r" b="b"/>
              <a:pathLst>
                <a:path w="3816350" h="2984500">
                  <a:moveTo>
                    <a:pt x="0" y="2983991"/>
                  </a:moveTo>
                  <a:lnTo>
                    <a:pt x="0" y="497331"/>
                  </a:lnTo>
                  <a:lnTo>
                    <a:pt x="2276" y="449430"/>
                  </a:lnTo>
                  <a:lnTo>
                    <a:pt x="8966" y="402818"/>
                  </a:lnTo>
                  <a:lnTo>
                    <a:pt x="19862" y="357704"/>
                  </a:lnTo>
                  <a:lnTo>
                    <a:pt x="34754" y="314295"/>
                  </a:lnTo>
                  <a:lnTo>
                    <a:pt x="53436" y="272801"/>
                  </a:lnTo>
                  <a:lnTo>
                    <a:pt x="75699" y="233429"/>
                  </a:lnTo>
                  <a:lnTo>
                    <a:pt x="101333" y="196388"/>
                  </a:lnTo>
                  <a:lnTo>
                    <a:pt x="130132" y="161886"/>
                  </a:lnTo>
                  <a:lnTo>
                    <a:pt x="161886" y="130132"/>
                  </a:lnTo>
                  <a:lnTo>
                    <a:pt x="196388" y="101333"/>
                  </a:lnTo>
                  <a:lnTo>
                    <a:pt x="233429" y="75699"/>
                  </a:lnTo>
                  <a:lnTo>
                    <a:pt x="272801" y="53436"/>
                  </a:lnTo>
                  <a:lnTo>
                    <a:pt x="314295" y="34754"/>
                  </a:lnTo>
                  <a:lnTo>
                    <a:pt x="357704" y="19862"/>
                  </a:lnTo>
                  <a:lnTo>
                    <a:pt x="402818" y="8966"/>
                  </a:lnTo>
                  <a:lnTo>
                    <a:pt x="449430" y="2276"/>
                  </a:lnTo>
                  <a:lnTo>
                    <a:pt x="497331" y="0"/>
                  </a:lnTo>
                  <a:lnTo>
                    <a:pt x="3816095" y="0"/>
                  </a:lnTo>
                  <a:lnTo>
                    <a:pt x="3816095" y="2983991"/>
                  </a:lnTo>
                  <a:lnTo>
                    <a:pt x="0" y="2983991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61261" y="516127"/>
            <a:ext cx="3496945" cy="16732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-635" algn="ctr">
              <a:lnSpc>
                <a:spcPct val="95900"/>
              </a:lnSpc>
              <a:spcBef>
                <a:spcPts val="185"/>
              </a:spcBef>
            </a:pPr>
            <a:r>
              <a:rPr sz="1600" dirty="0">
                <a:latin typeface="Times New Roman"/>
                <a:cs typeface="Times New Roman"/>
              </a:rPr>
              <a:t>Найбільша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частка</a:t>
            </a:r>
            <a:r>
              <a:rPr sz="1600" spc="-10" dirty="0">
                <a:latin typeface="Times New Roman"/>
                <a:cs typeface="Times New Roman"/>
              </a:rPr>
              <a:t> організацій,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що </a:t>
            </a:r>
            <a:r>
              <a:rPr sz="1600" spc="-10" dirty="0">
                <a:latin typeface="Times New Roman"/>
                <a:cs typeface="Times New Roman"/>
              </a:rPr>
              <a:t>здійснювали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ДіР (35,7%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загальної </a:t>
            </a:r>
            <a:r>
              <a:rPr sz="1600" dirty="0">
                <a:latin typeface="Times New Roman"/>
                <a:cs typeface="Times New Roman"/>
              </a:rPr>
              <a:t>кількості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організацій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України) розташована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Києві,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14,6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% –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у </a:t>
            </a:r>
            <a:r>
              <a:rPr sz="1600" dirty="0">
                <a:latin typeface="Times New Roman"/>
                <a:cs typeface="Times New Roman"/>
              </a:rPr>
              <a:t>Харківській,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7,3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%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Львівській,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6,0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%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– </a:t>
            </a:r>
            <a:r>
              <a:rPr sz="1600" spc="-10" dirty="0">
                <a:latin typeface="Times New Roman"/>
                <a:cs typeface="Times New Roman"/>
              </a:rPr>
              <a:t>Дніпропетровській,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5,4 %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Одеській областях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11241" y="237490"/>
            <a:ext cx="3829050" cy="2997200"/>
            <a:chOff x="5111241" y="237490"/>
            <a:chExt cx="3829050" cy="2997200"/>
          </a:xfrm>
        </p:grpSpPr>
        <p:sp>
          <p:nvSpPr>
            <p:cNvPr id="7" name="object 7"/>
            <p:cNvSpPr/>
            <p:nvPr/>
          </p:nvSpPr>
          <p:spPr>
            <a:xfrm>
              <a:off x="5117591" y="243840"/>
              <a:ext cx="3816350" cy="2984500"/>
            </a:xfrm>
            <a:custGeom>
              <a:avLst/>
              <a:gdLst/>
              <a:ahLst/>
              <a:cxnLst/>
              <a:rect l="l" t="t" r="r" b="b"/>
              <a:pathLst>
                <a:path w="3816350" h="2984500">
                  <a:moveTo>
                    <a:pt x="3318764" y="0"/>
                  </a:moveTo>
                  <a:lnTo>
                    <a:pt x="0" y="0"/>
                  </a:lnTo>
                  <a:lnTo>
                    <a:pt x="0" y="2983991"/>
                  </a:lnTo>
                  <a:lnTo>
                    <a:pt x="3816096" y="2983991"/>
                  </a:lnTo>
                  <a:lnTo>
                    <a:pt x="3816096" y="497331"/>
                  </a:lnTo>
                  <a:lnTo>
                    <a:pt x="3813819" y="449430"/>
                  </a:lnTo>
                  <a:lnTo>
                    <a:pt x="3807129" y="402818"/>
                  </a:lnTo>
                  <a:lnTo>
                    <a:pt x="3796233" y="357704"/>
                  </a:lnTo>
                  <a:lnTo>
                    <a:pt x="3781341" y="314295"/>
                  </a:lnTo>
                  <a:lnTo>
                    <a:pt x="3762659" y="272801"/>
                  </a:lnTo>
                  <a:lnTo>
                    <a:pt x="3740396" y="233429"/>
                  </a:lnTo>
                  <a:lnTo>
                    <a:pt x="3714762" y="196388"/>
                  </a:lnTo>
                  <a:lnTo>
                    <a:pt x="3685963" y="161886"/>
                  </a:lnTo>
                  <a:lnTo>
                    <a:pt x="3654209" y="130132"/>
                  </a:lnTo>
                  <a:lnTo>
                    <a:pt x="3619707" y="101333"/>
                  </a:lnTo>
                  <a:lnTo>
                    <a:pt x="3582666" y="75699"/>
                  </a:lnTo>
                  <a:lnTo>
                    <a:pt x="3543294" y="53436"/>
                  </a:lnTo>
                  <a:lnTo>
                    <a:pt x="3501800" y="34754"/>
                  </a:lnTo>
                  <a:lnTo>
                    <a:pt x="3458391" y="19862"/>
                  </a:lnTo>
                  <a:lnTo>
                    <a:pt x="3413277" y="8966"/>
                  </a:lnTo>
                  <a:lnTo>
                    <a:pt x="3366665" y="2276"/>
                  </a:lnTo>
                  <a:lnTo>
                    <a:pt x="3318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17591" y="243840"/>
              <a:ext cx="3816350" cy="2984500"/>
            </a:xfrm>
            <a:custGeom>
              <a:avLst/>
              <a:gdLst/>
              <a:ahLst/>
              <a:cxnLst/>
              <a:rect l="l" t="t" r="r" b="b"/>
              <a:pathLst>
                <a:path w="3816350" h="2984500">
                  <a:moveTo>
                    <a:pt x="0" y="0"/>
                  </a:moveTo>
                  <a:lnTo>
                    <a:pt x="3318764" y="0"/>
                  </a:lnTo>
                  <a:lnTo>
                    <a:pt x="3366665" y="2276"/>
                  </a:lnTo>
                  <a:lnTo>
                    <a:pt x="3413277" y="8966"/>
                  </a:lnTo>
                  <a:lnTo>
                    <a:pt x="3458391" y="19862"/>
                  </a:lnTo>
                  <a:lnTo>
                    <a:pt x="3501800" y="34754"/>
                  </a:lnTo>
                  <a:lnTo>
                    <a:pt x="3543294" y="53436"/>
                  </a:lnTo>
                  <a:lnTo>
                    <a:pt x="3582666" y="75699"/>
                  </a:lnTo>
                  <a:lnTo>
                    <a:pt x="3619707" y="101333"/>
                  </a:lnTo>
                  <a:lnTo>
                    <a:pt x="3654209" y="130132"/>
                  </a:lnTo>
                  <a:lnTo>
                    <a:pt x="3685963" y="161886"/>
                  </a:lnTo>
                  <a:lnTo>
                    <a:pt x="3714762" y="196388"/>
                  </a:lnTo>
                  <a:lnTo>
                    <a:pt x="3740396" y="233429"/>
                  </a:lnTo>
                  <a:lnTo>
                    <a:pt x="3762659" y="272801"/>
                  </a:lnTo>
                  <a:lnTo>
                    <a:pt x="3781341" y="314295"/>
                  </a:lnTo>
                  <a:lnTo>
                    <a:pt x="3796233" y="357704"/>
                  </a:lnTo>
                  <a:lnTo>
                    <a:pt x="3807129" y="402818"/>
                  </a:lnTo>
                  <a:lnTo>
                    <a:pt x="3813819" y="449430"/>
                  </a:lnTo>
                  <a:lnTo>
                    <a:pt x="3816096" y="497331"/>
                  </a:lnTo>
                  <a:lnTo>
                    <a:pt x="3816096" y="2983991"/>
                  </a:lnTo>
                  <a:lnTo>
                    <a:pt x="0" y="298399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20970" y="241554"/>
            <a:ext cx="3611879" cy="226395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0960" marR="52705" indent="3175" algn="ctr">
              <a:lnSpc>
                <a:spcPts val="1850"/>
              </a:lnSpc>
              <a:spcBef>
                <a:spcPts val="225"/>
              </a:spcBef>
            </a:pPr>
            <a:r>
              <a:rPr sz="1600" dirty="0" smtClean="0">
                <a:latin typeface="Times New Roman"/>
                <a:cs typeface="Times New Roman"/>
              </a:rPr>
              <a:t>У 20</a:t>
            </a:r>
            <a:r>
              <a:rPr lang="uk-UA" sz="1600" dirty="0" smtClean="0">
                <a:latin typeface="Times New Roman"/>
                <a:cs typeface="Times New Roman"/>
              </a:rPr>
              <a:t>23</a:t>
            </a:r>
            <a:r>
              <a:rPr sz="1600" spc="-4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р.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частка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виконавців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ДіР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0" dirty="0" smtClean="0">
                <a:latin typeface="Times New Roman"/>
                <a:cs typeface="Times New Roman"/>
              </a:rPr>
              <a:t>у </a:t>
            </a:r>
            <a:r>
              <a:rPr sz="1600" dirty="0" err="1" smtClean="0">
                <a:latin typeface="Times New Roman"/>
                <a:cs typeface="Times New Roman"/>
              </a:rPr>
              <a:t>загальній</a:t>
            </a:r>
            <a:r>
              <a:rPr sz="1600" spc="-8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кількості</a:t>
            </a:r>
            <a:r>
              <a:rPr sz="1600" spc="-9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зайнятого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населення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України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становила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0,48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%.</a:t>
            </a:r>
            <a:endParaRPr sz="1600" dirty="0" smtClean="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ts val="1850"/>
              </a:lnSpc>
              <a:spcBef>
                <a:spcPts val="620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За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даними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Євростату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найвищою</a:t>
            </a:r>
            <a:r>
              <a:rPr sz="1600" spc="-9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ця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частка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була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в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Ісландії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(3,39</a:t>
            </a:r>
            <a:endParaRPr sz="1600" dirty="0" smtClean="0">
              <a:latin typeface="Times New Roman"/>
              <a:cs typeface="Times New Roman"/>
            </a:endParaRPr>
          </a:p>
          <a:p>
            <a:pPr marL="1270" algn="ctr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%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і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2,07%),</a:t>
            </a:r>
            <a:r>
              <a:rPr sz="1600" spc="-6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Данії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(3,37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%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і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2,30</a:t>
            </a:r>
            <a:r>
              <a:rPr sz="1600" spc="-4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%),</a:t>
            </a:r>
            <a:endParaRPr sz="1600" dirty="0" smtClean="0">
              <a:latin typeface="Times New Roman"/>
              <a:cs typeface="Times New Roman"/>
            </a:endParaRPr>
          </a:p>
          <a:p>
            <a:pPr marL="234950" marR="226060" algn="ctr">
              <a:lnSpc>
                <a:spcPct val="95700"/>
              </a:lnSpc>
              <a:spcBef>
                <a:spcPts val="50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Норвегії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(3,33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% і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2,27)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та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Фінляндії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(3,02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%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і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2,25</a:t>
            </a:r>
            <a:r>
              <a:rPr sz="1600" spc="-6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%);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найнижчою</a:t>
            </a:r>
            <a:r>
              <a:rPr sz="1600" spc="-4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–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0" dirty="0" smtClean="0">
                <a:latin typeface="Times New Roman"/>
                <a:cs typeface="Times New Roman"/>
              </a:rPr>
              <a:t>у </a:t>
            </a:r>
            <a:r>
              <a:rPr sz="1600" dirty="0" err="1" smtClean="0">
                <a:latin typeface="Times New Roman"/>
                <a:cs typeface="Times New Roman"/>
              </a:rPr>
              <a:t>Румунії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(0,54</a:t>
            </a:r>
            <a:r>
              <a:rPr sz="1600" spc="-4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%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і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0,33</a:t>
            </a:r>
            <a:r>
              <a:rPr sz="1600" spc="-4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%)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95146" y="3221482"/>
            <a:ext cx="3829050" cy="2994025"/>
            <a:chOff x="1295146" y="3221482"/>
            <a:chExt cx="3829050" cy="2994025"/>
          </a:xfrm>
        </p:grpSpPr>
        <p:sp>
          <p:nvSpPr>
            <p:cNvPr id="11" name="object 11"/>
            <p:cNvSpPr/>
            <p:nvPr/>
          </p:nvSpPr>
          <p:spPr>
            <a:xfrm>
              <a:off x="1301496" y="3227832"/>
              <a:ext cx="3816350" cy="2981325"/>
            </a:xfrm>
            <a:custGeom>
              <a:avLst/>
              <a:gdLst/>
              <a:ahLst/>
              <a:cxnLst/>
              <a:rect l="l" t="t" r="r" b="b"/>
              <a:pathLst>
                <a:path w="3816350" h="2981325">
                  <a:moveTo>
                    <a:pt x="3816095" y="0"/>
                  </a:moveTo>
                  <a:lnTo>
                    <a:pt x="0" y="0"/>
                  </a:lnTo>
                  <a:lnTo>
                    <a:pt x="0" y="2484107"/>
                  </a:lnTo>
                  <a:lnTo>
                    <a:pt x="2273" y="2531956"/>
                  </a:lnTo>
                  <a:lnTo>
                    <a:pt x="8956" y="2578518"/>
                  </a:lnTo>
                  <a:lnTo>
                    <a:pt x="19839" y="2623584"/>
                  </a:lnTo>
                  <a:lnTo>
                    <a:pt x="34716" y="2666948"/>
                  </a:lnTo>
                  <a:lnTo>
                    <a:pt x="53377" y="2708400"/>
                  </a:lnTo>
                  <a:lnTo>
                    <a:pt x="75615" y="2747733"/>
                  </a:lnTo>
                  <a:lnTo>
                    <a:pt x="101222" y="2784737"/>
                  </a:lnTo>
                  <a:lnTo>
                    <a:pt x="129990" y="2819206"/>
                  </a:lnTo>
                  <a:lnTo>
                    <a:pt x="161710" y="2850930"/>
                  </a:lnTo>
                  <a:lnTo>
                    <a:pt x="196176" y="2879701"/>
                  </a:lnTo>
                  <a:lnTo>
                    <a:pt x="233179" y="2905312"/>
                  </a:lnTo>
                  <a:lnTo>
                    <a:pt x="272510" y="2927554"/>
                  </a:lnTo>
                  <a:lnTo>
                    <a:pt x="313963" y="2946219"/>
                  </a:lnTo>
                  <a:lnTo>
                    <a:pt x="357329" y="2961099"/>
                  </a:lnTo>
                  <a:lnTo>
                    <a:pt x="402399" y="2971985"/>
                  </a:lnTo>
                  <a:lnTo>
                    <a:pt x="448967" y="2978669"/>
                  </a:lnTo>
                  <a:lnTo>
                    <a:pt x="496823" y="2980943"/>
                  </a:lnTo>
                  <a:lnTo>
                    <a:pt x="3816095" y="2980943"/>
                  </a:lnTo>
                  <a:lnTo>
                    <a:pt x="381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1496" y="3227832"/>
              <a:ext cx="3816350" cy="2981325"/>
            </a:xfrm>
            <a:custGeom>
              <a:avLst/>
              <a:gdLst/>
              <a:ahLst/>
              <a:cxnLst/>
              <a:rect l="l" t="t" r="r" b="b"/>
              <a:pathLst>
                <a:path w="3816350" h="2981325">
                  <a:moveTo>
                    <a:pt x="3816095" y="2980943"/>
                  </a:moveTo>
                  <a:lnTo>
                    <a:pt x="496823" y="2980943"/>
                  </a:lnTo>
                  <a:lnTo>
                    <a:pt x="448967" y="2978669"/>
                  </a:lnTo>
                  <a:lnTo>
                    <a:pt x="402399" y="2971985"/>
                  </a:lnTo>
                  <a:lnTo>
                    <a:pt x="357329" y="2961099"/>
                  </a:lnTo>
                  <a:lnTo>
                    <a:pt x="313963" y="2946219"/>
                  </a:lnTo>
                  <a:lnTo>
                    <a:pt x="272510" y="2927554"/>
                  </a:lnTo>
                  <a:lnTo>
                    <a:pt x="233179" y="2905312"/>
                  </a:lnTo>
                  <a:lnTo>
                    <a:pt x="196176" y="2879701"/>
                  </a:lnTo>
                  <a:lnTo>
                    <a:pt x="161710" y="2850930"/>
                  </a:lnTo>
                  <a:lnTo>
                    <a:pt x="129990" y="2819206"/>
                  </a:lnTo>
                  <a:lnTo>
                    <a:pt x="101222" y="2784737"/>
                  </a:lnTo>
                  <a:lnTo>
                    <a:pt x="75615" y="2747733"/>
                  </a:lnTo>
                  <a:lnTo>
                    <a:pt x="53377" y="2708400"/>
                  </a:lnTo>
                  <a:lnTo>
                    <a:pt x="34716" y="2666948"/>
                  </a:lnTo>
                  <a:lnTo>
                    <a:pt x="19839" y="2623584"/>
                  </a:lnTo>
                  <a:lnTo>
                    <a:pt x="8956" y="2578518"/>
                  </a:lnTo>
                  <a:lnTo>
                    <a:pt x="2273" y="2531956"/>
                  </a:lnTo>
                  <a:lnTo>
                    <a:pt x="0" y="2484107"/>
                  </a:lnTo>
                  <a:lnTo>
                    <a:pt x="0" y="0"/>
                  </a:lnTo>
                  <a:lnTo>
                    <a:pt x="3816095" y="0"/>
                  </a:lnTo>
                  <a:lnTo>
                    <a:pt x="3816095" y="2980943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73136" y="3951888"/>
            <a:ext cx="3472815" cy="25902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5715" algn="ctr">
              <a:lnSpc>
                <a:spcPct val="96000"/>
              </a:lnSpc>
              <a:spcBef>
                <a:spcPts val="185"/>
              </a:spcBef>
            </a:pPr>
            <a:r>
              <a:rPr lang="uk-UA" sz="1200" dirty="0">
                <a:latin typeface="Times New Roman"/>
                <a:cs typeface="Times New Roman"/>
              </a:rPr>
              <a:t>Щодо України, за останніми доступними даними, у 2022 році витрати на </a:t>
            </a:r>
            <a:r>
              <a:rPr lang="uk-UA" sz="1200" dirty="0" err="1" smtClean="0">
                <a:latin typeface="Times New Roman"/>
                <a:cs typeface="Times New Roman"/>
              </a:rPr>
              <a:t>ДіР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uk-UA" sz="1200" dirty="0">
                <a:latin typeface="Times New Roman"/>
                <a:cs typeface="Times New Roman"/>
              </a:rPr>
              <a:t>становили 0,33% від ВВП, що є найнижчим показником з 1997 року. </a:t>
            </a:r>
            <a:r>
              <a:rPr lang="uk-UA" sz="1200" dirty="0">
                <a:latin typeface="Times New Roman"/>
                <a:cs typeface="Times New Roman"/>
              </a:rPr>
              <a:t>Це свідчить про значне відставання від середнього рівня ЄС та підкреслює необхідність збільшення інвестицій у науково-дослідну сферу для посилення конкурентоспроможності </a:t>
            </a:r>
            <a:r>
              <a:rPr lang="uk-UA" sz="1200" dirty="0" smtClean="0">
                <a:latin typeface="Times New Roman"/>
                <a:cs typeface="Times New Roman"/>
              </a:rPr>
              <a:t>країни.</a:t>
            </a:r>
          </a:p>
          <a:p>
            <a:pPr marL="12700" marR="5080" indent="-5715" algn="ctr">
              <a:lnSpc>
                <a:spcPct val="96000"/>
              </a:lnSpc>
              <a:spcBef>
                <a:spcPts val="185"/>
              </a:spcBef>
            </a:pPr>
            <a:r>
              <a:rPr lang="uk-UA" sz="1100" dirty="0">
                <a:latin typeface="Times New Roman"/>
                <a:cs typeface="Times New Roman"/>
              </a:rPr>
              <a:t>​У 2023 році Європейський Союз витратив на дослідження та розробки (</a:t>
            </a:r>
            <a:r>
              <a:rPr lang="en-US" sz="1100" dirty="0">
                <a:latin typeface="Times New Roman"/>
                <a:cs typeface="Times New Roman"/>
              </a:rPr>
              <a:t>R&amp;D) €381,4 </a:t>
            </a:r>
            <a:r>
              <a:rPr lang="uk-UA" sz="1100" dirty="0">
                <a:latin typeface="Times New Roman"/>
                <a:cs typeface="Times New Roman"/>
              </a:rPr>
              <a:t>млрд, що становить 2,2% від ВВП. Це свідчить про стабільність у порівнянні з 2022 роком, коли цей показник також дорівнював 2,2%. Найвищий рівень інтенсивності витрат на </a:t>
            </a:r>
            <a:r>
              <a:rPr lang="en-US" sz="1100" dirty="0">
                <a:latin typeface="Times New Roman"/>
                <a:cs typeface="Times New Roman"/>
              </a:rPr>
              <a:t>R&amp;D </a:t>
            </a:r>
            <a:r>
              <a:rPr lang="uk-UA" sz="1100" dirty="0">
                <a:latin typeface="Times New Roman"/>
                <a:cs typeface="Times New Roman"/>
              </a:rPr>
              <a:t>серед країн ЄС зафіксовано у Швеції (3,6%), Бельгії та Австрії (по 3,3%), Німеччині та Фінляндії (по 3,1%). 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11241" y="3221482"/>
            <a:ext cx="3829050" cy="2994025"/>
            <a:chOff x="5111241" y="3221482"/>
            <a:chExt cx="3829050" cy="2994025"/>
          </a:xfrm>
        </p:grpSpPr>
        <p:sp>
          <p:nvSpPr>
            <p:cNvPr id="15" name="object 15"/>
            <p:cNvSpPr/>
            <p:nvPr/>
          </p:nvSpPr>
          <p:spPr>
            <a:xfrm>
              <a:off x="5117591" y="3227832"/>
              <a:ext cx="3816350" cy="2981325"/>
            </a:xfrm>
            <a:custGeom>
              <a:avLst/>
              <a:gdLst/>
              <a:ahLst/>
              <a:cxnLst/>
              <a:rect l="l" t="t" r="r" b="b"/>
              <a:pathLst>
                <a:path w="3816350" h="2981325">
                  <a:moveTo>
                    <a:pt x="3816096" y="0"/>
                  </a:moveTo>
                  <a:lnTo>
                    <a:pt x="0" y="0"/>
                  </a:lnTo>
                  <a:lnTo>
                    <a:pt x="0" y="2980943"/>
                  </a:lnTo>
                  <a:lnTo>
                    <a:pt x="3319272" y="2980943"/>
                  </a:lnTo>
                  <a:lnTo>
                    <a:pt x="3367108" y="2978669"/>
                  </a:lnTo>
                  <a:lnTo>
                    <a:pt x="3413661" y="2971985"/>
                  </a:lnTo>
                  <a:lnTo>
                    <a:pt x="3458721" y="2961099"/>
                  </a:lnTo>
                  <a:lnTo>
                    <a:pt x="3502080" y="2946219"/>
                  </a:lnTo>
                  <a:lnTo>
                    <a:pt x="3543529" y="2927554"/>
                  </a:lnTo>
                  <a:lnTo>
                    <a:pt x="3582860" y="2905312"/>
                  </a:lnTo>
                  <a:lnTo>
                    <a:pt x="3619865" y="2879701"/>
                  </a:lnTo>
                  <a:lnTo>
                    <a:pt x="3654334" y="2850930"/>
                  </a:lnTo>
                  <a:lnTo>
                    <a:pt x="3686061" y="2819206"/>
                  </a:lnTo>
                  <a:lnTo>
                    <a:pt x="3714835" y="2784737"/>
                  </a:lnTo>
                  <a:lnTo>
                    <a:pt x="3740450" y="2747733"/>
                  </a:lnTo>
                  <a:lnTo>
                    <a:pt x="3762695" y="2708400"/>
                  </a:lnTo>
                  <a:lnTo>
                    <a:pt x="3781363" y="2666948"/>
                  </a:lnTo>
                  <a:lnTo>
                    <a:pt x="3796246" y="2623584"/>
                  </a:lnTo>
                  <a:lnTo>
                    <a:pt x="3807135" y="2578518"/>
                  </a:lnTo>
                  <a:lnTo>
                    <a:pt x="3813821" y="2531956"/>
                  </a:lnTo>
                  <a:lnTo>
                    <a:pt x="3816096" y="2484107"/>
                  </a:lnTo>
                  <a:lnTo>
                    <a:pt x="381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17591" y="3227832"/>
              <a:ext cx="3816350" cy="2981325"/>
            </a:xfrm>
            <a:custGeom>
              <a:avLst/>
              <a:gdLst/>
              <a:ahLst/>
              <a:cxnLst/>
              <a:rect l="l" t="t" r="r" b="b"/>
              <a:pathLst>
                <a:path w="3816350" h="2981325">
                  <a:moveTo>
                    <a:pt x="3816096" y="0"/>
                  </a:moveTo>
                  <a:lnTo>
                    <a:pt x="3816096" y="2484107"/>
                  </a:lnTo>
                  <a:lnTo>
                    <a:pt x="3813821" y="2531956"/>
                  </a:lnTo>
                  <a:lnTo>
                    <a:pt x="3807135" y="2578518"/>
                  </a:lnTo>
                  <a:lnTo>
                    <a:pt x="3796246" y="2623584"/>
                  </a:lnTo>
                  <a:lnTo>
                    <a:pt x="3781363" y="2666948"/>
                  </a:lnTo>
                  <a:lnTo>
                    <a:pt x="3762695" y="2708400"/>
                  </a:lnTo>
                  <a:lnTo>
                    <a:pt x="3740450" y="2747733"/>
                  </a:lnTo>
                  <a:lnTo>
                    <a:pt x="3714835" y="2784737"/>
                  </a:lnTo>
                  <a:lnTo>
                    <a:pt x="3686061" y="2819206"/>
                  </a:lnTo>
                  <a:lnTo>
                    <a:pt x="3654334" y="2850930"/>
                  </a:lnTo>
                  <a:lnTo>
                    <a:pt x="3619865" y="2879701"/>
                  </a:lnTo>
                  <a:lnTo>
                    <a:pt x="3582860" y="2905312"/>
                  </a:lnTo>
                  <a:lnTo>
                    <a:pt x="3543529" y="2927554"/>
                  </a:lnTo>
                  <a:lnTo>
                    <a:pt x="3502080" y="2946219"/>
                  </a:lnTo>
                  <a:lnTo>
                    <a:pt x="3458721" y="2961099"/>
                  </a:lnTo>
                  <a:lnTo>
                    <a:pt x="3413661" y="2971985"/>
                  </a:lnTo>
                  <a:lnTo>
                    <a:pt x="3367108" y="2978669"/>
                  </a:lnTo>
                  <a:lnTo>
                    <a:pt x="3319272" y="2980943"/>
                  </a:lnTo>
                  <a:lnTo>
                    <a:pt x="0" y="2980943"/>
                  </a:lnTo>
                  <a:lnTo>
                    <a:pt x="0" y="0"/>
                  </a:lnTo>
                  <a:lnTo>
                    <a:pt x="3816096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33161" y="4598289"/>
            <a:ext cx="3589654" cy="9721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5900"/>
              </a:lnSpc>
              <a:spcBef>
                <a:spcPts val="185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2019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кількість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працівників,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задіяних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виконанні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ДіР,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зменшилась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порівняно</a:t>
            </a:r>
            <a:r>
              <a:rPr sz="1600" spc="5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2018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10,0%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становила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79,3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тис. </a:t>
            </a:r>
            <a:r>
              <a:rPr sz="1600" spc="-10" dirty="0">
                <a:latin typeface="Times New Roman"/>
                <a:cs typeface="Times New Roman"/>
              </a:rPr>
              <a:t>працівників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49295" y="2474976"/>
            <a:ext cx="4739640" cy="1503045"/>
            <a:chOff x="2749295" y="2474976"/>
            <a:chExt cx="4739640" cy="1503045"/>
          </a:xfrm>
        </p:grpSpPr>
        <p:sp>
          <p:nvSpPr>
            <p:cNvPr id="19" name="object 19"/>
            <p:cNvSpPr/>
            <p:nvPr/>
          </p:nvSpPr>
          <p:spPr>
            <a:xfrm>
              <a:off x="2755391" y="2481072"/>
              <a:ext cx="4727575" cy="1490980"/>
            </a:xfrm>
            <a:custGeom>
              <a:avLst/>
              <a:gdLst/>
              <a:ahLst/>
              <a:cxnLst/>
              <a:rect l="l" t="t" r="r" b="b"/>
              <a:pathLst>
                <a:path w="4727575" h="1490979">
                  <a:moveTo>
                    <a:pt x="4479035" y="0"/>
                  </a:moveTo>
                  <a:lnTo>
                    <a:pt x="248412" y="0"/>
                  </a:ln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0" y="1242059"/>
                  </a:lnTo>
                  <a:lnTo>
                    <a:pt x="5048" y="1292113"/>
                  </a:lnTo>
                  <a:lnTo>
                    <a:pt x="19526" y="1338738"/>
                  </a:lnTo>
                  <a:lnTo>
                    <a:pt x="42433" y="1380934"/>
                  </a:lnTo>
                  <a:lnTo>
                    <a:pt x="72770" y="1417701"/>
                  </a:lnTo>
                  <a:lnTo>
                    <a:pt x="109537" y="1448038"/>
                  </a:lnTo>
                  <a:lnTo>
                    <a:pt x="151733" y="1470945"/>
                  </a:lnTo>
                  <a:lnTo>
                    <a:pt x="198358" y="1485423"/>
                  </a:lnTo>
                  <a:lnTo>
                    <a:pt x="248412" y="1490471"/>
                  </a:lnTo>
                  <a:lnTo>
                    <a:pt x="4479035" y="1490471"/>
                  </a:lnTo>
                  <a:lnTo>
                    <a:pt x="4529089" y="1485423"/>
                  </a:lnTo>
                  <a:lnTo>
                    <a:pt x="4575714" y="1470945"/>
                  </a:lnTo>
                  <a:lnTo>
                    <a:pt x="4617910" y="1448038"/>
                  </a:lnTo>
                  <a:lnTo>
                    <a:pt x="4654677" y="1417701"/>
                  </a:lnTo>
                  <a:lnTo>
                    <a:pt x="4685014" y="1380934"/>
                  </a:lnTo>
                  <a:lnTo>
                    <a:pt x="4707921" y="1338738"/>
                  </a:lnTo>
                  <a:lnTo>
                    <a:pt x="4722399" y="1292113"/>
                  </a:lnTo>
                  <a:lnTo>
                    <a:pt x="4727448" y="1242059"/>
                  </a:lnTo>
                  <a:lnTo>
                    <a:pt x="4727448" y="248412"/>
                  </a:lnTo>
                  <a:lnTo>
                    <a:pt x="4722399" y="198358"/>
                  </a:lnTo>
                  <a:lnTo>
                    <a:pt x="4707921" y="151733"/>
                  </a:lnTo>
                  <a:lnTo>
                    <a:pt x="4685014" y="109537"/>
                  </a:lnTo>
                  <a:lnTo>
                    <a:pt x="4654676" y="72770"/>
                  </a:lnTo>
                  <a:lnTo>
                    <a:pt x="4617910" y="42433"/>
                  </a:lnTo>
                  <a:lnTo>
                    <a:pt x="4575714" y="19526"/>
                  </a:lnTo>
                  <a:lnTo>
                    <a:pt x="4529089" y="5048"/>
                  </a:lnTo>
                  <a:lnTo>
                    <a:pt x="4479035" y="0"/>
                  </a:lnTo>
                  <a:close/>
                </a:path>
              </a:pathLst>
            </a:custGeom>
            <a:solidFill>
              <a:srgbClr val="F4B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55391" y="2481072"/>
              <a:ext cx="4727575" cy="1490980"/>
            </a:xfrm>
            <a:custGeom>
              <a:avLst/>
              <a:gdLst/>
              <a:ahLst/>
              <a:cxnLst/>
              <a:rect l="l" t="t" r="r" b="b"/>
              <a:pathLst>
                <a:path w="4727575" h="1490979">
                  <a:moveTo>
                    <a:pt x="0" y="248412"/>
                  </a:move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0" y="72771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4479035" y="0"/>
                  </a:lnTo>
                  <a:lnTo>
                    <a:pt x="4529089" y="5048"/>
                  </a:lnTo>
                  <a:lnTo>
                    <a:pt x="4575714" y="19526"/>
                  </a:lnTo>
                  <a:lnTo>
                    <a:pt x="4617910" y="42433"/>
                  </a:lnTo>
                  <a:lnTo>
                    <a:pt x="4654676" y="72770"/>
                  </a:lnTo>
                  <a:lnTo>
                    <a:pt x="4685014" y="109537"/>
                  </a:lnTo>
                  <a:lnTo>
                    <a:pt x="4707921" y="151733"/>
                  </a:lnTo>
                  <a:lnTo>
                    <a:pt x="4722399" y="198358"/>
                  </a:lnTo>
                  <a:lnTo>
                    <a:pt x="4727448" y="248412"/>
                  </a:lnTo>
                  <a:lnTo>
                    <a:pt x="4727448" y="1242059"/>
                  </a:lnTo>
                  <a:lnTo>
                    <a:pt x="4722399" y="1292113"/>
                  </a:lnTo>
                  <a:lnTo>
                    <a:pt x="4707921" y="1338738"/>
                  </a:lnTo>
                  <a:lnTo>
                    <a:pt x="4685014" y="1380934"/>
                  </a:lnTo>
                  <a:lnTo>
                    <a:pt x="4654677" y="1417701"/>
                  </a:lnTo>
                  <a:lnTo>
                    <a:pt x="4617910" y="1448038"/>
                  </a:lnTo>
                  <a:lnTo>
                    <a:pt x="4575714" y="1470945"/>
                  </a:lnTo>
                  <a:lnTo>
                    <a:pt x="4529089" y="1485423"/>
                  </a:lnTo>
                  <a:lnTo>
                    <a:pt x="4479035" y="1490471"/>
                  </a:lnTo>
                  <a:lnTo>
                    <a:pt x="248412" y="1490471"/>
                  </a:lnTo>
                  <a:lnTo>
                    <a:pt x="198358" y="1485423"/>
                  </a:lnTo>
                  <a:lnTo>
                    <a:pt x="151733" y="1470945"/>
                  </a:lnTo>
                  <a:lnTo>
                    <a:pt x="109537" y="1448038"/>
                  </a:lnTo>
                  <a:lnTo>
                    <a:pt x="72770" y="1417701"/>
                  </a:lnTo>
                  <a:lnTo>
                    <a:pt x="42433" y="1380934"/>
                  </a:lnTo>
                  <a:lnTo>
                    <a:pt x="19526" y="1338738"/>
                  </a:lnTo>
                  <a:lnTo>
                    <a:pt x="5048" y="1292113"/>
                  </a:lnTo>
                  <a:lnTo>
                    <a:pt x="0" y="1242059"/>
                  </a:lnTo>
                  <a:lnTo>
                    <a:pt x="0" y="2484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61513" y="2761869"/>
            <a:ext cx="4316095" cy="911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35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3.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Наявність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регіоні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розвиненого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2295"/>
              </a:lnSpc>
            </a:pPr>
            <a:r>
              <a:rPr sz="2000" b="1" spc="-10" dirty="0">
                <a:latin typeface="Times New Roman"/>
                <a:cs typeface="Times New Roman"/>
              </a:rPr>
              <a:t>науково-технічного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потенціалу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і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2340"/>
              </a:lnSpc>
            </a:pPr>
            <a:r>
              <a:rPr sz="2000" b="1" spc="-10" dirty="0">
                <a:latin typeface="Times New Roman"/>
                <a:cs typeface="Times New Roman"/>
              </a:rPr>
              <a:t>науково-інформаційного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середовища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798" y="3457143"/>
            <a:ext cx="99695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ДіР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spc="-50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ts val="1660"/>
              </a:lnSpc>
              <a:spcBef>
                <a:spcPts val="70"/>
              </a:spcBef>
            </a:pPr>
            <a:r>
              <a:rPr sz="1400" i="1" spc="-20" dirty="0">
                <a:latin typeface="Times New Roman"/>
                <a:cs typeface="Times New Roman"/>
              </a:rPr>
              <a:t>дослідження </a:t>
            </a:r>
            <a:r>
              <a:rPr sz="1400" i="1" dirty="0">
                <a:latin typeface="Times New Roman"/>
                <a:cs typeface="Times New Roman"/>
              </a:rPr>
              <a:t>і </a:t>
            </a:r>
            <a:r>
              <a:rPr sz="1400" i="1" spc="-10" dirty="0">
                <a:latin typeface="Times New Roman"/>
                <a:cs typeface="Times New Roman"/>
              </a:rPr>
              <a:t>розробки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33983" y="252984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4090416" y="0"/>
                  </a:moveTo>
                  <a:lnTo>
                    <a:pt x="468896" y="0"/>
                  </a:lnTo>
                  <a:lnTo>
                    <a:pt x="420954" y="2420"/>
                  </a:lnTo>
                  <a:lnTo>
                    <a:pt x="374397" y="9526"/>
                  </a:lnTo>
                  <a:lnTo>
                    <a:pt x="329460" y="21080"/>
                  </a:lnTo>
                  <a:lnTo>
                    <a:pt x="286380" y="36847"/>
                  </a:lnTo>
                  <a:lnTo>
                    <a:pt x="245392" y="56592"/>
                  </a:lnTo>
                  <a:lnTo>
                    <a:pt x="206731" y="80079"/>
                  </a:lnTo>
                  <a:lnTo>
                    <a:pt x="170634" y="107071"/>
                  </a:lnTo>
                  <a:lnTo>
                    <a:pt x="137336" y="137334"/>
                  </a:lnTo>
                  <a:lnTo>
                    <a:pt x="107072" y="170632"/>
                  </a:lnTo>
                  <a:lnTo>
                    <a:pt x="80079" y="206728"/>
                  </a:lnTo>
                  <a:lnTo>
                    <a:pt x="56593" y="245388"/>
                  </a:lnTo>
                  <a:lnTo>
                    <a:pt x="36848" y="286375"/>
                  </a:lnTo>
                  <a:lnTo>
                    <a:pt x="21080" y="329453"/>
                  </a:lnTo>
                  <a:lnTo>
                    <a:pt x="9526" y="374388"/>
                  </a:lnTo>
                  <a:lnTo>
                    <a:pt x="2420" y="420944"/>
                  </a:lnTo>
                  <a:lnTo>
                    <a:pt x="0" y="468884"/>
                  </a:lnTo>
                  <a:lnTo>
                    <a:pt x="0" y="2813304"/>
                  </a:lnTo>
                  <a:lnTo>
                    <a:pt x="4090416" y="2813304"/>
                  </a:lnTo>
                  <a:lnTo>
                    <a:pt x="409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3983" y="252984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0" y="2813304"/>
                  </a:moveTo>
                  <a:lnTo>
                    <a:pt x="0" y="468884"/>
                  </a:lnTo>
                  <a:lnTo>
                    <a:pt x="2420" y="420944"/>
                  </a:lnTo>
                  <a:lnTo>
                    <a:pt x="9526" y="374388"/>
                  </a:lnTo>
                  <a:lnTo>
                    <a:pt x="21080" y="329453"/>
                  </a:lnTo>
                  <a:lnTo>
                    <a:pt x="36848" y="286375"/>
                  </a:lnTo>
                  <a:lnTo>
                    <a:pt x="56593" y="245388"/>
                  </a:lnTo>
                  <a:lnTo>
                    <a:pt x="80079" y="206728"/>
                  </a:lnTo>
                  <a:lnTo>
                    <a:pt x="107072" y="170632"/>
                  </a:lnTo>
                  <a:lnTo>
                    <a:pt x="137336" y="137334"/>
                  </a:lnTo>
                  <a:lnTo>
                    <a:pt x="170634" y="107071"/>
                  </a:lnTo>
                  <a:lnTo>
                    <a:pt x="206731" y="80079"/>
                  </a:lnTo>
                  <a:lnTo>
                    <a:pt x="245392" y="56592"/>
                  </a:lnTo>
                  <a:lnTo>
                    <a:pt x="286380" y="36847"/>
                  </a:lnTo>
                  <a:lnTo>
                    <a:pt x="329460" y="21080"/>
                  </a:lnTo>
                  <a:lnTo>
                    <a:pt x="374397" y="9526"/>
                  </a:lnTo>
                  <a:lnTo>
                    <a:pt x="420954" y="2420"/>
                  </a:lnTo>
                  <a:lnTo>
                    <a:pt x="468896" y="0"/>
                  </a:lnTo>
                  <a:lnTo>
                    <a:pt x="4090416" y="0"/>
                  </a:lnTo>
                  <a:lnTo>
                    <a:pt x="4090416" y="2813304"/>
                  </a:lnTo>
                  <a:lnTo>
                    <a:pt x="0" y="2813304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5266" y="418287"/>
            <a:ext cx="3789045" cy="17437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2019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782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підприємства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здійснювали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інноваційну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діяльність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у</a:t>
            </a:r>
            <a:r>
              <a:rPr sz="1600" spc="2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промисловості</a:t>
            </a:r>
            <a:r>
              <a:rPr sz="1600" spc="-10" dirty="0" smtClean="0">
                <a:latin typeface="Times New Roman"/>
                <a:cs typeface="Times New Roman"/>
              </a:rPr>
              <a:t>. </a:t>
            </a:r>
            <a:r>
              <a:rPr sz="1600" dirty="0" err="1" smtClean="0">
                <a:latin typeface="Times New Roman"/>
                <a:cs typeface="Times New Roman"/>
              </a:rPr>
              <a:t>При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цьому</a:t>
            </a:r>
            <a:r>
              <a:rPr sz="1600" spc="-4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частка</a:t>
            </a:r>
            <a:r>
              <a:rPr sz="1600" spc="-4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кількості</a:t>
            </a:r>
            <a:r>
              <a:rPr sz="1600" spc="-6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промислових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підприємств</a:t>
            </a:r>
            <a:r>
              <a:rPr sz="1600" spc="-10" dirty="0" smtClean="0">
                <a:latin typeface="Times New Roman"/>
                <a:cs typeface="Times New Roman"/>
              </a:rPr>
              <a:t>,</a:t>
            </a:r>
            <a:r>
              <a:rPr sz="1600" spc="-6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що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впроваджували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інновації</a:t>
            </a:r>
            <a:r>
              <a:rPr sz="1600" spc="-10" dirty="0" smtClean="0">
                <a:latin typeface="Times New Roman"/>
                <a:cs typeface="Times New Roman"/>
              </a:rPr>
              <a:t> (</a:t>
            </a:r>
            <a:r>
              <a:rPr sz="1600" spc="-10" dirty="0" err="1" smtClean="0">
                <a:latin typeface="Times New Roman"/>
                <a:cs typeface="Times New Roman"/>
              </a:rPr>
              <a:t>продукцію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та</a:t>
            </a:r>
            <a:r>
              <a:rPr sz="1600" dirty="0" smtClean="0">
                <a:latin typeface="Times New Roman"/>
                <a:cs typeface="Times New Roman"/>
              </a:rPr>
              <a:t>/</a:t>
            </a:r>
            <a:r>
              <a:rPr sz="1600" dirty="0" err="1" smtClean="0">
                <a:latin typeface="Times New Roman"/>
                <a:cs typeface="Times New Roman"/>
              </a:rPr>
              <a:t>або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технологічні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процеси</a:t>
            </a:r>
            <a:r>
              <a:rPr sz="1600" spc="-10" dirty="0" smtClean="0">
                <a:latin typeface="Times New Roman"/>
                <a:cs typeface="Times New Roman"/>
              </a:rPr>
              <a:t>),</a:t>
            </a:r>
            <a:r>
              <a:rPr sz="1600" spc="-40" dirty="0" smtClean="0">
                <a:latin typeface="Times New Roman"/>
                <a:cs typeface="Times New Roman"/>
              </a:rPr>
              <a:t> </a:t>
            </a:r>
            <a:r>
              <a:rPr sz="1600" spc="-50" dirty="0" smtClean="0">
                <a:latin typeface="Times New Roman"/>
                <a:cs typeface="Times New Roman"/>
              </a:rPr>
              <a:t>у </a:t>
            </a:r>
            <a:r>
              <a:rPr sz="1600" dirty="0" err="1" smtClean="0">
                <a:latin typeface="Times New Roman"/>
                <a:cs typeface="Times New Roman"/>
              </a:rPr>
              <a:t>загальній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кількості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промислових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підприємств</a:t>
            </a:r>
            <a:r>
              <a:rPr sz="1600" spc="-8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становила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13,8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%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(найменше </a:t>
            </a: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останні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років)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18050" y="246634"/>
            <a:ext cx="4103370" cy="2826385"/>
            <a:chOff x="4718050" y="246634"/>
            <a:chExt cx="4103370" cy="2826385"/>
          </a:xfrm>
        </p:grpSpPr>
        <p:sp>
          <p:nvSpPr>
            <p:cNvPr id="7" name="object 7"/>
            <p:cNvSpPr/>
            <p:nvPr/>
          </p:nvSpPr>
          <p:spPr>
            <a:xfrm>
              <a:off x="4724400" y="252984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3621531" y="0"/>
                  </a:moveTo>
                  <a:lnTo>
                    <a:pt x="0" y="0"/>
                  </a:lnTo>
                  <a:lnTo>
                    <a:pt x="0" y="2813304"/>
                  </a:lnTo>
                  <a:lnTo>
                    <a:pt x="4090416" y="2813304"/>
                  </a:lnTo>
                  <a:lnTo>
                    <a:pt x="4090416" y="468884"/>
                  </a:lnTo>
                  <a:lnTo>
                    <a:pt x="4087995" y="420944"/>
                  </a:lnTo>
                  <a:lnTo>
                    <a:pt x="4080889" y="374388"/>
                  </a:lnTo>
                  <a:lnTo>
                    <a:pt x="4069335" y="329453"/>
                  </a:lnTo>
                  <a:lnTo>
                    <a:pt x="4053568" y="286375"/>
                  </a:lnTo>
                  <a:lnTo>
                    <a:pt x="4033823" y="245388"/>
                  </a:lnTo>
                  <a:lnTo>
                    <a:pt x="4010336" y="206728"/>
                  </a:lnTo>
                  <a:lnTo>
                    <a:pt x="3983344" y="170632"/>
                  </a:lnTo>
                  <a:lnTo>
                    <a:pt x="3953081" y="137334"/>
                  </a:lnTo>
                  <a:lnTo>
                    <a:pt x="3919783" y="107071"/>
                  </a:lnTo>
                  <a:lnTo>
                    <a:pt x="3883687" y="80079"/>
                  </a:lnTo>
                  <a:lnTo>
                    <a:pt x="3845027" y="56592"/>
                  </a:lnTo>
                  <a:lnTo>
                    <a:pt x="3804040" y="36847"/>
                  </a:lnTo>
                  <a:lnTo>
                    <a:pt x="3760962" y="21080"/>
                  </a:lnTo>
                  <a:lnTo>
                    <a:pt x="3716027" y="9526"/>
                  </a:lnTo>
                  <a:lnTo>
                    <a:pt x="3669471" y="2420"/>
                  </a:lnTo>
                  <a:lnTo>
                    <a:pt x="3621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4400" y="252984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0" y="0"/>
                  </a:moveTo>
                  <a:lnTo>
                    <a:pt x="3621531" y="0"/>
                  </a:lnTo>
                  <a:lnTo>
                    <a:pt x="3669471" y="2420"/>
                  </a:lnTo>
                  <a:lnTo>
                    <a:pt x="3716027" y="9526"/>
                  </a:lnTo>
                  <a:lnTo>
                    <a:pt x="3760962" y="21080"/>
                  </a:lnTo>
                  <a:lnTo>
                    <a:pt x="3804040" y="36847"/>
                  </a:lnTo>
                  <a:lnTo>
                    <a:pt x="3845027" y="56592"/>
                  </a:lnTo>
                  <a:lnTo>
                    <a:pt x="3883687" y="80079"/>
                  </a:lnTo>
                  <a:lnTo>
                    <a:pt x="3919783" y="107071"/>
                  </a:lnTo>
                  <a:lnTo>
                    <a:pt x="3953081" y="137334"/>
                  </a:lnTo>
                  <a:lnTo>
                    <a:pt x="3983344" y="170632"/>
                  </a:lnTo>
                  <a:lnTo>
                    <a:pt x="4010336" y="206728"/>
                  </a:lnTo>
                  <a:lnTo>
                    <a:pt x="4033823" y="245388"/>
                  </a:lnTo>
                  <a:lnTo>
                    <a:pt x="4053568" y="286375"/>
                  </a:lnTo>
                  <a:lnTo>
                    <a:pt x="4069335" y="329453"/>
                  </a:lnTo>
                  <a:lnTo>
                    <a:pt x="4080889" y="374388"/>
                  </a:lnTo>
                  <a:lnTo>
                    <a:pt x="4087995" y="420944"/>
                  </a:lnTo>
                  <a:lnTo>
                    <a:pt x="4090416" y="468884"/>
                  </a:lnTo>
                  <a:lnTo>
                    <a:pt x="4090416" y="2813304"/>
                  </a:lnTo>
                  <a:lnTo>
                    <a:pt x="0" y="281330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09565" y="734313"/>
            <a:ext cx="3721735" cy="68262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-1270" algn="ctr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Основним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джерелом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фінансування </a:t>
            </a:r>
            <a:r>
              <a:rPr sz="1600" dirty="0" err="1">
                <a:latin typeface="Times New Roman"/>
                <a:cs typeface="Times New Roman"/>
              </a:rPr>
              <a:t>інновацій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залишаються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власні </a:t>
            </a:r>
            <a:r>
              <a:rPr sz="1600" dirty="0">
                <a:latin typeface="Times New Roman"/>
                <a:cs typeface="Times New Roman"/>
              </a:rPr>
              <a:t>кошти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підприємств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7633" y="3059938"/>
            <a:ext cx="4103370" cy="2826385"/>
            <a:chOff x="627633" y="3059938"/>
            <a:chExt cx="4103370" cy="2826385"/>
          </a:xfrm>
        </p:grpSpPr>
        <p:sp>
          <p:nvSpPr>
            <p:cNvPr id="11" name="object 11"/>
            <p:cNvSpPr/>
            <p:nvPr/>
          </p:nvSpPr>
          <p:spPr>
            <a:xfrm>
              <a:off x="633983" y="3066288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4090416" y="0"/>
                  </a:moveTo>
                  <a:lnTo>
                    <a:pt x="0" y="0"/>
                  </a:lnTo>
                  <a:lnTo>
                    <a:pt x="0" y="2344420"/>
                  </a:lnTo>
                  <a:lnTo>
                    <a:pt x="2420" y="2392359"/>
                  </a:lnTo>
                  <a:lnTo>
                    <a:pt x="9526" y="2438915"/>
                  </a:lnTo>
                  <a:lnTo>
                    <a:pt x="21080" y="2483850"/>
                  </a:lnTo>
                  <a:lnTo>
                    <a:pt x="36848" y="2526928"/>
                  </a:lnTo>
                  <a:lnTo>
                    <a:pt x="56593" y="2567915"/>
                  </a:lnTo>
                  <a:lnTo>
                    <a:pt x="80079" y="2606575"/>
                  </a:lnTo>
                  <a:lnTo>
                    <a:pt x="107072" y="2642671"/>
                  </a:lnTo>
                  <a:lnTo>
                    <a:pt x="137336" y="2675969"/>
                  </a:lnTo>
                  <a:lnTo>
                    <a:pt x="170634" y="2706232"/>
                  </a:lnTo>
                  <a:lnTo>
                    <a:pt x="206731" y="2733224"/>
                  </a:lnTo>
                  <a:lnTo>
                    <a:pt x="245392" y="2756711"/>
                  </a:lnTo>
                  <a:lnTo>
                    <a:pt x="286380" y="2776456"/>
                  </a:lnTo>
                  <a:lnTo>
                    <a:pt x="329460" y="2792223"/>
                  </a:lnTo>
                  <a:lnTo>
                    <a:pt x="374397" y="2803777"/>
                  </a:lnTo>
                  <a:lnTo>
                    <a:pt x="420954" y="2810883"/>
                  </a:lnTo>
                  <a:lnTo>
                    <a:pt x="468896" y="2813304"/>
                  </a:lnTo>
                  <a:lnTo>
                    <a:pt x="4090416" y="2813304"/>
                  </a:lnTo>
                  <a:lnTo>
                    <a:pt x="409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3983" y="3066288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4090416" y="2813304"/>
                  </a:moveTo>
                  <a:lnTo>
                    <a:pt x="468896" y="2813304"/>
                  </a:lnTo>
                  <a:lnTo>
                    <a:pt x="420954" y="2810883"/>
                  </a:lnTo>
                  <a:lnTo>
                    <a:pt x="374397" y="2803777"/>
                  </a:lnTo>
                  <a:lnTo>
                    <a:pt x="329460" y="2792223"/>
                  </a:lnTo>
                  <a:lnTo>
                    <a:pt x="286380" y="2776456"/>
                  </a:lnTo>
                  <a:lnTo>
                    <a:pt x="245392" y="2756711"/>
                  </a:lnTo>
                  <a:lnTo>
                    <a:pt x="206731" y="2733224"/>
                  </a:lnTo>
                  <a:lnTo>
                    <a:pt x="170634" y="2706232"/>
                  </a:lnTo>
                  <a:lnTo>
                    <a:pt x="137336" y="2675969"/>
                  </a:lnTo>
                  <a:lnTo>
                    <a:pt x="107072" y="2642671"/>
                  </a:lnTo>
                  <a:lnTo>
                    <a:pt x="80079" y="2606575"/>
                  </a:lnTo>
                  <a:lnTo>
                    <a:pt x="56593" y="2567915"/>
                  </a:lnTo>
                  <a:lnTo>
                    <a:pt x="36848" y="2526928"/>
                  </a:lnTo>
                  <a:lnTo>
                    <a:pt x="21080" y="2483850"/>
                  </a:lnTo>
                  <a:lnTo>
                    <a:pt x="9526" y="2438915"/>
                  </a:lnTo>
                  <a:lnTo>
                    <a:pt x="2420" y="2392359"/>
                  </a:lnTo>
                  <a:lnTo>
                    <a:pt x="0" y="2344420"/>
                  </a:lnTo>
                  <a:lnTo>
                    <a:pt x="0" y="0"/>
                  </a:lnTo>
                  <a:lnTo>
                    <a:pt x="4090416" y="0"/>
                  </a:lnTo>
                  <a:lnTo>
                    <a:pt x="4090416" y="2813304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6498" y="3936619"/>
            <a:ext cx="3886835" cy="17437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видами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економічної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діяльності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найбільші </a:t>
            </a:r>
            <a:r>
              <a:rPr sz="1600" dirty="0">
                <a:latin typeface="Times New Roman"/>
                <a:cs typeface="Times New Roman"/>
              </a:rPr>
              <a:t>частки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впроваджених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інноваційних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видів продукції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припадають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підприємства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з </a:t>
            </a:r>
            <a:r>
              <a:rPr sz="1600" dirty="0">
                <a:latin typeface="Times New Roman"/>
                <a:cs typeface="Times New Roman"/>
              </a:rPr>
              <a:t>виробництва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харчових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продуктів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(25,2%),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з </a:t>
            </a:r>
            <a:r>
              <a:rPr sz="1600" dirty="0">
                <a:latin typeface="Times New Roman"/>
                <a:cs typeface="Times New Roman"/>
              </a:rPr>
              <a:t>виробництва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машин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устаткування,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н.в.і.у. </a:t>
            </a:r>
            <a:r>
              <a:rPr sz="1600" dirty="0">
                <a:latin typeface="Times New Roman"/>
                <a:cs typeface="Times New Roman"/>
              </a:rPr>
              <a:t>(19,8%)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виробництва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основних фармацевтичних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продуктів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і </a:t>
            </a:r>
            <a:r>
              <a:rPr sz="1600" spc="-10" dirty="0">
                <a:latin typeface="Times New Roman"/>
                <a:cs typeface="Times New Roman"/>
              </a:rPr>
              <a:t>фармацевтичних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препаратів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(7,3%).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18050" y="3059938"/>
            <a:ext cx="4103370" cy="2826385"/>
            <a:chOff x="4718050" y="3059938"/>
            <a:chExt cx="4103370" cy="2826385"/>
          </a:xfrm>
        </p:grpSpPr>
        <p:sp>
          <p:nvSpPr>
            <p:cNvPr id="15" name="object 15"/>
            <p:cNvSpPr/>
            <p:nvPr/>
          </p:nvSpPr>
          <p:spPr>
            <a:xfrm>
              <a:off x="4724400" y="3066288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4090416" y="0"/>
                  </a:moveTo>
                  <a:lnTo>
                    <a:pt x="0" y="0"/>
                  </a:lnTo>
                  <a:lnTo>
                    <a:pt x="0" y="2813304"/>
                  </a:lnTo>
                  <a:lnTo>
                    <a:pt x="3621531" y="2813304"/>
                  </a:lnTo>
                  <a:lnTo>
                    <a:pt x="3669471" y="2810883"/>
                  </a:lnTo>
                  <a:lnTo>
                    <a:pt x="3716027" y="2803777"/>
                  </a:lnTo>
                  <a:lnTo>
                    <a:pt x="3760962" y="2792223"/>
                  </a:lnTo>
                  <a:lnTo>
                    <a:pt x="3804040" y="2776456"/>
                  </a:lnTo>
                  <a:lnTo>
                    <a:pt x="3845027" y="2756711"/>
                  </a:lnTo>
                  <a:lnTo>
                    <a:pt x="3883687" y="2733224"/>
                  </a:lnTo>
                  <a:lnTo>
                    <a:pt x="3919783" y="2706232"/>
                  </a:lnTo>
                  <a:lnTo>
                    <a:pt x="3953081" y="2675969"/>
                  </a:lnTo>
                  <a:lnTo>
                    <a:pt x="3983344" y="2642671"/>
                  </a:lnTo>
                  <a:lnTo>
                    <a:pt x="4010336" y="2606575"/>
                  </a:lnTo>
                  <a:lnTo>
                    <a:pt x="4033823" y="2567915"/>
                  </a:lnTo>
                  <a:lnTo>
                    <a:pt x="4053568" y="2526928"/>
                  </a:lnTo>
                  <a:lnTo>
                    <a:pt x="4069335" y="2483850"/>
                  </a:lnTo>
                  <a:lnTo>
                    <a:pt x="4080889" y="2438915"/>
                  </a:lnTo>
                  <a:lnTo>
                    <a:pt x="4087995" y="2392359"/>
                  </a:lnTo>
                  <a:lnTo>
                    <a:pt x="4090416" y="2344420"/>
                  </a:lnTo>
                  <a:lnTo>
                    <a:pt x="409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4400" y="3066288"/>
              <a:ext cx="4090670" cy="2813685"/>
            </a:xfrm>
            <a:custGeom>
              <a:avLst/>
              <a:gdLst/>
              <a:ahLst/>
              <a:cxnLst/>
              <a:rect l="l" t="t" r="r" b="b"/>
              <a:pathLst>
                <a:path w="4090670" h="2813685">
                  <a:moveTo>
                    <a:pt x="4090416" y="0"/>
                  </a:moveTo>
                  <a:lnTo>
                    <a:pt x="4090416" y="2344420"/>
                  </a:lnTo>
                  <a:lnTo>
                    <a:pt x="4087995" y="2392359"/>
                  </a:lnTo>
                  <a:lnTo>
                    <a:pt x="4080889" y="2438915"/>
                  </a:lnTo>
                  <a:lnTo>
                    <a:pt x="4069335" y="2483850"/>
                  </a:lnTo>
                  <a:lnTo>
                    <a:pt x="4053568" y="2526928"/>
                  </a:lnTo>
                  <a:lnTo>
                    <a:pt x="4033823" y="2567915"/>
                  </a:lnTo>
                  <a:lnTo>
                    <a:pt x="4010336" y="2606575"/>
                  </a:lnTo>
                  <a:lnTo>
                    <a:pt x="3983344" y="2642671"/>
                  </a:lnTo>
                  <a:lnTo>
                    <a:pt x="3953081" y="2675969"/>
                  </a:lnTo>
                  <a:lnTo>
                    <a:pt x="3919783" y="2706232"/>
                  </a:lnTo>
                  <a:lnTo>
                    <a:pt x="3883687" y="2733224"/>
                  </a:lnTo>
                  <a:lnTo>
                    <a:pt x="3845027" y="2756711"/>
                  </a:lnTo>
                  <a:lnTo>
                    <a:pt x="3804040" y="2776456"/>
                  </a:lnTo>
                  <a:lnTo>
                    <a:pt x="3760962" y="2792223"/>
                  </a:lnTo>
                  <a:lnTo>
                    <a:pt x="3716027" y="2803777"/>
                  </a:lnTo>
                  <a:lnTo>
                    <a:pt x="3669471" y="2810883"/>
                  </a:lnTo>
                  <a:lnTo>
                    <a:pt x="3621531" y="2813304"/>
                  </a:lnTo>
                  <a:lnTo>
                    <a:pt x="0" y="2813304"/>
                  </a:lnTo>
                  <a:lnTo>
                    <a:pt x="0" y="0"/>
                  </a:lnTo>
                  <a:lnTo>
                    <a:pt x="4090416" y="0"/>
                  </a:lnTo>
                  <a:close/>
                </a:path>
              </a:pathLst>
            </a:custGeom>
            <a:ln w="12191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24805" y="4356938"/>
            <a:ext cx="3689350" cy="90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ts val="1789"/>
              </a:lnSpc>
              <a:spcBef>
                <a:spcPts val="110"/>
              </a:spcBef>
            </a:pP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метою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здійснення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нововведень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2019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р.</a:t>
            </a:r>
            <a:endParaRPr sz="1600">
              <a:latin typeface="Times New Roman"/>
              <a:cs typeface="Times New Roman"/>
            </a:endParaRPr>
          </a:p>
          <a:p>
            <a:pPr marL="198120" marR="186690" indent="27305" algn="just">
              <a:lnSpc>
                <a:spcPts val="1660"/>
              </a:lnSpc>
              <a:spcBef>
                <a:spcPts val="140"/>
              </a:spcBef>
            </a:pPr>
            <a:r>
              <a:rPr sz="1600" dirty="0">
                <a:latin typeface="Times New Roman"/>
                <a:cs typeface="Times New Roman"/>
              </a:rPr>
              <a:t>177</a:t>
            </a:r>
            <a:r>
              <a:rPr sz="1600" spc="-10" dirty="0">
                <a:latin typeface="Times New Roman"/>
                <a:cs typeface="Times New Roman"/>
              </a:rPr>
              <a:t> підприємств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придбали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885 </a:t>
            </a:r>
            <a:r>
              <a:rPr sz="1600" spc="-20" dirty="0">
                <a:latin typeface="Times New Roman"/>
                <a:cs typeface="Times New Roman"/>
              </a:rPr>
              <a:t>нових </a:t>
            </a:r>
            <a:r>
              <a:rPr sz="1600" dirty="0">
                <a:latin typeface="Times New Roman"/>
                <a:cs typeface="Times New Roman"/>
              </a:rPr>
              <a:t>технологій 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Україні,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55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підприємств </a:t>
            </a:r>
            <a:r>
              <a:rPr sz="1600" dirty="0">
                <a:latin typeface="Times New Roman"/>
                <a:cs typeface="Times New Roman"/>
              </a:rPr>
              <a:t>придбали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112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технологій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кордоном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71927" y="2343911"/>
            <a:ext cx="4417060" cy="1420495"/>
            <a:chOff x="2471927" y="2343911"/>
            <a:chExt cx="4417060" cy="1420495"/>
          </a:xfrm>
        </p:grpSpPr>
        <p:sp>
          <p:nvSpPr>
            <p:cNvPr id="19" name="object 19"/>
            <p:cNvSpPr/>
            <p:nvPr/>
          </p:nvSpPr>
          <p:spPr>
            <a:xfrm>
              <a:off x="2478023" y="2350007"/>
              <a:ext cx="4404360" cy="1408430"/>
            </a:xfrm>
            <a:custGeom>
              <a:avLst/>
              <a:gdLst/>
              <a:ahLst/>
              <a:cxnLst/>
              <a:rect l="l" t="t" r="r" b="b"/>
              <a:pathLst>
                <a:path w="4404359" h="1408429">
                  <a:moveTo>
                    <a:pt x="4169664" y="0"/>
                  </a:moveTo>
                  <a:lnTo>
                    <a:pt x="234695" y="0"/>
                  </a:lnTo>
                  <a:lnTo>
                    <a:pt x="187382" y="4766"/>
                  </a:lnTo>
                  <a:lnTo>
                    <a:pt x="143321" y="18436"/>
                  </a:lnTo>
                  <a:lnTo>
                    <a:pt x="103454" y="40069"/>
                  </a:lnTo>
                  <a:lnTo>
                    <a:pt x="68722" y="68722"/>
                  </a:lnTo>
                  <a:lnTo>
                    <a:pt x="40069" y="103454"/>
                  </a:lnTo>
                  <a:lnTo>
                    <a:pt x="18436" y="143321"/>
                  </a:lnTo>
                  <a:lnTo>
                    <a:pt x="4766" y="187382"/>
                  </a:lnTo>
                  <a:lnTo>
                    <a:pt x="0" y="234695"/>
                  </a:lnTo>
                  <a:lnTo>
                    <a:pt x="0" y="1173479"/>
                  </a:lnTo>
                  <a:lnTo>
                    <a:pt x="4766" y="1220793"/>
                  </a:lnTo>
                  <a:lnTo>
                    <a:pt x="18436" y="1264854"/>
                  </a:lnTo>
                  <a:lnTo>
                    <a:pt x="40069" y="1304721"/>
                  </a:lnTo>
                  <a:lnTo>
                    <a:pt x="68722" y="1339453"/>
                  </a:lnTo>
                  <a:lnTo>
                    <a:pt x="103454" y="1368106"/>
                  </a:lnTo>
                  <a:lnTo>
                    <a:pt x="143321" y="1389739"/>
                  </a:lnTo>
                  <a:lnTo>
                    <a:pt x="187382" y="1403409"/>
                  </a:lnTo>
                  <a:lnTo>
                    <a:pt x="234695" y="1408175"/>
                  </a:lnTo>
                  <a:lnTo>
                    <a:pt x="4169664" y="1408175"/>
                  </a:lnTo>
                  <a:lnTo>
                    <a:pt x="4216977" y="1403409"/>
                  </a:lnTo>
                  <a:lnTo>
                    <a:pt x="4261038" y="1389739"/>
                  </a:lnTo>
                  <a:lnTo>
                    <a:pt x="4300905" y="1368106"/>
                  </a:lnTo>
                  <a:lnTo>
                    <a:pt x="4335637" y="1339453"/>
                  </a:lnTo>
                  <a:lnTo>
                    <a:pt x="4364290" y="1304721"/>
                  </a:lnTo>
                  <a:lnTo>
                    <a:pt x="4385923" y="1264854"/>
                  </a:lnTo>
                  <a:lnTo>
                    <a:pt x="4399593" y="1220793"/>
                  </a:lnTo>
                  <a:lnTo>
                    <a:pt x="4404359" y="1173479"/>
                  </a:lnTo>
                  <a:lnTo>
                    <a:pt x="4404359" y="234695"/>
                  </a:lnTo>
                  <a:lnTo>
                    <a:pt x="4399593" y="187382"/>
                  </a:lnTo>
                  <a:lnTo>
                    <a:pt x="4385923" y="143321"/>
                  </a:lnTo>
                  <a:lnTo>
                    <a:pt x="4364290" y="103454"/>
                  </a:lnTo>
                  <a:lnTo>
                    <a:pt x="4335637" y="68722"/>
                  </a:lnTo>
                  <a:lnTo>
                    <a:pt x="4300905" y="40069"/>
                  </a:lnTo>
                  <a:lnTo>
                    <a:pt x="4261038" y="18436"/>
                  </a:lnTo>
                  <a:lnTo>
                    <a:pt x="4216977" y="4766"/>
                  </a:lnTo>
                  <a:lnTo>
                    <a:pt x="4169664" y="0"/>
                  </a:lnTo>
                  <a:close/>
                </a:path>
              </a:pathLst>
            </a:custGeom>
            <a:solidFill>
              <a:srgbClr val="F4B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78023" y="2350007"/>
              <a:ext cx="4404360" cy="1408430"/>
            </a:xfrm>
            <a:custGeom>
              <a:avLst/>
              <a:gdLst/>
              <a:ahLst/>
              <a:cxnLst/>
              <a:rect l="l" t="t" r="r" b="b"/>
              <a:pathLst>
                <a:path w="4404359" h="1408429">
                  <a:moveTo>
                    <a:pt x="0" y="234695"/>
                  </a:moveTo>
                  <a:lnTo>
                    <a:pt x="4766" y="187382"/>
                  </a:lnTo>
                  <a:lnTo>
                    <a:pt x="18436" y="143321"/>
                  </a:lnTo>
                  <a:lnTo>
                    <a:pt x="40069" y="103454"/>
                  </a:lnTo>
                  <a:lnTo>
                    <a:pt x="68722" y="68722"/>
                  </a:lnTo>
                  <a:lnTo>
                    <a:pt x="103454" y="40069"/>
                  </a:lnTo>
                  <a:lnTo>
                    <a:pt x="143321" y="18436"/>
                  </a:lnTo>
                  <a:lnTo>
                    <a:pt x="187382" y="4766"/>
                  </a:lnTo>
                  <a:lnTo>
                    <a:pt x="234695" y="0"/>
                  </a:lnTo>
                  <a:lnTo>
                    <a:pt x="4169664" y="0"/>
                  </a:lnTo>
                  <a:lnTo>
                    <a:pt x="4216977" y="4766"/>
                  </a:lnTo>
                  <a:lnTo>
                    <a:pt x="4261038" y="18436"/>
                  </a:lnTo>
                  <a:lnTo>
                    <a:pt x="4300905" y="40069"/>
                  </a:lnTo>
                  <a:lnTo>
                    <a:pt x="4335637" y="68722"/>
                  </a:lnTo>
                  <a:lnTo>
                    <a:pt x="4364290" y="103454"/>
                  </a:lnTo>
                  <a:lnTo>
                    <a:pt x="4385923" y="143321"/>
                  </a:lnTo>
                  <a:lnTo>
                    <a:pt x="4399593" y="187382"/>
                  </a:lnTo>
                  <a:lnTo>
                    <a:pt x="4404359" y="234695"/>
                  </a:lnTo>
                  <a:lnTo>
                    <a:pt x="4404359" y="1173479"/>
                  </a:lnTo>
                  <a:lnTo>
                    <a:pt x="4399593" y="1220793"/>
                  </a:lnTo>
                  <a:lnTo>
                    <a:pt x="4385923" y="1264854"/>
                  </a:lnTo>
                  <a:lnTo>
                    <a:pt x="4364290" y="1304721"/>
                  </a:lnTo>
                  <a:lnTo>
                    <a:pt x="4335637" y="1339453"/>
                  </a:lnTo>
                  <a:lnTo>
                    <a:pt x="4300905" y="1368106"/>
                  </a:lnTo>
                  <a:lnTo>
                    <a:pt x="4261038" y="1389739"/>
                  </a:lnTo>
                  <a:lnTo>
                    <a:pt x="4216977" y="1403409"/>
                  </a:lnTo>
                  <a:lnTo>
                    <a:pt x="4169664" y="1408175"/>
                  </a:lnTo>
                  <a:lnTo>
                    <a:pt x="234695" y="1408175"/>
                  </a:lnTo>
                  <a:lnTo>
                    <a:pt x="187382" y="1403409"/>
                  </a:lnTo>
                  <a:lnTo>
                    <a:pt x="143321" y="1389739"/>
                  </a:lnTo>
                  <a:lnTo>
                    <a:pt x="103454" y="1368106"/>
                  </a:lnTo>
                  <a:lnTo>
                    <a:pt x="68722" y="1339453"/>
                  </a:lnTo>
                  <a:lnTo>
                    <a:pt x="40069" y="1304721"/>
                  </a:lnTo>
                  <a:lnTo>
                    <a:pt x="18436" y="1264854"/>
                  </a:lnTo>
                  <a:lnTo>
                    <a:pt x="4766" y="1220793"/>
                  </a:lnTo>
                  <a:lnTo>
                    <a:pt x="0" y="1173479"/>
                  </a:lnTo>
                  <a:lnTo>
                    <a:pt x="0" y="23469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4139" y="2733243"/>
            <a:ext cx="3068320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235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4.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Успішний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інноваційний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ts val="2235"/>
              </a:lnSpc>
            </a:pPr>
            <a:r>
              <a:rPr sz="2000" b="1" dirty="0">
                <a:latin typeface="Times New Roman"/>
                <a:cs typeface="Times New Roman"/>
              </a:rPr>
              <a:t>розвиток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регіону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6244" y="6189979"/>
            <a:ext cx="5772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https://mon.gov.ua/storage/app/media/innovatsii-transfer-tehnologiy/2020/08/za-2019-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spc="-10" dirty="0">
                <a:latin typeface="Times New Roman"/>
                <a:cs typeface="Times New Roman"/>
              </a:rPr>
              <a:t>1.pdf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362200" y="359663"/>
              <a:ext cx="5880100" cy="1030605"/>
            </a:xfrm>
            <a:custGeom>
              <a:avLst/>
              <a:gdLst/>
              <a:ahLst/>
              <a:cxnLst/>
              <a:rect l="l" t="t" r="r" b="b"/>
              <a:pathLst>
                <a:path w="5880100" h="1030605">
                  <a:moveTo>
                    <a:pt x="5707888" y="0"/>
                  </a:moveTo>
                  <a:lnTo>
                    <a:pt x="171704" y="0"/>
                  </a:lnTo>
                  <a:lnTo>
                    <a:pt x="126044" y="6130"/>
                  </a:lnTo>
                  <a:lnTo>
                    <a:pt x="85024" y="23433"/>
                  </a:lnTo>
                  <a:lnTo>
                    <a:pt x="50276" y="50276"/>
                  </a:lnTo>
                  <a:lnTo>
                    <a:pt x="23433" y="85024"/>
                  </a:lnTo>
                  <a:lnTo>
                    <a:pt x="6130" y="126044"/>
                  </a:lnTo>
                  <a:lnTo>
                    <a:pt x="0" y="171703"/>
                  </a:lnTo>
                  <a:lnTo>
                    <a:pt x="0" y="858520"/>
                  </a:lnTo>
                  <a:lnTo>
                    <a:pt x="6130" y="904179"/>
                  </a:lnTo>
                  <a:lnTo>
                    <a:pt x="23433" y="945199"/>
                  </a:lnTo>
                  <a:lnTo>
                    <a:pt x="50276" y="979947"/>
                  </a:lnTo>
                  <a:lnTo>
                    <a:pt x="85024" y="1006790"/>
                  </a:lnTo>
                  <a:lnTo>
                    <a:pt x="126044" y="1024093"/>
                  </a:lnTo>
                  <a:lnTo>
                    <a:pt x="171704" y="1030224"/>
                  </a:lnTo>
                  <a:lnTo>
                    <a:pt x="5707888" y="1030224"/>
                  </a:lnTo>
                  <a:lnTo>
                    <a:pt x="5753547" y="1024093"/>
                  </a:lnTo>
                  <a:lnTo>
                    <a:pt x="5794567" y="1006790"/>
                  </a:lnTo>
                  <a:lnTo>
                    <a:pt x="5829315" y="979947"/>
                  </a:lnTo>
                  <a:lnTo>
                    <a:pt x="5856158" y="945199"/>
                  </a:lnTo>
                  <a:lnTo>
                    <a:pt x="5873461" y="904179"/>
                  </a:lnTo>
                  <a:lnTo>
                    <a:pt x="5879592" y="858520"/>
                  </a:lnTo>
                  <a:lnTo>
                    <a:pt x="5879592" y="171703"/>
                  </a:lnTo>
                  <a:lnTo>
                    <a:pt x="5873461" y="126044"/>
                  </a:lnTo>
                  <a:lnTo>
                    <a:pt x="5856158" y="85024"/>
                  </a:lnTo>
                  <a:lnTo>
                    <a:pt x="5829315" y="50276"/>
                  </a:lnTo>
                  <a:lnTo>
                    <a:pt x="5794567" y="23433"/>
                  </a:lnTo>
                  <a:lnTo>
                    <a:pt x="5753547" y="6130"/>
                  </a:lnTo>
                  <a:lnTo>
                    <a:pt x="570788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62200" y="359663"/>
              <a:ext cx="5880100" cy="1030605"/>
            </a:xfrm>
            <a:custGeom>
              <a:avLst/>
              <a:gdLst/>
              <a:ahLst/>
              <a:cxnLst/>
              <a:rect l="l" t="t" r="r" b="b"/>
              <a:pathLst>
                <a:path w="5880100" h="1030605">
                  <a:moveTo>
                    <a:pt x="0" y="171703"/>
                  </a:moveTo>
                  <a:lnTo>
                    <a:pt x="6130" y="126044"/>
                  </a:lnTo>
                  <a:lnTo>
                    <a:pt x="23433" y="85024"/>
                  </a:lnTo>
                  <a:lnTo>
                    <a:pt x="50276" y="50276"/>
                  </a:lnTo>
                  <a:lnTo>
                    <a:pt x="85024" y="23433"/>
                  </a:lnTo>
                  <a:lnTo>
                    <a:pt x="126044" y="6130"/>
                  </a:lnTo>
                  <a:lnTo>
                    <a:pt x="171704" y="0"/>
                  </a:lnTo>
                  <a:lnTo>
                    <a:pt x="5707888" y="0"/>
                  </a:lnTo>
                  <a:lnTo>
                    <a:pt x="5753547" y="6130"/>
                  </a:lnTo>
                  <a:lnTo>
                    <a:pt x="5794567" y="23433"/>
                  </a:lnTo>
                  <a:lnTo>
                    <a:pt x="5829315" y="50276"/>
                  </a:lnTo>
                  <a:lnTo>
                    <a:pt x="5856158" y="85024"/>
                  </a:lnTo>
                  <a:lnTo>
                    <a:pt x="5873461" y="126044"/>
                  </a:lnTo>
                  <a:lnTo>
                    <a:pt x="5879592" y="171703"/>
                  </a:lnTo>
                  <a:lnTo>
                    <a:pt x="5879592" y="858520"/>
                  </a:lnTo>
                  <a:lnTo>
                    <a:pt x="5873461" y="904179"/>
                  </a:lnTo>
                  <a:lnTo>
                    <a:pt x="5856158" y="945199"/>
                  </a:lnTo>
                  <a:lnTo>
                    <a:pt x="5829315" y="979947"/>
                  </a:lnTo>
                  <a:lnTo>
                    <a:pt x="5794567" y="1006790"/>
                  </a:lnTo>
                  <a:lnTo>
                    <a:pt x="5753547" y="1024093"/>
                  </a:lnTo>
                  <a:lnTo>
                    <a:pt x="5707888" y="1030224"/>
                  </a:lnTo>
                  <a:lnTo>
                    <a:pt x="171704" y="1030224"/>
                  </a:lnTo>
                  <a:lnTo>
                    <a:pt x="126044" y="1024093"/>
                  </a:lnTo>
                  <a:lnTo>
                    <a:pt x="85024" y="1006790"/>
                  </a:lnTo>
                  <a:lnTo>
                    <a:pt x="50276" y="979947"/>
                  </a:lnTo>
                  <a:lnTo>
                    <a:pt x="23433" y="945199"/>
                  </a:lnTo>
                  <a:lnTo>
                    <a:pt x="6130" y="904179"/>
                  </a:lnTo>
                  <a:lnTo>
                    <a:pt x="0" y="858520"/>
                  </a:lnTo>
                  <a:lnTo>
                    <a:pt x="0" y="171703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35832" y="412242"/>
            <a:ext cx="41287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5.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Наявність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регіоні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надійного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зовнішньоекономічного потенціалу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0416" t="24075" r="35000" b="9999"/>
          <a:stretch/>
        </p:blipFill>
        <p:spPr>
          <a:xfrm>
            <a:off x="54482" y="1065657"/>
            <a:ext cx="4488951" cy="3733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33" y="1752601"/>
            <a:ext cx="4474484" cy="25098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97" y="4221957"/>
            <a:ext cx="4490920" cy="25669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18425" y="1155319"/>
              <a:ext cx="1177290" cy="5608320"/>
            </a:xfrm>
            <a:custGeom>
              <a:avLst/>
              <a:gdLst/>
              <a:ahLst/>
              <a:cxnLst/>
              <a:rect l="l" t="t" r="r" b="b"/>
              <a:pathLst>
                <a:path w="1177289" h="5608320">
                  <a:moveTo>
                    <a:pt x="15265" y="0"/>
                  </a:moveTo>
                  <a:lnTo>
                    <a:pt x="49173" y="34316"/>
                  </a:lnTo>
                  <a:lnTo>
                    <a:pt x="82579" y="68940"/>
                  </a:lnTo>
                  <a:lnTo>
                    <a:pt x="115482" y="103867"/>
                  </a:lnTo>
                  <a:lnTo>
                    <a:pt x="147883" y="139092"/>
                  </a:lnTo>
                  <a:lnTo>
                    <a:pt x="179781" y="174611"/>
                  </a:lnTo>
                  <a:lnTo>
                    <a:pt x="211178" y="210419"/>
                  </a:lnTo>
                  <a:lnTo>
                    <a:pt x="242072" y="246512"/>
                  </a:lnTo>
                  <a:lnTo>
                    <a:pt x="272463" y="282885"/>
                  </a:lnTo>
                  <a:lnTo>
                    <a:pt x="302353" y="319533"/>
                  </a:lnTo>
                  <a:lnTo>
                    <a:pt x="331740" y="356452"/>
                  </a:lnTo>
                  <a:lnTo>
                    <a:pt x="360624" y="393637"/>
                  </a:lnTo>
                  <a:lnTo>
                    <a:pt x="389006" y="431084"/>
                  </a:lnTo>
                  <a:lnTo>
                    <a:pt x="416886" y="468787"/>
                  </a:lnTo>
                  <a:lnTo>
                    <a:pt x="444264" y="506744"/>
                  </a:lnTo>
                  <a:lnTo>
                    <a:pt x="471139" y="544948"/>
                  </a:lnTo>
                  <a:lnTo>
                    <a:pt x="497512" y="583395"/>
                  </a:lnTo>
                  <a:lnTo>
                    <a:pt x="523383" y="622081"/>
                  </a:lnTo>
                  <a:lnTo>
                    <a:pt x="548751" y="661001"/>
                  </a:lnTo>
                  <a:lnTo>
                    <a:pt x="573617" y="700151"/>
                  </a:lnTo>
                  <a:lnTo>
                    <a:pt x="597980" y="739525"/>
                  </a:lnTo>
                  <a:lnTo>
                    <a:pt x="621841" y="779120"/>
                  </a:lnTo>
                  <a:lnTo>
                    <a:pt x="645200" y="818931"/>
                  </a:lnTo>
                  <a:lnTo>
                    <a:pt x="668057" y="858953"/>
                  </a:lnTo>
                  <a:lnTo>
                    <a:pt x="690411" y="899181"/>
                  </a:lnTo>
                  <a:lnTo>
                    <a:pt x="712263" y="939611"/>
                  </a:lnTo>
                  <a:lnTo>
                    <a:pt x="733612" y="980239"/>
                  </a:lnTo>
                  <a:lnTo>
                    <a:pt x="754459" y="1021059"/>
                  </a:lnTo>
                  <a:lnTo>
                    <a:pt x="774804" y="1062067"/>
                  </a:lnTo>
                  <a:lnTo>
                    <a:pt x="794647" y="1103260"/>
                  </a:lnTo>
                  <a:lnTo>
                    <a:pt x="813987" y="1144631"/>
                  </a:lnTo>
                  <a:lnTo>
                    <a:pt x="832824" y="1186176"/>
                  </a:lnTo>
                  <a:lnTo>
                    <a:pt x="851160" y="1227892"/>
                  </a:lnTo>
                  <a:lnTo>
                    <a:pt x="868993" y="1269772"/>
                  </a:lnTo>
                  <a:lnTo>
                    <a:pt x="886324" y="1311814"/>
                  </a:lnTo>
                  <a:lnTo>
                    <a:pt x="903152" y="1354011"/>
                  </a:lnTo>
                  <a:lnTo>
                    <a:pt x="919478" y="1396360"/>
                  </a:lnTo>
                  <a:lnTo>
                    <a:pt x="935302" y="1438855"/>
                  </a:lnTo>
                  <a:lnTo>
                    <a:pt x="950623" y="1481493"/>
                  </a:lnTo>
                  <a:lnTo>
                    <a:pt x="965442" y="1524269"/>
                  </a:lnTo>
                  <a:lnTo>
                    <a:pt x="979759" y="1567178"/>
                  </a:lnTo>
                  <a:lnTo>
                    <a:pt x="993574" y="1610215"/>
                  </a:lnTo>
                  <a:lnTo>
                    <a:pt x="1006886" y="1653376"/>
                  </a:lnTo>
                  <a:lnTo>
                    <a:pt x="1019695" y="1696656"/>
                  </a:lnTo>
                  <a:lnTo>
                    <a:pt x="1032003" y="1740052"/>
                  </a:lnTo>
                  <a:lnTo>
                    <a:pt x="1043808" y="1783557"/>
                  </a:lnTo>
                  <a:lnTo>
                    <a:pt x="1055110" y="1827168"/>
                  </a:lnTo>
                  <a:lnTo>
                    <a:pt x="1065911" y="1870880"/>
                  </a:lnTo>
                  <a:lnTo>
                    <a:pt x="1076209" y="1914688"/>
                  </a:lnTo>
                  <a:lnTo>
                    <a:pt x="1086004" y="1958588"/>
                  </a:lnTo>
                  <a:lnTo>
                    <a:pt x="1095298" y="2002576"/>
                  </a:lnTo>
                  <a:lnTo>
                    <a:pt x="1104088" y="2046646"/>
                  </a:lnTo>
                  <a:lnTo>
                    <a:pt x="1112377" y="2090794"/>
                  </a:lnTo>
                  <a:lnTo>
                    <a:pt x="1120163" y="2135015"/>
                  </a:lnTo>
                  <a:lnTo>
                    <a:pt x="1127447" y="2179305"/>
                  </a:lnTo>
                  <a:lnTo>
                    <a:pt x="1134229" y="2223660"/>
                  </a:lnTo>
                  <a:lnTo>
                    <a:pt x="1140508" y="2268074"/>
                  </a:lnTo>
                  <a:lnTo>
                    <a:pt x="1146285" y="2312543"/>
                  </a:lnTo>
                  <a:lnTo>
                    <a:pt x="1151560" y="2357063"/>
                  </a:lnTo>
                  <a:lnTo>
                    <a:pt x="1156332" y="2401629"/>
                  </a:lnTo>
                  <a:lnTo>
                    <a:pt x="1160602" y="2446235"/>
                  </a:lnTo>
                  <a:lnTo>
                    <a:pt x="1164369" y="2490879"/>
                  </a:lnTo>
                  <a:lnTo>
                    <a:pt x="1167635" y="2535555"/>
                  </a:lnTo>
                  <a:lnTo>
                    <a:pt x="1170397" y="2580258"/>
                  </a:lnTo>
                  <a:lnTo>
                    <a:pt x="1172658" y="2624984"/>
                  </a:lnTo>
                  <a:lnTo>
                    <a:pt x="1174416" y="2669729"/>
                  </a:lnTo>
                  <a:lnTo>
                    <a:pt x="1175672" y="2714487"/>
                  </a:lnTo>
                  <a:lnTo>
                    <a:pt x="1176426" y="2759255"/>
                  </a:lnTo>
                  <a:lnTo>
                    <a:pt x="1176677" y="2804027"/>
                  </a:lnTo>
                  <a:lnTo>
                    <a:pt x="1176426" y="2848799"/>
                  </a:lnTo>
                  <a:lnTo>
                    <a:pt x="1175672" y="2893566"/>
                  </a:lnTo>
                  <a:lnTo>
                    <a:pt x="1174416" y="2938325"/>
                  </a:lnTo>
                  <a:lnTo>
                    <a:pt x="1172658" y="2983069"/>
                  </a:lnTo>
                  <a:lnTo>
                    <a:pt x="1170397" y="3027795"/>
                  </a:lnTo>
                  <a:lnTo>
                    <a:pt x="1167635" y="3072499"/>
                  </a:lnTo>
                  <a:lnTo>
                    <a:pt x="1164369" y="3117174"/>
                  </a:lnTo>
                  <a:lnTo>
                    <a:pt x="1160602" y="3161818"/>
                  </a:lnTo>
                  <a:lnTo>
                    <a:pt x="1156332" y="3206424"/>
                  </a:lnTo>
                  <a:lnTo>
                    <a:pt x="1151560" y="3250990"/>
                  </a:lnTo>
                  <a:lnTo>
                    <a:pt x="1146285" y="3295509"/>
                  </a:lnTo>
                  <a:lnTo>
                    <a:pt x="1140508" y="3339979"/>
                  </a:lnTo>
                  <a:lnTo>
                    <a:pt x="1134229" y="3384392"/>
                  </a:lnTo>
                  <a:lnTo>
                    <a:pt x="1127447" y="3428747"/>
                  </a:lnTo>
                  <a:lnTo>
                    <a:pt x="1120163" y="3473037"/>
                  </a:lnTo>
                  <a:lnTo>
                    <a:pt x="1112377" y="3517258"/>
                  </a:lnTo>
                  <a:lnTo>
                    <a:pt x="1104088" y="3561406"/>
                  </a:lnTo>
                  <a:lnTo>
                    <a:pt x="1095298" y="3605475"/>
                  </a:lnTo>
                  <a:lnTo>
                    <a:pt x="1086004" y="3649462"/>
                  </a:lnTo>
                  <a:lnTo>
                    <a:pt x="1076209" y="3693362"/>
                  </a:lnTo>
                  <a:lnTo>
                    <a:pt x="1065911" y="3737170"/>
                  </a:lnTo>
                  <a:lnTo>
                    <a:pt x="1055110" y="3780882"/>
                  </a:lnTo>
                  <a:lnTo>
                    <a:pt x="1043808" y="3824493"/>
                  </a:lnTo>
                  <a:lnTo>
                    <a:pt x="1032003" y="3867998"/>
                  </a:lnTo>
                  <a:lnTo>
                    <a:pt x="1019695" y="3911392"/>
                  </a:lnTo>
                  <a:lnTo>
                    <a:pt x="1006886" y="3954673"/>
                  </a:lnTo>
                  <a:lnTo>
                    <a:pt x="993574" y="3997833"/>
                  </a:lnTo>
                  <a:lnTo>
                    <a:pt x="979759" y="4040870"/>
                  </a:lnTo>
                  <a:lnTo>
                    <a:pt x="965442" y="4083779"/>
                  </a:lnTo>
                  <a:lnTo>
                    <a:pt x="950623" y="4126554"/>
                  </a:lnTo>
                  <a:lnTo>
                    <a:pt x="935302" y="4169191"/>
                  </a:lnTo>
                  <a:lnTo>
                    <a:pt x="919478" y="4211686"/>
                  </a:lnTo>
                  <a:lnTo>
                    <a:pt x="903152" y="4254035"/>
                  </a:lnTo>
                  <a:lnTo>
                    <a:pt x="886324" y="4296231"/>
                  </a:lnTo>
                  <a:lnTo>
                    <a:pt x="868993" y="4338272"/>
                  </a:lnTo>
                  <a:lnTo>
                    <a:pt x="851160" y="4380152"/>
                  </a:lnTo>
                  <a:lnTo>
                    <a:pt x="832824" y="4421867"/>
                  </a:lnTo>
                  <a:lnTo>
                    <a:pt x="813987" y="4463412"/>
                  </a:lnTo>
                  <a:lnTo>
                    <a:pt x="794647" y="4504783"/>
                  </a:lnTo>
                  <a:lnTo>
                    <a:pt x="774804" y="4545974"/>
                  </a:lnTo>
                  <a:lnTo>
                    <a:pt x="754459" y="4586982"/>
                  </a:lnTo>
                  <a:lnTo>
                    <a:pt x="733612" y="4627802"/>
                  </a:lnTo>
                  <a:lnTo>
                    <a:pt x="712263" y="4668429"/>
                  </a:lnTo>
                  <a:lnTo>
                    <a:pt x="690411" y="4708858"/>
                  </a:lnTo>
                  <a:lnTo>
                    <a:pt x="668057" y="4749086"/>
                  </a:lnTo>
                  <a:lnTo>
                    <a:pt x="645200" y="4789107"/>
                  </a:lnTo>
                  <a:lnTo>
                    <a:pt x="621841" y="4828917"/>
                  </a:lnTo>
                  <a:lnTo>
                    <a:pt x="597980" y="4868511"/>
                  </a:lnTo>
                  <a:lnTo>
                    <a:pt x="573617" y="4907885"/>
                  </a:lnTo>
                  <a:lnTo>
                    <a:pt x="548751" y="4947034"/>
                  </a:lnTo>
                  <a:lnTo>
                    <a:pt x="523383" y="4985953"/>
                  </a:lnTo>
                  <a:lnTo>
                    <a:pt x="497512" y="5024638"/>
                  </a:lnTo>
                  <a:lnTo>
                    <a:pt x="471139" y="5063085"/>
                  </a:lnTo>
                  <a:lnTo>
                    <a:pt x="444264" y="5101288"/>
                  </a:lnTo>
                  <a:lnTo>
                    <a:pt x="416886" y="5139244"/>
                  </a:lnTo>
                  <a:lnTo>
                    <a:pt x="389006" y="5176947"/>
                  </a:lnTo>
                  <a:lnTo>
                    <a:pt x="360624" y="5214393"/>
                  </a:lnTo>
                  <a:lnTo>
                    <a:pt x="331740" y="5251577"/>
                  </a:lnTo>
                  <a:lnTo>
                    <a:pt x="302353" y="5288495"/>
                  </a:lnTo>
                  <a:lnTo>
                    <a:pt x="272463" y="5325142"/>
                  </a:lnTo>
                  <a:lnTo>
                    <a:pt x="242072" y="5361514"/>
                  </a:lnTo>
                  <a:lnTo>
                    <a:pt x="211178" y="5397606"/>
                  </a:lnTo>
                  <a:lnTo>
                    <a:pt x="179781" y="5433413"/>
                  </a:lnTo>
                  <a:lnTo>
                    <a:pt x="147883" y="5468931"/>
                  </a:lnTo>
                  <a:lnTo>
                    <a:pt x="115482" y="5504155"/>
                  </a:lnTo>
                  <a:lnTo>
                    <a:pt x="82579" y="5539081"/>
                  </a:lnTo>
                  <a:lnTo>
                    <a:pt x="49173" y="5573704"/>
                  </a:lnTo>
                  <a:lnTo>
                    <a:pt x="15265" y="5608020"/>
                  </a:lnTo>
                  <a:lnTo>
                    <a:pt x="0" y="5592768"/>
                  </a:lnTo>
                  <a:lnTo>
                    <a:pt x="33972" y="5558385"/>
                  </a:lnTo>
                  <a:lnTo>
                    <a:pt x="67438" y="5523691"/>
                  </a:lnTo>
                  <a:lnTo>
                    <a:pt x="100397" y="5488692"/>
                  </a:lnTo>
                  <a:lnTo>
                    <a:pt x="132849" y="5453391"/>
                  </a:lnTo>
                  <a:lnTo>
                    <a:pt x="164794" y="5417795"/>
                  </a:lnTo>
                  <a:lnTo>
                    <a:pt x="196231" y="5381906"/>
                  </a:lnTo>
                  <a:lnTo>
                    <a:pt x="227162" y="5345731"/>
                  </a:lnTo>
                  <a:lnTo>
                    <a:pt x="257586" y="5309273"/>
                  </a:lnTo>
                  <a:lnTo>
                    <a:pt x="287502" y="5272537"/>
                  </a:lnTo>
                  <a:lnTo>
                    <a:pt x="316912" y="5235529"/>
                  </a:lnTo>
                  <a:lnTo>
                    <a:pt x="345814" y="5198252"/>
                  </a:lnTo>
                  <a:lnTo>
                    <a:pt x="374209" y="5160711"/>
                  </a:lnTo>
                  <a:lnTo>
                    <a:pt x="402098" y="5122912"/>
                  </a:lnTo>
                  <a:lnTo>
                    <a:pt x="429479" y="5084858"/>
                  </a:lnTo>
                  <a:lnTo>
                    <a:pt x="456353" y="5046554"/>
                  </a:lnTo>
                  <a:lnTo>
                    <a:pt x="482720" y="5008005"/>
                  </a:lnTo>
                  <a:lnTo>
                    <a:pt x="508580" y="4969216"/>
                  </a:lnTo>
                  <a:lnTo>
                    <a:pt x="533933" y="4930192"/>
                  </a:lnTo>
                  <a:lnTo>
                    <a:pt x="558779" y="4890936"/>
                  </a:lnTo>
                  <a:lnTo>
                    <a:pt x="583118" y="4851454"/>
                  </a:lnTo>
                  <a:lnTo>
                    <a:pt x="606949" y="4811750"/>
                  </a:lnTo>
                  <a:lnTo>
                    <a:pt x="630274" y="4771829"/>
                  </a:lnTo>
                  <a:lnTo>
                    <a:pt x="653092" y="4731696"/>
                  </a:lnTo>
                  <a:lnTo>
                    <a:pt x="675403" y="4691355"/>
                  </a:lnTo>
                  <a:lnTo>
                    <a:pt x="697206" y="4650812"/>
                  </a:lnTo>
                  <a:lnTo>
                    <a:pt x="718503" y="4610069"/>
                  </a:lnTo>
                  <a:lnTo>
                    <a:pt x="739292" y="4569134"/>
                  </a:lnTo>
                  <a:lnTo>
                    <a:pt x="759574" y="4528009"/>
                  </a:lnTo>
                  <a:lnTo>
                    <a:pt x="779350" y="4486699"/>
                  </a:lnTo>
                  <a:lnTo>
                    <a:pt x="798618" y="4445211"/>
                  </a:lnTo>
                  <a:lnTo>
                    <a:pt x="817379" y="4403547"/>
                  </a:lnTo>
                  <a:lnTo>
                    <a:pt x="835633" y="4361712"/>
                  </a:lnTo>
                  <a:lnTo>
                    <a:pt x="853380" y="4319712"/>
                  </a:lnTo>
                  <a:lnTo>
                    <a:pt x="870620" y="4277551"/>
                  </a:lnTo>
                  <a:lnTo>
                    <a:pt x="887353" y="4235234"/>
                  </a:lnTo>
                  <a:lnTo>
                    <a:pt x="903579" y="4192765"/>
                  </a:lnTo>
                  <a:lnTo>
                    <a:pt x="919298" y="4150149"/>
                  </a:lnTo>
                  <a:lnTo>
                    <a:pt x="934510" y="4107391"/>
                  </a:lnTo>
                  <a:lnTo>
                    <a:pt x="949215" y="4064495"/>
                  </a:lnTo>
                  <a:lnTo>
                    <a:pt x="963412" y="4021466"/>
                  </a:lnTo>
                  <a:lnTo>
                    <a:pt x="977103" y="3978308"/>
                  </a:lnTo>
                  <a:lnTo>
                    <a:pt x="990287" y="3935027"/>
                  </a:lnTo>
                  <a:lnTo>
                    <a:pt x="1002963" y="3891627"/>
                  </a:lnTo>
                  <a:lnTo>
                    <a:pt x="1015133" y="3848113"/>
                  </a:lnTo>
                  <a:lnTo>
                    <a:pt x="1026795" y="3804489"/>
                  </a:lnTo>
                  <a:lnTo>
                    <a:pt x="1037950" y="3760760"/>
                  </a:lnTo>
                  <a:lnTo>
                    <a:pt x="1048599" y="3716930"/>
                  </a:lnTo>
                  <a:lnTo>
                    <a:pt x="1058740" y="3673005"/>
                  </a:lnTo>
                  <a:lnTo>
                    <a:pt x="1068374" y="3628989"/>
                  </a:lnTo>
                  <a:lnTo>
                    <a:pt x="1077501" y="3584886"/>
                  </a:lnTo>
                  <a:lnTo>
                    <a:pt x="1086121" y="3540702"/>
                  </a:lnTo>
                  <a:lnTo>
                    <a:pt x="1094234" y="3496441"/>
                  </a:lnTo>
                  <a:lnTo>
                    <a:pt x="1101840" y="3452107"/>
                  </a:lnTo>
                  <a:lnTo>
                    <a:pt x="1108939" y="3407706"/>
                  </a:lnTo>
                  <a:lnTo>
                    <a:pt x="1115531" y="3363242"/>
                  </a:lnTo>
                  <a:lnTo>
                    <a:pt x="1121615" y="3318719"/>
                  </a:lnTo>
                  <a:lnTo>
                    <a:pt x="1127193" y="3274143"/>
                  </a:lnTo>
                  <a:lnTo>
                    <a:pt x="1132264" y="3229518"/>
                  </a:lnTo>
                  <a:lnTo>
                    <a:pt x="1136827" y="3184848"/>
                  </a:lnTo>
                  <a:lnTo>
                    <a:pt x="1140884" y="3140139"/>
                  </a:lnTo>
                  <a:lnTo>
                    <a:pt x="1144433" y="3095394"/>
                  </a:lnTo>
                  <a:lnTo>
                    <a:pt x="1147476" y="3050620"/>
                  </a:lnTo>
                  <a:lnTo>
                    <a:pt x="1150011" y="3005819"/>
                  </a:lnTo>
                  <a:lnTo>
                    <a:pt x="1152039" y="2960998"/>
                  </a:lnTo>
                  <a:lnTo>
                    <a:pt x="1153561" y="2916160"/>
                  </a:lnTo>
                  <a:lnTo>
                    <a:pt x="1154575" y="2871311"/>
                  </a:lnTo>
                  <a:lnTo>
                    <a:pt x="1155082" y="2826455"/>
                  </a:lnTo>
                  <a:lnTo>
                    <a:pt x="1155082" y="2781596"/>
                  </a:lnTo>
                  <a:lnTo>
                    <a:pt x="1154575" y="2736740"/>
                  </a:lnTo>
                  <a:lnTo>
                    <a:pt x="1153561" y="2691890"/>
                  </a:lnTo>
                  <a:lnTo>
                    <a:pt x="1152040" y="2647052"/>
                  </a:lnTo>
                  <a:lnTo>
                    <a:pt x="1150012" y="2602231"/>
                  </a:lnTo>
                  <a:lnTo>
                    <a:pt x="1147477" y="2557431"/>
                  </a:lnTo>
                  <a:lnTo>
                    <a:pt x="1144434" y="2512656"/>
                  </a:lnTo>
                  <a:lnTo>
                    <a:pt x="1140885" y="2467911"/>
                  </a:lnTo>
                  <a:lnTo>
                    <a:pt x="1136829" y="2423202"/>
                  </a:lnTo>
                  <a:lnTo>
                    <a:pt x="1132265" y="2378532"/>
                  </a:lnTo>
                  <a:lnTo>
                    <a:pt x="1127195" y="2333907"/>
                  </a:lnTo>
                  <a:lnTo>
                    <a:pt x="1121617" y="2289330"/>
                  </a:lnTo>
                  <a:lnTo>
                    <a:pt x="1115533" y="2244807"/>
                  </a:lnTo>
                  <a:lnTo>
                    <a:pt x="1108941" y="2200343"/>
                  </a:lnTo>
                  <a:lnTo>
                    <a:pt x="1101842" y="2155941"/>
                  </a:lnTo>
                  <a:lnTo>
                    <a:pt x="1094236" y="2111608"/>
                  </a:lnTo>
                  <a:lnTo>
                    <a:pt x="1086123" y="2067346"/>
                  </a:lnTo>
                  <a:lnTo>
                    <a:pt x="1077504" y="2023162"/>
                  </a:lnTo>
                  <a:lnTo>
                    <a:pt x="1068377" y="1979059"/>
                  </a:lnTo>
                  <a:lnTo>
                    <a:pt x="1058743" y="1935042"/>
                  </a:lnTo>
                  <a:lnTo>
                    <a:pt x="1048602" y="1891117"/>
                  </a:lnTo>
                  <a:lnTo>
                    <a:pt x="1037953" y="1847287"/>
                  </a:lnTo>
                  <a:lnTo>
                    <a:pt x="1026798" y="1803557"/>
                  </a:lnTo>
                  <a:lnTo>
                    <a:pt x="1015136" y="1759933"/>
                  </a:lnTo>
                  <a:lnTo>
                    <a:pt x="1002967" y="1716418"/>
                  </a:lnTo>
                  <a:lnTo>
                    <a:pt x="990290" y="1673017"/>
                  </a:lnTo>
                  <a:lnTo>
                    <a:pt x="977107" y="1629736"/>
                  </a:lnTo>
                  <a:lnTo>
                    <a:pt x="963417" y="1586578"/>
                  </a:lnTo>
                  <a:lnTo>
                    <a:pt x="949219" y="1543548"/>
                  </a:lnTo>
                  <a:lnTo>
                    <a:pt x="934514" y="1500652"/>
                  </a:lnTo>
                  <a:lnTo>
                    <a:pt x="919303" y="1457893"/>
                  </a:lnTo>
                  <a:lnTo>
                    <a:pt x="903584" y="1415276"/>
                  </a:lnTo>
                  <a:lnTo>
                    <a:pt x="887358" y="1372807"/>
                  </a:lnTo>
                  <a:lnTo>
                    <a:pt x="870626" y="1330489"/>
                  </a:lnTo>
                  <a:lnTo>
                    <a:pt x="853386" y="1288327"/>
                  </a:lnTo>
                  <a:lnTo>
                    <a:pt x="835639" y="1246326"/>
                  </a:lnTo>
                  <a:lnTo>
                    <a:pt x="817385" y="1204492"/>
                  </a:lnTo>
                  <a:lnTo>
                    <a:pt x="798624" y="1162827"/>
                  </a:lnTo>
                  <a:lnTo>
                    <a:pt x="779356" y="1121337"/>
                  </a:lnTo>
                  <a:lnTo>
                    <a:pt x="759581" y="1080027"/>
                  </a:lnTo>
                  <a:lnTo>
                    <a:pt x="739298" y="1038902"/>
                  </a:lnTo>
                  <a:lnTo>
                    <a:pt x="718509" y="997965"/>
                  </a:lnTo>
                  <a:lnTo>
                    <a:pt x="697213" y="957222"/>
                  </a:lnTo>
                  <a:lnTo>
                    <a:pt x="675409" y="916678"/>
                  </a:lnTo>
                  <a:lnTo>
                    <a:pt x="653099" y="876336"/>
                  </a:lnTo>
                  <a:lnTo>
                    <a:pt x="630282" y="836202"/>
                  </a:lnTo>
                  <a:lnTo>
                    <a:pt x="606957" y="796280"/>
                  </a:lnTo>
                  <a:lnTo>
                    <a:pt x="583125" y="756576"/>
                  </a:lnTo>
                  <a:lnTo>
                    <a:pt x="558787" y="717093"/>
                  </a:lnTo>
                  <a:lnTo>
                    <a:pt x="533941" y="677836"/>
                  </a:lnTo>
                  <a:lnTo>
                    <a:pt x="508588" y="638810"/>
                  </a:lnTo>
                  <a:lnTo>
                    <a:pt x="482729" y="600020"/>
                  </a:lnTo>
                  <a:lnTo>
                    <a:pt x="456362" y="561471"/>
                  </a:lnTo>
                  <a:lnTo>
                    <a:pt x="429488" y="523166"/>
                  </a:lnTo>
                  <a:lnTo>
                    <a:pt x="402107" y="485111"/>
                  </a:lnTo>
                  <a:lnTo>
                    <a:pt x="374219" y="447311"/>
                  </a:lnTo>
                  <a:lnTo>
                    <a:pt x="345824" y="409769"/>
                  </a:lnTo>
                  <a:lnTo>
                    <a:pt x="316922" y="372491"/>
                  </a:lnTo>
                  <a:lnTo>
                    <a:pt x="287512" y="335481"/>
                  </a:lnTo>
                  <a:lnTo>
                    <a:pt x="257596" y="298745"/>
                  </a:lnTo>
                  <a:lnTo>
                    <a:pt x="227173" y="262286"/>
                  </a:lnTo>
                  <a:lnTo>
                    <a:pt x="196243" y="226109"/>
                  </a:lnTo>
                  <a:lnTo>
                    <a:pt x="164805" y="190219"/>
                  </a:lnTo>
                  <a:lnTo>
                    <a:pt x="132861" y="154621"/>
                  </a:lnTo>
                  <a:lnTo>
                    <a:pt x="100409" y="119320"/>
                  </a:lnTo>
                  <a:lnTo>
                    <a:pt x="67451" y="84319"/>
                  </a:lnTo>
                  <a:lnTo>
                    <a:pt x="33985" y="49624"/>
                  </a:lnTo>
                  <a:lnTo>
                    <a:pt x="12" y="15239"/>
                  </a:lnTo>
                  <a:lnTo>
                    <a:pt x="15265" y="0"/>
                  </a:lnTo>
                  <a:close/>
                </a:path>
              </a:pathLst>
            </a:custGeom>
            <a:ln w="12192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1911" y="1380744"/>
              <a:ext cx="6449695" cy="737870"/>
            </a:xfrm>
            <a:custGeom>
              <a:avLst/>
              <a:gdLst/>
              <a:ahLst/>
              <a:cxnLst/>
              <a:rect l="l" t="t" r="r" b="b"/>
              <a:pathLst>
                <a:path w="6449695" h="737869">
                  <a:moveTo>
                    <a:pt x="6449568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6449568" y="737615"/>
                  </a:lnTo>
                  <a:lnTo>
                    <a:pt x="644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1911" y="1380744"/>
              <a:ext cx="6449695" cy="737870"/>
            </a:xfrm>
            <a:custGeom>
              <a:avLst/>
              <a:gdLst/>
              <a:ahLst/>
              <a:cxnLst/>
              <a:rect l="l" t="t" r="r" b="b"/>
              <a:pathLst>
                <a:path w="6449695" h="737869">
                  <a:moveTo>
                    <a:pt x="0" y="737615"/>
                  </a:moveTo>
                  <a:lnTo>
                    <a:pt x="6449568" y="737615"/>
                  </a:lnTo>
                  <a:lnTo>
                    <a:pt x="6449568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1663" y="1289303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248" y="0"/>
                  </a:moveTo>
                  <a:lnTo>
                    <a:pt x="413200" y="2376"/>
                  </a:lnTo>
                  <a:lnTo>
                    <a:pt x="367509" y="9353"/>
                  </a:lnTo>
                  <a:lnTo>
                    <a:pt x="323406" y="20697"/>
                  </a:lnTo>
                  <a:lnTo>
                    <a:pt x="281124" y="36177"/>
                  </a:lnTo>
                  <a:lnTo>
                    <a:pt x="240893" y="55561"/>
                  </a:lnTo>
                  <a:lnTo>
                    <a:pt x="202945" y="78619"/>
                  </a:lnTo>
                  <a:lnTo>
                    <a:pt x="167512" y="105117"/>
                  </a:lnTo>
                  <a:lnTo>
                    <a:pt x="134826" y="134826"/>
                  </a:lnTo>
                  <a:lnTo>
                    <a:pt x="105117" y="167512"/>
                  </a:lnTo>
                  <a:lnTo>
                    <a:pt x="78619" y="202945"/>
                  </a:lnTo>
                  <a:lnTo>
                    <a:pt x="55561" y="240893"/>
                  </a:lnTo>
                  <a:lnTo>
                    <a:pt x="36177" y="281124"/>
                  </a:lnTo>
                  <a:lnTo>
                    <a:pt x="20697" y="323406"/>
                  </a:lnTo>
                  <a:lnTo>
                    <a:pt x="9353" y="367509"/>
                  </a:lnTo>
                  <a:lnTo>
                    <a:pt x="2376" y="413200"/>
                  </a:lnTo>
                  <a:lnTo>
                    <a:pt x="0" y="460248"/>
                  </a:lnTo>
                  <a:lnTo>
                    <a:pt x="2376" y="507295"/>
                  </a:lnTo>
                  <a:lnTo>
                    <a:pt x="9353" y="552986"/>
                  </a:lnTo>
                  <a:lnTo>
                    <a:pt x="20697" y="597089"/>
                  </a:lnTo>
                  <a:lnTo>
                    <a:pt x="36177" y="639371"/>
                  </a:lnTo>
                  <a:lnTo>
                    <a:pt x="55561" y="679602"/>
                  </a:lnTo>
                  <a:lnTo>
                    <a:pt x="78619" y="717550"/>
                  </a:lnTo>
                  <a:lnTo>
                    <a:pt x="105117" y="752983"/>
                  </a:lnTo>
                  <a:lnTo>
                    <a:pt x="134826" y="785669"/>
                  </a:lnTo>
                  <a:lnTo>
                    <a:pt x="167512" y="815378"/>
                  </a:lnTo>
                  <a:lnTo>
                    <a:pt x="202945" y="841876"/>
                  </a:lnTo>
                  <a:lnTo>
                    <a:pt x="240893" y="864934"/>
                  </a:lnTo>
                  <a:lnTo>
                    <a:pt x="281124" y="884318"/>
                  </a:lnTo>
                  <a:lnTo>
                    <a:pt x="323406" y="899798"/>
                  </a:lnTo>
                  <a:lnTo>
                    <a:pt x="367509" y="911142"/>
                  </a:lnTo>
                  <a:lnTo>
                    <a:pt x="413200" y="918119"/>
                  </a:lnTo>
                  <a:lnTo>
                    <a:pt x="460248" y="920496"/>
                  </a:lnTo>
                  <a:lnTo>
                    <a:pt x="507295" y="918119"/>
                  </a:lnTo>
                  <a:lnTo>
                    <a:pt x="552986" y="911142"/>
                  </a:lnTo>
                  <a:lnTo>
                    <a:pt x="597089" y="899798"/>
                  </a:lnTo>
                  <a:lnTo>
                    <a:pt x="639371" y="884318"/>
                  </a:lnTo>
                  <a:lnTo>
                    <a:pt x="679602" y="864934"/>
                  </a:lnTo>
                  <a:lnTo>
                    <a:pt x="717550" y="841876"/>
                  </a:lnTo>
                  <a:lnTo>
                    <a:pt x="752983" y="815378"/>
                  </a:lnTo>
                  <a:lnTo>
                    <a:pt x="785669" y="785669"/>
                  </a:lnTo>
                  <a:lnTo>
                    <a:pt x="815378" y="752983"/>
                  </a:lnTo>
                  <a:lnTo>
                    <a:pt x="841876" y="717550"/>
                  </a:lnTo>
                  <a:lnTo>
                    <a:pt x="864934" y="679602"/>
                  </a:lnTo>
                  <a:lnTo>
                    <a:pt x="884318" y="639371"/>
                  </a:lnTo>
                  <a:lnTo>
                    <a:pt x="899798" y="597089"/>
                  </a:lnTo>
                  <a:lnTo>
                    <a:pt x="911142" y="552986"/>
                  </a:lnTo>
                  <a:lnTo>
                    <a:pt x="918119" y="507295"/>
                  </a:lnTo>
                  <a:lnTo>
                    <a:pt x="920496" y="460248"/>
                  </a:lnTo>
                  <a:lnTo>
                    <a:pt x="918119" y="413200"/>
                  </a:lnTo>
                  <a:lnTo>
                    <a:pt x="911142" y="367509"/>
                  </a:lnTo>
                  <a:lnTo>
                    <a:pt x="899798" y="323406"/>
                  </a:lnTo>
                  <a:lnTo>
                    <a:pt x="884318" y="281124"/>
                  </a:lnTo>
                  <a:lnTo>
                    <a:pt x="864934" y="240893"/>
                  </a:lnTo>
                  <a:lnTo>
                    <a:pt x="841876" y="202945"/>
                  </a:lnTo>
                  <a:lnTo>
                    <a:pt x="815378" y="167512"/>
                  </a:lnTo>
                  <a:lnTo>
                    <a:pt x="785669" y="134826"/>
                  </a:lnTo>
                  <a:lnTo>
                    <a:pt x="752983" y="105117"/>
                  </a:lnTo>
                  <a:lnTo>
                    <a:pt x="717550" y="78619"/>
                  </a:lnTo>
                  <a:lnTo>
                    <a:pt x="679602" y="55561"/>
                  </a:lnTo>
                  <a:lnTo>
                    <a:pt x="639371" y="36177"/>
                  </a:lnTo>
                  <a:lnTo>
                    <a:pt x="597089" y="20697"/>
                  </a:lnTo>
                  <a:lnTo>
                    <a:pt x="552986" y="9353"/>
                  </a:lnTo>
                  <a:lnTo>
                    <a:pt x="507295" y="237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663" y="1289303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0" y="460248"/>
                  </a:moveTo>
                  <a:lnTo>
                    <a:pt x="2376" y="413200"/>
                  </a:lnTo>
                  <a:lnTo>
                    <a:pt x="9353" y="367509"/>
                  </a:lnTo>
                  <a:lnTo>
                    <a:pt x="20697" y="323406"/>
                  </a:lnTo>
                  <a:lnTo>
                    <a:pt x="36177" y="281124"/>
                  </a:lnTo>
                  <a:lnTo>
                    <a:pt x="55561" y="240893"/>
                  </a:lnTo>
                  <a:lnTo>
                    <a:pt x="78619" y="202945"/>
                  </a:lnTo>
                  <a:lnTo>
                    <a:pt x="105117" y="167512"/>
                  </a:lnTo>
                  <a:lnTo>
                    <a:pt x="134826" y="134826"/>
                  </a:lnTo>
                  <a:lnTo>
                    <a:pt x="167512" y="105117"/>
                  </a:lnTo>
                  <a:lnTo>
                    <a:pt x="202945" y="78619"/>
                  </a:lnTo>
                  <a:lnTo>
                    <a:pt x="240893" y="55561"/>
                  </a:lnTo>
                  <a:lnTo>
                    <a:pt x="281124" y="36177"/>
                  </a:lnTo>
                  <a:lnTo>
                    <a:pt x="323406" y="20697"/>
                  </a:lnTo>
                  <a:lnTo>
                    <a:pt x="367509" y="9353"/>
                  </a:lnTo>
                  <a:lnTo>
                    <a:pt x="413200" y="2376"/>
                  </a:lnTo>
                  <a:lnTo>
                    <a:pt x="460248" y="0"/>
                  </a:lnTo>
                  <a:lnTo>
                    <a:pt x="507295" y="2376"/>
                  </a:lnTo>
                  <a:lnTo>
                    <a:pt x="552986" y="9353"/>
                  </a:lnTo>
                  <a:lnTo>
                    <a:pt x="597089" y="20697"/>
                  </a:lnTo>
                  <a:lnTo>
                    <a:pt x="639371" y="36177"/>
                  </a:lnTo>
                  <a:lnTo>
                    <a:pt x="679602" y="55561"/>
                  </a:lnTo>
                  <a:lnTo>
                    <a:pt x="717550" y="78619"/>
                  </a:lnTo>
                  <a:lnTo>
                    <a:pt x="752983" y="105117"/>
                  </a:lnTo>
                  <a:lnTo>
                    <a:pt x="785669" y="134826"/>
                  </a:lnTo>
                  <a:lnTo>
                    <a:pt x="815378" y="167512"/>
                  </a:lnTo>
                  <a:lnTo>
                    <a:pt x="841876" y="202945"/>
                  </a:lnTo>
                  <a:lnTo>
                    <a:pt x="864934" y="240893"/>
                  </a:lnTo>
                  <a:lnTo>
                    <a:pt x="884318" y="281124"/>
                  </a:lnTo>
                  <a:lnTo>
                    <a:pt x="899798" y="323406"/>
                  </a:lnTo>
                  <a:lnTo>
                    <a:pt x="911142" y="367509"/>
                  </a:lnTo>
                  <a:lnTo>
                    <a:pt x="918119" y="413200"/>
                  </a:lnTo>
                  <a:lnTo>
                    <a:pt x="920496" y="460248"/>
                  </a:lnTo>
                  <a:lnTo>
                    <a:pt x="918119" y="507295"/>
                  </a:lnTo>
                  <a:lnTo>
                    <a:pt x="911142" y="552986"/>
                  </a:lnTo>
                  <a:lnTo>
                    <a:pt x="899798" y="597089"/>
                  </a:lnTo>
                  <a:lnTo>
                    <a:pt x="884318" y="639371"/>
                  </a:lnTo>
                  <a:lnTo>
                    <a:pt x="864934" y="679602"/>
                  </a:lnTo>
                  <a:lnTo>
                    <a:pt x="841876" y="717550"/>
                  </a:lnTo>
                  <a:lnTo>
                    <a:pt x="815378" y="752983"/>
                  </a:lnTo>
                  <a:lnTo>
                    <a:pt x="785669" y="785669"/>
                  </a:lnTo>
                  <a:lnTo>
                    <a:pt x="752983" y="815378"/>
                  </a:lnTo>
                  <a:lnTo>
                    <a:pt x="717550" y="841876"/>
                  </a:lnTo>
                  <a:lnTo>
                    <a:pt x="679602" y="864934"/>
                  </a:lnTo>
                  <a:lnTo>
                    <a:pt x="639371" y="884318"/>
                  </a:lnTo>
                  <a:lnTo>
                    <a:pt x="597089" y="899798"/>
                  </a:lnTo>
                  <a:lnTo>
                    <a:pt x="552986" y="911142"/>
                  </a:lnTo>
                  <a:lnTo>
                    <a:pt x="507295" y="918119"/>
                  </a:lnTo>
                  <a:lnTo>
                    <a:pt x="460248" y="920496"/>
                  </a:lnTo>
                  <a:lnTo>
                    <a:pt x="413200" y="918119"/>
                  </a:lnTo>
                  <a:lnTo>
                    <a:pt x="367509" y="911142"/>
                  </a:lnTo>
                  <a:lnTo>
                    <a:pt x="323406" y="899798"/>
                  </a:lnTo>
                  <a:lnTo>
                    <a:pt x="281124" y="884318"/>
                  </a:lnTo>
                  <a:lnTo>
                    <a:pt x="240893" y="864934"/>
                  </a:lnTo>
                  <a:lnTo>
                    <a:pt x="202945" y="841876"/>
                  </a:lnTo>
                  <a:lnTo>
                    <a:pt x="167512" y="815378"/>
                  </a:lnTo>
                  <a:lnTo>
                    <a:pt x="134826" y="785669"/>
                  </a:lnTo>
                  <a:lnTo>
                    <a:pt x="105117" y="752983"/>
                  </a:lnTo>
                  <a:lnTo>
                    <a:pt x="78619" y="717550"/>
                  </a:lnTo>
                  <a:lnTo>
                    <a:pt x="55561" y="679602"/>
                  </a:lnTo>
                  <a:lnTo>
                    <a:pt x="36177" y="639371"/>
                  </a:lnTo>
                  <a:lnTo>
                    <a:pt x="20697" y="597089"/>
                  </a:lnTo>
                  <a:lnTo>
                    <a:pt x="9353" y="552986"/>
                  </a:lnTo>
                  <a:lnTo>
                    <a:pt x="2376" y="507295"/>
                  </a:lnTo>
                  <a:lnTo>
                    <a:pt x="0" y="46024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9216" y="2487167"/>
              <a:ext cx="5922645" cy="737870"/>
            </a:xfrm>
            <a:custGeom>
              <a:avLst/>
              <a:gdLst/>
              <a:ahLst/>
              <a:cxnLst/>
              <a:rect l="l" t="t" r="r" b="b"/>
              <a:pathLst>
                <a:path w="5922645" h="737869">
                  <a:moveTo>
                    <a:pt x="5922263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5922263" y="737615"/>
                  </a:lnTo>
                  <a:lnTo>
                    <a:pt x="5922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9216" y="2487167"/>
              <a:ext cx="5922645" cy="737870"/>
            </a:xfrm>
            <a:custGeom>
              <a:avLst/>
              <a:gdLst/>
              <a:ahLst/>
              <a:cxnLst/>
              <a:rect l="l" t="t" r="r" b="b"/>
              <a:pathLst>
                <a:path w="5922645" h="737869">
                  <a:moveTo>
                    <a:pt x="0" y="737615"/>
                  </a:moveTo>
                  <a:lnTo>
                    <a:pt x="5922263" y="737615"/>
                  </a:lnTo>
                  <a:lnTo>
                    <a:pt x="5922263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55063" y="1482039"/>
            <a:ext cx="5520055" cy="173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0" indent="-203200">
              <a:lnSpc>
                <a:spcPts val="1895"/>
              </a:lnSpc>
              <a:spcBef>
                <a:spcPts val="110"/>
              </a:spcBef>
              <a:buFont typeface="Times New Roman"/>
              <a:buAutoNum type="arabicPeriod" startAt="6"/>
              <a:tabLst>
                <a:tab pos="215900" algn="l"/>
              </a:tabLst>
            </a:pPr>
            <a:r>
              <a:rPr sz="1600" b="1" i="1" dirty="0">
                <a:latin typeface="Times New Roman"/>
                <a:cs typeface="Times New Roman"/>
              </a:rPr>
              <a:t>Збалансована</a:t>
            </a:r>
            <a:r>
              <a:rPr sz="1600" b="1" i="1" spc="-7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бюджетно-фінансова</a:t>
            </a:r>
            <a:r>
              <a:rPr sz="1600" b="1" i="1" spc="-4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система</a:t>
            </a:r>
            <a:r>
              <a:rPr sz="1600" b="1" i="1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запорука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95"/>
              </a:lnSpc>
            </a:pPr>
            <a:r>
              <a:rPr sz="1600" dirty="0">
                <a:latin typeface="Times New Roman"/>
                <a:cs typeface="Times New Roman"/>
              </a:rPr>
              <a:t>економічної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самостійності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кредитоспроможності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регіону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40385" marR="5080" indent="203835">
              <a:lnSpc>
                <a:spcPct val="96900"/>
              </a:lnSpc>
              <a:buFont typeface="Times New Roman"/>
              <a:buAutoNum type="arabicPeriod" startAt="7"/>
              <a:tabLst>
                <a:tab pos="744220" algn="l"/>
              </a:tabLst>
            </a:pPr>
            <a:r>
              <a:rPr sz="1600" b="1" i="1" dirty="0">
                <a:latin typeface="Times New Roman"/>
                <a:cs typeface="Times New Roman"/>
              </a:rPr>
              <a:t>Наявність</a:t>
            </a:r>
            <a:r>
              <a:rPr sz="1600" b="1" i="1" spc="-7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в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регіоні</a:t>
            </a:r>
            <a:r>
              <a:rPr sz="1600" b="1" i="1" spc="-8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стабільної</a:t>
            </a:r>
            <a:r>
              <a:rPr sz="1600" b="1" i="1" spc="-7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податкової</a:t>
            </a:r>
            <a:r>
              <a:rPr sz="1600" b="1" i="1" spc="-6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системи</a:t>
            </a:r>
            <a:r>
              <a:rPr sz="1600" spc="-10" dirty="0">
                <a:latin typeface="Times New Roman"/>
                <a:cs typeface="Times New Roman"/>
              </a:rPr>
              <a:t>, </a:t>
            </a:r>
            <a:r>
              <a:rPr sz="1600" dirty="0">
                <a:latin typeface="Times New Roman"/>
                <a:cs typeface="Times New Roman"/>
              </a:rPr>
              <a:t>чітких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правил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ліцензування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надійних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гарантій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для </a:t>
            </a:r>
            <a:r>
              <a:rPr sz="1600" spc="-10" dirty="0">
                <a:latin typeface="Times New Roman"/>
                <a:cs typeface="Times New Roman"/>
              </a:rPr>
              <a:t>підприємницької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інвестиційної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діяльності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42617" y="2389377"/>
            <a:ext cx="6395720" cy="1945639"/>
            <a:chOff x="1642617" y="2389377"/>
            <a:chExt cx="6395720" cy="1945639"/>
          </a:xfrm>
        </p:grpSpPr>
        <p:sp>
          <p:nvSpPr>
            <p:cNvPr id="12" name="object 12"/>
            <p:cNvSpPr/>
            <p:nvPr/>
          </p:nvSpPr>
          <p:spPr>
            <a:xfrm>
              <a:off x="1648967" y="2395727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248" y="0"/>
                  </a:moveTo>
                  <a:lnTo>
                    <a:pt x="413200" y="2376"/>
                  </a:lnTo>
                  <a:lnTo>
                    <a:pt x="367509" y="9353"/>
                  </a:lnTo>
                  <a:lnTo>
                    <a:pt x="323406" y="20697"/>
                  </a:lnTo>
                  <a:lnTo>
                    <a:pt x="281124" y="36177"/>
                  </a:lnTo>
                  <a:lnTo>
                    <a:pt x="240893" y="55561"/>
                  </a:lnTo>
                  <a:lnTo>
                    <a:pt x="202945" y="78619"/>
                  </a:lnTo>
                  <a:lnTo>
                    <a:pt x="167512" y="105117"/>
                  </a:lnTo>
                  <a:lnTo>
                    <a:pt x="134826" y="134826"/>
                  </a:lnTo>
                  <a:lnTo>
                    <a:pt x="105117" y="167512"/>
                  </a:lnTo>
                  <a:lnTo>
                    <a:pt x="78619" y="202945"/>
                  </a:lnTo>
                  <a:lnTo>
                    <a:pt x="55561" y="240893"/>
                  </a:lnTo>
                  <a:lnTo>
                    <a:pt x="36177" y="281124"/>
                  </a:lnTo>
                  <a:lnTo>
                    <a:pt x="20697" y="323406"/>
                  </a:lnTo>
                  <a:lnTo>
                    <a:pt x="9353" y="367509"/>
                  </a:lnTo>
                  <a:lnTo>
                    <a:pt x="2376" y="413200"/>
                  </a:lnTo>
                  <a:lnTo>
                    <a:pt x="0" y="460248"/>
                  </a:lnTo>
                  <a:lnTo>
                    <a:pt x="2376" y="507295"/>
                  </a:lnTo>
                  <a:lnTo>
                    <a:pt x="9353" y="552986"/>
                  </a:lnTo>
                  <a:lnTo>
                    <a:pt x="20697" y="597089"/>
                  </a:lnTo>
                  <a:lnTo>
                    <a:pt x="36177" y="639371"/>
                  </a:lnTo>
                  <a:lnTo>
                    <a:pt x="55561" y="679602"/>
                  </a:lnTo>
                  <a:lnTo>
                    <a:pt x="78619" y="717550"/>
                  </a:lnTo>
                  <a:lnTo>
                    <a:pt x="105117" y="752983"/>
                  </a:lnTo>
                  <a:lnTo>
                    <a:pt x="134826" y="785669"/>
                  </a:lnTo>
                  <a:lnTo>
                    <a:pt x="167512" y="815378"/>
                  </a:lnTo>
                  <a:lnTo>
                    <a:pt x="202945" y="841876"/>
                  </a:lnTo>
                  <a:lnTo>
                    <a:pt x="240893" y="864934"/>
                  </a:lnTo>
                  <a:lnTo>
                    <a:pt x="281124" y="884318"/>
                  </a:lnTo>
                  <a:lnTo>
                    <a:pt x="323406" y="899798"/>
                  </a:lnTo>
                  <a:lnTo>
                    <a:pt x="367509" y="911142"/>
                  </a:lnTo>
                  <a:lnTo>
                    <a:pt x="413200" y="918119"/>
                  </a:lnTo>
                  <a:lnTo>
                    <a:pt x="460248" y="920496"/>
                  </a:lnTo>
                  <a:lnTo>
                    <a:pt x="507295" y="918119"/>
                  </a:lnTo>
                  <a:lnTo>
                    <a:pt x="552986" y="911142"/>
                  </a:lnTo>
                  <a:lnTo>
                    <a:pt x="597089" y="899798"/>
                  </a:lnTo>
                  <a:lnTo>
                    <a:pt x="639371" y="884318"/>
                  </a:lnTo>
                  <a:lnTo>
                    <a:pt x="679602" y="864934"/>
                  </a:lnTo>
                  <a:lnTo>
                    <a:pt x="717550" y="841876"/>
                  </a:lnTo>
                  <a:lnTo>
                    <a:pt x="752983" y="815378"/>
                  </a:lnTo>
                  <a:lnTo>
                    <a:pt x="785669" y="785669"/>
                  </a:lnTo>
                  <a:lnTo>
                    <a:pt x="815378" y="752983"/>
                  </a:lnTo>
                  <a:lnTo>
                    <a:pt x="841876" y="717550"/>
                  </a:lnTo>
                  <a:lnTo>
                    <a:pt x="864934" y="679602"/>
                  </a:lnTo>
                  <a:lnTo>
                    <a:pt x="884318" y="639371"/>
                  </a:lnTo>
                  <a:lnTo>
                    <a:pt x="899798" y="597089"/>
                  </a:lnTo>
                  <a:lnTo>
                    <a:pt x="911142" y="552986"/>
                  </a:lnTo>
                  <a:lnTo>
                    <a:pt x="918119" y="507295"/>
                  </a:lnTo>
                  <a:lnTo>
                    <a:pt x="920495" y="460248"/>
                  </a:lnTo>
                  <a:lnTo>
                    <a:pt x="918119" y="413200"/>
                  </a:lnTo>
                  <a:lnTo>
                    <a:pt x="911142" y="367509"/>
                  </a:lnTo>
                  <a:lnTo>
                    <a:pt x="899798" y="323406"/>
                  </a:lnTo>
                  <a:lnTo>
                    <a:pt x="884318" y="281124"/>
                  </a:lnTo>
                  <a:lnTo>
                    <a:pt x="864934" y="240893"/>
                  </a:lnTo>
                  <a:lnTo>
                    <a:pt x="841876" y="202945"/>
                  </a:lnTo>
                  <a:lnTo>
                    <a:pt x="815378" y="167512"/>
                  </a:lnTo>
                  <a:lnTo>
                    <a:pt x="785669" y="134826"/>
                  </a:lnTo>
                  <a:lnTo>
                    <a:pt x="752983" y="105117"/>
                  </a:lnTo>
                  <a:lnTo>
                    <a:pt x="717550" y="78619"/>
                  </a:lnTo>
                  <a:lnTo>
                    <a:pt x="679602" y="55561"/>
                  </a:lnTo>
                  <a:lnTo>
                    <a:pt x="639371" y="36177"/>
                  </a:lnTo>
                  <a:lnTo>
                    <a:pt x="597089" y="20697"/>
                  </a:lnTo>
                  <a:lnTo>
                    <a:pt x="552986" y="9353"/>
                  </a:lnTo>
                  <a:lnTo>
                    <a:pt x="507295" y="237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2395727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0" y="460248"/>
                  </a:moveTo>
                  <a:lnTo>
                    <a:pt x="2376" y="413200"/>
                  </a:lnTo>
                  <a:lnTo>
                    <a:pt x="9353" y="367509"/>
                  </a:lnTo>
                  <a:lnTo>
                    <a:pt x="20697" y="323406"/>
                  </a:lnTo>
                  <a:lnTo>
                    <a:pt x="36177" y="281124"/>
                  </a:lnTo>
                  <a:lnTo>
                    <a:pt x="55561" y="240893"/>
                  </a:lnTo>
                  <a:lnTo>
                    <a:pt x="78619" y="202945"/>
                  </a:lnTo>
                  <a:lnTo>
                    <a:pt x="105117" y="167512"/>
                  </a:lnTo>
                  <a:lnTo>
                    <a:pt x="134826" y="134826"/>
                  </a:lnTo>
                  <a:lnTo>
                    <a:pt x="167512" y="105117"/>
                  </a:lnTo>
                  <a:lnTo>
                    <a:pt x="202945" y="78619"/>
                  </a:lnTo>
                  <a:lnTo>
                    <a:pt x="240893" y="55561"/>
                  </a:lnTo>
                  <a:lnTo>
                    <a:pt x="281124" y="36177"/>
                  </a:lnTo>
                  <a:lnTo>
                    <a:pt x="323406" y="20697"/>
                  </a:lnTo>
                  <a:lnTo>
                    <a:pt x="367509" y="9353"/>
                  </a:lnTo>
                  <a:lnTo>
                    <a:pt x="413200" y="2376"/>
                  </a:lnTo>
                  <a:lnTo>
                    <a:pt x="460248" y="0"/>
                  </a:lnTo>
                  <a:lnTo>
                    <a:pt x="507295" y="2376"/>
                  </a:lnTo>
                  <a:lnTo>
                    <a:pt x="552986" y="9353"/>
                  </a:lnTo>
                  <a:lnTo>
                    <a:pt x="597089" y="20697"/>
                  </a:lnTo>
                  <a:lnTo>
                    <a:pt x="639371" y="36177"/>
                  </a:lnTo>
                  <a:lnTo>
                    <a:pt x="679602" y="55561"/>
                  </a:lnTo>
                  <a:lnTo>
                    <a:pt x="717550" y="78619"/>
                  </a:lnTo>
                  <a:lnTo>
                    <a:pt x="752983" y="105117"/>
                  </a:lnTo>
                  <a:lnTo>
                    <a:pt x="785669" y="134826"/>
                  </a:lnTo>
                  <a:lnTo>
                    <a:pt x="815378" y="167512"/>
                  </a:lnTo>
                  <a:lnTo>
                    <a:pt x="841876" y="202945"/>
                  </a:lnTo>
                  <a:lnTo>
                    <a:pt x="864934" y="240893"/>
                  </a:lnTo>
                  <a:lnTo>
                    <a:pt x="884318" y="281124"/>
                  </a:lnTo>
                  <a:lnTo>
                    <a:pt x="899798" y="323406"/>
                  </a:lnTo>
                  <a:lnTo>
                    <a:pt x="911142" y="367509"/>
                  </a:lnTo>
                  <a:lnTo>
                    <a:pt x="918119" y="413200"/>
                  </a:lnTo>
                  <a:lnTo>
                    <a:pt x="920495" y="460248"/>
                  </a:lnTo>
                  <a:lnTo>
                    <a:pt x="918119" y="507295"/>
                  </a:lnTo>
                  <a:lnTo>
                    <a:pt x="911142" y="552986"/>
                  </a:lnTo>
                  <a:lnTo>
                    <a:pt x="899798" y="597089"/>
                  </a:lnTo>
                  <a:lnTo>
                    <a:pt x="884318" y="639371"/>
                  </a:lnTo>
                  <a:lnTo>
                    <a:pt x="864934" y="679602"/>
                  </a:lnTo>
                  <a:lnTo>
                    <a:pt x="841876" y="717550"/>
                  </a:lnTo>
                  <a:lnTo>
                    <a:pt x="815378" y="752983"/>
                  </a:lnTo>
                  <a:lnTo>
                    <a:pt x="785669" y="785669"/>
                  </a:lnTo>
                  <a:lnTo>
                    <a:pt x="752983" y="815378"/>
                  </a:lnTo>
                  <a:lnTo>
                    <a:pt x="717550" y="841876"/>
                  </a:lnTo>
                  <a:lnTo>
                    <a:pt x="679602" y="864934"/>
                  </a:lnTo>
                  <a:lnTo>
                    <a:pt x="639371" y="884318"/>
                  </a:lnTo>
                  <a:lnTo>
                    <a:pt x="597089" y="899798"/>
                  </a:lnTo>
                  <a:lnTo>
                    <a:pt x="552986" y="911142"/>
                  </a:lnTo>
                  <a:lnTo>
                    <a:pt x="507295" y="918119"/>
                  </a:lnTo>
                  <a:lnTo>
                    <a:pt x="460248" y="920496"/>
                  </a:lnTo>
                  <a:lnTo>
                    <a:pt x="413200" y="918119"/>
                  </a:lnTo>
                  <a:lnTo>
                    <a:pt x="367509" y="911142"/>
                  </a:lnTo>
                  <a:lnTo>
                    <a:pt x="323406" y="899798"/>
                  </a:lnTo>
                  <a:lnTo>
                    <a:pt x="281124" y="884318"/>
                  </a:lnTo>
                  <a:lnTo>
                    <a:pt x="240893" y="864934"/>
                  </a:lnTo>
                  <a:lnTo>
                    <a:pt x="202945" y="841876"/>
                  </a:lnTo>
                  <a:lnTo>
                    <a:pt x="167512" y="815378"/>
                  </a:lnTo>
                  <a:lnTo>
                    <a:pt x="134826" y="785669"/>
                  </a:lnTo>
                  <a:lnTo>
                    <a:pt x="105117" y="752983"/>
                  </a:lnTo>
                  <a:lnTo>
                    <a:pt x="78619" y="717550"/>
                  </a:lnTo>
                  <a:lnTo>
                    <a:pt x="55561" y="679602"/>
                  </a:lnTo>
                  <a:lnTo>
                    <a:pt x="36177" y="639371"/>
                  </a:lnTo>
                  <a:lnTo>
                    <a:pt x="20697" y="597089"/>
                  </a:lnTo>
                  <a:lnTo>
                    <a:pt x="9353" y="552986"/>
                  </a:lnTo>
                  <a:lnTo>
                    <a:pt x="2376" y="507295"/>
                  </a:lnTo>
                  <a:lnTo>
                    <a:pt x="0" y="46024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0759" y="3590544"/>
              <a:ext cx="5760720" cy="737870"/>
            </a:xfrm>
            <a:custGeom>
              <a:avLst/>
              <a:gdLst/>
              <a:ahLst/>
              <a:cxnLst/>
              <a:rect l="l" t="t" r="r" b="b"/>
              <a:pathLst>
                <a:path w="5760720" h="737870">
                  <a:moveTo>
                    <a:pt x="5760720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5760720" y="737615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59" y="3590544"/>
              <a:ext cx="5760720" cy="737870"/>
            </a:xfrm>
            <a:custGeom>
              <a:avLst/>
              <a:gdLst/>
              <a:ahLst/>
              <a:cxnLst/>
              <a:rect l="l" t="t" r="r" b="b"/>
              <a:pathLst>
                <a:path w="5760720" h="737870">
                  <a:moveTo>
                    <a:pt x="0" y="737615"/>
                  </a:moveTo>
                  <a:lnTo>
                    <a:pt x="5760720" y="737615"/>
                  </a:lnTo>
                  <a:lnTo>
                    <a:pt x="5760720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ln w="12191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45435" y="3813175"/>
            <a:ext cx="44094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Times New Roman"/>
                <a:cs typeface="Times New Roman"/>
              </a:rPr>
              <a:t>8.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Наявність</a:t>
            </a:r>
            <a:r>
              <a:rPr sz="1600" b="1" i="1" spc="-7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сучасної</a:t>
            </a:r>
            <a:r>
              <a:rPr sz="1600" b="1" i="1" spc="-4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ринкової</a:t>
            </a:r>
            <a:r>
              <a:rPr sz="1600" b="1" i="1" spc="-4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інфраструктури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04161" y="3492753"/>
            <a:ext cx="6233795" cy="1948180"/>
            <a:chOff x="1804161" y="3492753"/>
            <a:chExt cx="6233795" cy="1948180"/>
          </a:xfrm>
        </p:grpSpPr>
        <p:sp>
          <p:nvSpPr>
            <p:cNvPr id="18" name="object 18"/>
            <p:cNvSpPr/>
            <p:nvPr/>
          </p:nvSpPr>
          <p:spPr>
            <a:xfrm>
              <a:off x="1810511" y="3499103"/>
              <a:ext cx="923925" cy="920750"/>
            </a:xfrm>
            <a:custGeom>
              <a:avLst/>
              <a:gdLst/>
              <a:ahLst/>
              <a:cxnLst/>
              <a:rect l="l" t="t" r="r" b="b"/>
              <a:pathLst>
                <a:path w="923925" h="920750">
                  <a:moveTo>
                    <a:pt x="461771" y="0"/>
                  </a:moveTo>
                  <a:lnTo>
                    <a:pt x="414560" y="2376"/>
                  </a:lnTo>
                  <a:lnTo>
                    <a:pt x="368712" y="9353"/>
                  </a:lnTo>
                  <a:lnTo>
                    <a:pt x="324460" y="20697"/>
                  </a:lnTo>
                  <a:lnTo>
                    <a:pt x="282035" y="36177"/>
                  </a:lnTo>
                  <a:lnTo>
                    <a:pt x="241670" y="55561"/>
                  </a:lnTo>
                  <a:lnTo>
                    <a:pt x="203596" y="78619"/>
                  </a:lnTo>
                  <a:lnTo>
                    <a:pt x="168047" y="105117"/>
                  </a:lnTo>
                  <a:lnTo>
                    <a:pt x="135254" y="134826"/>
                  </a:lnTo>
                  <a:lnTo>
                    <a:pt x="105450" y="167512"/>
                  </a:lnTo>
                  <a:lnTo>
                    <a:pt x="78866" y="202945"/>
                  </a:lnTo>
                  <a:lnTo>
                    <a:pt x="55736" y="240893"/>
                  </a:lnTo>
                  <a:lnTo>
                    <a:pt x="36290" y="281124"/>
                  </a:lnTo>
                  <a:lnTo>
                    <a:pt x="20761" y="323406"/>
                  </a:lnTo>
                  <a:lnTo>
                    <a:pt x="9382" y="367509"/>
                  </a:lnTo>
                  <a:lnTo>
                    <a:pt x="2384" y="413200"/>
                  </a:lnTo>
                  <a:lnTo>
                    <a:pt x="0" y="460248"/>
                  </a:lnTo>
                  <a:lnTo>
                    <a:pt x="2384" y="507295"/>
                  </a:lnTo>
                  <a:lnTo>
                    <a:pt x="9382" y="552986"/>
                  </a:lnTo>
                  <a:lnTo>
                    <a:pt x="20761" y="597089"/>
                  </a:lnTo>
                  <a:lnTo>
                    <a:pt x="36290" y="639371"/>
                  </a:lnTo>
                  <a:lnTo>
                    <a:pt x="55736" y="679602"/>
                  </a:lnTo>
                  <a:lnTo>
                    <a:pt x="78867" y="717550"/>
                  </a:lnTo>
                  <a:lnTo>
                    <a:pt x="105450" y="752983"/>
                  </a:lnTo>
                  <a:lnTo>
                    <a:pt x="135255" y="785669"/>
                  </a:lnTo>
                  <a:lnTo>
                    <a:pt x="168047" y="815378"/>
                  </a:lnTo>
                  <a:lnTo>
                    <a:pt x="203596" y="841876"/>
                  </a:lnTo>
                  <a:lnTo>
                    <a:pt x="241670" y="864934"/>
                  </a:lnTo>
                  <a:lnTo>
                    <a:pt x="282035" y="884318"/>
                  </a:lnTo>
                  <a:lnTo>
                    <a:pt x="324460" y="899798"/>
                  </a:lnTo>
                  <a:lnTo>
                    <a:pt x="368712" y="911142"/>
                  </a:lnTo>
                  <a:lnTo>
                    <a:pt x="414560" y="918119"/>
                  </a:lnTo>
                  <a:lnTo>
                    <a:pt x="461771" y="920496"/>
                  </a:lnTo>
                  <a:lnTo>
                    <a:pt x="508983" y="918119"/>
                  </a:lnTo>
                  <a:lnTo>
                    <a:pt x="554831" y="911142"/>
                  </a:lnTo>
                  <a:lnTo>
                    <a:pt x="599083" y="899798"/>
                  </a:lnTo>
                  <a:lnTo>
                    <a:pt x="641508" y="884318"/>
                  </a:lnTo>
                  <a:lnTo>
                    <a:pt x="681873" y="864934"/>
                  </a:lnTo>
                  <a:lnTo>
                    <a:pt x="719947" y="841876"/>
                  </a:lnTo>
                  <a:lnTo>
                    <a:pt x="755496" y="815378"/>
                  </a:lnTo>
                  <a:lnTo>
                    <a:pt x="788289" y="785669"/>
                  </a:lnTo>
                  <a:lnTo>
                    <a:pt x="818093" y="752983"/>
                  </a:lnTo>
                  <a:lnTo>
                    <a:pt x="844677" y="717550"/>
                  </a:lnTo>
                  <a:lnTo>
                    <a:pt x="867807" y="679602"/>
                  </a:lnTo>
                  <a:lnTo>
                    <a:pt x="887253" y="639371"/>
                  </a:lnTo>
                  <a:lnTo>
                    <a:pt x="902782" y="597089"/>
                  </a:lnTo>
                  <a:lnTo>
                    <a:pt x="914161" y="552986"/>
                  </a:lnTo>
                  <a:lnTo>
                    <a:pt x="921159" y="507295"/>
                  </a:lnTo>
                  <a:lnTo>
                    <a:pt x="923544" y="460248"/>
                  </a:lnTo>
                  <a:lnTo>
                    <a:pt x="921159" y="413200"/>
                  </a:lnTo>
                  <a:lnTo>
                    <a:pt x="914161" y="367509"/>
                  </a:lnTo>
                  <a:lnTo>
                    <a:pt x="902782" y="323406"/>
                  </a:lnTo>
                  <a:lnTo>
                    <a:pt x="887253" y="281124"/>
                  </a:lnTo>
                  <a:lnTo>
                    <a:pt x="867807" y="240893"/>
                  </a:lnTo>
                  <a:lnTo>
                    <a:pt x="844677" y="202945"/>
                  </a:lnTo>
                  <a:lnTo>
                    <a:pt x="818093" y="167512"/>
                  </a:lnTo>
                  <a:lnTo>
                    <a:pt x="788289" y="134826"/>
                  </a:lnTo>
                  <a:lnTo>
                    <a:pt x="755496" y="105117"/>
                  </a:lnTo>
                  <a:lnTo>
                    <a:pt x="719947" y="78619"/>
                  </a:lnTo>
                  <a:lnTo>
                    <a:pt x="681873" y="55561"/>
                  </a:lnTo>
                  <a:lnTo>
                    <a:pt x="641508" y="36177"/>
                  </a:lnTo>
                  <a:lnTo>
                    <a:pt x="599083" y="20697"/>
                  </a:lnTo>
                  <a:lnTo>
                    <a:pt x="554831" y="9353"/>
                  </a:lnTo>
                  <a:lnTo>
                    <a:pt x="508983" y="2376"/>
                  </a:lnTo>
                  <a:lnTo>
                    <a:pt x="461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0511" y="3499103"/>
              <a:ext cx="923925" cy="920750"/>
            </a:xfrm>
            <a:custGeom>
              <a:avLst/>
              <a:gdLst/>
              <a:ahLst/>
              <a:cxnLst/>
              <a:rect l="l" t="t" r="r" b="b"/>
              <a:pathLst>
                <a:path w="923925" h="920750">
                  <a:moveTo>
                    <a:pt x="0" y="460248"/>
                  </a:moveTo>
                  <a:lnTo>
                    <a:pt x="2384" y="413200"/>
                  </a:lnTo>
                  <a:lnTo>
                    <a:pt x="9382" y="367509"/>
                  </a:lnTo>
                  <a:lnTo>
                    <a:pt x="20761" y="323406"/>
                  </a:lnTo>
                  <a:lnTo>
                    <a:pt x="36290" y="281124"/>
                  </a:lnTo>
                  <a:lnTo>
                    <a:pt x="55736" y="240893"/>
                  </a:lnTo>
                  <a:lnTo>
                    <a:pt x="78866" y="202945"/>
                  </a:lnTo>
                  <a:lnTo>
                    <a:pt x="105450" y="167512"/>
                  </a:lnTo>
                  <a:lnTo>
                    <a:pt x="135254" y="134826"/>
                  </a:lnTo>
                  <a:lnTo>
                    <a:pt x="168047" y="105117"/>
                  </a:lnTo>
                  <a:lnTo>
                    <a:pt x="203596" y="78619"/>
                  </a:lnTo>
                  <a:lnTo>
                    <a:pt x="241670" y="55561"/>
                  </a:lnTo>
                  <a:lnTo>
                    <a:pt x="282035" y="36177"/>
                  </a:lnTo>
                  <a:lnTo>
                    <a:pt x="324460" y="20697"/>
                  </a:lnTo>
                  <a:lnTo>
                    <a:pt x="368712" y="9353"/>
                  </a:lnTo>
                  <a:lnTo>
                    <a:pt x="414560" y="2376"/>
                  </a:lnTo>
                  <a:lnTo>
                    <a:pt x="461771" y="0"/>
                  </a:lnTo>
                  <a:lnTo>
                    <a:pt x="508983" y="2376"/>
                  </a:lnTo>
                  <a:lnTo>
                    <a:pt x="554831" y="9353"/>
                  </a:lnTo>
                  <a:lnTo>
                    <a:pt x="599083" y="20697"/>
                  </a:lnTo>
                  <a:lnTo>
                    <a:pt x="641508" y="36177"/>
                  </a:lnTo>
                  <a:lnTo>
                    <a:pt x="681873" y="55561"/>
                  </a:lnTo>
                  <a:lnTo>
                    <a:pt x="719947" y="78619"/>
                  </a:lnTo>
                  <a:lnTo>
                    <a:pt x="755496" y="105117"/>
                  </a:lnTo>
                  <a:lnTo>
                    <a:pt x="788289" y="134826"/>
                  </a:lnTo>
                  <a:lnTo>
                    <a:pt x="818093" y="167512"/>
                  </a:lnTo>
                  <a:lnTo>
                    <a:pt x="844677" y="202945"/>
                  </a:lnTo>
                  <a:lnTo>
                    <a:pt x="867807" y="240893"/>
                  </a:lnTo>
                  <a:lnTo>
                    <a:pt x="887253" y="281124"/>
                  </a:lnTo>
                  <a:lnTo>
                    <a:pt x="902782" y="323406"/>
                  </a:lnTo>
                  <a:lnTo>
                    <a:pt x="914161" y="367509"/>
                  </a:lnTo>
                  <a:lnTo>
                    <a:pt x="921159" y="413200"/>
                  </a:lnTo>
                  <a:lnTo>
                    <a:pt x="923544" y="460248"/>
                  </a:lnTo>
                  <a:lnTo>
                    <a:pt x="921159" y="507295"/>
                  </a:lnTo>
                  <a:lnTo>
                    <a:pt x="914161" y="552986"/>
                  </a:lnTo>
                  <a:lnTo>
                    <a:pt x="902782" y="597089"/>
                  </a:lnTo>
                  <a:lnTo>
                    <a:pt x="887253" y="639371"/>
                  </a:lnTo>
                  <a:lnTo>
                    <a:pt x="867807" y="679602"/>
                  </a:lnTo>
                  <a:lnTo>
                    <a:pt x="844677" y="717550"/>
                  </a:lnTo>
                  <a:lnTo>
                    <a:pt x="818093" y="752983"/>
                  </a:lnTo>
                  <a:lnTo>
                    <a:pt x="788289" y="785669"/>
                  </a:lnTo>
                  <a:lnTo>
                    <a:pt x="755496" y="815378"/>
                  </a:lnTo>
                  <a:lnTo>
                    <a:pt x="719947" y="841876"/>
                  </a:lnTo>
                  <a:lnTo>
                    <a:pt x="681873" y="864934"/>
                  </a:lnTo>
                  <a:lnTo>
                    <a:pt x="641508" y="884318"/>
                  </a:lnTo>
                  <a:lnTo>
                    <a:pt x="599083" y="899798"/>
                  </a:lnTo>
                  <a:lnTo>
                    <a:pt x="554831" y="911142"/>
                  </a:lnTo>
                  <a:lnTo>
                    <a:pt x="508983" y="918119"/>
                  </a:lnTo>
                  <a:lnTo>
                    <a:pt x="461771" y="920496"/>
                  </a:lnTo>
                  <a:lnTo>
                    <a:pt x="414560" y="918119"/>
                  </a:lnTo>
                  <a:lnTo>
                    <a:pt x="368712" y="911142"/>
                  </a:lnTo>
                  <a:lnTo>
                    <a:pt x="324460" y="899798"/>
                  </a:lnTo>
                  <a:lnTo>
                    <a:pt x="282035" y="884318"/>
                  </a:lnTo>
                  <a:lnTo>
                    <a:pt x="241670" y="864934"/>
                  </a:lnTo>
                  <a:lnTo>
                    <a:pt x="203596" y="841876"/>
                  </a:lnTo>
                  <a:lnTo>
                    <a:pt x="168047" y="815378"/>
                  </a:lnTo>
                  <a:lnTo>
                    <a:pt x="135255" y="785669"/>
                  </a:lnTo>
                  <a:lnTo>
                    <a:pt x="105450" y="752983"/>
                  </a:lnTo>
                  <a:lnTo>
                    <a:pt x="78867" y="717550"/>
                  </a:lnTo>
                  <a:lnTo>
                    <a:pt x="55736" y="679602"/>
                  </a:lnTo>
                  <a:lnTo>
                    <a:pt x="36290" y="639371"/>
                  </a:lnTo>
                  <a:lnTo>
                    <a:pt x="20761" y="597089"/>
                  </a:lnTo>
                  <a:lnTo>
                    <a:pt x="9382" y="552986"/>
                  </a:lnTo>
                  <a:lnTo>
                    <a:pt x="2384" y="507295"/>
                  </a:lnTo>
                  <a:lnTo>
                    <a:pt x="0" y="46024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09215" y="4696967"/>
              <a:ext cx="5922645" cy="737870"/>
            </a:xfrm>
            <a:custGeom>
              <a:avLst/>
              <a:gdLst/>
              <a:ahLst/>
              <a:cxnLst/>
              <a:rect l="l" t="t" r="r" b="b"/>
              <a:pathLst>
                <a:path w="5922645" h="737870">
                  <a:moveTo>
                    <a:pt x="5922263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5922263" y="737615"/>
                  </a:lnTo>
                  <a:lnTo>
                    <a:pt x="5922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09215" y="4696967"/>
              <a:ext cx="5922645" cy="737870"/>
            </a:xfrm>
            <a:custGeom>
              <a:avLst/>
              <a:gdLst/>
              <a:ahLst/>
              <a:cxnLst/>
              <a:rect l="l" t="t" r="r" b="b"/>
              <a:pathLst>
                <a:path w="5922645" h="737870">
                  <a:moveTo>
                    <a:pt x="0" y="737615"/>
                  </a:moveTo>
                  <a:lnTo>
                    <a:pt x="5922263" y="737615"/>
                  </a:lnTo>
                  <a:lnTo>
                    <a:pt x="5922263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83255" y="4918710"/>
            <a:ext cx="32550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Times New Roman"/>
                <a:cs typeface="Times New Roman"/>
              </a:rPr>
              <a:t>9.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Сприятлива</a:t>
            </a:r>
            <a:r>
              <a:rPr sz="1600" b="1" i="1" spc="-6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екологічна</a:t>
            </a:r>
            <a:r>
              <a:rPr sz="1600" b="1" i="1" spc="-6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ситуація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75561" y="4599178"/>
            <a:ext cx="6462395" cy="1945639"/>
            <a:chOff x="1575561" y="4599178"/>
            <a:chExt cx="6462395" cy="1945639"/>
          </a:xfrm>
        </p:grpSpPr>
        <p:sp>
          <p:nvSpPr>
            <p:cNvPr id="24" name="object 24"/>
            <p:cNvSpPr/>
            <p:nvPr/>
          </p:nvSpPr>
          <p:spPr>
            <a:xfrm>
              <a:off x="1648967" y="4605528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248" y="0"/>
                  </a:moveTo>
                  <a:lnTo>
                    <a:pt x="413200" y="2376"/>
                  </a:lnTo>
                  <a:lnTo>
                    <a:pt x="367509" y="9353"/>
                  </a:lnTo>
                  <a:lnTo>
                    <a:pt x="323406" y="20697"/>
                  </a:lnTo>
                  <a:lnTo>
                    <a:pt x="281124" y="36177"/>
                  </a:lnTo>
                  <a:lnTo>
                    <a:pt x="240893" y="55561"/>
                  </a:lnTo>
                  <a:lnTo>
                    <a:pt x="202945" y="78619"/>
                  </a:lnTo>
                  <a:lnTo>
                    <a:pt x="167512" y="105117"/>
                  </a:lnTo>
                  <a:lnTo>
                    <a:pt x="134826" y="134826"/>
                  </a:lnTo>
                  <a:lnTo>
                    <a:pt x="105117" y="167512"/>
                  </a:lnTo>
                  <a:lnTo>
                    <a:pt x="78619" y="202945"/>
                  </a:lnTo>
                  <a:lnTo>
                    <a:pt x="55561" y="240893"/>
                  </a:lnTo>
                  <a:lnTo>
                    <a:pt x="36177" y="281124"/>
                  </a:lnTo>
                  <a:lnTo>
                    <a:pt x="20697" y="323406"/>
                  </a:lnTo>
                  <a:lnTo>
                    <a:pt x="9353" y="367509"/>
                  </a:lnTo>
                  <a:lnTo>
                    <a:pt x="2376" y="413200"/>
                  </a:lnTo>
                  <a:lnTo>
                    <a:pt x="0" y="460248"/>
                  </a:lnTo>
                  <a:lnTo>
                    <a:pt x="2376" y="507295"/>
                  </a:lnTo>
                  <a:lnTo>
                    <a:pt x="9353" y="552986"/>
                  </a:lnTo>
                  <a:lnTo>
                    <a:pt x="20697" y="597089"/>
                  </a:lnTo>
                  <a:lnTo>
                    <a:pt x="36177" y="639371"/>
                  </a:lnTo>
                  <a:lnTo>
                    <a:pt x="55561" y="679602"/>
                  </a:lnTo>
                  <a:lnTo>
                    <a:pt x="78619" y="717550"/>
                  </a:lnTo>
                  <a:lnTo>
                    <a:pt x="105117" y="752983"/>
                  </a:lnTo>
                  <a:lnTo>
                    <a:pt x="134826" y="785669"/>
                  </a:lnTo>
                  <a:lnTo>
                    <a:pt x="167512" y="815378"/>
                  </a:lnTo>
                  <a:lnTo>
                    <a:pt x="202945" y="841876"/>
                  </a:lnTo>
                  <a:lnTo>
                    <a:pt x="240893" y="864934"/>
                  </a:lnTo>
                  <a:lnTo>
                    <a:pt x="281124" y="884318"/>
                  </a:lnTo>
                  <a:lnTo>
                    <a:pt x="323406" y="899798"/>
                  </a:lnTo>
                  <a:lnTo>
                    <a:pt x="367509" y="911142"/>
                  </a:lnTo>
                  <a:lnTo>
                    <a:pt x="413200" y="918119"/>
                  </a:lnTo>
                  <a:lnTo>
                    <a:pt x="460248" y="920496"/>
                  </a:lnTo>
                  <a:lnTo>
                    <a:pt x="507295" y="918119"/>
                  </a:lnTo>
                  <a:lnTo>
                    <a:pt x="552986" y="911142"/>
                  </a:lnTo>
                  <a:lnTo>
                    <a:pt x="597089" y="899798"/>
                  </a:lnTo>
                  <a:lnTo>
                    <a:pt x="639371" y="884318"/>
                  </a:lnTo>
                  <a:lnTo>
                    <a:pt x="679602" y="864934"/>
                  </a:lnTo>
                  <a:lnTo>
                    <a:pt x="717550" y="841876"/>
                  </a:lnTo>
                  <a:lnTo>
                    <a:pt x="752983" y="815378"/>
                  </a:lnTo>
                  <a:lnTo>
                    <a:pt x="785669" y="785669"/>
                  </a:lnTo>
                  <a:lnTo>
                    <a:pt x="815378" y="752983"/>
                  </a:lnTo>
                  <a:lnTo>
                    <a:pt x="841876" y="717550"/>
                  </a:lnTo>
                  <a:lnTo>
                    <a:pt x="864934" y="679602"/>
                  </a:lnTo>
                  <a:lnTo>
                    <a:pt x="884318" y="639371"/>
                  </a:lnTo>
                  <a:lnTo>
                    <a:pt x="899798" y="597089"/>
                  </a:lnTo>
                  <a:lnTo>
                    <a:pt x="911142" y="552986"/>
                  </a:lnTo>
                  <a:lnTo>
                    <a:pt x="918119" y="507295"/>
                  </a:lnTo>
                  <a:lnTo>
                    <a:pt x="920495" y="460248"/>
                  </a:lnTo>
                  <a:lnTo>
                    <a:pt x="918119" y="413200"/>
                  </a:lnTo>
                  <a:lnTo>
                    <a:pt x="911142" y="367509"/>
                  </a:lnTo>
                  <a:lnTo>
                    <a:pt x="899798" y="323406"/>
                  </a:lnTo>
                  <a:lnTo>
                    <a:pt x="884318" y="281124"/>
                  </a:lnTo>
                  <a:lnTo>
                    <a:pt x="864934" y="240893"/>
                  </a:lnTo>
                  <a:lnTo>
                    <a:pt x="841876" y="202945"/>
                  </a:lnTo>
                  <a:lnTo>
                    <a:pt x="815378" y="167512"/>
                  </a:lnTo>
                  <a:lnTo>
                    <a:pt x="785669" y="134826"/>
                  </a:lnTo>
                  <a:lnTo>
                    <a:pt x="752983" y="105117"/>
                  </a:lnTo>
                  <a:lnTo>
                    <a:pt x="717550" y="78619"/>
                  </a:lnTo>
                  <a:lnTo>
                    <a:pt x="679602" y="55561"/>
                  </a:lnTo>
                  <a:lnTo>
                    <a:pt x="639371" y="36177"/>
                  </a:lnTo>
                  <a:lnTo>
                    <a:pt x="597089" y="20697"/>
                  </a:lnTo>
                  <a:lnTo>
                    <a:pt x="552986" y="9353"/>
                  </a:lnTo>
                  <a:lnTo>
                    <a:pt x="507295" y="237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8967" y="4605528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0" y="460248"/>
                  </a:moveTo>
                  <a:lnTo>
                    <a:pt x="2376" y="413200"/>
                  </a:lnTo>
                  <a:lnTo>
                    <a:pt x="9353" y="367509"/>
                  </a:lnTo>
                  <a:lnTo>
                    <a:pt x="20697" y="323406"/>
                  </a:lnTo>
                  <a:lnTo>
                    <a:pt x="36177" y="281124"/>
                  </a:lnTo>
                  <a:lnTo>
                    <a:pt x="55561" y="240893"/>
                  </a:lnTo>
                  <a:lnTo>
                    <a:pt x="78619" y="202945"/>
                  </a:lnTo>
                  <a:lnTo>
                    <a:pt x="105117" y="167512"/>
                  </a:lnTo>
                  <a:lnTo>
                    <a:pt x="134826" y="134826"/>
                  </a:lnTo>
                  <a:lnTo>
                    <a:pt x="167512" y="105117"/>
                  </a:lnTo>
                  <a:lnTo>
                    <a:pt x="202945" y="78619"/>
                  </a:lnTo>
                  <a:lnTo>
                    <a:pt x="240893" y="55561"/>
                  </a:lnTo>
                  <a:lnTo>
                    <a:pt x="281124" y="36177"/>
                  </a:lnTo>
                  <a:lnTo>
                    <a:pt x="323406" y="20697"/>
                  </a:lnTo>
                  <a:lnTo>
                    <a:pt x="367509" y="9353"/>
                  </a:lnTo>
                  <a:lnTo>
                    <a:pt x="413200" y="2376"/>
                  </a:lnTo>
                  <a:lnTo>
                    <a:pt x="460248" y="0"/>
                  </a:lnTo>
                  <a:lnTo>
                    <a:pt x="507295" y="2376"/>
                  </a:lnTo>
                  <a:lnTo>
                    <a:pt x="552986" y="9353"/>
                  </a:lnTo>
                  <a:lnTo>
                    <a:pt x="597089" y="20697"/>
                  </a:lnTo>
                  <a:lnTo>
                    <a:pt x="639371" y="36177"/>
                  </a:lnTo>
                  <a:lnTo>
                    <a:pt x="679602" y="55561"/>
                  </a:lnTo>
                  <a:lnTo>
                    <a:pt x="717550" y="78619"/>
                  </a:lnTo>
                  <a:lnTo>
                    <a:pt x="752983" y="105117"/>
                  </a:lnTo>
                  <a:lnTo>
                    <a:pt x="785669" y="134826"/>
                  </a:lnTo>
                  <a:lnTo>
                    <a:pt x="815378" y="167512"/>
                  </a:lnTo>
                  <a:lnTo>
                    <a:pt x="841876" y="202945"/>
                  </a:lnTo>
                  <a:lnTo>
                    <a:pt x="864934" y="240893"/>
                  </a:lnTo>
                  <a:lnTo>
                    <a:pt x="884318" y="281124"/>
                  </a:lnTo>
                  <a:lnTo>
                    <a:pt x="899798" y="323406"/>
                  </a:lnTo>
                  <a:lnTo>
                    <a:pt x="911142" y="367509"/>
                  </a:lnTo>
                  <a:lnTo>
                    <a:pt x="918119" y="413200"/>
                  </a:lnTo>
                  <a:lnTo>
                    <a:pt x="920495" y="460248"/>
                  </a:lnTo>
                  <a:lnTo>
                    <a:pt x="918119" y="507295"/>
                  </a:lnTo>
                  <a:lnTo>
                    <a:pt x="911142" y="552986"/>
                  </a:lnTo>
                  <a:lnTo>
                    <a:pt x="899798" y="597089"/>
                  </a:lnTo>
                  <a:lnTo>
                    <a:pt x="884318" y="639371"/>
                  </a:lnTo>
                  <a:lnTo>
                    <a:pt x="864934" y="679602"/>
                  </a:lnTo>
                  <a:lnTo>
                    <a:pt x="841876" y="717550"/>
                  </a:lnTo>
                  <a:lnTo>
                    <a:pt x="815378" y="752983"/>
                  </a:lnTo>
                  <a:lnTo>
                    <a:pt x="785669" y="785669"/>
                  </a:lnTo>
                  <a:lnTo>
                    <a:pt x="752983" y="815378"/>
                  </a:lnTo>
                  <a:lnTo>
                    <a:pt x="717550" y="841876"/>
                  </a:lnTo>
                  <a:lnTo>
                    <a:pt x="679602" y="864934"/>
                  </a:lnTo>
                  <a:lnTo>
                    <a:pt x="639371" y="884318"/>
                  </a:lnTo>
                  <a:lnTo>
                    <a:pt x="597089" y="899798"/>
                  </a:lnTo>
                  <a:lnTo>
                    <a:pt x="552986" y="911142"/>
                  </a:lnTo>
                  <a:lnTo>
                    <a:pt x="507295" y="918119"/>
                  </a:lnTo>
                  <a:lnTo>
                    <a:pt x="460248" y="920496"/>
                  </a:lnTo>
                  <a:lnTo>
                    <a:pt x="413200" y="918119"/>
                  </a:lnTo>
                  <a:lnTo>
                    <a:pt x="367509" y="911142"/>
                  </a:lnTo>
                  <a:lnTo>
                    <a:pt x="323406" y="899798"/>
                  </a:lnTo>
                  <a:lnTo>
                    <a:pt x="281124" y="884318"/>
                  </a:lnTo>
                  <a:lnTo>
                    <a:pt x="240893" y="864934"/>
                  </a:lnTo>
                  <a:lnTo>
                    <a:pt x="202945" y="841876"/>
                  </a:lnTo>
                  <a:lnTo>
                    <a:pt x="167512" y="815378"/>
                  </a:lnTo>
                  <a:lnTo>
                    <a:pt x="134826" y="785669"/>
                  </a:lnTo>
                  <a:lnTo>
                    <a:pt x="105117" y="752983"/>
                  </a:lnTo>
                  <a:lnTo>
                    <a:pt x="78619" y="717550"/>
                  </a:lnTo>
                  <a:lnTo>
                    <a:pt x="55561" y="679602"/>
                  </a:lnTo>
                  <a:lnTo>
                    <a:pt x="36177" y="639371"/>
                  </a:lnTo>
                  <a:lnTo>
                    <a:pt x="20697" y="597089"/>
                  </a:lnTo>
                  <a:lnTo>
                    <a:pt x="9353" y="552986"/>
                  </a:lnTo>
                  <a:lnTo>
                    <a:pt x="2376" y="507295"/>
                  </a:lnTo>
                  <a:lnTo>
                    <a:pt x="0" y="46024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1911" y="5800344"/>
              <a:ext cx="6449695" cy="737870"/>
            </a:xfrm>
            <a:custGeom>
              <a:avLst/>
              <a:gdLst/>
              <a:ahLst/>
              <a:cxnLst/>
              <a:rect l="l" t="t" r="r" b="b"/>
              <a:pathLst>
                <a:path w="6449695" h="737870">
                  <a:moveTo>
                    <a:pt x="6449568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6449568" y="737615"/>
                  </a:lnTo>
                  <a:lnTo>
                    <a:pt x="644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1911" y="5800344"/>
              <a:ext cx="6449695" cy="737870"/>
            </a:xfrm>
            <a:custGeom>
              <a:avLst/>
              <a:gdLst/>
              <a:ahLst/>
              <a:cxnLst/>
              <a:rect l="l" t="t" r="r" b="b"/>
              <a:pathLst>
                <a:path w="6449695" h="737870">
                  <a:moveTo>
                    <a:pt x="0" y="737615"/>
                  </a:moveTo>
                  <a:lnTo>
                    <a:pt x="6449568" y="737615"/>
                  </a:lnTo>
                  <a:lnTo>
                    <a:pt x="6449568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55063" y="6023559"/>
            <a:ext cx="4711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i="1" dirty="0">
                <a:latin typeface="Times New Roman"/>
                <a:cs typeface="Times New Roman"/>
              </a:rPr>
              <a:t>10.</a:t>
            </a:r>
            <a:r>
              <a:rPr sz="1600" b="1" i="1" spc="-3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Державна</a:t>
            </a:r>
            <a:r>
              <a:rPr sz="1600" b="1" i="1" spc="-7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регіональна</a:t>
            </a:r>
            <a:r>
              <a:rPr sz="1600" b="1" i="1" spc="-6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політика</a:t>
            </a:r>
            <a:r>
              <a:rPr sz="1600" b="1" i="1" spc="-7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щодо</a:t>
            </a:r>
            <a:r>
              <a:rPr sz="1600" b="1" i="1" spc="-3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областей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15567" y="5702808"/>
            <a:ext cx="932815" cy="932815"/>
            <a:chOff x="1115567" y="5702808"/>
            <a:chExt cx="932815" cy="932815"/>
          </a:xfrm>
        </p:grpSpPr>
        <p:sp>
          <p:nvSpPr>
            <p:cNvPr id="30" name="object 30"/>
            <p:cNvSpPr/>
            <p:nvPr/>
          </p:nvSpPr>
          <p:spPr>
            <a:xfrm>
              <a:off x="1121663" y="5708904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248" y="0"/>
                  </a:moveTo>
                  <a:lnTo>
                    <a:pt x="413200" y="2376"/>
                  </a:lnTo>
                  <a:lnTo>
                    <a:pt x="367509" y="9350"/>
                  </a:lnTo>
                  <a:lnTo>
                    <a:pt x="323406" y="20691"/>
                  </a:lnTo>
                  <a:lnTo>
                    <a:pt x="281124" y="36168"/>
                  </a:lnTo>
                  <a:lnTo>
                    <a:pt x="240893" y="55548"/>
                  </a:lnTo>
                  <a:lnTo>
                    <a:pt x="202945" y="78602"/>
                  </a:lnTo>
                  <a:lnTo>
                    <a:pt x="167512" y="105097"/>
                  </a:lnTo>
                  <a:lnTo>
                    <a:pt x="134826" y="134802"/>
                  </a:lnTo>
                  <a:lnTo>
                    <a:pt x="105117" y="167486"/>
                  </a:lnTo>
                  <a:lnTo>
                    <a:pt x="78619" y="202917"/>
                  </a:lnTo>
                  <a:lnTo>
                    <a:pt x="55561" y="240865"/>
                  </a:lnTo>
                  <a:lnTo>
                    <a:pt x="36177" y="281097"/>
                  </a:lnTo>
                  <a:lnTo>
                    <a:pt x="20697" y="323383"/>
                  </a:lnTo>
                  <a:lnTo>
                    <a:pt x="9353" y="367491"/>
                  </a:lnTo>
                  <a:lnTo>
                    <a:pt x="2376" y="413189"/>
                  </a:lnTo>
                  <a:lnTo>
                    <a:pt x="0" y="460248"/>
                  </a:lnTo>
                  <a:lnTo>
                    <a:pt x="2376" y="507306"/>
                  </a:lnTo>
                  <a:lnTo>
                    <a:pt x="9353" y="553004"/>
                  </a:lnTo>
                  <a:lnTo>
                    <a:pt x="20697" y="597112"/>
                  </a:lnTo>
                  <a:lnTo>
                    <a:pt x="36177" y="639398"/>
                  </a:lnTo>
                  <a:lnTo>
                    <a:pt x="55561" y="679630"/>
                  </a:lnTo>
                  <a:lnTo>
                    <a:pt x="78619" y="717578"/>
                  </a:lnTo>
                  <a:lnTo>
                    <a:pt x="105117" y="753009"/>
                  </a:lnTo>
                  <a:lnTo>
                    <a:pt x="134826" y="785693"/>
                  </a:lnTo>
                  <a:lnTo>
                    <a:pt x="167512" y="815398"/>
                  </a:lnTo>
                  <a:lnTo>
                    <a:pt x="202945" y="841893"/>
                  </a:lnTo>
                  <a:lnTo>
                    <a:pt x="240893" y="864947"/>
                  </a:lnTo>
                  <a:lnTo>
                    <a:pt x="281124" y="884327"/>
                  </a:lnTo>
                  <a:lnTo>
                    <a:pt x="323406" y="899804"/>
                  </a:lnTo>
                  <a:lnTo>
                    <a:pt x="367509" y="911145"/>
                  </a:lnTo>
                  <a:lnTo>
                    <a:pt x="413200" y="918119"/>
                  </a:lnTo>
                  <a:lnTo>
                    <a:pt x="460248" y="920496"/>
                  </a:lnTo>
                  <a:lnTo>
                    <a:pt x="507295" y="918119"/>
                  </a:lnTo>
                  <a:lnTo>
                    <a:pt x="552986" y="911145"/>
                  </a:lnTo>
                  <a:lnTo>
                    <a:pt x="597089" y="899804"/>
                  </a:lnTo>
                  <a:lnTo>
                    <a:pt x="639371" y="884327"/>
                  </a:lnTo>
                  <a:lnTo>
                    <a:pt x="679602" y="864947"/>
                  </a:lnTo>
                  <a:lnTo>
                    <a:pt x="717550" y="841893"/>
                  </a:lnTo>
                  <a:lnTo>
                    <a:pt x="752983" y="815398"/>
                  </a:lnTo>
                  <a:lnTo>
                    <a:pt x="785669" y="785693"/>
                  </a:lnTo>
                  <a:lnTo>
                    <a:pt x="815378" y="753009"/>
                  </a:lnTo>
                  <a:lnTo>
                    <a:pt x="841876" y="717578"/>
                  </a:lnTo>
                  <a:lnTo>
                    <a:pt x="864934" y="679630"/>
                  </a:lnTo>
                  <a:lnTo>
                    <a:pt x="884318" y="639398"/>
                  </a:lnTo>
                  <a:lnTo>
                    <a:pt x="899798" y="597112"/>
                  </a:lnTo>
                  <a:lnTo>
                    <a:pt x="911142" y="553004"/>
                  </a:lnTo>
                  <a:lnTo>
                    <a:pt x="918119" y="507306"/>
                  </a:lnTo>
                  <a:lnTo>
                    <a:pt x="920496" y="460248"/>
                  </a:lnTo>
                  <a:lnTo>
                    <a:pt x="918119" y="413189"/>
                  </a:lnTo>
                  <a:lnTo>
                    <a:pt x="911142" y="367491"/>
                  </a:lnTo>
                  <a:lnTo>
                    <a:pt x="899798" y="323383"/>
                  </a:lnTo>
                  <a:lnTo>
                    <a:pt x="884318" y="281097"/>
                  </a:lnTo>
                  <a:lnTo>
                    <a:pt x="864934" y="240865"/>
                  </a:lnTo>
                  <a:lnTo>
                    <a:pt x="841876" y="202917"/>
                  </a:lnTo>
                  <a:lnTo>
                    <a:pt x="815378" y="167486"/>
                  </a:lnTo>
                  <a:lnTo>
                    <a:pt x="785669" y="134802"/>
                  </a:lnTo>
                  <a:lnTo>
                    <a:pt x="752983" y="105097"/>
                  </a:lnTo>
                  <a:lnTo>
                    <a:pt x="717550" y="78602"/>
                  </a:lnTo>
                  <a:lnTo>
                    <a:pt x="679602" y="55548"/>
                  </a:lnTo>
                  <a:lnTo>
                    <a:pt x="639371" y="36168"/>
                  </a:lnTo>
                  <a:lnTo>
                    <a:pt x="597089" y="20691"/>
                  </a:lnTo>
                  <a:lnTo>
                    <a:pt x="552986" y="9350"/>
                  </a:lnTo>
                  <a:lnTo>
                    <a:pt x="507295" y="237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1663" y="5708904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0" y="460248"/>
                  </a:moveTo>
                  <a:lnTo>
                    <a:pt x="2376" y="413189"/>
                  </a:lnTo>
                  <a:lnTo>
                    <a:pt x="9353" y="367491"/>
                  </a:lnTo>
                  <a:lnTo>
                    <a:pt x="20697" y="323383"/>
                  </a:lnTo>
                  <a:lnTo>
                    <a:pt x="36177" y="281097"/>
                  </a:lnTo>
                  <a:lnTo>
                    <a:pt x="55561" y="240865"/>
                  </a:lnTo>
                  <a:lnTo>
                    <a:pt x="78619" y="202917"/>
                  </a:lnTo>
                  <a:lnTo>
                    <a:pt x="105117" y="167486"/>
                  </a:lnTo>
                  <a:lnTo>
                    <a:pt x="134826" y="134802"/>
                  </a:lnTo>
                  <a:lnTo>
                    <a:pt x="167512" y="105097"/>
                  </a:lnTo>
                  <a:lnTo>
                    <a:pt x="202945" y="78602"/>
                  </a:lnTo>
                  <a:lnTo>
                    <a:pt x="240893" y="55548"/>
                  </a:lnTo>
                  <a:lnTo>
                    <a:pt x="281124" y="36168"/>
                  </a:lnTo>
                  <a:lnTo>
                    <a:pt x="323406" y="20691"/>
                  </a:lnTo>
                  <a:lnTo>
                    <a:pt x="367509" y="9350"/>
                  </a:lnTo>
                  <a:lnTo>
                    <a:pt x="413200" y="2376"/>
                  </a:lnTo>
                  <a:lnTo>
                    <a:pt x="460248" y="0"/>
                  </a:lnTo>
                  <a:lnTo>
                    <a:pt x="507295" y="2376"/>
                  </a:lnTo>
                  <a:lnTo>
                    <a:pt x="552986" y="9350"/>
                  </a:lnTo>
                  <a:lnTo>
                    <a:pt x="597089" y="20691"/>
                  </a:lnTo>
                  <a:lnTo>
                    <a:pt x="639371" y="36168"/>
                  </a:lnTo>
                  <a:lnTo>
                    <a:pt x="679602" y="55548"/>
                  </a:lnTo>
                  <a:lnTo>
                    <a:pt x="717550" y="78602"/>
                  </a:lnTo>
                  <a:lnTo>
                    <a:pt x="752983" y="105097"/>
                  </a:lnTo>
                  <a:lnTo>
                    <a:pt x="785669" y="134802"/>
                  </a:lnTo>
                  <a:lnTo>
                    <a:pt x="815378" y="167486"/>
                  </a:lnTo>
                  <a:lnTo>
                    <a:pt x="841876" y="202917"/>
                  </a:lnTo>
                  <a:lnTo>
                    <a:pt x="864934" y="240865"/>
                  </a:lnTo>
                  <a:lnTo>
                    <a:pt x="884318" y="281097"/>
                  </a:lnTo>
                  <a:lnTo>
                    <a:pt x="899798" y="323383"/>
                  </a:lnTo>
                  <a:lnTo>
                    <a:pt x="911142" y="367491"/>
                  </a:lnTo>
                  <a:lnTo>
                    <a:pt x="918119" y="413189"/>
                  </a:lnTo>
                  <a:lnTo>
                    <a:pt x="920496" y="460248"/>
                  </a:lnTo>
                  <a:lnTo>
                    <a:pt x="918119" y="507306"/>
                  </a:lnTo>
                  <a:lnTo>
                    <a:pt x="911142" y="553004"/>
                  </a:lnTo>
                  <a:lnTo>
                    <a:pt x="899798" y="597112"/>
                  </a:lnTo>
                  <a:lnTo>
                    <a:pt x="884318" y="639398"/>
                  </a:lnTo>
                  <a:lnTo>
                    <a:pt x="864934" y="679630"/>
                  </a:lnTo>
                  <a:lnTo>
                    <a:pt x="841876" y="717578"/>
                  </a:lnTo>
                  <a:lnTo>
                    <a:pt x="815378" y="753009"/>
                  </a:lnTo>
                  <a:lnTo>
                    <a:pt x="785669" y="785693"/>
                  </a:lnTo>
                  <a:lnTo>
                    <a:pt x="752983" y="815398"/>
                  </a:lnTo>
                  <a:lnTo>
                    <a:pt x="717550" y="841893"/>
                  </a:lnTo>
                  <a:lnTo>
                    <a:pt x="679602" y="864947"/>
                  </a:lnTo>
                  <a:lnTo>
                    <a:pt x="639371" y="884327"/>
                  </a:lnTo>
                  <a:lnTo>
                    <a:pt x="597089" y="899804"/>
                  </a:lnTo>
                  <a:lnTo>
                    <a:pt x="552986" y="911145"/>
                  </a:lnTo>
                  <a:lnTo>
                    <a:pt x="507295" y="918119"/>
                  </a:lnTo>
                  <a:lnTo>
                    <a:pt x="460248" y="920496"/>
                  </a:lnTo>
                  <a:lnTo>
                    <a:pt x="413200" y="918119"/>
                  </a:lnTo>
                  <a:lnTo>
                    <a:pt x="367509" y="911145"/>
                  </a:lnTo>
                  <a:lnTo>
                    <a:pt x="323406" y="899804"/>
                  </a:lnTo>
                  <a:lnTo>
                    <a:pt x="281124" y="884327"/>
                  </a:lnTo>
                  <a:lnTo>
                    <a:pt x="240893" y="864947"/>
                  </a:lnTo>
                  <a:lnTo>
                    <a:pt x="202945" y="841893"/>
                  </a:lnTo>
                  <a:lnTo>
                    <a:pt x="167512" y="815398"/>
                  </a:lnTo>
                  <a:lnTo>
                    <a:pt x="134826" y="785693"/>
                  </a:lnTo>
                  <a:lnTo>
                    <a:pt x="105117" y="753009"/>
                  </a:lnTo>
                  <a:lnTo>
                    <a:pt x="78619" y="717578"/>
                  </a:lnTo>
                  <a:lnTo>
                    <a:pt x="55561" y="679630"/>
                  </a:lnTo>
                  <a:lnTo>
                    <a:pt x="36177" y="639398"/>
                  </a:lnTo>
                  <a:lnTo>
                    <a:pt x="20697" y="597112"/>
                  </a:lnTo>
                  <a:lnTo>
                    <a:pt x="9353" y="553004"/>
                  </a:lnTo>
                  <a:lnTo>
                    <a:pt x="2376" y="507306"/>
                  </a:lnTo>
                  <a:lnTo>
                    <a:pt x="0" y="46024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887194" y="227963"/>
            <a:ext cx="6483350" cy="786765"/>
          </a:xfrm>
          <a:prstGeom prst="rect">
            <a:avLst/>
          </a:prstGeom>
          <a:solidFill>
            <a:srgbClr val="FFE699"/>
          </a:solidFill>
          <a:ln w="6096">
            <a:solidFill>
              <a:srgbClr val="FFC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320"/>
              </a:spcBef>
            </a:pPr>
            <a:r>
              <a:rPr dirty="0"/>
              <a:t>8.2.</a:t>
            </a:r>
            <a:r>
              <a:rPr spc="-25" dirty="0"/>
              <a:t> </a:t>
            </a:r>
            <a:r>
              <a:rPr dirty="0"/>
              <a:t>Конкурентні</a:t>
            </a:r>
            <a:r>
              <a:rPr spc="-95" dirty="0"/>
              <a:t> </a:t>
            </a:r>
            <a:r>
              <a:rPr dirty="0"/>
              <a:t>позиції</a:t>
            </a:r>
            <a:r>
              <a:rPr spc="-40" dirty="0"/>
              <a:t> </a:t>
            </a:r>
            <a:r>
              <a:rPr dirty="0"/>
              <a:t>у</a:t>
            </a:r>
            <a:r>
              <a:rPr spc="-25" dirty="0"/>
              <a:t> </a:t>
            </a:r>
            <a:r>
              <a:rPr dirty="0"/>
              <a:t>взаємодії</a:t>
            </a:r>
            <a:r>
              <a:rPr spc="-45" dirty="0"/>
              <a:t> </a:t>
            </a:r>
            <a:r>
              <a:rPr spc="-10" dirty="0"/>
              <a:t>регіонів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92645" y="1233042"/>
              <a:ext cx="1096010" cy="5218430"/>
            </a:xfrm>
            <a:custGeom>
              <a:avLst/>
              <a:gdLst/>
              <a:ahLst/>
              <a:cxnLst/>
              <a:rect l="l" t="t" r="r" b="b"/>
              <a:pathLst>
                <a:path w="1096010" h="5218430">
                  <a:moveTo>
                    <a:pt x="15278" y="0"/>
                  </a:moveTo>
                  <a:lnTo>
                    <a:pt x="49311" y="34476"/>
                  </a:lnTo>
                  <a:lnTo>
                    <a:pt x="82800" y="69285"/>
                  </a:lnTo>
                  <a:lnTo>
                    <a:pt x="115744" y="104422"/>
                  </a:lnTo>
                  <a:lnTo>
                    <a:pt x="148144" y="139881"/>
                  </a:lnTo>
                  <a:lnTo>
                    <a:pt x="180000" y="175657"/>
                  </a:lnTo>
                  <a:lnTo>
                    <a:pt x="211310" y="211744"/>
                  </a:lnTo>
                  <a:lnTo>
                    <a:pt x="242077" y="248137"/>
                  </a:lnTo>
                  <a:lnTo>
                    <a:pt x="272298" y="284831"/>
                  </a:lnTo>
                  <a:lnTo>
                    <a:pt x="301975" y="321821"/>
                  </a:lnTo>
                  <a:lnTo>
                    <a:pt x="331108" y="359100"/>
                  </a:lnTo>
                  <a:lnTo>
                    <a:pt x="359696" y="396664"/>
                  </a:lnTo>
                  <a:lnTo>
                    <a:pt x="387740" y="434507"/>
                  </a:lnTo>
                  <a:lnTo>
                    <a:pt x="415239" y="472624"/>
                  </a:lnTo>
                  <a:lnTo>
                    <a:pt x="442193" y="511010"/>
                  </a:lnTo>
                  <a:lnTo>
                    <a:pt x="468603" y="549658"/>
                  </a:lnTo>
                  <a:lnTo>
                    <a:pt x="494469" y="588564"/>
                  </a:lnTo>
                  <a:lnTo>
                    <a:pt x="519790" y="627723"/>
                  </a:lnTo>
                  <a:lnTo>
                    <a:pt x="544566" y="667129"/>
                  </a:lnTo>
                  <a:lnTo>
                    <a:pt x="568798" y="706776"/>
                  </a:lnTo>
                  <a:lnTo>
                    <a:pt x="592485" y="746659"/>
                  </a:lnTo>
                  <a:lnTo>
                    <a:pt x="615628" y="786774"/>
                  </a:lnTo>
                  <a:lnTo>
                    <a:pt x="638226" y="827114"/>
                  </a:lnTo>
                  <a:lnTo>
                    <a:pt x="660280" y="867674"/>
                  </a:lnTo>
                  <a:lnTo>
                    <a:pt x="681789" y="908449"/>
                  </a:lnTo>
                  <a:lnTo>
                    <a:pt x="702753" y="949433"/>
                  </a:lnTo>
                  <a:lnTo>
                    <a:pt x="723173" y="990621"/>
                  </a:lnTo>
                  <a:lnTo>
                    <a:pt x="743049" y="1032008"/>
                  </a:lnTo>
                  <a:lnTo>
                    <a:pt x="762380" y="1073589"/>
                  </a:lnTo>
                  <a:lnTo>
                    <a:pt x="781166" y="1115357"/>
                  </a:lnTo>
                  <a:lnTo>
                    <a:pt x="799408" y="1157308"/>
                  </a:lnTo>
                  <a:lnTo>
                    <a:pt x="817106" y="1199436"/>
                  </a:lnTo>
                  <a:lnTo>
                    <a:pt x="834259" y="1241736"/>
                  </a:lnTo>
                  <a:lnTo>
                    <a:pt x="850867" y="1284202"/>
                  </a:lnTo>
                  <a:lnTo>
                    <a:pt x="866931" y="1326829"/>
                  </a:lnTo>
                  <a:lnTo>
                    <a:pt x="882450" y="1369612"/>
                  </a:lnTo>
                  <a:lnTo>
                    <a:pt x="897425" y="1412546"/>
                  </a:lnTo>
                  <a:lnTo>
                    <a:pt x="911855" y="1455624"/>
                  </a:lnTo>
                  <a:lnTo>
                    <a:pt x="925741" y="1498842"/>
                  </a:lnTo>
                  <a:lnTo>
                    <a:pt x="939082" y="1542194"/>
                  </a:lnTo>
                  <a:lnTo>
                    <a:pt x="951878" y="1585676"/>
                  </a:lnTo>
                  <a:lnTo>
                    <a:pt x="964130" y="1629280"/>
                  </a:lnTo>
                  <a:lnTo>
                    <a:pt x="975838" y="1673003"/>
                  </a:lnTo>
                  <a:lnTo>
                    <a:pt x="987001" y="1716838"/>
                  </a:lnTo>
                  <a:lnTo>
                    <a:pt x="997619" y="1760781"/>
                  </a:lnTo>
                  <a:lnTo>
                    <a:pt x="1007693" y="1804826"/>
                  </a:lnTo>
                  <a:lnTo>
                    <a:pt x="1017223" y="1848968"/>
                  </a:lnTo>
                  <a:lnTo>
                    <a:pt x="1026207" y="1893201"/>
                  </a:lnTo>
                  <a:lnTo>
                    <a:pt x="1034648" y="1937519"/>
                  </a:lnTo>
                  <a:lnTo>
                    <a:pt x="1042543" y="1981919"/>
                  </a:lnTo>
                  <a:lnTo>
                    <a:pt x="1049895" y="2026393"/>
                  </a:lnTo>
                  <a:lnTo>
                    <a:pt x="1056701" y="2070938"/>
                  </a:lnTo>
                  <a:lnTo>
                    <a:pt x="1062964" y="2115546"/>
                  </a:lnTo>
                  <a:lnTo>
                    <a:pt x="1068681" y="2160214"/>
                  </a:lnTo>
                  <a:lnTo>
                    <a:pt x="1073854" y="2204935"/>
                  </a:lnTo>
                  <a:lnTo>
                    <a:pt x="1078483" y="2249705"/>
                  </a:lnTo>
                  <a:lnTo>
                    <a:pt x="1082567" y="2294518"/>
                  </a:lnTo>
                  <a:lnTo>
                    <a:pt x="1086106" y="2339368"/>
                  </a:lnTo>
                  <a:lnTo>
                    <a:pt x="1089101" y="2384251"/>
                  </a:lnTo>
                  <a:lnTo>
                    <a:pt x="1091552" y="2429160"/>
                  </a:lnTo>
                  <a:lnTo>
                    <a:pt x="1093457" y="2474091"/>
                  </a:lnTo>
                  <a:lnTo>
                    <a:pt x="1094819" y="2519038"/>
                  </a:lnTo>
                  <a:lnTo>
                    <a:pt x="1095636" y="2563996"/>
                  </a:lnTo>
                  <a:lnTo>
                    <a:pt x="1095908" y="2608959"/>
                  </a:lnTo>
                  <a:lnTo>
                    <a:pt x="1095636" y="2653922"/>
                  </a:lnTo>
                  <a:lnTo>
                    <a:pt x="1094819" y="2698880"/>
                  </a:lnTo>
                  <a:lnTo>
                    <a:pt x="1093457" y="2743827"/>
                  </a:lnTo>
                  <a:lnTo>
                    <a:pt x="1091552" y="2788758"/>
                  </a:lnTo>
                  <a:lnTo>
                    <a:pt x="1089101" y="2833667"/>
                  </a:lnTo>
                  <a:lnTo>
                    <a:pt x="1086106" y="2878549"/>
                  </a:lnTo>
                  <a:lnTo>
                    <a:pt x="1082567" y="2923400"/>
                  </a:lnTo>
                  <a:lnTo>
                    <a:pt x="1078483" y="2968212"/>
                  </a:lnTo>
                  <a:lnTo>
                    <a:pt x="1073854" y="3012982"/>
                  </a:lnTo>
                  <a:lnTo>
                    <a:pt x="1068681" y="3057704"/>
                  </a:lnTo>
                  <a:lnTo>
                    <a:pt x="1062964" y="3102371"/>
                  </a:lnTo>
                  <a:lnTo>
                    <a:pt x="1056701" y="3146980"/>
                  </a:lnTo>
                  <a:lnTo>
                    <a:pt x="1049895" y="3191524"/>
                  </a:lnTo>
                  <a:lnTo>
                    <a:pt x="1042543" y="3235999"/>
                  </a:lnTo>
                  <a:lnTo>
                    <a:pt x="1034648" y="3280398"/>
                  </a:lnTo>
                  <a:lnTo>
                    <a:pt x="1026207" y="3324717"/>
                  </a:lnTo>
                  <a:lnTo>
                    <a:pt x="1017223" y="3368949"/>
                  </a:lnTo>
                  <a:lnTo>
                    <a:pt x="1007693" y="3413091"/>
                  </a:lnTo>
                  <a:lnTo>
                    <a:pt x="997619" y="3457136"/>
                  </a:lnTo>
                  <a:lnTo>
                    <a:pt x="987001" y="3501078"/>
                  </a:lnTo>
                  <a:lnTo>
                    <a:pt x="975838" y="3544914"/>
                  </a:lnTo>
                  <a:lnTo>
                    <a:pt x="964130" y="3588636"/>
                  </a:lnTo>
                  <a:lnTo>
                    <a:pt x="951878" y="3632241"/>
                  </a:lnTo>
                  <a:lnTo>
                    <a:pt x="939082" y="3675722"/>
                  </a:lnTo>
                  <a:lnTo>
                    <a:pt x="925741" y="3719074"/>
                  </a:lnTo>
                  <a:lnTo>
                    <a:pt x="911855" y="3762292"/>
                  </a:lnTo>
                  <a:lnTo>
                    <a:pt x="897425" y="3805370"/>
                  </a:lnTo>
                  <a:lnTo>
                    <a:pt x="882450" y="3848304"/>
                  </a:lnTo>
                  <a:lnTo>
                    <a:pt x="866931" y="3891087"/>
                  </a:lnTo>
                  <a:lnTo>
                    <a:pt x="850867" y="3933714"/>
                  </a:lnTo>
                  <a:lnTo>
                    <a:pt x="834259" y="3976180"/>
                  </a:lnTo>
                  <a:lnTo>
                    <a:pt x="817106" y="4018480"/>
                  </a:lnTo>
                  <a:lnTo>
                    <a:pt x="799408" y="4060607"/>
                  </a:lnTo>
                  <a:lnTo>
                    <a:pt x="781166" y="4102558"/>
                  </a:lnTo>
                  <a:lnTo>
                    <a:pt x="762380" y="4144326"/>
                  </a:lnTo>
                  <a:lnTo>
                    <a:pt x="743049" y="4185906"/>
                  </a:lnTo>
                  <a:lnTo>
                    <a:pt x="723173" y="4227293"/>
                  </a:lnTo>
                  <a:lnTo>
                    <a:pt x="702753" y="4268481"/>
                  </a:lnTo>
                  <a:lnTo>
                    <a:pt x="681789" y="4309465"/>
                  </a:lnTo>
                  <a:lnTo>
                    <a:pt x="660280" y="4350240"/>
                  </a:lnTo>
                  <a:lnTo>
                    <a:pt x="638226" y="4390800"/>
                  </a:lnTo>
                  <a:lnTo>
                    <a:pt x="615628" y="4431140"/>
                  </a:lnTo>
                  <a:lnTo>
                    <a:pt x="592485" y="4471254"/>
                  </a:lnTo>
                  <a:lnTo>
                    <a:pt x="568798" y="4511137"/>
                  </a:lnTo>
                  <a:lnTo>
                    <a:pt x="544566" y="4550784"/>
                  </a:lnTo>
                  <a:lnTo>
                    <a:pt x="519790" y="4590190"/>
                  </a:lnTo>
                  <a:lnTo>
                    <a:pt x="494469" y="4629348"/>
                  </a:lnTo>
                  <a:lnTo>
                    <a:pt x="468603" y="4668254"/>
                  </a:lnTo>
                  <a:lnTo>
                    <a:pt x="442193" y="4706903"/>
                  </a:lnTo>
                  <a:lnTo>
                    <a:pt x="415239" y="4745288"/>
                  </a:lnTo>
                  <a:lnTo>
                    <a:pt x="387740" y="4783404"/>
                  </a:lnTo>
                  <a:lnTo>
                    <a:pt x="359696" y="4821247"/>
                  </a:lnTo>
                  <a:lnTo>
                    <a:pt x="331108" y="4858811"/>
                  </a:lnTo>
                  <a:lnTo>
                    <a:pt x="301975" y="4896090"/>
                  </a:lnTo>
                  <a:lnTo>
                    <a:pt x="272298" y="4933079"/>
                  </a:lnTo>
                  <a:lnTo>
                    <a:pt x="242077" y="4969773"/>
                  </a:lnTo>
                  <a:lnTo>
                    <a:pt x="211310" y="5006166"/>
                  </a:lnTo>
                  <a:lnTo>
                    <a:pt x="180000" y="5042253"/>
                  </a:lnTo>
                  <a:lnTo>
                    <a:pt x="148144" y="5078028"/>
                  </a:lnTo>
                  <a:lnTo>
                    <a:pt x="115744" y="5113487"/>
                  </a:lnTo>
                  <a:lnTo>
                    <a:pt x="82800" y="5148624"/>
                  </a:lnTo>
                  <a:lnTo>
                    <a:pt x="49311" y="5183433"/>
                  </a:lnTo>
                  <a:lnTo>
                    <a:pt x="15278" y="5217909"/>
                  </a:lnTo>
                  <a:lnTo>
                    <a:pt x="0" y="5202618"/>
                  </a:lnTo>
                  <a:lnTo>
                    <a:pt x="34104" y="5168068"/>
                  </a:lnTo>
                  <a:lnTo>
                    <a:pt x="67659" y="5133182"/>
                  </a:lnTo>
                  <a:lnTo>
                    <a:pt x="100664" y="5097965"/>
                  </a:lnTo>
                  <a:lnTo>
                    <a:pt x="133119" y="5062423"/>
                  </a:lnTo>
                  <a:lnTo>
                    <a:pt x="165023" y="5026561"/>
                  </a:lnTo>
                  <a:lnTo>
                    <a:pt x="196378" y="4990385"/>
                  </a:lnTo>
                  <a:lnTo>
                    <a:pt x="227182" y="4953900"/>
                  </a:lnTo>
                  <a:lnTo>
                    <a:pt x="257436" y="4917111"/>
                  </a:lnTo>
                  <a:lnTo>
                    <a:pt x="287141" y="4880024"/>
                  </a:lnTo>
                  <a:lnTo>
                    <a:pt x="316295" y="4842645"/>
                  </a:lnTo>
                  <a:lnTo>
                    <a:pt x="344899" y="4804979"/>
                  </a:lnTo>
                  <a:lnTo>
                    <a:pt x="372953" y="4767032"/>
                  </a:lnTo>
                  <a:lnTo>
                    <a:pt x="400457" y="4728808"/>
                  </a:lnTo>
                  <a:lnTo>
                    <a:pt x="427411" y="4690314"/>
                  </a:lnTo>
                  <a:lnTo>
                    <a:pt x="453814" y="4651554"/>
                  </a:lnTo>
                  <a:lnTo>
                    <a:pt x="479668" y="4612535"/>
                  </a:lnTo>
                  <a:lnTo>
                    <a:pt x="504972" y="4573262"/>
                  </a:lnTo>
                  <a:lnTo>
                    <a:pt x="529725" y="4533739"/>
                  </a:lnTo>
                  <a:lnTo>
                    <a:pt x="553929" y="4493974"/>
                  </a:lnTo>
                  <a:lnTo>
                    <a:pt x="577582" y="4453971"/>
                  </a:lnTo>
                  <a:lnTo>
                    <a:pt x="600685" y="4413735"/>
                  </a:lnTo>
                  <a:lnTo>
                    <a:pt x="623239" y="4373273"/>
                  </a:lnTo>
                  <a:lnTo>
                    <a:pt x="645242" y="4332589"/>
                  </a:lnTo>
                  <a:lnTo>
                    <a:pt x="666695" y="4291689"/>
                  </a:lnTo>
                  <a:lnTo>
                    <a:pt x="687598" y="4250579"/>
                  </a:lnTo>
                  <a:lnTo>
                    <a:pt x="707951" y="4209263"/>
                  </a:lnTo>
                  <a:lnTo>
                    <a:pt x="727754" y="4167749"/>
                  </a:lnTo>
                  <a:lnTo>
                    <a:pt x="747006" y="4126040"/>
                  </a:lnTo>
                  <a:lnTo>
                    <a:pt x="765709" y="4084142"/>
                  </a:lnTo>
                  <a:lnTo>
                    <a:pt x="783862" y="4042061"/>
                  </a:lnTo>
                  <a:lnTo>
                    <a:pt x="801464" y="3999803"/>
                  </a:lnTo>
                  <a:lnTo>
                    <a:pt x="818517" y="3957373"/>
                  </a:lnTo>
                  <a:lnTo>
                    <a:pt x="835019" y="3914775"/>
                  </a:lnTo>
                  <a:lnTo>
                    <a:pt x="850971" y="3872017"/>
                  </a:lnTo>
                  <a:lnTo>
                    <a:pt x="866373" y="3829102"/>
                  </a:lnTo>
                  <a:lnTo>
                    <a:pt x="881226" y="3786038"/>
                  </a:lnTo>
                  <a:lnTo>
                    <a:pt x="895528" y="3742828"/>
                  </a:lnTo>
                  <a:lnTo>
                    <a:pt x="909280" y="3699479"/>
                  </a:lnTo>
                  <a:lnTo>
                    <a:pt x="922481" y="3655996"/>
                  </a:lnTo>
                  <a:lnTo>
                    <a:pt x="935133" y="3612385"/>
                  </a:lnTo>
                  <a:lnTo>
                    <a:pt x="947235" y="3568650"/>
                  </a:lnTo>
                  <a:lnTo>
                    <a:pt x="958787" y="3524798"/>
                  </a:lnTo>
                  <a:lnTo>
                    <a:pt x="969788" y="3480834"/>
                  </a:lnTo>
                  <a:lnTo>
                    <a:pt x="980240" y="3436764"/>
                  </a:lnTo>
                  <a:lnTo>
                    <a:pt x="990141" y="3392592"/>
                  </a:lnTo>
                  <a:lnTo>
                    <a:pt x="999492" y="3348325"/>
                  </a:lnTo>
                  <a:lnTo>
                    <a:pt x="1008294" y="3303967"/>
                  </a:lnTo>
                  <a:lnTo>
                    <a:pt x="1016545" y="3259525"/>
                  </a:lnTo>
                  <a:lnTo>
                    <a:pt x="1024246" y="3215003"/>
                  </a:lnTo>
                  <a:lnTo>
                    <a:pt x="1031397" y="3170408"/>
                  </a:lnTo>
                  <a:lnTo>
                    <a:pt x="1037998" y="3125744"/>
                  </a:lnTo>
                  <a:lnTo>
                    <a:pt x="1044049" y="3081017"/>
                  </a:lnTo>
                  <a:lnTo>
                    <a:pt x="1049550" y="3036233"/>
                  </a:lnTo>
                  <a:lnTo>
                    <a:pt x="1054500" y="2991398"/>
                  </a:lnTo>
                  <a:lnTo>
                    <a:pt x="1058901" y="2946515"/>
                  </a:lnTo>
                  <a:lnTo>
                    <a:pt x="1062751" y="2901592"/>
                  </a:lnTo>
                  <a:lnTo>
                    <a:pt x="1066052" y="2856633"/>
                  </a:lnTo>
                  <a:lnTo>
                    <a:pt x="1068802" y="2811644"/>
                  </a:lnTo>
                  <a:lnTo>
                    <a:pt x="1071003" y="2766630"/>
                  </a:lnTo>
                  <a:lnTo>
                    <a:pt x="1072653" y="2721598"/>
                  </a:lnTo>
                  <a:lnTo>
                    <a:pt x="1073753" y="2676552"/>
                  </a:lnTo>
                  <a:lnTo>
                    <a:pt x="1074303" y="2631497"/>
                  </a:lnTo>
                  <a:lnTo>
                    <a:pt x="1074303" y="2586440"/>
                  </a:lnTo>
                  <a:lnTo>
                    <a:pt x="1073753" y="2541385"/>
                  </a:lnTo>
                  <a:lnTo>
                    <a:pt x="1072653" y="2496339"/>
                  </a:lnTo>
                  <a:lnTo>
                    <a:pt x="1071003" y="2451307"/>
                  </a:lnTo>
                  <a:lnTo>
                    <a:pt x="1068802" y="2406293"/>
                  </a:lnTo>
                  <a:lnTo>
                    <a:pt x="1066052" y="2361304"/>
                  </a:lnTo>
                  <a:lnTo>
                    <a:pt x="1062751" y="2316346"/>
                  </a:lnTo>
                  <a:lnTo>
                    <a:pt x="1058901" y="2271422"/>
                  </a:lnTo>
                  <a:lnTo>
                    <a:pt x="1054500" y="2226540"/>
                  </a:lnTo>
                  <a:lnTo>
                    <a:pt x="1049550" y="2181705"/>
                  </a:lnTo>
                  <a:lnTo>
                    <a:pt x="1044049" y="2136921"/>
                  </a:lnTo>
                  <a:lnTo>
                    <a:pt x="1037998" y="2092195"/>
                  </a:lnTo>
                  <a:lnTo>
                    <a:pt x="1031397" y="2047531"/>
                  </a:lnTo>
                  <a:lnTo>
                    <a:pt x="1024246" y="2002936"/>
                  </a:lnTo>
                  <a:lnTo>
                    <a:pt x="1016545" y="1958415"/>
                  </a:lnTo>
                  <a:lnTo>
                    <a:pt x="1008294" y="1913973"/>
                  </a:lnTo>
                  <a:lnTo>
                    <a:pt x="999492" y="1869616"/>
                  </a:lnTo>
                  <a:lnTo>
                    <a:pt x="990141" y="1825349"/>
                  </a:lnTo>
                  <a:lnTo>
                    <a:pt x="980240" y="1781177"/>
                  </a:lnTo>
                  <a:lnTo>
                    <a:pt x="969788" y="1737107"/>
                  </a:lnTo>
                  <a:lnTo>
                    <a:pt x="958787" y="1693144"/>
                  </a:lnTo>
                  <a:lnTo>
                    <a:pt x="947235" y="1649292"/>
                  </a:lnTo>
                  <a:lnTo>
                    <a:pt x="935133" y="1605558"/>
                  </a:lnTo>
                  <a:lnTo>
                    <a:pt x="922481" y="1561948"/>
                  </a:lnTo>
                  <a:lnTo>
                    <a:pt x="909280" y="1518465"/>
                  </a:lnTo>
                  <a:lnTo>
                    <a:pt x="895528" y="1475117"/>
                  </a:lnTo>
                  <a:lnTo>
                    <a:pt x="881226" y="1431908"/>
                  </a:lnTo>
                  <a:lnTo>
                    <a:pt x="866373" y="1388844"/>
                  </a:lnTo>
                  <a:lnTo>
                    <a:pt x="850971" y="1345930"/>
                  </a:lnTo>
                  <a:lnTo>
                    <a:pt x="835019" y="1303172"/>
                  </a:lnTo>
                  <a:lnTo>
                    <a:pt x="818517" y="1260576"/>
                  </a:lnTo>
                  <a:lnTo>
                    <a:pt x="801464" y="1218146"/>
                  </a:lnTo>
                  <a:lnTo>
                    <a:pt x="783862" y="1175888"/>
                  </a:lnTo>
                  <a:lnTo>
                    <a:pt x="765709" y="1133808"/>
                  </a:lnTo>
                  <a:lnTo>
                    <a:pt x="747006" y="1091912"/>
                  </a:lnTo>
                  <a:lnTo>
                    <a:pt x="727754" y="1050204"/>
                  </a:lnTo>
                  <a:lnTo>
                    <a:pt x="707951" y="1008690"/>
                  </a:lnTo>
                  <a:lnTo>
                    <a:pt x="687598" y="967375"/>
                  </a:lnTo>
                  <a:lnTo>
                    <a:pt x="666695" y="926266"/>
                  </a:lnTo>
                  <a:lnTo>
                    <a:pt x="645242" y="885367"/>
                  </a:lnTo>
                  <a:lnTo>
                    <a:pt x="623239" y="844684"/>
                  </a:lnTo>
                  <a:lnTo>
                    <a:pt x="600685" y="804223"/>
                  </a:lnTo>
                  <a:lnTo>
                    <a:pt x="577582" y="763988"/>
                  </a:lnTo>
                  <a:lnTo>
                    <a:pt x="553929" y="723986"/>
                  </a:lnTo>
                  <a:lnTo>
                    <a:pt x="529725" y="684222"/>
                  </a:lnTo>
                  <a:lnTo>
                    <a:pt x="504972" y="644701"/>
                  </a:lnTo>
                  <a:lnTo>
                    <a:pt x="479668" y="605428"/>
                  </a:lnTo>
                  <a:lnTo>
                    <a:pt x="453814" y="566410"/>
                  </a:lnTo>
                  <a:lnTo>
                    <a:pt x="427411" y="527652"/>
                  </a:lnTo>
                  <a:lnTo>
                    <a:pt x="400457" y="489159"/>
                  </a:lnTo>
                  <a:lnTo>
                    <a:pt x="372953" y="450936"/>
                  </a:lnTo>
                  <a:lnTo>
                    <a:pt x="344899" y="412990"/>
                  </a:lnTo>
                  <a:lnTo>
                    <a:pt x="316295" y="375325"/>
                  </a:lnTo>
                  <a:lnTo>
                    <a:pt x="287141" y="337947"/>
                  </a:lnTo>
                  <a:lnTo>
                    <a:pt x="257436" y="300862"/>
                  </a:lnTo>
                  <a:lnTo>
                    <a:pt x="227182" y="264075"/>
                  </a:lnTo>
                  <a:lnTo>
                    <a:pt x="196378" y="227591"/>
                  </a:lnTo>
                  <a:lnTo>
                    <a:pt x="165023" y="191416"/>
                  </a:lnTo>
                  <a:lnTo>
                    <a:pt x="133119" y="155555"/>
                  </a:lnTo>
                  <a:lnTo>
                    <a:pt x="100664" y="120015"/>
                  </a:lnTo>
                  <a:lnTo>
                    <a:pt x="67659" y="84799"/>
                  </a:lnTo>
                  <a:lnTo>
                    <a:pt x="34104" y="49915"/>
                  </a:lnTo>
                  <a:lnTo>
                    <a:pt x="0" y="15367"/>
                  </a:lnTo>
                  <a:lnTo>
                    <a:pt x="15278" y="0"/>
                  </a:lnTo>
                  <a:close/>
                </a:path>
              </a:pathLst>
            </a:custGeom>
            <a:ln w="12191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7927" y="1389888"/>
              <a:ext cx="7876540" cy="579120"/>
            </a:xfrm>
            <a:custGeom>
              <a:avLst/>
              <a:gdLst/>
              <a:ahLst/>
              <a:cxnLst/>
              <a:rect l="l" t="t" r="r" b="b"/>
              <a:pathLst>
                <a:path w="7876540" h="579119">
                  <a:moveTo>
                    <a:pt x="787603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7876032" y="579120"/>
                  </a:lnTo>
                  <a:lnTo>
                    <a:pt x="7876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927" y="1389888"/>
              <a:ext cx="7876540" cy="579120"/>
            </a:xfrm>
            <a:custGeom>
              <a:avLst/>
              <a:gdLst/>
              <a:ahLst/>
              <a:cxnLst/>
              <a:rect l="l" t="t" r="r" b="b"/>
              <a:pathLst>
                <a:path w="7876540" h="579119">
                  <a:moveTo>
                    <a:pt x="0" y="579120"/>
                  </a:moveTo>
                  <a:lnTo>
                    <a:pt x="7876032" y="579120"/>
                  </a:lnTo>
                  <a:lnTo>
                    <a:pt x="7876032" y="0"/>
                  </a:lnTo>
                  <a:lnTo>
                    <a:pt x="0" y="0"/>
                  </a:lnTo>
                  <a:lnTo>
                    <a:pt x="0" y="57912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216" y="1319783"/>
              <a:ext cx="722630" cy="719455"/>
            </a:xfrm>
            <a:custGeom>
              <a:avLst/>
              <a:gdLst/>
              <a:ahLst/>
              <a:cxnLst/>
              <a:rect l="l" t="t" r="r" b="b"/>
              <a:pathLst>
                <a:path w="722630" h="719455">
                  <a:moveTo>
                    <a:pt x="361188" y="0"/>
                  </a:moveTo>
                  <a:lnTo>
                    <a:pt x="312176" y="3283"/>
                  </a:lnTo>
                  <a:lnTo>
                    <a:pt x="265169" y="12848"/>
                  </a:lnTo>
                  <a:lnTo>
                    <a:pt x="220597" y="28265"/>
                  </a:lnTo>
                  <a:lnTo>
                    <a:pt x="178889" y="49106"/>
                  </a:lnTo>
                  <a:lnTo>
                    <a:pt x="140476" y="74943"/>
                  </a:lnTo>
                  <a:lnTo>
                    <a:pt x="105789" y="105346"/>
                  </a:lnTo>
                  <a:lnTo>
                    <a:pt x="75257" y="139887"/>
                  </a:lnTo>
                  <a:lnTo>
                    <a:pt x="49312" y="178138"/>
                  </a:lnTo>
                  <a:lnTo>
                    <a:pt x="28383" y="219670"/>
                  </a:lnTo>
                  <a:lnTo>
                    <a:pt x="12901" y="264054"/>
                  </a:lnTo>
                  <a:lnTo>
                    <a:pt x="3297" y="310861"/>
                  </a:lnTo>
                  <a:lnTo>
                    <a:pt x="0" y="359663"/>
                  </a:lnTo>
                  <a:lnTo>
                    <a:pt x="3297" y="408466"/>
                  </a:lnTo>
                  <a:lnTo>
                    <a:pt x="12901" y="455273"/>
                  </a:lnTo>
                  <a:lnTo>
                    <a:pt x="28383" y="499657"/>
                  </a:lnTo>
                  <a:lnTo>
                    <a:pt x="49312" y="541189"/>
                  </a:lnTo>
                  <a:lnTo>
                    <a:pt x="75257" y="579440"/>
                  </a:lnTo>
                  <a:lnTo>
                    <a:pt x="105789" y="613981"/>
                  </a:lnTo>
                  <a:lnTo>
                    <a:pt x="140476" y="644384"/>
                  </a:lnTo>
                  <a:lnTo>
                    <a:pt x="178889" y="670221"/>
                  </a:lnTo>
                  <a:lnTo>
                    <a:pt x="220597" y="691062"/>
                  </a:lnTo>
                  <a:lnTo>
                    <a:pt x="265169" y="706479"/>
                  </a:lnTo>
                  <a:lnTo>
                    <a:pt x="312176" y="716044"/>
                  </a:lnTo>
                  <a:lnTo>
                    <a:pt x="361188" y="719327"/>
                  </a:lnTo>
                  <a:lnTo>
                    <a:pt x="410199" y="716044"/>
                  </a:lnTo>
                  <a:lnTo>
                    <a:pt x="457206" y="706479"/>
                  </a:lnTo>
                  <a:lnTo>
                    <a:pt x="501778" y="691062"/>
                  </a:lnTo>
                  <a:lnTo>
                    <a:pt x="543486" y="670221"/>
                  </a:lnTo>
                  <a:lnTo>
                    <a:pt x="581899" y="644384"/>
                  </a:lnTo>
                  <a:lnTo>
                    <a:pt x="616586" y="613981"/>
                  </a:lnTo>
                  <a:lnTo>
                    <a:pt x="647118" y="579440"/>
                  </a:lnTo>
                  <a:lnTo>
                    <a:pt x="673063" y="541189"/>
                  </a:lnTo>
                  <a:lnTo>
                    <a:pt x="693992" y="499657"/>
                  </a:lnTo>
                  <a:lnTo>
                    <a:pt x="709474" y="455273"/>
                  </a:lnTo>
                  <a:lnTo>
                    <a:pt x="719078" y="408466"/>
                  </a:lnTo>
                  <a:lnTo>
                    <a:pt x="722376" y="359663"/>
                  </a:lnTo>
                  <a:lnTo>
                    <a:pt x="719078" y="310861"/>
                  </a:lnTo>
                  <a:lnTo>
                    <a:pt x="709474" y="264054"/>
                  </a:lnTo>
                  <a:lnTo>
                    <a:pt x="693992" y="219670"/>
                  </a:lnTo>
                  <a:lnTo>
                    <a:pt x="673063" y="178138"/>
                  </a:lnTo>
                  <a:lnTo>
                    <a:pt x="647118" y="139887"/>
                  </a:lnTo>
                  <a:lnTo>
                    <a:pt x="616586" y="105346"/>
                  </a:lnTo>
                  <a:lnTo>
                    <a:pt x="581899" y="74943"/>
                  </a:lnTo>
                  <a:lnTo>
                    <a:pt x="543486" y="49106"/>
                  </a:lnTo>
                  <a:lnTo>
                    <a:pt x="501778" y="28265"/>
                  </a:lnTo>
                  <a:lnTo>
                    <a:pt x="457206" y="12848"/>
                  </a:lnTo>
                  <a:lnTo>
                    <a:pt x="410199" y="3283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216" y="1319783"/>
              <a:ext cx="722630" cy="719455"/>
            </a:xfrm>
            <a:custGeom>
              <a:avLst/>
              <a:gdLst/>
              <a:ahLst/>
              <a:cxnLst/>
              <a:rect l="l" t="t" r="r" b="b"/>
              <a:pathLst>
                <a:path w="722630" h="719455">
                  <a:moveTo>
                    <a:pt x="0" y="359663"/>
                  </a:moveTo>
                  <a:lnTo>
                    <a:pt x="3297" y="310861"/>
                  </a:lnTo>
                  <a:lnTo>
                    <a:pt x="12901" y="264054"/>
                  </a:lnTo>
                  <a:lnTo>
                    <a:pt x="28383" y="219670"/>
                  </a:lnTo>
                  <a:lnTo>
                    <a:pt x="49312" y="178138"/>
                  </a:lnTo>
                  <a:lnTo>
                    <a:pt x="75257" y="139887"/>
                  </a:lnTo>
                  <a:lnTo>
                    <a:pt x="105789" y="105346"/>
                  </a:lnTo>
                  <a:lnTo>
                    <a:pt x="140476" y="74943"/>
                  </a:lnTo>
                  <a:lnTo>
                    <a:pt x="178889" y="49106"/>
                  </a:lnTo>
                  <a:lnTo>
                    <a:pt x="220597" y="28265"/>
                  </a:lnTo>
                  <a:lnTo>
                    <a:pt x="265169" y="12848"/>
                  </a:lnTo>
                  <a:lnTo>
                    <a:pt x="312176" y="3283"/>
                  </a:lnTo>
                  <a:lnTo>
                    <a:pt x="361188" y="0"/>
                  </a:lnTo>
                  <a:lnTo>
                    <a:pt x="410199" y="3283"/>
                  </a:lnTo>
                  <a:lnTo>
                    <a:pt x="457206" y="12848"/>
                  </a:lnTo>
                  <a:lnTo>
                    <a:pt x="501778" y="28265"/>
                  </a:lnTo>
                  <a:lnTo>
                    <a:pt x="543486" y="49106"/>
                  </a:lnTo>
                  <a:lnTo>
                    <a:pt x="581899" y="74943"/>
                  </a:lnTo>
                  <a:lnTo>
                    <a:pt x="616586" y="105346"/>
                  </a:lnTo>
                  <a:lnTo>
                    <a:pt x="647118" y="139887"/>
                  </a:lnTo>
                  <a:lnTo>
                    <a:pt x="673063" y="178138"/>
                  </a:lnTo>
                  <a:lnTo>
                    <a:pt x="693992" y="219670"/>
                  </a:lnTo>
                  <a:lnTo>
                    <a:pt x="709474" y="264054"/>
                  </a:lnTo>
                  <a:lnTo>
                    <a:pt x="719078" y="310861"/>
                  </a:lnTo>
                  <a:lnTo>
                    <a:pt x="722376" y="359663"/>
                  </a:lnTo>
                  <a:lnTo>
                    <a:pt x="719078" y="408466"/>
                  </a:lnTo>
                  <a:lnTo>
                    <a:pt x="709474" y="455273"/>
                  </a:lnTo>
                  <a:lnTo>
                    <a:pt x="693992" y="499657"/>
                  </a:lnTo>
                  <a:lnTo>
                    <a:pt x="673063" y="541189"/>
                  </a:lnTo>
                  <a:lnTo>
                    <a:pt x="647118" y="579440"/>
                  </a:lnTo>
                  <a:lnTo>
                    <a:pt x="616586" y="613981"/>
                  </a:lnTo>
                  <a:lnTo>
                    <a:pt x="581899" y="644384"/>
                  </a:lnTo>
                  <a:lnTo>
                    <a:pt x="543486" y="670221"/>
                  </a:lnTo>
                  <a:lnTo>
                    <a:pt x="501778" y="691062"/>
                  </a:lnTo>
                  <a:lnTo>
                    <a:pt x="457206" y="706479"/>
                  </a:lnTo>
                  <a:lnTo>
                    <a:pt x="410199" y="716044"/>
                  </a:lnTo>
                  <a:lnTo>
                    <a:pt x="361188" y="719327"/>
                  </a:lnTo>
                  <a:lnTo>
                    <a:pt x="312176" y="716044"/>
                  </a:lnTo>
                  <a:lnTo>
                    <a:pt x="265169" y="706479"/>
                  </a:lnTo>
                  <a:lnTo>
                    <a:pt x="220597" y="691062"/>
                  </a:lnTo>
                  <a:lnTo>
                    <a:pt x="178889" y="670221"/>
                  </a:lnTo>
                  <a:lnTo>
                    <a:pt x="140476" y="644384"/>
                  </a:lnTo>
                  <a:lnTo>
                    <a:pt x="105789" y="613981"/>
                  </a:lnTo>
                  <a:lnTo>
                    <a:pt x="75257" y="579440"/>
                  </a:lnTo>
                  <a:lnTo>
                    <a:pt x="49312" y="541189"/>
                  </a:lnTo>
                  <a:lnTo>
                    <a:pt x="28383" y="499657"/>
                  </a:lnTo>
                  <a:lnTo>
                    <a:pt x="12901" y="455273"/>
                  </a:lnTo>
                  <a:lnTo>
                    <a:pt x="3297" y="408466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3416" y="2255520"/>
              <a:ext cx="7400925" cy="579120"/>
            </a:xfrm>
            <a:custGeom>
              <a:avLst/>
              <a:gdLst/>
              <a:ahLst/>
              <a:cxnLst/>
              <a:rect l="l" t="t" r="r" b="b"/>
              <a:pathLst>
                <a:path w="7400925" h="579119">
                  <a:moveTo>
                    <a:pt x="7400544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7400544" y="579120"/>
                  </a:lnTo>
                  <a:lnTo>
                    <a:pt x="7400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3416" y="2255520"/>
              <a:ext cx="7400925" cy="579120"/>
            </a:xfrm>
            <a:custGeom>
              <a:avLst/>
              <a:gdLst/>
              <a:ahLst/>
              <a:cxnLst/>
              <a:rect l="l" t="t" r="r" b="b"/>
              <a:pathLst>
                <a:path w="7400925" h="579119">
                  <a:moveTo>
                    <a:pt x="0" y="579120"/>
                  </a:moveTo>
                  <a:lnTo>
                    <a:pt x="7400544" y="579120"/>
                  </a:lnTo>
                  <a:lnTo>
                    <a:pt x="7400544" y="0"/>
                  </a:lnTo>
                  <a:lnTo>
                    <a:pt x="0" y="0"/>
                  </a:lnTo>
                  <a:lnTo>
                    <a:pt x="0" y="57912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0703" y="2185416"/>
              <a:ext cx="722630" cy="719455"/>
            </a:xfrm>
            <a:custGeom>
              <a:avLst/>
              <a:gdLst/>
              <a:ahLst/>
              <a:cxnLst/>
              <a:rect l="l" t="t" r="r" b="b"/>
              <a:pathLst>
                <a:path w="722630" h="719455">
                  <a:moveTo>
                    <a:pt x="361188" y="0"/>
                  </a:moveTo>
                  <a:lnTo>
                    <a:pt x="312176" y="3283"/>
                  </a:lnTo>
                  <a:lnTo>
                    <a:pt x="265169" y="12848"/>
                  </a:lnTo>
                  <a:lnTo>
                    <a:pt x="220597" y="28265"/>
                  </a:lnTo>
                  <a:lnTo>
                    <a:pt x="178889" y="49106"/>
                  </a:lnTo>
                  <a:lnTo>
                    <a:pt x="140476" y="74943"/>
                  </a:lnTo>
                  <a:lnTo>
                    <a:pt x="105789" y="105346"/>
                  </a:lnTo>
                  <a:lnTo>
                    <a:pt x="75257" y="139887"/>
                  </a:lnTo>
                  <a:lnTo>
                    <a:pt x="49312" y="178138"/>
                  </a:lnTo>
                  <a:lnTo>
                    <a:pt x="28383" y="219670"/>
                  </a:lnTo>
                  <a:lnTo>
                    <a:pt x="12901" y="264054"/>
                  </a:lnTo>
                  <a:lnTo>
                    <a:pt x="3297" y="310861"/>
                  </a:lnTo>
                  <a:lnTo>
                    <a:pt x="0" y="359663"/>
                  </a:lnTo>
                  <a:lnTo>
                    <a:pt x="3297" y="408466"/>
                  </a:lnTo>
                  <a:lnTo>
                    <a:pt x="12901" y="455273"/>
                  </a:lnTo>
                  <a:lnTo>
                    <a:pt x="28383" y="499657"/>
                  </a:lnTo>
                  <a:lnTo>
                    <a:pt x="49312" y="541189"/>
                  </a:lnTo>
                  <a:lnTo>
                    <a:pt x="75257" y="579440"/>
                  </a:lnTo>
                  <a:lnTo>
                    <a:pt x="105789" y="613981"/>
                  </a:lnTo>
                  <a:lnTo>
                    <a:pt x="140476" y="644384"/>
                  </a:lnTo>
                  <a:lnTo>
                    <a:pt x="178889" y="670221"/>
                  </a:lnTo>
                  <a:lnTo>
                    <a:pt x="220597" y="691062"/>
                  </a:lnTo>
                  <a:lnTo>
                    <a:pt x="265169" y="706479"/>
                  </a:lnTo>
                  <a:lnTo>
                    <a:pt x="312176" y="716044"/>
                  </a:lnTo>
                  <a:lnTo>
                    <a:pt x="361188" y="719328"/>
                  </a:lnTo>
                  <a:lnTo>
                    <a:pt x="410207" y="716044"/>
                  </a:lnTo>
                  <a:lnTo>
                    <a:pt x="457219" y="706479"/>
                  </a:lnTo>
                  <a:lnTo>
                    <a:pt x="501794" y="691062"/>
                  </a:lnTo>
                  <a:lnTo>
                    <a:pt x="543503" y="670221"/>
                  </a:lnTo>
                  <a:lnTo>
                    <a:pt x="581915" y="644384"/>
                  </a:lnTo>
                  <a:lnTo>
                    <a:pt x="616600" y="613981"/>
                  </a:lnTo>
                  <a:lnTo>
                    <a:pt x="647129" y="579440"/>
                  </a:lnTo>
                  <a:lnTo>
                    <a:pt x="673071" y="541189"/>
                  </a:lnTo>
                  <a:lnTo>
                    <a:pt x="693997" y="499657"/>
                  </a:lnTo>
                  <a:lnTo>
                    <a:pt x="709476" y="455273"/>
                  </a:lnTo>
                  <a:lnTo>
                    <a:pt x="719079" y="408466"/>
                  </a:lnTo>
                  <a:lnTo>
                    <a:pt x="722376" y="359663"/>
                  </a:lnTo>
                  <a:lnTo>
                    <a:pt x="719079" y="310861"/>
                  </a:lnTo>
                  <a:lnTo>
                    <a:pt x="709476" y="264054"/>
                  </a:lnTo>
                  <a:lnTo>
                    <a:pt x="693997" y="219670"/>
                  </a:lnTo>
                  <a:lnTo>
                    <a:pt x="673071" y="178138"/>
                  </a:lnTo>
                  <a:lnTo>
                    <a:pt x="647129" y="139887"/>
                  </a:lnTo>
                  <a:lnTo>
                    <a:pt x="616600" y="105346"/>
                  </a:lnTo>
                  <a:lnTo>
                    <a:pt x="581915" y="74943"/>
                  </a:lnTo>
                  <a:lnTo>
                    <a:pt x="543503" y="49106"/>
                  </a:lnTo>
                  <a:lnTo>
                    <a:pt x="501794" y="28265"/>
                  </a:lnTo>
                  <a:lnTo>
                    <a:pt x="457219" y="12848"/>
                  </a:lnTo>
                  <a:lnTo>
                    <a:pt x="410207" y="3283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0703" y="2185416"/>
              <a:ext cx="722630" cy="719455"/>
            </a:xfrm>
            <a:custGeom>
              <a:avLst/>
              <a:gdLst/>
              <a:ahLst/>
              <a:cxnLst/>
              <a:rect l="l" t="t" r="r" b="b"/>
              <a:pathLst>
                <a:path w="722630" h="719455">
                  <a:moveTo>
                    <a:pt x="0" y="359663"/>
                  </a:moveTo>
                  <a:lnTo>
                    <a:pt x="3297" y="310861"/>
                  </a:lnTo>
                  <a:lnTo>
                    <a:pt x="12901" y="264054"/>
                  </a:lnTo>
                  <a:lnTo>
                    <a:pt x="28383" y="219670"/>
                  </a:lnTo>
                  <a:lnTo>
                    <a:pt x="49312" y="178138"/>
                  </a:lnTo>
                  <a:lnTo>
                    <a:pt x="75257" y="139887"/>
                  </a:lnTo>
                  <a:lnTo>
                    <a:pt x="105789" y="105346"/>
                  </a:lnTo>
                  <a:lnTo>
                    <a:pt x="140476" y="74943"/>
                  </a:lnTo>
                  <a:lnTo>
                    <a:pt x="178889" y="49106"/>
                  </a:lnTo>
                  <a:lnTo>
                    <a:pt x="220597" y="28265"/>
                  </a:lnTo>
                  <a:lnTo>
                    <a:pt x="265169" y="12848"/>
                  </a:lnTo>
                  <a:lnTo>
                    <a:pt x="312176" y="3283"/>
                  </a:lnTo>
                  <a:lnTo>
                    <a:pt x="361188" y="0"/>
                  </a:lnTo>
                  <a:lnTo>
                    <a:pt x="410207" y="3283"/>
                  </a:lnTo>
                  <a:lnTo>
                    <a:pt x="457219" y="12848"/>
                  </a:lnTo>
                  <a:lnTo>
                    <a:pt x="501794" y="28265"/>
                  </a:lnTo>
                  <a:lnTo>
                    <a:pt x="543503" y="49106"/>
                  </a:lnTo>
                  <a:lnTo>
                    <a:pt x="581915" y="74943"/>
                  </a:lnTo>
                  <a:lnTo>
                    <a:pt x="616600" y="105346"/>
                  </a:lnTo>
                  <a:lnTo>
                    <a:pt x="647129" y="139887"/>
                  </a:lnTo>
                  <a:lnTo>
                    <a:pt x="673071" y="178138"/>
                  </a:lnTo>
                  <a:lnTo>
                    <a:pt x="693997" y="219670"/>
                  </a:lnTo>
                  <a:lnTo>
                    <a:pt x="709476" y="264054"/>
                  </a:lnTo>
                  <a:lnTo>
                    <a:pt x="719079" y="310861"/>
                  </a:lnTo>
                  <a:lnTo>
                    <a:pt x="722376" y="359663"/>
                  </a:lnTo>
                  <a:lnTo>
                    <a:pt x="719079" y="408466"/>
                  </a:lnTo>
                  <a:lnTo>
                    <a:pt x="709476" y="455273"/>
                  </a:lnTo>
                  <a:lnTo>
                    <a:pt x="693997" y="499657"/>
                  </a:lnTo>
                  <a:lnTo>
                    <a:pt x="673071" y="541189"/>
                  </a:lnTo>
                  <a:lnTo>
                    <a:pt x="647129" y="579440"/>
                  </a:lnTo>
                  <a:lnTo>
                    <a:pt x="616600" y="613981"/>
                  </a:lnTo>
                  <a:lnTo>
                    <a:pt x="581915" y="644384"/>
                  </a:lnTo>
                  <a:lnTo>
                    <a:pt x="543503" y="670221"/>
                  </a:lnTo>
                  <a:lnTo>
                    <a:pt x="501794" y="691062"/>
                  </a:lnTo>
                  <a:lnTo>
                    <a:pt x="457219" y="706479"/>
                  </a:lnTo>
                  <a:lnTo>
                    <a:pt x="410207" y="716044"/>
                  </a:lnTo>
                  <a:lnTo>
                    <a:pt x="361188" y="719328"/>
                  </a:lnTo>
                  <a:lnTo>
                    <a:pt x="312176" y="716044"/>
                  </a:lnTo>
                  <a:lnTo>
                    <a:pt x="265169" y="706479"/>
                  </a:lnTo>
                  <a:lnTo>
                    <a:pt x="220597" y="691062"/>
                  </a:lnTo>
                  <a:lnTo>
                    <a:pt x="178889" y="670221"/>
                  </a:lnTo>
                  <a:lnTo>
                    <a:pt x="140476" y="644384"/>
                  </a:lnTo>
                  <a:lnTo>
                    <a:pt x="105789" y="613981"/>
                  </a:lnTo>
                  <a:lnTo>
                    <a:pt x="75257" y="579440"/>
                  </a:lnTo>
                  <a:lnTo>
                    <a:pt x="49312" y="541189"/>
                  </a:lnTo>
                  <a:lnTo>
                    <a:pt x="28383" y="499657"/>
                  </a:lnTo>
                  <a:lnTo>
                    <a:pt x="12901" y="455273"/>
                  </a:lnTo>
                  <a:lnTo>
                    <a:pt x="3297" y="408466"/>
                  </a:lnTo>
                  <a:lnTo>
                    <a:pt x="0" y="359663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9823" y="3121151"/>
              <a:ext cx="7184390" cy="576580"/>
            </a:xfrm>
            <a:custGeom>
              <a:avLst/>
              <a:gdLst/>
              <a:ahLst/>
              <a:cxnLst/>
              <a:rect l="l" t="t" r="r" b="b"/>
              <a:pathLst>
                <a:path w="7184390" h="576579">
                  <a:moveTo>
                    <a:pt x="7184135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184135" y="576072"/>
                  </a:lnTo>
                  <a:lnTo>
                    <a:pt x="7184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9823" y="3121151"/>
              <a:ext cx="7184390" cy="576580"/>
            </a:xfrm>
            <a:custGeom>
              <a:avLst/>
              <a:gdLst/>
              <a:ahLst/>
              <a:cxnLst/>
              <a:rect l="l" t="t" r="r" b="b"/>
              <a:pathLst>
                <a:path w="7184390" h="576579">
                  <a:moveTo>
                    <a:pt x="0" y="576072"/>
                  </a:moveTo>
                  <a:lnTo>
                    <a:pt x="7184135" y="576072"/>
                  </a:lnTo>
                  <a:lnTo>
                    <a:pt x="7184135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7111" y="3048000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361188" y="0"/>
                  </a:moveTo>
                  <a:lnTo>
                    <a:pt x="312168" y="3296"/>
                  </a:lnTo>
                  <a:lnTo>
                    <a:pt x="265156" y="12899"/>
                  </a:lnTo>
                  <a:lnTo>
                    <a:pt x="220581" y="28378"/>
                  </a:lnTo>
                  <a:lnTo>
                    <a:pt x="178872" y="49304"/>
                  </a:lnTo>
                  <a:lnTo>
                    <a:pt x="140460" y="75246"/>
                  </a:lnTo>
                  <a:lnTo>
                    <a:pt x="105775" y="105775"/>
                  </a:lnTo>
                  <a:lnTo>
                    <a:pt x="75246" y="140460"/>
                  </a:lnTo>
                  <a:lnTo>
                    <a:pt x="49304" y="178872"/>
                  </a:lnTo>
                  <a:lnTo>
                    <a:pt x="28378" y="220581"/>
                  </a:lnTo>
                  <a:lnTo>
                    <a:pt x="12899" y="265156"/>
                  </a:lnTo>
                  <a:lnTo>
                    <a:pt x="3296" y="312168"/>
                  </a:lnTo>
                  <a:lnTo>
                    <a:pt x="0" y="361188"/>
                  </a:lnTo>
                  <a:lnTo>
                    <a:pt x="3296" y="410207"/>
                  </a:lnTo>
                  <a:lnTo>
                    <a:pt x="12899" y="457219"/>
                  </a:lnTo>
                  <a:lnTo>
                    <a:pt x="28378" y="501794"/>
                  </a:lnTo>
                  <a:lnTo>
                    <a:pt x="49304" y="543503"/>
                  </a:lnTo>
                  <a:lnTo>
                    <a:pt x="75246" y="581915"/>
                  </a:lnTo>
                  <a:lnTo>
                    <a:pt x="105775" y="616600"/>
                  </a:lnTo>
                  <a:lnTo>
                    <a:pt x="140460" y="647129"/>
                  </a:lnTo>
                  <a:lnTo>
                    <a:pt x="178872" y="673071"/>
                  </a:lnTo>
                  <a:lnTo>
                    <a:pt x="220581" y="693997"/>
                  </a:lnTo>
                  <a:lnTo>
                    <a:pt x="265156" y="709476"/>
                  </a:lnTo>
                  <a:lnTo>
                    <a:pt x="312168" y="719079"/>
                  </a:lnTo>
                  <a:lnTo>
                    <a:pt x="361188" y="722376"/>
                  </a:lnTo>
                  <a:lnTo>
                    <a:pt x="410207" y="719079"/>
                  </a:lnTo>
                  <a:lnTo>
                    <a:pt x="457219" y="709476"/>
                  </a:lnTo>
                  <a:lnTo>
                    <a:pt x="501794" y="693997"/>
                  </a:lnTo>
                  <a:lnTo>
                    <a:pt x="543503" y="673071"/>
                  </a:lnTo>
                  <a:lnTo>
                    <a:pt x="581915" y="647129"/>
                  </a:lnTo>
                  <a:lnTo>
                    <a:pt x="616600" y="616600"/>
                  </a:lnTo>
                  <a:lnTo>
                    <a:pt x="647129" y="581915"/>
                  </a:lnTo>
                  <a:lnTo>
                    <a:pt x="673071" y="543503"/>
                  </a:lnTo>
                  <a:lnTo>
                    <a:pt x="693997" y="501794"/>
                  </a:lnTo>
                  <a:lnTo>
                    <a:pt x="709476" y="457219"/>
                  </a:lnTo>
                  <a:lnTo>
                    <a:pt x="719079" y="410207"/>
                  </a:lnTo>
                  <a:lnTo>
                    <a:pt x="722376" y="361188"/>
                  </a:lnTo>
                  <a:lnTo>
                    <a:pt x="719079" y="312168"/>
                  </a:lnTo>
                  <a:lnTo>
                    <a:pt x="709476" y="265156"/>
                  </a:lnTo>
                  <a:lnTo>
                    <a:pt x="693997" y="220581"/>
                  </a:lnTo>
                  <a:lnTo>
                    <a:pt x="673071" y="178872"/>
                  </a:lnTo>
                  <a:lnTo>
                    <a:pt x="647129" y="140460"/>
                  </a:lnTo>
                  <a:lnTo>
                    <a:pt x="616600" y="105775"/>
                  </a:lnTo>
                  <a:lnTo>
                    <a:pt x="581915" y="75246"/>
                  </a:lnTo>
                  <a:lnTo>
                    <a:pt x="543503" y="49304"/>
                  </a:lnTo>
                  <a:lnTo>
                    <a:pt x="501794" y="28378"/>
                  </a:lnTo>
                  <a:lnTo>
                    <a:pt x="457219" y="12899"/>
                  </a:lnTo>
                  <a:lnTo>
                    <a:pt x="410207" y="3296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7111" y="3048000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0" y="361188"/>
                  </a:moveTo>
                  <a:lnTo>
                    <a:pt x="3296" y="312168"/>
                  </a:lnTo>
                  <a:lnTo>
                    <a:pt x="12899" y="265156"/>
                  </a:lnTo>
                  <a:lnTo>
                    <a:pt x="28378" y="220581"/>
                  </a:lnTo>
                  <a:lnTo>
                    <a:pt x="49304" y="178872"/>
                  </a:lnTo>
                  <a:lnTo>
                    <a:pt x="75246" y="140460"/>
                  </a:lnTo>
                  <a:lnTo>
                    <a:pt x="105775" y="105775"/>
                  </a:lnTo>
                  <a:lnTo>
                    <a:pt x="140460" y="75246"/>
                  </a:lnTo>
                  <a:lnTo>
                    <a:pt x="178872" y="49304"/>
                  </a:lnTo>
                  <a:lnTo>
                    <a:pt x="220581" y="28378"/>
                  </a:lnTo>
                  <a:lnTo>
                    <a:pt x="265156" y="12899"/>
                  </a:lnTo>
                  <a:lnTo>
                    <a:pt x="312168" y="3296"/>
                  </a:lnTo>
                  <a:lnTo>
                    <a:pt x="361188" y="0"/>
                  </a:lnTo>
                  <a:lnTo>
                    <a:pt x="410207" y="3296"/>
                  </a:lnTo>
                  <a:lnTo>
                    <a:pt x="457219" y="12899"/>
                  </a:lnTo>
                  <a:lnTo>
                    <a:pt x="501794" y="28378"/>
                  </a:lnTo>
                  <a:lnTo>
                    <a:pt x="543503" y="49304"/>
                  </a:lnTo>
                  <a:lnTo>
                    <a:pt x="581915" y="75246"/>
                  </a:lnTo>
                  <a:lnTo>
                    <a:pt x="616600" y="105775"/>
                  </a:lnTo>
                  <a:lnTo>
                    <a:pt x="647129" y="140460"/>
                  </a:lnTo>
                  <a:lnTo>
                    <a:pt x="673071" y="178872"/>
                  </a:lnTo>
                  <a:lnTo>
                    <a:pt x="693997" y="220581"/>
                  </a:lnTo>
                  <a:lnTo>
                    <a:pt x="709476" y="265156"/>
                  </a:lnTo>
                  <a:lnTo>
                    <a:pt x="719079" y="312168"/>
                  </a:lnTo>
                  <a:lnTo>
                    <a:pt x="722376" y="361188"/>
                  </a:lnTo>
                  <a:lnTo>
                    <a:pt x="719079" y="410207"/>
                  </a:lnTo>
                  <a:lnTo>
                    <a:pt x="709476" y="457219"/>
                  </a:lnTo>
                  <a:lnTo>
                    <a:pt x="693997" y="501794"/>
                  </a:lnTo>
                  <a:lnTo>
                    <a:pt x="673071" y="543503"/>
                  </a:lnTo>
                  <a:lnTo>
                    <a:pt x="647129" y="581915"/>
                  </a:lnTo>
                  <a:lnTo>
                    <a:pt x="616600" y="616600"/>
                  </a:lnTo>
                  <a:lnTo>
                    <a:pt x="581915" y="647129"/>
                  </a:lnTo>
                  <a:lnTo>
                    <a:pt x="543503" y="673071"/>
                  </a:lnTo>
                  <a:lnTo>
                    <a:pt x="501794" y="693997"/>
                  </a:lnTo>
                  <a:lnTo>
                    <a:pt x="457219" y="709476"/>
                  </a:lnTo>
                  <a:lnTo>
                    <a:pt x="410207" y="719079"/>
                  </a:lnTo>
                  <a:lnTo>
                    <a:pt x="361188" y="722376"/>
                  </a:lnTo>
                  <a:lnTo>
                    <a:pt x="312168" y="719079"/>
                  </a:lnTo>
                  <a:lnTo>
                    <a:pt x="265156" y="709476"/>
                  </a:lnTo>
                  <a:lnTo>
                    <a:pt x="220581" y="693997"/>
                  </a:lnTo>
                  <a:lnTo>
                    <a:pt x="178872" y="673071"/>
                  </a:lnTo>
                  <a:lnTo>
                    <a:pt x="140460" y="647129"/>
                  </a:lnTo>
                  <a:lnTo>
                    <a:pt x="105775" y="616600"/>
                  </a:lnTo>
                  <a:lnTo>
                    <a:pt x="75246" y="581915"/>
                  </a:lnTo>
                  <a:lnTo>
                    <a:pt x="49304" y="543503"/>
                  </a:lnTo>
                  <a:lnTo>
                    <a:pt x="28378" y="501794"/>
                  </a:lnTo>
                  <a:lnTo>
                    <a:pt x="12899" y="457219"/>
                  </a:lnTo>
                  <a:lnTo>
                    <a:pt x="3296" y="410207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9823" y="3986784"/>
              <a:ext cx="7184390" cy="576580"/>
            </a:xfrm>
            <a:custGeom>
              <a:avLst/>
              <a:gdLst/>
              <a:ahLst/>
              <a:cxnLst/>
              <a:rect l="l" t="t" r="r" b="b"/>
              <a:pathLst>
                <a:path w="7184390" h="576579">
                  <a:moveTo>
                    <a:pt x="7184135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7184135" y="576071"/>
                  </a:lnTo>
                  <a:lnTo>
                    <a:pt x="7184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9823" y="3986784"/>
              <a:ext cx="7184390" cy="576580"/>
            </a:xfrm>
            <a:custGeom>
              <a:avLst/>
              <a:gdLst/>
              <a:ahLst/>
              <a:cxnLst/>
              <a:rect l="l" t="t" r="r" b="b"/>
              <a:pathLst>
                <a:path w="7184390" h="576579">
                  <a:moveTo>
                    <a:pt x="0" y="576071"/>
                  </a:moveTo>
                  <a:lnTo>
                    <a:pt x="7184135" y="576071"/>
                  </a:lnTo>
                  <a:lnTo>
                    <a:pt x="718413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7111" y="3950208"/>
              <a:ext cx="722630" cy="719455"/>
            </a:xfrm>
            <a:custGeom>
              <a:avLst/>
              <a:gdLst/>
              <a:ahLst/>
              <a:cxnLst/>
              <a:rect l="l" t="t" r="r" b="b"/>
              <a:pathLst>
                <a:path w="722630" h="719454">
                  <a:moveTo>
                    <a:pt x="361188" y="0"/>
                  </a:moveTo>
                  <a:lnTo>
                    <a:pt x="312168" y="3283"/>
                  </a:lnTo>
                  <a:lnTo>
                    <a:pt x="265156" y="12848"/>
                  </a:lnTo>
                  <a:lnTo>
                    <a:pt x="220581" y="28265"/>
                  </a:lnTo>
                  <a:lnTo>
                    <a:pt x="178872" y="49106"/>
                  </a:lnTo>
                  <a:lnTo>
                    <a:pt x="140460" y="74943"/>
                  </a:lnTo>
                  <a:lnTo>
                    <a:pt x="105775" y="105346"/>
                  </a:lnTo>
                  <a:lnTo>
                    <a:pt x="75246" y="139887"/>
                  </a:lnTo>
                  <a:lnTo>
                    <a:pt x="49304" y="178138"/>
                  </a:lnTo>
                  <a:lnTo>
                    <a:pt x="28378" y="219670"/>
                  </a:lnTo>
                  <a:lnTo>
                    <a:pt x="12899" y="264054"/>
                  </a:lnTo>
                  <a:lnTo>
                    <a:pt x="3296" y="310861"/>
                  </a:lnTo>
                  <a:lnTo>
                    <a:pt x="0" y="359664"/>
                  </a:lnTo>
                  <a:lnTo>
                    <a:pt x="3296" y="408466"/>
                  </a:lnTo>
                  <a:lnTo>
                    <a:pt x="12899" y="455273"/>
                  </a:lnTo>
                  <a:lnTo>
                    <a:pt x="28378" y="499657"/>
                  </a:lnTo>
                  <a:lnTo>
                    <a:pt x="49304" y="541189"/>
                  </a:lnTo>
                  <a:lnTo>
                    <a:pt x="75246" y="579440"/>
                  </a:lnTo>
                  <a:lnTo>
                    <a:pt x="105775" y="613981"/>
                  </a:lnTo>
                  <a:lnTo>
                    <a:pt x="140460" y="644384"/>
                  </a:lnTo>
                  <a:lnTo>
                    <a:pt x="178872" y="670221"/>
                  </a:lnTo>
                  <a:lnTo>
                    <a:pt x="220581" y="691062"/>
                  </a:lnTo>
                  <a:lnTo>
                    <a:pt x="265156" y="706479"/>
                  </a:lnTo>
                  <a:lnTo>
                    <a:pt x="312168" y="716044"/>
                  </a:lnTo>
                  <a:lnTo>
                    <a:pt x="361188" y="719328"/>
                  </a:lnTo>
                  <a:lnTo>
                    <a:pt x="410207" y="716044"/>
                  </a:lnTo>
                  <a:lnTo>
                    <a:pt x="457219" y="706479"/>
                  </a:lnTo>
                  <a:lnTo>
                    <a:pt x="501794" y="691062"/>
                  </a:lnTo>
                  <a:lnTo>
                    <a:pt x="543503" y="670221"/>
                  </a:lnTo>
                  <a:lnTo>
                    <a:pt x="581915" y="644384"/>
                  </a:lnTo>
                  <a:lnTo>
                    <a:pt x="616600" y="613981"/>
                  </a:lnTo>
                  <a:lnTo>
                    <a:pt x="647129" y="579440"/>
                  </a:lnTo>
                  <a:lnTo>
                    <a:pt x="673071" y="541189"/>
                  </a:lnTo>
                  <a:lnTo>
                    <a:pt x="693997" y="499657"/>
                  </a:lnTo>
                  <a:lnTo>
                    <a:pt x="709476" y="455273"/>
                  </a:lnTo>
                  <a:lnTo>
                    <a:pt x="719079" y="408466"/>
                  </a:lnTo>
                  <a:lnTo>
                    <a:pt x="722376" y="359664"/>
                  </a:lnTo>
                  <a:lnTo>
                    <a:pt x="719079" y="310861"/>
                  </a:lnTo>
                  <a:lnTo>
                    <a:pt x="709476" y="264054"/>
                  </a:lnTo>
                  <a:lnTo>
                    <a:pt x="693997" y="219670"/>
                  </a:lnTo>
                  <a:lnTo>
                    <a:pt x="673071" y="178138"/>
                  </a:lnTo>
                  <a:lnTo>
                    <a:pt x="647129" y="139887"/>
                  </a:lnTo>
                  <a:lnTo>
                    <a:pt x="616600" y="105346"/>
                  </a:lnTo>
                  <a:lnTo>
                    <a:pt x="581915" y="74943"/>
                  </a:lnTo>
                  <a:lnTo>
                    <a:pt x="543503" y="49106"/>
                  </a:lnTo>
                  <a:lnTo>
                    <a:pt x="501794" y="28265"/>
                  </a:lnTo>
                  <a:lnTo>
                    <a:pt x="457219" y="12848"/>
                  </a:lnTo>
                  <a:lnTo>
                    <a:pt x="410207" y="3283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7111" y="3950208"/>
              <a:ext cx="722630" cy="719455"/>
            </a:xfrm>
            <a:custGeom>
              <a:avLst/>
              <a:gdLst/>
              <a:ahLst/>
              <a:cxnLst/>
              <a:rect l="l" t="t" r="r" b="b"/>
              <a:pathLst>
                <a:path w="722630" h="719454">
                  <a:moveTo>
                    <a:pt x="0" y="359664"/>
                  </a:moveTo>
                  <a:lnTo>
                    <a:pt x="3296" y="310861"/>
                  </a:lnTo>
                  <a:lnTo>
                    <a:pt x="12899" y="264054"/>
                  </a:lnTo>
                  <a:lnTo>
                    <a:pt x="28378" y="219670"/>
                  </a:lnTo>
                  <a:lnTo>
                    <a:pt x="49304" y="178138"/>
                  </a:lnTo>
                  <a:lnTo>
                    <a:pt x="75246" y="139887"/>
                  </a:lnTo>
                  <a:lnTo>
                    <a:pt x="105775" y="105346"/>
                  </a:lnTo>
                  <a:lnTo>
                    <a:pt x="140460" y="74943"/>
                  </a:lnTo>
                  <a:lnTo>
                    <a:pt x="178872" y="49106"/>
                  </a:lnTo>
                  <a:lnTo>
                    <a:pt x="220581" y="28265"/>
                  </a:lnTo>
                  <a:lnTo>
                    <a:pt x="265156" y="12848"/>
                  </a:lnTo>
                  <a:lnTo>
                    <a:pt x="312168" y="3283"/>
                  </a:lnTo>
                  <a:lnTo>
                    <a:pt x="361188" y="0"/>
                  </a:lnTo>
                  <a:lnTo>
                    <a:pt x="410207" y="3283"/>
                  </a:lnTo>
                  <a:lnTo>
                    <a:pt x="457219" y="12848"/>
                  </a:lnTo>
                  <a:lnTo>
                    <a:pt x="501794" y="28265"/>
                  </a:lnTo>
                  <a:lnTo>
                    <a:pt x="543503" y="49106"/>
                  </a:lnTo>
                  <a:lnTo>
                    <a:pt x="581915" y="74943"/>
                  </a:lnTo>
                  <a:lnTo>
                    <a:pt x="616600" y="105346"/>
                  </a:lnTo>
                  <a:lnTo>
                    <a:pt x="647129" y="139887"/>
                  </a:lnTo>
                  <a:lnTo>
                    <a:pt x="673071" y="178138"/>
                  </a:lnTo>
                  <a:lnTo>
                    <a:pt x="693997" y="219670"/>
                  </a:lnTo>
                  <a:lnTo>
                    <a:pt x="709476" y="264054"/>
                  </a:lnTo>
                  <a:lnTo>
                    <a:pt x="719079" y="310861"/>
                  </a:lnTo>
                  <a:lnTo>
                    <a:pt x="722376" y="359664"/>
                  </a:lnTo>
                  <a:lnTo>
                    <a:pt x="719079" y="408466"/>
                  </a:lnTo>
                  <a:lnTo>
                    <a:pt x="709476" y="455273"/>
                  </a:lnTo>
                  <a:lnTo>
                    <a:pt x="693997" y="499657"/>
                  </a:lnTo>
                  <a:lnTo>
                    <a:pt x="673071" y="541189"/>
                  </a:lnTo>
                  <a:lnTo>
                    <a:pt x="647129" y="579440"/>
                  </a:lnTo>
                  <a:lnTo>
                    <a:pt x="616600" y="613981"/>
                  </a:lnTo>
                  <a:lnTo>
                    <a:pt x="581915" y="644384"/>
                  </a:lnTo>
                  <a:lnTo>
                    <a:pt x="543503" y="670221"/>
                  </a:lnTo>
                  <a:lnTo>
                    <a:pt x="501794" y="691062"/>
                  </a:lnTo>
                  <a:lnTo>
                    <a:pt x="457219" y="706479"/>
                  </a:lnTo>
                  <a:lnTo>
                    <a:pt x="410207" y="716044"/>
                  </a:lnTo>
                  <a:lnTo>
                    <a:pt x="361188" y="719328"/>
                  </a:lnTo>
                  <a:lnTo>
                    <a:pt x="312168" y="716044"/>
                  </a:lnTo>
                  <a:lnTo>
                    <a:pt x="265156" y="706479"/>
                  </a:lnTo>
                  <a:lnTo>
                    <a:pt x="220581" y="691062"/>
                  </a:lnTo>
                  <a:lnTo>
                    <a:pt x="178872" y="670221"/>
                  </a:lnTo>
                  <a:lnTo>
                    <a:pt x="140460" y="644384"/>
                  </a:lnTo>
                  <a:lnTo>
                    <a:pt x="105775" y="613981"/>
                  </a:lnTo>
                  <a:lnTo>
                    <a:pt x="75246" y="579440"/>
                  </a:lnTo>
                  <a:lnTo>
                    <a:pt x="49304" y="541189"/>
                  </a:lnTo>
                  <a:lnTo>
                    <a:pt x="28378" y="499657"/>
                  </a:lnTo>
                  <a:lnTo>
                    <a:pt x="12899" y="455273"/>
                  </a:lnTo>
                  <a:lnTo>
                    <a:pt x="3296" y="408466"/>
                  </a:lnTo>
                  <a:lnTo>
                    <a:pt x="0" y="35966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3416" y="4703064"/>
              <a:ext cx="7400925" cy="875030"/>
            </a:xfrm>
            <a:custGeom>
              <a:avLst/>
              <a:gdLst/>
              <a:ahLst/>
              <a:cxnLst/>
              <a:rect l="l" t="t" r="r" b="b"/>
              <a:pathLst>
                <a:path w="7400925" h="875029">
                  <a:moveTo>
                    <a:pt x="7400544" y="0"/>
                  </a:moveTo>
                  <a:lnTo>
                    <a:pt x="0" y="0"/>
                  </a:lnTo>
                  <a:lnTo>
                    <a:pt x="0" y="874776"/>
                  </a:lnTo>
                  <a:lnTo>
                    <a:pt x="7400544" y="874776"/>
                  </a:lnTo>
                  <a:lnTo>
                    <a:pt x="7400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23416" y="4703064"/>
              <a:ext cx="7400925" cy="875030"/>
            </a:xfrm>
            <a:custGeom>
              <a:avLst/>
              <a:gdLst/>
              <a:ahLst/>
              <a:cxnLst/>
              <a:rect l="l" t="t" r="r" b="b"/>
              <a:pathLst>
                <a:path w="7400925" h="875029">
                  <a:moveTo>
                    <a:pt x="0" y="874776"/>
                  </a:moveTo>
                  <a:lnTo>
                    <a:pt x="7400544" y="874776"/>
                  </a:lnTo>
                  <a:lnTo>
                    <a:pt x="7400544" y="0"/>
                  </a:lnTo>
                  <a:lnTo>
                    <a:pt x="0" y="0"/>
                  </a:lnTo>
                  <a:lnTo>
                    <a:pt x="0" y="87477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0703" y="4779264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361188" y="0"/>
                  </a:moveTo>
                  <a:lnTo>
                    <a:pt x="312176" y="3296"/>
                  </a:lnTo>
                  <a:lnTo>
                    <a:pt x="265169" y="12899"/>
                  </a:lnTo>
                  <a:lnTo>
                    <a:pt x="220597" y="28378"/>
                  </a:lnTo>
                  <a:lnTo>
                    <a:pt x="178889" y="49304"/>
                  </a:lnTo>
                  <a:lnTo>
                    <a:pt x="140476" y="75246"/>
                  </a:lnTo>
                  <a:lnTo>
                    <a:pt x="105789" y="105775"/>
                  </a:lnTo>
                  <a:lnTo>
                    <a:pt x="75257" y="140460"/>
                  </a:lnTo>
                  <a:lnTo>
                    <a:pt x="49312" y="178872"/>
                  </a:lnTo>
                  <a:lnTo>
                    <a:pt x="28383" y="220581"/>
                  </a:lnTo>
                  <a:lnTo>
                    <a:pt x="12901" y="265156"/>
                  </a:lnTo>
                  <a:lnTo>
                    <a:pt x="3297" y="312168"/>
                  </a:lnTo>
                  <a:lnTo>
                    <a:pt x="0" y="361188"/>
                  </a:lnTo>
                  <a:lnTo>
                    <a:pt x="3297" y="410207"/>
                  </a:lnTo>
                  <a:lnTo>
                    <a:pt x="12901" y="457219"/>
                  </a:lnTo>
                  <a:lnTo>
                    <a:pt x="28383" y="501794"/>
                  </a:lnTo>
                  <a:lnTo>
                    <a:pt x="49312" y="543503"/>
                  </a:lnTo>
                  <a:lnTo>
                    <a:pt x="75257" y="581915"/>
                  </a:lnTo>
                  <a:lnTo>
                    <a:pt x="105789" y="616600"/>
                  </a:lnTo>
                  <a:lnTo>
                    <a:pt x="140476" y="647129"/>
                  </a:lnTo>
                  <a:lnTo>
                    <a:pt x="178889" y="673071"/>
                  </a:lnTo>
                  <a:lnTo>
                    <a:pt x="220597" y="693997"/>
                  </a:lnTo>
                  <a:lnTo>
                    <a:pt x="265169" y="709476"/>
                  </a:lnTo>
                  <a:lnTo>
                    <a:pt x="312176" y="719079"/>
                  </a:lnTo>
                  <a:lnTo>
                    <a:pt x="361188" y="722376"/>
                  </a:lnTo>
                  <a:lnTo>
                    <a:pt x="410207" y="719079"/>
                  </a:lnTo>
                  <a:lnTo>
                    <a:pt x="457219" y="709476"/>
                  </a:lnTo>
                  <a:lnTo>
                    <a:pt x="501794" y="693997"/>
                  </a:lnTo>
                  <a:lnTo>
                    <a:pt x="543503" y="673071"/>
                  </a:lnTo>
                  <a:lnTo>
                    <a:pt x="581915" y="647129"/>
                  </a:lnTo>
                  <a:lnTo>
                    <a:pt x="616600" y="616600"/>
                  </a:lnTo>
                  <a:lnTo>
                    <a:pt x="647129" y="581915"/>
                  </a:lnTo>
                  <a:lnTo>
                    <a:pt x="673071" y="543503"/>
                  </a:lnTo>
                  <a:lnTo>
                    <a:pt x="693997" y="501794"/>
                  </a:lnTo>
                  <a:lnTo>
                    <a:pt x="709476" y="457219"/>
                  </a:lnTo>
                  <a:lnTo>
                    <a:pt x="719079" y="410207"/>
                  </a:lnTo>
                  <a:lnTo>
                    <a:pt x="722376" y="361188"/>
                  </a:lnTo>
                  <a:lnTo>
                    <a:pt x="719079" y="312168"/>
                  </a:lnTo>
                  <a:lnTo>
                    <a:pt x="709476" y="265156"/>
                  </a:lnTo>
                  <a:lnTo>
                    <a:pt x="693997" y="220581"/>
                  </a:lnTo>
                  <a:lnTo>
                    <a:pt x="673071" y="178872"/>
                  </a:lnTo>
                  <a:lnTo>
                    <a:pt x="647129" y="140460"/>
                  </a:lnTo>
                  <a:lnTo>
                    <a:pt x="616600" y="105775"/>
                  </a:lnTo>
                  <a:lnTo>
                    <a:pt x="581915" y="75246"/>
                  </a:lnTo>
                  <a:lnTo>
                    <a:pt x="543503" y="49304"/>
                  </a:lnTo>
                  <a:lnTo>
                    <a:pt x="501794" y="28378"/>
                  </a:lnTo>
                  <a:lnTo>
                    <a:pt x="457219" y="12899"/>
                  </a:lnTo>
                  <a:lnTo>
                    <a:pt x="410207" y="3296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0703" y="4779264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0" y="361188"/>
                  </a:moveTo>
                  <a:lnTo>
                    <a:pt x="3297" y="312168"/>
                  </a:lnTo>
                  <a:lnTo>
                    <a:pt x="12901" y="265156"/>
                  </a:lnTo>
                  <a:lnTo>
                    <a:pt x="28383" y="220581"/>
                  </a:lnTo>
                  <a:lnTo>
                    <a:pt x="49312" y="178872"/>
                  </a:lnTo>
                  <a:lnTo>
                    <a:pt x="75257" y="140460"/>
                  </a:lnTo>
                  <a:lnTo>
                    <a:pt x="105789" y="105775"/>
                  </a:lnTo>
                  <a:lnTo>
                    <a:pt x="140476" y="75246"/>
                  </a:lnTo>
                  <a:lnTo>
                    <a:pt x="178889" y="49304"/>
                  </a:lnTo>
                  <a:lnTo>
                    <a:pt x="220597" y="28378"/>
                  </a:lnTo>
                  <a:lnTo>
                    <a:pt x="265169" y="12899"/>
                  </a:lnTo>
                  <a:lnTo>
                    <a:pt x="312176" y="3296"/>
                  </a:lnTo>
                  <a:lnTo>
                    <a:pt x="361188" y="0"/>
                  </a:lnTo>
                  <a:lnTo>
                    <a:pt x="410207" y="3296"/>
                  </a:lnTo>
                  <a:lnTo>
                    <a:pt x="457219" y="12899"/>
                  </a:lnTo>
                  <a:lnTo>
                    <a:pt x="501794" y="28378"/>
                  </a:lnTo>
                  <a:lnTo>
                    <a:pt x="543503" y="49304"/>
                  </a:lnTo>
                  <a:lnTo>
                    <a:pt x="581915" y="75246"/>
                  </a:lnTo>
                  <a:lnTo>
                    <a:pt x="616600" y="105775"/>
                  </a:lnTo>
                  <a:lnTo>
                    <a:pt x="647129" y="140460"/>
                  </a:lnTo>
                  <a:lnTo>
                    <a:pt x="673071" y="178872"/>
                  </a:lnTo>
                  <a:lnTo>
                    <a:pt x="693997" y="220581"/>
                  </a:lnTo>
                  <a:lnTo>
                    <a:pt x="709476" y="265156"/>
                  </a:lnTo>
                  <a:lnTo>
                    <a:pt x="719079" y="312168"/>
                  </a:lnTo>
                  <a:lnTo>
                    <a:pt x="722376" y="361188"/>
                  </a:lnTo>
                  <a:lnTo>
                    <a:pt x="719079" y="410207"/>
                  </a:lnTo>
                  <a:lnTo>
                    <a:pt x="709476" y="457219"/>
                  </a:lnTo>
                  <a:lnTo>
                    <a:pt x="693997" y="501794"/>
                  </a:lnTo>
                  <a:lnTo>
                    <a:pt x="673071" y="543503"/>
                  </a:lnTo>
                  <a:lnTo>
                    <a:pt x="647129" y="581915"/>
                  </a:lnTo>
                  <a:lnTo>
                    <a:pt x="616600" y="616600"/>
                  </a:lnTo>
                  <a:lnTo>
                    <a:pt x="581915" y="647129"/>
                  </a:lnTo>
                  <a:lnTo>
                    <a:pt x="543503" y="673071"/>
                  </a:lnTo>
                  <a:lnTo>
                    <a:pt x="501794" y="693997"/>
                  </a:lnTo>
                  <a:lnTo>
                    <a:pt x="457219" y="709476"/>
                  </a:lnTo>
                  <a:lnTo>
                    <a:pt x="410207" y="719079"/>
                  </a:lnTo>
                  <a:lnTo>
                    <a:pt x="361188" y="722376"/>
                  </a:lnTo>
                  <a:lnTo>
                    <a:pt x="312176" y="719079"/>
                  </a:lnTo>
                  <a:lnTo>
                    <a:pt x="265169" y="709476"/>
                  </a:lnTo>
                  <a:lnTo>
                    <a:pt x="220597" y="693997"/>
                  </a:lnTo>
                  <a:lnTo>
                    <a:pt x="178889" y="673071"/>
                  </a:lnTo>
                  <a:lnTo>
                    <a:pt x="140476" y="647129"/>
                  </a:lnTo>
                  <a:lnTo>
                    <a:pt x="105789" y="616600"/>
                  </a:lnTo>
                  <a:lnTo>
                    <a:pt x="75257" y="581915"/>
                  </a:lnTo>
                  <a:lnTo>
                    <a:pt x="49312" y="543503"/>
                  </a:lnTo>
                  <a:lnTo>
                    <a:pt x="28383" y="501794"/>
                  </a:lnTo>
                  <a:lnTo>
                    <a:pt x="12901" y="457219"/>
                  </a:lnTo>
                  <a:lnTo>
                    <a:pt x="3297" y="410207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7927" y="5718047"/>
              <a:ext cx="7876540" cy="576580"/>
            </a:xfrm>
            <a:custGeom>
              <a:avLst/>
              <a:gdLst/>
              <a:ahLst/>
              <a:cxnLst/>
              <a:rect l="l" t="t" r="r" b="b"/>
              <a:pathLst>
                <a:path w="7876540" h="576579">
                  <a:moveTo>
                    <a:pt x="7876032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7876032" y="576071"/>
                  </a:lnTo>
                  <a:lnTo>
                    <a:pt x="7876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7927" y="5718047"/>
              <a:ext cx="7876540" cy="576580"/>
            </a:xfrm>
            <a:custGeom>
              <a:avLst/>
              <a:gdLst/>
              <a:ahLst/>
              <a:cxnLst/>
              <a:rect l="l" t="t" r="r" b="b"/>
              <a:pathLst>
                <a:path w="7876540" h="576579">
                  <a:moveTo>
                    <a:pt x="0" y="576071"/>
                  </a:moveTo>
                  <a:lnTo>
                    <a:pt x="7876032" y="576071"/>
                  </a:lnTo>
                  <a:lnTo>
                    <a:pt x="7876032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5216" y="5644896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361188" y="0"/>
                  </a:moveTo>
                  <a:lnTo>
                    <a:pt x="312176" y="3297"/>
                  </a:lnTo>
                  <a:lnTo>
                    <a:pt x="265169" y="12901"/>
                  </a:lnTo>
                  <a:lnTo>
                    <a:pt x="220597" y="28383"/>
                  </a:lnTo>
                  <a:lnTo>
                    <a:pt x="178889" y="49312"/>
                  </a:lnTo>
                  <a:lnTo>
                    <a:pt x="140476" y="75257"/>
                  </a:lnTo>
                  <a:lnTo>
                    <a:pt x="105789" y="105789"/>
                  </a:lnTo>
                  <a:lnTo>
                    <a:pt x="75257" y="140476"/>
                  </a:lnTo>
                  <a:lnTo>
                    <a:pt x="49312" y="178889"/>
                  </a:lnTo>
                  <a:lnTo>
                    <a:pt x="28383" y="220597"/>
                  </a:lnTo>
                  <a:lnTo>
                    <a:pt x="12901" y="265169"/>
                  </a:lnTo>
                  <a:lnTo>
                    <a:pt x="3297" y="312176"/>
                  </a:lnTo>
                  <a:lnTo>
                    <a:pt x="0" y="361187"/>
                  </a:lnTo>
                  <a:lnTo>
                    <a:pt x="3297" y="410199"/>
                  </a:lnTo>
                  <a:lnTo>
                    <a:pt x="12901" y="457206"/>
                  </a:lnTo>
                  <a:lnTo>
                    <a:pt x="28383" y="501778"/>
                  </a:lnTo>
                  <a:lnTo>
                    <a:pt x="49312" y="543486"/>
                  </a:lnTo>
                  <a:lnTo>
                    <a:pt x="75257" y="581899"/>
                  </a:lnTo>
                  <a:lnTo>
                    <a:pt x="105789" y="616586"/>
                  </a:lnTo>
                  <a:lnTo>
                    <a:pt x="140476" y="647118"/>
                  </a:lnTo>
                  <a:lnTo>
                    <a:pt x="178889" y="673063"/>
                  </a:lnTo>
                  <a:lnTo>
                    <a:pt x="220597" y="693992"/>
                  </a:lnTo>
                  <a:lnTo>
                    <a:pt x="265169" y="709474"/>
                  </a:lnTo>
                  <a:lnTo>
                    <a:pt x="312176" y="719078"/>
                  </a:lnTo>
                  <a:lnTo>
                    <a:pt x="361188" y="722375"/>
                  </a:lnTo>
                  <a:lnTo>
                    <a:pt x="410199" y="719078"/>
                  </a:lnTo>
                  <a:lnTo>
                    <a:pt x="457206" y="709474"/>
                  </a:lnTo>
                  <a:lnTo>
                    <a:pt x="501778" y="693992"/>
                  </a:lnTo>
                  <a:lnTo>
                    <a:pt x="543486" y="673063"/>
                  </a:lnTo>
                  <a:lnTo>
                    <a:pt x="581899" y="647118"/>
                  </a:lnTo>
                  <a:lnTo>
                    <a:pt x="616586" y="616586"/>
                  </a:lnTo>
                  <a:lnTo>
                    <a:pt x="647118" y="581899"/>
                  </a:lnTo>
                  <a:lnTo>
                    <a:pt x="673063" y="543486"/>
                  </a:lnTo>
                  <a:lnTo>
                    <a:pt x="693992" y="501778"/>
                  </a:lnTo>
                  <a:lnTo>
                    <a:pt x="709474" y="457206"/>
                  </a:lnTo>
                  <a:lnTo>
                    <a:pt x="719078" y="410199"/>
                  </a:lnTo>
                  <a:lnTo>
                    <a:pt x="722376" y="361187"/>
                  </a:lnTo>
                  <a:lnTo>
                    <a:pt x="719078" y="312176"/>
                  </a:lnTo>
                  <a:lnTo>
                    <a:pt x="709474" y="265169"/>
                  </a:lnTo>
                  <a:lnTo>
                    <a:pt x="693992" y="220597"/>
                  </a:lnTo>
                  <a:lnTo>
                    <a:pt x="673063" y="178889"/>
                  </a:lnTo>
                  <a:lnTo>
                    <a:pt x="647118" y="140476"/>
                  </a:lnTo>
                  <a:lnTo>
                    <a:pt x="616586" y="105789"/>
                  </a:lnTo>
                  <a:lnTo>
                    <a:pt x="581899" y="75257"/>
                  </a:lnTo>
                  <a:lnTo>
                    <a:pt x="543486" y="49312"/>
                  </a:lnTo>
                  <a:lnTo>
                    <a:pt x="501778" y="28383"/>
                  </a:lnTo>
                  <a:lnTo>
                    <a:pt x="457206" y="12901"/>
                  </a:lnTo>
                  <a:lnTo>
                    <a:pt x="410199" y="3297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5216" y="5644896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0" y="361187"/>
                  </a:moveTo>
                  <a:lnTo>
                    <a:pt x="3297" y="312176"/>
                  </a:lnTo>
                  <a:lnTo>
                    <a:pt x="12901" y="265169"/>
                  </a:lnTo>
                  <a:lnTo>
                    <a:pt x="28383" y="220597"/>
                  </a:lnTo>
                  <a:lnTo>
                    <a:pt x="49312" y="178889"/>
                  </a:lnTo>
                  <a:lnTo>
                    <a:pt x="75257" y="140476"/>
                  </a:lnTo>
                  <a:lnTo>
                    <a:pt x="105789" y="105789"/>
                  </a:lnTo>
                  <a:lnTo>
                    <a:pt x="140476" y="75257"/>
                  </a:lnTo>
                  <a:lnTo>
                    <a:pt x="178889" y="49312"/>
                  </a:lnTo>
                  <a:lnTo>
                    <a:pt x="220597" y="28383"/>
                  </a:lnTo>
                  <a:lnTo>
                    <a:pt x="265169" y="12901"/>
                  </a:lnTo>
                  <a:lnTo>
                    <a:pt x="312176" y="3297"/>
                  </a:lnTo>
                  <a:lnTo>
                    <a:pt x="361188" y="0"/>
                  </a:lnTo>
                  <a:lnTo>
                    <a:pt x="410199" y="3297"/>
                  </a:lnTo>
                  <a:lnTo>
                    <a:pt x="457206" y="12901"/>
                  </a:lnTo>
                  <a:lnTo>
                    <a:pt x="501778" y="28383"/>
                  </a:lnTo>
                  <a:lnTo>
                    <a:pt x="543486" y="49312"/>
                  </a:lnTo>
                  <a:lnTo>
                    <a:pt x="581899" y="75257"/>
                  </a:lnTo>
                  <a:lnTo>
                    <a:pt x="616586" y="105789"/>
                  </a:lnTo>
                  <a:lnTo>
                    <a:pt x="647118" y="140476"/>
                  </a:lnTo>
                  <a:lnTo>
                    <a:pt x="673063" y="178889"/>
                  </a:lnTo>
                  <a:lnTo>
                    <a:pt x="693992" y="220597"/>
                  </a:lnTo>
                  <a:lnTo>
                    <a:pt x="709474" y="265169"/>
                  </a:lnTo>
                  <a:lnTo>
                    <a:pt x="719078" y="312176"/>
                  </a:lnTo>
                  <a:lnTo>
                    <a:pt x="722376" y="361187"/>
                  </a:lnTo>
                  <a:lnTo>
                    <a:pt x="719078" y="410199"/>
                  </a:lnTo>
                  <a:lnTo>
                    <a:pt x="709474" y="457206"/>
                  </a:lnTo>
                  <a:lnTo>
                    <a:pt x="693992" y="501778"/>
                  </a:lnTo>
                  <a:lnTo>
                    <a:pt x="673063" y="543486"/>
                  </a:lnTo>
                  <a:lnTo>
                    <a:pt x="647118" y="581899"/>
                  </a:lnTo>
                  <a:lnTo>
                    <a:pt x="616586" y="616586"/>
                  </a:lnTo>
                  <a:lnTo>
                    <a:pt x="581899" y="647118"/>
                  </a:lnTo>
                  <a:lnTo>
                    <a:pt x="543486" y="673063"/>
                  </a:lnTo>
                  <a:lnTo>
                    <a:pt x="501778" y="693992"/>
                  </a:lnTo>
                  <a:lnTo>
                    <a:pt x="457206" y="709474"/>
                  </a:lnTo>
                  <a:lnTo>
                    <a:pt x="410199" y="719078"/>
                  </a:lnTo>
                  <a:lnTo>
                    <a:pt x="361188" y="722375"/>
                  </a:lnTo>
                  <a:lnTo>
                    <a:pt x="312176" y="719078"/>
                  </a:lnTo>
                  <a:lnTo>
                    <a:pt x="265169" y="709474"/>
                  </a:lnTo>
                  <a:lnTo>
                    <a:pt x="220597" y="693992"/>
                  </a:lnTo>
                  <a:lnTo>
                    <a:pt x="178889" y="673063"/>
                  </a:lnTo>
                  <a:lnTo>
                    <a:pt x="140476" y="647118"/>
                  </a:lnTo>
                  <a:lnTo>
                    <a:pt x="105789" y="616586"/>
                  </a:lnTo>
                  <a:lnTo>
                    <a:pt x="75257" y="581899"/>
                  </a:lnTo>
                  <a:lnTo>
                    <a:pt x="49312" y="543486"/>
                  </a:lnTo>
                  <a:lnTo>
                    <a:pt x="28383" y="501778"/>
                  </a:lnTo>
                  <a:lnTo>
                    <a:pt x="12901" y="457206"/>
                  </a:lnTo>
                  <a:lnTo>
                    <a:pt x="3297" y="410199"/>
                  </a:lnTo>
                  <a:lnTo>
                    <a:pt x="0" y="361187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83208" y="149352"/>
            <a:ext cx="7861300" cy="95440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38250" marR="898525" indent="-326390">
              <a:lnSpc>
                <a:spcPts val="3290"/>
              </a:lnSpc>
              <a:spcBef>
                <a:spcPts val="430"/>
              </a:spcBef>
            </a:pPr>
            <a:r>
              <a:rPr sz="2800" dirty="0"/>
              <a:t>8.3.</a:t>
            </a:r>
            <a:r>
              <a:rPr sz="2800" spc="-50" dirty="0"/>
              <a:t> </a:t>
            </a:r>
            <a:r>
              <a:rPr sz="2800" dirty="0"/>
              <a:t>Негативні</a:t>
            </a:r>
            <a:r>
              <a:rPr sz="2800" spc="-60" dirty="0"/>
              <a:t> </a:t>
            </a:r>
            <a:r>
              <a:rPr sz="2800" dirty="0"/>
              <a:t>фактори</a:t>
            </a:r>
            <a:r>
              <a:rPr sz="2800" spc="-45" dirty="0"/>
              <a:t> </a:t>
            </a:r>
            <a:r>
              <a:rPr sz="2800" dirty="0"/>
              <a:t>в</a:t>
            </a:r>
            <a:r>
              <a:rPr sz="2800" spc="-10" dirty="0"/>
              <a:t> формуванні конкурентоспроможності</a:t>
            </a:r>
            <a:r>
              <a:rPr sz="2800" spc="10" dirty="0"/>
              <a:t> </a:t>
            </a:r>
            <a:r>
              <a:rPr sz="2800" spc="-10" dirty="0"/>
              <a:t>регіону</a:t>
            </a:r>
            <a:endParaRPr sz="2800"/>
          </a:p>
        </p:txBody>
      </p:sp>
      <p:sp>
        <p:nvSpPr>
          <p:cNvPr id="29" name="object 29"/>
          <p:cNvSpPr txBox="1"/>
          <p:nvPr/>
        </p:nvSpPr>
        <p:spPr>
          <a:xfrm>
            <a:off x="1393063" y="1380185"/>
            <a:ext cx="7380605" cy="5416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екстремальні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умови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виробництва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життєдіяльності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населення;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слабку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екологічну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вивченість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науково обґрунтовану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підготовку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території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регіону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87045" algn="just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низький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рівень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виробництва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товарів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послуг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недостатній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обсяг</a:t>
            </a:r>
            <a:endParaRPr sz="1800" dirty="0">
              <a:latin typeface="Times New Roman"/>
              <a:cs typeface="Times New Roman"/>
            </a:endParaRPr>
          </a:p>
          <a:p>
            <a:pPr marL="487045" algn="just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виробництва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продуктів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сільського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господарства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704215" marR="11430">
              <a:lnSpc>
                <a:spcPts val="19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віддаленість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від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економічно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розвинених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регіонів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країни,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відсутність </a:t>
            </a:r>
            <a:r>
              <a:rPr sz="1800" dirty="0">
                <a:latin typeface="Times New Roman"/>
                <a:cs typeface="Times New Roman"/>
              </a:rPr>
              <a:t>розвиненої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транспортної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системи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704215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низьку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якість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продукції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послуг,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різко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знижують</a:t>
            </a:r>
            <a:r>
              <a:rPr sz="1800" spc="-20" dirty="0">
                <a:latin typeface="Times New Roman"/>
                <a:cs typeface="Times New Roman"/>
              </a:rPr>
              <a:t> їхню</a:t>
            </a:r>
            <a:endParaRPr sz="1800" dirty="0">
              <a:latin typeface="Times New Roman"/>
              <a:cs typeface="Times New Roman"/>
            </a:endParaRPr>
          </a:p>
          <a:p>
            <a:pPr marL="704215">
              <a:lnSpc>
                <a:spcPts val="2030"/>
              </a:lnSpc>
            </a:pPr>
            <a:r>
              <a:rPr sz="1800" spc="-10" dirty="0">
                <a:latin typeface="Times New Roman"/>
                <a:cs typeface="Times New Roman"/>
              </a:rPr>
              <a:t>конкурентоспроможність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87045" marR="360045" algn="just">
              <a:lnSpc>
                <a:spcPct val="873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недостатній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розвиток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виробничої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соціальної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інфраструктури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як </a:t>
            </a:r>
            <a:r>
              <a:rPr sz="1800" dirty="0">
                <a:latin typeface="Times New Roman"/>
                <a:cs typeface="Times New Roman"/>
              </a:rPr>
              <a:t>стримуюча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обставина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інвестування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створення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нових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робочих місць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687705">
              <a:lnSpc>
                <a:spcPts val="1900"/>
              </a:lnSpc>
            </a:pPr>
            <a:r>
              <a:rPr sz="1800" dirty="0">
                <a:latin typeface="Times New Roman"/>
                <a:cs typeface="Times New Roman"/>
              </a:rPr>
              <a:t>високе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економічне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напруження,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породжує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серйозні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обмеження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розміщенні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регіональному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розвитку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продуктивних</a:t>
            </a:r>
            <a:r>
              <a:rPr sz="1800" spc="-25" dirty="0">
                <a:latin typeface="Times New Roman"/>
                <a:cs typeface="Times New Roman"/>
              </a:rPr>
              <a:t> сил</a:t>
            </a:r>
            <a:endParaRPr sz="1800" dirty="0">
              <a:latin typeface="Times New Roman"/>
              <a:cs typeface="Times New Roman"/>
            </a:endParaRPr>
          </a:p>
          <a:p>
            <a:pPr marR="213360" algn="r">
              <a:lnSpc>
                <a:spcPct val="100000"/>
              </a:lnSpc>
              <a:spcBef>
                <a:spcPts val="1285"/>
              </a:spcBef>
            </a:pP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4050" y="6479438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4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6167" y="237743"/>
            <a:ext cx="6410325" cy="829310"/>
          </a:xfrm>
          <a:prstGeom prst="rect">
            <a:avLst/>
          </a:prstGeom>
          <a:solidFill>
            <a:srgbClr val="FFE699"/>
          </a:solidFill>
          <a:ln w="6096">
            <a:solidFill>
              <a:srgbClr val="FFC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04595" marR="407034" indent="-341630">
              <a:lnSpc>
                <a:spcPct val="100000"/>
              </a:lnSpc>
              <a:spcBef>
                <a:spcPts val="280"/>
              </a:spcBef>
            </a:pPr>
            <a:r>
              <a:rPr dirty="0"/>
              <a:t>4.</a:t>
            </a:r>
            <a:r>
              <a:rPr spc="-50" dirty="0"/>
              <a:t> </a:t>
            </a:r>
            <a:r>
              <a:rPr dirty="0"/>
              <a:t>Напрями</a:t>
            </a:r>
            <a:r>
              <a:rPr spc="-70" dirty="0"/>
              <a:t> </a:t>
            </a:r>
            <a:r>
              <a:rPr dirty="0"/>
              <a:t>зміцнення</a:t>
            </a:r>
            <a:r>
              <a:rPr spc="-50" dirty="0"/>
              <a:t> </a:t>
            </a:r>
            <a:r>
              <a:rPr spc="-10" dirty="0"/>
              <a:t>конкурентних </a:t>
            </a:r>
            <a:r>
              <a:rPr dirty="0"/>
              <a:t>позицій</a:t>
            </a:r>
            <a:r>
              <a:rPr spc="-95" dirty="0"/>
              <a:t> </a:t>
            </a:r>
            <a:r>
              <a:rPr dirty="0"/>
              <a:t>регіональних</a:t>
            </a:r>
            <a:r>
              <a:rPr spc="-80" dirty="0"/>
              <a:t> </a:t>
            </a:r>
            <a:r>
              <a:rPr spc="-10" dirty="0"/>
              <a:t>систем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37616" y="1353311"/>
            <a:ext cx="7983220" cy="5325110"/>
            <a:chOff x="737616" y="1353311"/>
            <a:chExt cx="7983220" cy="5325110"/>
          </a:xfrm>
        </p:grpSpPr>
        <p:sp>
          <p:nvSpPr>
            <p:cNvPr id="5" name="object 5"/>
            <p:cNvSpPr/>
            <p:nvPr/>
          </p:nvSpPr>
          <p:spPr>
            <a:xfrm>
              <a:off x="743712" y="1712975"/>
              <a:ext cx="7970520" cy="603885"/>
            </a:xfrm>
            <a:custGeom>
              <a:avLst/>
              <a:gdLst/>
              <a:ahLst/>
              <a:cxnLst/>
              <a:rect l="l" t="t" r="r" b="b"/>
              <a:pathLst>
                <a:path w="7970520" h="603885">
                  <a:moveTo>
                    <a:pt x="7970520" y="0"/>
                  </a:moveTo>
                  <a:lnTo>
                    <a:pt x="0" y="0"/>
                  </a:lnTo>
                  <a:lnTo>
                    <a:pt x="0" y="603503"/>
                  </a:lnTo>
                  <a:lnTo>
                    <a:pt x="7970520" y="603503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3712" y="1712975"/>
              <a:ext cx="7970520" cy="603885"/>
            </a:xfrm>
            <a:custGeom>
              <a:avLst/>
              <a:gdLst/>
              <a:ahLst/>
              <a:cxnLst/>
              <a:rect l="l" t="t" r="r" b="b"/>
              <a:pathLst>
                <a:path w="7970520" h="603885">
                  <a:moveTo>
                    <a:pt x="0" y="603503"/>
                  </a:moveTo>
                  <a:lnTo>
                    <a:pt x="7970520" y="603503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603503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9952" y="1359407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5463032" y="0"/>
                  </a:moveTo>
                  <a:lnTo>
                    <a:pt x="117856" y="0"/>
                  </a:lnTo>
                  <a:lnTo>
                    <a:pt x="71982" y="9253"/>
                  </a:lnTo>
                  <a:lnTo>
                    <a:pt x="34520" y="34496"/>
                  </a:lnTo>
                  <a:lnTo>
                    <a:pt x="9262" y="71955"/>
                  </a:lnTo>
                  <a:lnTo>
                    <a:pt x="0" y="117855"/>
                  </a:lnTo>
                  <a:lnTo>
                    <a:pt x="0" y="589279"/>
                  </a:lnTo>
                  <a:lnTo>
                    <a:pt x="9262" y="635180"/>
                  </a:lnTo>
                  <a:lnTo>
                    <a:pt x="34520" y="672639"/>
                  </a:lnTo>
                  <a:lnTo>
                    <a:pt x="71982" y="697882"/>
                  </a:lnTo>
                  <a:lnTo>
                    <a:pt x="117856" y="707136"/>
                  </a:lnTo>
                  <a:lnTo>
                    <a:pt x="5463032" y="707136"/>
                  </a:lnTo>
                  <a:lnTo>
                    <a:pt x="5508932" y="697882"/>
                  </a:lnTo>
                  <a:lnTo>
                    <a:pt x="5546391" y="672639"/>
                  </a:lnTo>
                  <a:lnTo>
                    <a:pt x="5571634" y="635180"/>
                  </a:lnTo>
                  <a:lnTo>
                    <a:pt x="5580888" y="589279"/>
                  </a:lnTo>
                  <a:lnTo>
                    <a:pt x="5580888" y="117855"/>
                  </a:lnTo>
                  <a:lnTo>
                    <a:pt x="5571634" y="71955"/>
                  </a:lnTo>
                  <a:lnTo>
                    <a:pt x="5546391" y="34496"/>
                  </a:lnTo>
                  <a:lnTo>
                    <a:pt x="5508932" y="9253"/>
                  </a:lnTo>
                  <a:lnTo>
                    <a:pt x="5463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9952" y="1359407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0" y="117855"/>
                  </a:moveTo>
                  <a:lnTo>
                    <a:pt x="9262" y="71955"/>
                  </a:lnTo>
                  <a:lnTo>
                    <a:pt x="34520" y="34496"/>
                  </a:lnTo>
                  <a:lnTo>
                    <a:pt x="71982" y="9253"/>
                  </a:lnTo>
                  <a:lnTo>
                    <a:pt x="117856" y="0"/>
                  </a:lnTo>
                  <a:lnTo>
                    <a:pt x="5463032" y="0"/>
                  </a:lnTo>
                  <a:lnTo>
                    <a:pt x="5508932" y="9253"/>
                  </a:lnTo>
                  <a:lnTo>
                    <a:pt x="5546391" y="34496"/>
                  </a:lnTo>
                  <a:lnTo>
                    <a:pt x="5571634" y="71955"/>
                  </a:lnTo>
                  <a:lnTo>
                    <a:pt x="5580888" y="117855"/>
                  </a:lnTo>
                  <a:lnTo>
                    <a:pt x="5580888" y="589279"/>
                  </a:lnTo>
                  <a:lnTo>
                    <a:pt x="5571634" y="635180"/>
                  </a:lnTo>
                  <a:lnTo>
                    <a:pt x="5546391" y="672639"/>
                  </a:lnTo>
                  <a:lnTo>
                    <a:pt x="5508932" y="697882"/>
                  </a:lnTo>
                  <a:lnTo>
                    <a:pt x="5463032" y="707136"/>
                  </a:lnTo>
                  <a:lnTo>
                    <a:pt x="117856" y="707136"/>
                  </a:lnTo>
                  <a:lnTo>
                    <a:pt x="71982" y="697882"/>
                  </a:lnTo>
                  <a:lnTo>
                    <a:pt x="34520" y="672639"/>
                  </a:lnTo>
                  <a:lnTo>
                    <a:pt x="9262" y="635180"/>
                  </a:lnTo>
                  <a:lnTo>
                    <a:pt x="0" y="589279"/>
                  </a:lnTo>
                  <a:lnTo>
                    <a:pt x="0" y="11785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3712" y="2801111"/>
              <a:ext cx="7970520" cy="603885"/>
            </a:xfrm>
            <a:custGeom>
              <a:avLst/>
              <a:gdLst/>
              <a:ahLst/>
              <a:cxnLst/>
              <a:rect l="l" t="t" r="r" b="b"/>
              <a:pathLst>
                <a:path w="7970520" h="603885">
                  <a:moveTo>
                    <a:pt x="7970520" y="0"/>
                  </a:moveTo>
                  <a:lnTo>
                    <a:pt x="0" y="0"/>
                  </a:lnTo>
                  <a:lnTo>
                    <a:pt x="0" y="603503"/>
                  </a:lnTo>
                  <a:lnTo>
                    <a:pt x="7970520" y="603503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3712" y="2801111"/>
              <a:ext cx="7970520" cy="603885"/>
            </a:xfrm>
            <a:custGeom>
              <a:avLst/>
              <a:gdLst/>
              <a:ahLst/>
              <a:cxnLst/>
              <a:rect l="l" t="t" r="r" b="b"/>
              <a:pathLst>
                <a:path w="7970520" h="603885">
                  <a:moveTo>
                    <a:pt x="0" y="603503"/>
                  </a:moveTo>
                  <a:lnTo>
                    <a:pt x="7970520" y="603503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603503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9952" y="2447544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5463032" y="0"/>
                  </a:moveTo>
                  <a:lnTo>
                    <a:pt x="117856" y="0"/>
                  </a:lnTo>
                  <a:lnTo>
                    <a:pt x="71982" y="9253"/>
                  </a:lnTo>
                  <a:lnTo>
                    <a:pt x="34520" y="34496"/>
                  </a:lnTo>
                  <a:lnTo>
                    <a:pt x="9262" y="71955"/>
                  </a:lnTo>
                  <a:lnTo>
                    <a:pt x="0" y="117855"/>
                  </a:lnTo>
                  <a:lnTo>
                    <a:pt x="0" y="589279"/>
                  </a:lnTo>
                  <a:lnTo>
                    <a:pt x="9262" y="635180"/>
                  </a:lnTo>
                  <a:lnTo>
                    <a:pt x="34520" y="672639"/>
                  </a:lnTo>
                  <a:lnTo>
                    <a:pt x="71982" y="697882"/>
                  </a:lnTo>
                  <a:lnTo>
                    <a:pt x="117856" y="707135"/>
                  </a:lnTo>
                  <a:lnTo>
                    <a:pt x="5463032" y="707135"/>
                  </a:lnTo>
                  <a:lnTo>
                    <a:pt x="5508932" y="697882"/>
                  </a:lnTo>
                  <a:lnTo>
                    <a:pt x="5546391" y="672639"/>
                  </a:lnTo>
                  <a:lnTo>
                    <a:pt x="5571634" y="635180"/>
                  </a:lnTo>
                  <a:lnTo>
                    <a:pt x="5580888" y="589279"/>
                  </a:lnTo>
                  <a:lnTo>
                    <a:pt x="5580888" y="117855"/>
                  </a:lnTo>
                  <a:lnTo>
                    <a:pt x="5571634" y="71955"/>
                  </a:lnTo>
                  <a:lnTo>
                    <a:pt x="5546391" y="34496"/>
                  </a:lnTo>
                  <a:lnTo>
                    <a:pt x="5508932" y="9253"/>
                  </a:lnTo>
                  <a:lnTo>
                    <a:pt x="5463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9952" y="2447544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0" y="117855"/>
                  </a:moveTo>
                  <a:lnTo>
                    <a:pt x="9262" y="71955"/>
                  </a:lnTo>
                  <a:lnTo>
                    <a:pt x="34520" y="34496"/>
                  </a:lnTo>
                  <a:lnTo>
                    <a:pt x="71982" y="9253"/>
                  </a:lnTo>
                  <a:lnTo>
                    <a:pt x="117856" y="0"/>
                  </a:lnTo>
                  <a:lnTo>
                    <a:pt x="5463032" y="0"/>
                  </a:lnTo>
                  <a:lnTo>
                    <a:pt x="5508932" y="9253"/>
                  </a:lnTo>
                  <a:lnTo>
                    <a:pt x="5546391" y="34496"/>
                  </a:lnTo>
                  <a:lnTo>
                    <a:pt x="5571634" y="71955"/>
                  </a:lnTo>
                  <a:lnTo>
                    <a:pt x="5580888" y="117855"/>
                  </a:lnTo>
                  <a:lnTo>
                    <a:pt x="5580888" y="589279"/>
                  </a:lnTo>
                  <a:lnTo>
                    <a:pt x="5571634" y="635180"/>
                  </a:lnTo>
                  <a:lnTo>
                    <a:pt x="5546391" y="672639"/>
                  </a:lnTo>
                  <a:lnTo>
                    <a:pt x="5508932" y="697882"/>
                  </a:lnTo>
                  <a:lnTo>
                    <a:pt x="5463032" y="707135"/>
                  </a:lnTo>
                  <a:lnTo>
                    <a:pt x="117856" y="707135"/>
                  </a:lnTo>
                  <a:lnTo>
                    <a:pt x="71982" y="697882"/>
                  </a:lnTo>
                  <a:lnTo>
                    <a:pt x="34520" y="672639"/>
                  </a:lnTo>
                  <a:lnTo>
                    <a:pt x="9262" y="635180"/>
                  </a:lnTo>
                  <a:lnTo>
                    <a:pt x="0" y="589279"/>
                  </a:lnTo>
                  <a:lnTo>
                    <a:pt x="0" y="11785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3712" y="3889247"/>
              <a:ext cx="7970520" cy="607060"/>
            </a:xfrm>
            <a:custGeom>
              <a:avLst/>
              <a:gdLst/>
              <a:ahLst/>
              <a:cxnLst/>
              <a:rect l="l" t="t" r="r" b="b"/>
              <a:pathLst>
                <a:path w="7970520" h="607060">
                  <a:moveTo>
                    <a:pt x="797052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7970520" y="606551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3712" y="3889247"/>
              <a:ext cx="7970520" cy="607060"/>
            </a:xfrm>
            <a:custGeom>
              <a:avLst/>
              <a:gdLst/>
              <a:ahLst/>
              <a:cxnLst/>
              <a:rect l="l" t="t" r="r" b="b"/>
              <a:pathLst>
                <a:path w="7970520" h="607060">
                  <a:moveTo>
                    <a:pt x="0" y="606551"/>
                  </a:moveTo>
                  <a:lnTo>
                    <a:pt x="7970520" y="606551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9952" y="3535679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5463032" y="0"/>
                  </a:moveTo>
                  <a:lnTo>
                    <a:pt x="117856" y="0"/>
                  </a:lnTo>
                  <a:lnTo>
                    <a:pt x="71982" y="9253"/>
                  </a:lnTo>
                  <a:lnTo>
                    <a:pt x="34520" y="34496"/>
                  </a:lnTo>
                  <a:lnTo>
                    <a:pt x="9262" y="71955"/>
                  </a:lnTo>
                  <a:lnTo>
                    <a:pt x="0" y="117856"/>
                  </a:lnTo>
                  <a:lnTo>
                    <a:pt x="0" y="589280"/>
                  </a:lnTo>
                  <a:lnTo>
                    <a:pt x="9262" y="635180"/>
                  </a:lnTo>
                  <a:lnTo>
                    <a:pt x="34520" y="672639"/>
                  </a:lnTo>
                  <a:lnTo>
                    <a:pt x="71982" y="697882"/>
                  </a:lnTo>
                  <a:lnTo>
                    <a:pt x="117856" y="707136"/>
                  </a:lnTo>
                  <a:lnTo>
                    <a:pt x="5463032" y="707136"/>
                  </a:lnTo>
                  <a:lnTo>
                    <a:pt x="5508932" y="697882"/>
                  </a:lnTo>
                  <a:lnTo>
                    <a:pt x="5546391" y="672639"/>
                  </a:lnTo>
                  <a:lnTo>
                    <a:pt x="5571634" y="635180"/>
                  </a:lnTo>
                  <a:lnTo>
                    <a:pt x="5580888" y="589280"/>
                  </a:lnTo>
                  <a:lnTo>
                    <a:pt x="5580888" y="117856"/>
                  </a:lnTo>
                  <a:lnTo>
                    <a:pt x="5571634" y="71955"/>
                  </a:lnTo>
                  <a:lnTo>
                    <a:pt x="5546391" y="34496"/>
                  </a:lnTo>
                  <a:lnTo>
                    <a:pt x="5508932" y="9253"/>
                  </a:lnTo>
                  <a:lnTo>
                    <a:pt x="5463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9952" y="3535679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0" y="117856"/>
                  </a:moveTo>
                  <a:lnTo>
                    <a:pt x="9262" y="71955"/>
                  </a:lnTo>
                  <a:lnTo>
                    <a:pt x="34520" y="34496"/>
                  </a:lnTo>
                  <a:lnTo>
                    <a:pt x="71982" y="9253"/>
                  </a:lnTo>
                  <a:lnTo>
                    <a:pt x="117856" y="0"/>
                  </a:lnTo>
                  <a:lnTo>
                    <a:pt x="5463032" y="0"/>
                  </a:lnTo>
                  <a:lnTo>
                    <a:pt x="5508932" y="9253"/>
                  </a:lnTo>
                  <a:lnTo>
                    <a:pt x="5546391" y="34496"/>
                  </a:lnTo>
                  <a:lnTo>
                    <a:pt x="5571634" y="71955"/>
                  </a:lnTo>
                  <a:lnTo>
                    <a:pt x="5580888" y="117856"/>
                  </a:lnTo>
                  <a:lnTo>
                    <a:pt x="5580888" y="589280"/>
                  </a:lnTo>
                  <a:lnTo>
                    <a:pt x="5571634" y="635180"/>
                  </a:lnTo>
                  <a:lnTo>
                    <a:pt x="5546391" y="672639"/>
                  </a:lnTo>
                  <a:lnTo>
                    <a:pt x="5508932" y="697882"/>
                  </a:lnTo>
                  <a:lnTo>
                    <a:pt x="5463032" y="707136"/>
                  </a:lnTo>
                  <a:lnTo>
                    <a:pt x="117856" y="707136"/>
                  </a:lnTo>
                  <a:lnTo>
                    <a:pt x="71982" y="697882"/>
                  </a:lnTo>
                  <a:lnTo>
                    <a:pt x="34520" y="672639"/>
                  </a:lnTo>
                  <a:lnTo>
                    <a:pt x="9262" y="635180"/>
                  </a:lnTo>
                  <a:lnTo>
                    <a:pt x="0" y="589280"/>
                  </a:lnTo>
                  <a:lnTo>
                    <a:pt x="0" y="11785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3712" y="4977383"/>
              <a:ext cx="7970520" cy="607060"/>
            </a:xfrm>
            <a:custGeom>
              <a:avLst/>
              <a:gdLst/>
              <a:ahLst/>
              <a:cxnLst/>
              <a:rect l="l" t="t" r="r" b="b"/>
              <a:pathLst>
                <a:path w="7970520" h="607060">
                  <a:moveTo>
                    <a:pt x="797052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7970520" y="606551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3712" y="4977383"/>
              <a:ext cx="7970520" cy="607060"/>
            </a:xfrm>
            <a:custGeom>
              <a:avLst/>
              <a:gdLst/>
              <a:ahLst/>
              <a:cxnLst/>
              <a:rect l="l" t="t" r="r" b="b"/>
              <a:pathLst>
                <a:path w="7970520" h="607060">
                  <a:moveTo>
                    <a:pt x="0" y="606551"/>
                  </a:moveTo>
                  <a:lnTo>
                    <a:pt x="7970520" y="606551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9952" y="4623815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5463032" y="0"/>
                  </a:moveTo>
                  <a:lnTo>
                    <a:pt x="117856" y="0"/>
                  </a:lnTo>
                  <a:lnTo>
                    <a:pt x="71982" y="9253"/>
                  </a:lnTo>
                  <a:lnTo>
                    <a:pt x="34520" y="34496"/>
                  </a:lnTo>
                  <a:lnTo>
                    <a:pt x="9262" y="71955"/>
                  </a:lnTo>
                  <a:lnTo>
                    <a:pt x="0" y="117855"/>
                  </a:lnTo>
                  <a:lnTo>
                    <a:pt x="0" y="589279"/>
                  </a:lnTo>
                  <a:lnTo>
                    <a:pt x="9262" y="635180"/>
                  </a:lnTo>
                  <a:lnTo>
                    <a:pt x="34520" y="672639"/>
                  </a:lnTo>
                  <a:lnTo>
                    <a:pt x="71982" y="697882"/>
                  </a:lnTo>
                  <a:lnTo>
                    <a:pt x="117856" y="707135"/>
                  </a:lnTo>
                  <a:lnTo>
                    <a:pt x="5463032" y="707135"/>
                  </a:lnTo>
                  <a:lnTo>
                    <a:pt x="5508932" y="697882"/>
                  </a:lnTo>
                  <a:lnTo>
                    <a:pt x="5546391" y="672639"/>
                  </a:lnTo>
                  <a:lnTo>
                    <a:pt x="5571634" y="635180"/>
                  </a:lnTo>
                  <a:lnTo>
                    <a:pt x="5580888" y="589279"/>
                  </a:lnTo>
                  <a:lnTo>
                    <a:pt x="5580888" y="117855"/>
                  </a:lnTo>
                  <a:lnTo>
                    <a:pt x="5571634" y="71955"/>
                  </a:lnTo>
                  <a:lnTo>
                    <a:pt x="5546391" y="34496"/>
                  </a:lnTo>
                  <a:lnTo>
                    <a:pt x="5508932" y="9253"/>
                  </a:lnTo>
                  <a:lnTo>
                    <a:pt x="5463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9952" y="4623815"/>
              <a:ext cx="5581015" cy="707390"/>
            </a:xfrm>
            <a:custGeom>
              <a:avLst/>
              <a:gdLst/>
              <a:ahLst/>
              <a:cxnLst/>
              <a:rect l="l" t="t" r="r" b="b"/>
              <a:pathLst>
                <a:path w="5581015" h="707389">
                  <a:moveTo>
                    <a:pt x="0" y="117855"/>
                  </a:moveTo>
                  <a:lnTo>
                    <a:pt x="9262" y="71955"/>
                  </a:lnTo>
                  <a:lnTo>
                    <a:pt x="34520" y="34496"/>
                  </a:lnTo>
                  <a:lnTo>
                    <a:pt x="71982" y="9253"/>
                  </a:lnTo>
                  <a:lnTo>
                    <a:pt x="117856" y="0"/>
                  </a:lnTo>
                  <a:lnTo>
                    <a:pt x="5463032" y="0"/>
                  </a:lnTo>
                  <a:lnTo>
                    <a:pt x="5508932" y="9253"/>
                  </a:lnTo>
                  <a:lnTo>
                    <a:pt x="5546391" y="34496"/>
                  </a:lnTo>
                  <a:lnTo>
                    <a:pt x="5571634" y="71955"/>
                  </a:lnTo>
                  <a:lnTo>
                    <a:pt x="5580888" y="117855"/>
                  </a:lnTo>
                  <a:lnTo>
                    <a:pt x="5580888" y="589279"/>
                  </a:lnTo>
                  <a:lnTo>
                    <a:pt x="5571634" y="635180"/>
                  </a:lnTo>
                  <a:lnTo>
                    <a:pt x="5546391" y="672639"/>
                  </a:lnTo>
                  <a:lnTo>
                    <a:pt x="5508932" y="697882"/>
                  </a:lnTo>
                  <a:lnTo>
                    <a:pt x="5463032" y="707135"/>
                  </a:lnTo>
                  <a:lnTo>
                    <a:pt x="117856" y="707135"/>
                  </a:lnTo>
                  <a:lnTo>
                    <a:pt x="71982" y="697882"/>
                  </a:lnTo>
                  <a:lnTo>
                    <a:pt x="34520" y="672639"/>
                  </a:lnTo>
                  <a:lnTo>
                    <a:pt x="9262" y="635180"/>
                  </a:lnTo>
                  <a:lnTo>
                    <a:pt x="0" y="589279"/>
                  </a:lnTo>
                  <a:lnTo>
                    <a:pt x="0" y="11785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712" y="6065520"/>
              <a:ext cx="7970520" cy="607060"/>
            </a:xfrm>
            <a:custGeom>
              <a:avLst/>
              <a:gdLst/>
              <a:ahLst/>
              <a:cxnLst/>
              <a:rect l="l" t="t" r="r" b="b"/>
              <a:pathLst>
                <a:path w="7970520" h="607059">
                  <a:moveTo>
                    <a:pt x="797052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7970520" y="606551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3712" y="6065520"/>
              <a:ext cx="7970520" cy="607060"/>
            </a:xfrm>
            <a:custGeom>
              <a:avLst/>
              <a:gdLst/>
              <a:ahLst/>
              <a:cxnLst/>
              <a:rect l="l" t="t" r="r" b="b"/>
              <a:pathLst>
                <a:path w="7970520" h="607059">
                  <a:moveTo>
                    <a:pt x="0" y="606551"/>
                  </a:moveTo>
                  <a:lnTo>
                    <a:pt x="7970520" y="606551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9952" y="5711952"/>
              <a:ext cx="5581015" cy="710565"/>
            </a:xfrm>
            <a:custGeom>
              <a:avLst/>
              <a:gdLst/>
              <a:ahLst/>
              <a:cxnLst/>
              <a:rect l="l" t="t" r="r" b="b"/>
              <a:pathLst>
                <a:path w="5581015" h="710564">
                  <a:moveTo>
                    <a:pt x="5462524" y="0"/>
                  </a:moveTo>
                  <a:lnTo>
                    <a:pt x="118363" y="0"/>
                  </a:lnTo>
                  <a:lnTo>
                    <a:pt x="72292" y="9302"/>
                  </a:lnTo>
                  <a:lnTo>
                    <a:pt x="34669" y="34669"/>
                  </a:lnTo>
                  <a:lnTo>
                    <a:pt x="9302" y="72292"/>
                  </a:lnTo>
                  <a:lnTo>
                    <a:pt x="0" y="118364"/>
                  </a:lnTo>
                  <a:lnTo>
                    <a:pt x="0" y="591820"/>
                  </a:lnTo>
                  <a:lnTo>
                    <a:pt x="9302" y="637891"/>
                  </a:lnTo>
                  <a:lnTo>
                    <a:pt x="34669" y="675514"/>
                  </a:lnTo>
                  <a:lnTo>
                    <a:pt x="72292" y="700881"/>
                  </a:lnTo>
                  <a:lnTo>
                    <a:pt x="118363" y="710184"/>
                  </a:lnTo>
                  <a:lnTo>
                    <a:pt x="5462524" y="710184"/>
                  </a:lnTo>
                  <a:lnTo>
                    <a:pt x="5508611" y="700881"/>
                  </a:lnTo>
                  <a:lnTo>
                    <a:pt x="5546232" y="675514"/>
                  </a:lnTo>
                  <a:lnTo>
                    <a:pt x="5571591" y="637891"/>
                  </a:lnTo>
                  <a:lnTo>
                    <a:pt x="5580888" y="591820"/>
                  </a:lnTo>
                  <a:lnTo>
                    <a:pt x="5580888" y="118364"/>
                  </a:lnTo>
                  <a:lnTo>
                    <a:pt x="5571591" y="72292"/>
                  </a:lnTo>
                  <a:lnTo>
                    <a:pt x="5546232" y="34669"/>
                  </a:lnTo>
                  <a:lnTo>
                    <a:pt x="5508611" y="9302"/>
                  </a:lnTo>
                  <a:lnTo>
                    <a:pt x="5462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9952" y="5711952"/>
              <a:ext cx="5581015" cy="710565"/>
            </a:xfrm>
            <a:custGeom>
              <a:avLst/>
              <a:gdLst/>
              <a:ahLst/>
              <a:cxnLst/>
              <a:rect l="l" t="t" r="r" b="b"/>
              <a:pathLst>
                <a:path w="5581015" h="710564">
                  <a:moveTo>
                    <a:pt x="0" y="118364"/>
                  </a:moveTo>
                  <a:lnTo>
                    <a:pt x="9302" y="72292"/>
                  </a:lnTo>
                  <a:lnTo>
                    <a:pt x="34669" y="34669"/>
                  </a:lnTo>
                  <a:lnTo>
                    <a:pt x="72292" y="9302"/>
                  </a:lnTo>
                  <a:lnTo>
                    <a:pt x="118363" y="0"/>
                  </a:lnTo>
                  <a:lnTo>
                    <a:pt x="5462524" y="0"/>
                  </a:lnTo>
                  <a:lnTo>
                    <a:pt x="5508611" y="9302"/>
                  </a:lnTo>
                  <a:lnTo>
                    <a:pt x="5546232" y="34669"/>
                  </a:lnTo>
                  <a:lnTo>
                    <a:pt x="5571591" y="72292"/>
                  </a:lnTo>
                  <a:lnTo>
                    <a:pt x="5580888" y="118364"/>
                  </a:lnTo>
                  <a:lnTo>
                    <a:pt x="5580888" y="591820"/>
                  </a:lnTo>
                  <a:lnTo>
                    <a:pt x="5571591" y="637891"/>
                  </a:lnTo>
                  <a:lnTo>
                    <a:pt x="5546232" y="675514"/>
                  </a:lnTo>
                  <a:lnTo>
                    <a:pt x="5508611" y="700881"/>
                  </a:lnTo>
                  <a:lnTo>
                    <a:pt x="5462524" y="710184"/>
                  </a:lnTo>
                  <a:lnTo>
                    <a:pt x="118363" y="710184"/>
                  </a:lnTo>
                  <a:lnTo>
                    <a:pt x="72292" y="700881"/>
                  </a:lnTo>
                  <a:lnTo>
                    <a:pt x="34669" y="675514"/>
                  </a:lnTo>
                  <a:lnTo>
                    <a:pt x="9302" y="637891"/>
                  </a:lnTo>
                  <a:lnTo>
                    <a:pt x="0" y="591820"/>
                  </a:lnTo>
                  <a:lnTo>
                    <a:pt x="0" y="118364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74139" y="1450924"/>
            <a:ext cx="5044440" cy="4862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110"/>
              </a:spcBef>
            </a:pPr>
            <a:r>
              <a:rPr sz="1600" spc="-10" dirty="0">
                <a:latin typeface="Times New Roman"/>
                <a:cs typeface="Times New Roman"/>
              </a:rPr>
              <a:t>зміцнення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становища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регіону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територіальному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поділі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dirty="0">
                <a:latin typeface="Times New Roman"/>
                <a:cs typeface="Times New Roman"/>
              </a:rPr>
              <a:t>праці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міжрегіональній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інтеграції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4130">
              <a:lnSpc>
                <a:spcPct val="96300"/>
              </a:lnSpc>
            </a:pPr>
            <a:r>
              <a:rPr sz="1600" dirty="0">
                <a:latin typeface="Times New Roman"/>
                <a:cs typeface="Times New Roman"/>
              </a:rPr>
              <a:t>залучення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вітчизняних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іноземних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інвестицій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для </a:t>
            </a:r>
            <a:r>
              <a:rPr sz="1600" spc="-10" dirty="0">
                <a:latin typeface="Times New Roman"/>
                <a:cs typeface="Times New Roman"/>
              </a:rPr>
              <a:t>здійснення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програм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розміщення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-10" dirty="0">
                <a:latin typeface="Times New Roman"/>
                <a:cs typeface="Times New Roman"/>
              </a:rPr>
              <a:t> регіонального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розвитку продуктивних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сил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01600">
              <a:lnSpc>
                <a:spcPts val="1850"/>
              </a:lnSpc>
            </a:pPr>
            <a:r>
              <a:rPr sz="1600" spc="-10" dirty="0">
                <a:latin typeface="Times New Roman"/>
                <a:cs typeface="Times New Roman"/>
              </a:rPr>
              <a:t>зміцнення зовнішньоекономічного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потенціалу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регіону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і </a:t>
            </a:r>
            <a:r>
              <a:rPr sz="1600" spc="-10" dirty="0">
                <a:latin typeface="Times New Roman"/>
                <a:cs typeface="Times New Roman"/>
              </a:rPr>
              <a:t>розширення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завойованого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сегмента світового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ринку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spc="-10" dirty="0">
                <a:latin typeface="Times New Roman"/>
                <a:cs typeface="Times New Roman"/>
              </a:rPr>
              <a:t>зміцнення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фінансово-кредитної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бюджетної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системи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spc="-10" dirty="0">
                <a:latin typeface="Times New Roman"/>
                <a:cs typeface="Times New Roman"/>
              </a:rPr>
              <a:t>регіону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dirty="0">
                <a:latin typeface="Times New Roman"/>
                <a:cs typeface="Times New Roman"/>
              </a:rPr>
              <a:t>розвиток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виробничої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інфраструктури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регіону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важливої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dirty="0">
                <a:latin typeface="Times New Roman"/>
                <a:cs typeface="Times New Roman"/>
              </a:rPr>
              <a:t>умови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раціоналізації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схем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руху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товарів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16863" y="646176"/>
              <a:ext cx="3648710" cy="2560320"/>
            </a:xfrm>
            <a:custGeom>
              <a:avLst/>
              <a:gdLst/>
              <a:ahLst/>
              <a:cxnLst/>
              <a:rect l="l" t="t" r="r" b="b"/>
              <a:pathLst>
                <a:path w="3648710" h="2560320">
                  <a:moveTo>
                    <a:pt x="3648456" y="0"/>
                  </a:moveTo>
                  <a:lnTo>
                    <a:pt x="426732" y="0"/>
                  </a:lnTo>
                  <a:lnTo>
                    <a:pt x="380233" y="2503"/>
                  </a:lnTo>
                  <a:lnTo>
                    <a:pt x="335185" y="9840"/>
                  </a:lnTo>
                  <a:lnTo>
                    <a:pt x="291848" y="21750"/>
                  </a:lnTo>
                  <a:lnTo>
                    <a:pt x="250483" y="37974"/>
                  </a:lnTo>
                  <a:lnTo>
                    <a:pt x="211348" y="58250"/>
                  </a:lnTo>
                  <a:lnTo>
                    <a:pt x="174706" y="82320"/>
                  </a:lnTo>
                  <a:lnTo>
                    <a:pt x="140815" y="109923"/>
                  </a:lnTo>
                  <a:lnTo>
                    <a:pt x="109937" y="140798"/>
                  </a:lnTo>
                  <a:lnTo>
                    <a:pt x="82332" y="174686"/>
                  </a:lnTo>
                  <a:lnTo>
                    <a:pt x="58259" y="211327"/>
                  </a:lnTo>
                  <a:lnTo>
                    <a:pt x="37980" y="250461"/>
                  </a:lnTo>
                  <a:lnTo>
                    <a:pt x="21754" y="291827"/>
                  </a:lnTo>
                  <a:lnTo>
                    <a:pt x="9842" y="335166"/>
                  </a:lnTo>
                  <a:lnTo>
                    <a:pt x="2503" y="380217"/>
                  </a:lnTo>
                  <a:lnTo>
                    <a:pt x="0" y="426720"/>
                  </a:lnTo>
                  <a:lnTo>
                    <a:pt x="0" y="2560320"/>
                  </a:lnTo>
                  <a:lnTo>
                    <a:pt x="3648456" y="2560320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6863" y="646176"/>
              <a:ext cx="3648710" cy="2560320"/>
            </a:xfrm>
            <a:custGeom>
              <a:avLst/>
              <a:gdLst/>
              <a:ahLst/>
              <a:cxnLst/>
              <a:rect l="l" t="t" r="r" b="b"/>
              <a:pathLst>
                <a:path w="3648710" h="2560320">
                  <a:moveTo>
                    <a:pt x="0" y="2560320"/>
                  </a:moveTo>
                  <a:lnTo>
                    <a:pt x="0" y="426720"/>
                  </a:lnTo>
                  <a:lnTo>
                    <a:pt x="2503" y="380217"/>
                  </a:lnTo>
                  <a:lnTo>
                    <a:pt x="9842" y="335166"/>
                  </a:lnTo>
                  <a:lnTo>
                    <a:pt x="21754" y="291827"/>
                  </a:lnTo>
                  <a:lnTo>
                    <a:pt x="37980" y="250461"/>
                  </a:lnTo>
                  <a:lnTo>
                    <a:pt x="58259" y="211327"/>
                  </a:lnTo>
                  <a:lnTo>
                    <a:pt x="82332" y="174686"/>
                  </a:lnTo>
                  <a:lnTo>
                    <a:pt x="109937" y="140798"/>
                  </a:lnTo>
                  <a:lnTo>
                    <a:pt x="140815" y="109923"/>
                  </a:lnTo>
                  <a:lnTo>
                    <a:pt x="174706" y="82320"/>
                  </a:lnTo>
                  <a:lnTo>
                    <a:pt x="211348" y="58250"/>
                  </a:lnTo>
                  <a:lnTo>
                    <a:pt x="250483" y="37974"/>
                  </a:lnTo>
                  <a:lnTo>
                    <a:pt x="291848" y="21750"/>
                  </a:lnTo>
                  <a:lnTo>
                    <a:pt x="335185" y="9840"/>
                  </a:lnTo>
                  <a:lnTo>
                    <a:pt x="380233" y="2503"/>
                  </a:lnTo>
                  <a:lnTo>
                    <a:pt x="426732" y="0"/>
                  </a:lnTo>
                  <a:lnTo>
                    <a:pt x="3648456" y="0"/>
                  </a:lnTo>
                  <a:lnTo>
                    <a:pt x="3648456" y="2560320"/>
                  </a:lnTo>
                  <a:lnTo>
                    <a:pt x="0" y="256032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9431" y="1195527"/>
            <a:ext cx="2901950" cy="7759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latin typeface="Times New Roman"/>
                <a:cs typeface="Times New Roman"/>
              </a:rPr>
              <a:t>узгодження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захист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інтересів </a:t>
            </a:r>
            <a:r>
              <a:rPr sz="1800" dirty="0">
                <a:latin typeface="Times New Roman"/>
                <a:cs typeface="Times New Roman"/>
              </a:rPr>
              <a:t>регіону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всередині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країни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25" dirty="0">
                <a:latin typeface="Times New Roman"/>
                <a:cs typeface="Times New Roman"/>
              </a:rPr>
              <a:t> за </a:t>
            </a:r>
            <a:r>
              <a:rPr sz="1800" spc="-10" dirty="0">
                <a:latin typeface="Times New Roman"/>
                <a:cs typeface="Times New Roman"/>
              </a:rPr>
              <a:t>кордоном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58970" y="639826"/>
            <a:ext cx="3658235" cy="2573020"/>
            <a:chOff x="4458970" y="639826"/>
            <a:chExt cx="3658235" cy="2573020"/>
          </a:xfrm>
        </p:grpSpPr>
        <p:sp>
          <p:nvSpPr>
            <p:cNvPr id="7" name="object 7"/>
            <p:cNvSpPr/>
            <p:nvPr/>
          </p:nvSpPr>
          <p:spPr>
            <a:xfrm>
              <a:off x="4465320" y="646176"/>
              <a:ext cx="3645535" cy="2560320"/>
            </a:xfrm>
            <a:custGeom>
              <a:avLst/>
              <a:gdLst/>
              <a:ahLst/>
              <a:cxnLst/>
              <a:rect l="l" t="t" r="r" b="b"/>
              <a:pathLst>
                <a:path w="3645534" h="2560320">
                  <a:moveTo>
                    <a:pt x="3218687" y="0"/>
                  </a:moveTo>
                  <a:lnTo>
                    <a:pt x="0" y="0"/>
                  </a:lnTo>
                  <a:lnTo>
                    <a:pt x="0" y="2560320"/>
                  </a:lnTo>
                  <a:lnTo>
                    <a:pt x="3645407" y="2560320"/>
                  </a:lnTo>
                  <a:lnTo>
                    <a:pt x="3645407" y="426720"/>
                  </a:lnTo>
                  <a:lnTo>
                    <a:pt x="3642904" y="380217"/>
                  </a:lnTo>
                  <a:lnTo>
                    <a:pt x="3635567" y="335166"/>
                  </a:lnTo>
                  <a:lnTo>
                    <a:pt x="3623657" y="291827"/>
                  </a:lnTo>
                  <a:lnTo>
                    <a:pt x="3607433" y="250461"/>
                  </a:lnTo>
                  <a:lnTo>
                    <a:pt x="3587157" y="211328"/>
                  </a:lnTo>
                  <a:lnTo>
                    <a:pt x="3563087" y="174686"/>
                  </a:lnTo>
                  <a:lnTo>
                    <a:pt x="3535484" y="140798"/>
                  </a:lnTo>
                  <a:lnTo>
                    <a:pt x="3504609" y="109923"/>
                  </a:lnTo>
                  <a:lnTo>
                    <a:pt x="3470721" y="82320"/>
                  </a:lnTo>
                  <a:lnTo>
                    <a:pt x="3434079" y="58250"/>
                  </a:lnTo>
                  <a:lnTo>
                    <a:pt x="3394946" y="37974"/>
                  </a:lnTo>
                  <a:lnTo>
                    <a:pt x="3353580" y="21750"/>
                  </a:lnTo>
                  <a:lnTo>
                    <a:pt x="3310241" y="9840"/>
                  </a:lnTo>
                  <a:lnTo>
                    <a:pt x="3265190" y="2503"/>
                  </a:lnTo>
                  <a:lnTo>
                    <a:pt x="3218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5320" y="646176"/>
              <a:ext cx="3645535" cy="2560320"/>
            </a:xfrm>
            <a:custGeom>
              <a:avLst/>
              <a:gdLst/>
              <a:ahLst/>
              <a:cxnLst/>
              <a:rect l="l" t="t" r="r" b="b"/>
              <a:pathLst>
                <a:path w="3645534" h="2560320">
                  <a:moveTo>
                    <a:pt x="0" y="0"/>
                  </a:moveTo>
                  <a:lnTo>
                    <a:pt x="3218687" y="0"/>
                  </a:lnTo>
                  <a:lnTo>
                    <a:pt x="3265190" y="2503"/>
                  </a:lnTo>
                  <a:lnTo>
                    <a:pt x="3310241" y="9840"/>
                  </a:lnTo>
                  <a:lnTo>
                    <a:pt x="3353580" y="21750"/>
                  </a:lnTo>
                  <a:lnTo>
                    <a:pt x="3394946" y="37974"/>
                  </a:lnTo>
                  <a:lnTo>
                    <a:pt x="3434079" y="58250"/>
                  </a:lnTo>
                  <a:lnTo>
                    <a:pt x="3470721" y="82320"/>
                  </a:lnTo>
                  <a:lnTo>
                    <a:pt x="3504609" y="109923"/>
                  </a:lnTo>
                  <a:lnTo>
                    <a:pt x="3535484" y="140798"/>
                  </a:lnTo>
                  <a:lnTo>
                    <a:pt x="3563087" y="174686"/>
                  </a:lnTo>
                  <a:lnTo>
                    <a:pt x="3587157" y="211328"/>
                  </a:lnTo>
                  <a:lnTo>
                    <a:pt x="3607433" y="250461"/>
                  </a:lnTo>
                  <a:lnTo>
                    <a:pt x="3623657" y="291827"/>
                  </a:lnTo>
                  <a:lnTo>
                    <a:pt x="3635567" y="335166"/>
                  </a:lnTo>
                  <a:lnTo>
                    <a:pt x="3642904" y="380217"/>
                  </a:lnTo>
                  <a:lnTo>
                    <a:pt x="3645407" y="426720"/>
                  </a:lnTo>
                  <a:lnTo>
                    <a:pt x="3645407" y="2560320"/>
                  </a:lnTo>
                  <a:lnTo>
                    <a:pt x="0" y="256032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39183" y="959358"/>
            <a:ext cx="3294379" cy="12484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90"/>
              </a:spcBef>
            </a:pPr>
            <a:r>
              <a:rPr sz="1800" b="0" dirty="0">
                <a:latin typeface="Times New Roman"/>
                <a:cs typeface="Times New Roman"/>
              </a:rPr>
              <a:t>посилення</a:t>
            </a:r>
            <a:r>
              <a:rPr sz="1800" b="0" spc="-8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конкурентних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позицій </a:t>
            </a:r>
            <a:r>
              <a:rPr sz="1800" b="0" dirty="0">
                <a:latin typeface="Times New Roman"/>
                <a:cs typeface="Times New Roman"/>
              </a:rPr>
              <a:t>регіону</a:t>
            </a:r>
            <a:r>
              <a:rPr sz="1800" b="0" spc="-5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завдяки</a:t>
            </a:r>
            <a:r>
              <a:rPr sz="1800" b="0" spc="1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науково </a:t>
            </a:r>
            <a:r>
              <a:rPr sz="1800" b="0" dirty="0">
                <a:latin typeface="Times New Roman"/>
                <a:cs typeface="Times New Roman"/>
              </a:rPr>
              <a:t>обґрунтованій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підготовці </a:t>
            </a:r>
            <a:r>
              <a:rPr sz="1800" b="0" dirty="0">
                <a:latin typeface="Times New Roman"/>
                <a:cs typeface="Times New Roman"/>
              </a:rPr>
              <a:t>території</a:t>
            </a:r>
            <a:r>
              <a:rPr sz="1800" b="0" spc="-6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з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метою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залучення інвесторів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0513" y="3200145"/>
            <a:ext cx="3661410" cy="2573020"/>
            <a:chOff x="810513" y="3200145"/>
            <a:chExt cx="3661410" cy="2573020"/>
          </a:xfrm>
        </p:grpSpPr>
        <p:sp>
          <p:nvSpPr>
            <p:cNvPr id="11" name="object 11"/>
            <p:cNvSpPr/>
            <p:nvPr/>
          </p:nvSpPr>
          <p:spPr>
            <a:xfrm>
              <a:off x="816863" y="3206495"/>
              <a:ext cx="3648710" cy="2560320"/>
            </a:xfrm>
            <a:custGeom>
              <a:avLst/>
              <a:gdLst/>
              <a:ahLst/>
              <a:cxnLst/>
              <a:rect l="l" t="t" r="r" b="b"/>
              <a:pathLst>
                <a:path w="3648710" h="2560320">
                  <a:moveTo>
                    <a:pt x="3648456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2503" y="2180102"/>
                  </a:lnTo>
                  <a:lnTo>
                    <a:pt x="9842" y="2225153"/>
                  </a:lnTo>
                  <a:lnTo>
                    <a:pt x="21754" y="2268492"/>
                  </a:lnTo>
                  <a:lnTo>
                    <a:pt x="37979" y="2309858"/>
                  </a:lnTo>
                  <a:lnTo>
                    <a:pt x="58259" y="2348991"/>
                  </a:lnTo>
                  <a:lnTo>
                    <a:pt x="82331" y="2385633"/>
                  </a:lnTo>
                  <a:lnTo>
                    <a:pt x="109936" y="2419521"/>
                  </a:lnTo>
                  <a:lnTo>
                    <a:pt x="140813" y="2450396"/>
                  </a:lnTo>
                  <a:lnTo>
                    <a:pt x="174703" y="2477999"/>
                  </a:lnTo>
                  <a:lnTo>
                    <a:pt x="211344" y="2502069"/>
                  </a:lnTo>
                  <a:lnTo>
                    <a:pt x="250478" y="2522345"/>
                  </a:lnTo>
                  <a:lnTo>
                    <a:pt x="291842" y="2538569"/>
                  </a:lnTo>
                  <a:lnTo>
                    <a:pt x="335177" y="2550479"/>
                  </a:lnTo>
                  <a:lnTo>
                    <a:pt x="380223" y="2557816"/>
                  </a:lnTo>
                  <a:lnTo>
                    <a:pt x="426720" y="2560319"/>
                  </a:lnTo>
                  <a:lnTo>
                    <a:pt x="3648456" y="2560319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6863" y="3206495"/>
              <a:ext cx="3648710" cy="2560320"/>
            </a:xfrm>
            <a:custGeom>
              <a:avLst/>
              <a:gdLst/>
              <a:ahLst/>
              <a:cxnLst/>
              <a:rect l="l" t="t" r="r" b="b"/>
              <a:pathLst>
                <a:path w="3648710" h="2560320">
                  <a:moveTo>
                    <a:pt x="3648456" y="2560319"/>
                  </a:moveTo>
                  <a:lnTo>
                    <a:pt x="426720" y="2560319"/>
                  </a:lnTo>
                  <a:lnTo>
                    <a:pt x="380223" y="2557816"/>
                  </a:lnTo>
                  <a:lnTo>
                    <a:pt x="335177" y="2550479"/>
                  </a:lnTo>
                  <a:lnTo>
                    <a:pt x="291842" y="2538569"/>
                  </a:lnTo>
                  <a:lnTo>
                    <a:pt x="250478" y="2522345"/>
                  </a:lnTo>
                  <a:lnTo>
                    <a:pt x="211344" y="2502069"/>
                  </a:lnTo>
                  <a:lnTo>
                    <a:pt x="174703" y="2477999"/>
                  </a:lnTo>
                  <a:lnTo>
                    <a:pt x="140813" y="2450396"/>
                  </a:lnTo>
                  <a:lnTo>
                    <a:pt x="109936" y="2419521"/>
                  </a:lnTo>
                  <a:lnTo>
                    <a:pt x="82331" y="2385633"/>
                  </a:lnTo>
                  <a:lnTo>
                    <a:pt x="58259" y="2348991"/>
                  </a:lnTo>
                  <a:lnTo>
                    <a:pt x="37979" y="2309858"/>
                  </a:lnTo>
                  <a:lnTo>
                    <a:pt x="21754" y="2268492"/>
                  </a:lnTo>
                  <a:lnTo>
                    <a:pt x="9842" y="2225153"/>
                  </a:lnTo>
                  <a:lnTo>
                    <a:pt x="2503" y="2180102"/>
                  </a:lnTo>
                  <a:lnTo>
                    <a:pt x="0" y="2133600"/>
                  </a:lnTo>
                  <a:lnTo>
                    <a:pt x="0" y="0"/>
                  </a:lnTo>
                  <a:lnTo>
                    <a:pt x="3648456" y="0"/>
                  </a:lnTo>
                  <a:lnTo>
                    <a:pt x="3648456" y="2560319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19327" y="4397755"/>
            <a:ext cx="3039110" cy="7759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ct val="86700"/>
              </a:lnSpc>
              <a:spcBef>
                <a:spcPts val="385"/>
              </a:spcBef>
            </a:pPr>
            <a:r>
              <a:rPr sz="1800" dirty="0">
                <a:latin typeface="Times New Roman"/>
                <a:cs typeface="Times New Roman"/>
              </a:rPr>
              <a:t>створення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розвитку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регіоні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малого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середнього бізнесу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58970" y="3200145"/>
            <a:ext cx="3658235" cy="2573020"/>
            <a:chOff x="4458970" y="3200145"/>
            <a:chExt cx="3658235" cy="2573020"/>
          </a:xfrm>
        </p:grpSpPr>
        <p:sp>
          <p:nvSpPr>
            <p:cNvPr id="15" name="object 15"/>
            <p:cNvSpPr/>
            <p:nvPr/>
          </p:nvSpPr>
          <p:spPr>
            <a:xfrm>
              <a:off x="4465320" y="3206495"/>
              <a:ext cx="3645535" cy="2560320"/>
            </a:xfrm>
            <a:custGeom>
              <a:avLst/>
              <a:gdLst/>
              <a:ahLst/>
              <a:cxnLst/>
              <a:rect l="l" t="t" r="r" b="b"/>
              <a:pathLst>
                <a:path w="3645534" h="2560320">
                  <a:moveTo>
                    <a:pt x="3645407" y="0"/>
                  </a:moveTo>
                  <a:lnTo>
                    <a:pt x="0" y="0"/>
                  </a:lnTo>
                  <a:lnTo>
                    <a:pt x="0" y="2560319"/>
                  </a:lnTo>
                  <a:lnTo>
                    <a:pt x="3218687" y="2560319"/>
                  </a:lnTo>
                  <a:lnTo>
                    <a:pt x="3265190" y="2557816"/>
                  </a:lnTo>
                  <a:lnTo>
                    <a:pt x="3310241" y="2550479"/>
                  </a:lnTo>
                  <a:lnTo>
                    <a:pt x="3353580" y="2538569"/>
                  </a:lnTo>
                  <a:lnTo>
                    <a:pt x="3394946" y="2522345"/>
                  </a:lnTo>
                  <a:lnTo>
                    <a:pt x="3434079" y="2502069"/>
                  </a:lnTo>
                  <a:lnTo>
                    <a:pt x="3470721" y="2477999"/>
                  </a:lnTo>
                  <a:lnTo>
                    <a:pt x="3504609" y="2450396"/>
                  </a:lnTo>
                  <a:lnTo>
                    <a:pt x="3535484" y="2419521"/>
                  </a:lnTo>
                  <a:lnTo>
                    <a:pt x="3563087" y="2385633"/>
                  </a:lnTo>
                  <a:lnTo>
                    <a:pt x="3587157" y="2348991"/>
                  </a:lnTo>
                  <a:lnTo>
                    <a:pt x="3607433" y="2309858"/>
                  </a:lnTo>
                  <a:lnTo>
                    <a:pt x="3623657" y="2268492"/>
                  </a:lnTo>
                  <a:lnTo>
                    <a:pt x="3635567" y="2225153"/>
                  </a:lnTo>
                  <a:lnTo>
                    <a:pt x="3642904" y="2180102"/>
                  </a:lnTo>
                  <a:lnTo>
                    <a:pt x="3645407" y="2133600"/>
                  </a:lnTo>
                  <a:lnTo>
                    <a:pt x="364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65320" y="3206495"/>
              <a:ext cx="3645535" cy="2560320"/>
            </a:xfrm>
            <a:custGeom>
              <a:avLst/>
              <a:gdLst/>
              <a:ahLst/>
              <a:cxnLst/>
              <a:rect l="l" t="t" r="r" b="b"/>
              <a:pathLst>
                <a:path w="3645534" h="2560320">
                  <a:moveTo>
                    <a:pt x="3645407" y="0"/>
                  </a:moveTo>
                  <a:lnTo>
                    <a:pt x="3645407" y="2133600"/>
                  </a:lnTo>
                  <a:lnTo>
                    <a:pt x="3642904" y="2180102"/>
                  </a:lnTo>
                  <a:lnTo>
                    <a:pt x="3635567" y="2225153"/>
                  </a:lnTo>
                  <a:lnTo>
                    <a:pt x="3623657" y="2268492"/>
                  </a:lnTo>
                  <a:lnTo>
                    <a:pt x="3607433" y="2309858"/>
                  </a:lnTo>
                  <a:lnTo>
                    <a:pt x="3587157" y="2348991"/>
                  </a:lnTo>
                  <a:lnTo>
                    <a:pt x="3563087" y="2385633"/>
                  </a:lnTo>
                  <a:lnTo>
                    <a:pt x="3535484" y="2419521"/>
                  </a:lnTo>
                  <a:lnTo>
                    <a:pt x="3504609" y="2450396"/>
                  </a:lnTo>
                  <a:lnTo>
                    <a:pt x="3470721" y="2477999"/>
                  </a:lnTo>
                  <a:lnTo>
                    <a:pt x="3434079" y="2502069"/>
                  </a:lnTo>
                  <a:lnTo>
                    <a:pt x="3394946" y="2522345"/>
                  </a:lnTo>
                  <a:lnTo>
                    <a:pt x="3353580" y="2538569"/>
                  </a:lnTo>
                  <a:lnTo>
                    <a:pt x="3310241" y="2550479"/>
                  </a:lnTo>
                  <a:lnTo>
                    <a:pt x="3265190" y="2557816"/>
                  </a:lnTo>
                  <a:lnTo>
                    <a:pt x="3218687" y="2560319"/>
                  </a:lnTo>
                  <a:lnTo>
                    <a:pt x="0" y="2560319"/>
                  </a:lnTo>
                  <a:lnTo>
                    <a:pt x="0" y="0"/>
                  </a:lnTo>
                  <a:lnTo>
                    <a:pt x="3645407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08703" y="4279519"/>
            <a:ext cx="3361690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95"/>
              </a:spcBef>
            </a:pPr>
            <a:r>
              <a:rPr sz="1800" spc="-10" dirty="0">
                <a:latin typeface="Times New Roman"/>
                <a:cs typeface="Times New Roman"/>
              </a:rPr>
              <a:t>нарощування зовнішньоекономічного </a:t>
            </a:r>
            <a:r>
              <a:rPr sz="1800" dirty="0">
                <a:latin typeface="Times New Roman"/>
                <a:cs typeface="Times New Roman"/>
              </a:rPr>
              <a:t>потенціалу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розширення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торгово- </a:t>
            </a:r>
            <a:r>
              <a:rPr sz="1800" dirty="0">
                <a:latin typeface="Times New Roman"/>
                <a:cs typeface="Times New Roman"/>
              </a:rPr>
              <a:t>економічних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зв'язків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регіонів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07792" y="2286000"/>
            <a:ext cx="3112135" cy="1841500"/>
            <a:chOff x="2907792" y="2286000"/>
            <a:chExt cx="3112135" cy="1841500"/>
          </a:xfrm>
        </p:grpSpPr>
        <p:sp>
          <p:nvSpPr>
            <p:cNvPr id="19" name="object 19"/>
            <p:cNvSpPr/>
            <p:nvPr/>
          </p:nvSpPr>
          <p:spPr>
            <a:xfrm>
              <a:off x="2913888" y="2292095"/>
              <a:ext cx="3100070" cy="1828800"/>
            </a:xfrm>
            <a:custGeom>
              <a:avLst/>
              <a:gdLst/>
              <a:ahLst/>
              <a:cxnLst/>
              <a:rect l="l" t="t" r="r" b="b"/>
              <a:pathLst>
                <a:path w="3100070" h="1828800">
                  <a:moveTo>
                    <a:pt x="2795016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3999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799"/>
                  </a:lnTo>
                  <a:lnTo>
                    <a:pt x="2795016" y="1828799"/>
                  </a:lnTo>
                  <a:lnTo>
                    <a:pt x="2844441" y="1824809"/>
                  </a:lnTo>
                  <a:lnTo>
                    <a:pt x="2891332" y="1813255"/>
                  </a:lnTo>
                  <a:lnTo>
                    <a:pt x="2935062" y="1794767"/>
                  </a:lnTo>
                  <a:lnTo>
                    <a:pt x="2975000" y="1769973"/>
                  </a:lnTo>
                  <a:lnTo>
                    <a:pt x="3010519" y="1739503"/>
                  </a:lnTo>
                  <a:lnTo>
                    <a:pt x="3040989" y="1703984"/>
                  </a:lnTo>
                  <a:lnTo>
                    <a:pt x="3065783" y="1664046"/>
                  </a:lnTo>
                  <a:lnTo>
                    <a:pt x="3084271" y="1620316"/>
                  </a:lnTo>
                  <a:lnTo>
                    <a:pt x="3095825" y="1573425"/>
                  </a:lnTo>
                  <a:lnTo>
                    <a:pt x="3099816" y="1523999"/>
                  </a:lnTo>
                  <a:lnTo>
                    <a:pt x="3099816" y="304800"/>
                  </a:lnTo>
                  <a:lnTo>
                    <a:pt x="3095825" y="255374"/>
                  </a:lnTo>
                  <a:lnTo>
                    <a:pt x="3084271" y="208483"/>
                  </a:lnTo>
                  <a:lnTo>
                    <a:pt x="3065783" y="164753"/>
                  </a:lnTo>
                  <a:lnTo>
                    <a:pt x="3040989" y="124815"/>
                  </a:lnTo>
                  <a:lnTo>
                    <a:pt x="3010519" y="89296"/>
                  </a:lnTo>
                  <a:lnTo>
                    <a:pt x="2975000" y="58826"/>
                  </a:lnTo>
                  <a:lnTo>
                    <a:pt x="2935062" y="34032"/>
                  </a:lnTo>
                  <a:lnTo>
                    <a:pt x="2891332" y="15544"/>
                  </a:lnTo>
                  <a:lnTo>
                    <a:pt x="2844441" y="399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F4B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3888" y="2292095"/>
              <a:ext cx="3100070" cy="1828800"/>
            </a:xfrm>
            <a:custGeom>
              <a:avLst/>
              <a:gdLst/>
              <a:ahLst/>
              <a:cxnLst/>
              <a:rect l="l" t="t" r="r" b="b"/>
              <a:pathLst>
                <a:path w="310007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795016" y="0"/>
                  </a:lnTo>
                  <a:lnTo>
                    <a:pt x="2844441" y="3990"/>
                  </a:lnTo>
                  <a:lnTo>
                    <a:pt x="2891332" y="15544"/>
                  </a:lnTo>
                  <a:lnTo>
                    <a:pt x="2935062" y="34032"/>
                  </a:lnTo>
                  <a:lnTo>
                    <a:pt x="2975000" y="58826"/>
                  </a:lnTo>
                  <a:lnTo>
                    <a:pt x="3010519" y="89296"/>
                  </a:lnTo>
                  <a:lnTo>
                    <a:pt x="3040989" y="124815"/>
                  </a:lnTo>
                  <a:lnTo>
                    <a:pt x="3065783" y="164753"/>
                  </a:lnTo>
                  <a:lnTo>
                    <a:pt x="3084271" y="208483"/>
                  </a:lnTo>
                  <a:lnTo>
                    <a:pt x="3095825" y="255374"/>
                  </a:lnTo>
                  <a:lnTo>
                    <a:pt x="3099816" y="304800"/>
                  </a:lnTo>
                  <a:lnTo>
                    <a:pt x="3099816" y="1523999"/>
                  </a:lnTo>
                  <a:lnTo>
                    <a:pt x="3095825" y="1573425"/>
                  </a:lnTo>
                  <a:lnTo>
                    <a:pt x="3084271" y="1620316"/>
                  </a:lnTo>
                  <a:lnTo>
                    <a:pt x="3065783" y="1664046"/>
                  </a:lnTo>
                  <a:lnTo>
                    <a:pt x="3040989" y="1703984"/>
                  </a:lnTo>
                  <a:lnTo>
                    <a:pt x="3010519" y="1739503"/>
                  </a:lnTo>
                  <a:lnTo>
                    <a:pt x="2975000" y="1769973"/>
                  </a:lnTo>
                  <a:lnTo>
                    <a:pt x="2935062" y="1794767"/>
                  </a:lnTo>
                  <a:lnTo>
                    <a:pt x="2891332" y="1813255"/>
                  </a:lnTo>
                  <a:lnTo>
                    <a:pt x="2844441" y="1824809"/>
                  </a:lnTo>
                  <a:lnTo>
                    <a:pt x="2795016" y="1828799"/>
                  </a:lnTo>
                  <a:lnTo>
                    <a:pt x="304800" y="1828799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3999"/>
                  </a:lnTo>
                  <a:lnTo>
                    <a:pt x="0" y="30480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19373" y="2678125"/>
            <a:ext cx="2687955" cy="124168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1800" b="1" dirty="0" err="1">
                <a:latin typeface="Times New Roman"/>
                <a:cs typeface="Times New Roman"/>
              </a:rPr>
              <a:t>Система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lang="uk-UA" sz="1800" b="1" spc="5" dirty="0" smtClean="0">
                <a:latin typeface="Times New Roman"/>
                <a:cs typeface="Times New Roman"/>
              </a:rPr>
              <a:t>регіонального менеджменту</a:t>
            </a:r>
            <a:r>
              <a:rPr sz="1800" b="1" spc="-6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контексті </a:t>
            </a:r>
            <a:r>
              <a:rPr sz="1800" b="1" dirty="0">
                <a:latin typeface="Times New Roman"/>
                <a:cs typeface="Times New Roman"/>
              </a:rPr>
              <a:t>конкуренції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має </a:t>
            </a:r>
            <a:r>
              <a:rPr sz="1800" b="1" dirty="0">
                <a:latin typeface="Times New Roman"/>
                <a:cs typeface="Times New Roman"/>
              </a:rPr>
              <a:t>базуватися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таких </a:t>
            </a:r>
            <a:r>
              <a:rPr sz="1800" b="1" dirty="0">
                <a:latin typeface="Times New Roman"/>
                <a:cs typeface="Times New Roman"/>
              </a:rPr>
              <a:t>ключових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аспектах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5279" y="6339255"/>
            <a:ext cx="449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072" y="737616"/>
            <a:ext cx="6589776" cy="954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0072" y="737616"/>
            <a:ext cx="6590030" cy="954405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235075" marR="1226820" indent="264795">
              <a:lnSpc>
                <a:spcPct val="100000"/>
              </a:lnSpc>
              <a:spcBef>
                <a:spcPts val="275"/>
              </a:spcBef>
            </a:pPr>
            <a:r>
              <a:rPr sz="2800" dirty="0"/>
              <a:t>8.5.</a:t>
            </a:r>
            <a:r>
              <a:rPr sz="2800" spc="-50" dirty="0"/>
              <a:t> </a:t>
            </a:r>
            <a:r>
              <a:rPr sz="2800" dirty="0"/>
              <a:t>Індекс</a:t>
            </a:r>
            <a:r>
              <a:rPr sz="2800" spc="-30" dirty="0"/>
              <a:t> </a:t>
            </a:r>
            <a:r>
              <a:rPr sz="2800" spc="-10" dirty="0"/>
              <a:t>Глобальної конкурентоспроможності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34644" y="2265629"/>
            <a:ext cx="747966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Індекс</a:t>
            </a:r>
            <a:r>
              <a:rPr sz="1800" spc="390" dirty="0">
                <a:solidFill>
                  <a:srgbClr val="0D0D0D"/>
                </a:solidFill>
                <a:latin typeface="Times New Roman"/>
                <a:cs typeface="Times New Roman"/>
              </a:rPr>
              <a:t>   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глобальної</a:t>
            </a:r>
            <a:r>
              <a:rPr sz="1800" spc="409" dirty="0">
                <a:solidFill>
                  <a:srgbClr val="0D0D0D"/>
                </a:solidFill>
                <a:latin typeface="Times New Roman"/>
                <a:cs typeface="Times New Roman"/>
              </a:rPr>
              <a:t>   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конкурентоспроможності</a:t>
            </a:r>
            <a:r>
              <a:rPr sz="1800" spc="405" dirty="0">
                <a:solidFill>
                  <a:srgbClr val="0D0D0D"/>
                </a:solidFill>
                <a:latin typeface="Times New Roman"/>
                <a:cs typeface="Times New Roman"/>
              </a:rPr>
              <a:t>   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(</a:t>
            </a:r>
            <a:r>
              <a:rPr sz="1800" i="1" dirty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sz="1800" i="1" spc="385" dirty="0">
                <a:solidFill>
                  <a:srgbClr val="0D0D0D"/>
                </a:solidFill>
                <a:latin typeface="Times New Roman"/>
                <a:cs typeface="Times New Roman"/>
              </a:rPr>
              <a:t>    </a:t>
            </a:r>
            <a:r>
              <a:rPr sz="1800" i="1" spc="-10" dirty="0">
                <a:solidFill>
                  <a:srgbClr val="0D0D0D"/>
                </a:solidFill>
                <a:latin typeface="Times New Roman"/>
                <a:cs typeface="Times New Roman"/>
              </a:rPr>
              <a:t>Global </a:t>
            </a:r>
            <a:r>
              <a:rPr sz="1800" i="1" dirty="0">
                <a:solidFill>
                  <a:srgbClr val="0D0D0D"/>
                </a:solidFill>
                <a:latin typeface="Times New Roman"/>
                <a:cs typeface="Times New Roman"/>
              </a:rPr>
              <a:t>Competitiveness</a:t>
            </a:r>
            <a:r>
              <a:rPr sz="1800" i="1" spc="2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D0D0D"/>
                </a:solidFill>
                <a:latin typeface="Times New Roman"/>
                <a:cs typeface="Times New Roman"/>
              </a:rPr>
              <a:t>Index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)</a:t>
            </a:r>
            <a:r>
              <a:rPr sz="1800" spc="2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—</a:t>
            </a:r>
            <a:r>
              <a:rPr sz="1800" spc="2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глобальне</a:t>
            </a:r>
            <a:r>
              <a:rPr sz="1800" spc="3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дослідження</a:t>
            </a:r>
            <a:r>
              <a:rPr sz="1800" spc="30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і</a:t>
            </a:r>
            <a:r>
              <a:rPr sz="1800" spc="3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супроводжуючий</a:t>
            </a:r>
            <a:r>
              <a:rPr sz="1800" spc="2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його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рейтинг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країн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світу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sz="18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показником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економічної</a:t>
            </a:r>
            <a:r>
              <a:rPr sz="1800" spc="-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конкурентоспроможності.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tabLst>
                <a:tab pos="1551305" algn="l"/>
                <a:tab pos="1945005" algn="l"/>
                <a:tab pos="3240405" algn="l"/>
                <a:tab pos="4719320" algn="l"/>
                <a:tab pos="6249670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Розрахований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методикою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Всесвітнього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економічного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форуму</a:t>
            </a:r>
            <a:endParaRPr sz="1800" dirty="0">
              <a:latin typeface="Times New Roman"/>
              <a:cs typeface="Times New Roman"/>
            </a:endParaRPr>
          </a:p>
          <a:p>
            <a:pPr marR="10795" algn="r"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(ВЕФ),</a:t>
            </a:r>
            <a:r>
              <a:rPr sz="18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заснованій</a:t>
            </a:r>
            <a:r>
              <a:rPr sz="18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на</a:t>
            </a:r>
            <a:r>
              <a:rPr sz="18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комбінації</a:t>
            </a:r>
            <a:r>
              <a:rPr sz="18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загальнодоступних</a:t>
            </a:r>
            <a:r>
              <a:rPr sz="1800" spc="2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статистичних</a:t>
            </a:r>
            <a:r>
              <a:rPr sz="18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даних</a:t>
            </a:r>
            <a:r>
              <a:rPr sz="18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і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4" y="3912870"/>
            <a:ext cx="498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2653030" algn="l"/>
                <a:tab pos="3942715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результатів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глобального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опитування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керівників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0965" y="3912870"/>
            <a:ext cx="235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6325" algn="l"/>
                <a:tab pos="1466850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компаній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—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великого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4187190"/>
            <a:ext cx="456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8095" algn="l"/>
                <a:tab pos="2780665" algn="l"/>
                <a:tab pos="3323590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щорічного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дослідження,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яке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проводиться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096" y="4187190"/>
            <a:ext cx="128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0565" algn="l"/>
              </a:tabLst>
            </a:pP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ВЕФ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разом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9106" y="4187190"/>
            <a:ext cx="123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мережею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644" y="4461764"/>
            <a:ext cx="747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1940" algn="l"/>
                <a:tab pos="2878455" algn="l"/>
                <a:tab pos="3320415" algn="l"/>
                <a:tab pos="4530725" algn="l"/>
                <a:tab pos="6189980" algn="l"/>
                <a:tab pos="7397115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партнерських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організацій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—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провідних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дослідницьких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інститутів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і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організацій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у</a:t>
            </a:r>
            <a:r>
              <a:rPr sz="18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країнах,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аналізованих</a:t>
            </a:r>
            <a:r>
              <a:rPr sz="1800" spc="-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у</a:t>
            </a:r>
            <a:r>
              <a:rPr sz="1800" spc="-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звіті.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6002" y="5284978"/>
            <a:ext cx="418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1610" algn="l"/>
                <a:tab pos="2841625" algn="l"/>
                <a:tab pos="3094990" algn="l"/>
                <a:tab pos="3716654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Дослідження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проводиться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1979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року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6288" y="5284978"/>
            <a:ext cx="2707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0"/>
              </a:spcBef>
              <a:tabLst>
                <a:tab pos="227965" algn="l"/>
                <a:tab pos="502920" algn="l"/>
                <a:tab pos="1011555" algn="l"/>
                <a:tab pos="1493520" algn="l"/>
              </a:tabLst>
            </a:pP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і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цей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час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представляє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395605" algn="l"/>
              </a:tabLst>
            </a:pP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по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різних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644" y="5559349"/>
            <a:ext cx="6287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70025" algn="l"/>
                <a:tab pos="2548890" algn="l"/>
                <a:tab pos="3777615" algn="l"/>
              </a:tabLst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найповніший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комплекс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показників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конкурентоспроможності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країнах</a:t>
            </a:r>
            <a:r>
              <a:rPr sz="1800" spc="-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світу.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594225" cy="2008242"/>
          </a:xfrm>
        </p:spPr>
        <p:txBody>
          <a:bodyPr/>
          <a:lstStyle/>
          <a:p>
            <a:r>
              <a:rPr lang="uk-UA" dirty="0"/>
              <a:t>Одним із десяти міжнародних індексів є Індекс глобальної конкурентоспроможності (</a:t>
            </a:r>
            <a:r>
              <a:rPr lang="en-US" dirty="0"/>
              <a:t>GCI), </a:t>
            </a:r>
            <a:r>
              <a:rPr lang="uk-UA" dirty="0"/>
              <a:t>на основі якого розраховується конкурентоспроможність країн. На наступній ітерації країни </a:t>
            </a:r>
            <a:r>
              <a:rPr lang="uk-UA" dirty="0" err="1"/>
              <a:t>ранжуються</a:t>
            </a:r>
            <a:r>
              <a:rPr lang="uk-UA" dirty="0"/>
              <a:t> у певній послідовності. Зазначимо, що </a:t>
            </a:r>
            <a:r>
              <a:rPr lang="en-US" dirty="0"/>
              <a:t>GCI </a:t>
            </a:r>
            <a:r>
              <a:rPr lang="uk-UA" dirty="0"/>
              <a:t>був розроблений вченими Всесвітнього економічного форуму (</a:t>
            </a:r>
            <a:r>
              <a:rPr lang="en-US" dirty="0"/>
              <a:t>WFI</a:t>
            </a:r>
            <a:r>
              <a:rPr lang="en-US" dirty="0" smtClean="0"/>
              <a:t>). </a:t>
            </a:r>
            <a:r>
              <a:rPr lang="en-US" dirty="0"/>
              <a:t>GCI </a:t>
            </a:r>
            <a:r>
              <a:rPr lang="uk-UA" dirty="0"/>
              <a:t>складається з 113 змінних, котрі, в свою чергу, об'єднані в 12 контрольних показників, які визначають конкурентоспроможність країни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219" y="-304800"/>
            <a:ext cx="5085714" cy="1971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24400" y="2333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🔹 Як розраховується?</a:t>
            </a:r>
          </a:p>
          <a:p>
            <a:r>
              <a:rPr lang="uk-UA" dirty="0" smtClean="0"/>
              <a:t>Кожен із </a:t>
            </a:r>
            <a:r>
              <a:rPr lang="uk-UA" dirty="0" err="1" smtClean="0"/>
              <a:t>підпараметрів</a:t>
            </a:r>
            <a:r>
              <a:rPr lang="uk-UA" dirty="0" smtClean="0"/>
              <a:t> оцінюється за шкалою від </a:t>
            </a:r>
            <a:r>
              <a:rPr lang="uk-UA" b="1" dirty="0" smtClean="0"/>
              <a:t>0 до 100</a:t>
            </a:r>
            <a:r>
              <a:rPr lang="uk-UA" dirty="0" smtClean="0"/>
              <a:t> на основі: </a:t>
            </a:r>
          </a:p>
          <a:p>
            <a:r>
              <a:rPr lang="uk-UA" dirty="0" smtClean="0"/>
              <a:t>✅ Статистичних даних</a:t>
            </a:r>
            <a:br>
              <a:rPr lang="uk-UA" dirty="0" smtClean="0"/>
            </a:br>
            <a:r>
              <a:rPr lang="uk-UA" dirty="0" smtClean="0"/>
              <a:t>✅ Опитувань бізнес-лідерів</a:t>
            </a:r>
          </a:p>
          <a:p>
            <a:r>
              <a:rPr lang="uk-UA" b="1" dirty="0" smtClean="0"/>
              <a:t>🔹 Значення індексу</a:t>
            </a:r>
          </a:p>
          <a:p>
            <a:r>
              <a:rPr lang="uk-UA" dirty="0" smtClean="0"/>
              <a:t>Чим вищий бал – тим </a:t>
            </a:r>
            <a:r>
              <a:rPr lang="uk-UA" dirty="0" err="1" smtClean="0"/>
              <a:t>конкурентоспроможніша</a:t>
            </a:r>
            <a:r>
              <a:rPr lang="uk-UA" dirty="0" smtClean="0"/>
              <a:t> країна. Країни з високим </a:t>
            </a:r>
            <a:r>
              <a:rPr lang="en-US" dirty="0" smtClean="0"/>
              <a:t>GCI </a:t>
            </a:r>
            <a:r>
              <a:rPr lang="uk-UA" dirty="0" smtClean="0"/>
              <a:t>мають стабільну економіку, розвинену інфраструктуру, ефективні ринки та високу інноваційну активність.</a:t>
            </a:r>
          </a:p>
          <a:p>
            <a:r>
              <a:rPr lang="uk-UA" dirty="0" smtClean="0"/>
              <a:t>📊 </a:t>
            </a:r>
            <a:r>
              <a:rPr lang="uk-UA" b="1" dirty="0" smtClean="0"/>
              <a:t>Лідери останніх років: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🇨🇭 Швейцарія</a:t>
            </a:r>
            <a:br>
              <a:rPr lang="uk-UA" dirty="0" smtClean="0"/>
            </a:br>
            <a:r>
              <a:rPr lang="uk-UA" dirty="0" smtClean="0"/>
              <a:t>🇸🇬 Сінгапур</a:t>
            </a:r>
            <a:br>
              <a:rPr lang="uk-UA" dirty="0" smtClean="0"/>
            </a:br>
            <a:r>
              <a:rPr lang="uk-UA" dirty="0" smtClean="0"/>
              <a:t>🇺🇸 США</a:t>
            </a:r>
            <a:br>
              <a:rPr lang="uk-UA" dirty="0" smtClean="0"/>
            </a:br>
            <a:r>
              <a:rPr lang="uk-UA" dirty="0" smtClean="0"/>
              <a:t>🇩🇪 Німеччина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88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259079"/>
            <a:ext cx="7632192" cy="8321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160" y="259079"/>
            <a:ext cx="7632700" cy="832485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325370" marR="774700" indent="-1091565">
              <a:lnSpc>
                <a:spcPct val="102600"/>
              </a:lnSpc>
              <a:spcBef>
                <a:spcPts val="150"/>
              </a:spcBef>
            </a:pPr>
            <a:r>
              <a:rPr dirty="0">
                <a:latin typeface="Calibri"/>
                <a:cs typeface="Calibri"/>
              </a:rPr>
              <a:t>8.1.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/>
              <a:t>Конкурентоспроможність</a:t>
            </a:r>
            <a:r>
              <a:rPr spc="-20" dirty="0"/>
              <a:t> </a:t>
            </a:r>
            <a:r>
              <a:rPr dirty="0"/>
              <a:t>регіону </a:t>
            </a:r>
            <a:r>
              <a:rPr spc="-25" dirty="0"/>
              <a:t>як </a:t>
            </a:r>
            <a:r>
              <a:rPr dirty="0"/>
              <a:t>економічна</a:t>
            </a:r>
            <a:r>
              <a:rPr spc="-70" dirty="0"/>
              <a:t> </a:t>
            </a:r>
            <a:r>
              <a:rPr spc="-10" dirty="0"/>
              <a:t>категорія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7978" y="1275029"/>
            <a:ext cx="7310120" cy="283400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924050" algn="just">
              <a:lnSpc>
                <a:spcPct val="100000"/>
              </a:lnSpc>
              <a:spcBef>
                <a:spcPts val="1170"/>
              </a:spcBef>
            </a:pPr>
            <a:r>
              <a:rPr sz="2000" i="1" dirty="0">
                <a:latin typeface="Times New Roman"/>
                <a:cs typeface="Times New Roman"/>
              </a:rPr>
              <a:t>Конкуренція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–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від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лат.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–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змагання.</a:t>
            </a:r>
            <a:endParaRPr sz="2000">
              <a:latin typeface="Times New Roman"/>
              <a:cs typeface="Times New Roman"/>
            </a:endParaRPr>
          </a:p>
          <a:p>
            <a:pPr marL="12700" marR="5080" indent="286385" algn="just">
              <a:lnSpc>
                <a:spcPct val="114999"/>
              </a:lnSpc>
              <a:spcBef>
                <a:spcPts val="645"/>
              </a:spcBef>
            </a:pPr>
            <a:r>
              <a:rPr sz="1800" b="1" i="1" dirty="0">
                <a:latin typeface="Times New Roman"/>
                <a:cs typeface="Times New Roman"/>
              </a:rPr>
              <a:t>Економічна</a:t>
            </a:r>
            <a:r>
              <a:rPr sz="1800" b="1" i="1" spc="229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конкуренція</a:t>
            </a:r>
            <a:r>
              <a:rPr sz="1800" b="1" i="1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змагання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між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суб’єктами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господарювання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здобуття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завдяки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власним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досягненням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переваг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над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іншими </a:t>
            </a:r>
            <a:r>
              <a:rPr sz="1800" dirty="0">
                <a:latin typeface="Times New Roman"/>
                <a:cs typeface="Times New Roman"/>
              </a:rPr>
              <a:t>суб’єктами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господарювання.</a:t>
            </a:r>
            <a:endParaRPr sz="1800">
              <a:latin typeface="Times New Roman"/>
              <a:cs typeface="Times New Roman"/>
            </a:endParaRPr>
          </a:p>
          <a:p>
            <a:pPr marL="12700" marR="7620" indent="286385" algn="just">
              <a:lnSpc>
                <a:spcPct val="115300"/>
              </a:lnSpc>
              <a:spcBef>
                <a:spcPts val="580"/>
              </a:spcBef>
            </a:pPr>
            <a:r>
              <a:rPr sz="1800" b="1" i="1" dirty="0">
                <a:latin typeface="Times New Roman"/>
                <a:cs typeface="Times New Roman"/>
              </a:rPr>
              <a:t>Конкурентоспроможність</a:t>
            </a:r>
            <a:r>
              <a:rPr sz="1800" b="1" i="1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(«здатність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змагатися»)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це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наявність </a:t>
            </a:r>
            <a:r>
              <a:rPr sz="1800" dirty="0">
                <a:latin typeface="Times New Roman"/>
                <a:cs typeface="Times New Roman"/>
              </a:rPr>
              <a:t>певних</a:t>
            </a:r>
            <a:r>
              <a:rPr sz="1800" spc="2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переваг</a:t>
            </a:r>
            <a:r>
              <a:rPr sz="1800" spc="3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(ресурсів),</a:t>
            </a:r>
            <a:r>
              <a:rPr sz="1800" spc="3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спроможність</a:t>
            </a:r>
            <a:r>
              <a:rPr sz="1800" spc="3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3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вміння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їх</a:t>
            </a:r>
            <a:r>
              <a:rPr sz="1800" spc="30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ефективно </a:t>
            </a:r>
            <a:r>
              <a:rPr sz="1800" dirty="0">
                <a:latin typeface="Times New Roman"/>
                <a:cs typeface="Times New Roman"/>
              </a:rPr>
              <a:t>використовувати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суперництві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іншими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«гравцями»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досягнення </a:t>
            </a:r>
            <a:r>
              <a:rPr sz="1800" dirty="0">
                <a:latin typeface="Times New Roman"/>
                <a:cs typeface="Times New Roman"/>
              </a:rPr>
              <a:t>своїх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цілей.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847" y="4261103"/>
            <a:ext cx="2243455" cy="1896110"/>
          </a:xfrm>
          <a:prstGeom prst="rect">
            <a:avLst/>
          </a:prstGeom>
          <a:solidFill>
            <a:srgbClr val="A9D18E"/>
          </a:solidFill>
          <a:ln w="12191">
            <a:solidFill>
              <a:srgbClr val="EC7C30"/>
            </a:solidFill>
          </a:ln>
        </p:spPr>
        <p:txBody>
          <a:bodyPr vert="horz" wrap="square" lIns="0" tIns="225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320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Times New Roman"/>
                <a:cs typeface="Times New Roman"/>
              </a:rPr>
              <a:t>КРАЇНА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1464" y="4779264"/>
            <a:ext cx="1923414" cy="1377950"/>
          </a:xfrm>
          <a:prstGeom prst="rect">
            <a:avLst/>
          </a:prstGeom>
          <a:solidFill>
            <a:srgbClr val="FFE699"/>
          </a:solidFill>
          <a:ln w="12192">
            <a:solidFill>
              <a:srgbClr val="EC7C30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60"/>
              </a:spcBef>
            </a:pPr>
            <a:endParaRPr sz="2400">
              <a:latin typeface="Times New Roman"/>
              <a:cs typeface="Times New Roman"/>
            </a:endParaRPr>
          </a:p>
          <a:p>
            <a:pPr marL="372745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imes New Roman"/>
                <a:cs typeface="Times New Roman"/>
              </a:rPr>
              <a:t>РЕГІОН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8255" y="5242559"/>
            <a:ext cx="2475230" cy="914400"/>
          </a:xfrm>
          <a:prstGeom prst="rect">
            <a:avLst/>
          </a:prstGeom>
          <a:solidFill>
            <a:srgbClr val="B4C6E7"/>
          </a:solidFill>
          <a:ln w="12192">
            <a:solidFill>
              <a:srgbClr val="EC7C3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Times New Roman"/>
              <a:cs typeface="Times New Roman"/>
            </a:endParaRPr>
          </a:p>
          <a:p>
            <a:pPr marL="26733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ПІДПРИЄМСТВО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45079" y="5068823"/>
            <a:ext cx="3319779" cy="1079500"/>
            <a:chOff x="2545079" y="5068823"/>
            <a:chExt cx="3319779" cy="1079500"/>
          </a:xfrm>
        </p:grpSpPr>
        <p:sp>
          <p:nvSpPr>
            <p:cNvPr id="9" name="object 9"/>
            <p:cNvSpPr/>
            <p:nvPr/>
          </p:nvSpPr>
          <p:spPr>
            <a:xfrm>
              <a:off x="2551175" y="5074919"/>
              <a:ext cx="780415" cy="902335"/>
            </a:xfrm>
            <a:custGeom>
              <a:avLst/>
              <a:gdLst/>
              <a:ahLst/>
              <a:cxnLst/>
              <a:rect l="l" t="t" r="r" b="b"/>
              <a:pathLst>
                <a:path w="780414" h="902335">
                  <a:moveTo>
                    <a:pt x="390144" y="0"/>
                  </a:moveTo>
                  <a:lnTo>
                    <a:pt x="390144" y="225551"/>
                  </a:lnTo>
                  <a:lnTo>
                    <a:pt x="0" y="225551"/>
                  </a:lnTo>
                  <a:lnTo>
                    <a:pt x="0" y="676655"/>
                  </a:lnTo>
                  <a:lnTo>
                    <a:pt x="390144" y="676655"/>
                  </a:lnTo>
                  <a:lnTo>
                    <a:pt x="390144" y="902207"/>
                  </a:lnTo>
                  <a:lnTo>
                    <a:pt x="780288" y="451103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1175" y="5074919"/>
              <a:ext cx="780415" cy="902335"/>
            </a:xfrm>
            <a:custGeom>
              <a:avLst/>
              <a:gdLst/>
              <a:ahLst/>
              <a:cxnLst/>
              <a:rect l="l" t="t" r="r" b="b"/>
              <a:pathLst>
                <a:path w="780414" h="902335">
                  <a:moveTo>
                    <a:pt x="0" y="225551"/>
                  </a:moveTo>
                  <a:lnTo>
                    <a:pt x="390144" y="225551"/>
                  </a:lnTo>
                  <a:lnTo>
                    <a:pt x="390144" y="0"/>
                  </a:lnTo>
                  <a:lnTo>
                    <a:pt x="780288" y="451103"/>
                  </a:lnTo>
                  <a:lnTo>
                    <a:pt x="390144" y="902207"/>
                  </a:lnTo>
                  <a:lnTo>
                    <a:pt x="390144" y="676655"/>
                  </a:lnTo>
                  <a:lnTo>
                    <a:pt x="0" y="676655"/>
                  </a:lnTo>
                  <a:lnTo>
                    <a:pt x="0" y="225551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4751" y="5242559"/>
              <a:ext cx="603885" cy="899160"/>
            </a:xfrm>
            <a:custGeom>
              <a:avLst/>
              <a:gdLst/>
              <a:ahLst/>
              <a:cxnLst/>
              <a:rect l="l" t="t" r="r" b="b"/>
              <a:pathLst>
                <a:path w="603885" h="899160">
                  <a:moveTo>
                    <a:pt x="301751" y="0"/>
                  </a:moveTo>
                  <a:lnTo>
                    <a:pt x="0" y="449579"/>
                  </a:lnTo>
                  <a:lnTo>
                    <a:pt x="301751" y="899159"/>
                  </a:lnTo>
                  <a:lnTo>
                    <a:pt x="301751" y="674369"/>
                  </a:lnTo>
                  <a:lnTo>
                    <a:pt x="603503" y="674369"/>
                  </a:lnTo>
                  <a:lnTo>
                    <a:pt x="603503" y="224789"/>
                  </a:lnTo>
                  <a:lnTo>
                    <a:pt x="301751" y="224789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4751" y="5242559"/>
              <a:ext cx="603885" cy="899160"/>
            </a:xfrm>
            <a:custGeom>
              <a:avLst/>
              <a:gdLst/>
              <a:ahLst/>
              <a:cxnLst/>
              <a:rect l="l" t="t" r="r" b="b"/>
              <a:pathLst>
                <a:path w="603885" h="899160">
                  <a:moveTo>
                    <a:pt x="603503" y="674369"/>
                  </a:moveTo>
                  <a:lnTo>
                    <a:pt x="301751" y="674369"/>
                  </a:lnTo>
                  <a:lnTo>
                    <a:pt x="301751" y="899159"/>
                  </a:lnTo>
                  <a:lnTo>
                    <a:pt x="0" y="449579"/>
                  </a:lnTo>
                  <a:lnTo>
                    <a:pt x="301751" y="0"/>
                  </a:lnTo>
                  <a:lnTo>
                    <a:pt x="301751" y="224789"/>
                  </a:lnTo>
                  <a:lnTo>
                    <a:pt x="603503" y="224789"/>
                  </a:lnTo>
                  <a:lnTo>
                    <a:pt x="603503" y="674369"/>
                  </a:lnTo>
                  <a:close/>
                </a:path>
              </a:pathLst>
            </a:custGeom>
            <a:ln w="12191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19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244" y="6095796"/>
            <a:ext cx="748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https://</a:t>
            </a:r>
            <a:r>
              <a:rPr sz="1800" i="1" spc="-10" dirty="0">
                <a:latin typeface="Calibri"/>
                <a:cs typeface="Calibri"/>
                <a:hlinkClick r:id="rId3"/>
              </a:rPr>
              <a:t>www.slovoidilo.ua/2019/06/21/infografika/polityka/ukrayina-rejtynhax-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yak-</a:t>
            </a:r>
            <a:r>
              <a:rPr sz="1800" i="1" spc="-10" dirty="0">
                <a:latin typeface="Calibri"/>
                <a:cs typeface="Calibri"/>
              </a:rPr>
              <a:t>zminylysya-pozycziyi-</a:t>
            </a:r>
            <a:r>
              <a:rPr sz="1800" i="1" spc="-20" dirty="0">
                <a:latin typeface="Calibri"/>
                <a:cs typeface="Calibri"/>
              </a:rPr>
              <a:t>2019-</a:t>
            </a:r>
            <a:r>
              <a:rPr sz="1800" i="1" spc="-10" dirty="0">
                <a:latin typeface="Calibri"/>
                <a:cs typeface="Calibri"/>
              </a:rPr>
              <a:t>roczi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8320" y="6400266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0" baseline="27777" dirty="0" smtClean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800" baseline="2777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38100"/>
            <a:ext cx="5010150" cy="2819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05565"/>
            <a:ext cx="6637129" cy="37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05000" y="5898883"/>
            <a:ext cx="544449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Які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країни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входять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трійку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Calibri"/>
                <a:cs typeface="Calibri"/>
              </a:rPr>
              <a:t>лідерів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0" dirty="0" smtClean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 descr="IMD World Competitiveness Ranking for 2024 | Abinash Mishra posted on the  topic |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4935" cy="55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35" y="461067"/>
            <a:ext cx="3719600" cy="43395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2" y="867095"/>
            <a:ext cx="7790476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5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5181"/>
            <a:ext cx="8925900" cy="502081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63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7971" y="4649800"/>
            <a:ext cx="5384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i="1" spc="-10" dirty="0">
                <a:latin typeface="Calibri"/>
                <a:cs typeface="Calibri"/>
              </a:rPr>
              <a:t>ринок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3813" y="171957"/>
            <a:ext cx="6569709" cy="6311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185"/>
              </a:spcBef>
            </a:pPr>
            <a:r>
              <a:rPr sz="2000" i="1" dirty="0">
                <a:latin typeface="Times New Roman"/>
                <a:cs typeface="Times New Roman"/>
              </a:rPr>
              <a:t>Ринок</a:t>
            </a:r>
            <a:r>
              <a:rPr sz="2000" i="1" spc="1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-</a:t>
            </a:r>
            <a:r>
              <a:rPr sz="2000" b="0" spc="1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сукупність</a:t>
            </a:r>
            <a:r>
              <a:rPr sz="2000" b="0" spc="114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відносин</a:t>
            </a:r>
            <a:r>
              <a:rPr sz="2000" b="0" spc="12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між</a:t>
            </a:r>
            <a:r>
              <a:rPr sz="2000" b="0" spc="13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продавцями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і</a:t>
            </a:r>
            <a:r>
              <a:rPr sz="2000" b="0" spc="14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покупцями, </a:t>
            </a:r>
            <a:r>
              <a:rPr sz="2000" b="0" dirty="0">
                <a:latin typeface="Times New Roman"/>
                <a:cs typeface="Times New Roman"/>
              </a:rPr>
              <a:t>які</a:t>
            </a:r>
            <a:r>
              <a:rPr sz="2000" b="0" spc="-8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обмінюються</a:t>
            </a:r>
            <a:r>
              <a:rPr sz="2000" b="0" spc="-6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продукцією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спеціалізованої</a:t>
            </a:r>
            <a:r>
              <a:rPr sz="2000" b="0" spc="-5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діяльності.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92" y="1038944"/>
            <a:ext cx="8190865" cy="24879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415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Передумовою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виникнення</a:t>
            </a:r>
            <a:r>
              <a:rPr sz="18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подібного</a:t>
            </a:r>
            <a:r>
              <a:rPr sz="18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типу</a:t>
            </a:r>
            <a:r>
              <a:rPr sz="18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відносин</a:t>
            </a:r>
            <a:r>
              <a:rPr sz="18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Times New Roman"/>
                <a:cs typeface="Times New Roman"/>
              </a:rPr>
              <a:t>є:</a:t>
            </a:r>
            <a:endParaRPr sz="1800">
              <a:latin typeface="Times New Roman"/>
              <a:cs typeface="Times New Roman"/>
            </a:endParaRPr>
          </a:p>
          <a:p>
            <a:pPr marL="993140" indent="-285750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993140" algn="l"/>
              </a:tabLst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розподіл</a:t>
            </a:r>
            <a:r>
              <a:rPr sz="180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праці</a:t>
            </a:r>
            <a:r>
              <a:rPr sz="1800" spc="2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або</a:t>
            </a:r>
            <a:r>
              <a:rPr sz="1800" spc="2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економічна</a:t>
            </a:r>
            <a:r>
              <a:rPr sz="180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спеціалізація</a:t>
            </a:r>
            <a:r>
              <a:rPr sz="1800" spc="2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80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кожний</a:t>
            </a:r>
            <a:r>
              <a:rPr sz="180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концентрує</a:t>
            </a:r>
            <a:r>
              <a:rPr sz="1800" spc="2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Times New Roman"/>
                <a:cs typeface="Times New Roman"/>
              </a:rPr>
              <a:t>свої</a:t>
            </a:r>
            <a:endParaRPr sz="1800">
              <a:latin typeface="Times New Roman"/>
              <a:cs typeface="Times New Roman"/>
            </a:endParaRPr>
          </a:p>
          <a:p>
            <a:pPr marL="99441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зусилля</a:t>
            </a:r>
            <a:r>
              <a:rPr sz="180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18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створенні</a:t>
            </a:r>
            <a:r>
              <a:rPr sz="180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якогось</a:t>
            </a:r>
            <a:r>
              <a:rPr sz="180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одного</a:t>
            </a:r>
            <a:r>
              <a:rPr sz="180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виду</a:t>
            </a:r>
            <a:r>
              <a:rPr sz="180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продукту</a:t>
            </a:r>
            <a:r>
              <a:rPr sz="180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або</a:t>
            </a:r>
            <a:r>
              <a:rPr sz="180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його</a:t>
            </a:r>
            <a:r>
              <a:rPr sz="180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частини</a:t>
            </a:r>
            <a:r>
              <a:rPr sz="180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33333"/>
                </a:solidFill>
                <a:latin typeface="Times New Roman"/>
                <a:cs typeface="Times New Roman"/>
              </a:rPr>
              <a:t>і</a:t>
            </a:r>
            <a:endParaRPr sz="1800">
              <a:latin typeface="Times New Roman"/>
              <a:cs typeface="Times New Roman"/>
            </a:endParaRPr>
          </a:p>
          <a:p>
            <a:pPr marL="99441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тому</a:t>
            </a:r>
            <a:r>
              <a:rPr sz="18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має</a:t>
            </a:r>
            <a:r>
              <a:rPr sz="18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потребу</a:t>
            </a:r>
            <a:r>
              <a:rPr sz="18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18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продукції виготовленій</a:t>
            </a:r>
            <a:r>
              <a:rPr sz="18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Times New Roman"/>
                <a:cs typeface="Times New Roman"/>
              </a:rPr>
              <a:t>іншими;</a:t>
            </a:r>
            <a:endParaRPr sz="1800">
              <a:latin typeface="Times New Roman"/>
              <a:cs typeface="Times New Roman"/>
            </a:endParaRPr>
          </a:p>
          <a:p>
            <a:pPr marL="993775" indent="-286385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993775" algn="l"/>
              </a:tabLst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забезпечення</a:t>
            </a:r>
            <a:r>
              <a:rPr sz="180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прав</a:t>
            </a:r>
            <a:r>
              <a:rPr sz="1800" spc="2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власності</a:t>
            </a:r>
            <a:r>
              <a:rPr sz="180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180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продукцію</a:t>
            </a:r>
            <a:r>
              <a:rPr sz="180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80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переважаючої</a:t>
            </a:r>
            <a:r>
              <a:rPr sz="180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Times New Roman"/>
                <a:cs typeface="Times New Roman"/>
              </a:rPr>
              <a:t>можливості</a:t>
            </a:r>
            <a:endParaRPr sz="1800">
              <a:latin typeface="Times New Roman"/>
              <a:cs typeface="Times New Roman"/>
            </a:endParaRPr>
          </a:p>
          <a:p>
            <a:pPr marL="99441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володіти,</a:t>
            </a:r>
            <a:r>
              <a:rPr sz="18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використовувати</a:t>
            </a:r>
            <a:r>
              <a:rPr sz="18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і</a:t>
            </a:r>
            <a:r>
              <a:rPr sz="18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розпоряджатися</a:t>
            </a:r>
            <a:r>
              <a:rPr sz="18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Times New Roman"/>
                <a:cs typeface="Times New Roman"/>
              </a:rPr>
              <a:t>нею.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47520" algn="l"/>
                <a:tab pos="3281045" algn="l"/>
                <a:tab pos="3750310" algn="l"/>
              </a:tabLst>
            </a:pPr>
            <a:r>
              <a:rPr sz="1800" b="1" i="1" spc="-10" dirty="0">
                <a:latin typeface="Times New Roman"/>
                <a:cs typeface="Times New Roman"/>
              </a:rPr>
              <a:t>Конкурентне</a:t>
            </a:r>
            <a:r>
              <a:rPr sz="1800" b="1" i="1" dirty="0">
                <a:latin typeface="Times New Roman"/>
                <a:cs typeface="Times New Roman"/>
              </a:rPr>
              <a:t>	</a:t>
            </a:r>
            <a:r>
              <a:rPr sz="1800" b="1" i="1" spc="-10" dirty="0">
                <a:latin typeface="Times New Roman"/>
                <a:cs typeface="Times New Roman"/>
              </a:rPr>
              <a:t>середовище</a:t>
            </a:r>
            <a:r>
              <a:rPr sz="1800" b="1" i="1" dirty="0">
                <a:latin typeface="Times New Roman"/>
                <a:cs typeface="Times New Roman"/>
              </a:rPr>
              <a:t>	</a:t>
            </a:r>
            <a:r>
              <a:rPr sz="1800" b="1" i="1" spc="-50" dirty="0">
                <a:latin typeface="Times New Roman"/>
                <a:cs typeface="Times New Roman"/>
              </a:rPr>
              <a:t>у</a:t>
            </a:r>
            <a:r>
              <a:rPr sz="1800" b="1" i="1" dirty="0">
                <a:latin typeface="Times New Roman"/>
                <a:cs typeface="Times New Roman"/>
              </a:rPr>
              <a:t>	</a:t>
            </a:r>
            <a:r>
              <a:rPr sz="1800" b="1" i="1" spc="-10" dirty="0">
                <a:latin typeface="Times New Roman"/>
                <a:cs typeface="Times New Roman"/>
              </a:rPr>
              <a:t>ринковому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3501008"/>
            <a:ext cx="4838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082040" algn="l"/>
                <a:tab pos="2307590" algn="l"/>
                <a:tab pos="2737485" algn="l"/>
                <a:tab pos="3627754" algn="l"/>
                <a:tab pos="4011929" algn="l"/>
              </a:tabLst>
            </a:pPr>
            <a:r>
              <a:rPr sz="1800" b="1" i="1" spc="-10" dirty="0">
                <a:latin typeface="Times New Roman"/>
                <a:cs typeface="Times New Roman"/>
              </a:rPr>
              <a:t>просторі</a:t>
            </a:r>
            <a:r>
              <a:rPr sz="1800" b="1" i="1" dirty="0">
                <a:latin typeface="Times New Roman"/>
                <a:cs typeface="Times New Roman"/>
              </a:rPr>
              <a:t>	</a:t>
            </a:r>
            <a:r>
              <a:rPr sz="1800" i="1" spc="-10" dirty="0">
                <a:latin typeface="Times New Roman"/>
                <a:cs typeface="Times New Roman"/>
              </a:rPr>
              <a:t>формують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усі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регіони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—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суб'єкти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яких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92" y="3775024"/>
            <a:ext cx="386715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0545" algn="l"/>
                <a:tab pos="3030855" algn="l"/>
              </a:tabLst>
            </a:pPr>
            <a:r>
              <a:rPr sz="1800" spc="-10" dirty="0">
                <a:latin typeface="Times New Roman"/>
                <a:cs typeface="Times New Roman"/>
              </a:rPr>
              <a:t>господарства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країни,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інтереси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перетинаються.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8340" y="3470147"/>
            <a:ext cx="1908175" cy="1548765"/>
          </a:xfrm>
          <a:custGeom>
            <a:avLst/>
            <a:gdLst/>
            <a:ahLst/>
            <a:cxnLst/>
            <a:rect l="l" t="t" r="r" b="b"/>
            <a:pathLst>
              <a:path w="1908175" h="1548764">
                <a:moveTo>
                  <a:pt x="0" y="774191"/>
                </a:moveTo>
                <a:lnTo>
                  <a:pt x="1411" y="731711"/>
                </a:lnTo>
                <a:lnTo>
                  <a:pt x="5597" y="689829"/>
                </a:lnTo>
                <a:lnTo>
                  <a:pt x="12485" y="648605"/>
                </a:lnTo>
                <a:lnTo>
                  <a:pt x="22002" y="608099"/>
                </a:lnTo>
                <a:lnTo>
                  <a:pt x="34076" y="568369"/>
                </a:lnTo>
                <a:lnTo>
                  <a:pt x="48633" y="529474"/>
                </a:lnTo>
                <a:lnTo>
                  <a:pt x="65602" y="491473"/>
                </a:lnTo>
                <a:lnTo>
                  <a:pt x="84908" y="454426"/>
                </a:lnTo>
                <a:lnTo>
                  <a:pt x="106480" y="418390"/>
                </a:lnTo>
                <a:lnTo>
                  <a:pt x="130245" y="383427"/>
                </a:lnTo>
                <a:lnTo>
                  <a:pt x="156130" y="349593"/>
                </a:lnTo>
                <a:lnTo>
                  <a:pt x="184062" y="316949"/>
                </a:lnTo>
                <a:lnTo>
                  <a:pt x="213969" y="285553"/>
                </a:lnTo>
                <a:lnTo>
                  <a:pt x="245778" y="255464"/>
                </a:lnTo>
                <a:lnTo>
                  <a:pt x="279415" y="226742"/>
                </a:lnTo>
                <a:lnTo>
                  <a:pt x="314810" y="199445"/>
                </a:lnTo>
                <a:lnTo>
                  <a:pt x="351887" y="173633"/>
                </a:lnTo>
                <a:lnTo>
                  <a:pt x="390576" y="149364"/>
                </a:lnTo>
                <a:lnTo>
                  <a:pt x="430803" y="126697"/>
                </a:lnTo>
                <a:lnTo>
                  <a:pt x="472496" y="105692"/>
                </a:lnTo>
                <a:lnTo>
                  <a:pt x="515581" y="86407"/>
                </a:lnTo>
                <a:lnTo>
                  <a:pt x="559987" y="68901"/>
                </a:lnTo>
                <a:lnTo>
                  <a:pt x="605639" y="53234"/>
                </a:lnTo>
                <a:lnTo>
                  <a:pt x="652467" y="39465"/>
                </a:lnTo>
                <a:lnTo>
                  <a:pt x="700396" y="27652"/>
                </a:lnTo>
                <a:lnTo>
                  <a:pt x="749354" y="17854"/>
                </a:lnTo>
                <a:lnTo>
                  <a:pt x="799269" y="10131"/>
                </a:lnTo>
                <a:lnTo>
                  <a:pt x="850067" y="4542"/>
                </a:lnTo>
                <a:lnTo>
                  <a:pt x="901676" y="1145"/>
                </a:lnTo>
                <a:lnTo>
                  <a:pt x="954024" y="0"/>
                </a:lnTo>
                <a:lnTo>
                  <a:pt x="1006371" y="1145"/>
                </a:lnTo>
                <a:lnTo>
                  <a:pt x="1057980" y="4542"/>
                </a:lnTo>
                <a:lnTo>
                  <a:pt x="1108778" y="10131"/>
                </a:lnTo>
                <a:lnTo>
                  <a:pt x="1158693" y="17854"/>
                </a:lnTo>
                <a:lnTo>
                  <a:pt x="1207651" y="27652"/>
                </a:lnTo>
                <a:lnTo>
                  <a:pt x="1255580" y="39465"/>
                </a:lnTo>
                <a:lnTo>
                  <a:pt x="1302408" y="53234"/>
                </a:lnTo>
                <a:lnTo>
                  <a:pt x="1348060" y="68901"/>
                </a:lnTo>
                <a:lnTo>
                  <a:pt x="1392466" y="86407"/>
                </a:lnTo>
                <a:lnTo>
                  <a:pt x="1435551" y="105692"/>
                </a:lnTo>
                <a:lnTo>
                  <a:pt x="1477244" y="126697"/>
                </a:lnTo>
                <a:lnTo>
                  <a:pt x="1517471" y="149364"/>
                </a:lnTo>
                <a:lnTo>
                  <a:pt x="1556160" y="173633"/>
                </a:lnTo>
                <a:lnTo>
                  <a:pt x="1593237" y="199445"/>
                </a:lnTo>
                <a:lnTo>
                  <a:pt x="1628632" y="226742"/>
                </a:lnTo>
                <a:lnTo>
                  <a:pt x="1662269" y="255464"/>
                </a:lnTo>
                <a:lnTo>
                  <a:pt x="1694078" y="285553"/>
                </a:lnTo>
                <a:lnTo>
                  <a:pt x="1723985" y="316949"/>
                </a:lnTo>
                <a:lnTo>
                  <a:pt x="1751917" y="349593"/>
                </a:lnTo>
                <a:lnTo>
                  <a:pt x="1777802" y="383427"/>
                </a:lnTo>
                <a:lnTo>
                  <a:pt x="1801567" y="418390"/>
                </a:lnTo>
                <a:lnTo>
                  <a:pt x="1823139" y="454426"/>
                </a:lnTo>
                <a:lnTo>
                  <a:pt x="1842445" y="491473"/>
                </a:lnTo>
                <a:lnTo>
                  <a:pt x="1859414" y="529474"/>
                </a:lnTo>
                <a:lnTo>
                  <a:pt x="1873971" y="568369"/>
                </a:lnTo>
                <a:lnTo>
                  <a:pt x="1886045" y="608099"/>
                </a:lnTo>
                <a:lnTo>
                  <a:pt x="1895562" y="648605"/>
                </a:lnTo>
                <a:lnTo>
                  <a:pt x="1902450" y="689829"/>
                </a:lnTo>
                <a:lnTo>
                  <a:pt x="1906636" y="731711"/>
                </a:lnTo>
                <a:lnTo>
                  <a:pt x="1908048" y="774191"/>
                </a:lnTo>
                <a:lnTo>
                  <a:pt x="1906636" y="816672"/>
                </a:lnTo>
                <a:lnTo>
                  <a:pt x="1902450" y="858554"/>
                </a:lnTo>
                <a:lnTo>
                  <a:pt x="1895562" y="899778"/>
                </a:lnTo>
                <a:lnTo>
                  <a:pt x="1886045" y="940284"/>
                </a:lnTo>
                <a:lnTo>
                  <a:pt x="1873971" y="980014"/>
                </a:lnTo>
                <a:lnTo>
                  <a:pt x="1859414" y="1018909"/>
                </a:lnTo>
                <a:lnTo>
                  <a:pt x="1842445" y="1056910"/>
                </a:lnTo>
                <a:lnTo>
                  <a:pt x="1823139" y="1093957"/>
                </a:lnTo>
                <a:lnTo>
                  <a:pt x="1801567" y="1129993"/>
                </a:lnTo>
                <a:lnTo>
                  <a:pt x="1777802" y="1164956"/>
                </a:lnTo>
                <a:lnTo>
                  <a:pt x="1751917" y="1198790"/>
                </a:lnTo>
                <a:lnTo>
                  <a:pt x="1723985" y="1231434"/>
                </a:lnTo>
                <a:lnTo>
                  <a:pt x="1694078" y="1262830"/>
                </a:lnTo>
                <a:lnTo>
                  <a:pt x="1662269" y="1292919"/>
                </a:lnTo>
                <a:lnTo>
                  <a:pt x="1628632" y="1321641"/>
                </a:lnTo>
                <a:lnTo>
                  <a:pt x="1593237" y="1348938"/>
                </a:lnTo>
                <a:lnTo>
                  <a:pt x="1556160" y="1374750"/>
                </a:lnTo>
                <a:lnTo>
                  <a:pt x="1517471" y="1399019"/>
                </a:lnTo>
                <a:lnTo>
                  <a:pt x="1477244" y="1421686"/>
                </a:lnTo>
                <a:lnTo>
                  <a:pt x="1435551" y="1442691"/>
                </a:lnTo>
                <a:lnTo>
                  <a:pt x="1392466" y="1461976"/>
                </a:lnTo>
                <a:lnTo>
                  <a:pt x="1348060" y="1479482"/>
                </a:lnTo>
                <a:lnTo>
                  <a:pt x="1302408" y="1495149"/>
                </a:lnTo>
                <a:lnTo>
                  <a:pt x="1255580" y="1508918"/>
                </a:lnTo>
                <a:lnTo>
                  <a:pt x="1207651" y="1520731"/>
                </a:lnTo>
                <a:lnTo>
                  <a:pt x="1158693" y="1530529"/>
                </a:lnTo>
                <a:lnTo>
                  <a:pt x="1108778" y="1538252"/>
                </a:lnTo>
                <a:lnTo>
                  <a:pt x="1057980" y="1543841"/>
                </a:lnTo>
                <a:lnTo>
                  <a:pt x="1006371" y="1547238"/>
                </a:lnTo>
                <a:lnTo>
                  <a:pt x="954024" y="1548383"/>
                </a:lnTo>
                <a:lnTo>
                  <a:pt x="901676" y="1547238"/>
                </a:lnTo>
                <a:lnTo>
                  <a:pt x="850067" y="1543841"/>
                </a:lnTo>
                <a:lnTo>
                  <a:pt x="799269" y="1538252"/>
                </a:lnTo>
                <a:lnTo>
                  <a:pt x="749354" y="1530529"/>
                </a:lnTo>
                <a:lnTo>
                  <a:pt x="700396" y="1520731"/>
                </a:lnTo>
                <a:lnTo>
                  <a:pt x="652467" y="1508918"/>
                </a:lnTo>
                <a:lnTo>
                  <a:pt x="605639" y="1495149"/>
                </a:lnTo>
                <a:lnTo>
                  <a:pt x="559987" y="1479482"/>
                </a:lnTo>
                <a:lnTo>
                  <a:pt x="515581" y="1461976"/>
                </a:lnTo>
                <a:lnTo>
                  <a:pt x="472496" y="1442691"/>
                </a:lnTo>
                <a:lnTo>
                  <a:pt x="430803" y="1421686"/>
                </a:lnTo>
                <a:lnTo>
                  <a:pt x="390576" y="1399019"/>
                </a:lnTo>
                <a:lnTo>
                  <a:pt x="351887" y="1374750"/>
                </a:lnTo>
                <a:lnTo>
                  <a:pt x="314810" y="1348938"/>
                </a:lnTo>
                <a:lnTo>
                  <a:pt x="279415" y="1321641"/>
                </a:lnTo>
                <a:lnTo>
                  <a:pt x="245778" y="1292919"/>
                </a:lnTo>
                <a:lnTo>
                  <a:pt x="213969" y="1262830"/>
                </a:lnTo>
                <a:lnTo>
                  <a:pt x="184062" y="1231434"/>
                </a:lnTo>
                <a:lnTo>
                  <a:pt x="156130" y="1198790"/>
                </a:lnTo>
                <a:lnTo>
                  <a:pt x="130245" y="1164956"/>
                </a:lnTo>
                <a:lnTo>
                  <a:pt x="106480" y="1129993"/>
                </a:lnTo>
                <a:lnTo>
                  <a:pt x="84908" y="1093957"/>
                </a:lnTo>
                <a:lnTo>
                  <a:pt x="65602" y="1056910"/>
                </a:lnTo>
                <a:lnTo>
                  <a:pt x="48633" y="1018909"/>
                </a:lnTo>
                <a:lnTo>
                  <a:pt x="34076" y="980014"/>
                </a:lnTo>
                <a:lnTo>
                  <a:pt x="22002" y="940284"/>
                </a:lnTo>
                <a:lnTo>
                  <a:pt x="12485" y="899778"/>
                </a:lnTo>
                <a:lnTo>
                  <a:pt x="5597" y="858554"/>
                </a:lnTo>
                <a:lnTo>
                  <a:pt x="1411" y="816672"/>
                </a:lnTo>
                <a:lnTo>
                  <a:pt x="0" y="774191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52386" y="407918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B9BD4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3219" y="3040379"/>
            <a:ext cx="2057400" cy="1304925"/>
          </a:xfrm>
          <a:custGeom>
            <a:avLst/>
            <a:gdLst/>
            <a:ahLst/>
            <a:cxnLst/>
            <a:rect l="l" t="t" r="r" b="b"/>
            <a:pathLst>
              <a:path w="2057400" h="1304925">
                <a:moveTo>
                  <a:pt x="0" y="652272"/>
                </a:moveTo>
                <a:lnTo>
                  <a:pt x="6455" y="578775"/>
                </a:lnTo>
                <a:lnTo>
                  <a:pt x="25357" y="507669"/>
                </a:lnTo>
                <a:lnTo>
                  <a:pt x="56012" y="439393"/>
                </a:lnTo>
                <a:lnTo>
                  <a:pt x="75530" y="406453"/>
                </a:lnTo>
                <a:lnTo>
                  <a:pt x="97725" y="374387"/>
                </a:lnTo>
                <a:lnTo>
                  <a:pt x="122512" y="343248"/>
                </a:lnTo>
                <a:lnTo>
                  <a:pt x="149803" y="313092"/>
                </a:lnTo>
                <a:lnTo>
                  <a:pt x="179512" y="283973"/>
                </a:lnTo>
                <a:lnTo>
                  <a:pt x="211551" y="255947"/>
                </a:lnTo>
                <a:lnTo>
                  <a:pt x="245834" y="229069"/>
                </a:lnTo>
                <a:lnTo>
                  <a:pt x="282273" y="203393"/>
                </a:lnTo>
                <a:lnTo>
                  <a:pt x="320784" y="178975"/>
                </a:lnTo>
                <a:lnTo>
                  <a:pt x="361277" y="155870"/>
                </a:lnTo>
                <a:lnTo>
                  <a:pt x="403668" y="134133"/>
                </a:lnTo>
                <a:lnTo>
                  <a:pt x="447868" y="113818"/>
                </a:lnTo>
                <a:lnTo>
                  <a:pt x="493791" y="94982"/>
                </a:lnTo>
                <a:lnTo>
                  <a:pt x="541351" y="77678"/>
                </a:lnTo>
                <a:lnTo>
                  <a:pt x="590460" y="61962"/>
                </a:lnTo>
                <a:lnTo>
                  <a:pt x="641032" y="47889"/>
                </a:lnTo>
                <a:lnTo>
                  <a:pt x="692980" y="35514"/>
                </a:lnTo>
                <a:lnTo>
                  <a:pt x="746216" y="24891"/>
                </a:lnTo>
                <a:lnTo>
                  <a:pt x="800656" y="16077"/>
                </a:lnTo>
                <a:lnTo>
                  <a:pt x="856210" y="9126"/>
                </a:lnTo>
                <a:lnTo>
                  <a:pt x="912794" y="4092"/>
                </a:lnTo>
                <a:lnTo>
                  <a:pt x="970319" y="1032"/>
                </a:lnTo>
                <a:lnTo>
                  <a:pt x="1028700" y="0"/>
                </a:lnTo>
                <a:lnTo>
                  <a:pt x="1087080" y="1032"/>
                </a:lnTo>
                <a:lnTo>
                  <a:pt x="1144605" y="4092"/>
                </a:lnTo>
                <a:lnTo>
                  <a:pt x="1201189" y="9126"/>
                </a:lnTo>
                <a:lnTo>
                  <a:pt x="1256743" y="16077"/>
                </a:lnTo>
                <a:lnTo>
                  <a:pt x="1311183" y="24891"/>
                </a:lnTo>
                <a:lnTo>
                  <a:pt x="1364419" y="35514"/>
                </a:lnTo>
                <a:lnTo>
                  <a:pt x="1416367" y="47889"/>
                </a:lnTo>
                <a:lnTo>
                  <a:pt x="1466939" y="61962"/>
                </a:lnTo>
                <a:lnTo>
                  <a:pt x="1516048" y="77678"/>
                </a:lnTo>
                <a:lnTo>
                  <a:pt x="1563608" y="94982"/>
                </a:lnTo>
                <a:lnTo>
                  <a:pt x="1609531" y="113818"/>
                </a:lnTo>
                <a:lnTo>
                  <a:pt x="1653731" y="134133"/>
                </a:lnTo>
                <a:lnTo>
                  <a:pt x="1696122" y="155870"/>
                </a:lnTo>
                <a:lnTo>
                  <a:pt x="1736615" y="178975"/>
                </a:lnTo>
                <a:lnTo>
                  <a:pt x="1775126" y="203393"/>
                </a:lnTo>
                <a:lnTo>
                  <a:pt x="1811565" y="229069"/>
                </a:lnTo>
                <a:lnTo>
                  <a:pt x="1845848" y="255947"/>
                </a:lnTo>
                <a:lnTo>
                  <a:pt x="1877887" y="283973"/>
                </a:lnTo>
                <a:lnTo>
                  <a:pt x="1907596" y="313092"/>
                </a:lnTo>
                <a:lnTo>
                  <a:pt x="1934887" y="343248"/>
                </a:lnTo>
                <a:lnTo>
                  <a:pt x="1959674" y="374387"/>
                </a:lnTo>
                <a:lnTo>
                  <a:pt x="1981869" y="406453"/>
                </a:lnTo>
                <a:lnTo>
                  <a:pt x="2001387" y="439393"/>
                </a:lnTo>
                <a:lnTo>
                  <a:pt x="2032042" y="507669"/>
                </a:lnTo>
                <a:lnTo>
                  <a:pt x="2050944" y="578775"/>
                </a:lnTo>
                <a:lnTo>
                  <a:pt x="2057400" y="652272"/>
                </a:lnTo>
                <a:lnTo>
                  <a:pt x="2055771" y="689291"/>
                </a:lnTo>
                <a:lnTo>
                  <a:pt x="2043006" y="761647"/>
                </a:lnTo>
                <a:lnTo>
                  <a:pt x="2018140" y="831394"/>
                </a:lnTo>
                <a:lnTo>
                  <a:pt x="1981869" y="898090"/>
                </a:lnTo>
                <a:lnTo>
                  <a:pt x="1959674" y="930156"/>
                </a:lnTo>
                <a:lnTo>
                  <a:pt x="1934887" y="961295"/>
                </a:lnTo>
                <a:lnTo>
                  <a:pt x="1907596" y="991451"/>
                </a:lnTo>
                <a:lnTo>
                  <a:pt x="1877887" y="1020570"/>
                </a:lnTo>
                <a:lnTo>
                  <a:pt x="1845848" y="1048596"/>
                </a:lnTo>
                <a:lnTo>
                  <a:pt x="1811565" y="1075474"/>
                </a:lnTo>
                <a:lnTo>
                  <a:pt x="1775126" y="1101150"/>
                </a:lnTo>
                <a:lnTo>
                  <a:pt x="1736615" y="1125568"/>
                </a:lnTo>
                <a:lnTo>
                  <a:pt x="1696122" y="1148673"/>
                </a:lnTo>
                <a:lnTo>
                  <a:pt x="1653731" y="1170410"/>
                </a:lnTo>
                <a:lnTo>
                  <a:pt x="1609531" y="1190725"/>
                </a:lnTo>
                <a:lnTo>
                  <a:pt x="1563608" y="1209561"/>
                </a:lnTo>
                <a:lnTo>
                  <a:pt x="1516048" y="1226865"/>
                </a:lnTo>
                <a:lnTo>
                  <a:pt x="1466939" y="1242581"/>
                </a:lnTo>
                <a:lnTo>
                  <a:pt x="1416367" y="1256654"/>
                </a:lnTo>
                <a:lnTo>
                  <a:pt x="1364419" y="1269029"/>
                </a:lnTo>
                <a:lnTo>
                  <a:pt x="1311183" y="1279652"/>
                </a:lnTo>
                <a:lnTo>
                  <a:pt x="1256743" y="1288466"/>
                </a:lnTo>
                <a:lnTo>
                  <a:pt x="1201189" y="1295417"/>
                </a:lnTo>
                <a:lnTo>
                  <a:pt x="1144605" y="1300451"/>
                </a:lnTo>
                <a:lnTo>
                  <a:pt x="1087080" y="1303511"/>
                </a:lnTo>
                <a:lnTo>
                  <a:pt x="1028700" y="1304544"/>
                </a:lnTo>
                <a:lnTo>
                  <a:pt x="970319" y="1303511"/>
                </a:lnTo>
                <a:lnTo>
                  <a:pt x="912794" y="1300451"/>
                </a:lnTo>
                <a:lnTo>
                  <a:pt x="856210" y="1295417"/>
                </a:lnTo>
                <a:lnTo>
                  <a:pt x="800656" y="1288466"/>
                </a:lnTo>
                <a:lnTo>
                  <a:pt x="746216" y="1279652"/>
                </a:lnTo>
                <a:lnTo>
                  <a:pt x="692980" y="1269029"/>
                </a:lnTo>
                <a:lnTo>
                  <a:pt x="641032" y="1256654"/>
                </a:lnTo>
                <a:lnTo>
                  <a:pt x="590460" y="1242581"/>
                </a:lnTo>
                <a:lnTo>
                  <a:pt x="541351" y="1226865"/>
                </a:lnTo>
                <a:lnTo>
                  <a:pt x="493791" y="1209561"/>
                </a:lnTo>
                <a:lnTo>
                  <a:pt x="447868" y="1190725"/>
                </a:lnTo>
                <a:lnTo>
                  <a:pt x="403668" y="1170410"/>
                </a:lnTo>
                <a:lnTo>
                  <a:pt x="361277" y="1148673"/>
                </a:lnTo>
                <a:lnTo>
                  <a:pt x="320784" y="1125568"/>
                </a:lnTo>
                <a:lnTo>
                  <a:pt x="282273" y="1101150"/>
                </a:lnTo>
                <a:lnTo>
                  <a:pt x="245834" y="1075474"/>
                </a:lnTo>
                <a:lnTo>
                  <a:pt x="211551" y="1048596"/>
                </a:lnTo>
                <a:lnTo>
                  <a:pt x="179512" y="1020570"/>
                </a:lnTo>
                <a:lnTo>
                  <a:pt x="149803" y="991451"/>
                </a:lnTo>
                <a:lnTo>
                  <a:pt x="122512" y="961295"/>
                </a:lnTo>
                <a:lnTo>
                  <a:pt x="97725" y="930156"/>
                </a:lnTo>
                <a:lnTo>
                  <a:pt x="75530" y="898090"/>
                </a:lnTo>
                <a:lnTo>
                  <a:pt x="56012" y="865150"/>
                </a:lnTo>
                <a:lnTo>
                  <a:pt x="25357" y="796874"/>
                </a:lnTo>
                <a:lnTo>
                  <a:pt x="6455" y="725768"/>
                </a:lnTo>
                <a:lnTo>
                  <a:pt x="0" y="652272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69530" y="352851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08292" y="4067555"/>
            <a:ext cx="2057400" cy="1201420"/>
          </a:xfrm>
          <a:custGeom>
            <a:avLst/>
            <a:gdLst/>
            <a:ahLst/>
            <a:cxnLst/>
            <a:rect l="l" t="t" r="r" b="b"/>
            <a:pathLst>
              <a:path w="2057400" h="1201420">
                <a:moveTo>
                  <a:pt x="0" y="600456"/>
                </a:moveTo>
                <a:lnTo>
                  <a:pt x="6919" y="530434"/>
                </a:lnTo>
                <a:lnTo>
                  <a:pt x="27165" y="462785"/>
                </a:lnTo>
                <a:lnTo>
                  <a:pt x="59965" y="397957"/>
                </a:lnTo>
                <a:lnTo>
                  <a:pt x="104547" y="336401"/>
                </a:lnTo>
                <a:lnTo>
                  <a:pt x="131015" y="306992"/>
                </a:lnTo>
                <a:lnTo>
                  <a:pt x="160140" y="278570"/>
                </a:lnTo>
                <a:lnTo>
                  <a:pt x="191825" y="251191"/>
                </a:lnTo>
                <a:lnTo>
                  <a:pt x="225974" y="224912"/>
                </a:lnTo>
                <a:lnTo>
                  <a:pt x="262489" y="199789"/>
                </a:lnTo>
                <a:lnTo>
                  <a:pt x="301275" y="175879"/>
                </a:lnTo>
                <a:lnTo>
                  <a:pt x="342236" y="153237"/>
                </a:lnTo>
                <a:lnTo>
                  <a:pt x="385274" y="131921"/>
                </a:lnTo>
                <a:lnTo>
                  <a:pt x="430293" y="111986"/>
                </a:lnTo>
                <a:lnTo>
                  <a:pt x="477198" y="93490"/>
                </a:lnTo>
                <a:lnTo>
                  <a:pt x="525891" y="76487"/>
                </a:lnTo>
                <a:lnTo>
                  <a:pt x="576276" y="61035"/>
                </a:lnTo>
                <a:lnTo>
                  <a:pt x="628257" y="47190"/>
                </a:lnTo>
                <a:lnTo>
                  <a:pt x="681737" y="35008"/>
                </a:lnTo>
                <a:lnTo>
                  <a:pt x="736619" y="24546"/>
                </a:lnTo>
                <a:lnTo>
                  <a:pt x="792808" y="15859"/>
                </a:lnTo>
                <a:lnTo>
                  <a:pt x="850207" y="9005"/>
                </a:lnTo>
                <a:lnTo>
                  <a:pt x="908720" y="4040"/>
                </a:lnTo>
                <a:lnTo>
                  <a:pt x="968249" y="1019"/>
                </a:lnTo>
                <a:lnTo>
                  <a:pt x="1028700" y="0"/>
                </a:lnTo>
                <a:lnTo>
                  <a:pt x="1089150" y="1019"/>
                </a:lnTo>
                <a:lnTo>
                  <a:pt x="1148679" y="4040"/>
                </a:lnTo>
                <a:lnTo>
                  <a:pt x="1207192" y="9005"/>
                </a:lnTo>
                <a:lnTo>
                  <a:pt x="1264591" y="15859"/>
                </a:lnTo>
                <a:lnTo>
                  <a:pt x="1320780" y="24546"/>
                </a:lnTo>
                <a:lnTo>
                  <a:pt x="1375662" y="35008"/>
                </a:lnTo>
                <a:lnTo>
                  <a:pt x="1429142" y="47190"/>
                </a:lnTo>
                <a:lnTo>
                  <a:pt x="1481123" y="61035"/>
                </a:lnTo>
                <a:lnTo>
                  <a:pt x="1531508" y="76487"/>
                </a:lnTo>
                <a:lnTo>
                  <a:pt x="1580201" y="93490"/>
                </a:lnTo>
                <a:lnTo>
                  <a:pt x="1627106" y="111986"/>
                </a:lnTo>
                <a:lnTo>
                  <a:pt x="1672125" y="131921"/>
                </a:lnTo>
                <a:lnTo>
                  <a:pt x="1715163" y="153237"/>
                </a:lnTo>
                <a:lnTo>
                  <a:pt x="1756124" y="175879"/>
                </a:lnTo>
                <a:lnTo>
                  <a:pt x="1794910" y="199789"/>
                </a:lnTo>
                <a:lnTo>
                  <a:pt x="1831425" y="224912"/>
                </a:lnTo>
                <a:lnTo>
                  <a:pt x="1865574" y="251191"/>
                </a:lnTo>
                <a:lnTo>
                  <a:pt x="1897259" y="278570"/>
                </a:lnTo>
                <a:lnTo>
                  <a:pt x="1926384" y="306992"/>
                </a:lnTo>
                <a:lnTo>
                  <a:pt x="1952852" y="336401"/>
                </a:lnTo>
                <a:lnTo>
                  <a:pt x="1976568" y="366742"/>
                </a:lnTo>
                <a:lnTo>
                  <a:pt x="2015355" y="429990"/>
                </a:lnTo>
                <a:lnTo>
                  <a:pt x="2041974" y="496285"/>
                </a:lnTo>
                <a:lnTo>
                  <a:pt x="2055653" y="565177"/>
                </a:lnTo>
                <a:lnTo>
                  <a:pt x="2057400" y="600456"/>
                </a:lnTo>
                <a:lnTo>
                  <a:pt x="2055653" y="635734"/>
                </a:lnTo>
                <a:lnTo>
                  <a:pt x="2041974" y="704626"/>
                </a:lnTo>
                <a:lnTo>
                  <a:pt x="2015355" y="770921"/>
                </a:lnTo>
                <a:lnTo>
                  <a:pt x="1976568" y="834169"/>
                </a:lnTo>
                <a:lnTo>
                  <a:pt x="1952852" y="864510"/>
                </a:lnTo>
                <a:lnTo>
                  <a:pt x="1926384" y="893919"/>
                </a:lnTo>
                <a:lnTo>
                  <a:pt x="1897259" y="922341"/>
                </a:lnTo>
                <a:lnTo>
                  <a:pt x="1865574" y="949720"/>
                </a:lnTo>
                <a:lnTo>
                  <a:pt x="1831425" y="975999"/>
                </a:lnTo>
                <a:lnTo>
                  <a:pt x="1794910" y="1001122"/>
                </a:lnTo>
                <a:lnTo>
                  <a:pt x="1756124" y="1025032"/>
                </a:lnTo>
                <a:lnTo>
                  <a:pt x="1715163" y="1047674"/>
                </a:lnTo>
                <a:lnTo>
                  <a:pt x="1672125" y="1068990"/>
                </a:lnTo>
                <a:lnTo>
                  <a:pt x="1627106" y="1088925"/>
                </a:lnTo>
                <a:lnTo>
                  <a:pt x="1580201" y="1107421"/>
                </a:lnTo>
                <a:lnTo>
                  <a:pt x="1531508" y="1124424"/>
                </a:lnTo>
                <a:lnTo>
                  <a:pt x="1481123" y="1139876"/>
                </a:lnTo>
                <a:lnTo>
                  <a:pt x="1429142" y="1153721"/>
                </a:lnTo>
                <a:lnTo>
                  <a:pt x="1375662" y="1165903"/>
                </a:lnTo>
                <a:lnTo>
                  <a:pt x="1320780" y="1176365"/>
                </a:lnTo>
                <a:lnTo>
                  <a:pt x="1264591" y="1185052"/>
                </a:lnTo>
                <a:lnTo>
                  <a:pt x="1207192" y="1191906"/>
                </a:lnTo>
                <a:lnTo>
                  <a:pt x="1148679" y="1196871"/>
                </a:lnTo>
                <a:lnTo>
                  <a:pt x="1089150" y="1199892"/>
                </a:lnTo>
                <a:lnTo>
                  <a:pt x="1028700" y="1200912"/>
                </a:lnTo>
                <a:lnTo>
                  <a:pt x="968249" y="1199892"/>
                </a:lnTo>
                <a:lnTo>
                  <a:pt x="908720" y="1196871"/>
                </a:lnTo>
                <a:lnTo>
                  <a:pt x="850207" y="1191906"/>
                </a:lnTo>
                <a:lnTo>
                  <a:pt x="792808" y="1185052"/>
                </a:lnTo>
                <a:lnTo>
                  <a:pt x="736619" y="1176365"/>
                </a:lnTo>
                <a:lnTo>
                  <a:pt x="681737" y="1165903"/>
                </a:lnTo>
                <a:lnTo>
                  <a:pt x="628257" y="1153721"/>
                </a:lnTo>
                <a:lnTo>
                  <a:pt x="576276" y="1139876"/>
                </a:lnTo>
                <a:lnTo>
                  <a:pt x="525891" y="1124424"/>
                </a:lnTo>
                <a:lnTo>
                  <a:pt x="477198" y="1107421"/>
                </a:lnTo>
                <a:lnTo>
                  <a:pt x="430293" y="1088925"/>
                </a:lnTo>
                <a:lnTo>
                  <a:pt x="385274" y="1068990"/>
                </a:lnTo>
                <a:lnTo>
                  <a:pt x="342236" y="1047674"/>
                </a:lnTo>
                <a:lnTo>
                  <a:pt x="301275" y="1025032"/>
                </a:lnTo>
                <a:lnTo>
                  <a:pt x="262489" y="1001122"/>
                </a:lnTo>
                <a:lnTo>
                  <a:pt x="225974" y="975999"/>
                </a:lnTo>
                <a:lnTo>
                  <a:pt x="191825" y="949720"/>
                </a:lnTo>
                <a:lnTo>
                  <a:pt x="160140" y="922341"/>
                </a:lnTo>
                <a:lnTo>
                  <a:pt x="131015" y="893919"/>
                </a:lnTo>
                <a:lnTo>
                  <a:pt x="104547" y="864510"/>
                </a:lnTo>
                <a:lnTo>
                  <a:pt x="80831" y="834169"/>
                </a:lnTo>
                <a:lnTo>
                  <a:pt x="42044" y="770921"/>
                </a:lnTo>
                <a:lnTo>
                  <a:pt x="15425" y="704626"/>
                </a:lnTo>
                <a:lnTo>
                  <a:pt x="1746" y="635734"/>
                </a:lnTo>
                <a:lnTo>
                  <a:pt x="0" y="600456"/>
                </a:lnTo>
                <a:close/>
              </a:path>
            </a:pathLst>
          </a:custGeom>
          <a:ln w="914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65109" y="450291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6FAC46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224" y="5458967"/>
            <a:ext cx="1689100" cy="1198245"/>
          </a:xfrm>
          <a:prstGeom prst="rect">
            <a:avLst/>
          </a:prstGeom>
          <a:solidFill>
            <a:srgbClr val="DAE2F3"/>
          </a:solidFill>
          <a:ln w="12191">
            <a:solidFill>
              <a:srgbClr val="FFC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Пасивні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виконавці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2279" y="5303520"/>
            <a:ext cx="1908175" cy="1353820"/>
          </a:xfrm>
          <a:prstGeom prst="rect">
            <a:avLst/>
          </a:prstGeom>
          <a:solidFill>
            <a:srgbClr val="FFE699"/>
          </a:solidFill>
          <a:ln w="12192">
            <a:solidFill>
              <a:srgbClr val="FFC000"/>
            </a:solidFill>
          </a:ln>
        </p:spPr>
        <p:txBody>
          <a:bodyPr vert="horz" wrap="square" lIns="0" tIns="252729" rIns="0" bIns="0" rtlCol="0">
            <a:spAutoFit/>
          </a:bodyPr>
          <a:lstStyle/>
          <a:p>
            <a:pPr marL="434975" marR="361315" indent="-67310" algn="just">
              <a:lnSpc>
                <a:spcPct val="100000"/>
              </a:lnSpc>
              <a:spcBef>
                <a:spcPts val="1989"/>
              </a:spcBef>
            </a:pPr>
            <a:r>
              <a:rPr sz="1800" b="1" spc="-10" dirty="0">
                <a:latin typeface="Calibri"/>
                <a:cs typeface="Calibri"/>
              </a:rPr>
              <a:t>Економічно самостійні суб’єкти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53767" y="4306823"/>
            <a:ext cx="4194175" cy="2557780"/>
            <a:chOff x="1953767" y="4306823"/>
            <a:chExt cx="4194175" cy="255778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815" y="5650991"/>
              <a:ext cx="1045463" cy="8138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56815" y="5650991"/>
              <a:ext cx="1045844" cy="814069"/>
            </a:xfrm>
            <a:custGeom>
              <a:avLst/>
              <a:gdLst/>
              <a:ahLst/>
              <a:cxnLst/>
              <a:rect l="l" t="t" r="r" b="b"/>
              <a:pathLst>
                <a:path w="1045844" h="814070">
                  <a:moveTo>
                    <a:pt x="0" y="203454"/>
                  </a:moveTo>
                  <a:lnTo>
                    <a:pt x="638556" y="203454"/>
                  </a:lnTo>
                  <a:lnTo>
                    <a:pt x="638556" y="0"/>
                  </a:lnTo>
                  <a:lnTo>
                    <a:pt x="1045463" y="406908"/>
                  </a:lnTo>
                  <a:lnTo>
                    <a:pt x="638556" y="813816"/>
                  </a:lnTo>
                  <a:lnTo>
                    <a:pt x="638556" y="610362"/>
                  </a:lnTo>
                  <a:lnTo>
                    <a:pt x="0" y="610362"/>
                  </a:lnTo>
                  <a:lnTo>
                    <a:pt x="0" y="203454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78835" y="4311395"/>
              <a:ext cx="3264535" cy="2548255"/>
            </a:xfrm>
            <a:custGeom>
              <a:avLst/>
              <a:gdLst/>
              <a:ahLst/>
              <a:cxnLst/>
              <a:rect l="l" t="t" r="r" b="b"/>
              <a:pathLst>
                <a:path w="3264535" h="2548254">
                  <a:moveTo>
                    <a:pt x="0" y="1274063"/>
                  </a:moveTo>
                  <a:lnTo>
                    <a:pt x="872" y="1232005"/>
                  </a:lnTo>
                  <a:lnTo>
                    <a:pt x="3471" y="1190287"/>
                  </a:lnTo>
                  <a:lnTo>
                    <a:pt x="7771" y="1148931"/>
                  </a:lnTo>
                  <a:lnTo>
                    <a:pt x="13743" y="1107958"/>
                  </a:lnTo>
                  <a:lnTo>
                    <a:pt x="21362" y="1067389"/>
                  </a:lnTo>
                  <a:lnTo>
                    <a:pt x="30600" y="1027245"/>
                  </a:lnTo>
                  <a:lnTo>
                    <a:pt x="41431" y="987547"/>
                  </a:lnTo>
                  <a:lnTo>
                    <a:pt x="53828" y="948315"/>
                  </a:lnTo>
                  <a:lnTo>
                    <a:pt x="67763" y="909572"/>
                  </a:lnTo>
                  <a:lnTo>
                    <a:pt x="83210" y="871337"/>
                  </a:lnTo>
                  <a:lnTo>
                    <a:pt x="100142" y="833633"/>
                  </a:lnTo>
                  <a:lnTo>
                    <a:pt x="118532" y="796479"/>
                  </a:lnTo>
                  <a:lnTo>
                    <a:pt x="138353" y="759896"/>
                  </a:lnTo>
                  <a:lnTo>
                    <a:pt x="159579" y="723907"/>
                  </a:lnTo>
                  <a:lnTo>
                    <a:pt x="182182" y="688531"/>
                  </a:lnTo>
                  <a:lnTo>
                    <a:pt x="206136" y="653790"/>
                  </a:lnTo>
                  <a:lnTo>
                    <a:pt x="231413" y="619704"/>
                  </a:lnTo>
                  <a:lnTo>
                    <a:pt x="257988" y="586295"/>
                  </a:lnTo>
                  <a:lnTo>
                    <a:pt x="285832" y="553584"/>
                  </a:lnTo>
                  <a:lnTo>
                    <a:pt x="314919" y="521592"/>
                  </a:lnTo>
                  <a:lnTo>
                    <a:pt x="345222" y="490338"/>
                  </a:lnTo>
                  <a:lnTo>
                    <a:pt x="376715" y="459846"/>
                  </a:lnTo>
                  <a:lnTo>
                    <a:pt x="409370" y="430135"/>
                  </a:lnTo>
                  <a:lnTo>
                    <a:pt x="443160" y="401226"/>
                  </a:lnTo>
                  <a:lnTo>
                    <a:pt x="478059" y="373141"/>
                  </a:lnTo>
                  <a:lnTo>
                    <a:pt x="514040" y="345901"/>
                  </a:lnTo>
                  <a:lnTo>
                    <a:pt x="551076" y="319526"/>
                  </a:lnTo>
                  <a:lnTo>
                    <a:pt x="589139" y="294037"/>
                  </a:lnTo>
                  <a:lnTo>
                    <a:pt x="628204" y="269455"/>
                  </a:lnTo>
                  <a:lnTo>
                    <a:pt x="668243" y="245802"/>
                  </a:lnTo>
                  <a:lnTo>
                    <a:pt x="709229" y="223099"/>
                  </a:lnTo>
                  <a:lnTo>
                    <a:pt x="751136" y="201365"/>
                  </a:lnTo>
                  <a:lnTo>
                    <a:pt x="793936" y="180623"/>
                  </a:lnTo>
                  <a:lnTo>
                    <a:pt x="837603" y="160893"/>
                  </a:lnTo>
                  <a:lnTo>
                    <a:pt x="882110" y="142197"/>
                  </a:lnTo>
                  <a:lnTo>
                    <a:pt x="927429" y="124554"/>
                  </a:lnTo>
                  <a:lnTo>
                    <a:pt x="973535" y="107987"/>
                  </a:lnTo>
                  <a:lnTo>
                    <a:pt x="1020400" y="92516"/>
                  </a:lnTo>
                  <a:lnTo>
                    <a:pt x="1067997" y="78162"/>
                  </a:lnTo>
                  <a:lnTo>
                    <a:pt x="1116299" y="64946"/>
                  </a:lnTo>
                  <a:lnTo>
                    <a:pt x="1165280" y="52890"/>
                  </a:lnTo>
                  <a:lnTo>
                    <a:pt x="1214912" y="42013"/>
                  </a:lnTo>
                  <a:lnTo>
                    <a:pt x="1265169" y="32337"/>
                  </a:lnTo>
                  <a:lnTo>
                    <a:pt x="1316024" y="23884"/>
                  </a:lnTo>
                  <a:lnTo>
                    <a:pt x="1367450" y="16673"/>
                  </a:lnTo>
                  <a:lnTo>
                    <a:pt x="1419420" y="10727"/>
                  </a:lnTo>
                  <a:lnTo>
                    <a:pt x="1471908" y="6065"/>
                  </a:lnTo>
                  <a:lnTo>
                    <a:pt x="1524885" y="2709"/>
                  </a:lnTo>
                  <a:lnTo>
                    <a:pt x="1578326" y="680"/>
                  </a:lnTo>
                  <a:lnTo>
                    <a:pt x="1632203" y="0"/>
                  </a:lnTo>
                  <a:lnTo>
                    <a:pt x="1686081" y="680"/>
                  </a:lnTo>
                  <a:lnTo>
                    <a:pt x="1739522" y="2709"/>
                  </a:lnTo>
                  <a:lnTo>
                    <a:pt x="1792499" y="6065"/>
                  </a:lnTo>
                  <a:lnTo>
                    <a:pt x="1844987" y="10727"/>
                  </a:lnTo>
                  <a:lnTo>
                    <a:pt x="1896957" y="16673"/>
                  </a:lnTo>
                  <a:lnTo>
                    <a:pt x="1948383" y="23884"/>
                  </a:lnTo>
                  <a:lnTo>
                    <a:pt x="1999238" y="32337"/>
                  </a:lnTo>
                  <a:lnTo>
                    <a:pt x="2049495" y="42013"/>
                  </a:lnTo>
                  <a:lnTo>
                    <a:pt x="2099127" y="52890"/>
                  </a:lnTo>
                  <a:lnTo>
                    <a:pt x="2148108" y="64946"/>
                  </a:lnTo>
                  <a:lnTo>
                    <a:pt x="2196410" y="78162"/>
                  </a:lnTo>
                  <a:lnTo>
                    <a:pt x="2244007" y="92516"/>
                  </a:lnTo>
                  <a:lnTo>
                    <a:pt x="2290872" y="107987"/>
                  </a:lnTo>
                  <a:lnTo>
                    <a:pt x="2336978" y="124554"/>
                  </a:lnTo>
                  <a:lnTo>
                    <a:pt x="2382297" y="142197"/>
                  </a:lnTo>
                  <a:lnTo>
                    <a:pt x="2426804" y="160893"/>
                  </a:lnTo>
                  <a:lnTo>
                    <a:pt x="2470471" y="180623"/>
                  </a:lnTo>
                  <a:lnTo>
                    <a:pt x="2513271" y="201365"/>
                  </a:lnTo>
                  <a:lnTo>
                    <a:pt x="2555178" y="223099"/>
                  </a:lnTo>
                  <a:lnTo>
                    <a:pt x="2596164" y="245802"/>
                  </a:lnTo>
                  <a:lnTo>
                    <a:pt x="2636203" y="269455"/>
                  </a:lnTo>
                  <a:lnTo>
                    <a:pt x="2675268" y="294037"/>
                  </a:lnTo>
                  <a:lnTo>
                    <a:pt x="2713331" y="319526"/>
                  </a:lnTo>
                  <a:lnTo>
                    <a:pt x="2750367" y="345901"/>
                  </a:lnTo>
                  <a:lnTo>
                    <a:pt x="2786348" y="373141"/>
                  </a:lnTo>
                  <a:lnTo>
                    <a:pt x="2821247" y="401226"/>
                  </a:lnTo>
                  <a:lnTo>
                    <a:pt x="2855037" y="430135"/>
                  </a:lnTo>
                  <a:lnTo>
                    <a:pt x="2887692" y="459846"/>
                  </a:lnTo>
                  <a:lnTo>
                    <a:pt x="2919185" y="490338"/>
                  </a:lnTo>
                  <a:lnTo>
                    <a:pt x="2949488" y="521592"/>
                  </a:lnTo>
                  <a:lnTo>
                    <a:pt x="2978575" y="553584"/>
                  </a:lnTo>
                  <a:lnTo>
                    <a:pt x="3006419" y="586295"/>
                  </a:lnTo>
                  <a:lnTo>
                    <a:pt x="3032994" y="619704"/>
                  </a:lnTo>
                  <a:lnTo>
                    <a:pt x="3058271" y="653790"/>
                  </a:lnTo>
                  <a:lnTo>
                    <a:pt x="3082225" y="688531"/>
                  </a:lnTo>
                  <a:lnTo>
                    <a:pt x="3104828" y="723907"/>
                  </a:lnTo>
                  <a:lnTo>
                    <a:pt x="3126054" y="759896"/>
                  </a:lnTo>
                  <a:lnTo>
                    <a:pt x="3145875" y="796479"/>
                  </a:lnTo>
                  <a:lnTo>
                    <a:pt x="3164265" y="833633"/>
                  </a:lnTo>
                  <a:lnTo>
                    <a:pt x="3181197" y="871337"/>
                  </a:lnTo>
                  <a:lnTo>
                    <a:pt x="3196644" y="909572"/>
                  </a:lnTo>
                  <a:lnTo>
                    <a:pt x="3210579" y="948315"/>
                  </a:lnTo>
                  <a:lnTo>
                    <a:pt x="3222976" y="987547"/>
                  </a:lnTo>
                  <a:lnTo>
                    <a:pt x="3233807" y="1027245"/>
                  </a:lnTo>
                  <a:lnTo>
                    <a:pt x="3243045" y="1067389"/>
                  </a:lnTo>
                  <a:lnTo>
                    <a:pt x="3250664" y="1107958"/>
                  </a:lnTo>
                  <a:lnTo>
                    <a:pt x="3256636" y="1148931"/>
                  </a:lnTo>
                  <a:lnTo>
                    <a:pt x="3260936" y="1190287"/>
                  </a:lnTo>
                  <a:lnTo>
                    <a:pt x="3263535" y="1232005"/>
                  </a:lnTo>
                  <a:lnTo>
                    <a:pt x="3264408" y="1274063"/>
                  </a:lnTo>
                  <a:lnTo>
                    <a:pt x="3263535" y="1316119"/>
                  </a:lnTo>
                  <a:lnTo>
                    <a:pt x="3260936" y="1357833"/>
                  </a:lnTo>
                  <a:lnTo>
                    <a:pt x="3256636" y="1399186"/>
                  </a:lnTo>
                  <a:lnTo>
                    <a:pt x="3250664" y="1440156"/>
                  </a:lnTo>
                  <a:lnTo>
                    <a:pt x="3243045" y="1480723"/>
                  </a:lnTo>
                  <a:lnTo>
                    <a:pt x="3233807" y="1520864"/>
                  </a:lnTo>
                  <a:lnTo>
                    <a:pt x="3222976" y="1560561"/>
                  </a:lnTo>
                  <a:lnTo>
                    <a:pt x="3210579" y="1599790"/>
                  </a:lnTo>
                  <a:lnTo>
                    <a:pt x="3196644" y="1638532"/>
                  </a:lnTo>
                  <a:lnTo>
                    <a:pt x="3181197" y="1676765"/>
                  </a:lnTo>
                  <a:lnTo>
                    <a:pt x="3164265" y="1714469"/>
                  </a:lnTo>
                  <a:lnTo>
                    <a:pt x="3145875" y="1751622"/>
                  </a:lnTo>
                  <a:lnTo>
                    <a:pt x="3126054" y="1788204"/>
                  </a:lnTo>
                  <a:lnTo>
                    <a:pt x="3104828" y="1824193"/>
                  </a:lnTo>
                  <a:lnTo>
                    <a:pt x="3082225" y="1859568"/>
                  </a:lnTo>
                  <a:lnTo>
                    <a:pt x="3058271" y="1894309"/>
                  </a:lnTo>
                  <a:lnTo>
                    <a:pt x="3032994" y="1928395"/>
                  </a:lnTo>
                  <a:lnTo>
                    <a:pt x="3006419" y="1961803"/>
                  </a:lnTo>
                  <a:lnTo>
                    <a:pt x="2978575" y="1994515"/>
                  </a:lnTo>
                  <a:lnTo>
                    <a:pt x="2949488" y="2026508"/>
                  </a:lnTo>
                  <a:lnTo>
                    <a:pt x="2919185" y="2057762"/>
                  </a:lnTo>
                  <a:lnTo>
                    <a:pt x="2887692" y="2088255"/>
                  </a:lnTo>
                  <a:lnTo>
                    <a:pt x="2855037" y="2117967"/>
                  </a:lnTo>
                  <a:lnTo>
                    <a:pt x="2821247" y="2146876"/>
                  </a:lnTo>
                  <a:lnTo>
                    <a:pt x="2786348" y="2174962"/>
                  </a:lnTo>
                  <a:lnTo>
                    <a:pt x="2750367" y="2202203"/>
                  </a:lnTo>
                  <a:lnTo>
                    <a:pt x="2713331" y="2228580"/>
                  </a:lnTo>
                  <a:lnTo>
                    <a:pt x="2675268" y="2254070"/>
                  </a:lnTo>
                  <a:lnTo>
                    <a:pt x="2636203" y="2278652"/>
                  </a:lnTo>
                  <a:lnTo>
                    <a:pt x="2596164" y="2302306"/>
                  </a:lnTo>
                  <a:lnTo>
                    <a:pt x="2555178" y="2325011"/>
                  </a:lnTo>
                  <a:lnTo>
                    <a:pt x="2513271" y="2346746"/>
                  </a:lnTo>
                  <a:lnTo>
                    <a:pt x="2470471" y="2367489"/>
                  </a:lnTo>
                  <a:lnTo>
                    <a:pt x="2426804" y="2387220"/>
                  </a:lnTo>
                  <a:lnTo>
                    <a:pt x="2382297" y="2405918"/>
                  </a:lnTo>
                  <a:lnTo>
                    <a:pt x="2336978" y="2423562"/>
                  </a:lnTo>
                  <a:lnTo>
                    <a:pt x="2290872" y="2440130"/>
                  </a:lnTo>
                  <a:lnTo>
                    <a:pt x="2244007" y="2455603"/>
                  </a:lnTo>
                  <a:lnTo>
                    <a:pt x="2196410" y="2469958"/>
                  </a:lnTo>
                  <a:lnTo>
                    <a:pt x="2148108" y="2483175"/>
                  </a:lnTo>
                  <a:lnTo>
                    <a:pt x="2099127" y="2495232"/>
                  </a:lnTo>
                  <a:lnTo>
                    <a:pt x="2049495" y="2506110"/>
                  </a:lnTo>
                  <a:lnTo>
                    <a:pt x="1999238" y="2515786"/>
                  </a:lnTo>
                  <a:lnTo>
                    <a:pt x="1948383" y="2524241"/>
                  </a:lnTo>
                  <a:lnTo>
                    <a:pt x="1896957" y="2531452"/>
                  </a:lnTo>
                  <a:lnTo>
                    <a:pt x="1844987" y="2537399"/>
                  </a:lnTo>
                  <a:lnTo>
                    <a:pt x="1792499" y="2542061"/>
                  </a:lnTo>
                  <a:lnTo>
                    <a:pt x="1739522" y="2545417"/>
                  </a:lnTo>
                  <a:lnTo>
                    <a:pt x="1686081" y="2547446"/>
                  </a:lnTo>
                  <a:lnTo>
                    <a:pt x="1632203" y="2548128"/>
                  </a:lnTo>
                  <a:lnTo>
                    <a:pt x="1578326" y="2547446"/>
                  </a:lnTo>
                  <a:lnTo>
                    <a:pt x="1524885" y="2545417"/>
                  </a:lnTo>
                  <a:lnTo>
                    <a:pt x="1471908" y="2542061"/>
                  </a:lnTo>
                  <a:lnTo>
                    <a:pt x="1419420" y="2537399"/>
                  </a:lnTo>
                  <a:lnTo>
                    <a:pt x="1367450" y="2531452"/>
                  </a:lnTo>
                  <a:lnTo>
                    <a:pt x="1316024" y="2524241"/>
                  </a:lnTo>
                  <a:lnTo>
                    <a:pt x="1265169" y="2515786"/>
                  </a:lnTo>
                  <a:lnTo>
                    <a:pt x="1214912" y="2506110"/>
                  </a:lnTo>
                  <a:lnTo>
                    <a:pt x="1165280" y="2495232"/>
                  </a:lnTo>
                  <a:lnTo>
                    <a:pt x="1116299" y="2483175"/>
                  </a:lnTo>
                  <a:lnTo>
                    <a:pt x="1067997" y="2469958"/>
                  </a:lnTo>
                  <a:lnTo>
                    <a:pt x="1020400" y="2455603"/>
                  </a:lnTo>
                  <a:lnTo>
                    <a:pt x="973535" y="2440130"/>
                  </a:lnTo>
                  <a:lnTo>
                    <a:pt x="927429" y="2423562"/>
                  </a:lnTo>
                  <a:lnTo>
                    <a:pt x="882110" y="2405918"/>
                  </a:lnTo>
                  <a:lnTo>
                    <a:pt x="837603" y="2387220"/>
                  </a:lnTo>
                  <a:lnTo>
                    <a:pt x="793936" y="2367489"/>
                  </a:lnTo>
                  <a:lnTo>
                    <a:pt x="751136" y="2346746"/>
                  </a:lnTo>
                  <a:lnTo>
                    <a:pt x="709229" y="2325011"/>
                  </a:lnTo>
                  <a:lnTo>
                    <a:pt x="668243" y="2302306"/>
                  </a:lnTo>
                  <a:lnTo>
                    <a:pt x="628204" y="2278652"/>
                  </a:lnTo>
                  <a:lnTo>
                    <a:pt x="589139" y="2254070"/>
                  </a:lnTo>
                  <a:lnTo>
                    <a:pt x="551076" y="2228580"/>
                  </a:lnTo>
                  <a:lnTo>
                    <a:pt x="514040" y="2202203"/>
                  </a:lnTo>
                  <a:lnTo>
                    <a:pt x="478059" y="2174962"/>
                  </a:lnTo>
                  <a:lnTo>
                    <a:pt x="443160" y="2146876"/>
                  </a:lnTo>
                  <a:lnTo>
                    <a:pt x="409370" y="2117967"/>
                  </a:lnTo>
                  <a:lnTo>
                    <a:pt x="376715" y="2088255"/>
                  </a:lnTo>
                  <a:lnTo>
                    <a:pt x="345222" y="2057762"/>
                  </a:lnTo>
                  <a:lnTo>
                    <a:pt x="314919" y="2026508"/>
                  </a:lnTo>
                  <a:lnTo>
                    <a:pt x="285832" y="1994515"/>
                  </a:lnTo>
                  <a:lnTo>
                    <a:pt x="257988" y="1961803"/>
                  </a:lnTo>
                  <a:lnTo>
                    <a:pt x="231413" y="1928395"/>
                  </a:lnTo>
                  <a:lnTo>
                    <a:pt x="206136" y="1894309"/>
                  </a:lnTo>
                  <a:lnTo>
                    <a:pt x="182182" y="1859568"/>
                  </a:lnTo>
                  <a:lnTo>
                    <a:pt x="159579" y="1824193"/>
                  </a:lnTo>
                  <a:lnTo>
                    <a:pt x="138353" y="1788204"/>
                  </a:lnTo>
                  <a:lnTo>
                    <a:pt x="118532" y="1751622"/>
                  </a:lnTo>
                  <a:lnTo>
                    <a:pt x="100142" y="1714469"/>
                  </a:lnTo>
                  <a:lnTo>
                    <a:pt x="83210" y="1676765"/>
                  </a:lnTo>
                  <a:lnTo>
                    <a:pt x="67763" y="1638532"/>
                  </a:lnTo>
                  <a:lnTo>
                    <a:pt x="53828" y="1599790"/>
                  </a:lnTo>
                  <a:lnTo>
                    <a:pt x="41431" y="1560561"/>
                  </a:lnTo>
                  <a:lnTo>
                    <a:pt x="30600" y="1520864"/>
                  </a:lnTo>
                  <a:lnTo>
                    <a:pt x="21362" y="1480723"/>
                  </a:lnTo>
                  <a:lnTo>
                    <a:pt x="13743" y="1440156"/>
                  </a:lnTo>
                  <a:lnTo>
                    <a:pt x="7771" y="1399186"/>
                  </a:lnTo>
                  <a:lnTo>
                    <a:pt x="3471" y="1357833"/>
                  </a:lnTo>
                  <a:lnTo>
                    <a:pt x="872" y="1316119"/>
                  </a:lnTo>
                  <a:lnTo>
                    <a:pt x="0" y="1274063"/>
                  </a:lnTo>
                  <a:close/>
                </a:path>
              </a:pathLst>
            </a:custGeom>
            <a:ln w="9143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821560" y="3457066"/>
              <a:ext cx="5561965" cy="688340"/>
            </a:xfrm>
            <a:custGeom>
              <a:avLst/>
              <a:gdLst/>
              <a:ahLst/>
              <a:cxnLst/>
              <a:rect l="l" t="t" r="r" b="b"/>
              <a:pathLst>
                <a:path w="5561965" h="688339">
                  <a:moveTo>
                    <a:pt x="5544185" y="0"/>
                  </a:moveTo>
                  <a:lnTo>
                    <a:pt x="0" y="485140"/>
                  </a:lnTo>
                  <a:lnTo>
                    <a:pt x="17780" y="688340"/>
                  </a:lnTo>
                  <a:lnTo>
                    <a:pt x="5561965" y="203200"/>
                  </a:lnTo>
                  <a:lnTo>
                    <a:pt x="5544185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1560" y="3457066"/>
              <a:ext cx="5561965" cy="688340"/>
            </a:xfrm>
            <a:custGeom>
              <a:avLst/>
              <a:gdLst/>
              <a:ahLst/>
              <a:cxnLst/>
              <a:rect l="l" t="t" r="r" b="b"/>
              <a:pathLst>
                <a:path w="5561965" h="688339">
                  <a:moveTo>
                    <a:pt x="0" y="485140"/>
                  </a:moveTo>
                  <a:lnTo>
                    <a:pt x="5544185" y="0"/>
                  </a:lnTo>
                  <a:lnTo>
                    <a:pt x="5561965" y="203200"/>
                  </a:lnTo>
                  <a:lnTo>
                    <a:pt x="17780" y="688340"/>
                  </a:lnTo>
                  <a:lnTo>
                    <a:pt x="0" y="48514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6879" y="1972055"/>
              <a:ext cx="2286000" cy="1624965"/>
            </a:xfrm>
            <a:custGeom>
              <a:avLst/>
              <a:gdLst/>
              <a:ahLst/>
              <a:cxnLst/>
              <a:rect l="l" t="t" r="r" b="b"/>
              <a:pathLst>
                <a:path w="2286000" h="1624964">
                  <a:moveTo>
                    <a:pt x="1714499" y="0"/>
                  </a:moveTo>
                  <a:lnTo>
                    <a:pt x="571500" y="0"/>
                  </a:lnTo>
                  <a:lnTo>
                    <a:pt x="571500" y="812292"/>
                  </a:lnTo>
                  <a:lnTo>
                    <a:pt x="0" y="812292"/>
                  </a:lnTo>
                  <a:lnTo>
                    <a:pt x="1143000" y="1624584"/>
                  </a:lnTo>
                  <a:lnTo>
                    <a:pt x="2285999" y="812292"/>
                  </a:lnTo>
                  <a:lnTo>
                    <a:pt x="1714499" y="812292"/>
                  </a:lnTo>
                  <a:lnTo>
                    <a:pt x="17144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6879" y="1972055"/>
              <a:ext cx="2286000" cy="1624965"/>
            </a:xfrm>
            <a:custGeom>
              <a:avLst/>
              <a:gdLst/>
              <a:ahLst/>
              <a:cxnLst/>
              <a:rect l="l" t="t" r="r" b="b"/>
              <a:pathLst>
                <a:path w="2286000" h="1624964">
                  <a:moveTo>
                    <a:pt x="0" y="812292"/>
                  </a:moveTo>
                  <a:lnTo>
                    <a:pt x="571500" y="812292"/>
                  </a:lnTo>
                  <a:lnTo>
                    <a:pt x="571500" y="0"/>
                  </a:lnTo>
                  <a:lnTo>
                    <a:pt x="1714499" y="0"/>
                  </a:lnTo>
                  <a:lnTo>
                    <a:pt x="1714499" y="812292"/>
                  </a:lnTo>
                  <a:lnTo>
                    <a:pt x="2285999" y="812292"/>
                  </a:lnTo>
                  <a:lnTo>
                    <a:pt x="1143000" y="1624584"/>
                  </a:lnTo>
                  <a:lnTo>
                    <a:pt x="0" y="8122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36997" y="2198624"/>
            <a:ext cx="1909445" cy="8566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415"/>
              </a:spcBef>
            </a:pPr>
            <a:r>
              <a:rPr sz="2000" dirty="0">
                <a:latin typeface="Times New Roman"/>
                <a:cs typeface="Times New Roman"/>
              </a:rPr>
              <a:t>Конкуренція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це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рівновага,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це </a:t>
            </a:r>
            <a:r>
              <a:rPr sz="2000" dirty="0">
                <a:latin typeface="Times New Roman"/>
                <a:cs typeface="Times New Roman"/>
              </a:rPr>
              <a:t>постійні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зміни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05984" y="3998976"/>
            <a:ext cx="2298700" cy="1637030"/>
            <a:chOff x="5205984" y="3998976"/>
            <a:chExt cx="2298700" cy="1637030"/>
          </a:xfrm>
        </p:grpSpPr>
        <p:sp>
          <p:nvSpPr>
            <p:cNvPr id="9" name="object 9"/>
            <p:cNvSpPr/>
            <p:nvPr/>
          </p:nvSpPr>
          <p:spPr>
            <a:xfrm>
              <a:off x="5212080" y="4005072"/>
              <a:ext cx="2286000" cy="1624965"/>
            </a:xfrm>
            <a:custGeom>
              <a:avLst/>
              <a:gdLst/>
              <a:ahLst/>
              <a:cxnLst/>
              <a:rect l="l" t="t" r="r" b="b"/>
              <a:pathLst>
                <a:path w="2286000" h="1624964">
                  <a:moveTo>
                    <a:pt x="1143000" y="0"/>
                  </a:moveTo>
                  <a:lnTo>
                    <a:pt x="0" y="812291"/>
                  </a:lnTo>
                  <a:lnTo>
                    <a:pt x="571500" y="812291"/>
                  </a:lnTo>
                  <a:lnTo>
                    <a:pt x="571500" y="1624583"/>
                  </a:lnTo>
                  <a:lnTo>
                    <a:pt x="1714500" y="1624583"/>
                  </a:lnTo>
                  <a:lnTo>
                    <a:pt x="1714500" y="812291"/>
                  </a:lnTo>
                  <a:lnTo>
                    <a:pt x="2286000" y="812291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2080" y="4005072"/>
              <a:ext cx="2286000" cy="1624965"/>
            </a:xfrm>
            <a:custGeom>
              <a:avLst/>
              <a:gdLst/>
              <a:ahLst/>
              <a:cxnLst/>
              <a:rect l="l" t="t" r="r" b="b"/>
              <a:pathLst>
                <a:path w="2286000" h="1624964">
                  <a:moveTo>
                    <a:pt x="0" y="812291"/>
                  </a:moveTo>
                  <a:lnTo>
                    <a:pt x="1143000" y="0"/>
                  </a:lnTo>
                  <a:lnTo>
                    <a:pt x="2286000" y="812291"/>
                  </a:lnTo>
                  <a:lnTo>
                    <a:pt x="1714500" y="812291"/>
                  </a:lnTo>
                  <a:lnTo>
                    <a:pt x="1714500" y="1624583"/>
                  </a:lnTo>
                  <a:lnTo>
                    <a:pt x="571500" y="1624583"/>
                  </a:lnTo>
                  <a:lnTo>
                    <a:pt x="571500" y="812291"/>
                  </a:lnTo>
                  <a:lnTo>
                    <a:pt x="0" y="8122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43810" y="4134434"/>
            <a:ext cx="1903095" cy="16440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  <a:spcBef>
                <a:spcPts val="425"/>
              </a:spcBef>
            </a:pPr>
            <a:r>
              <a:rPr sz="2000" dirty="0">
                <a:latin typeface="Times New Roman"/>
                <a:cs typeface="Times New Roman"/>
              </a:rPr>
              <a:t>Конкуренція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є </a:t>
            </a:r>
            <a:r>
              <a:rPr sz="2000" spc="-10" dirty="0">
                <a:latin typeface="Times New Roman"/>
                <a:cs typeface="Times New Roman"/>
              </a:rPr>
              <a:t>найважливішим фактором економічного зростання </a:t>
            </a:r>
            <a:r>
              <a:rPr sz="2000" dirty="0">
                <a:latin typeface="Times New Roman"/>
                <a:cs typeface="Times New Roman"/>
              </a:rPr>
              <a:t>розвинутих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країн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7830" y="3784803"/>
            <a:ext cx="1106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М.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Портер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65629" y="346659"/>
            <a:ext cx="645414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  <a:tabLst>
                <a:tab pos="1411605" algn="l"/>
                <a:tab pos="1743710" algn="l"/>
                <a:tab pos="3354070" algn="l"/>
                <a:tab pos="4671060" algn="l"/>
                <a:tab pos="5317490" algn="l"/>
                <a:tab pos="6320790" algn="l"/>
              </a:tabLst>
            </a:pPr>
            <a:r>
              <a:rPr b="0" spc="-10" dirty="0">
                <a:latin typeface="Times New Roman"/>
                <a:cs typeface="Times New Roman"/>
              </a:rPr>
              <a:t>Переваги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0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0" dirty="0">
                <a:latin typeface="Times New Roman"/>
                <a:cs typeface="Times New Roman"/>
              </a:rPr>
              <a:t>ринковому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0" dirty="0">
                <a:latin typeface="Times New Roman"/>
                <a:cs typeface="Times New Roman"/>
              </a:rPr>
              <a:t>просторі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5" dirty="0">
                <a:latin typeface="Times New Roman"/>
                <a:cs typeface="Times New Roman"/>
              </a:rPr>
              <a:t>має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0" dirty="0">
                <a:latin typeface="Times New Roman"/>
                <a:cs typeface="Times New Roman"/>
              </a:rPr>
              <a:t>регіон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50" dirty="0">
                <a:latin typeface="Times New Roman"/>
                <a:cs typeface="Times New Roman"/>
              </a:rPr>
              <a:t>з</a:t>
            </a:r>
          </a:p>
          <a:p>
            <a:pPr marL="12700">
              <a:lnSpc>
                <a:spcPts val="2845"/>
              </a:lnSpc>
            </a:pPr>
            <a:r>
              <a:rPr b="0" dirty="0">
                <a:latin typeface="Times New Roman"/>
                <a:cs typeface="Times New Roman"/>
              </a:rPr>
              <a:t>найбільш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надійними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конкурентними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позиціями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42150" y="1102613"/>
              <a:ext cx="1154430" cy="5500370"/>
            </a:xfrm>
            <a:custGeom>
              <a:avLst/>
              <a:gdLst/>
              <a:ahLst/>
              <a:cxnLst/>
              <a:rect l="l" t="t" r="r" b="b"/>
              <a:pathLst>
                <a:path w="1154430" h="5500370">
                  <a:moveTo>
                    <a:pt x="15278" y="0"/>
                  </a:moveTo>
                  <a:lnTo>
                    <a:pt x="49280" y="34417"/>
                  </a:lnTo>
                  <a:lnTo>
                    <a:pt x="82768" y="69150"/>
                  </a:lnTo>
                  <a:lnTo>
                    <a:pt x="115740" y="104194"/>
                  </a:lnTo>
                  <a:lnTo>
                    <a:pt x="148197" y="139543"/>
                  </a:lnTo>
                  <a:lnTo>
                    <a:pt x="180139" y="175193"/>
                  </a:lnTo>
                  <a:lnTo>
                    <a:pt x="211565" y="211139"/>
                  </a:lnTo>
                  <a:lnTo>
                    <a:pt x="242477" y="247376"/>
                  </a:lnTo>
                  <a:lnTo>
                    <a:pt x="272873" y="283900"/>
                  </a:lnTo>
                  <a:lnTo>
                    <a:pt x="302754" y="320706"/>
                  </a:lnTo>
                  <a:lnTo>
                    <a:pt x="332120" y="357788"/>
                  </a:lnTo>
                  <a:lnTo>
                    <a:pt x="360971" y="395142"/>
                  </a:lnTo>
                  <a:lnTo>
                    <a:pt x="389306" y="432763"/>
                  </a:lnTo>
                  <a:lnTo>
                    <a:pt x="417127" y="470647"/>
                  </a:lnTo>
                  <a:lnTo>
                    <a:pt x="444432" y="508788"/>
                  </a:lnTo>
                  <a:lnTo>
                    <a:pt x="471222" y="547182"/>
                  </a:lnTo>
                  <a:lnTo>
                    <a:pt x="497496" y="585823"/>
                  </a:lnTo>
                  <a:lnTo>
                    <a:pt x="523256" y="624708"/>
                  </a:lnTo>
                  <a:lnTo>
                    <a:pt x="548500" y="663831"/>
                  </a:lnTo>
                  <a:lnTo>
                    <a:pt x="573230" y="703188"/>
                  </a:lnTo>
                  <a:lnTo>
                    <a:pt x="597444" y="742773"/>
                  </a:lnTo>
                  <a:lnTo>
                    <a:pt x="621142" y="782582"/>
                  </a:lnTo>
                  <a:lnTo>
                    <a:pt x="644326" y="822610"/>
                  </a:lnTo>
                  <a:lnTo>
                    <a:pt x="666994" y="862853"/>
                  </a:lnTo>
                  <a:lnTo>
                    <a:pt x="689148" y="903304"/>
                  </a:lnTo>
                  <a:lnTo>
                    <a:pt x="710786" y="943961"/>
                  </a:lnTo>
                  <a:lnTo>
                    <a:pt x="731908" y="984817"/>
                  </a:lnTo>
                  <a:lnTo>
                    <a:pt x="752516" y="1025868"/>
                  </a:lnTo>
                  <a:lnTo>
                    <a:pt x="772609" y="1067109"/>
                  </a:lnTo>
                  <a:lnTo>
                    <a:pt x="792186" y="1108536"/>
                  </a:lnTo>
                  <a:lnTo>
                    <a:pt x="811248" y="1150143"/>
                  </a:lnTo>
                  <a:lnTo>
                    <a:pt x="829795" y="1191925"/>
                  </a:lnTo>
                  <a:lnTo>
                    <a:pt x="847826" y="1233879"/>
                  </a:lnTo>
                  <a:lnTo>
                    <a:pt x="865343" y="1275999"/>
                  </a:lnTo>
                  <a:lnTo>
                    <a:pt x="882344" y="1318280"/>
                  </a:lnTo>
                  <a:lnTo>
                    <a:pt x="898830" y="1360717"/>
                  </a:lnTo>
                  <a:lnTo>
                    <a:pt x="914801" y="1403306"/>
                  </a:lnTo>
                  <a:lnTo>
                    <a:pt x="930257" y="1446042"/>
                  </a:lnTo>
                  <a:lnTo>
                    <a:pt x="945198" y="1488920"/>
                  </a:lnTo>
                  <a:lnTo>
                    <a:pt x="959623" y="1531935"/>
                  </a:lnTo>
                  <a:lnTo>
                    <a:pt x="973533" y="1575083"/>
                  </a:lnTo>
                  <a:lnTo>
                    <a:pt x="986928" y="1618358"/>
                  </a:lnTo>
                  <a:lnTo>
                    <a:pt x="999808" y="1661756"/>
                  </a:lnTo>
                  <a:lnTo>
                    <a:pt x="1012172" y="1705271"/>
                  </a:lnTo>
                  <a:lnTo>
                    <a:pt x="1024022" y="1748900"/>
                  </a:lnTo>
                  <a:lnTo>
                    <a:pt x="1035356" y="1792637"/>
                  </a:lnTo>
                  <a:lnTo>
                    <a:pt x="1046175" y="1836478"/>
                  </a:lnTo>
                  <a:lnTo>
                    <a:pt x="1056479" y="1880417"/>
                  </a:lnTo>
                  <a:lnTo>
                    <a:pt x="1066267" y="1924451"/>
                  </a:lnTo>
                  <a:lnTo>
                    <a:pt x="1075541" y="1968573"/>
                  </a:lnTo>
                  <a:lnTo>
                    <a:pt x="1084299" y="2012780"/>
                  </a:lnTo>
                  <a:lnTo>
                    <a:pt x="1092542" y="2057066"/>
                  </a:lnTo>
                  <a:lnTo>
                    <a:pt x="1100270" y="2101426"/>
                  </a:lnTo>
                  <a:lnTo>
                    <a:pt x="1107483" y="2145857"/>
                  </a:lnTo>
                  <a:lnTo>
                    <a:pt x="1114180" y="2190352"/>
                  </a:lnTo>
                  <a:lnTo>
                    <a:pt x="1120362" y="2234908"/>
                  </a:lnTo>
                  <a:lnTo>
                    <a:pt x="1126030" y="2279519"/>
                  </a:lnTo>
                  <a:lnTo>
                    <a:pt x="1131182" y="2324180"/>
                  </a:lnTo>
                  <a:lnTo>
                    <a:pt x="1135818" y="2368887"/>
                  </a:lnTo>
                  <a:lnTo>
                    <a:pt x="1139940" y="2413635"/>
                  </a:lnTo>
                  <a:lnTo>
                    <a:pt x="1143546" y="2458420"/>
                  </a:lnTo>
                  <a:lnTo>
                    <a:pt x="1146637" y="2503235"/>
                  </a:lnTo>
                  <a:lnTo>
                    <a:pt x="1149213" y="2548077"/>
                  </a:lnTo>
                  <a:lnTo>
                    <a:pt x="1151274" y="2592941"/>
                  </a:lnTo>
                  <a:lnTo>
                    <a:pt x="1152820" y="2637822"/>
                  </a:lnTo>
                  <a:lnTo>
                    <a:pt x="1153850" y="2682714"/>
                  </a:lnTo>
                  <a:lnTo>
                    <a:pt x="1154365" y="2727614"/>
                  </a:lnTo>
                  <a:lnTo>
                    <a:pt x="1154365" y="2772517"/>
                  </a:lnTo>
                  <a:lnTo>
                    <a:pt x="1153850" y="2817416"/>
                  </a:lnTo>
                  <a:lnTo>
                    <a:pt x="1152820" y="2862309"/>
                  </a:lnTo>
                  <a:lnTo>
                    <a:pt x="1151274" y="2907190"/>
                  </a:lnTo>
                  <a:lnTo>
                    <a:pt x="1149213" y="2952054"/>
                  </a:lnTo>
                  <a:lnTo>
                    <a:pt x="1146637" y="2996896"/>
                  </a:lnTo>
                  <a:lnTo>
                    <a:pt x="1143546" y="3041712"/>
                  </a:lnTo>
                  <a:lnTo>
                    <a:pt x="1139940" y="3086496"/>
                  </a:lnTo>
                  <a:lnTo>
                    <a:pt x="1135818" y="3131244"/>
                  </a:lnTo>
                  <a:lnTo>
                    <a:pt x="1131182" y="3175952"/>
                  </a:lnTo>
                  <a:lnTo>
                    <a:pt x="1126030" y="3220614"/>
                  </a:lnTo>
                  <a:lnTo>
                    <a:pt x="1120362" y="3265225"/>
                  </a:lnTo>
                  <a:lnTo>
                    <a:pt x="1114180" y="3309781"/>
                  </a:lnTo>
                  <a:lnTo>
                    <a:pt x="1107483" y="3354276"/>
                  </a:lnTo>
                  <a:lnTo>
                    <a:pt x="1100270" y="3398707"/>
                  </a:lnTo>
                  <a:lnTo>
                    <a:pt x="1092542" y="3443068"/>
                  </a:lnTo>
                  <a:lnTo>
                    <a:pt x="1084299" y="3487354"/>
                  </a:lnTo>
                  <a:lnTo>
                    <a:pt x="1075541" y="3531561"/>
                  </a:lnTo>
                  <a:lnTo>
                    <a:pt x="1066267" y="3575684"/>
                  </a:lnTo>
                  <a:lnTo>
                    <a:pt x="1056479" y="3619718"/>
                  </a:lnTo>
                  <a:lnTo>
                    <a:pt x="1046175" y="3663657"/>
                  </a:lnTo>
                  <a:lnTo>
                    <a:pt x="1035356" y="3707499"/>
                  </a:lnTo>
                  <a:lnTo>
                    <a:pt x="1024022" y="3751236"/>
                  </a:lnTo>
                  <a:lnTo>
                    <a:pt x="1012172" y="3794866"/>
                  </a:lnTo>
                  <a:lnTo>
                    <a:pt x="999808" y="3838382"/>
                  </a:lnTo>
                  <a:lnTo>
                    <a:pt x="986928" y="3881780"/>
                  </a:lnTo>
                  <a:lnTo>
                    <a:pt x="973533" y="3925056"/>
                  </a:lnTo>
                  <a:lnTo>
                    <a:pt x="959623" y="3968204"/>
                  </a:lnTo>
                  <a:lnTo>
                    <a:pt x="945198" y="4011220"/>
                  </a:lnTo>
                  <a:lnTo>
                    <a:pt x="930257" y="4054098"/>
                  </a:lnTo>
                  <a:lnTo>
                    <a:pt x="914801" y="4096835"/>
                  </a:lnTo>
                  <a:lnTo>
                    <a:pt x="898830" y="4139424"/>
                  </a:lnTo>
                  <a:lnTo>
                    <a:pt x="882344" y="4181862"/>
                  </a:lnTo>
                  <a:lnTo>
                    <a:pt x="865343" y="4224144"/>
                  </a:lnTo>
                  <a:lnTo>
                    <a:pt x="847826" y="4266265"/>
                  </a:lnTo>
                  <a:lnTo>
                    <a:pt x="829795" y="4308219"/>
                  </a:lnTo>
                  <a:lnTo>
                    <a:pt x="811248" y="4350002"/>
                  </a:lnTo>
                  <a:lnTo>
                    <a:pt x="792186" y="4391610"/>
                  </a:lnTo>
                  <a:lnTo>
                    <a:pt x="772609" y="4433038"/>
                  </a:lnTo>
                  <a:lnTo>
                    <a:pt x="752516" y="4474280"/>
                  </a:lnTo>
                  <a:lnTo>
                    <a:pt x="731908" y="4515332"/>
                  </a:lnTo>
                  <a:lnTo>
                    <a:pt x="710786" y="4556189"/>
                  </a:lnTo>
                  <a:lnTo>
                    <a:pt x="689148" y="4596846"/>
                  </a:lnTo>
                  <a:lnTo>
                    <a:pt x="666994" y="4637298"/>
                  </a:lnTo>
                  <a:lnTo>
                    <a:pt x="644326" y="4677542"/>
                  </a:lnTo>
                  <a:lnTo>
                    <a:pt x="621142" y="4717571"/>
                  </a:lnTo>
                  <a:lnTo>
                    <a:pt x="597444" y="4757381"/>
                  </a:lnTo>
                  <a:lnTo>
                    <a:pt x="573230" y="4796967"/>
                  </a:lnTo>
                  <a:lnTo>
                    <a:pt x="548500" y="4836325"/>
                  </a:lnTo>
                  <a:lnTo>
                    <a:pt x="523256" y="4875449"/>
                  </a:lnTo>
                  <a:lnTo>
                    <a:pt x="497496" y="4914335"/>
                  </a:lnTo>
                  <a:lnTo>
                    <a:pt x="471222" y="4952978"/>
                  </a:lnTo>
                  <a:lnTo>
                    <a:pt x="444432" y="4991373"/>
                  </a:lnTo>
                  <a:lnTo>
                    <a:pt x="417127" y="5029515"/>
                  </a:lnTo>
                  <a:lnTo>
                    <a:pt x="389306" y="5067400"/>
                  </a:lnTo>
                  <a:lnTo>
                    <a:pt x="360971" y="5105022"/>
                  </a:lnTo>
                  <a:lnTo>
                    <a:pt x="332120" y="5142378"/>
                  </a:lnTo>
                  <a:lnTo>
                    <a:pt x="302754" y="5179461"/>
                  </a:lnTo>
                  <a:lnTo>
                    <a:pt x="272873" y="5216268"/>
                  </a:lnTo>
                  <a:lnTo>
                    <a:pt x="242477" y="5252793"/>
                  </a:lnTo>
                  <a:lnTo>
                    <a:pt x="211565" y="5289031"/>
                  </a:lnTo>
                  <a:lnTo>
                    <a:pt x="180139" y="5324979"/>
                  </a:lnTo>
                  <a:lnTo>
                    <a:pt x="148197" y="5360630"/>
                  </a:lnTo>
                  <a:lnTo>
                    <a:pt x="115740" y="5395981"/>
                  </a:lnTo>
                  <a:lnTo>
                    <a:pt x="82768" y="5431025"/>
                  </a:lnTo>
                  <a:lnTo>
                    <a:pt x="49280" y="5465760"/>
                  </a:lnTo>
                  <a:lnTo>
                    <a:pt x="15278" y="5500179"/>
                  </a:lnTo>
                  <a:lnTo>
                    <a:pt x="0" y="5484888"/>
                  </a:lnTo>
                  <a:lnTo>
                    <a:pt x="34067" y="5450400"/>
                  </a:lnTo>
                  <a:lnTo>
                    <a:pt x="67614" y="5415593"/>
                  </a:lnTo>
                  <a:lnTo>
                    <a:pt x="100641" y="5380473"/>
                  </a:lnTo>
                  <a:lnTo>
                    <a:pt x="133148" y="5345044"/>
                  </a:lnTo>
                  <a:lnTo>
                    <a:pt x="165134" y="5309312"/>
                  </a:lnTo>
                  <a:lnTo>
                    <a:pt x="196601" y="5273281"/>
                  </a:lnTo>
                  <a:lnTo>
                    <a:pt x="227547" y="5236957"/>
                  </a:lnTo>
                  <a:lnTo>
                    <a:pt x="257974" y="5200343"/>
                  </a:lnTo>
                  <a:lnTo>
                    <a:pt x="287880" y="5163446"/>
                  </a:lnTo>
                  <a:lnTo>
                    <a:pt x="317266" y="5126269"/>
                  </a:lnTo>
                  <a:lnTo>
                    <a:pt x="346132" y="5088819"/>
                  </a:lnTo>
                  <a:lnTo>
                    <a:pt x="374478" y="5051099"/>
                  </a:lnTo>
                  <a:lnTo>
                    <a:pt x="402304" y="5013114"/>
                  </a:lnTo>
                  <a:lnTo>
                    <a:pt x="429610" y="4974871"/>
                  </a:lnTo>
                  <a:lnTo>
                    <a:pt x="456396" y="4936372"/>
                  </a:lnTo>
                  <a:lnTo>
                    <a:pt x="482661" y="4897624"/>
                  </a:lnTo>
                  <a:lnTo>
                    <a:pt x="508407" y="4858631"/>
                  </a:lnTo>
                  <a:lnTo>
                    <a:pt x="533632" y="4819398"/>
                  </a:lnTo>
                  <a:lnTo>
                    <a:pt x="558337" y="4779931"/>
                  </a:lnTo>
                  <a:lnTo>
                    <a:pt x="582522" y="4740233"/>
                  </a:lnTo>
                  <a:lnTo>
                    <a:pt x="606187" y="4700309"/>
                  </a:lnTo>
                  <a:lnTo>
                    <a:pt x="629332" y="4660166"/>
                  </a:lnTo>
                  <a:lnTo>
                    <a:pt x="651957" y="4619807"/>
                  </a:lnTo>
                  <a:lnTo>
                    <a:pt x="674062" y="4579238"/>
                  </a:lnTo>
                  <a:lnTo>
                    <a:pt x="695646" y="4538463"/>
                  </a:lnTo>
                  <a:lnTo>
                    <a:pt x="716711" y="4497487"/>
                  </a:lnTo>
                  <a:lnTo>
                    <a:pt x="737255" y="4456315"/>
                  </a:lnTo>
                  <a:lnTo>
                    <a:pt x="757279" y="4414953"/>
                  </a:lnTo>
                  <a:lnTo>
                    <a:pt x="776783" y="4373404"/>
                  </a:lnTo>
                  <a:lnTo>
                    <a:pt x="795767" y="4331674"/>
                  </a:lnTo>
                  <a:lnTo>
                    <a:pt x="814231" y="4289768"/>
                  </a:lnTo>
                  <a:lnTo>
                    <a:pt x="832175" y="4247691"/>
                  </a:lnTo>
                  <a:lnTo>
                    <a:pt x="849599" y="4205447"/>
                  </a:lnTo>
                  <a:lnTo>
                    <a:pt x="866502" y="4163042"/>
                  </a:lnTo>
                  <a:lnTo>
                    <a:pt x="882886" y="4120480"/>
                  </a:lnTo>
                  <a:lnTo>
                    <a:pt x="898749" y="4077766"/>
                  </a:lnTo>
                  <a:lnTo>
                    <a:pt x="914092" y="4034905"/>
                  </a:lnTo>
                  <a:lnTo>
                    <a:pt x="928915" y="3991902"/>
                  </a:lnTo>
                  <a:lnTo>
                    <a:pt x="943218" y="3948763"/>
                  </a:lnTo>
                  <a:lnTo>
                    <a:pt x="957001" y="3905491"/>
                  </a:lnTo>
                  <a:lnTo>
                    <a:pt x="970264" y="3862091"/>
                  </a:lnTo>
                  <a:lnTo>
                    <a:pt x="983007" y="3818570"/>
                  </a:lnTo>
                  <a:lnTo>
                    <a:pt x="995229" y="3774930"/>
                  </a:lnTo>
                  <a:lnTo>
                    <a:pt x="1006932" y="3731179"/>
                  </a:lnTo>
                  <a:lnTo>
                    <a:pt x="1018114" y="3687319"/>
                  </a:lnTo>
                  <a:lnTo>
                    <a:pt x="1028776" y="3643357"/>
                  </a:lnTo>
                  <a:lnTo>
                    <a:pt x="1038918" y="3599297"/>
                  </a:lnTo>
                  <a:lnTo>
                    <a:pt x="1048540" y="3555143"/>
                  </a:lnTo>
                  <a:lnTo>
                    <a:pt x="1057642" y="3510902"/>
                  </a:lnTo>
                  <a:lnTo>
                    <a:pt x="1066224" y="3466577"/>
                  </a:lnTo>
                  <a:lnTo>
                    <a:pt x="1074286" y="3422174"/>
                  </a:lnTo>
                  <a:lnTo>
                    <a:pt x="1081827" y="3377698"/>
                  </a:lnTo>
                  <a:lnTo>
                    <a:pt x="1088849" y="3333153"/>
                  </a:lnTo>
                  <a:lnTo>
                    <a:pt x="1095350" y="3288544"/>
                  </a:lnTo>
                  <a:lnTo>
                    <a:pt x="1101332" y="3243877"/>
                  </a:lnTo>
                  <a:lnTo>
                    <a:pt x="1106793" y="3199156"/>
                  </a:lnTo>
                  <a:lnTo>
                    <a:pt x="1111734" y="3154386"/>
                  </a:lnTo>
                  <a:lnTo>
                    <a:pt x="1116155" y="3109571"/>
                  </a:lnTo>
                  <a:lnTo>
                    <a:pt x="1120056" y="3064718"/>
                  </a:lnTo>
                  <a:lnTo>
                    <a:pt x="1123436" y="3019830"/>
                  </a:lnTo>
                  <a:lnTo>
                    <a:pt x="1126297" y="2974913"/>
                  </a:lnTo>
                  <a:lnTo>
                    <a:pt x="1128637" y="2929972"/>
                  </a:lnTo>
                  <a:lnTo>
                    <a:pt x="1130458" y="2885011"/>
                  </a:lnTo>
                  <a:lnTo>
                    <a:pt x="1131758" y="2840035"/>
                  </a:lnTo>
                  <a:lnTo>
                    <a:pt x="1132538" y="2795050"/>
                  </a:lnTo>
                  <a:lnTo>
                    <a:pt x="1132798" y="2750059"/>
                  </a:lnTo>
                  <a:lnTo>
                    <a:pt x="1132538" y="2705069"/>
                  </a:lnTo>
                  <a:lnTo>
                    <a:pt x="1131758" y="2660083"/>
                  </a:lnTo>
                  <a:lnTo>
                    <a:pt x="1130458" y="2615107"/>
                  </a:lnTo>
                  <a:lnTo>
                    <a:pt x="1128637" y="2570146"/>
                  </a:lnTo>
                  <a:lnTo>
                    <a:pt x="1126297" y="2525205"/>
                  </a:lnTo>
                  <a:lnTo>
                    <a:pt x="1123436" y="2480288"/>
                  </a:lnTo>
                  <a:lnTo>
                    <a:pt x="1120056" y="2435400"/>
                  </a:lnTo>
                  <a:lnTo>
                    <a:pt x="1116155" y="2390547"/>
                  </a:lnTo>
                  <a:lnTo>
                    <a:pt x="1111734" y="2345733"/>
                  </a:lnTo>
                  <a:lnTo>
                    <a:pt x="1106793" y="2300963"/>
                  </a:lnTo>
                  <a:lnTo>
                    <a:pt x="1101332" y="2256241"/>
                  </a:lnTo>
                  <a:lnTo>
                    <a:pt x="1095350" y="2211574"/>
                  </a:lnTo>
                  <a:lnTo>
                    <a:pt x="1088849" y="2166966"/>
                  </a:lnTo>
                  <a:lnTo>
                    <a:pt x="1081827" y="2122421"/>
                  </a:lnTo>
                  <a:lnTo>
                    <a:pt x="1074286" y="2077944"/>
                  </a:lnTo>
                  <a:lnTo>
                    <a:pt x="1066224" y="2033541"/>
                  </a:lnTo>
                  <a:lnTo>
                    <a:pt x="1057642" y="1989217"/>
                  </a:lnTo>
                  <a:lnTo>
                    <a:pt x="1048540" y="1944976"/>
                  </a:lnTo>
                  <a:lnTo>
                    <a:pt x="1038918" y="1900822"/>
                  </a:lnTo>
                  <a:lnTo>
                    <a:pt x="1028776" y="1856762"/>
                  </a:lnTo>
                  <a:lnTo>
                    <a:pt x="1018114" y="1812800"/>
                  </a:lnTo>
                  <a:lnTo>
                    <a:pt x="1006932" y="1768941"/>
                  </a:lnTo>
                  <a:lnTo>
                    <a:pt x="995229" y="1725189"/>
                  </a:lnTo>
                  <a:lnTo>
                    <a:pt x="983007" y="1681550"/>
                  </a:lnTo>
                  <a:lnTo>
                    <a:pt x="970264" y="1638028"/>
                  </a:lnTo>
                  <a:lnTo>
                    <a:pt x="957001" y="1594629"/>
                  </a:lnTo>
                  <a:lnTo>
                    <a:pt x="943218" y="1551357"/>
                  </a:lnTo>
                  <a:lnTo>
                    <a:pt x="928915" y="1508218"/>
                  </a:lnTo>
                  <a:lnTo>
                    <a:pt x="914092" y="1465215"/>
                  </a:lnTo>
                  <a:lnTo>
                    <a:pt x="898749" y="1422354"/>
                  </a:lnTo>
                  <a:lnTo>
                    <a:pt x="882886" y="1379641"/>
                  </a:lnTo>
                  <a:lnTo>
                    <a:pt x="866502" y="1337079"/>
                  </a:lnTo>
                  <a:lnTo>
                    <a:pt x="849599" y="1294673"/>
                  </a:lnTo>
                  <a:lnTo>
                    <a:pt x="832175" y="1252430"/>
                  </a:lnTo>
                  <a:lnTo>
                    <a:pt x="814231" y="1210353"/>
                  </a:lnTo>
                  <a:lnTo>
                    <a:pt x="795767" y="1168447"/>
                  </a:lnTo>
                  <a:lnTo>
                    <a:pt x="776783" y="1126717"/>
                  </a:lnTo>
                  <a:lnTo>
                    <a:pt x="757279" y="1085169"/>
                  </a:lnTo>
                  <a:lnTo>
                    <a:pt x="737255" y="1043806"/>
                  </a:lnTo>
                  <a:lnTo>
                    <a:pt x="716711" y="1002635"/>
                  </a:lnTo>
                  <a:lnTo>
                    <a:pt x="695646" y="961659"/>
                  </a:lnTo>
                  <a:lnTo>
                    <a:pt x="674062" y="920884"/>
                  </a:lnTo>
                  <a:lnTo>
                    <a:pt x="651957" y="880315"/>
                  </a:lnTo>
                  <a:lnTo>
                    <a:pt x="629332" y="839956"/>
                  </a:lnTo>
                  <a:lnTo>
                    <a:pt x="606187" y="799813"/>
                  </a:lnTo>
                  <a:lnTo>
                    <a:pt x="582522" y="759890"/>
                  </a:lnTo>
                  <a:lnTo>
                    <a:pt x="558337" y="720192"/>
                  </a:lnTo>
                  <a:lnTo>
                    <a:pt x="533632" y="680725"/>
                  </a:lnTo>
                  <a:lnTo>
                    <a:pt x="508407" y="641492"/>
                  </a:lnTo>
                  <a:lnTo>
                    <a:pt x="482661" y="602500"/>
                  </a:lnTo>
                  <a:lnTo>
                    <a:pt x="456396" y="563752"/>
                  </a:lnTo>
                  <a:lnTo>
                    <a:pt x="429610" y="525254"/>
                  </a:lnTo>
                  <a:lnTo>
                    <a:pt x="402304" y="487010"/>
                  </a:lnTo>
                  <a:lnTo>
                    <a:pt x="374478" y="449026"/>
                  </a:lnTo>
                  <a:lnTo>
                    <a:pt x="346132" y="411306"/>
                  </a:lnTo>
                  <a:lnTo>
                    <a:pt x="317266" y="373856"/>
                  </a:lnTo>
                  <a:lnTo>
                    <a:pt x="287880" y="336680"/>
                  </a:lnTo>
                  <a:lnTo>
                    <a:pt x="257974" y="299782"/>
                  </a:lnTo>
                  <a:lnTo>
                    <a:pt x="227547" y="263169"/>
                  </a:lnTo>
                  <a:lnTo>
                    <a:pt x="196601" y="226845"/>
                  </a:lnTo>
                  <a:lnTo>
                    <a:pt x="165134" y="190814"/>
                  </a:lnTo>
                  <a:lnTo>
                    <a:pt x="133148" y="155082"/>
                  </a:lnTo>
                  <a:lnTo>
                    <a:pt x="100641" y="119654"/>
                  </a:lnTo>
                  <a:lnTo>
                    <a:pt x="67614" y="84534"/>
                  </a:lnTo>
                  <a:lnTo>
                    <a:pt x="34067" y="49728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85672"/>
              <a:ext cx="7958455" cy="1003300"/>
            </a:xfrm>
            <a:custGeom>
              <a:avLst/>
              <a:gdLst/>
              <a:ahLst/>
              <a:cxnLst/>
              <a:rect l="l" t="t" r="r" b="b"/>
              <a:pathLst>
                <a:path w="7958455" h="1003300">
                  <a:moveTo>
                    <a:pt x="7958328" y="0"/>
                  </a:moveTo>
                  <a:lnTo>
                    <a:pt x="0" y="0"/>
                  </a:lnTo>
                  <a:lnTo>
                    <a:pt x="0" y="1002791"/>
                  </a:lnTo>
                  <a:lnTo>
                    <a:pt x="7958328" y="1002791"/>
                  </a:lnTo>
                  <a:lnTo>
                    <a:pt x="795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576" y="1185672"/>
              <a:ext cx="7958455" cy="1003300"/>
            </a:xfrm>
            <a:custGeom>
              <a:avLst/>
              <a:gdLst/>
              <a:ahLst/>
              <a:cxnLst/>
              <a:rect l="l" t="t" r="r" b="b"/>
              <a:pathLst>
                <a:path w="7958455" h="1003300">
                  <a:moveTo>
                    <a:pt x="0" y="1002791"/>
                  </a:moveTo>
                  <a:lnTo>
                    <a:pt x="7958328" y="1002791"/>
                  </a:lnTo>
                  <a:lnTo>
                    <a:pt x="7958328" y="0"/>
                  </a:lnTo>
                  <a:lnTo>
                    <a:pt x="0" y="0"/>
                  </a:lnTo>
                  <a:lnTo>
                    <a:pt x="0" y="1002791"/>
                  </a:lnTo>
                  <a:close/>
                </a:path>
              </a:pathLst>
            </a:custGeom>
            <a:ln w="12191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424" y="1234439"/>
              <a:ext cx="905510" cy="902335"/>
            </a:xfrm>
            <a:custGeom>
              <a:avLst/>
              <a:gdLst/>
              <a:ahLst/>
              <a:cxnLst/>
              <a:rect l="l" t="t" r="r" b="b"/>
              <a:pathLst>
                <a:path w="905510" h="902335">
                  <a:moveTo>
                    <a:pt x="452628" y="0"/>
                  </a:moveTo>
                  <a:lnTo>
                    <a:pt x="403310" y="2646"/>
                  </a:lnTo>
                  <a:lnTo>
                    <a:pt x="355530" y="10402"/>
                  </a:lnTo>
                  <a:lnTo>
                    <a:pt x="309564" y="22994"/>
                  </a:lnTo>
                  <a:lnTo>
                    <a:pt x="265689" y="40145"/>
                  </a:lnTo>
                  <a:lnTo>
                    <a:pt x="224180" y="61580"/>
                  </a:lnTo>
                  <a:lnTo>
                    <a:pt x="185314" y="87026"/>
                  </a:lnTo>
                  <a:lnTo>
                    <a:pt x="149366" y="116206"/>
                  </a:lnTo>
                  <a:lnTo>
                    <a:pt x="116614" y="148847"/>
                  </a:lnTo>
                  <a:lnTo>
                    <a:pt x="87332" y="184672"/>
                  </a:lnTo>
                  <a:lnTo>
                    <a:pt x="61798" y="223407"/>
                  </a:lnTo>
                  <a:lnTo>
                    <a:pt x="40287" y="264776"/>
                  </a:lnTo>
                  <a:lnTo>
                    <a:pt x="23075" y="308506"/>
                  </a:lnTo>
                  <a:lnTo>
                    <a:pt x="10440" y="354320"/>
                  </a:lnTo>
                  <a:lnTo>
                    <a:pt x="2656" y="401944"/>
                  </a:lnTo>
                  <a:lnTo>
                    <a:pt x="0" y="451104"/>
                  </a:lnTo>
                  <a:lnTo>
                    <a:pt x="2656" y="500263"/>
                  </a:lnTo>
                  <a:lnTo>
                    <a:pt x="10440" y="547887"/>
                  </a:lnTo>
                  <a:lnTo>
                    <a:pt x="23075" y="593701"/>
                  </a:lnTo>
                  <a:lnTo>
                    <a:pt x="40287" y="637431"/>
                  </a:lnTo>
                  <a:lnTo>
                    <a:pt x="61798" y="678800"/>
                  </a:lnTo>
                  <a:lnTo>
                    <a:pt x="87332" y="717535"/>
                  </a:lnTo>
                  <a:lnTo>
                    <a:pt x="116614" y="753360"/>
                  </a:lnTo>
                  <a:lnTo>
                    <a:pt x="149366" y="786001"/>
                  </a:lnTo>
                  <a:lnTo>
                    <a:pt x="185314" y="815181"/>
                  </a:lnTo>
                  <a:lnTo>
                    <a:pt x="224180" y="840627"/>
                  </a:lnTo>
                  <a:lnTo>
                    <a:pt x="265689" y="862062"/>
                  </a:lnTo>
                  <a:lnTo>
                    <a:pt x="309564" y="879213"/>
                  </a:lnTo>
                  <a:lnTo>
                    <a:pt x="355530" y="891805"/>
                  </a:lnTo>
                  <a:lnTo>
                    <a:pt x="403310" y="899561"/>
                  </a:lnTo>
                  <a:lnTo>
                    <a:pt x="452628" y="902208"/>
                  </a:lnTo>
                  <a:lnTo>
                    <a:pt x="501945" y="899561"/>
                  </a:lnTo>
                  <a:lnTo>
                    <a:pt x="549725" y="891805"/>
                  </a:lnTo>
                  <a:lnTo>
                    <a:pt x="595691" y="879213"/>
                  </a:lnTo>
                  <a:lnTo>
                    <a:pt x="639566" y="862062"/>
                  </a:lnTo>
                  <a:lnTo>
                    <a:pt x="681075" y="840627"/>
                  </a:lnTo>
                  <a:lnTo>
                    <a:pt x="719941" y="815181"/>
                  </a:lnTo>
                  <a:lnTo>
                    <a:pt x="755889" y="786001"/>
                  </a:lnTo>
                  <a:lnTo>
                    <a:pt x="788641" y="753360"/>
                  </a:lnTo>
                  <a:lnTo>
                    <a:pt x="817923" y="717535"/>
                  </a:lnTo>
                  <a:lnTo>
                    <a:pt x="843457" y="678800"/>
                  </a:lnTo>
                  <a:lnTo>
                    <a:pt x="864968" y="637431"/>
                  </a:lnTo>
                  <a:lnTo>
                    <a:pt x="882180" y="593701"/>
                  </a:lnTo>
                  <a:lnTo>
                    <a:pt x="894815" y="547887"/>
                  </a:lnTo>
                  <a:lnTo>
                    <a:pt x="902599" y="500263"/>
                  </a:lnTo>
                  <a:lnTo>
                    <a:pt x="905256" y="451104"/>
                  </a:lnTo>
                  <a:lnTo>
                    <a:pt x="902599" y="401944"/>
                  </a:lnTo>
                  <a:lnTo>
                    <a:pt x="894815" y="354320"/>
                  </a:lnTo>
                  <a:lnTo>
                    <a:pt x="882180" y="308506"/>
                  </a:lnTo>
                  <a:lnTo>
                    <a:pt x="864968" y="264776"/>
                  </a:lnTo>
                  <a:lnTo>
                    <a:pt x="843457" y="223407"/>
                  </a:lnTo>
                  <a:lnTo>
                    <a:pt x="817923" y="184672"/>
                  </a:lnTo>
                  <a:lnTo>
                    <a:pt x="788641" y="148847"/>
                  </a:lnTo>
                  <a:lnTo>
                    <a:pt x="755889" y="116206"/>
                  </a:lnTo>
                  <a:lnTo>
                    <a:pt x="719941" y="87026"/>
                  </a:lnTo>
                  <a:lnTo>
                    <a:pt x="681075" y="61580"/>
                  </a:lnTo>
                  <a:lnTo>
                    <a:pt x="639566" y="40145"/>
                  </a:lnTo>
                  <a:lnTo>
                    <a:pt x="595691" y="22994"/>
                  </a:lnTo>
                  <a:lnTo>
                    <a:pt x="549725" y="10402"/>
                  </a:lnTo>
                  <a:lnTo>
                    <a:pt x="501945" y="264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424" y="1234439"/>
              <a:ext cx="905510" cy="902335"/>
            </a:xfrm>
            <a:custGeom>
              <a:avLst/>
              <a:gdLst/>
              <a:ahLst/>
              <a:cxnLst/>
              <a:rect l="l" t="t" r="r" b="b"/>
              <a:pathLst>
                <a:path w="905510" h="902335">
                  <a:moveTo>
                    <a:pt x="0" y="451104"/>
                  </a:moveTo>
                  <a:lnTo>
                    <a:pt x="2656" y="401944"/>
                  </a:lnTo>
                  <a:lnTo>
                    <a:pt x="10440" y="354320"/>
                  </a:lnTo>
                  <a:lnTo>
                    <a:pt x="23075" y="308506"/>
                  </a:lnTo>
                  <a:lnTo>
                    <a:pt x="40287" y="264776"/>
                  </a:lnTo>
                  <a:lnTo>
                    <a:pt x="61798" y="223407"/>
                  </a:lnTo>
                  <a:lnTo>
                    <a:pt x="87332" y="184672"/>
                  </a:lnTo>
                  <a:lnTo>
                    <a:pt x="116614" y="148847"/>
                  </a:lnTo>
                  <a:lnTo>
                    <a:pt x="149366" y="116206"/>
                  </a:lnTo>
                  <a:lnTo>
                    <a:pt x="185314" y="87026"/>
                  </a:lnTo>
                  <a:lnTo>
                    <a:pt x="224180" y="61580"/>
                  </a:lnTo>
                  <a:lnTo>
                    <a:pt x="265689" y="40145"/>
                  </a:lnTo>
                  <a:lnTo>
                    <a:pt x="309564" y="22994"/>
                  </a:lnTo>
                  <a:lnTo>
                    <a:pt x="355530" y="10402"/>
                  </a:lnTo>
                  <a:lnTo>
                    <a:pt x="403310" y="2646"/>
                  </a:lnTo>
                  <a:lnTo>
                    <a:pt x="452628" y="0"/>
                  </a:lnTo>
                  <a:lnTo>
                    <a:pt x="501945" y="2646"/>
                  </a:lnTo>
                  <a:lnTo>
                    <a:pt x="549725" y="10402"/>
                  </a:lnTo>
                  <a:lnTo>
                    <a:pt x="595691" y="22994"/>
                  </a:lnTo>
                  <a:lnTo>
                    <a:pt x="639566" y="40145"/>
                  </a:lnTo>
                  <a:lnTo>
                    <a:pt x="681075" y="61580"/>
                  </a:lnTo>
                  <a:lnTo>
                    <a:pt x="719941" y="87026"/>
                  </a:lnTo>
                  <a:lnTo>
                    <a:pt x="755889" y="116206"/>
                  </a:lnTo>
                  <a:lnTo>
                    <a:pt x="788641" y="148847"/>
                  </a:lnTo>
                  <a:lnTo>
                    <a:pt x="817923" y="184672"/>
                  </a:lnTo>
                  <a:lnTo>
                    <a:pt x="843457" y="223407"/>
                  </a:lnTo>
                  <a:lnTo>
                    <a:pt x="864968" y="264776"/>
                  </a:lnTo>
                  <a:lnTo>
                    <a:pt x="882180" y="308506"/>
                  </a:lnTo>
                  <a:lnTo>
                    <a:pt x="894815" y="354320"/>
                  </a:lnTo>
                  <a:lnTo>
                    <a:pt x="902599" y="401944"/>
                  </a:lnTo>
                  <a:lnTo>
                    <a:pt x="905256" y="451104"/>
                  </a:lnTo>
                  <a:lnTo>
                    <a:pt x="902599" y="500263"/>
                  </a:lnTo>
                  <a:lnTo>
                    <a:pt x="894815" y="547887"/>
                  </a:lnTo>
                  <a:lnTo>
                    <a:pt x="882180" y="593701"/>
                  </a:lnTo>
                  <a:lnTo>
                    <a:pt x="864968" y="637431"/>
                  </a:lnTo>
                  <a:lnTo>
                    <a:pt x="843457" y="678800"/>
                  </a:lnTo>
                  <a:lnTo>
                    <a:pt x="817923" y="717535"/>
                  </a:lnTo>
                  <a:lnTo>
                    <a:pt x="788641" y="753360"/>
                  </a:lnTo>
                  <a:lnTo>
                    <a:pt x="755889" y="786001"/>
                  </a:lnTo>
                  <a:lnTo>
                    <a:pt x="719941" y="815181"/>
                  </a:lnTo>
                  <a:lnTo>
                    <a:pt x="681075" y="840627"/>
                  </a:lnTo>
                  <a:lnTo>
                    <a:pt x="639566" y="862062"/>
                  </a:lnTo>
                  <a:lnTo>
                    <a:pt x="595691" y="879213"/>
                  </a:lnTo>
                  <a:lnTo>
                    <a:pt x="549725" y="891805"/>
                  </a:lnTo>
                  <a:lnTo>
                    <a:pt x="501945" y="899561"/>
                  </a:lnTo>
                  <a:lnTo>
                    <a:pt x="452628" y="902208"/>
                  </a:lnTo>
                  <a:lnTo>
                    <a:pt x="403310" y="899561"/>
                  </a:lnTo>
                  <a:lnTo>
                    <a:pt x="355530" y="891805"/>
                  </a:lnTo>
                  <a:lnTo>
                    <a:pt x="309564" y="879213"/>
                  </a:lnTo>
                  <a:lnTo>
                    <a:pt x="265689" y="862062"/>
                  </a:lnTo>
                  <a:lnTo>
                    <a:pt x="224180" y="840627"/>
                  </a:lnTo>
                  <a:lnTo>
                    <a:pt x="185314" y="815181"/>
                  </a:lnTo>
                  <a:lnTo>
                    <a:pt x="149366" y="786001"/>
                  </a:lnTo>
                  <a:lnTo>
                    <a:pt x="116614" y="753360"/>
                  </a:lnTo>
                  <a:lnTo>
                    <a:pt x="87332" y="717535"/>
                  </a:lnTo>
                  <a:lnTo>
                    <a:pt x="61798" y="678800"/>
                  </a:lnTo>
                  <a:lnTo>
                    <a:pt x="40287" y="637431"/>
                  </a:lnTo>
                  <a:lnTo>
                    <a:pt x="23075" y="593701"/>
                  </a:lnTo>
                  <a:lnTo>
                    <a:pt x="10440" y="547887"/>
                  </a:lnTo>
                  <a:lnTo>
                    <a:pt x="2656" y="500263"/>
                  </a:lnTo>
                  <a:lnTo>
                    <a:pt x="0" y="451104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3688" y="2407920"/>
              <a:ext cx="7443470" cy="722630"/>
            </a:xfrm>
            <a:custGeom>
              <a:avLst/>
              <a:gdLst/>
              <a:ahLst/>
              <a:cxnLst/>
              <a:rect l="l" t="t" r="r" b="b"/>
              <a:pathLst>
                <a:path w="7443470" h="722630">
                  <a:moveTo>
                    <a:pt x="7443215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7443215" y="722376"/>
                  </a:lnTo>
                  <a:lnTo>
                    <a:pt x="7443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3688" y="2407920"/>
              <a:ext cx="7443470" cy="722630"/>
            </a:xfrm>
            <a:custGeom>
              <a:avLst/>
              <a:gdLst/>
              <a:ahLst/>
              <a:cxnLst/>
              <a:rect l="l" t="t" r="r" b="b"/>
              <a:pathLst>
                <a:path w="7443470" h="722630">
                  <a:moveTo>
                    <a:pt x="0" y="722376"/>
                  </a:moveTo>
                  <a:lnTo>
                    <a:pt x="7443215" y="722376"/>
                  </a:lnTo>
                  <a:lnTo>
                    <a:pt x="7443215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2583" y="2319527"/>
              <a:ext cx="905510" cy="902335"/>
            </a:xfrm>
            <a:custGeom>
              <a:avLst/>
              <a:gdLst/>
              <a:ahLst/>
              <a:cxnLst/>
              <a:rect l="l" t="t" r="r" b="b"/>
              <a:pathLst>
                <a:path w="905510" h="902335">
                  <a:moveTo>
                    <a:pt x="452628" y="0"/>
                  </a:moveTo>
                  <a:lnTo>
                    <a:pt x="403310" y="2646"/>
                  </a:lnTo>
                  <a:lnTo>
                    <a:pt x="355530" y="10402"/>
                  </a:lnTo>
                  <a:lnTo>
                    <a:pt x="309564" y="22994"/>
                  </a:lnTo>
                  <a:lnTo>
                    <a:pt x="265689" y="40145"/>
                  </a:lnTo>
                  <a:lnTo>
                    <a:pt x="224180" y="61580"/>
                  </a:lnTo>
                  <a:lnTo>
                    <a:pt x="185314" y="87026"/>
                  </a:lnTo>
                  <a:lnTo>
                    <a:pt x="149366" y="116206"/>
                  </a:lnTo>
                  <a:lnTo>
                    <a:pt x="116614" y="148847"/>
                  </a:lnTo>
                  <a:lnTo>
                    <a:pt x="87332" y="184672"/>
                  </a:lnTo>
                  <a:lnTo>
                    <a:pt x="61798" y="223407"/>
                  </a:lnTo>
                  <a:lnTo>
                    <a:pt x="40287" y="264776"/>
                  </a:lnTo>
                  <a:lnTo>
                    <a:pt x="23075" y="308506"/>
                  </a:lnTo>
                  <a:lnTo>
                    <a:pt x="10440" y="354320"/>
                  </a:lnTo>
                  <a:lnTo>
                    <a:pt x="2656" y="401944"/>
                  </a:lnTo>
                  <a:lnTo>
                    <a:pt x="0" y="451104"/>
                  </a:lnTo>
                  <a:lnTo>
                    <a:pt x="2656" y="500263"/>
                  </a:lnTo>
                  <a:lnTo>
                    <a:pt x="10440" y="547887"/>
                  </a:lnTo>
                  <a:lnTo>
                    <a:pt x="23075" y="593701"/>
                  </a:lnTo>
                  <a:lnTo>
                    <a:pt x="40287" y="637431"/>
                  </a:lnTo>
                  <a:lnTo>
                    <a:pt x="61798" y="678800"/>
                  </a:lnTo>
                  <a:lnTo>
                    <a:pt x="87332" y="717535"/>
                  </a:lnTo>
                  <a:lnTo>
                    <a:pt x="116614" y="753360"/>
                  </a:lnTo>
                  <a:lnTo>
                    <a:pt x="149366" y="786001"/>
                  </a:lnTo>
                  <a:lnTo>
                    <a:pt x="185314" y="815181"/>
                  </a:lnTo>
                  <a:lnTo>
                    <a:pt x="224180" y="840627"/>
                  </a:lnTo>
                  <a:lnTo>
                    <a:pt x="265689" y="862062"/>
                  </a:lnTo>
                  <a:lnTo>
                    <a:pt x="309564" y="879213"/>
                  </a:lnTo>
                  <a:lnTo>
                    <a:pt x="355530" y="891805"/>
                  </a:lnTo>
                  <a:lnTo>
                    <a:pt x="403310" y="899561"/>
                  </a:lnTo>
                  <a:lnTo>
                    <a:pt x="452628" y="902208"/>
                  </a:lnTo>
                  <a:lnTo>
                    <a:pt x="501939" y="899561"/>
                  </a:lnTo>
                  <a:lnTo>
                    <a:pt x="549714" y="891805"/>
                  </a:lnTo>
                  <a:lnTo>
                    <a:pt x="595676" y="879213"/>
                  </a:lnTo>
                  <a:lnTo>
                    <a:pt x="639550" y="862062"/>
                  </a:lnTo>
                  <a:lnTo>
                    <a:pt x="681058" y="840627"/>
                  </a:lnTo>
                  <a:lnTo>
                    <a:pt x="719925" y="815181"/>
                  </a:lnTo>
                  <a:lnTo>
                    <a:pt x="755874" y="786001"/>
                  </a:lnTo>
                  <a:lnTo>
                    <a:pt x="788628" y="753360"/>
                  </a:lnTo>
                  <a:lnTo>
                    <a:pt x="817912" y="717535"/>
                  </a:lnTo>
                  <a:lnTo>
                    <a:pt x="843449" y="678800"/>
                  </a:lnTo>
                  <a:lnTo>
                    <a:pt x="864962" y="637431"/>
                  </a:lnTo>
                  <a:lnTo>
                    <a:pt x="882176" y="593701"/>
                  </a:lnTo>
                  <a:lnTo>
                    <a:pt x="894814" y="547887"/>
                  </a:lnTo>
                  <a:lnTo>
                    <a:pt x="902599" y="500263"/>
                  </a:lnTo>
                  <a:lnTo>
                    <a:pt x="905255" y="451104"/>
                  </a:lnTo>
                  <a:lnTo>
                    <a:pt x="902599" y="401944"/>
                  </a:lnTo>
                  <a:lnTo>
                    <a:pt x="894814" y="354320"/>
                  </a:lnTo>
                  <a:lnTo>
                    <a:pt x="882176" y="308506"/>
                  </a:lnTo>
                  <a:lnTo>
                    <a:pt x="864962" y="264776"/>
                  </a:lnTo>
                  <a:lnTo>
                    <a:pt x="843449" y="223407"/>
                  </a:lnTo>
                  <a:lnTo>
                    <a:pt x="817912" y="184672"/>
                  </a:lnTo>
                  <a:lnTo>
                    <a:pt x="788628" y="148847"/>
                  </a:lnTo>
                  <a:lnTo>
                    <a:pt x="755874" y="116206"/>
                  </a:lnTo>
                  <a:lnTo>
                    <a:pt x="719925" y="87026"/>
                  </a:lnTo>
                  <a:lnTo>
                    <a:pt x="681058" y="61580"/>
                  </a:lnTo>
                  <a:lnTo>
                    <a:pt x="639550" y="40145"/>
                  </a:lnTo>
                  <a:lnTo>
                    <a:pt x="595676" y="22994"/>
                  </a:lnTo>
                  <a:lnTo>
                    <a:pt x="549714" y="10402"/>
                  </a:lnTo>
                  <a:lnTo>
                    <a:pt x="501939" y="264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2583" y="2319527"/>
              <a:ext cx="905510" cy="902335"/>
            </a:xfrm>
            <a:custGeom>
              <a:avLst/>
              <a:gdLst/>
              <a:ahLst/>
              <a:cxnLst/>
              <a:rect l="l" t="t" r="r" b="b"/>
              <a:pathLst>
                <a:path w="905510" h="902335">
                  <a:moveTo>
                    <a:pt x="0" y="451104"/>
                  </a:moveTo>
                  <a:lnTo>
                    <a:pt x="2656" y="401944"/>
                  </a:lnTo>
                  <a:lnTo>
                    <a:pt x="10440" y="354320"/>
                  </a:lnTo>
                  <a:lnTo>
                    <a:pt x="23075" y="308506"/>
                  </a:lnTo>
                  <a:lnTo>
                    <a:pt x="40287" y="264776"/>
                  </a:lnTo>
                  <a:lnTo>
                    <a:pt x="61798" y="223407"/>
                  </a:lnTo>
                  <a:lnTo>
                    <a:pt x="87332" y="184672"/>
                  </a:lnTo>
                  <a:lnTo>
                    <a:pt x="116614" y="148847"/>
                  </a:lnTo>
                  <a:lnTo>
                    <a:pt x="149366" y="116206"/>
                  </a:lnTo>
                  <a:lnTo>
                    <a:pt x="185314" y="87026"/>
                  </a:lnTo>
                  <a:lnTo>
                    <a:pt x="224180" y="61580"/>
                  </a:lnTo>
                  <a:lnTo>
                    <a:pt x="265689" y="40145"/>
                  </a:lnTo>
                  <a:lnTo>
                    <a:pt x="309564" y="22994"/>
                  </a:lnTo>
                  <a:lnTo>
                    <a:pt x="355530" y="10402"/>
                  </a:lnTo>
                  <a:lnTo>
                    <a:pt x="403310" y="2646"/>
                  </a:lnTo>
                  <a:lnTo>
                    <a:pt x="452628" y="0"/>
                  </a:lnTo>
                  <a:lnTo>
                    <a:pt x="501939" y="2646"/>
                  </a:lnTo>
                  <a:lnTo>
                    <a:pt x="549714" y="10402"/>
                  </a:lnTo>
                  <a:lnTo>
                    <a:pt x="595676" y="22994"/>
                  </a:lnTo>
                  <a:lnTo>
                    <a:pt x="639550" y="40145"/>
                  </a:lnTo>
                  <a:lnTo>
                    <a:pt x="681058" y="61580"/>
                  </a:lnTo>
                  <a:lnTo>
                    <a:pt x="719925" y="87026"/>
                  </a:lnTo>
                  <a:lnTo>
                    <a:pt x="755874" y="116206"/>
                  </a:lnTo>
                  <a:lnTo>
                    <a:pt x="788628" y="148847"/>
                  </a:lnTo>
                  <a:lnTo>
                    <a:pt x="817912" y="184672"/>
                  </a:lnTo>
                  <a:lnTo>
                    <a:pt x="843449" y="223407"/>
                  </a:lnTo>
                  <a:lnTo>
                    <a:pt x="864962" y="264776"/>
                  </a:lnTo>
                  <a:lnTo>
                    <a:pt x="882176" y="308506"/>
                  </a:lnTo>
                  <a:lnTo>
                    <a:pt x="894814" y="354320"/>
                  </a:lnTo>
                  <a:lnTo>
                    <a:pt x="902599" y="401944"/>
                  </a:lnTo>
                  <a:lnTo>
                    <a:pt x="905255" y="451104"/>
                  </a:lnTo>
                  <a:lnTo>
                    <a:pt x="902599" y="500263"/>
                  </a:lnTo>
                  <a:lnTo>
                    <a:pt x="894814" y="547887"/>
                  </a:lnTo>
                  <a:lnTo>
                    <a:pt x="882176" y="593701"/>
                  </a:lnTo>
                  <a:lnTo>
                    <a:pt x="864962" y="637431"/>
                  </a:lnTo>
                  <a:lnTo>
                    <a:pt x="843449" y="678800"/>
                  </a:lnTo>
                  <a:lnTo>
                    <a:pt x="817912" y="717535"/>
                  </a:lnTo>
                  <a:lnTo>
                    <a:pt x="788628" y="753360"/>
                  </a:lnTo>
                  <a:lnTo>
                    <a:pt x="755874" y="786001"/>
                  </a:lnTo>
                  <a:lnTo>
                    <a:pt x="719925" y="815181"/>
                  </a:lnTo>
                  <a:lnTo>
                    <a:pt x="681058" y="840627"/>
                  </a:lnTo>
                  <a:lnTo>
                    <a:pt x="639550" y="862062"/>
                  </a:lnTo>
                  <a:lnTo>
                    <a:pt x="595676" y="879213"/>
                  </a:lnTo>
                  <a:lnTo>
                    <a:pt x="549714" y="891805"/>
                  </a:lnTo>
                  <a:lnTo>
                    <a:pt x="501939" y="899561"/>
                  </a:lnTo>
                  <a:lnTo>
                    <a:pt x="452628" y="902208"/>
                  </a:lnTo>
                  <a:lnTo>
                    <a:pt x="403310" y="899561"/>
                  </a:lnTo>
                  <a:lnTo>
                    <a:pt x="355530" y="891805"/>
                  </a:lnTo>
                  <a:lnTo>
                    <a:pt x="309564" y="879213"/>
                  </a:lnTo>
                  <a:lnTo>
                    <a:pt x="265689" y="862062"/>
                  </a:lnTo>
                  <a:lnTo>
                    <a:pt x="224180" y="840627"/>
                  </a:lnTo>
                  <a:lnTo>
                    <a:pt x="185314" y="815181"/>
                  </a:lnTo>
                  <a:lnTo>
                    <a:pt x="149366" y="786001"/>
                  </a:lnTo>
                  <a:lnTo>
                    <a:pt x="116614" y="753360"/>
                  </a:lnTo>
                  <a:lnTo>
                    <a:pt x="87332" y="717535"/>
                  </a:lnTo>
                  <a:lnTo>
                    <a:pt x="61798" y="678800"/>
                  </a:lnTo>
                  <a:lnTo>
                    <a:pt x="40287" y="637431"/>
                  </a:lnTo>
                  <a:lnTo>
                    <a:pt x="23075" y="593701"/>
                  </a:lnTo>
                  <a:lnTo>
                    <a:pt x="10440" y="547887"/>
                  </a:lnTo>
                  <a:lnTo>
                    <a:pt x="2656" y="500263"/>
                  </a:lnTo>
                  <a:lnTo>
                    <a:pt x="0" y="45110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5232" y="3493008"/>
              <a:ext cx="7282180" cy="722630"/>
            </a:xfrm>
            <a:custGeom>
              <a:avLst/>
              <a:gdLst/>
              <a:ahLst/>
              <a:cxnLst/>
              <a:rect l="l" t="t" r="r" b="b"/>
              <a:pathLst>
                <a:path w="7282180" h="722629">
                  <a:moveTo>
                    <a:pt x="7281672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7281672" y="722376"/>
                  </a:lnTo>
                  <a:lnTo>
                    <a:pt x="7281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5232" y="3493008"/>
              <a:ext cx="7282180" cy="722630"/>
            </a:xfrm>
            <a:custGeom>
              <a:avLst/>
              <a:gdLst/>
              <a:ahLst/>
              <a:cxnLst/>
              <a:rect l="l" t="t" r="r" b="b"/>
              <a:pathLst>
                <a:path w="7282180" h="722629">
                  <a:moveTo>
                    <a:pt x="0" y="722376"/>
                  </a:moveTo>
                  <a:lnTo>
                    <a:pt x="7281672" y="722376"/>
                  </a:lnTo>
                  <a:lnTo>
                    <a:pt x="7281672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1080" y="3401567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452628" y="0"/>
                  </a:moveTo>
                  <a:lnTo>
                    <a:pt x="403310" y="2656"/>
                  </a:lnTo>
                  <a:lnTo>
                    <a:pt x="355530" y="10441"/>
                  </a:lnTo>
                  <a:lnTo>
                    <a:pt x="309564" y="23079"/>
                  </a:lnTo>
                  <a:lnTo>
                    <a:pt x="265689" y="40293"/>
                  </a:lnTo>
                  <a:lnTo>
                    <a:pt x="224180" y="61806"/>
                  </a:lnTo>
                  <a:lnTo>
                    <a:pt x="185314" y="87343"/>
                  </a:lnTo>
                  <a:lnTo>
                    <a:pt x="149366" y="116627"/>
                  </a:lnTo>
                  <a:lnTo>
                    <a:pt x="116614" y="149381"/>
                  </a:lnTo>
                  <a:lnTo>
                    <a:pt x="87332" y="185330"/>
                  </a:lnTo>
                  <a:lnTo>
                    <a:pt x="61798" y="224197"/>
                  </a:lnTo>
                  <a:lnTo>
                    <a:pt x="40287" y="265705"/>
                  </a:lnTo>
                  <a:lnTo>
                    <a:pt x="23075" y="309579"/>
                  </a:lnTo>
                  <a:lnTo>
                    <a:pt x="10440" y="355541"/>
                  </a:lnTo>
                  <a:lnTo>
                    <a:pt x="2656" y="403316"/>
                  </a:lnTo>
                  <a:lnTo>
                    <a:pt x="0" y="452628"/>
                  </a:lnTo>
                  <a:lnTo>
                    <a:pt x="2656" y="501939"/>
                  </a:lnTo>
                  <a:lnTo>
                    <a:pt x="10440" y="549714"/>
                  </a:lnTo>
                  <a:lnTo>
                    <a:pt x="23075" y="595676"/>
                  </a:lnTo>
                  <a:lnTo>
                    <a:pt x="40287" y="639550"/>
                  </a:lnTo>
                  <a:lnTo>
                    <a:pt x="61798" y="681058"/>
                  </a:lnTo>
                  <a:lnTo>
                    <a:pt x="87332" y="719925"/>
                  </a:lnTo>
                  <a:lnTo>
                    <a:pt x="116614" y="755874"/>
                  </a:lnTo>
                  <a:lnTo>
                    <a:pt x="149366" y="788628"/>
                  </a:lnTo>
                  <a:lnTo>
                    <a:pt x="185314" y="817912"/>
                  </a:lnTo>
                  <a:lnTo>
                    <a:pt x="224180" y="843449"/>
                  </a:lnTo>
                  <a:lnTo>
                    <a:pt x="265689" y="864962"/>
                  </a:lnTo>
                  <a:lnTo>
                    <a:pt x="309564" y="882176"/>
                  </a:lnTo>
                  <a:lnTo>
                    <a:pt x="355530" y="894814"/>
                  </a:lnTo>
                  <a:lnTo>
                    <a:pt x="403310" y="902599"/>
                  </a:lnTo>
                  <a:lnTo>
                    <a:pt x="452628" y="905256"/>
                  </a:lnTo>
                  <a:lnTo>
                    <a:pt x="501939" y="902599"/>
                  </a:lnTo>
                  <a:lnTo>
                    <a:pt x="549714" y="894814"/>
                  </a:lnTo>
                  <a:lnTo>
                    <a:pt x="595676" y="882176"/>
                  </a:lnTo>
                  <a:lnTo>
                    <a:pt x="639550" y="864962"/>
                  </a:lnTo>
                  <a:lnTo>
                    <a:pt x="681058" y="843449"/>
                  </a:lnTo>
                  <a:lnTo>
                    <a:pt x="719925" y="817912"/>
                  </a:lnTo>
                  <a:lnTo>
                    <a:pt x="755874" y="788628"/>
                  </a:lnTo>
                  <a:lnTo>
                    <a:pt x="788628" y="755874"/>
                  </a:lnTo>
                  <a:lnTo>
                    <a:pt x="817912" y="719925"/>
                  </a:lnTo>
                  <a:lnTo>
                    <a:pt x="843449" y="681058"/>
                  </a:lnTo>
                  <a:lnTo>
                    <a:pt x="864962" y="639550"/>
                  </a:lnTo>
                  <a:lnTo>
                    <a:pt x="882176" y="595676"/>
                  </a:lnTo>
                  <a:lnTo>
                    <a:pt x="894814" y="549714"/>
                  </a:lnTo>
                  <a:lnTo>
                    <a:pt x="902599" y="501939"/>
                  </a:lnTo>
                  <a:lnTo>
                    <a:pt x="905256" y="452628"/>
                  </a:lnTo>
                  <a:lnTo>
                    <a:pt x="902599" y="403316"/>
                  </a:lnTo>
                  <a:lnTo>
                    <a:pt x="894814" y="355541"/>
                  </a:lnTo>
                  <a:lnTo>
                    <a:pt x="882176" y="309579"/>
                  </a:lnTo>
                  <a:lnTo>
                    <a:pt x="864962" y="265705"/>
                  </a:lnTo>
                  <a:lnTo>
                    <a:pt x="843449" y="224197"/>
                  </a:lnTo>
                  <a:lnTo>
                    <a:pt x="817912" y="185330"/>
                  </a:lnTo>
                  <a:lnTo>
                    <a:pt x="788628" y="149381"/>
                  </a:lnTo>
                  <a:lnTo>
                    <a:pt x="755874" y="116627"/>
                  </a:lnTo>
                  <a:lnTo>
                    <a:pt x="719925" y="87343"/>
                  </a:lnTo>
                  <a:lnTo>
                    <a:pt x="681058" y="61806"/>
                  </a:lnTo>
                  <a:lnTo>
                    <a:pt x="639550" y="40293"/>
                  </a:lnTo>
                  <a:lnTo>
                    <a:pt x="595676" y="23079"/>
                  </a:lnTo>
                  <a:lnTo>
                    <a:pt x="549714" y="10441"/>
                  </a:lnTo>
                  <a:lnTo>
                    <a:pt x="501939" y="265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1080" y="3401567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452628"/>
                  </a:moveTo>
                  <a:lnTo>
                    <a:pt x="2656" y="403316"/>
                  </a:lnTo>
                  <a:lnTo>
                    <a:pt x="10440" y="355541"/>
                  </a:lnTo>
                  <a:lnTo>
                    <a:pt x="23075" y="309579"/>
                  </a:lnTo>
                  <a:lnTo>
                    <a:pt x="40287" y="265705"/>
                  </a:lnTo>
                  <a:lnTo>
                    <a:pt x="61798" y="224197"/>
                  </a:lnTo>
                  <a:lnTo>
                    <a:pt x="87332" y="185330"/>
                  </a:lnTo>
                  <a:lnTo>
                    <a:pt x="116614" y="149381"/>
                  </a:lnTo>
                  <a:lnTo>
                    <a:pt x="149366" y="116627"/>
                  </a:lnTo>
                  <a:lnTo>
                    <a:pt x="185314" y="87343"/>
                  </a:lnTo>
                  <a:lnTo>
                    <a:pt x="224180" y="61806"/>
                  </a:lnTo>
                  <a:lnTo>
                    <a:pt x="265689" y="40293"/>
                  </a:lnTo>
                  <a:lnTo>
                    <a:pt x="309564" y="23079"/>
                  </a:lnTo>
                  <a:lnTo>
                    <a:pt x="355530" y="10441"/>
                  </a:lnTo>
                  <a:lnTo>
                    <a:pt x="403310" y="2656"/>
                  </a:lnTo>
                  <a:lnTo>
                    <a:pt x="452628" y="0"/>
                  </a:lnTo>
                  <a:lnTo>
                    <a:pt x="501939" y="2656"/>
                  </a:lnTo>
                  <a:lnTo>
                    <a:pt x="549714" y="10441"/>
                  </a:lnTo>
                  <a:lnTo>
                    <a:pt x="595676" y="23079"/>
                  </a:lnTo>
                  <a:lnTo>
                    <a:pt x="639550" y="40293"/>
                  </a:lnTo>
                  <a:lnTo>
                    <a:pt x="681058" y="61806"/>
                  </a:lnTo>
                  <a:lnTo>
                    <a:pt x="719925" y="87343"/>
                  </a:lnTo>
                  <a:lnTo>
                    <a:pt x="755874" y="116627"/>
                  </a:lnTo>
                  <a:lnTo>
                    <a:pt x="788628" y="149381"/>
                  </a:lnTo>
                  <a:lnTo>
                    <a:pt x="817912" y="185330"/>
                  </a:lnTo>
                  <a:lnTo>
                    <a:pt x="843449" y="224197"/>
                  </a:lnTo>
                  <a:lnTo>
                    <a:pt x="864962" y="265705"/>
                  </a:lnTo>
                  <a:lnTo>
                    <a:pt x="882176" y="309579"/>
                  </a:lnTo>
                  <a:lnTo>
                    <a:pt x="894814" y="355541"/>
                  </a:lnTo>
                  <a:lnTo>
                    <a:pt x="902599" y="403316"/>
                  </a:lnTo>
                  <a:lnTo>
                    <a:pt x="905256" y="452628"/>
                  </a:lnTo>
                  <a:lnTo>
                    <a:pt x="902599" y="501939"/>
                  </a:lnTo>
                  <a:lnTo>
                    <a:pt x="894814" y="549714"/>
                  </a:lnTo>
                  <a:lnTo>
                    <a:pt x="882176" y="595676"/>
                  </a:lnTo>
                  <a:lnTo>
                    <a:pt x="864962" y="639550"/>
                  </a:lnTo>
                  <a:lnTo>
                    <a:pt x="843449" y="681058"/>
                  </a:lnTo>
                  <a:lnTo>
                    <a:pt x="817912" y="719925"/>
                  </a:lnTo>
                  <a:lnTo>
                    <a:pt x="788628" y="755874"/>
                  </a:lnTo>
                  <a:lnTo>
                    <a:pt x="755874" y="788628"/>
                  </a:lnTo>
                  <a:lnTo>
                    <a:pt x="719925" y="817912"/>
                  </a:lnTo>
                  <a:lnTo>
                    <a:pt x="681058" y="843449"/>
                  </a:lnTo>
                  <a:lnTo>
                    <a:pt x="639550" y="864962"/>
                  </a:lnTo>
                  <a:lnTo>
                    <a:pt x="595676" y="882176"/>
                  </a:lnTo>
                  <a:lnTo>
                    <a:pt x="549714" y="894814"/>
                  </a:lnTo>
                  <a:lnTo>
                    <a:pt x="501939" y="902599"/>
                  </a:lnTo>
                  <a:lnTo>
                    <a:pt x="452628" y="905256"/>
                  </a:lnTo>
                  <a:lnTo>
                    <a:pt x="403310" y="902599"/>
                  </a:lnTo>
                  <a:lnTo>
                    <a:pt x="355530" y="894814"/>
                  </a:lnTo>
                  <a:lnTo>
                    <a:pt x="309564" y="882176"/>
                  </a:lnTo>
                  <a:lnTo>
                    <a:pt x="265689" y="864962"/>
                  </a:lnTo>
                  <a:lnTo>
                    <a:pt x="224180" y="843449"/>
                  </a:lnTo>
                  <a:lnTo>
                    <a:pt x="185314" y="817912"/>
                  </a:lnTo>
                  <a:lnTo>
                    <a:pt x="149366" y="788628"/>
                  </a:lnTo>
                  <a:lnTo>
                    <a:pt x="116614" y="755874"/>
                  </a:lnTo>
                  <a:lnTo>
                    <a:pt x="87332" y="719925"/>
                  </a:lnTo>
                  <a:lnTo>
                    <a:pt x="61798" y="681058"/>
                  </a:lnTo>
                  <a:lnTo>
                    <a:pt x="40287" y="639550"/>
                  </a:lnTo>
                  <a:lnTo>
                    <a:pt x="23075" y="595676"/>
                  </a:lnTo>
                  <a:lnTo>
                    <a:pt x="10440" y="549714"/>
                  </a:lnTo>
                  <a:lnTo>
                    <a:pt x="2656" y="501939"/>
                  </a:lnTo>
                  <a:lnTo>
                    <a:pt x="0" y="45262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3688" y="4575047"/>
              <a:ext cx="7443470" cy="722630"/>
            </a:xfrm>
            <a:custGeom>
              <a:avLst/>
              <a:gdLst/>
              <a:ahLst/>
              <a:cxnLst/>
              <a:rect l="l" t="t" r="r" b="b"/>
              <a:pathLst>
                <a:path w="7443470" h="722629">
                  <a:moveTo>
                    <a:pt x="7443215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7443215" y="722376"/>
                  </a:lnTo>
                  <a:lnTo>
                    <a:pt x="7443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3688" y="4575047"/>
              <a:ext cx="7443470" cy="722630"/>
            </a:xfrm>
            <a:custGeom>
              <a:avLst/>
              <a:gdLst/>
              <a:ahLst/>
              <a:cxnLst/>
              <a:rect l="l" t="t" r="r" b="b"/>
              <a:pathLst>
                <a:path w="7443470" h="722629">
                  <a:moveTo>
                    <a:pt x="0" y="722376"/>
                  </a:moveTo>
                  <a:lnTo>
                    <a:pt x="7443215" y="722376"/>
                  </a:lnTo>
                  <a:lnTo>
                    <a:pt x="7443215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2583" y="4486655"/>
              <a:ext cx="905510" cy="902335"/>
            </a:xfrm>
            <a:custGeom>
              <a:avLst/>
              <a:gdLst/>
              <a:ahLst/>
              <a:cxnLst/>
              <a:rect l="l" t="t" r="r" b="b"/>
              <a:pathLst>
                <a:path w="905510" h="902335">
                  <a:moveTo>
                    <a:pt x="452628" y="0"/>
                  </a:moveTo>
                  <a:lnTo>
                    <a:pt x="403310" y="2646"/>
                  </a:lnTo>
                  <a:lnTo>
                    <a:pt x="355530" y="10402"/>
                  </a:lnTo>
                  <a:lnTo>
                    <a:pt x="309564" y="22994"/>
                  </a:lnTo>
                  <a:lnTo>
                    <a:pt x="265689" y="40145"/>
                  </a:lnTo>
                  <a:lnTo>
                    <a:pt x="224180" y="61580"/>
                  </a:lnTo>
                  <a:lnTo>
                    <a:pt x="185314" y="87026"/>
                  </a:lnTo>
                  <a:lnTo>
                    <a:pt x="149366" y="116206"/>
                  </a:lnTo>
                  <a:lnTo>
                    <a:pt x="116614" y="148847"/>
                  </a:lnTo>
                  <a:lnTo>
                    <a:pt x="87332" y="184672"/>
                  </a:lnTo>
                  <a:lnTo>
                    <a:pt x="61798" y="223407"/>
                  </a:lnTo>
                  <a:lnTo>
                    <a:pt x="40287" y="264776"/>
                  </a:lnTo>
                  <a:lnTo>
                    <a:pt x="23075" y="308506"/>
                  </a:lnTo>
                  <a:lnTo>
                    <a:pt x="10440" y="354320"/>
                  </a:lnTo>
                  <a:lnTo>
                    <a:pt x="2656" y="401944"/>
                  </a:lnTo>
                  <a:lnTo>
                    <a:pt x="0" y="451104"/>
                  </a:lnTo>
                  <a:lnTo>
                    <a:pt x="2656" y="500263"/>
                  </a:lnTo>
                  <a:lnTo>
                    <a:pt x="10440" y="547887"/>
                  </a:lnTo>
                  <a:lnTo>
                    <a:pt x="23075" y="593701"/>
                  </a:lnTo>
                  <a:lnTo>
                    <a:pt x="40287" y="637431"/>
                  </a:lnTo>
                  <a:lnTo>
                    <a:pt x="61798" y="678800"/>
                  </a:lnTo>
                  <a:lnTo>
                    <a:pt x="87332" y="717535"/>
                  </a:lnTo>
                  <a:lnTo>
                    <a:pt x="116614" y="753360"/>
                  </a:lnTo>
                  <a:lnTo>
                    <a:pt x="149366" y="786001"/>
                  </a:lnTo>
                  <a:lnTo>
                    <a:pt x="185314" y="815181"/>
                  </a:lnTo>
                  <a:lnTo>
                    <a:pt x="224180" y="840627"/>
                  </a:lnTo>
                  <a:lnTo>
                    <a:pt x="265689" y="862062"/>
                  </a:lnTo>
                  <a:lnTo>
                    <a:pt x="309564" y="879213"/>
                  </a:lnTo>
                  <a:lnTo>
                    <a:pt x="355530" y="891805"/>
                  </a:lnTo>
                  <a:lnTo>
                    <a:pt x="403310" y="899561"/>
                  </a:lnTo>
                  <a:lnTo>
                    <a:pt x="452628" y="902208"/>
                  </a:lnTo>
                  <a:lnTo>
                    <a:pt x="501939" y="899561"/>
                  </a:lnTo>
                  <a:lnTo>
                    <a:pt x="549714" y="891805"/>
                  </a:lnTo>
                  <a:lnTo>
                    <a:pt x="595676" y="879213"/>
                  </a:lnTo>
                  <a:lnTo>
                    <a:pt x="639550" y="862062"/>
                  </a:lnTo>
                  <a:lnTo>
                    <a:pt x="681058" y="840627"/>
                  </a:lnTo>
                  <a:lnTo>
                    <a:pt x="719925" y="815181"/>
                  </a:lnTo>
                  <a:lnTo>
                    <a:pt x="755874" y="786001"/>
                  </a:lnTo>
                  <a:lnTo>
                    <a:pt x="788628" y="753360"/>
                  </a:lnTo>
                  <a:lnTo>
                    <a:pt x="817912" y="717535"/>
                  </a:lnTo>
                  <a:lnTo>
                    <a:pt x="843449" y="678800"/>
                  </a:lnTo>
                  <a:lnTo>
                    <a:pt x="864962" y="637431"/>
                  </a:lnTo>
                  <a:lnTo>
                    <a:pt x="882176" y="593701"/>
                  </a:lnTo>
                  <a:lnTo>
                    <a:pt x="894814" y="547887"/>
                  </a:lnTo>
                  <a:lnTo>
                    <a:pt x="902599" y="500263"/>
                  </a:lnTo>
                  <a:lnTo>
                    <a:pt x="905255" y="451104"/>
                  </a:lnTo>
                  <a:lnTo>
                    <a:pt x="902599" y="401944"/>
                  </a:lnTo>
                  <a:lnTo>
                    <a:pt x="894814" y="354320"/>
                  </a:lnTo>
                  <a:lnTo>
                    <a:pt x="882176" y="308506"/>
                  </a:lnTo>
                  <a:lnTo>
                    <a:pt x="864962" y="264776"/>
                  </a:lnTo>
                  <a:lnTo>
                    <a:pt x="843449" y="223407"/>
                  </a:lnTo>
                  <a:lnTo>
                    <a:pt x="817912" y="184672"/>
                  </a:lnTo>
                  <a:lnTo>
                    <a:pt x="788628" y="148847"/>
                  </a:lnTo>
                  <a:lnTo>
                    <a:pt x="755874" y="116206"/>
                  </a:lnTo>
                  <a:lnTo>
                    <a:pt x="719925" y="87026"/>
                  </a:lnTo>
                  <a:lnTo>
                    <a:pt x="681058" y="61580"/>
                  </a:lnTo>
                  <a:lnTo>
                    <a:pt x="639550" y="40145"/>
                  </a:lnTo>
                  <a:lnTo>
                    <a:pt x="595676" y="22994"/>
                  </a:lnTo>
                  <a:lnTo>
                    <a:pt x="549714" y="10402"/>
                  </a:lnTo>
                  <a:lnTo>
                    <a:pt x="501939" y="264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2583" y="4486655"/>
              <a:ext cx="905510" cy="902335"/>
            </a:xfrm>
            <a:custGeom>
              <a:avLst/>
              <a:gdLst/>
              <a:ahLst/>
              <a:cxnLst/>
              <a:rect l="l" t="t" r="r" b="b"/>
              <a:pathLst>
                <a:path w="905510" h="902335">
                  <a:moveTo>
                    <a:pt x="0" y="451104"/>
                  </a:moveTo>
                  <a:lnTo>
                    <a:pt x="2656" y="401944"/>
                  </a:lnTo>
                  <a:lnTo>
                    <a:pt x="10440" y="354320"/>
                  </a:lnTo>
                  <a:lnTo>
                    <a:pt x="23075" y="308506"/>
                  </a:lnTo>
                  <a:lnTo>
                    <a:pt x="40287" y="264776"/>
                  </a:lnTo>
                  <a:lnTo>
                    <a:pt x="61798" y="223407"/>
                  </a:lnTo>
                  <a:lnTo>
                    <a:pt x="87332" y="184672"/>
                  </a:lnTo>
                  <a:lnTo>
                    <a:pt x="116614" y="148847"/>
                  </a:lnTo>
                  <a:lnTo>
                    <a:pt x="149366" y="116206"/>
                  </a:lnTo>
                  <a:lnTo>
                    <a:pt x="185314" y="87026"/>
                  </a:lnTo>
                  <a:lnTo>
                    <a:pt x="224180" y="61580"/>
                  </a:lnTo>
                  <a:lnTo>
                    <a:pt x="265689" y="40145"/>
                  </a:lnTo>
                  <a:lnTo>
                    <a:pt x="309564" y="22994"/>
                  </a:lnTo>
                  <a:lnTo>
                    <a:pt x="355530" y="10402"/>
                  </a:lnTo>
                  <a:lnTo>
                    <a:pt x="403310" y="2646"/>
                  </a:lnTo>
                  <a:lnTo>
                    <a:pt x="452628" y="0"/>
                  </a:lnTo>
                  <a:lnTo>
                    <a:pt x="501939" y="2646"/>
                  </a:lnTo>
                  <a:lnTo>
                    <a:pt x="549714" y="10402"/>
                  </a:lnTo>
                  <a:lnTo>
                    <a:pt x="595676" y="22994"/>
                  </a:lnTo>
                  <a:lnTo>
                    <a:pt x="639550" y="40145"/>
                  </a:lnTo>
                  <a:lnTo>
                    <a:pt x="681058" y="61580"/>
                  </a:lnTo>
                  <a:lnTo>
                    <a:pt x="719925" y="87026"/>
                  </a:lnTo>
                  <a:lnTo>
                    <a:pt x="755874" y="116206"/>
                  </a:lnTo>
                  <a:lnTo>
                    <a:pt x="788628" y="148847"/>
                  </a:lnTo>
                  <a:lnTo>
                    <a:pt x="817912" y="184672"/>
                  </a:lnTo>
                  <a:lnTo>
                    <a:pt x="843449" y="223407"/>
                  </a:lnTo>
                  <a:lnTo>
                    <a:pt x="864962" y="264776"/>
                  </a:lnTo>
                  <a:lnTo>
                    <a:pt x="882176" y="308506"/>
                  </a:lnTo>
                  <a:lnTo>
                    <a:pt x="894814" y="354320"/>
                  </a:lnTo>
                  <a:lnTo>
                    <a:pt x="902599" y="401944"/>
                  </a:lnTo>
                  <a:lnTo>
                    <a:pt x="905255" y="451104"/>
                  </a:lnTo>
                  <a:lnTo>
                    <a:pt x="902599" y="500263"/>
                  </a:lnTo>
                  <a:lnTo>
                    <a:pt x="894814" y="547887"/>
                  </a:lnTo>
                  <a:lnTo>
                    <a:pt x="882176" y="593701"/>
                  </a:lnTo>
                  <a:lnTo>
                    <a:pt x="864962" y="637431"/>
                  </a:lnTo>
                  <a:lnTo>
                    <a:pt x="843449" y="678800"/>
                  </a:lnTo>
                  <a:lnTo>
                    <a:pt x="817912" y="717535"/>
                  </a:lnTo>
                  <a:lnTo>
                    <a:pt x="788628" y="753360"/>
                  </a:lnTo>
                  <a:lnTo>
                    <a:pt x="755874" y="786001"/>
                  </a:lnTo>
                  <a:lnTo>
                    <a:pt x="719925" y="815181"/>
                  </a:lnTo>
                  <a:lnTo>
                    <a:pt x="681058" y="840627"/>
                  </a:lnTo>
                  <a:lnTo>
                    <a:pt x="639550" y="862062"/>
                  </a:lnTo>
                  <a:lnTo>
                    <a:pt x="595676" y="879213"/>
                  </a:lnTo>
                  <a:lnTo>
                    <a:pt x="549714" y="891805"/>
                  </a:lnTo>
                  <a:lnTo>
                    <a:pt x="501939" y="899561"/>
                  </a:lnTo>
                  <a:lnTo>
                    <a:pt x="452628" y="902208"/>
                  </a:lnTo>
                  <a:lnTo>
                    <a:pt x="403310" y="899561"/>
                  </a:lnTo>
                  <a:lnTo>
                    <a:pt x="355530" y="891805"/>
                  </a:lnTo>
                  <a:lnTo>
                    <a:pt x="309564" y="879213"/>
                  </a:lnTo>
                  <a:lnTo>
                    <a:pt x="265689" y="862062"/>
                  </a:lnTo>
                  <a:lnTo>
                    <a:pt x="224180" y="840627"/>
                  </a:lnTo>
                  <a:lnTo>
                    <a:pt x="185314" y="815181"/>
                  </a:lnTo>
                  <a:lnTo>
                    <a:pt x="149366" y="786001"/>
                  </a:lnTo>
                  <a:lnTo>
                    <a:pt x="116614" y="753360"/>
                  </a:lnTo>
                  <a:lnTo>
                    <a:pt x="87332" y="717535"/>
                  </a:lnTo>
                  <a:lnTo>
                    <a:pt x="61798" y="678800"/>
                  </a:lnTo>
                  <a:lnTo>
                    <a:pt x="40287" y="637431"/>
                  </a:lnTo>
                  <a:lnTo>
                    <a:pt x="23075" y="593701"/>
                  </a:lnTo>
                  <a:lnTo>
                    <a:pt x="10440" y="547887"/>
                  </a:lnTo>
                  <a:lnTo>
                    <a:pt x="2656" y="500263"/>
                  </a:lnTo>
                  <a:lnTo>
                    <a:pt x="0" y="45110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9431" y="5687567"/>
              <a:ext cx="7961630" cy="722630"/>
            </a:xfrm>
            <a:custGeom>
              <a:avLst/>
              <a:gdLst/>
              <a:ahLst/>
              <a:cxnLst/>
              <a:rect l="l" t="t" r="r" b="b"/>
              <a:pathLst>
                <a:path w="7961630" h="722629">
                  <a:moveTo>
                    <a:pt x="7961376" y="0"/>
                  </a:moveTo>
                  <a:lnTo>
                    <a:pt x="0" y="0"/>
                  </a:lnTo>
                  <a:lnTo>
                    <a:pt x="0" y="722375"/>
                  </a:lnTo>
                  <a:lnTo>
                    <a:pt x="7961376" y="722375"/>
                  </a:lnTo>
                  <a:lnTo>
                    <a:pt x="7961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9431" y="5687567"/>
              <a:ext cx="7961630" cy="722630"/>
            </a:xfrm>
            <a:custGeom>
              <a:avLst/>
              <a:gdLst/>
              <a:ahLst/>
              <a:cxnLst/>
              <a:rect l="l" t="t" r="r" b="b"/>
              <a:pathLst>
                <a:path w="7961630" h="722629">
                  <a:moveTo>
                    <a:pt x="0" y="722375"/>
                  </a:moveTo>
                  <a:lnTo>
                    <a:pt x="7961376" y="722375"/>
                  </a:lnTo>
                  <a:lnTo>
                    <a:pt x="7961376" y="0"/>
                  </a:lnTo>
                  <a:lnTo>
                    <a:pt x="0" y="0"/>
                  </a:lnTo>
                  <a:lnTo>
                    <a:pt x="0" y="72237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51914" y="1253108"/>
            <a:ext cx="7327900" cy="51155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050" marR="160655">
              <a:lnSpc>
                <a:spcPct val="96300"/>
              </a:lnSpc>
              <a:spcBef>
                <a:spcPts val="155"/>
              </a:spcBef>
            </a:pPr>
            <a:r>
              <a:rPr sz="1400" b="1" spc="-10" dirty="0">
                <a:latin typeface="Times New Roman"/>
                <a:cs typeface="Times New Roman"/>
              </a:rPr>
              <a:t>Конкурентоспроможність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регіону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це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здатність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регіональної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економічної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системи оптимізувати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локальні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ресурси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того,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щоб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успішно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конкурувати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національному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та </a:t>
            </a:r>
            <a:r>
              <a:rPr sz="1400" dirty="0">
                <a:latin typeface="Times New Roman"/>
                <a:cs typeface="Times New Roman"/>
              </a:rPr>
              <a:t>міжнародному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ринках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адекватно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оперативно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реагувати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зміни,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що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відбуваються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цих </a:t>
            </a:r>
            <a:r>
              <a:rPr sz="1400" spc="-10" dirty="0">
                <a:latin typeface="Times New Roman"/>
                <a:cs typeface="Times New Roman"/>
              </a:rPr>
              <a:t>ринках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400">
              <a:latin typeface="Times New Roman"/>
              <a:cs typeface="Times New Roman"/>
            </a:endParaRPr>
          </a:p>
          <a:p>
            <a:pPr marL="536575" marR="5080">
              <a:lnSpc>
                <a:spcPct val="96400"/>
              </a:lnSpc>
            </a:pPr>
            <a:r>
              <a:rPr sz="1400" b="1" spc="-10" dirty="0">
                <a:latin typeface="Times New Roman"/>
                <a:cs typeface="Times New Roman"/>
              </a:rPr>
              <a:t>Регіональна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конкурентоспроможність</a:t>
            </a:r>
            <a:r>
              <a:rPr sz="1400" b="1" spc="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це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здатність </a:t>
            </a:r>
            <a:r>
              <a:rPr sz="1400" dirty="0">
                <a:latin typeface="Times New Roman"/>
                <a:cs typeface="Times New Roman"/>
              </a:rPr>
              <a:t>регіону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виробляти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товари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та </a:t>
            </a:r>
            <a:r>
              <a:rPr sz="1400" dirty="0">
                <a:latin typeface="Times New Roman"/>
                <a:cs typeface="Times New Roman"/>
              </a:rPr>
              <a:t>послуги,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користуються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попитом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міжнародних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ринках,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водночас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забезпечують </a:t>
            </a:r>
            <a:r>
              <a:rPr sz="1400" dirty="0">
                <a:latin typeface="Times New Roman"/>
                <a:cs typeface="Times New Roman"/>
              </a:rPr>
              <a:t>стабільний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високий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рівень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прибутків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місцевого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населення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400">
              <a:latin typeface="Times New Roman"/>
              <a:cs typeface="Times New Roman"/>
            </a:endParaRPr>
          </a:p>
          <a:p>
            <a:pPr marL="695960" marR="31750">
              <a:lnSpc>
                <a:spcPct val="964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Конкурентоспроможність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регіону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продуктивність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використання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регіональних </a:t>
            </a:r>
            <a:r>
              <a:rPr sz="1400" dirty="0">
                <a:latin typeface="Times New Roman"/>
                <a:cs typeface="Times New Roman"/>
              </a:rPr>
              <a:t>ресурсів, і,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першу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чергу,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робочої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сили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капіталу,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відношенню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інших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регіонів, </a:t>
            </a:r>
            <a:r>
              <a:rPr sz="1400" dirty="0">
                <a:latin typeface="Times New Roman"/>
                <a:cs typeface="Times New Roman"/>
              </a:rPr>
              <a:t>що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є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результатом зростання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валового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регіонального </a:t>
            </a:r>
            <a:r>
              <a:rPr sz="1400" spc="-10" dirty="0">
                <a:latin typeface="Times New Roman"/>
                <a:cs typeface="Times New Roman"/>
              </a:rPr>
              <a:t>продукту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400">
              <a:latin typeface="Times New Roman"/>
              <a:cs typeface="Times New Roman"/>
            </a:endParaRPr>
          </a:p>
          <a:p>
            <a:pPr marL="536575" marR="92075">
              <a:lnSpc>
                <a:spcPct val="962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Конкурентоспроможність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регіону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можливості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регіону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забезпечити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конкурентні </a:t>
            </a:r>
            <a:r>
              <a:rPr sz="1400" dirty="0">
                <a:latin typeface="Times New Roman"/>
                <a:cs typeface="Times New Roman"/>
              </a:rPr>
              <a:t>переваги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продуктивному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використанні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ресурсів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благ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задля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підвищення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людського </a:t>
            </a:r>
            <a:r>
              <a:rPr sz="1400" dirty="0">
                <a:latin typeface="Times New Roman"/>
                <a:cs typeface="Times New Roman"/>
              </a:rPr>
              <a:t>розвитку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порушуючи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економічної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безпеки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інших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регіонів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країни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цілому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шляхом суперництва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426084">
              <a:lnSpc>
                <a:spcPct val="96400"/>
              </a:lnSpc>
            </a:pPr>
            <a:r>
              <a:rPr sz="1400" b="1" spc="-10" dirty="0">
                <a:latin typeface="Times New Roman"/>
                <a:cs typeface="Times New Roman"/>
              </a:rPr>
              <a:t>Конкурентоспроможність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регіону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це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взаємодія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системи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продуктивних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сил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відносин господарювання,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інституційних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цієї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взаємодії,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що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виражається 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отриманні синергетичного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ефекту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господарювання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регіону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8327" y="5562600"/>
            <a:ext cx="917575" cy="917575"/>
            <a:chOff x="338327" y="5562600"/>
            <a:chExt cx="917575" cy="917575"/>
          </a:xfrm>
        </p:grpSpPr>
        <p:sp>
          <p:nvSpPr>
            <p:cNvPr id="24" name="object 24"/>
            <p:cNvSpPr/>
            <p:nvPr/>
          </p:nvSpPr>
          <p:spPr>
            <a:xfrm>
              <a:off x="344423" y="5568695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452628" y="0"/>
                  </a:moveTo>
                  <a:lnTo>
                    <a:pt x="403310" y="2656"/>
                  </a:lnTo>
                  <a:lnTo>
                    <a:pt x="355530" y="10440"/>
                  </a:lnTo>
                  <a:lnTo>
                    <a:pt x="309564" y="23075"/>
                  </a:lnTo>
                  <a:lnTo>
                    <a:pt x="265689" y="40287"/>
                  </a:lnTo>
                  <a:lnTo>
                    <a:pt x="224180" y="61798"/>
                  </a:lnTo>
                  <a:lnTo>
                    <a:pt x="185314" y="87332"/>
                  </a:lnTo>
                  <a:lnTo>
                    <a:pt x="149366" y="116614"/>
                  </a:lnTo>
                  <a:lnTo>
                    <a:pt x="116614" y="149366"/>
                  </a:lnTo>
                  <a:lnTo>
                    <a:pt x="87332" y="185314"/>
                  </a:lnTo>
                  <a:lnTo>
                    <a:pt x="61798" y="224180"/>
                  </a:lnTo>
                  <a:lnTo>
                    <a:pt x="40287" y="265689"/>
                  </a:lnTo>
                  <a:lnTo>
                    <a:pt x="23075" y="309564"/>
                  </a:lnTo>
                  <a:lnTo>
                    <a:pt x="10440" y="355530"/>
                  </a:lnTo>
                  <a:lnTo>
                    <a:pt x="2656" y="403310"/>
                  </a:lnTo>
                  <a:lnTo>
                    <a:pt x="0" y="452627"/>
                  </a:lnTo>
                  <a:lnTo>
                    <a:pt x="2656" y="501945"/>
                  </a:lnTo>
                  <a:lnTo>
                    <a:pt x="10440" y="549725"/>
                  </a:lnTo>
                  <a:lnTo>
                    <a:pt x="23075" y="595691"/>
                  </a:lnTo>
                  <a:lnTo>
                    <a:pt x="40287" y="639566"/>
                  </a:lnTo>
                  <a:lnTo>
                    <a:pt x="61798" y="681075"/>
                  </a:lnTo>
                  <a:lnTo>
                    <a:pt x="87332" y="719941"/>
                  </a:lnTo>
                  <a:lnTo>
                    <a:pt x="116614" y="755889"/>
                  </a:lnTo>
                  <a:lnTo>
                    <a:pt x="149366" y="788641"/>
                  </a:lnTo>
                  <a:lnTo>
                    <a:pt x="185314" y="817923"/>
                  </a:lnTo>
                  <a:lnTo>
                    <a:pt x="224180" y="843457"/>
                  </a:lnTo>
                  <a:lnTo>
                    <a:pt x="265689" y="864968"/>
                  </a:lnTo>
                  <a:lnTo>
                    <a:pt x="309564" y="882180"/>
                  </a:lnTo>
                  <a:lnTo>
                    <a:pt x="355530" y="894815"/>
                  </a:lnTo>
                  <a:lnTo>
                    <a:pt x="403310" y="902599"/>
                  </a:lnTo>
                  <a:lnTo>
                    <a:pt x="452628" y="905255"/>
                  </a:lnTo>
                  <a:lnTo>
                    <a:pt x="501945" y="902599"/>
                  </a:lnTo>
                  <a:lnTo>
                    <a:pt x="549725" y="894815"/>
                  </a:lnTo>
                  <a:lnTo>
                    <a:pt x="595691" y="882180"/>
                  </a:lnTo>
                  <a:lnTo>
                    <a:pt x="639566" y="864968"/>
                  </a:lnTo>
                  <a:lnTo>
                    <a:pt x="681075" y="843457"/>
                  </a:lnTo>
                  <a:lnTo>
                    <a:pt x="719941" y="817923"/>
                  </a:lnTo>
                  <a:lnTo>
                    <a:pt x="755889" y="788641"/>
                  </a:lnTo>
                  <a:lnTo>
                    <a:pt x="788641" y="755889"/>
                  </a:lnTo>
                  <a:lnTo>
                    <a:pt x="817923" y="719941"/>
                  </a:lnTo>
                  <a:lnTo>
                    <a:pt x="843457" y="681075"/>
                  </a:lnTo>
                  <a:lnTo>
                    <a:pt x="864968" y="639566"/>
                  </a:lnTo>
                  <a:lnTo>
                    <a:pt x="882180" y="595691"/>
                  </a:lnTo>
                  <a:lnTo>
                    <a:pt x="894815" y="549725"/>
                  </a:lnTo>
                  <a:lnTo>
                    <a:pt x="902599" y="501945"/>
                  </a:lnTo>
                  <a:lnTo>
                    <a:pt x="905256" y="452627"/>
                  </a:lnTo>
                  <a:lnTo>
                    <a:pt x="902599" y="403310"/>
                  </a:lnTo>
                  <a:lnTo>
                    <a:pt x="894815" y="355530"/>
                  </a:lnTo>
                  <a:lnTo>
                    <a:pt x="882180" y="309564"/>
                  </a:lnTo>
                  <a:lnTo>
                    <a:pt x="864968" y="265689"/>
                  </a:lnTo>
                  <a:lnTo>
                    <a:pt x="843457" y="224180"/>
                  </a:lnTo>
                  <a:lnTo>
                    <a:pt x="817923" y="185314"/>
                  </a:lnTo>
                  <a:lnTo>
                    <a:pt x="788641" y="149366"/>
                  </a:lnTo>
                  <a:lnTo>
                    <a:pt x="755889" y="116614"/>
                  </a:lnTo>
                  <a:lnTo>
                    <a:pt x="719941" y="87332"/>
                  </a:lnTo>
                  <a:lnTo>
                    <a:pt x="681075" y="61798"/>
                  </a:lnTo>
                  <a:lnTo>
                    <a:pt x="639566" y="40287"/>
                  </a:lnTo>
                  <a:lnTo>
                    <a:pt x="595691" y="23075"/>
                  </a:lnTo>
                  <a:lnTo>
                    <a:pt x="549725" y="10440"/>
                  </a:lnTo>
                  <a:lnTo>
                    <a:pt x="501945" y="265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4423" y="5568695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452627"/>
                  </a:moveTo>
                  <a:lnTo>
                    <a:pt x="2656" y="403310"/>
                  </a:lnTo>
                  <a:lnTo>
                    <a:pt x="10440" y="355530"/>
                  </a:lnTo>
                  <a:lnTo>
                    <a:pt x="23075" y="309564"/>
                  </a:lnTo>
                  <a:lnTo>
                    <a:pt x="40287" y="265689"/>
                  </a:lnTo>
                  <a:lnTo>
                    <a:pt x="61798" y="224180"/>
                  </a:lnTo>
                  <a:lnTo>
                    <a:pt x="87332" y="185314"/>
                  </a:lnTo>
                  <a:lnTo>
                    <a:pt x="116614" y="149366"/>
                  </a:lnTo>
                  <a:lnTo>
                    <a:pt x="149366" y="116614"/>
                  </a:lnTo>
                  <a:lnTo>
                    <a:pt x="185314" y="87332"/>
                  </a:lnTo>
                  <a:lnTo>
                    <a:pt x="224180" y="61798"/>
                  </a:lnTo>
                  <a:lnTo>
                    <a:pt x="265689" y="40287"/>
                  </a:lnTo>
                  <a:lnTo>
                    <a:pt x="309564" y="23075"/>
                  </a:lnTo>
                  <a:lnTo>
                    <a:pt x="355530" y="10440"/>
                  </a:lnTo>
                  <a:lnTo>
                    <a:pt x="403310" y="2656"/>
                  </a:lnTo>
                  <a:lnTo>
                    <a:pt x="452628" y="0"/>
                  </a:lnTo>
                  <a:lnTo>
                    <a:pt x="501945" y="2656"/>
                  </a:lnTo>
                  <a:lnTo>
                    <a:pt x="549725" y="10440"/>
                  </a:lnTo>
                  <a:lnTo>
                    <a:pt x="595691" y="23075"/>
                  </a:lnTo>
                  <a:lnTo>
                    <a:pt x="639566" y="40287"/>
                  </a:lnTo>
                  <a:lnTo>
                    <a:pt x="681075" y="61798"/>
                  </a:lnTo>
                  <a:lnTo>
                    <a:pt x="719941" y="87332"/>
                  </a:lnTo>
                  <a:lnTo>
                    <a:pt x="755889" y="116614"/>
                  </a:lnTo>
                  <a:lnTo>
                    <a:pt x="788641" y="149366"/>
                  </a:lnTo>
                  <a:lnTo>
                    <a:pt x="817923" y="185314"/>
                  </a:lnTo>
                  <a:lnTo>
                    <a:pt x="843457" y="224180"/>
                  </a:lnTo>
                  <a:lnTo>
                    <a:pt x="864968" y="265689"/>
                  </a:lnTo>
                  <a:lnTo>
                    <a:pt x="882180" y="309564"/>
                  </a:lnTo>
                  <a:lnTo>
                    <a:pt x="894815" y="355530"/>
                  </a:lnTo>
                  <a:lnTo>
                    <a:pt x="902599" y="403310"/>
                  </a:lnTo>
                  <a:lnTo>
                    <a:pt x="905256" y="452627"/>
                  </a:lnTo>
                  <a:lnTo>
                    <a:pt x="902599" y="501945"/>
                  </a:lnTo>
                  <a:lnTo>
                    <a:pt x="894815" y="549725"/>
                  </a:lnTo>
                  <a:lnTo>
                    <a:pt x="882180" y="595691"/>
                  </a:lnTo>
                  <a:lnTo>
                    <a:pt x="864968" y="639566"/>
                  </a:lnTo>
                  <a:lnTo>
                    <a:pt x="843457" y="681075"/>
                  </a:lnTo>
                  <a:lnTo>
                    <a:pt x="817923" y="719941"/>
                  </a:lnTo>
                  <a:lnTo>
                    <a:pt x="788641" y="755889"/>
                  </a:lnTo>
                  <a:lnTo>
                    <a:pt x="755889" y="788641"/>
                  </a:lnTo>
                  <a:lnTo>
                    <a:pt x="719941" y="817923"/>
                  </a:lnTo>
                  <a:lnTo>
                    <a:pt x="681075" y="843457"/>
                  </a:lnTo>
                  <a:lnTo>
                    <a:pt x="639566" y="864968"/>
                  </a:lnTo>
                  <a:lnTo>
                    <a:pt x="595691" y="882180"/>
                  </a:lnTo>
                  <a:lnTo>
                    <a:pt x="549725" y="894815"/>
                  </a:lnTo>
                  <a:lnTo>
                    <a:pt x="501945" y="902599"/>
                  </a:lnTo>
                  <a:lnTo>
                    <a:pt x="452628" y="905255"/>
                  </a:lnTo>
                  <a:lnTo>
                    <a:pt x="403310" y="902599"/>
                  </a:lnTo>
                  <a:lnTo>
                    <a:pt x="355530" y="894815"/>
                  </a:lnTo>
                  <a:lnTo>
                    <a:pt x="309564" y="882180"/>
                  </a:lnTo>
                  <a:lnTo>
                    <a:pt x="265689" y="864968"/>
                  </a:lnTo>
                  <a:lnTo>
                    <a:pt x="224180" y="843457"/>
                  </a:lnTo>
                  <a:lnTo>
                    <a:pt x="185314" y="817923"/>
                  </a:lnTo>
                  <a:lnTo>
                    <a:pt x="149366" y="788641"/>
                  </a:lnTo>
                  <a:lnTo>
                    <a:pt x="116614" y="755889"/>
                  </a:lnTo>
                  <a:lnTo>
                    <a:pt x="87332" y="719941"/>
                  </a:lnTo>
                  <a:lnTo>
                    <a:pt x="61798" y="681075"/>
                  </a:lnTo>
                  <a:lnTo>
                    <a:pt x="40287" y="639566"/>
                  </a:lnTo>
                  <a:lnTo>
                    <a:pt x="23075" y="595691"/>
                  </a:lnTo>
                  <a:lnTo>
                    <a:pt x="10440" y="549725"/>
                  </a:lnTo>
                  <a:lnTo>
                    <a:pt x="2656" y="501945"/>
                  </a:lnTo>
                  <a:lnTo>
                    <a:pt x="0" y="452627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102" rIns="0" bIns="0" rtlCol="0">
            <a:spAutoFit/>
          </a:bodyPr>
          <a:lstStyle/>
          <a:p>
            <a:pPr marL="1686560" algn="ctr">
              <a:lnSpc>
                <a:spcPts val="2150"/>
              </a:lnSpc>
              <a:spcBef>
                <a:spcPts val="100"/>
              </a:spcBef>
            </a:pPr>
            <a:r>
              <a:rPr sz="1800" dirty="0"/>
              <a:t>Різноманітніть</a:t>
            </a:r>
            <a:r>
              <a:rPr sz="1800" spc="-15" dirty="0"/>
              <a:t> </a:t>
            </a:r>
            <a:r>
              <a:rPr sz="1800" dirty="0"/>
              <a:t>наукових</a:t>
            </a:r>
            <a:r>
              <a:rPr sz="1800" spc="-65" dirty="0"/>
              <a:t> </a:t>
            </a:r>
            <a:r>
              <a:rPr sz="1800" dirty="0"/>
              <a:t>поглядів</a:t>
            </a:r>
            <a:r>
              <a:rPr sz="1800" spc="-85" dirty="0"/>
              <a:t> </a:t>
            </a:r>
            <a:r>
              <a:rPr sz="1800" dirty="0"/>
              <a:t>щодо</a:t>
            </a:r>
            <a:r>
              <a:rPr sz="1800" spc="-35" dirty="0"/>
              <a:t> </a:t>
            </a:r>
            <a:r>
              <a:rPr sz="1800" dirty="0"/>
              <a:t>визначення</a:t>
            </a:r>
            <a:r>
              <a:rPr sz="1800" spc="-55" dirty="0"/>
              <a:t> </a:t>
            </a:r>
            <a:r>
              <a:rPr sz="1800" spc="-10" dirty="0"/>
              <a:t>поняття</a:t>
            </a:r>
            <a:endParaRPr sz="1800"/>
          </a:p>
          <a:p>
            <a:pPr marL="1691005" algn="ctr">
              <a:lnSpc>
                <a:spcPts val="2150"/>
              </a:lnSpc>
            </a:pPr>
            <a:r>
              <a:rPr sz="1800" spc="-10" dirty="0"/>
              <a:t>“конкурентоспроможність</a:t>
            </a:r>
            <a:r>
              <a:rPr sz="1800" spc="125" dirty="0"/>
              <a:t> </a:t>
            </a:r>
            <a:r>
              <a:rPr sz="1800" spc="-10" dirty="0"/>
              <a:t>регіону”</a:t>
            </a:r>
            <a:endParaRPr sz="1800"/>
          </a:p>
        </p:txBody>
      </p:sp>
      <p:sp>
        <p:nvSpPr>
          <p:cNvPr id="27" name="object 27"/>
          <p:cNvSpPr txBox="1"/>
          <p:nvPr/>
        </p:nvSpPr>
        <p:spPr>
          <a:xfrm>
            <a:off x="857199" y="6567322"/>
            <a:ext cx="58858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Calibri"/>
                <a:cs typeface="Calibri"/>
                <a:hlinkClick r:id="rId2"/>
              </a:rPr>
              <a:t>http://academy.gov.ua/NMKD/library_nadu/Monografiy/2c560cf8-5a3e-49df-aa90-ed45a597d050.pdf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8275">
              <a:lnSpc>
                <a:spcPct val="100000"/>
              </a:lnSpc>
              <a:spcBef>
                <a:spcPts val="100"/>
              </a:spcBef>
            </a:pPr>
            <a:r>
              <a:rPr dirty="0"/>
              <a:t>Фактори</a:t>
            </a:r>
            <a:r>
              <a:rPr spc="-55" dirty="0"/>
              <a:t> </a:t>
            </a:r>
            <a:r>
              <a:rPr dirty="0"/>
              <a:t>впливу</a:t>
            </a:r>
            <a:r>
              <a:rPr spc="-15" dirty="0"/>
              <a:t> </a:t>
            </a:r>
            <a:r>
              <a:rPr dirty="0"/>
              <a:t>на</a:t>
            </a:r>
            <a:r>
              <a:rPr spc="-10" dirty="0"/>
              <a:t> конкурентоспроможність</a:t>
            </a:r>
            <a:r>
              <a:rPr spc="-35" dirty="0"/>
              <a:t> </a:t>
            </a:r>
            <a:r>
              <a:rPr spc="-10" dirty="0"/>
              <a:t>регіону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505968"/>
            <a:ext cx="7799832" cy="6001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4639" y="1278381"/>
            <a:ext cx="2515235" cy="30333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065" marR="5080" indent="-5080" algn="ctr">
              <a:lnSpc>
                <a:spcPct val="86400"/>
              </a:lnSpc>
              <a:spcBef>
                <a:spcPts val="565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Конкуренто-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спроможність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регіонів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розглядаємо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як </a:t>
            </a:r>
            <a:r>
              <a:rPr sz="2800" b="1" spc="-10" dirty="0">
                <a:latin typeface="Times New Roman"/>
                <a:cs typeface="Times New Roman"/>
              </a:rPr>
              <a:t>потенційні можливості вести конкуренцію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8594" y="1014730"/>
            <a:ext cx="3597275" cy="4079240"/>
            <a:chOff x="4498594" y="1014730"/>
            <a:chExt cx="3597275" cy="4079240"/>
          </a:xfrm>
        </p:grpSpPr>
        <p:sp>
          <p:nvSpPr>
            <p:cNvPr id="4" name="object 4"/>
            <p:cNvSpPr/>
            <p:nvPr/>
          </p:nvSpPr>
          <p:spPr>
            <a:xfrm>
              <a:off x="4504944" y="1021080"/>
              <a:ext cx="3584575" cy="4066540"/>
            </a:xfrm>
            <a:custGeom>
              <a:avLst/>
              <a:gdLst/>
              <a:ahLst/>
              <a:cxnLst/>
              <a:rect l="l" t="t" r="r" b="b"/>
              <a:pathLst>
                <a:path w="3584575" h="4066540">
                  <a:moveTo>
                    <a:pt x="2986912" y="0"/>
                  </a:moveTo>
                  <a:lnTo>
                    <a:pt x="0" y="0"/>
                  </a:lnTo>
                  <a:lnTo>
                    <a:pt x="0" y="4066032"/>
                  </a:lnTo>
                  <a:lnTo>
                    <a:pt x="2986912" y="4066032"/>
                  </a:lnTo>
                  <a:lnTo>
                    <a:pt x="3035928" y="4064051"/>
                  </a:lnTo>
                  <a:lnTo>
                    <a:pt x="3083851" y="4058212"/>
                  </a:lnTo>
                  <a:lnTo>
                    <a:pt x="3130528" y="4048669"/>
                  </a:lnTo>
                  <a:lnTo>
                    <a:pt x="3175804" y="4035575"/>
                  </a:lnTo>
                  <a:lnTo>
                    <a:pt x="3219527" y="4019083"/>
                  </a:lnTo>
                  <a:lnTo>
                    <a:pt x="3261542" y="3999348"/>
                  </a:lnTo>
                  <a:lnTo>
                    <a:pt x="3301697" y="3976522"/>
                  </a:lnTo>
                  <a:lnTo>
                    <a:pt x="3339836" y="3950760"/>
                  </a:lnTo>
                  <a:lnTo>
                    <a:pt x="3375808" y="3922215"/>
                  </a:lnTo>
                  <a:lnTo>
                    <a:pt x="3409457" y="3891041"/>
                  </a:lnTo>
                  <a:lnTo>
                    <a:pt x="3440631" y="3857392"/>
                  </a:lnTo>
                  <a:lnTo>
                    <a:pt x="3469176" y="3821420"/>
                  </a:lnTo>
                  <a:lnTo>
                    <a:pt x="3494938" y="3783281"/>
                  </a:lnTo>
                  <a:lnTo>
                    <a:pt x="3517764" y="3743126"/>
                  </a:lnTo>
                  <a:lnTo>
                    <a:pt x="3537499" y="3701111"/>
                  </a:lnTo>
                  <a:lnTo>
                    <a:pt x="3553991" y="3657388"/>
                  </a:lnTo>
                  <a:lnTo>
                    <a:pt x="3567085" y="3612112"/>
                  </a:lnTo>
                  <a:lnTo>
                    <a:pt x="3576628" y="3565435"/>
                  </a:lnTo>
                  <a:lnTo>
                    <a:pt x="3582467" y="3517512"/>
                  </a:lnTo>
                  <a:lnTo>
                    <a:pt x="3584448" y="3468497"/>
                  </a:lnTo>
                  <a:lnTo>
                    <a:pt x="3584448" y="597535"/>
                  </a:lnTo>
                  <a:lnTo>
                    <a:pt x="3582467" y="548519"/>
                  </a:lnTo>
                  <a:lnTo>
                    <a:pt x="3576628" y="500596"/>
                  </a:lnTo>
                  <a:lnTo>
                    <a:pt x="3567085" y="453919"/>
                  </a:lnTo>
                  <a:lnTo>
                    <a:pt x="3553991" y="408643"/>
                  </a:lnTo>
                  <a:lnTo>
                    <a:pt x="3537499" y="364920"/>
                  </a:lnTo>
                  <a:lnTo>
                    <a:pt x="3517764" y="322905"/>
                  </a:lnTo>
                  <a:lnTo>
                    <a:pt x="3494938" y="282750"/>
                  </a:lnTo>
                  <a:lnTo>
                    <a:pt x="3469176" y="244611"/>
                  </a:lnTo>
                  <a:lnTo>
                    <a:pt x="3440631" y="208639"/>
                  </a:lnTo>
                  <a:lnTo>
                    <a:pt x="3409457" y="174990"/>
                  </a:lnTo>
                  <a:lnTo>
                    <a:pt x="3375808" y="143816"/>
                  </a:lnTo>
                  <a:lnTo>
                    <a:pt x="3339836" y="115271"/>
                  </a:lnTo>
                  <a:lnTo>
                    <a:pt x="3301697" y="89509"/>
                  </a:lnTo>
                  <a:lnTo>
                    <a:pt x="3261542" y="66683"/>
                  </a:lnTo>
                  <a:lnTo>
                    <a:pt x="3219527" y="46948"/>
                  </a:lnTo>
                  <a:lnTo>
                    <a:pt x="3175804" y="30456"/>
                  </a:lnTo>
                  <a:lnTo>
                    <a:pt x="3130528" y="17362"/>
                  </a:lnTo>
                  <a:lnTo>
                    <a:pt x="3083851" y="7819"/>
                  </a:lnTo>
                  <a:lnTo>
                    <a:pt x="3035928" y="1980"/>
                  </a:lnTo>
                  <a:lnTo>
                    <a:pt x="2986912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4944" y="1021080"/>
              <a:ext cx="3584575" cy="4066540"/>
            </a:xfrm>
            <a:custGeom>
              <a:avLst/>
              <a:gdLst/>
              <a:ahLst/>
              <a:cxnLst/>
              <a:rect l="l" t="t" r="r" b="b"/>
              <a:pathLst>
                <a:path w="3584575" h="4066540">
                  <a:moveTo>
                    <a:pt x="3584448" y="597535"/>
                  </a:moveTo>
                  <a:lnTo>
                    <a:pt x="3584448" y="3468497"/>
                  </a:lnTo>
                  <a:lnTo>
                    <a:pt x="3582467" y="3517512"/>
                  </a:lnTo>
                  <a:lnTo>
                    <a:pt x="3576628" y="3565435"/>
                  </a:lnTo>
                  <a:lnTo>
                    <a:pt x="3567085" y="3612112"/>
                  </a:lnTo>
                  <a:lnTo>
                    <a:pt x="3553991" y="3657388"/>
                  </a:lnTo>
                  <a:lnTo>
                    <a:pt x="3537499" y="3701111"/>
                  </a:lnTo>
                  <a:lnTo>
                    <a:pt x="3517764" y="3743126"/>
                  </a:lnTo>
                  <a:lnTo>
                    <a:pt x="3494938" y="3783281"/>
                  </a:lnTo>
                  <a:lnTo>
                    <a:pt x="3469176" y="3821420"/>
                  </a:lnTo>
                  <a:lnTo>
                    <a:pt x="3440631" y="3857392"/>
                  </a:lnTo>
                  <a:lnTo>
                    <a:pt x="3409457" y="3891041"/>
                  </a:lnTo>
                  <a:lnTo>
                    <a:pt x="3375808" y="3922215"/>
                  </a:lnTo>
                  <a:lnTo>
                    <a:pt x="3339836" y="3950760"/>
                  </a:lnTo>
                  <a:lnTo>
                    <a:pt x="3301697" y="3976522"/>
                  </a:lnTo>
                  <a:lnTo>
                    <a:pt x="3261542" y="3999348"/>
                  </a:lnTo>
                  <a:lnTo>
                    <a:pt x="3219527" y="4019083"/>
                  </a:lnTo>
                  <a:lnTo>
                    <a:pt x="3175804" y="4035575"/>
                  </a:lnTo>
                  <a:lnTo>
                    <a:pt x="3130528" y="4048669"/>
                  </a:lnTo>
                  <a:lnTo>
                    <a:pt x="3083851" y="4058212"/>
                  </a:lnTo>
                  <a:lnTo>
                    <a:pt x="3035928" y="4064051"/>
                  </a:lnTo>
                  <a:lnTo>
                    <a:pt x="2986912" y="4066032"/>
                  </a:lnTo>
                  <a:lnTo>
                    <a:pt x="0" y="4066032"/>
                  </a:lnTo>
                  <a:lnTo>
                    <a:pt x="0" y="0"/>
                  </a:lnTo>
                  <a:lnTo>
                    <a:pt x="2986912" y="0"/>
                  </a:lnTo>
                  <a:lnTo>
                    <a:pt x="3035928" y="1980"/>
                  </a:lnTo>
                  <a:lnTo>
                    <a:pt x="3083851" y="7819"/>
                  </a:lnTo>
                  <a:lnTo>
                    <a:pt x="3130528" y="17362"/>
                  </a:lnTo>
                  <a:lnTo>
                    <a:pt x="3175804" y="30456"/>
                  </a:lnTo>
                  <a:lnTo>
                    <a:pt x="3219527" y="46948"/>
                  </a:lnTo>
                  <a:lnTo>
                    <a:pt x="3261542" y="66683"/>
                  </a:lnTo>
                  <a:lnTo>
                    <a:pt x="3301697" y="89509"/>
                  </a:lnTo>
                  <a:lnTo>
                    <a:pt x="3339836" y="115271"/>
                  </a:lnTo>
                  <a:lnTo>
                    <a:pt x="3375808" y="143816"/>
                  </a:lnTo>
                  <a:lnTo>
                    <a:pt x="3409457" y="174990"/>
                  </a:lnTo>
                  <a:lnTo>
                    <a:pt x="3440631" y="208639"/>
                  </a:lnTo>
                  <a:lnTo>
                    <a:pt x="3469176" y="244611"/>
                  </a:lnTo>
                  <a:lnTo>
                    <a:pt x="3494938" y="282750"/>
                  </a:lnTo>
                  <a:lnTo>
                    <a:pt x="3517764" y="322905"/>
                  </a:lnTo>
                  <a:lnTo>
                    <a:pt x="3537499" y="364920"/>
                  </a:lnTo>
                  <a:lnTo>
                    <a:pt x="3553991" y="408643"/>
                  </a:lnTo>
                  <a:lnTo>
                    <a:pt x="3567085" y="453919"/>
                  </a:lnTo>
                  <a:lnTo>
                    <a:pt x="3576628" y="500596"/>
                  </a:lnTo>
                  <a:lnTo>
                    <a:pt x="3582467" y="548519"/>
                  </a:lnTo>
                  <a:lnTo>
                    <a:pt x="3584448" y="597535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76773" y="1299463"/>
            <a:ext cx="2117725" cy="8197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44805" marR="5080" indent="-332740">
              <a:lnSpc>
                <a:spcPts val="2880"/>
              </a:lnSpc>
              <a:spcBef>
                <a:spcPts val="600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</a:rPr>
              <a:t>конкурентну</a:t>
            </a:r>
            <a:r>
              <a:rPr sz="2800" spc="-10" dirty="0"/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</a:rPr>
              <a:t>перевагу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5015229" y="2177237"/>
            <a:ext cx="2446020" cy="22987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-2540" algn="ctr">
              <a:lnSpc>
                <a:spcPct val="86500"/>
              </a:lnSpc>
              <a:spcBef>
                <a:spcPts val="560"/>
              </a:spcBef>
            </a:pP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як</a:t>
            </a:r>
            <a:r>
              <a:rPr sz="2800" b="1" spc="-10" dirty="0">
                <a:latin typeface="Times New Roman"/>
                <a:cs typeface="Times New Roman"/>
              </a:rPr>
              <a:t> наявність </a:t>
            </a:r>
            <a:r>
              <a:rPr sz="2800" b="1" dirty="0">
                <a:latin typeface="Times New Roman"/>
                <a:cs typeface="Times New Roman"/>
              </a:rPr>
              <a:t>певних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вищих </a:t>
            </a:r>
            <a:r>
              <a:rPr sz="2800" b="1" spc="-10" dirty="0">
                <a:latin typeface="Times New Roman"/>
                <a:cs typeface="Times New Roman"/>
              </a:rPr>
              <a:t>характеристик </a:t>
            </a:r>
            <a:r>
              <a:rPr sz="2800" b="1" dirty="0">
                <a:latin typeface="Times New Roman"/>
                <a:cs typeface="Times New Roman"/>
              </a:rPr>
              <a:t>регіону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в </a:t>
            </a:r>
            <a:r>
              <a:rPr sz="2800" b="1" dirty="0">
                <a:latin typeface="Times New Roman"/>
                <a:cs typeface="Times New Roman"/>
              </a:rPr>
              <a:t>порівнянні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з </a:t>
            </a:r>
            <a:r>
              <a:rPr sz="2800" b="1" spc="-10" dirty="0">
                <a:latin typeface="Times New Roman"/>
                <a:cs typeface="Times New Roman"/>
              </a:rPr>
              <a:t>іншими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88461" y="341122"/>
            <a:ext cx="2020570" cy="5374640"/>
            <a:chOff x="3188461" y="341122"/>
            <a:chExt cx="2020570" cy="5374640"/>
          </a:xfrm>
        </p:grpSpPr>
        <p:sp>
          <p:nvSpPr>
            <p:cNvPr id="9" name="object 9"/>
            <p:cNvSpPr/>
            <p:nvPr/>
          </p:nvSpPr>
          <p:spPr>
            <a:xfrm>
              <a:off x="3282568" y="347218"/>
              <a:ext cx="1920239" cy="916305"/>
            </a:xfrm>
            <a:custGeom>
              <a:avLst/>
              <a:gdLst/>
              <a:ahLst/>
              <a:cxnLst/>
              <a:rect l="l" t="t" r="r" b="b"/>
              <a:pathLst>
                <a:path w="1920239" h="916305">
                  <a:moveTo>
                    <a:pt x="916051" y="0"/>
                  </a:moveTo>
                  <a:lnTo>
                    <a:pt x="867396" y="1270"/>
                  </a:lnTo>
                  <a:lnTo>
                    <a:pt x="819403" y="5037"/>
                  </a:lnTo>
                  <a:lnTo>
                    <a:pt x="772135" y="11240"/>
                  </a:lnTo>
                  <a:lnTo>
                    <a:pt x="725656" y="19813"/>
                  </a:lnTo>
                  <a:lnTo>
                    <a:pt x="680029" y="30694"/>
                  </a:lnTo>
                  <a:lnTo>
                    <a:pt x="635317" y="43820"/>
                  </a:lnTo>
                  <a:lnTo>
                    <a:pt x="591583" y="59127"/>
                  </a:lnTo>
                  <a:lnTo>
                    <a:pt x="548890" y="76552"/>
                  </a:lnTo>
                  <a:lnTo>
                    <a:pt x="507303" y="96031"/>
                  </a:lnTo>
                  <a:lnTo>
                    <a:pt x="466884" y="117501"/>
                  </a:lnTo>
                  <a:lnTo>
                    <a:pt x="427696" y="140900"/>
                  </a:lnTo>
                  <a:lnTo>
                    <a:pt x="389803" y="166162"/>
                  </a:lnTo>
                  <a:lnTo>
                    <a:pt x="353268" y="193226"/>
                  </a:lnTo>
                  <a:lnTo>
                    <a:pt x="318154" y="222028"/>
                  </a:lnTo>
                  <a:lnTo>
                    <a:pt x="284525" y="252504"/>
                  </a:lnTo>
                  <a:lnTo>
                    <a:pt x="252444" y="284592"/>
                  </a:lnTo>
                  <a:lnTo>
                    <a:pt x="221974" y="318227"/>
                  </a:lnTo>
                  <a:lnTo>
                    <a:pt x="193178" y="353347"/>
                  </a:lnTo>
                  <a:lnTo>
                    <a:pt x="166120" y="389888"/>
                  </a:lnTo>
                  <a:lnTo>
                    <a:pt x="140863" y="427786"/>
                  </a:lnTo>
                  <a:lnTo>
                    <a:pt x="117470" y="466980"/>
                  </a:lnTo>
                  <a:lnTo>
                    <a:pt x="96005" y="507404"/>
                  </a:lnTo>
                  <a:lnTo>
                    <a:pt x="76531" y="548996"/>
                  </a:lnTo>
                  <a:lnTo>
                    <a:pt x="59111" y="591693"/>
                  </a:lnTo>
                  <a:lnTo>
                    <a:pt x="43808" y="635431"/>
                  </a:lnTo>
                  <a:lnTo>
                    <a:pt x="30686" y="680147"/>
                  </a:lnTo>
                  <a:lnTo>
                    <a:pt x="19807" y="725777"/>
                  </a:lnTo>
                  <a:lnTo>
                    <a:pt x="11236" y="772259"/>
                  </a:lnTo>
                  <a:lnTo>
                    <a:pt x="5036" y="819528"/>
                  </a:lnTo>
                  <a:lnTo>
                    <a:pt x="1269" y="867522"/>
                  </a:lnTo>
                  <a:lnTo>
                    <a:pt x="0" y="916177"/>
                  </a:lnTo>
                  <a:lnTo>
                    <a:pt x="261619" y="916177"/>
                  </a:lnTo>
                  <a:lnTo>
                    <a:pt x="263440" y="867304"/>
                  </a:lnTo>
                  <a:lnTo>
                    <a:pt x="268830" y="819182"/>
                  </a:lnTo>
                  <a:lnTo>
                    <a:pt x="277685" y="771973"/>
                  </a:lnTo>
                  <a:lnTo>
                    <a:pt x="289899" y="725836"/>
                  </a:lnTo>
                  <a:lnTo>
                    <a:pt x="305365" y="680932"/>
                  </a:lnTo>
                  <a:lnTo>
                    <a:pt x="323978" y="637419"/>
                  </a:lnTo>
                  <a:lnTo>
                    <a:pt x="345632" y="595459"/>
                  </a:lnTo>
                  <a:lnTo>
                    <a:pt x="370220" y="555212"/>
                  </a:lnTo>
                  <a:lnTo>
                    <a:pt x="397638" y="516836"/>
                  </a:lnTo>
                  <a:lnTo>
                    <a:pt x="427780" y="480493"/>
                  </a:lnTo>
                  <a:lnTo>
                    <a:pt x="460539" y="446342"/>
                  </a:lnTo>
                  <a:lnTo>
                    <a:pt x="495809" y="414543"/>
                  </a:lnTo>
                  <a:lnTo>
                    <a:pt x="533486" y="385257"/>
                  </a:lnTo>
                  <a:lnTo>
                    <a:pt x="573462" y="358643"/>
                  </a:lnTo>
                  <a:lnTo>
                    <a:pt x="615633" y="334860"/>
                  </a:lnTo>
                  <a:lnTo>
                    <a:pt x="659891" y="314070"/>
                  </a:lnTo>
                  <a:lnTo>
                    <a:pt x="705540" y="296604"/>
                  </a:lnTo>
                  <a:lnTo>
                    <a:pt x="751661" y="282745"/>
                  </a:lnTo>
                  <a:lnTo>
                    <a:pt x="798091" y="272427"/>
                  </a:lnTo>
                  <a:lnTo>
                    <a:pt x="844662" y="265583"/>
                  </a:lnTo>
                  <a:lnTo>
                    <a:pt x="891209" y="262145"/>
                  </a:lnTo>
                  <a:lnTo>
                    <a:pt x="937566" y="262047"/>
                  </a:lnTo>
                  <a:lnTo>
                    <a:pt x="983567" y="265222"/>
                  </a:lnTo>
                  <a:lnTo>
                    <a:pt x="1029047" y="271602"/>
                  </a:lnTo>
                  <a:lnTo>
                    <a:pt x="1073840" y="281121"/>
                  </a:lnTo>
                  <a:lnTo>
                    <a:pt x="1117779" y="293712"/>
                  </a:lnTo>
                  <a:lnTo>
                    <a:pt x="1160700" y="309308"/>
                  </a:lnTo>
                  <a:lnTo>
                    <a:pt x="1202436" y="327841"/>
                  </a:lnTo>
                  <a:lnTo>
                    <a:pt x="1242821" y="349246"/>
                  </a:lnTo>
                  <a:lnTo>
                    <a:pt x="1281691" y="373454"/>
                  </a:lnTo>
                  <a:lnTo>
                    <a:pt x="1318877" y="400399"/>
                  </a:lnTo>
                  <a:lnTo>
                    <a:pt x="1354216" y="430014"/>
                  </a:lnTo>
                  <a:lnTo>
                    <a:pt x="1387542" y="462231"/>
                  </a:lnTo>
                  <a:lnTo>
                    <a:pt x="1418687" y="496985"/>
                  </a:lnTo>
                  <a:lnTo>
                    <a:pt x="1447487" y="534207"/>
                  </a:lnTo>
                  <a:lnTo>
                    <a:pt x="1473776" y="573832"/>
                  </a:lnTo>
                  <a:lnTo>
                    <a:pt x="1497388" y="615791"/>
                  </a:lnTo>
                  <a:lnTo>
                    <a:pt x="1518157" y="660018"/>
                  </a:lnTo>
                  <a:lnTo>
                    <a:pt x="1396618" y="660018"/>
                  </a:lnTo>
                  <a:lnTo>
                    <a:pt x="1701291" y="916177"/>
                  </a:lnTo>
                  <a:lnTo>
                    <a:pt x="1920113" y="660018"/>
                  </a:lnTo>
                  <a:lnTo>
                    <a:pt x="1795652" y="660018"/>
                  </a:lnTo>
                  <a:lnTo>
                    <a:pt x="1780821" y="613690"/>
                  </a:lnTo>
                  <a:lnTo>
                    <a:pt x="1763718" y="568589"/>
                  </a:lnTo>
                  <a:lnTo>
                    <a:pt x="1744418" y="524773"/>
                  </a:lnTo>
                  <a:lnTo>
                    <a:pt x="1722997" y="482298"/>
                  </a:lnTo>
                  <a:lnTo>
                    <a:pt x="1699529" y="441220"/>
                  </a:lnTo>
                  <a:lnTo>
                    <a:pt x="1674089" y="401596"/>
                  </a:lnTo>
                  <a:lnTo>
                    <a:pt x="1646753" y="363482"/>
                  </a:lnTo>
                  <a:lnTo>
                    <a:pt x="1617596" y="326935"/>
                  </a:lnTo>
                  <a:lnTo>
                    <a:pt x="1586693" y="292010"/>
                  </a:lnTo>
                  <a:lnTo>
                    <a:pt x="1554119" y="258766"/>
                  </a:lnTo>
                  <a:lnTo>
                    <a:pt x="1519949" y="227257"/>
                  </a:lnTo>
                  <a:lnTo>
                    <a:pt x="1484258" y="197540"/>
                  </a:lnTo>
                  <a:lnTo>
                    <a:pt x="1447121" y="169672"/>
                  </a:lnTo>
                  <a:lnTo>
                    <a:pt x="1408613" y="143710"/>
                  </a:lnTo>
                  <a:lnTo>
                    <a:pt x="1368811" y="119709"/>
                  </a:lnTo>
                  <a:lnTo>
                    <a:pt x="1327787" y="97726"/>
                  </a:lnTo>
                  <a:lnTo>
                    <a:pt x="1285619" y="77817"/>
                  </a:lnTo>
                  <a:lnTo>
                    <a:pt x="1242380" y="60039"/>
                  </a:lnTo>
                  <a:lnTo>
                    <a:pt x="1198146" y="44449"/>
                  </a:lnTo>
                  <a:lnTo>
                    <a:pt x="1152992" y="31102"/>
                  </a:lnTo>
                  <a:lnTo>
                    <a:pt x="1106993" y="20056"/>
                  </a:lnTo>
                  <a:lnTo>
                    <a:pt x="1060224" y="11366"/>
                  </a:lnTo>
                  <a:lnTo>
                    <a:pt x="1012761" y="5089"/>
                  </a:lnTo>
                  <a:lnTo>
                    <a:pt x="964678" y="1281"/>
                  </a:lnTo>
                  <a:lnTo>
                    <a:pt x="916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82568" y="347218"/>
              <a:ext cx="1920239" cy="916305"/>
            </a:xfrm>
            <a:custGeom>
              <a:avLst/>
              <a:gdLst/>
              <a:ahLst/>
              <a:cxnLst/>
              <a:rect l="l" t="t" r="r" b="b"/>
              <a:pathLst>
                <a:path w="1920239" h="916305">
                  <a:moveTo>
                    <a:pt x="0" y="916177"/>
                  </a:moveTo>
                  <a:lnTo>
                    <a:pt x="1269" y="867522"/>
                  </a:lnTo>
                  <a:lnTo>
                    <a:pt x="5036" y="819528"/>
                  </a:lnTo>
                  <a:lnTo>
                    <a:pt x="11236" y="772259"/>
                  </a:lnTo>
                  <a:lnTo>
                    <a:pt x="19807" y="725777"/>
                  </a:lnTo>
                  <a:lnTo>
                    <a:pt x="30686" y="680147"/>
                  </a:lnTo>
                  <a:lnTo>
                    <a:pt x="43808" y="635431"/>
                  </a:lnTo>
                  <a:lnTo>
                    <a:pt x="59111" y="591693"/>
                  </a:lnTo>
                  <a:lnTo>
                    <a:pt x="76531" y="548996"/>
                  </a:lnTo>
                  <a:lnTo>
                    <a:pt x="96005" y="507404"/>
                  </a:lnTo>
                  <a:lnTo>
                    <a:pt x="117470" y="466980"/>
                  </a:lnTo>
                  <a:lnTo>
                    <a:pt x="140863" y="427786"/>
                  </a:lnTo>
                  <a:lnTo>
                    <a:pt x="166120" y="389888"/>
                  </a:lnTo>
                  <a:lnTo>
                    <a:pt x="193178" y="353347"/>
                  </a:lnTo>
                  <a:lnTo>
                    <a:pt x="221974" y="318227"/>
                  </a:lnTo>
                  <a:lnTo>
                    <a:pt x="252444" y="284592"/>
                  </a:lnTo>
                  <a:lnTo>
                    <a:pt x="284525" y="252504"/>
                  </a:lnTo>
                  <a:lnTo>
                    <a:pt x="318154" y="222028"/>
                  </a:lnTo>
                  <a:lnTo>
                    <a:pt x="353268" y="193226"/>
                  </a:lnTo>
                  <a:lnTo>
                    <a:pt x="389803" y="166162"/>
                  </a:lnTo>
                  <a:lnTo>
                    <a:pt x="427696" y="140900"/>
                  </a:lnTo>
                  <a:lnTo>
                    <a:pt x="466884" y="117501"/>
                  </a:lnTo>
                  <a:lnTo>
                    <a:pt x="507303" y="96031"/>
                  </a:lnTo>
                  <a:lnTo>
                    <a:pt x="548890" y="76552"/>
                  </a:lnTo>
                  <a:lnTo>
                    <a:pt x="591583" y="59127"/>
                  </a:lnTo>
                  <a:lnTo>
                    <a:pt x="635317" y="43820"/>
                  </a:lnTo>
                  <a:lnTo>
                    <a:pt x="680029" y="30694"/>
                  </a:lnTo>
                  <a:lnTo>
                    <a:pt x="725656" y="19813"/>
                  </a:lnTo>
                  <a:lnTo>
                    <a:pt x="772135" y="11240"/>
                  </a:lnTo>
                  <a:lnTo>
                    <a:pt x="819403" y="5037"/>
                  </a:lnTo>
                  <a:lnTo>
                    <a:pt x="867396" y="1270"/>
                  </a:lnTo>
                  <a:lnTo>
                    <a:pt x="916051" y="0"/>
                  </a:lnTo>
                  <a:lnTo>
                    <a:pt x="964678" y="1281"/>
                  </a:lnTo>
                  <a:lnTo>
                    <a:pt x="1012761" y="5089"/>
                  </a:lnTo>
                  <a:lnTo>
                    <a:pt x="1060224" y="11366"/>
                  </a:lnTo>
                  <a:lnTo>
                    <a:pt x="1106993" y="20056"/>
                  </a:lnTo>
                  <a:lnTo>
                    <a:pt x="1152992" y="31102"/>
                  </a:lnTo>
                  <a:lnTo>
                    <a:pt x="1198146" y="44449"/>
                  </a:lnTo>
                  <a:lnTo>
                    <a:pt x="1242380" y="60039"/>
                  </a:lnTo>
                  <a:lnTo>
                    <a:pt x="1285619" y="77817"/>
                  </a:lnTo>
                  <a:lnTo>
                    <a:pt x="1327787" y="97726"/>
                  </a:lnTo>
                  <a:lnTo>
                    <a:pt x="1368811" y="119709"/>
                  </a:lnTo>
                  <a:lnTo>
                    <a:pt x="1408613" y="143710"/>
                  </a:lnTo>
                  <a:lnTo>
                    <a:pt x="1447121" y="169672"/>
                  </a:lnTo>
                  <a:lnTo>
                    <a:pt x="1484258" y="197540"/>
                  </a:lnTo>
                  <a:lnTo>
                    <a:pt x="1519949" y="227257"/>
                  </a:lnTo>
                  <a:lnTo>
                    <a:pt x="1554119" y="258766"/>
                  </a:lnTo>
                  <a:lnTo>
                    <a:pt x="1586693" y="292010"/>
                  </a:lnTo>
                  <a:lnTo>
                    <a:pt x="1617596" y="326935"/>
                  </a:lnTo>
                  <a:lnTo>
                    <a:pt x="1646753" y="363482"/>
                  </a:lnTo>
                  <a:lnTo>
                    <a:pt x="1674089" y="401596"/>
                  </a:lnTo>
                  <a:lnTo>
                    <a:pt x="1699529" y="441220"/>
                  </a:lnTo>
                  <a:lnTo>
                    <a:pt x="1722997" y="482298"/>
                  </a:lnTo>
                  <a:lnTo>
                    <a:pt x="1744418" y="524773"/>
                  </a:lnTo>
                  <a:lnTo>
                    <a:pt x="1763718" y="568589"/>
                  </a:lnTo>
                  <a:lnTo>
                    <a:pt x="1780821" y="613690"/>
                  </a:lnTo>
                  <a:lnTo>
                    <a:pt x="1795652" y="660018"/>
                  </a:lnTo>
                  <a:lnTo>
                    <a:pt x="1920113" y="660018"/>
                  </a:lnTo>
                  <a:lnTo>
                    <a:pt x="1701291" y="916177"/>
                  </a:lnTo>
                  <a:lnTo>
                    <a:pt x="1396618" y="660018"/>
                  </a:lnTo>
                  <a:lnTo>
                    <a:pt x="1518157" y="660018"/>
                  </a:lnTo>
                  <a:lnTo>
                    <a:pt x="1497388" y="615791"/>
                  </a:lnTo>
                  <a:lnTo>
                    <a:pt x="1473776" y="573832"/>
                  </a:lnTo>
                  <a:lnTo>
                    <a:pt x="1447487" y="534207"/>
                  </a:lnTo>
                  <a:lnTo>
                    <a:pt x="1418687" y="496985"/>
                  </a:lnTo>
                  <a:lnTo>
                    <a:pt x="1387542" y="462231"/>
                  </a:lnTo>
                  <a:lnTo>
                    <a:pt x="1354216" y="430014"/>
                  </a:lnTo>
                  <a:lnTo>
                    <a:pt x="1318877" y="400399"/>
                  </a:lnTo>
                  <a:lnTo>
                    <a:pt x="1281691" y="373454"/>
                  </a:lnTo>
                  <a:lnTo>
                    <a:pt x="1242821" y="349246"/>
                  </a:lnTo>
                  <a:lnTo>
                    <a:pt x="1202436" y="327841"/>
                  </a:lnTo>
                  <a:lnTo>
                    <a:pt x="1160700" y="309308"/>
                  </a:lnTo>
                  <a:lnTo>
                    <a:pt x="1117779" y="293712"/>
                  </a:lnTo>
                  <a:lnTo>
                    <a:pt x="1073840" y="281121"/>
                  </a:lnTo>
                  <a:lnTo>
                    <a:pt x="1029047" y="271602"/>
                  </a:lnTo>
                  <a:lnTo>
                    <a:pt x="983567" y="265222"/>
                  </a:lnTo>
                  <a:lnTo>
                    <a:pt x="937566" y="262047"/>
                  </a:lnTo>
                  <a:lnTo>
                    <a:pt x="891209" y="262145"/>
                  </a:lnTo>
                  <a:lnTo>
                    <a:pt x="844662" y="265583"/>
                  </a:lnTo>
                  <a:lnTo>
                    <a:pt x="798091" y="272427"/>
                  </a:lnTo>
                  <a:lnTo>
                    <a:pt x="751661" y="282745"/>
                  </a:lnTo>
                  <a:lnTo>
                    <a:pt x="705540" y="296604"/>
                  </a:lnTo>
                  <a:lnTo>
                    <a:pt x="659891" y="314070"/>
                  </a:lnTo>
                  <a:lnTo>
                    <a:pt x="615633" y="334860"/>
                  </a:lnTo>
                  <a:lnTo>
                    <a:pt x="573462" y="358643"/>
                  </a:lnTo>
                  <a:lnTo>
                    <a:pt x="533486" y="385257"/>
                  </a:lnTo>
                  <a:lnTo>
                    <a:pt x="495809" y="414543"/>
                  </a:lnTo>
                  <a:lnTo>
                    <a:pt x="460539" y="446342"/>
                  </a:lnTo>
                  <a:lnTo>
                    <a:pt x="427780" y="480493"/>
                  </a:lnTo>
                  <a:lnTo>
                    <a:pt x="397638" y="516836"/>
                  </a:lnTo>
                  <a:lnTo>
                    <a:pt x="370220" y="555212"/>
                  </a:lnTo>
                  <a:lnTo>
                    <a:pt x="345632" y="595459"/>
                  </a:lnTo>
                  <a:lnTo>
                    <a:pt x="323978" y="637419"/>
                  </a:lnTo>
                  <a:lnTo>
                    <a:pt x="305365" y="680932"/>
                  </a:lnTo>
                  <a:lnTo>
                    <a:pt x="289899" y="725836"/>
                  </a:lnTo>
                  <a:lnTo>
                    <a:pt x="277685" y="771973"/>
                  </a:lnTo>
                  <a:lnTo>
                    <a:pt x="268830" y="819182"/>
                  </a:lnTo>
                  <a:lnTo>
                    <a:pt x="263440" y="867304"/>
                  </a:lnTo>
                  <a:lnTo>
                    <a:pt x="261619" y="916177"/>
                  </a:lnTo>
                  <a:lnTo>
                    <a:pt x="0" y="916177"/>
                  </a:lnTo>
                  <a:close/>
                </a:path>
              </a:pathLst>
            </a:custGeom>
            <a:ln w="12191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4557" y="4792980"/>
              <a:ext cx="1920239" cy="916305"/>
            </a:xfrm>
            <a:custGeom>
              <a:avLst/>
              <a:gdLst/>
              <a:ahLst/>
              <a:cxnLst/>
              <a:rect l="l" t="t" r="r" b="b"/>
              <a:pathLst>
                <a:path w="1920239" h="916304">
                  <a:moveTo>
                    <a:pt x="1920113" y="0"/>
                  </a:moveTo>
                  <a:lnTo>
                    <a:pt x="1658493" y="0"/>
                  </a:lnTo>
                  <a:lnTo>
                    <a:pt x="1656672" y="48873"/>
                  </a:lnTo>
                  <a:lnTo>
                    <a:pt x="1651282" y="96995"/>
                  </a:lnTo>
                  <a:lnTo>
                    <a:pt x="1642427" y="144204"/>
                  </a:lnTo>
                  <a:lnTo>
                    <a:pt x="1630213" y="190341"/>
                  </a:lnTo>
                  <a:lnTo>
                    <a:pt x="1614747" y="235245"/>
                  </a:lnTo>
                  <a:lnTo>
                    <a:pt x="1596134" y="278758"/>
                  </a:lnTo>
                  <a:lnTo>
                    <a:pt x="1574480" y="320718"/>
                  </a:lnTo>
                  <a:lnTo>
                    <a:pt x="1549892" y="360965"/>
                  </a:lnTo>
                  <a:lnTo>
                    <a:pt x="1522474" y="399341"/>
                  </a:lnTo>
                  <a:lnTo>
                    <a:pt x="1492332" y="435684"/>
                  </a:lnTo>
                  <a:lnTo>
                    <a:pt x="1459573" y="469835"/>
                  </a:lnTo>
                  <a:lnTo>
                    <a:pt x="1424303" y="501634"/>
                  </a:lnTo>
                  <a:lnTo>
                    <a:pt x="1386626" y="530920"/>
                  </a:lnTo>
                  <a:lnTo>
                    <a:pt x="1346650" y="557534"/>
                  </a:lnTo>
                  <a:lnTo>
                    <a:pt x="1304479" y="581317"/>
                  </a:lnTo>
                  <a:lnTo>
                    <a:pt x="1260220" y="602107"/>
                  </a:lnTo>
                  <a:lnTo>
                    <a:pt x="1214572" y="619573"/>
                  </a:lnTo>
                  <a:lnTo>
                    <a:pt x="1168451" y="633432"/>
                  </a:lnTo>
                  <a:lnTo>
                    <a:pt x="1122021" y="643750"/>
                  </a:lnTo>
                  <a:lnTo>
                    <a:pt x="1075450" y="650594"/>
                  </a:lnTo>
                  <a:lnTo>
                    <a:pt x="1028903" y="654032"/>
                  </a:lnTo>
                  <a:lnTo>
                    <a:pt x="982546" y="654130"/>
                  </a:lnTo>
                  <a:lnTo>
                    <a:pt x="936545" y="650955"/>
                  </a:lnTo>
                  <a:lnTo>
                    <a:pt x="891065" y="644575"/>
                  </a:lnTo>
                  <a:lnTo>
                    <a:pt x="846272" y="635056"/>
                  </a:lnTo>
                  <a:lnTo>
                    <a:pt x="802333" y="622465"/>
                  </a:lnTo>
                  <a:lnTo>
                    <a:pt x="759412" y="606869"/>
                  </a:lnTo>
                  <a:lnTo>
                    <a:pt x="717676" y="588336"/>
                  </a:lnTo>
                  <a:lnTo>
                    <a:pt x="677291" y="566931"/>
                  </a:lnTo>
                  <a:lnTo>
                    <a:pt x="638421" y="542723"/>
                  </a:lnTo>
                  <a:lnTo>
                    <a:pt x="601235" y="515778"/>
                  </a:lnTo>
                  <a:lnTo>
                    <a:pt x="565896" y="486163"/>
                  </a:lnTo>
                  <a:lnTo>
                    <a:pt x="532570" y="453946"/>
                  </a:lnTo>
                  <a:lnTo>
                    <a:pt x="501425" y="419192"/>
                  </a:lnTo>
                  <a:lnTo>
                    <a:pt x="472625" y="381970"/>
                  </a:lnTo>
                  <a:lnTo>
                    <a:pt x="446336" y="342345"/>
                  </a:lnTo>
                  <a:lnTo>
                    <a:pt x="422724" y="300386"/>
                  </a:lnTo>
                  <a:lnTo>
                    <a:pt x="401955" y="256159"/>
                  </a:lnTo>
                  <a:lnTo>
                    <a:pt x="523494" y="256159"/>
                  </a:lnTo>
                  <a:lnTo>
                    <a:pt x="218820" y="0"/>
                  </a:lnTo>
                  <a:lnTo>
                    <a:pt x="0" y="256159"/>
                  </a:lnTo>
                  <a:lnTo>
                    <a:pt x="124459" y="256159"/>
                  </a:lnTo>
                  <a:lnTo>
                    <a:pt x="139291" y="302487"/>
                  </a:lnTo>
                  <a:lnTo>
                    <a:pt x="156394" y="347587"/>
                  </a:lnTo>
                  <a:lnTo>
                    <a:pt x="175694" y="391402"/>
                  </a:lnTo>
                  <a:lnTo>
                    <a:pt x="197115" y="433875"/>
                  </a:lnTo>
                  <a:lnTo>
                    <a:pt x="220583" y="474951"/>
                  </a:lnTo>
                  <a:lnTo>
                    <a:pt x="246023" y="514572"/>
                  </a:lnTo>
                  <a:lnTo>
                    <a:pt x="273359" y="552683"/>
                  </a:lnTo>
                  <a:lnTo>
                    <a:pt x="302516" y="589227"/>
                  </a:lnTo>
                  <a:lnTo>
                    <a:pt x="333419" y="624148"/>
                  </a:lnTo>
                  <a:lnTo>
                    <a:pt x="365993" y="657389"/>
                  </a:lnTo>
                  <a:lnTo>
                    <a:pt x="400163" y="688894"/>
                  </a:lnTo>
                  <a:lnTo>
                    <a:pt x="435854" y="718607"/>
                  </a:lnTo>
                  <a:lnTo>
                    <a:pt x="472991" y="746471"/>
                  </a:lnTo>
                  <a:lnTo>
                    <a:pt x="511499" y="772430"/>
                  </a:lnTo>
                  <a:lnTo>
                    <a:pt x="551301" y="796427"/>
                  </a:lnTo>
                  <a:lnTo>
                    <a:pt x="592325" y="818407"/>
                  </a:lnTo>
                  <a:lnTo>
                    <a:pt x="634493" y="838312"/>
                  </a:lnTo>
                  <a:lnTo>
                    <a:pt x="677732" y="856086"/>
                  </a:lnTo>
                  <a:lnTo>
                    <a:pt x="721966" y="871674"/>
                  </a:lnTo>
                  <a:lnTo>
                    <a:pt x="767120" y="885018"/>
                  </a:lnTo>
                  <a:lnTo>
                    <a:pt x="813119" y="896062"/>
                  </a:lnTo>
                  <a:lnTo>
                    <a:pt x="859888" y="904750"/>
                  </a:lnTo>
                  <a:lnTo>
                    <a:pt x="907351" y="911026"/>
                  </a:lnTo>
                  <a:lnTo>
                    <a:pt x="955434" y="914833"/>
                  </a:lnTo>
                  <a:lnTo>
                    <a:pt x="1004062" y="916114"/>
                  </a:lnTo>
                  <a:lnTo>
                    <a:pt x="1052716" y="914844"/>
                  </a:lnTo>
                  <a:lnTo>
                    <a:pt x="1100709" y="911077"/>
                  </a:lnTo>
                  <a:lnTo>
                    <a:pt x="1147977" y="904876"/>
                  </a:lnTo>
                  <a:lnTo>
                    <a:pt x="1194456" y="896303"/>
                  </a:lnTo>
                  <a:lnTo>
                    <a:pt x="1240083" y="885424"/>
                  </a:lnTo>
                  <a:lnTo>
                    <a:pt x="1284795" y="872300"/>
                  </a:lnTo>
                  <a:lnTo>
                    <a:pt x="1328529" y="856995"/>
                  </a:lnTo>
                  <a:lnTo>
                    <a:pt x="1371222" y="839572"/>
                  </a:lnTo>
                  <a:lnTo>
                    <a:pt x="1412809" y="820095"/>
                  </a:lnTo>
                  <a:lnTo>
                    <a:pt x="1453228" y="798628"/>
                  </a:lnTo>
                  <a:lnTo>
                    <a:pt x="1492416" y="775232"/>
                  </a:lnTo>
                  <a:lnTo>
                    <a:pt x="1530309" y="749972"/>
                  </a:lnTo>
                  <a:lnTo>
                    <a:pt x="1566844" y="722911"/>
                  </a:lnTo>
                  <a:lnTo>
                    <a:pt x="1601958" y="694113"/>
                  </a:lnTo>
                  <a:lnTo>
                    <a:pt x="1635587" y="663639"/>
                  </a:lnTo>
                  <a:lnTo>
                    <a:pt x="1667668" y="631555"/>
                  </a:lnTo>
                  <a:lnTo>
                    <a:pt x="1698138" y="597923"/>
                  </a:lnTo>
                  <a:lnTo>
                    <a:pt x="1726934" y="562806"/>
                  </a:lnTo>
                  <a:lnTo>
                    <a:pt x="1753992" y="526268"/>
                  </a:lnTo>
                  <a:lnTo>
                    <a:pt x="1779249" y="488372"/>
                  </a:lnTo>
                  <a:lnTo>
                    <a:pt x="1802642" y="449182"/>
                  </a:lnTo>
                  <a:lnTo>
                    <a:pt x="1824107" y="408760"/>
                  </a:lnTo>
                  <a:lnTo>
                    <a:pt x="1843581" y="367170"/>
                  </a:lnTo>
                  <a:lnTo>
                    <a:pt x="1861001" y="324476"/>
                  </a:lnTo>
                  <a:lnTo>
                    <a:pt x="1876304" y="280740"/>
                  </a:lnTo>
                  <a:lnTo>
                    <a:pt x="1889426" y="236026"/>
                  </a:lnTo>
                  <a:lnTo>
                    <a:pt x="1900305" y="190397"/>
                  </a:lnTo>
                  <a:lnTo>
                    <a:pt x="1908876" y="143916"/>
                  </a:lnTo>
                  <a:lnTo>
                    <a:pt x="1915076" y="96648"/>
                  </a:lnTo>
                  <a:lnTo>
                    <a:pt x="1918843" y="48654"/>
                  </a:lnTo>
                  <a:lnTo>
                    <a:pt x="192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4557" y="4792980"/>
              <a:ext cx="1920239" cy="916305"/>
            </a:xfrm>
            <a:custGeom>
              <a:avLst/>
              <a:gdLst/>
              <a:ahLst/>
              <a:cxnLst/>
              <a:rect l="l" t="t" r="r" b="b"/>
              <a:pathLst>
                <a:path w="1920239" h="916304">
                  <a:moveTo>
                    <a:pt x="1920113" y="0"/>
                  </a:moveTo>
                  <a:lnTo>
                    <a:pt x="1918843" y="48654"/>
                  </a:lnTo>
                  <a:lnTo>
                    <a:pt x="1915076" y="96648"/>
                  </a:lnTo>
                  <a:lnTo>
                    <a:pt x="1908876" y="143916"/>
                  </a:lnTo>
                  <a:lnTo>
                    <a:pt x="1900305" y="190397"/>
                  </a:lnTo>
                  <a:lnTo>
                    <a:pt x="1889426" y="236026"/>
                  </a:lnTo>
                  <a:lnTo>
                    <a:pt x="1876304" y="280740"/>
                  </a:lnTo>
                  <a:lnTo>
                    <a:pt x="1861001" y="324476"/>
                  </a:lnTo>
                  <a:lnTo>
                    <a:pt x="1843581" y="367170"/>
                  </a:lnTo>
                  <a:lnTo>
                    <a:pt x="1824107" y="408760"/>
                  </a:lnTo>
                  <a:lnTo>
                    <a:pt x="1802642" y="449182"/>
                  </a:lnTo>
                  <a:lnTo>
                    <a:pt x="1779249" y="488372"/>
                  </a:lnTo>
                  <a:lnTo>
                    <a:pt x="1753992" y="526268"/>
                  </a:lnTo>
                  <a:lnTo>
                    <a:pt x="1726934" y="562806"/>
                  </a:lnTo>
                  <a:lnTo>
                    <a:pt x="1698138" y="597923"/>
                  </a:lnTo>
                  <a:lnTo>
                    <a:pt x="1667668" y="631555"/>
                  </a:lnTo>
                  <a:lnTo>
                    <a:pt x="1635587" y="663639"/>
                  </a:lnTo>
                  <a:lnTo>
                    <a:pt x="1601958" y="694113"/>
                  </a:lnTo>
                  <a:lnTo>
                    <a:pt x="1566844" y="722911"/>
                  </a:lnTo>
                  <a:lnTo>
                    <a:pt x="1530309" y="749972"/>
                  </a:lnTo>
                  <a:lnTo>
                    <a:pt x="1492416" y="775232"/>
                  </a:lnTo>
                  <a:lnTo>
                    <a:pt x="1453228" y="798628"/>
                  </a:lnTo>
                  <a:lnTo>
                    <a:pt x="1412809" y="820095"/>
                  </a:lnTo>
                  <a:lnTo>
                    <a:pt x="1371222" y="839572"/>
                  </a:lnTo>
                  <a:lnTo>
                    <a:pt x="1328529" y="856995"/>
                  </a:lnTo>
                  <a:lnTo>
                    <a:pt x="1284795" y="872300"/>
                  </a:lnTo>
                  <a:lnTo>
                    <a:pt x="1240083" y="885424"/>
                  </a:lnTo>
                  <a:lnTo>
                    <a:pt x="1194456" y="896303"/>
                  </a:lnTo>
                  <a:lnTo>
                    <a:pt x="1147977" y="904876"/>
                  </a:lnTo>
                  <a:lnTo>
                    <a:pt x="1100709" y="911077"/>
                  </a:lnTo>
                  <a:lnTo>
                    <a:pt x="1052716" y="914844"/>
                  </a:lnTo>
                  <a:lnTo>
                    <a:pt x="1004062" y="916114"/>
                  </a:lnTo>
                  <a:lnTo>
                    <a:pt x="955434" y="914833"/>
                  </a:lnTo>
                  <a:lnTo>
                    <a:pt x="907351" y="911026"/>
                  </a:lnTo>
                  <a:lnTo>
                    <a:pt x="859888" y="904750"/>
                  </a:lnTo>
                  <a:lnTo>
                    <a:pt x="813119" y="896062"/>
                  </a:lnTo>
                  <a:lnTo>
                    <a:pt x="767120" y="885018"/>
                  </a:lnTo>
                  <a:lnTo>
                    <a:pt x="721966" y="871674"/>
                  </a:lnTo>
                  <a:lnTo>
                    <a:pt x="677732" y="856086"/>
                  </a:lnTo>
                  <a:lnTo>
                    <a:pt x="634493" y="838312"/>
                  </a:lnTo>
                  <a:lnTo>
                    <a:pt x="592325" y="818407"/>
                  </a:lnTo>
                  <a:lnTo>
                    <a:pt x="551301" y="796427"/>
                  </a:lnTo>
                  <a:lnTo>
                    <a:pt x="511499" y="772430"/>
                  </a:lnTo>
                  <a:lnTo>
                    <a:pt x="472991" y="746471"/>
                  </a:lnTo>
                  <a:lnTo>
                    <a:pt x="435854" y="718607"/>
                  </a:lnTo>
                  <a:lnTo>
                    <a:pt x="400163" y="688894"/>
                  </a:lnTo>
                  <a:lnTo>
                    <a:pt x="365993" y="657389"/>
                  </a:lnTo>
                  <a:lnTo>
                    <a:pt x="333419" y="624148"/>
                  </a:lnTo>
                  <a:lnTo>
                    <a:pt x="302516" y="589227"/>
                  </a:lnTo>
                  <a:lnTo>
                    <a:pt x="273359" y="552683"/>
                  </a:lnTo>
                  <a:lnTo>
                    <a:pt x="246023" y="514572"/>
                  </a:lnTo>
                  <a:lnTo>
                    <a:pt x="220583" y="474951"/>
                  </a:lnTo>
                  <a:lnTo>
                    <a:pt x="197115" y="433875"/>
                  </a:lnTo>
                  <a:lnTo>
                    <a:pt x="175694" y="391402"/>
                  </a:lnTo>
                  <a:lnTo>
                    <a:pt x="156394" y="347587"/>
                  </a:lnTo>
                  <a:lnTo>
                    <a:pt x="139291" y="302487"/>
                  </a:lnTo>
                  <a:lnTo>
                    <a:pt x="124459" y="256159"/>
                  </a:lnTo>
                  <a:lnTo>
                    <a:pt x="0" y="256159"/>
                  </a:lnTo>
                  <a:lnTo>
                    <a:pt x="218820" y="0"/>
                  </a:lnTo>
                  <a:lnTo>
                    <a:pt x="523494" y="256159"/>
                  </a:lnTo>
                  <a:lnTo>
                    <a:pt x="401955" y="256159"/>
                  </a:lnTo>
                  <a:lnTo>
                    <a:pt x="422724" y="300386"/>
                  </a:lnTo>
                  <a:lnTo>
                    <a:pt x="446336" y="342345"/>
                  </a:lnTo>
                  <a:lnTo>
                    <a:pt x="472625" y="381970"/>
                  </a:lnTo>
                  <a:lnTo>
                    <a:pt x="501425" y="419192"/>
                  </a:lnTo>
                  <a:lnTo>
                    <a:pt x="532570" y="453946"/>
                  </a:lnTo>
                  <a:lnTo>
                    <a:pt x="565896" y="486163"/>
                  </a:lnTo>
                  <a:lnTo>
                    <a:pt x="601235" y="515778"/>
                  </a:lnTo>
                  <a:lnTo>
                    <a:pt x="638421" y="542723"/>
                  </a:lnTo>
                  <a:lnTo>
                    <a:pt x="677291" y="566931"/>
                  </a:lnTo>
                  <a:lnTo>
                    <a:pt x="717676" y="588336"/>
                  </a:lnTo>
                  <a:lnTo>
                    <a:pt x="759412" y="606869"/>
                  </a:lnTo>
                  <a:lnTo>
                    <a:pt x="802333" y="622465"/>
                  </a:lnTo>
                  <a:lnTo>
                    <a:pt x="846272" y="635056"/>
                  </a:lnTo>
                  <a:lnTo>
                    <a:pt x="891065" y="644575"/>
                  </a:lnTo>
                  <a:lnTo>
                    <a:pt x="936545" y="650955"/>
                  </a:lnTo>
                  <a:lnTo>
                    <a:pt x="982546" y="654130"/>
                  </a:lnTo>
                  <a:lnTo>
                    <a:pt x="1028903" y="654032"/>
                  </a:lnTo>
                  <a:lnTo>
                    <a:pt x="1075450" y="650594"/>
                  </a:lnTo>
                  <a:lnTo>
                    <a:pt x="1122021" y="643750"/>
                  </a:lnTo>
                  <a:lnTo>
                    <a:pt x="1168451" y="633432"/>
                  </a:lnTo>
                  <a:lnTo>
                    <a:pt x="1214572" y="619573"/>
                  </a:lnTo>
                  <a:lnTo>
                    <a:pt x="1260220" y="602107"/>
                  </a:lnTo>
                  <a:lnTo>
                    <a:pt x="1304479" y="581317"/>
                  </a:lnTo>
                  <a:lnTo>
                    <a:pt x="1346650" y="557534"/>
                  </a:lnTo>
                  <a:lnTo>
                    <a:pt x="1386626" y="530920"/>
                  </a:lnTo>
                  <a:lnTo>
                    <a:pt x="1424303" y="501634"/>
                  </a:lnTo>
                  <a:lnTo>
                    <a:pt x="1459573" y="469835"/>
                  </a:lnTo>
                  <a:lnTo>
                    <a:pt x="1492332" y="435684"/>
                  </a:lnTo>
                  <a:lnTo>
                    <a:pt x="1522474" y="399341"/>
                  </a:lnTo>
                  <a:lnTo>
                    <a:pt x="1549892" y="360965"/>
                  </a:lnTo>
                  <a:lnTo>
                    <a:pt x="1574480" y="320718"/>
                  </a:lnTo>
                  <a:lnTo>
                    <a:pt x="1596134" y="278758"/>
                  </a:lnTo>
                  <a:lnTo>
                    <a:pt x="1614747" y="235245"/>
                  </a:lnTo>
                  <a:lnTo>
                    <a:pt x="1630213" y="190341"/>
                  </a:lnTo>
                  <a:lnTo>
                    <a:pt x="1642427" y="144204"/>
                  </a:lnTo>
                  <a:lnTo>
                    <a:pt x="1651282" y="96995"/>
                  </a:lnTo>
                  <a:lnTo>
                    <a:pt x="1656672" y="48873"/>
                  </a:lnTo>
                  <a:lnTo>
                    <a:pt x="1658493" y="0"/>
                  </a:lnTo>
                  <a:lnTo>
                    <a:pt x="1920113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1578863"/>
            <a:ext cx="8071104" cy="51480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95446" y="4005529"/>
            <a:ext cx="1760220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8255" algn="ctr">
              <a:lnSpc>
                <a:spcPct val="86300"/>
              </a:lnSpc>
              <a:spcBef>
                <a:spcPts val="370"/>
              </a:spcBef>
            </a:pPr>
            <a:r>
              <a:rPr sz="1600" b="1" dirty="0">
                <a:latin typeface="Times New Roman"/>
                <a:cs typeface="Times New Roman"/>
              </a:rPr>
              <a:t>Найбільш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відомі </a:t>
            </a:r>
            <a:r>
              <a:rPr sz="1600" b="1" dirty="0">
                <a:latin typeface="Times New Roman"/>
                <a:cs typeface="Times New Roman"/>
              </a:rPr>
              <a:t>центри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вивчення конкуренції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7467" y="1899030"/>
            <a:ext cx="1834514" cy="901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54610" algn="just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Інститут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стратегії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й </a:t>
            </a:r>
            <a:r>
              <a:rPr sz="1600" spc="-10" dirty="0">
                <a:latin typeface="Times New Roman"/>
                <a:cs typeface="Times New Roman"/>
              </a:rPr>
              <a:t>конкурентоздатності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Гарвардському університеті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США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2755" y="5212156"/>
            <a:ext cx="1751330" cy="11131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370"/>
              </a:spcBef>
            </a:pPr>
            <a:r>
              <a:rPr sz="1600" spc="-10" dirty="0">
                <a:latin typeface="Times New Roman"/>
                <a:cs typeface="Times New Roman"/>
              </a:rPr>
              <a:t>Всесвітній економічний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форум </a:t>
            </a:r>
            <a:r>
              <a:rPr sz="1600" dirty="0">
                <a:latin typeface="Times New Roman"/>
                <a:cs typeface="Times New Roman"/>
              </a:rPr>
              <a:t>(ВЕФ,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Word </a:t>
            </a:r>
            <a:r>
              <a:rPr sz="1600" dirty="0">
                <a:latin typeface="Times New Roman"/>
                <a:cs typeface="Times New Roman"/>
              </a:rPr>
              <a:t>Economic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Forum, </a:t>
            </a:r>
            <a:r>
              <a:rPr sz="1600" dirty="0">
                <a:latin typeface="Times New Roman"/>
                <a:cs typeface="Times New Roman"/>
              </a:rPr>
              <a:t>Давос,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Швейцарія)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555" y="5497779"/>
            <a:ext cx="1938020" cy="902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70"/>
              </a:spcBef>
            </a:pPr>
            <a:r>
              <a:rPr sz="1600" spc="-10" dirty="0">
                <a:latin typeface="Times New Roman"/>
                <a:cs typeface="Times New Roman"/>
              </a:rPr>
              <a:t>Міжнародний </a:t>
            </a:r>
            <a:r>
              <a:rPr sz="1600" dirty="0">
                <a:latin typeface="Times New Roman"/>
                <a:cs typeface="Times New Roman"/>
              </a:rPr>
              <a:t>інститут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розвитку </a:t>
            </a:r>
            <a:r>
              <a:rPr sz="1600" dirty="0">
                <a:latin typeface="Times New Roman"/>
                <a:cs typeface="Times New Roman"/>
              </a:rPr>
              <a:t>менеджменту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(IMD) </a:t>
            </a:r>
            <a:r>
              <a:rPr sz="1600" spc="-10" dirty="0">
                <a:latin typeface="Times New Roman"/>
                <a:cs typeface="Times New Roman"/>
              </a:rPr>
              <a:t>(Лозанна,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Швейцарія)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0207" y="0"/>
            <a:ext cx="8863965" cy="4907280"/>
            <a:chOff x="140207" y="0"/>
            <a:chExt cx="8863965" cy="49072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8856" y="0"/>
              <a:ext cx="3066288" cy="15605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7" y="3121151"/>
              <a:ext cx="2679192" cy="1786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4767" y="3044951"/>
              <a:ext cx="2859024" cy="16062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140598" y="6257988"/>
            <a:ext cx="500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016" y="228600"/>
            <a:ext cx="6483350" cy="786765"/>
          </a:xfrm>
          <a:prstGeom prst="rect">
            <a:avLst/>
          </a:prstGeom>
          <a:solidFill>
            <a:srgbClr val="FFE699"/>
          </a:solidFill>
          <a:ln w="6096">
            <a:solidFill>
              <a:srgbClr val="FFC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320"/>
              </a:spcBef>
            </a:pPr>
            <a:r>
              <a:rPr dirty="0"/>
              <a:t>8.2.</a:t>
            </a:r>
            <a:r>
              <a:rPr spc="-25" dirty="0"/>
              <a:t> </a:t>
            </a:r>
            <a:r>
              <a:rPr dirty="0"/>
              <a:t>Конкурентні</a:t>
            </a:r>
            <a:r>
              <a:rPr spc="-95" dirty="0"/>
              <a:t> </a:t>
            </a:r>
            <a:r>
              <a:rPr dirty="0"/>
              <a:t>позиції</a:t>
            </a:r>
            <a:r>
              <a:rPr spc="-40" dirty="0"/>
              <a:t> </a:t>
            </a:r>
            <a:r>
              <a:rPr dirty="0"/>
              <a:t>у</a:t>
            </a:r>
            <a:r>
              <a:rPr spc="-25" dirty="0"/>
              <a:t> </a:t>
            </a:r>
            <a:r>
              <a:rPr dirty="0"/>
              <a:t>взаємодії</a:t>
            </a:r>
            <a:r>
              <a:rPr spc="-45" dirty="0"/>
              <a:t> </a:t>
            </a:r>
            <a:r>
              <a:rPr spc="-10" dirty="0"/>
              <a:t>регіонів</a:t>
            </a:r>
          </a:p>
        </p:txBody>
      </p:sp>
      <p:sp>
        <p:nvSpPr>
          <p:cNvPr id="3" name="object 3"/>
          <p:cNvSpPr/>
          <p:nvPr/>
        </p:nvSpPr>
        <p:spPr>
          <a:xfrm>
            <a:off x="899160" y="2002535"/>
            <a:ext cx="4236085" cy="3840479"/>
          </a:xfrm>
          <a:custGeom>
            <a:avLst/>
            <a:gdLst/>
            <a:ahLst/>
            <a:cxnLst/>
            <a:rect l="l" t="t" r="r" b="b"/>
            <a:pathLst>
              <a:path w="4236085" h="3840479">
                <a:moveTo>
                  <a:pt x="4235704" y="0"/>
                </a:moveTo>
                <a:lnTo>
                  <a:pt x="2426207" y="3840060"/>
                </a:lnTo>
              </a:path>
              <a:path w="4236085" h="3840479">
                <a:moveTo>
                  <a:pt x="4233418" y="0"/>
                </a:moveTo>
                <a:lnTo>
                  <a:pt x="3928872" y="1689989"/>
                </a:lnTo>
              </a:path>
              <a:path w="4236085" h="3840479">
                <a:moveTo>
                  <a:pt x="4233545" y="0"/>
                </a:moveTo>
                <a:lnTo>
                  <a:pt x="0" y="2264156"/>
                </a:lnTo>
              </a:path>
            </a:pathLst>
          </a:custGeom>
          <a:ln w="12192">
            <a:solidFill>
              <a:srgbClr val="BC6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7047" y="1219200"/>
            <a:ext cx="5648325" cy="1567180"/>
          </a:xfrm>
          <a:prstGeom prst="rect">
            <a:avLst/>
          </a:prstGeom>
          <a:solidFill>
            <a:srgbClr val="FFFFFF"/>
          </a:solidFill>
          <a:ln w="12192">
            <a:solidFill>
              <a:srgbClr val="D6702B"/>
            </a:solidFill>
          </a:ln>
        </p:spPr>
        <p:txBody>
          <a:bodyPr vert="horz" wrap="square" lIns="0" tIns="211455" rIns="0" bIns="0" rtlCol="0">
            <a:spAutoFit/>
          </a:bodyPr>
          <a:lstStyle/>
          <a:p>
            <a:pPr algn="ctr">
              <a:lnSpc>
                <a:spcPts val="2230"/>
              </a:lnSpc>
              <a:spcBef>
                <a:spcPts val="1665"/>
              </a:spcBef>
            </a:pP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Зручне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географічне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положення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висока</a:t>
            </a:r>
            <a:endParaRPr sz="2000" dirty="0">
              <a:latin typeface="Times New Roman"/>
              <a:cs typeface="Times New Roman"/>
            </a:endParaRPr>
          </a:p>
          <a:p>
            <a:pPr marL="205104" marR="194310" algn="ctr">
              <a:lnSpc>
                <a:spcPct val="86500"/>
              </a:lnSpc>
              <a:spcBef>
                <a:spcPts val="155"/>
              </a:spcBef>
            </a:pPr>
            <a:r>
              <a:rPr sz="2000" b="1" spc="-10" dirty="0">
                <a:latin typeface="Times New Roman"/>
                <a:cs typeface="Times New Roman"/>
              </a:rPr>
              <a:t>транспортна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освоєність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території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регіону,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які </a:t>
            </a:r>
            <a:r>
              <a:rPr sz="2000" b="1" dirty="0">
                <a:latin typeface="Times New Roman"/>
                <a:cs typeface="Times New Roman"/>
              </a:rPr>
              <a:t>набувають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особливого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значення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таких ситуаціях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160" y="3432047"/>
            <a:ext cx="3514725" cy="1667510"/>
          </a:xfrm>
          <a:prstGeom prst="rect">
            <a:avLst/>
          </a:prstGeom>
          <a:solidFill>
            <a:srgbClr val="FFFFFF"/>
          </a:solidFill>
          <a:ln w="12192">
            <a:solidFill>
              <a:srgbClr val="D6702B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9060" marR="90805" algn="ctr">
              <a:lnSpc>
                <a:spcPct val="86200"/>
              </a:lnSpc>
              <a:spcBef>
                <a:spcPts val="335"/>
              </a:spcBef>
            </a:pPr>
            <a:r>
              <a:rPr sz="2000" dirty="0">
                <a:latin typeface="Times New Roman"/>
                <a:cs typeface="Times New Roman"/>
              </a:rPr>
              <a:t>близькість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розвинених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 </a:t>
            </a:r>
            <a:r>
              <a:rPr sz="2000" dirty="0">
                <a:latin typeface="Times New Roman"/>
                <a:cs typeface="Times New Roman"/>
              </a:rPr>
              <a:t>господарському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відношенні </a:t>
            </a:r>
            <a:r>
              <a:rPr sz="2000" dirty="0">
                <a:latin typeface="Times New Roman"/>
                <a:cs typeface="Times New Roman"/>
              </a:rPr>
              <a:t>регіонів,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здатних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формувати </a:t>
            </a:r>
            <a:r>
              <a:rPr sz="2000" dirty="0">
                <a:latin typeface="Times New Roman"/>
                <a:cs typeface="Times New Roman"/>
              </a:rPr>
              <a:t>ринковий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простір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товарні </a:t>
            </a:r>
            <a:r>
              <a:rPr sz="2000" dirty="0">
                <a:latin typeface="Times New Roman"/>
                <a:cs typeface="Times New Roman"/>
              </a:rPr>
              <a:t>ресурси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мінімальних </a:t>
            </a:r>
            <a:r>
              <a:rPr sz="2000" dirty="0">
                <a:latin typeface="Times New Roman"/>
                <a:cs typeface="Times New Roman"/>
              </a:rPr>
              <a:t>витратах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виробництва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обігу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032" y="3157727"/>
            <a:ext cx="3514725" cy="1069975"/>
          </a:xfrm>
          <a:prstGeom prst="rect">
            <a:avLst/>
          </a:prstGeom>
          <a:solidFill>
            <a:srgbClr val="FFFFFF"/>
          </a:solidFill>
          <a:ln w="12192">
            <a:solidFill>
              <a:srgbClr val="D6702B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18415" marR="3810" algn="ctr">
              <a:lnSpc>
                <a:spcPct val="86500"/>
              </a:lnSpc>
              <a:spcBef>
                <a:spcPts val="1070"/>
              </a:spcBef>
            </a:pPr>
            <a:r>
              <a:rPr sz="2000" dirty="0">
                <a:latin typeface="Times New Roman"/>
                <a:cs typeface="Times New Roman"/>
              </a:rPr>
              <a:t>наявність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зручних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транспортно- </a:t>
            </a:r>
            <a:r>
              <a:rPr sz="2000" dirty="0">
                <a:latin typeface="Times New Roman"/>
                <a:cs typeface="Times New Roman"/>
              </a:rPr>
              <a:t>економічних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зв'язків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з </a:t>
            </a:r>
            <a:r>
              <a:rPr sz="2000" dirty="0">
                <a:latin typeface="Times New Roman"/>
                <a:cs typeface="Times New Roman"/>
              </a:rPr>
              <a:t>зарубіжними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країнами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5367" y="5288279"/>
            <a:ext cx="4810125" cy="1106805"/>
          </a:xfrm>
          <a:prstGeom prst="rect">
            <a:avLst/>
          </a:prstGeom>
          <a:solidFill>
            <a:srgbClr val="FFFFFF"/>
          </a:solidFill>
          <a:ln w="12192">
            <a:solidFill>
              <a:srgbClr val="D6702B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128270" marR="126364" algn="ctr">
              <a:lnSpc>
                <a:spcPct val="86600"/>
              </a:lnSpc>
              <a:spcBef>
                <a:spcPts val="1230"/>
              </a:spcBef>
            </a:pPr>
            <a:r>
              <a:rPr sz="2000" dirty="0">
                <a:latin typeface="Times New Roman"/>
                <a:cs typeface="Times New Roman"/>
              </a:rPr>
              <a:t>високий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рівень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розвитку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взаємопов'язаної </a:t>
            </a:r>
            <a:r>
              <a:rPr sz="2000" dirty="0">
                <a:latin typeface="Times New Roman"/>
                <a:cs typeface="Times New Roman"/>
              </a:rPr>
              <a:t>системи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залізничного,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автомобільного, </a:t>
            </a:r>
            <a:r>
              <a:rPr sz="2000" dirty="0">
                <a:latin typeface="Times New Roman"/>
                <a:cs typeface="Times New Roman"/>
              </a:rPr>
              <a:t>водного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авіаційного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транспорту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1451</Words>
  <Application>Microsoft Office PowerPoint</Application>
  <PresentationFormat>Экран (4:3)</PresentationFormat>
  <Paragraphs>175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MT</vt:lpstr>
      <vt:lpstr>Calibri</vt:lpstr>
      <vt:lpstr>Times New Roman</vt:lpstr>
      <vt:lpstr>Wingdings</vt:lpstr>
      <vt:lpstr>Office Theme</vt:lpstr>
      <vt:lpstr>Тема 8. Регіони в конкурентному ринковому середовищі</vt:lpstr>
      <vt:lpstr>8.1. Конкурентоспроможність регіону як економічна категорія</vt:lpstr>
      <vt:lpstr>Ринок - сукупність відносин між продавцями і покупцями, які обмінюються продукцією спеціалізованої діяльності.</vt:lpstr>
      <vt:lpstr>Переваги в ринковому просторі має регіон з найбільш надійними конкурентними позиціями</vt:lpstr>
      <vt:lpstr>Різноманітніть наукових поглядів щодо визначення поняття “конкурентоспроможність регіону”</vt:lpstr>
      <vt:lpstr>Фактори впливу на конкурентоспроможність регіону</vt:lpstr>
      <vt:lpstr>конкурентну перевагу</vt:lpstr>
      <vt:lpstr>Презентация PowerPoint</vt:lpstr>
      <vt:lpstr>8.2. Конкурентні позиції у взаємодії регіонів</vt:lpstr>
      <vt:lpstr>Презентация PowerPoint</vt:lpstr>
      <vt:lpstr>Презентация PowerPoint</vt:lpstr>
      <vt:lpstr>Презентация PowerPoint</vt:lpstr>
      <vt:lpstr>Презентация PowerPoint</vt:lpstr>
      <vt:lpstr>8.2. Конкурентні позиції у взаємодії регіонів</vt:lpstr>
      <vt:lpstr>8.3. Негативні фактори в формуванні конкурентоспроможності регіону</vt:lpstr>
      <vt:lpstr>4. Напрями зміцнення конкурентних позицій регіональних систем</vt:lpstr>
      <vt:lpstr>посилення конкурентних позицій регіону завдяки науково обґрунтованій підготовці території з метою залучення інвесторів</vt:lpstr>
      <vt:lpstr>8.5. Індекс Глобальної конкурентоспроможності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Регіони в конкурентному ринковому середовищі</dc:title>
  <cp:lastModifiedBy>RYZEN</cp:lastModifiedBy>
  <cp:revision>10</cp:revision>
  <dcterms:created xsi:type="dcterms:W3CDTF">2025-04-02T07:48:47Z</dcterms:created>
  <dcterms:modified xsi:type="dcterms:W3CDTF">2025-04-02T09:30:14Z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2025-04-02T00:00:00Z</vt:filetime>
  </property>
  <property fmtid="{D5CDD505-2E9C-101B-9397-08002B2CF9AE}" pid="3" name="LastSaved">
    <vt:filetime>2025-04-02T00:00:00Z</vt:filetime>
  </property>
  <property fmtid="{D5CDD505-2E9C-101B-9397-08002B2CF9AE}" pid="4" name="Producer">
    <vt:lpwstr>iLovePDF</vt:lpwstr>
  </property>
</Properties>
</file>