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sldIdLst>
    <p:sldId id="256" r:id="rId2"/>
    <p:sldId id="258" r:id="rId3"/>
    <p:sldId id="257" r:id="rId4"/>
    <p:sldId id="263" r:id="rId5"/>
    <p:sldId id="285" r:id="rId6"/>
    <p:sldId id="264" r:id="rId7"/>
    <p:sldId id="265" r:id="rId8"/>
    <p:sldId id="261" r:id="rId9"/>
    <p:sldId id="275" r:id="rId10"/>
    <p:sldId id="262" r:id="rId11"/>
    <p:sldId id="260" r:id="rId12"/>
    <p:sldId id="267" r:id="rId13"/>
    <p:sldId id="277" r:id="rId14"/>
    <p:sldId id="278" r:id="rId15"/>
    <p:sldId id="279" r:id="rId16"/>
    <p:sldId id="280" r:id="rId17"/>
    <p:sldId id="282" r:id="rId18"/>
    <p:sldId id="283" r:id="rId19"/>
    <p:sldId id="284" r:id="rId20"/>
    <p:sldId id="274" r:id="rId21"/>
    <p:sldId id="268" r:id="rId22"/>
    <p:sldId id="269" r:id="rId23"/>
    <p:sldId id="276" r:id="rId24"/>
    <p:sldId id="272" r:id="rId25"/>
    <p:sldId id="271" r:id="rId26"/>
    <p:sldId id="288" r:id="rId27"/>
    <p:sldId id="287" r:id="rId28"/>
    <p:sldId id="289" r:id="rId29"/>
    <p:sldId id="270" r:id="rId30"/>
    <p:sldId id="286" r:id="rId31"/>
    <p:sldId id="266" r:id="rId32"/>
    <p:sldId id="292" r:id="rId33"/>
    <p:sldId id="290" r:id="rId34"/>
    <p:sldId id="29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6395" autoAdjust="0"/>
  </p:normalViewPr>
  <p:slideViewPr>
    <p:cSldViewPr snapToGrid="0">
      <p:cViewPr varScale="1">
        <p:scale>
          <a:sx n="111" d="100"/>
          <a:sy n="111" d="100"/>
        </p:scale>
        <p:origin x="5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4C0AFC97-0AD6-42DE-8A0F-CE45C7F72A6C}" type="datetimeFigureOut">
              <a:rPr lang="uk-UA" smtClean="0"/>
              <a:t>01.04.2024</a:t>
            </a:fld>
            <a:endParaRPr lang="uk-UA"/>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uk-UA"/>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5E56B8E0-43C3-499A-95F0-058A7AE306B1}" type="slidenum">
              <a:rPr lang="uk-UA" smtClean="0"/>
              <a:t>‹#›</a:t>
            </a:fld>
            <a:endParaRPr lang="uk-UA"/>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108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0AFC97-0AD6-42DE-8A0F-CE45C7F72A6C}" type="datetimeFigureOut">
              <a:rPr lang="uk-UA" smtClean="0"/>
              <a:t>01.04.2024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388279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0AFC97-0AD6-42DE-8A0F-CE45C7F72A6C}" type="datetimeFigureOut">
              <a:rPr lang="uk-UA" smtClean="0"/>
              <a:t>01.04.2024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258008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0AFC97-0AD6-42DE-8A0F-CE45C7F72A6C}" type="datetimeFigureOut">
              <a:rPr lang="uk-UA" smtClean="0"/>
              <a:t>01.04.2024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384317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C0AFC97-0AD6-42DE-8A0F-CE45C7F72A6C}" type="datetimeFigureOut">
              <a:rPr lang="uk-UA" smtClean="0"/>
              <a:t>01.04.2024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E56B8E0-43C3-499A-95F0-058A7AE306B1}" type="slidenum">
              <a:rPr lang="uk-UA" smtClean="0"/>
              <a:t>‹#›</a:t>
            </a:fld>
            <a:endParaRPr lang="uk-UA"/>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84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C0AFC97-0AD6-42DE-8A0F-CE45C7F72A6C}" type="datetimeFigureOut">
              <a:rPr lang="uk-UA" smtClean="0"/>
              <a:t>01.04.2024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149764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C0AFC97-0AD6-42DE-8A0F-CE45C7F72A6C}" type="datetimeFigureOut">
              <a:rPr lang="uk-UA" smtClean="0"/>
              <a:t>01.04.2024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171013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C0AFC97-0AD6-42DE-8A0F-CE45C7F72A6C}" type="datetimeFigureOut">
              <a:rPr lang="uk-UA" smtClean="0"/>
              <a:t>01.04.2024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28142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AFC97-0AD6-42DE-8A0F-CE45C7F72A6C}" type="datetimeFigureOut">
              <a:rPr lang="uk-UA" smtClean="0"/>
              <a:t>01.04.2024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351882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C0AFC97-0AD6-42DE-8A0F-CE45C7F72A6C}" type="datetimeFigureOut">
              <a:rPr lang="uk-UA" smtClean="0"/>
              <a:t>01.04.2024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342246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C0AFC97-0AD6-42DE-8A0F-CE45C7F72A6C}" type="datetimeFigureOut">
              <a:rPr lang="uk-UA" smtClean="0"/>
              <a:t>01.04.2024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E56B8E0-43C3-499A-95F0-058A7AE306B1}" type="slidenum">
              <a:rPr lang="uk-UA" smtClean="0"/>
              <a:t>‹#›</a:t>
            </a:fld>
            <a:endParaRPr lang="uk-UA"/>
          </a:p>
        </p:txBody>
      </p:sp>
    </p:spTree>
    <p:extLst>
      <p:ext uri="{BB962C8B-B14F-4D97-AF65-F5344CB8AC3E}">
        <p14:creationId xmlns:p14="http://schemas.microsoft.com/office/powerpoint/2010/main" val="293454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C0AFC97-0AD6-42DE-8A0F-CE45C7F72A6C}" type="datetimeFigureOut">
              <a:rPr lang="uk-UA" smtClean="0"/>
              <a:t>01.04.2024</a:t>
            </a:fld>
            <a:endParaRPr lang="uk-UA"/>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uk-UA"/>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E56B8E0-43C3-499A-95F0-058A7AE306B1}" type="slidenum">
              <a:rPr lang="uk-UA" smtClean="0"/>
              <a:t>‹#›</a:t>
            </a:fld>
            <a:endParaRPr lang="uk-UA"/>
          </a:p>
        </p:txBody>
      </p:sp>
    </p:spTree>
    <p:extLst>
      <p:ext uri="{BB962C8B-B14F-4D97-AF65-F5344CB8AC3E}">
        <p14:creationId xmlns:p14="http://schemas.microsoft.com/office/powerpoint/2010/main" val="110047363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0114" y="3370870"/>
            <a:ext cx="8823885" cy="3018055"/>
          </a:xfrm>
        </p:spPr>
        <p:txBody>
          <a:bodyPr>
            <a:normAutofit/>
          </a:bodyPr>
          <a:lstStyle/>
          <a:p>
            <a:pPr algn="just"/>
            <a:r>
              <a:rPr lang="uk-UA" sz="3200" b="1" i="1" dirty="0" smtClean="0">
                <a:solidFill>
                  <a:schemeClr val="tx1"/>
                </a:solidFill>
                <a:latin typeface="Times New Roman" panose="02020603050405020304" pitchFamily="18" charset="0"/>
                <a:cs typeface="Times New Roman" panose="02020603050405020304" pitchFamily="18" charset="0"/>
              </a:rPr>
              <a:t>1</a:t>
            </a:r>
            <a:r>
              <a:rPr lang="uk-UA" sz="3200" b="1" i="1" dirty="0">
                <a:solidFill>
                  <a:schemeClr val="tx1"/>
                </a:solidFill>
                <a:latin typeface="Times New Roman" panose="02020603050405020304" pitchFamily="18" charset="0"/>
                <a:cs typeface="Times New Roman" panose="02020603050405020304" pitchFamily="18" charset="0"/>
              </a:rPr>
              <a:t>. Зміст та сфери реалізації ППП</a:t>
            </a:r>
          </a:p>
          <a:p>
            <a:pPr algn="just"/>
            <a:r>
              <a:rPr lang="uk-UA" sz="3200" b="1" i="1" dirty="0" smtClean="0">
                <a:solidFill>
                  <a:schemeClr val="tx1"/>
                </a:solidFill>
                <a:latin typeface="Times New Roman" panose="02020603050405020304" pitchFamily="18" charset="0"/>
                <a:cs typeface="Times New Roman" panose="02020603050405020304" pitchFamily="18" charset="0"/>
              </a:rPr>
              <a:t>2</a:t>
            </a:r>
            <a:r>
              <a:rPr lang="uk-UA" sz="3200" b="1" i="1" dirty="0">
                <a:solidFill>
                  <a:schemeClr val="tx1"/>
                </a:solidFill>
                <a:latin typeface="Times New Roman" panose="02020603050405020304" pitchFamily="18" charset="0"/>
                <a:cs typeface="Times New Roman" panose="02020603050405020304" pitchFamily="18" charset="0"/>
              </a:rPr>
              <a:t>. Форми ППП та особливості застосування</a:t>
            </a:r>
          </a:p>
          <a:p>
            <a:pPr algn="just"/>
            <a:r>
              <a:rPr lang="uk-UA" sz="3200" b="1" i="1" dirty="0" smtClean="0">
                <a:solidFill>
                  <a:schemeClr val="tx1"/>
                </a:solidFill>
                <a:latin typeface="Times New Roman" panose="02020603050405020304" pitchFamily="18" charset="0"/>
                <a:cs typeface="Times New Roman" panose="02020603050405020304" pitchFamily="18" charset="0"/>
              </a:rPr>
              <a:t>3 </a:t>
            </a:r>
            <a:r>
              <a:rPr lang="uk-UA" sz="3200" b="1" i="1" dirty="0">
                <a:solidFill>
                  <a:schemeClr val="tx1"/>
                </a:solidFill>
                <a:latin typeface="Times New Roman" panose="02020603050405020304" pitchFamily="18" charset="0"/>
                <a:cs typeface="Times New Roman" panose="02020603050405020304" pitchFamily="18" charset="0"/>
              </a:rPr>
              <a:t>Перешкоди  реалізації </a:t>
            </a:r>
            <a:r>
              <a:rPr lang="uk-UA" sz="3200" b="1" i="1" dirty="0" err="1">
                <a:solidFill>
                  <a:schemeClr val="tx1"/>
                </a:solidFill>
                <a:latin typeface="Times New Roman" panose="02020603050405020304" pitchFamily="18" charset="0"/>
                <a:cs typeface="Times New Roman" panose="02020603050405020304" pitchFamily="18" charset="0"/>
              </a:rPr>
              <a:t>проєктів</a:t>
            </a:r>
            <a:r>
              <a:rPr lang="uk-UA" sz="3200" b="1" i="1" dirty="0">
                <a:solidFill>
                  <a:schemeClr val="tx1"/>
                </a:solidFill>
                <a:latin typeface="Times New Roman" panose="02020603050405020304" pitchFamily="18" charset="0"/>
                <a:cs typeface="Times New Roman" panose="02020603050405020304" pitchFamily="18" charset="0"/>
              </a:rPr>
              <a:t> ППП та шляхи вирішення   </a:t>
            </a:r>
          </a:p>
        </p:txBody>
      </p:sp>
      <p:sp>
        <p:nvSpPr>
          <p:cNvPr id="4" name="Прямоугольник 3"/>
          <p:cNvSpPr/>
          <p:nvPr/>
        </p:nvSpPr>
        <p:spPr>
          <a:xfrm>
            <a:off x="605641" y="243881"/>
            <a:ext cx="11400312" cy="2800767"/>
          </a:xfrm>
          <a:prstGeom prst="rect">
            <a:avLst/>
          </a:prstGeom>
        </p:spPr>
        <p:txBody>
          <a:bodyPr wrap="square">
            <a:spAutoFit/>
          </a:bodyPr>
          <a:lstStyle/>
          <a:p>
            <a:pPr algn="ctr"/>
            <a:r>
              <a:rPr lang="uk-UA" sz="4400" b="1" i="1" dirty="0" smtClean="0">
                <a:solidFill>
                  <a:srgbClr val="006600"/>
                </a:solidFill>
                <a:latin typeface="Times New Roman" panose="02020603050405020304" pitchFamily="18" charset="0"/>
              </a:rPr>
              <a:t>Публічно-приватне партнерство як механізм реалізації місцевої та регіональної політики</a:t>
            </a:r>
          </a:p>
          <a:p>
            <a:pPr algn="ctr"/>
            <a:endParaRPr lang="uk-UA" sz="4400" i="1" dirty="0">
              <a:solidFill>
                <a:srgbClr val="006600"/>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515" y="2182131"/>
            <a:ext cx="3374485" cy="2377478"/>
          </a:xfrm>
          <a:prstGeom prst="rect">
            <a:avLst/>
          </a:prstGeom>
          <a:pattFill prst="trellis">
            <a:fgClr>
              <a:schemeClr val="accent5">
                <a:lumMod val="60000"/>
                <a:lumOff val="40000"/>
              </a:schemeClr>
            </a:fgClr>
            <a:bgClr>
              <a:schemeClr val="bg1"/>
            </a:bgClr>
          </a:pattFill>
        </p:spPr>
      </p:pic>
    </p:spTree>
    <p:extLst>
      <p:ext uri="{BB962C8B-B14F-4D97-AF65-F5344CB8AC3E}">
        <p14:creationId xmlns:p14="http://schemas.microsoft.com/office/powerpoint/2010/main" val="79334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0114" y="3370870"/>
            <a:ext cx="8823885" cy="3018055"/>
          </a:xfrm>
        </p:spPr>
        <p:txBody>
          <a:bodyPr>
            <a:normAutofit/>
          </a:bodyPr>
          <a:lstStyle/>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2"/>
          <a:srcRect l="28750" t="38888" r="25695" b="19260"/>
          <a:stretch/>
        </p:blipFill>
        <p:spPr>
          <a:xfrm>
            <a:off x="165100" y="1164811"/>
            <a:ext cx="10109200" cy="5224114"/>
          </a:xfrm>
          <a:prstGeom prst="rect">
            <a:avLst/>
          </a:prstGeom>
        </p:spPr>
      </p:pic>
      <p:sp>
        <p:nvSpPr>
          <p:cNvPr id="4" name="Прямоугольник 3"/>
          <p:cNvSpPr/>
          <p:nvPr/>
        </p:nvSpPr>
        <p:spPr>
          <a:xfrm>
            <a:off x="2966542" y="291035"/>
            <a:ext cx="5014321" cy="535531"/>
          </a:xfrm>
          <a:prstGeom prst="rect">
            <a:avLst/>
          </a:prstGeom>
        </p:spPr>
        <p:txBody>
          <a:bodyPr wrap="none">
            <a:spAutoFit/>
          </a:bodyPr>
          <a:lstStyle/>
          <a:p>
            <a:pPr lvl="0" algn="ctr" defTabSz="914400">
              <a:lnSpc>
                <a:spcPct val="90000"/>
              </a:lnSpc>
              <a:spcBef>
                <a:spcPts val="1400"/>
              </a:spcBef>
              <a:buClr>
                <a:srgbClr val="DF5327"/>
              </a:buClr>
              <a:buSzPct val="80000"/>
            </a:pPr>
            <a:r>
              <a:rPr lang="uk-UA" sz="3200" b="1" i="1" dirty="0" smtClean="0">
                <a:solidFill>
                  <a:srgbClr val="006600"/>
                </a:solidFill>
                <a:latin typeface="Times New Roman" panose="02020603050405020304" pitchFamily="18" charset="0"/>
                <a:cs typeface="Times New Roman" panose="02020603050405020304" pitchFamily="18" charset="0"/>
              </a:rPr>
              <a:t>Сфери застосування </a:t>
            </a:r>
            <a:r>
              <a:rPr lang="uk-UA" sz="3200" b="1" i="1" dirty="0">
                <a:solidFill>
                  <a:srgbClr val="006600"/>
                </a:solidFill>
                <a:latin typeface="Times New Roman" panose="02020603050405020304" pitchFamily="18" charset="0"/>
                <a:cs typeface="Times New Roman" panose="02020603050405020304" pitchFamily="18" charset="0"/>
              </a:rPr>
              <a:t>ППП</a:t>
            </a:r>
          </a:p>
        </p:txBody>
      </p:sp>
    </p:spTree>
    <p:extLst>
      <p:ext uri="{BB962C8B-B14F-4D97-AF65-F5344CB8AC3E}">
        <p14:creationId xmlns:p14="http://schemas.microsoft.com/office/powerpoint/2010/main" val="644324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22320" y="118753"/>
            <a:ext cx="11768447" cy="1828799"/>
          </a:xfrm>
        </p:spPr>
        <p:txBody>
          <a:bodyPr>
            <a:normAutofit fontScale="92500" lnSpcReduction="10000"/>
          </a:bodyPr>
          <a:lstStyle/>
          <a:p>
            <a:pPr algn="just"/>
            <a:r>
              <a:rPr lang="uk-UA" sz="3200" dirty="0" smtClean="0">
                <a:solidFill>
                  <a:schemeClr val="tx1"/>
                </a:solidFill>
                <a:latin typeface="Times New Roman" panose="02020603050405020304" pitchFamily="18" charset="0"/>
                <a:cs typeface="Times New Roman" panose="02020603050405020304" pitchFamily="18" charset="0"/>
              </a:rPr>
              <a:t>	</a:t>
            </a:r>
            <a:r>
              <a:rPr lang="uk-UA" sz="3200" b="1" i="1" dirty="0" smtClean="0">
                <a:solidFill>
                  <a:srgbClr val="006600"/>
                </a:solidFill>
                <a:latin typeface="Times New Roman" panose="02020603050405020304" pitchFamily="18" charset="0"/>
                <a:cs typeface="Times New Roman" panose="02020603050405020304" pitchFamily="18" charset="0"/>
              </a:rPr>
              <a:t>Публічно-приватне партнерство </a:t>
            </a:r>
            <a:r>
              <a:rPr lang="uk-UA" sz="3200" dirty="0" smtClean="0">
                <a:solidFill>
                  <a:schemeClr val="tx1"/>
                </a:solidFill>
                <a:latin typeface="Times New Roman" panose="02020603050405020304" pitchFamily="18" charset="0"/>
                <a:cs typeface="Times New Roman" panose="02020603050405020304" pitchFamily="18" charset="0"/>
              </a:rPr>
              <a:t>є доцільним для розвитку та забезпечення нормального функціонування суспільно значущих об’єктів, експлуатація яких потребує значних бюджетних коштів.</a:t>
            </a:r>
          </a:p>
          <a:p>
            <a:pPr algn="just"/>
            <a:r>
              <a:rPr lang="uk-UA" sz="3200" dirty="0">
                <a:solidFill>
                  <a:schemeClr val="tx1"/>
                </a:solidFill>
                <a:latin typeface="Times New Roman" panose="02020603050405020304" pitchFamily="18" charset="0"/>
                <a:cs typeface="Times New Roman" panose="02020603050405020304" pitchFamily="18" charset="0"/>
              </a:rPr>
              <a:t>	</a:t>
            </a:r>
          </a:p>
        </p:txBody>
      </p:sp>
      <p:pic>
        <p:nvPicPr>
          <p:cNvPr id="3074" name="Picture 2" descr="Новая дорожная стратегия 2020: как власть планирует &quot;сшивать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699" y="1881679"/>
            <a:ext cx="3586348" cy="22141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В аэропорту &quot;Запорожье&quot; построили новый терминал - портал новостей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20" y="1318161"/>
            <a:ext cx="3616379" cy="24126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994" y="4028198"/>
            <a:ext cx="11897097" cy="2931059"/>
          </a:xfrm>
          <a:prstGeom prst="rect">
            <a:avLst/>
          </a:prstGeom>
        </p:spPr>
        <p:txBody>
          <a:bodyPr wrap="square">
            <a:spAutoFit/>
          </a:bodyPr>
          <a:lstStyle/>
          <a:p>
            <a:pPr lvl="0" algn="just" defTabSz="914400">
              <a:lnSpc>
                <a:spcPct val="90000"/>
              </a:lnSpc>
              <a:spcBef>
                <a:spcPts val="1400"/>
              </a:spcBef>
              <a:buClr>
                <a:srgbClr val="DF5327"/>
              </a:buClr>
              <a:buSzPct val="80000"/>
            </a:pPr>
            <a:r>
              <a:rPr lang="uk-UA" sz="3200" dirty="0" smtClean="0">
                <a:solidFill>
                  <a:prstClr val="black"/>
                </a:solidFill>
                <a:latin typeface="Times New Roman" panose="02020603050405020304" pitchFamily="18" charset="0"/>
                <a:cs typeface="Times New Roman" panose="02020603050405020304" pitchFamily="18" charset="0"/>
              </a:rPr>
              <a:t>	Такими </a:t>
            </a:r>
            <a:r>
              <a:rPr lang="uk-UA" sz="3200" dirty="0">
                <a:solidFill>
                  <a:prstClr val="black"/>
                </a:solidFill>
                <a:latin typeface="Times New Roman" panose="02020603050405020304" pitchFamily="18" charset="0"/>
                <a:cs typeface="Times New Roman" panose="02020603050405020304" pitchFamily="18" charset="0"/>
              </a:rPr>
              <a:t>об’єктами є </a:t>
            </a:r>
            <a:r>
              <a:rPr lang="uk-UA" sz="3200" u="sng" dirty="0">
                <a:solidFill>
                  <a:prstClr val="black"/>
                </a:solidFill>
                <a:latin typeface="Times New Roman" panose="02020603050405020304" pitchFamily="18" charset="0"/>
                <a:cs typeface="Times New Roman" panose="02020603050405020304" pitchFamily="18" charset="0"/>
              </a:rPr>
              <a:t>підприємства комунальної сфери, автомобільні дороги, аеропорти, навчальні заклади та заклади охорони здоров’я та інші.</a:t>
            </a:r>
            <a:r>
              <a:rPr lang="uk-UA" sz="3200" dirty="0">
                <a:solidFill>
                  <a:prstClr val="black"/>
                </a:solidFill>
                <a:latin typeface="Times New Roman" panose="02020603050405020304" pitchFamily="18" charset="0"/>
                <a:cs typeface="Times New Roman" panose="02020603050405020304" pitchFamily="18" charset="0"/>
              </a:rPr>
              <a:t> </a:t>
            </a:r>
            <a:endParaRPr lang="uk-UA" sz="3200" dirty="0" smtClean="0">
              <a:solidFill>
                <a:prstClr val="black"/>
              </a:solidFill>
              <a:latin typeface="Times New Roman" panose="02020603050405020304" pitchFamily="18" charset="0"/>
              <a:cs typeface="Times New Roman" panose="02020603050405020304" pitchFamily="18" charset="0"/>
            </a:endParaRPr>
          </a:p>
          <a:p>
            <a:pPr lvl="0" algn="just" defTabSz="914400">
              <a:lnSpc>
                <a:spcPct val="90000"/>
              </a:lnSpc>
              <a:spcBef>
                <a:spcPts val="1400"/>
              </a:spcBef>
              <a:buClr>
                <a:srgbClr val="DF5327"/>
              </a:buClr>
              <a:buSzPct val="80000"/>
            </a:pPr>
            <a:r>
              <a:rPr lang="uk-UA" sz="3200" dirty="0" smtClean="0">
                <a:solidFill>
                  <a:prstClr val="black"/>
                </a:solidFill>
                <a:latin typeface="Times New Roman" panose="02020603050405020304" pitchFamily="18" charset="0"/>
                <a:cs typeface="Times New Roman" panose="02020603050405020304" pitchFamily="18" charset="0"/>
              </a:rPr>
              <a:t>Публічно-приватне </a:t>
            </a:r>
            <a:r>
              <a:rPr lang="uk-UA" sz="3200" dirty="0">
                <a:solidFill>
                  <a:prstClr val="black"/>
                </a:solidFill>
                <a:latin typeface="Times New Roman" panose="02020603050405020304" pitchFamily="18" charset="0"/>
                <a:cs typeface="Times New Roman" panose="02020603050405020304" pitchFamily="18" charset="0"/>
              </a:rPr>
              <a:t>партнерство може стати суттєвим кроком на шляху вирішення важливих для усього суспільства соціально-економічних проблем.</a:t>
            </a:r>
          </a:p>
        </p:txBody>
      </p:sp>
      <p:pic>
        <p:nvPicPr>
          <p:cNvPr id="3078" name="Picture 6" descr="У Полтавській обласній лікарні з'явиться сучасний корпус для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047" y="1214361"/>
            <a:ext cx="4031138" cy="26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60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353543" y="3429824"/>
            <a:ext cx="8467276" cy="3061557"/>
          </a:xfrm>
          <a:prstGeom prst="rect">
            <a:avLst/>
          </a:prstGeom>
        </p:spPr>
      </p:pic>
      <p:sp>
        <p:nvSpPr>
          <p:cNvPr id="3" name="Подзаголовок 2"/>
          <p:cNvSpPr>
            <a:spLocks noGrp="1"/>
          </p:cNvSpPr>
          <p:nvPr>
            <p:ph type="subTitle" idx="1"/>
          </p:nvPr>
        </p:nvSpPr>
        <p:spPr>
          <a:xfrm>
            <a:off x="996934" y="310170"/>
            <a:ext cx="8823885" cy="3018055"/>
          </a:xfrm>
        </p:spPr>
        <p:txBody>
          <a:bodyPr>
            <a:normAutofit/>
          </a:bodyPr>
          <a:lstStyle/>
          <a:p>
            <a:pPr lvl="0"/>
            <a:r>
              <a:rPr lang="uk-UA" sz="3200" b="1" i="1" dirty="0" smtClean="0">
                <a:solidFill>
                  <a:srgbClr val="006600"/>
                </a:solidFill>
                <a:latin typeface="Times New Roman" panose="02020603050405020304" pitchFamily="18" charset="0"/>
                <a:cs typeface="Times New Roman" panose="02020603050405020304" pitchFamily="18" charset="0"/>
              </a:rPr>
              <a:t>Форми ППП в Україні</a:t>
            </a:r>
            <a:endParaRPr lang="uk-UA" sz="3200" b="1" i="1" dirty="0">
              <a:solidFill>
                <a:srgbClr val="006600"/>
              </a:solidFill>
              <a:latin typeface="Times New Roman" panose="02020603050405020304" pitchFamily="18" charset="0"/>
              <a:cs typeface="Times New Roman" panose="02020603050405020304" pitchFamily="18" charset="0"/>
            </a:endParaRPr>
          </a:p>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3"/>
          <a:srcRect t="2011"/>
          <a:stretch/>
        </p:blipFill>
        <p:spPr>
          <a:xfrm>
            <a:off x="1353543" y="879231"/>
            <a:ext cx="8467276" cy="2643542"/>
          </a:xfrm>
          <a:prstGeom prst="rect">
            <a:avLst/>
          </a:prstGeom>
        </p:spPr>
      </p:pic>
      <p:pic>
        <p:nvPicPr>
          <p:cNvPr id="5" name="Рисунок 4"/>
          <p:cNvPicPr>
            <a:picLocks noChangeAspect="1"/>
          </p:cNvPicPr>
          <p:nvPr/>
        </p:nvPicPr>
        <p:blipFill>
          <a:blip r:embed="rId4"/>
          <a:stretch>
            <a:fillRect/>
          </a:stretch>
        </p:blipFill>
        <p:spPr>
          <a:xfrm>
            <a:off x="1353543" y="6444376"/>
            <a:ext cx="5108803" cy="431263"/>
          </a:xfrm>
          <a:prstGeom prst="rect">
            <a:avLst/>
          </a:prstGeom>
        </p:spPr>
      </p:pic>
    </p:spTree>
    <p:extLst>
      <p:ext uri="{BB962C8B-B14F-4D97-AF65-F5344CB8AC3E}">
        <p14:creationId xmlns:p14="http://schemas.microsoft.com/office/powerpoint/2010/main" val="34510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Прямоугольник 5"/>
          <p:cNvSpPr/>
          <p:nvPr/>
        </p:nvSpPr>
        <p:spPr>
          <a:xfrm>
            <a:off x="953192" y="270091"/>
            <a:ext cx="5297979" cy="2862322"/>
          </a:xfrm>
          <a:prstGeom prst="rect">
            <a:avLst/>
          </a:prstGeom>
        </p:spPr>
        <p:txBody>
          <a:bodyPr wrap="square">
            <a:spAutoFit/>
          </a:bodyPr>
          <a:lstStyle/>
          <a:p>
            <a:pPr indent="450215" algn="just" fontAlgn="base">
              <a:lnSpc>
                <a:spcPct val="150000"/>
              </a:lnSpc>
              <a:spcAft>
                <a:spcPts val="0"/>
              </a:spcAft>
            </a:pPr>
            <a:r>
              <a:rPr lang="uk-UA" sz="2000" b="1" i="1" u="sng"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Концесія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це договір про передачу майна підприємств, інших об'єктів, що належать державі чи територіальній громаді, в тимчасову експлуатацію приватним інвесторам за умови обов’язкового інвестування в такі об’єкти.</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562494" y="3404857"/>
            <a:ext cx="10426931" cy="3323987"/>
          </a:xfrm>
          <a:prstGeom prst="rect">
            <a:avLst/>
          </a:prstGeom>
        </p:spPr>
        <p:txBody>
          <a:bodyPr wrap="square">
            <a:spAutoFit/>
          </a:bodyPr>
          <a:lstStyle/>
          <a:p>
            <a:pPr indent="450215" algn="just" fontAlgn="base">
              <a:lnSpc>
                <a:spcPct val="150000"/>
              </a:lnSpc>
              <a:spcAft>
                <a:spcPts val="0"/>
              </a:spcAft>
            </a:pPr>
            <a:r>
              <a:rPr lang="uk-UA" sz="2000" b="1" i="1" u="sng"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Закон «Про концесію» </a:t>
            </a: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визначає концесію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 просто як договір, а як форму публічно-приватного партнерства, за якої держава передає інвестору право на:</a:t>
            </a:r>
            <a:endParaRPr lang="uk-UA"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створення та/або будівництво (нове будівництво, реконструкцію, реставрацію, капітальний ремонт та технічне переоснащення);</a:t>
            </a:r>
            <a:endParaRPr lang="uk-UA"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та/або управління (користування, експлуатацію, технічне обслуговування) об’єктом (об’єктами) концесії;</a:t>
            </a:r>
            <a:endParaRPr lang="uk-UA"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та/або надання суспільно значимих послуг.</a:t>
            </a:r>
            <a:endParaRPr lang="uk-UA"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100" name="Picture 4" descr="https://investinkherson.gov.ua/wp-content/uploads/2018/12/page_2-1024x709.jpg"/>
          <p:cNvPicPr>
            <a:picLocks noChangeAspect="1" noChangeArrowheads="1"/>
          </p:cNvPicPr>
          <p:nvPr/>
        </p:nvPicPr>
        <p:blipFill rotWithShape="1">
          <a:blip r:embed="rId2">
            <a:extLst>
              <a:ext uri="{28A0092B-C50C-407E-A947-70E740481C1C}">
                <a14:useLocalDpi xmlns:a14="http://schemas.microsoft.com/office/drawing/2010/main" val="0"/>
              </a:ext>
            </a:extLst>
          </a:blip>
          <a:srcRect b="13950"/>
          <a:stretch/>
        </p:blipFill>
        <p:spPr bwMode="auto">
          <a:xfrm>
            <a:off x="6575368" y="310170"/>
            <a:ext cx="5544993" cy="278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047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99372" y="202104"/>
            <a:ext cx="8823885" cy="728921"/>
          </a:xfrm>
        </p:spPr>
        <p:txBody>
          <a:bodyPr>
            <a:normAutofit fontScale="70000" lnSpcReduction="20000"/>
          </a:bodyPr>
          <a:lstStyle/>
          <a:p>
            <a:pPr indent="450215" algn="just" fontAlgn="base">
              <a:lnSpc>
                <a:spcPct val="150000"/>
              </a:lnSpc>
              <a:spcAft>
                <a:spcPts val="0"/>
              </a:spcAft>
            </a:pPr>
            <a:r>
              <a:rPr lang="uk-UA" sz="3200" b="1" i="1" u="sng"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Новий же закон «Про концесію» встановлює чіткі процедури:</a:t>
            </a:r>
            <a:endParaRPr lang="uk-UA" sz="2400" i="1" u="sng"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uk-UA" sz="3200" b="1" i="1" dirty="0">
              <a:solidFill>
                <a:srgbClr val="0066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288474" y="697417"/>
            <a:ext cx="9340886" cy="1477328"/>
          </a:xfrm>
          <a:prstGeom prst="rect">
            <a:avLst/>
          </a:prstGeom>
        </p:spPr>
        <p:txBody>
          <a:bodyPr wrap="square">
            <a:spAutoFit/>
          </a:bodyPr>
          <a:lstStyle/>
          <a:p>
            <a:pPr marL="342900" lvl="0" indent="-342900" algn="just" fontAlgn="base">
              <a:lnSpc>
                <a:spcPct val="150000"/>
              </a:lnSpc>
              <a:spcAft>
                <a:spcPts val="0"/>
              </a:spcAft>
              <a:buSzPts val="1000"/>
              <a:buFont typeface="Symbol" panose="05050102010706020507" pitchFamily="18" charset="2"/>
              <a:buChar char=""/>
              <a:tabLst>
                <a:tab pos="457200" algn="l"/>
              </a:tabLst>
            </a:pP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ініціювання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 прийняття рішення щодо здійснення ППП, у тому числі концесії;</a:t>
            </a:r>
            <a:endParaRPr lang="uk-UA"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процедуру проведення концесійного </a:t>
            </a: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конкурсу;</a:t>
            </a: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вибору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концесіонера (приватного партнера). </a:t>
            </a:r>
            <a:endParaRPr lang="uk-UA" sz="2000" dirty="0">
              <a:latin typeface="Times New Roman" panose="02020603050405020304" pitchFamily="18" charset="0"/>
              <a:cs typeface="Times New Roman" panose="02020603050405020304" pitchFamily="18" charset="0"/>
            </a:endParaRPr>
          </a:p>
        </p:txBody>
      </p:sp>
      <p:pic>
        <p:nvPicPr>
          <p:cNvPr id="5122" name="Picture 2" descr="https://investinkherson.gov.ua/wp-content/uploads/2018/12/page_3-1024x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900" y="2570191"/>
            <a:ext cx="6192831" cy="428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527908" y="251432"/>
            <a:ext cx="9340886" cy="1938992"/>
          </a:xfrm>
          <a:prstGeom prst="rect">
            <a:avLst/>
          </a:prstGeom>
        </p:spPr>
        <p:txBody>
          <a:bodyPr wrap="square">
            <a:spAutoFit/>
          </a:bodyPr>
          <a:lstStyle/>
          <a:p>
            <a:pPr fontAlgn="base"/>
            <a:r>
              <a:rPr lang="uk-UA" sz="2400" b="1" i="1" u="sng" dirty="0">
                <a:solidFill>
                  <a:srgbClr val="006600"/>
                </a:solidFill>
                <a:latin typeface="Times New Roman" panose="02020603050405020304" pitchFamily="18" charset="0"/>
                <a:cs typeface="Times New Roman" panose="02020603050405020304" pitchFamily="18" charset="0"/>
              </a:rPr>
              <a:t>Тепер договори концесії не можуть укладатися щодо таких видів діяльності</a:t>
            </a:r>
            <a:r>
              <a:rPr lang="uk-UA" sz="2400" b="1" i="1" u="sng" dirty="0" smtClean="0">
                <a:solidFill>
                  <a:srgbClr val="006600"/>
                </a:solidFill>
                <a:latin typeface="Times New Roman" panose="02020603050405020304" pitchFamily="18" charset="0"/>
                <a:cs typeface="Times New Roman" panose="02020603050405020304" pitchFamily="18" charset="0"/>
              </a:rPr>
              <a:t>:</a:t>
            </a:r>
          </a:p>
          <a:p>
            <a:pPr fontAlgn="base"/>
            <a:endParaRPr lang="uk-UA" b="1" i="1" u="sng" dirty="0">
              <a:latin typeface="Times New Roman" panose="02020603050405020304" pitchFamily="18" charset="0"/>
              <a:cs typeface="Times New Roman" panose="02020603050405020304" pitchFamily="18" charset="0"/>
            </a:endParaRPr>
          </a:p>
          <a:p>
            <a:pPr marL="285750" lvl="0" indent="-285750" fontAlgn="base">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пошук, розвідка родовищ корисних копалин та їх видобування;</a:t>
            </a:r>
          </a:p>
          <a:p>
            <a:pPr marL="285750" lvl="0" indent="-285750" fontAlgn="base">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машинобудування;</a:t>
            </a:r>
          </a:p>
          <a:p>
            <a:pPr marL="285750" lvl="0" indent="-285750" fontAlgn="base">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управління нерухомістю.</a:t>
            </a:r>
          </a:p>
        </p:txBody>
      </p:sp>
      <p:pic>
        <p:nvPicPr>
          <p:cNvPr id="6148" name="Picture 4" descr="Названо головну загрозу для вітчизняного машинобудування – Твоя МАШИ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928" y="2868986"/>
            <a:ext cx="487680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Управління нерухомістю | C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77612"/>
            <a:ext cx="4569536" cy="25263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Катастрофічно відстали: Чим живуть ті, хто шукає в Україні нафту і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393" y="827227"/>
            <a:ext cx="4093037" cy="255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0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15390" y="157942"/>
            <a:ext cx="10690166" cy="773083"/>
          </a:xfrm>
        </p:spPr>
        <p:txBody>
          <a:bodyPr>
            <a:noAutofit/>
          </a:bodyPr>
          <a:lstStyle/>
          <a:p>
            <a:pPr indent="450215" fontAlgn="base">
              <a:lnSpc>
                <a:spcPct val="150000"/>
              </a:lnSpc>
              <a:spcAft>
                <a:spcPts val="0"/>
              </a:spcAft>
            </a:pPr>
            <a:r>
              <a:rPr lang="uk-UA" b="1" i="1" u="sng" dirty="0" smtClean="0">
                <a:solidFill>
                  <a:srgbClr val="006600"/>
                </a:solidFill>
                <a:latin typeface="Times New Roman" panose="02020603050405020304" pitchFamily="18" charset="0"/>
                <a:cs typeface="Times New Roman" panose="02020603050405020304" pitchFamily="18" charset="0"/>
              </a:rPr>
              <a:t>Перелік публічних партнерів, які можуть укладати договори концесії щодо об’єктів державної власності</a:t>
            </a:r>
            <a:endParaRPr lang="uk-UA" b="1" i="1" u="sng" dirty="0">
              <a:solidFill>
                <a:srgbClr val="0066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640082" y="1254368"/>
            <a:ext cx="7040878" cy="2585323"/>
          </a:xfrm>
          <a:prstGeom prst="rect">
            <a:avLst/>
          </a:prstGeom>
        </p:spPr>
        <p:txBody>
          <a:bodyPr wrap="square">
            <a:spAutoFit/>
          </a:bodyPr>
          <a:lstStyle/>
          <a:p>
            <a:pPr marL="285750" indent="-285750" fontAlgn="base">
              <a:lnSpc>
                <a:spcPct val="150000"/>
              </a:lnSpc>
              <a:buFont typeface="Arial" panose="020B0604020202020204" pitchFamily="34" charset="0"/>
              <a:buChar char="•"/>
            </a:pPr>
            <a:r>
              <a:rPr lang="uk-UA" dirty="0" smtClean="0">
                <a:latin typeface="Times New Roman" panose="02020603050405020304" pitchFamily="18" charset="0"/>
                <a:cs typeface="Times New Roman" panose="02020603050405020304" pitchFamily="18" charset="0"/>
              </a:rPr>
              <a:t>державні </a:t>
            </a:r>
            <a:r>
              <a:rPr lang="uk-UA" dirty="0">
                <a:latin typeface="Times New Roman" panose="02020603050405020304" pitchFamily="18" charset="0"/>
                <a:cs typeface="Times New Roman" panose="02020603050405020304" pitchFamily="18" charset="0"/>
              </a:rPr>
              <a:t>органи, які відповідно до закону «Про управління об’єктами державної власності» здійснюють управління об’єктами державної власності, </a:t>
            </a:r>
            <a:endParaRPr lang="uk-UA" dirty="0" smtClean="0">
              <a:latin typeface="Times New Roman" panose="02020603050405020304" pitchFamily="18" charset="0"/>
              <a:cs typeface="Times New Roman" panose="02020603050405020304" pitchFamily="18" charset="0"/>
            </a:endParaRPr>
          </a:p>
          <a:p>
            <a:pPr marL="285750" indent="-285750" fontAlgn="base">
              <a:lnSpc>
                <a:spcPct val="150000"/>
              </a:lnSpc>
              <a:buFont typeface="Arial" panose="020B0604020202020204" pitchFamily="34" charset="0"/>
              <a:buChar char="•"/>
            </a:pPr>
            <a:r>
              <a:rPr lang="uk-UA" dirty="0" smtClean="0">
                <a:latin typeface="Times New Roman" panose="02020603050405020304" pitchFamily="18" charset="0"/>
                <a:cs typeface="Times New Roman" panose="02020603050405020304" pitchFamily="18" charset="0"/>
              </a:rPr>
              <a:t>Кабінет </a:t>
            </a:r>
            <a:r>
              <a:rPr lang="uk-UA" dirty="0">
                <a:latin typeface="Times New Roman" panose="02020603050405020304" pitchFamily="18" charset="0"/>
                <a:cs typeface="Times New Roman" panose="02020603050405020304" pitchFamily="18" charset="0"/>
              </a:rPr>
              <a:t>Міністрів України або уповноважений ним орган, </a:t>
            </a:r>
            <a:endParaRPr lang="uk-UA" dirty="0" smtClean="0">
              <a:latin typeface="Times New Roman" panose="02020603050405020304" pitchFamily="18" charset="0"/>
              <a:cs typeface="Times New Roman" panose="02020603050405020304" pitchFamily="18" charset="0"/>
            </a:endParaRPr>
          </a:p>
          <a:p>
            <a:pPr marL="285750" indent="-285750" fontAlgn="base">
              <a:lnSpc>
                <a:spcPct val="150000"/>
              </a:lnSpc>
              <a:buFont typeface="Arial" panose="020B0604020202020204" pitchFamily="34" charset="0"/>
              <a:buChar char="•"/>
            </a:pPr>
            <a:r>
              <a:rPr lang="uk-UA" dirty="0" smtClean="0">
                <a:latin typeface="Times New Roman" panose="02020603050405020304" pitchFamily="18" charset="0"/>
                <a:cs typeface="Times New Roman" panose="02020603050405020304" pitchFamily="18" charset="0"/>
              </a:rPr>
              <a:t>або </a:t>
            </a:r>
            <a:r>
              <a:rPr lang="uk-UA" dirty="0">
                <a:latin typeface="Times New Roman" panose="02020603050405020304" pitchFamily="18" charset="0"/>
                <a:cs typeface="Times New Roman" panose="02020603050405020304" pitchFamily="18" charset="0"/>
              </a:rPr>
              <a:t>за рішенням Кабінету Міністрів України – Національна академія наук України та галузеві академії наук.</a:t>
            </a:r>
          </a:p>
        </p:txBody>
      </p:sp>
      <p:pic>
        <p:nvPicPr>
          <p:cNvPr id="8194" name="Picture 2" descr="Список міністрів нового Кабміну » Слово і Діл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669" y="3839691"/>
            <a:ext cx="4422235" cy="27894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НАН України : Головна сторін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095" y="1254368"/>
            <a:ext cx="2525685" cy="323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456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04630" y="621712"/>
            <a:ext cx="5955995" cy="853613"/>
          </a:xfrm>
        </p:spPr>
        <p:txBody>
          <a:bodyPr>
            <a:normAutofit/>
          </a:bodyPr>
          <a:lstStyle/>
          <a:p>
            <a:pPr fontAlgn="base"/>
            <a:r>
              <a:rPr lang="uk-UA" sz="2400" b="1" i="1" u="sng" dirty="0">
                <a:solidFill>
                  <a:srgbClr val="006600"/>
                </a:solidFill>
                <a:latin typeface="Times New Roman" panose="02020603050405020304" pitchFamily="18" charset="0"/>
                <a:cs typeface="Times New Roman" panose="02020603050405020304" pitchFamily="18" charset="0"/>
              </a:rPr>
              <a:t>Положення, які активізують концесійні відносини в країні</a:t>
            </a:r>
            <a:endParaRPr lang="uk-UA" sz="2400" i="1" u="sng" dirty="0">
              <a:solidFill>
                <a:srgbClr val="0066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73827" y="2097039"/>
            <a:ext cx="10806544" cy="4247317"/>
          </a:xfrm>
          <a:prstGeom prst="rect">
            <a:avLst/>
          </a:prstGeom>
        </p:spPr>
        <p:txBody>
          <a:bodyPr wrap="square">
            <a:spAutoFit/>
          </a:bodyPr>
          <a:lstStyle/>
          <a:p>
            <a:pPr marL="285750" lvl="0" indent="-285750" algn="just" fontAlgn="base">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Додаткові гарантії для концесіонерів та кредиторів (зокрема, право заміни концесіонера на іншого концесіонера).</a:t>
            </a:r>
          </a:p>
          <a:p>
            <a:pPr marL="285750" lvl="0" indent="-285750" algn="just" fontAlgn="base">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Спрощення процедур виділення земельних ділянок для </a:t>
            </a:r>
            <a:r>
              <a:rPr lang="uk-UA" dirty="0" err="1">
                <a:latin typeface="Times New Roman" panose="02020603050405020304" pitchFamily="18" charset="0"/>
                <a:cs typeface="Times New Roman" panose="02020603050405020304" pitchFamily="18" charset="0"/>
              </a:rPr>
              <a:t>проєктів</a:t>
            </a:r>
            <a:r>
              <a:rPr lang="uk-UA" dirty="0">
                <a:latin typeface="Times New Roman" panose="02020603050405020304" pitchFamily="18" charset="0"/>
                <a:cs typeface="Times New Roman" panose="02020603050405020304" pitchFamily="18" charset="0"/>
              </a:rPr>
              <a:t> ППП у формі концесії.</a:t>
            </a:r>
          </a:p>
          <a:p>
            <a:pPr marL="285750" lvl="0" indent="-285750" algn="just" fontAlgn="base">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Процедура трансформації оренди в концесію у разі відповідного звернення з боку орендаря.</a:t>
            </a:r>
          </a:p>
          <a:p>
            <a:pPr marL="285750" lvl="0" indent="-285750" algn="just" fontAlgn="base">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Можливість передачі вирішення спорів, які виникають у зв’язку з виконанням концесійного договору, міжнародному комерційному або інвестиційному арбітражу.</a:t>
            </a:r>
          </a:p>
          <a:p>
            <a:pPr marL="285750" lvl="0" indent="-285750" algn="just" fontAlgn="base">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Чітке виключення дії законодавства про публічні закупівлі на відносини, що виникають у зв’язку з виконанням концесійного договору. Це означає, що передбачені концесійним договором витрати </a:t>
            </a:r>
            <a:r>
              <a:rPr lang="uk-UA" dirty="0" err="1">
                <a:latin typeface="Times New Roman" panose="02020603050405020304" pitchFamily="18" charset="0"/>
                <a:cs typeface="Times New Roman" panose="02020603050405020304" pitchFamily="18" charset="0"/>
              </a:rPr>
              <a:t>концесієдавця</a:t>
            </a:r>
            <a:r>
              <a:rPr lang="uk-UA" dirty="0">
                <a:latin typeface="Times New Roman" panose="02020603050405020304" pitchFamily="18" charset="0"/>
                <a:cs typeface="Times New Roman" panose="02020603050405020304" pitchFamily="18" charset="0"/>
              </a:rPr>
              <a:t> (публічного партнера) здійснюватимуться не через механізм публічних </a:t>
            </a:r>
            <a:r>
              <a:rPr lang="uk-UA" dirty="0" err="1">
                <a:latin typeface="Times New Roman" panose="02020603050405020304" pitchFamily="18" charset="0"/>
                <a:cs typeface="Times New Roman" panose="02020603050405020304" pitchFamily="18" charset="0"/>
              </a:rPr>
              <a:t>закупівель</a:t>
            </a:r>
            <a:r>
              <a:rPr lang="uk-UA" dirty="0">
                <a:latin typeface="Times New Roman" panose="02020603050405020304" pitchFamily="18" charset="0"/>
                <a:cs typeface="Times New Roman" panose="02020603050405020304" pitchFamily="18" charset="0"/>
              </a:rPr>
              <a:t>, а відповідно до умов концесійного договору.</a:t>
            </a:r>
          </a:p>
        </p:txBody>
      </p:sp>
      <p:pic>
        <p:nvPicPr>
          <p:cNvPr id="4" name="Рисунок 3"/>
          <p:cNvPicPr>
            <a:picLocks noChangeAspect="1"/>
          </p:cNvPicPr>
          <p:nvPr/>
        </p:nvPicPr>
        <p:blipFill>
          <a:blip r:embed="rId2"/>
          <a:stretch>
            <a:fillRect/>
          </a:stretch>
        </p:blipFill>
        <p:spPr>
          <a:xfrm>
            <a:off x="9069185" y="0"/>
            <a:ext cx="3122815" cy="2208145"/>
          </a:xfrm>
          <a:prstGeom prst="rect">
            <a:avLst/>
          </a:prstGeom>
        </p:spPr>
      </p:pic>
      <p:pic>
        <p:nvPicPr>
          <p:cNvPr id="5" name="Рисунок 4"/>
          <p:cNvPicPr>
            <a:picLocks noChangeAspect="1"/>
          </p:cNvPicPr>
          <p:nvPr/>
        </p:nvPicPr>
        <p:blipFill>
          <a:blip r:embed="rId3"/>
          <a:stretch>
            <a:fillRect/>
          </a:stretch>
        </p:blipFill>
        <p:spPr>
          <a:xfrm>
            <a:off x="-95419" y="0"/>
            <a:ext cx="3515424" cy="2097039"/>
          </a:xfrm>
          <a:prstGeom prst="rect">
            <a:avLst/>
          </a:prstGeom>
        </p:spPr>
      </p:pic>
    </p:spTree>
    <p:extLst>
      <p:ext uri="{BB962C8B-B14F-4D97-AF65-F5344CB8AC3E}">
        <p14:creationId xmlns:p14="http://schemas.microsoft.com/office/powerpoint/2010/main" val="2725378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57809" y="384984"/>
            <a:ext cx="8823885" cy="728921"/>
          </a:xfrm>
        </p:spPr>
        <p:txBody>
          <a:bodyPr>
            <a:normAutofit/>
          </a:bodyPr>
          <a:lstStyle/>
          <a:p>
            <a:pPr fontAlgn="base"/>
            <a:r>
              <a:rPr lang="uk-UA" b="1" i="1" u="sng" dirty="0" smtClean="0">
                <a:solidFill>
                  <a:srgbClr val="006600"/>
                </a:solidFill>
                <a:latin typeface="Times New Roman" panose="02020603050405020304" pitchFamily="18" charset="0"/>
                <a:cs typeface="Times New Roman" panose="02020603050405020304" pitchFamily="18" charset="0"/>
              </a:rPr>
              <a:t>Протиріччя у </a:t>
            </a:r>
            <a:r>
              <a:rPr lang="uk-UA" b="1" i="1" u="sng" dirty="0">
                <a:solidFill>
                  <a:srgbClr val="006600"/>
                </a:solidFill>
                <a:latin typeface="Times New Roman" panose="02020603050405020304" pitchFamily="18" charset="0"/>
                <a:cs typeface="Times New Roman" panose="02020603050405020304" pitchFamily="18" charset="0"/>
              </a:rPr>
              <a:t>законі «Про концесію</a:t>
            </a:r>
            <a:r>
              <a:rPr lang="uk-UA" b="1" i="1" dirty="0" smtClean="0">
                <a:solidFill>
                  <a:srgbClr val="006600"/>
                </a:solidFill>
              </a:rPr>
              <a:t>»</a:t>
            </a:r>
            <a:endParaRPr lang="uk-UA" sz="3200" b="1" i="1" dirty="0">
              <a:solidFill>
                <a:srgbClr val="0066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741293" y="856134"/>
            <a:ext cx="10656915" cy="2585323"/>
          </a:xfrm>
          <a:prstGeom prst="rect">
            <a:avLst/>
          </a:prstGeom>
        </p:spPr>
        <p:txBody>
          <a:bodyPr wrap="square">
            <a:spAutoFit/>
          </a:bodyPr>
          <a:lstStyle/>
          <a:p>
            <a:pPr marL="285750" indent="-285750" algn="just" fontAlgn="base">
              <a:lnSpc>
                <a:spcPct val="150000"/>
              </a:lnSpc>
              <a:buFont typeface="Arial" panose="020B0604020202020204" pitchFamily="34" charset="0"/>
              <a:buChar char="•"/>
            </a:pPr>
            <a:r>
              <a:rPr lang="uk-UA" dirty="0" smtClean="0">
                <a:latin typeface="Times New Roman" panose="02020603050405020304" pitchFamily="18" charset="0"/>
                <a:cs typeface="Times New Roman" panose="02020603050405020304" pitchFamily="18" charset="0"/>
              </a:rPr>
              <a:t>закон </a:t>
            </a:r>
            <a:r>
              <a:rPr lang="uk-UA" dirty="0">
                <a:latin typeface="Times New Roman" panose="02020603050405020304" pitchFamily="18" charset="0"/>
                <a:cs typeface="Times New Roman" panose="02020603050405020304" pitchFamily="18" charset="0"/>
              </a:rPr>
              <a:t>«Про концесію» відносить до </a:t>
            </a:r>
            <a:r>
              <a:rPr lang="uk-UA" dirty="0" err="1">
                <a:latin typeface="Times New Roman" panose="02020603050405020304" pitchFamily="18" charset="0"/>
                <a:cs typeface="Times New Roman" panose="02020603050405020304" pitchFamily="18" charset="0"/>
              </a:rPr>
              <a:t>концесієдавців</a:t>
            </a:r>
            <a:r>
              <a:rPr lang="uk-UA" dirty="0">
                <a:latin typeface="Times New Roman" panose="02020603050405020304" pitchFamily="18" charset="0"/>
                <a:cs typeface="Times New Roman" panose="02020603050405020304" pitchFamily="18" charset="0"/>
              </a:rPr>
              <a:t> державні підприємства, установи, організації, господарські товариства, 100% статутного капіталу яких належить державі або іншому господарському товариству, 100% статутного капіталу якого належать державі. Це прямо суперечить визначенню суб’єктів державно-приватного партнерства, яке міститься в ст. 1 закону «Про ППП».</a:t>
            </a:r>
          </a:p>
          <a:p>
            <a:pPr marL="285750" indent="-285750" algn="just" fontAlgn="base">
              <a:lnSpc>
                <a:spcPct val="150000"/>
              </a:lnSpc>
              <a:buFont typeface="Arial" panose="020B0604020202020204" pitchFamily="34" charset="0"/>
              <a:buChar char="•"/>
            </a:pPr>
            <a:r>
              <a:rPr lang="uk-UA" dirty="0" smtClean="0">
                <a:latin typeface="Times New Roman" panose="02020603050405020304" pitchFamily="18" charset="0"/>
                <a:cs typeface="Times New Roman" panose="02020603050405020304" pitchFamily="18" charset="0"/>
              </a:rPr>
              <a:t>викликає </a:t>
            </a:r>
            <a:r>
              <a:rPr lang="uk-UA" dirty="0">
                <a:latin typeface="Times New Roman" panose="02020603050405020304" pitchFamily="18" charset="0"/>
                <a:cs typeface="Times New Roman" panose="02020603050405020304" pitchFamily="18" charset="0"/>
              </a:rPr>
              <a:t>подив і виключення фізичних осіб-підприємців з кола можливих концесіонерів. Закон передбачає, що концесіонером може бути лише юридична особа – резидент України.</a:t>
            </a:r>
          </a:p>
        </p:txBody>
      </p:sp>
      <p:pic>
        <p:nvPicPr>
          <p:cNvPr id="10242" name="Picture 2" descr="Нова концесія: як один закон реанімує державно-приватне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735" y="3441457"/>
            <a:ext cx="5011937" cy="332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7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57808" y="326795"/>
            <a:ext cx="8823885" cy="728921"/>
          </a:xfrm>
        </p:spPr>
        <p:txBody>
          <a:bodyPr>
            <a:normAutofit/>
          </a:bodyPr>
          <a:lstStyle/>
          <a:p>
            <a:pPr fontAlgn="base"/>
            <a:r>
              <a:rPr lang="uk-UA" b="1" i="1" u="sng" dirty="0">
                <a:solidFill>
                  <a:srgbClr val="006600"/>
                </a:solidFill>
                <a:latin typeface="Times New Roman" panose="02020603050405020304" pitchFamily="18" charset="0"/>
                <a:cs typeface="Times New Roman" panose="02020603050405020304" pitchFamily="18" charset="0"/>
              </a:rPr>
              <a:t>Про загальну користь від документа</a:t>
            </a:r>
            <a:endParaRPr lang="uk-UA" i="1" u="sng" dirty="0">
              <a:solidFill>
                <a:srgbClr val="0066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940232" y="1296785"/>
            <a:ext cx="7747462" cy="4247317"/>
          </a:xfrm>
          <a:prstGeom prst="rect">
            <a:avLst/>
          </a:prstGeom>
        </p:spPr>
        <p:txBody>
          <a:bodyPr wrap="square">
            <a:spAutoFit/>
          </a:bodyPr>
          <a:lstStyle/>
          <a:p>
            <a:pPr marL="285750" indent="-285750" algn="just" fontAlgn="base">
              <a:lnSpc>
                <a:spcPct val="150000"/>
              </a:lnSpc>
              <a:spcAft>
                <a:spcPts val="0"/>
              </a:spcAft>
              <a:buFont typeface="Arial" panose="020B0604020202020204" pitchFamily="34" charset="0"/>
              <a:buChar char="•"/>
            </a:pP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Новий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закон «Про концесію» розроблено на базі та відповідно до права ЄС. </a:t>
            </a:r>
            <a:endPar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fontAlgn="base">
              <a:lnSpc>
                <a:spcPct val="150000"/>
              </a:lnSpc>
              <a:spcAft>
                <a:spcPts val="0"/>
              </a:spcAft>
              <a:buFont typeface="Arial" panose="020B0604020202020204" pitchFamily="34" charset="0"/>
              <a:buChar char="•"/>
            </a:pP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ньому враховано кращий міжнародний досвід реалізації концесійних </a:t>
            </a:r>
            <a:r>
              <a:rPr lang="uk-UA"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проєктів</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fontAlgn="base">
              <a:lnSpc>
                <a:spcPct val="150000"/>
              </a:lnSpc>
              <a:spcAft>
                <a:spcPts val="0"/>
              </a:spcAft>
              <a:buFont typeface="Arial" panose="020B0604020202020204" pitchFamily="34" charset="0"/>
              <a:buChar char="•"/>
            </a:pPr>
            <a:r>
              <a:rPr lang="uk-U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Він </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гармонізує українське законодавство про концесії із законодавством про ППП та вносить відповідні зміни до низки законодавчих актів з метою приведення їх у відповідність до положень закону та усунення бар’єрів для реалізації концесійних </a:t>
            </a:r>
            <a:r>
              <a:rPr lang="uk-UA"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проєктів</a:t>
            </a:r>
            <a:r>
              <a:rPr lang="uk-U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8" name="Picture 4" descr="ВРУ прийнято новий Закон про фінансовий моніторин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004" y="1753986"/>
            <a:ext cx="3676233" cy="279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51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106389" y="584945"/>
            <a:ext cx="6792685" cy="6908385"/>
          </a:xfrm>
        </p:spPr>
        <p:txBody>
          <a:bodyPr>
            <a:normAutofit/>
          </a:bodyPr>
          <a:lstStyle/>
          <a:p>
            <a:pPr algn="just">
              <a:spcBef>
                <a:spcPts val="0"/>
              </a:spcBef>
            </a:pPr>
            <a:r>
              <a:rPr lang="uk-UA" sz="3200" dirty="0" smtClean="0">
                <a:solidFill>
                  <a:schemeClr val="tx1"/>
                </a:solidFill>
                <a:latin typeface="Times New Roman" panose="02020603050405020304" pitchFamily="18" charset="0"/>
                <a:cs typeface="Times New Roman" panose="02020603050405020304" pitchFamily="18" charset="0"/>
              </a:rPr>
              <a:t>	Стратегії та програми, що орієнтуються тільки на використання бюджетних коштів, не дозволяють органам влади здійснювати масштабні, стратегічні проекти, що формують конкурентоспроможність країни. </a:t>
            </a:r>
          </a:p>
          <a:p>
            <a:pPr algn="just">
              <a:spcBef>
                <a:spcPts val="0"/>
              </a:spcBef>
            </a:pPr>
            <a:endParaRPr lang="uk-UA" sz="3200" dirty="0" smtClean="0">
              <a:solidFill>
                <a:schemeClr val="tx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78131" y="584944"/>
            <a:ext cx="5138961" cy="5138961"/>
          </a:xfrm>
          <a:prstGeom prst="rect">
            <a:avLst/>
          </a:prstGeom>
        </p:spPr>
      </p:pic>
      <p:sp>
        <p:nvSpPr>
          <p:cNvPr id="6" name="Прямоугольник 5"/>
          <p:cNvSpPr/>
          <p:nvPr/>
        </p:nvSpPr>
        <p:spPr>
          <a:xfrm>
            <a:off x="5106389" y="4108862"/>
            <a:ext cx="7125197" cy="2062103"/>
          </a:xfrm>
          <a:prstGeom prst="rect">
            <a:avLst/>
          </a:prstGeom>
        </p:spPr>
        <p:txBody>
          <a:bodyPr wrap="square">
            <a:spAutoFit/>
          </a:bodyPr>
          <a:lstStyle/>
          <a:p>
            <a:pPr algn="just">
              <a:spcBef>
                <a:spcPts val="0"/>
              </a:spcBef>
            </a:pPr>
            <a:r>
              <a:rPr lang="uk-UA" sz="3200" b="1" dirty="0">
                <a:latin typeface="Times New Roman" panose="02020603050405020304" pitchFamily="18" charset="0"/>
                <a:cs typeface="Times New Roman" panose="02020603050405020304" pitchFamily="18" charset="0"/>
              </a:rPr>
              <a:t>Визнаною у світі альтернативою такому </a:t>
            </a:r>
            <a:r>
              <a:rPr lang="uk-UA" sz="3200" b="1" dirty="0" smtClean="0">
                <a:latin typeface="Times New Roman" panose="02020603050405020304" pitchFamily="18" charset="0"/>
                <a:cs typeface="Times New Roman" panose="02020603050405020304" pitchFamily="18" charset="0"/>
              </a:rPr>
              <a:t>способу </a:t>
            </a:r>
            <a:r>
              <a:rPr lang="uk-UA" sz="3200" b="1" dirty="0">
                <a:latin typeface="Times New Roman" panose="02020603050405020304" pitchFamily="18" charset="0"/>
                <a:cs typeface="Times New Roman" panose="02020603050405020304" pitchFamily="18" charset="0"/>
              </a:rPr>
              <a:t>фінансування є </a:t>
            </a:r>
            <a:r>
              <a:rPr lang="uk-UA" sz="3200" b="1" i="1" dirty="0" smtClean="0">
                <a:solidFill>
                  <a:srgbClr val="006600"/>
                </a:solidFill>
                <a:latin typeface="Times New Roman" panose="02020603050405020304" pitchFamily="18" charset="0"/>
                <a:cs typeface="Times New Roman" panose="02020603050405020304" pitchFamily="18" charset="0"/>
              </a:rPr>
              <a:t>публічно-приватне </a:t>
            </a:r>
            <a:r>
              <a:rPr lang="uk-UA" sz="3200" b="1" i="1" dirty="0">
                <a:solidFill>
                  <a:srgbClr val="006600"/>
                </a:solidFill>
                <a:latin typeface="Times New Roman" panose="02020603050405020304" pitchFamily="18" charset="0"/>
                <a:cs typeface="Times New Roman" panose="02020603050405020304" pitchFamily="18" charset="0"/>
              </a:rPr>
              <a:t>партнерство (ППП).</a:t>
            </a:r>
          </a:p>
        </p:txBody>
      </p:sp>
    </p:spTree>
    <p:extLst>
      <p:ext uri="{BB962C8B-B14F-4D97-AF65-F5344CB8AC3E}">
        <p14:creationId xmlns:p14="http://schemas.microsoft.com/office/powerpoint/2010/main" val="319787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243" y="454493"/>
            <a:ext cx="11483959" cy="3018055"/>
          </a:xfrm>
        </p:spPr>
        <p:txBody>
          <a:bodyPr>
            <a:normAutofit/>
          </a:bodyPr>
          <a:lstStyle/>
          <a:p>
            <a:r>
              <a:rPr lang="uk-UA" sz="4800" b="1" i="1" u="sng" dirty="0" smtClean="0">
                <a:solidFill>
                  <a:srgbClr val="006600"/>
                </a:solidFill>
              </a:rPr>
              <a:t>Основні етапи ППП</a:t>
            </a:r>
            <a:endParaRPr lang="uk-UA" sz="4800" b="1" i="1" u="sng"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961505" y="1421445"/>
            <a:ext cx="9562407" cy="369332"/>
          </a:xfrm>
          <a:prstGeom prst="rect">
            <a:avLst/>
          </a:prstGeom>
        </p:spPr>
        <p:txBody>
          <a:bodyPr wrap="square">
            <a:spAutoFit/>
          </a:bodyPr>
          <a:lstStyle/>
          <a:p>
            <a:endParaRPr lang="uk-UA" dirty="0"/>
          </a:p>
        </p:txBody>
      </p:sp>
      <p:sp>
        <p:nvSpPr>
          <p:cNvPr id="6" name="Прямоугольник 5"/>
          <p:cNvSpPr/>
          <p:nvPr/>
        </p:nvSpPr>
        <p:spPr>
          <a:xfrm>
            <a:off x="720437" y="1330142"/>
            <a:ext cx="11183388" cy="2169825"/>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uk-UA" dirty="0" smtClean="0">
                <a:latin typeface="Times New Roman" panose="02020603050405020304" pitchFamily="18" charset="0"/>
                <a:ea typeface="Calibri" panose="020F0502020204030204" pitchFamily="34" charset="0"/>
                <a:cs typeface="Times New Roman" panose="02020603050405020304" pitchFamily="18" charset="0"/>
              </a:rPr>
              <a:t>ініціатори </a:t>
            </a:r>
            <a:r>
              <a:rPr lang="uk-UA" dirty="0">
                <a:latin typeface="Times New Roman" panose="02020603050405020304" pitchFamily="18" charset="0"/>
                <a:ea typeface="Calibri" panose="020F0502020204030204" pitchFamily="34" charset="0"/>
                <a:cs typeface="Times New Roman" panose="02020603050405020304" pitchFamily="18" charset="0"/>
              </a:rPr>
              <a:t>розробляють ідею проекту і готують техніко-економічне </a:t>
            </a:r>
            <a:r>
              <a:rPr lang="uk-UA" dirty="0" err="1">
                <a:latin typeface="Times New Roman" panose="02020603050405020304" pitchFamily="18" charset="0"/>
                <a:ea typeface="Calibri" panose="020F0502020204030204" pitchFamily="34" charset="0"/>
                <a:cs typeface="Times New Roman" panose="02020603050405020304" pitchFamily="18" charset="0"/>
              </a:rPr>
              <a:t>обгрунтування</a:t>
            </a: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uk-UA"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dirty="0" smtClean="0">
                <a:latin typeface="Times New Roman" panose="02020603050405020304" pitchFamily="18" charset="0"/>
                <a:ea typeface="Calibri" panose="020F0502020204030204" pitchFamily="34" charset="0"/>
                <a:cs typeface="Times New Roman" panose="02020603050405020304" pitchFamily="18" charset="0"/>
              </a:rPr>
              <a:t>пропозицію </a:t>
            </a:r>
            <a:r>
              <a:rPr lang="uk-UA" dirty="0">
                <a:latin typeface="Times New Roman" panose="02020603050405020304" pitchFamily="18" charset="0"/>
                <a:ea typeface="Calibri" panose="020F0502020204030204" pitchFamily="34" charset="0"/>
                <a:cs typeface="Times New Roman" panose="02020603050405020304" pitchFamily="18" charset="0"/>
              </a:rPr>
              <a:t>пакетом подають на розгляд до місцевої ради, </a:t>
            </a:r>
            <a:endParaRPr lang="uk-UA"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dirty="0" smtClean="0">
                <a:latin typeface="Times New Roman" panose="02020603050405020304" pitchFamily="18" charset="0"/>
                <a:ea typeface="Calibri" panose="020F0502020204030204" pitchFamily="34" charset="0"/>
                <a:cs typeface="Times New Roman" panose="02020603050405020304" pitchFamily="18" charset="0"/>
              </a:rPr>
              <a:t>аналіз </a:t>
            </a:r>
            <a:r>
              <a:rPr lang="uk-UA" dirty="0">
                <a:latin typeface="Times New Roman" panose="02020603050405020304" pitchFamily="18" charset="0"/>
                <a:ea typeface="Calibri" panose="020F0502020204030204" pitchFamily="34" charset="0"/>
                <a:cs typeface="Times New Roman" panose="02020603050405020304" pitchFamily="18" charset="0"/>
              </a:rPr>
              <a:t>ефективності ППП, </a:t>
            </a:r>
            <a:endParaRPr lang="uk-UA"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dirty="0" smtClean="0">
                <a:latin typeface="Times New Roman" panose="02020603050405020304" pitchFamily="18" charset="0"/>
                <a:ea typeface="Calibri" panose="020F0502020204030204" pitchFamily="34" charset="0"/>
                <a:cs typeface="Times New Roman" panose="02020603050405020304" pitchFamily="18" charset="0"/>
              </a:rPr>
              <a:t>виявлення можливих ризиків, </a:t>
            </a:r>
          </a:p>
          <a:p>
            <a:pPr marL="285750" indent="-285750" algn="just">
              <a:lnSpc>
                <a:spcPct val="150000"/>
              </a:lnSpc>
              <a:spcAft>
                <a:spcPts val="0"/>
              </a:spcAft>
              <a:buFont typeface="Arial" panose="020B0604020202020204" pitchFamily="34" charset="0"/>
              <a:buChar char="•"/>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інформування громади про </a:t>
            </a:r>
            <a:r>
              <a:rPr lang="uk-UA" dirty="0">
                <a:latin typeface="Times New Roman" panose="02020603050405020304" pitchFamily="18" charset="0"/>
                <a:ea typeface="Calibri" panose="020F0502020204030204" pitchFamily="34" charset="0"/>
                <a:cs typeface="Times New Roman" panose="02020603050405020304" pitchFamily="18" charset="0"/>
              </a:rPr>
              <a:t>потенційне залучення приватного партнера до управління майном міста.</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4" name="Picture 10" descr="НОВИНИ – Сторінка 11 – Дніпропетровське Інвестиційне агенств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816" y="3603306"/>
            <a:ext cx="4988176" cy="26791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3"/>
          <a:stretch>
            <a:fillRect/>
          </a:stretch>
        </p:blipFill>
        <p:spPr>
          <a:xfrm>
            <a:off x="481437" y="3603306"/>
            <a:ext cx="4306693" cy="2683881"/>
          </a:xfrm>
          <a:prstGeom prst="rect">
            <a:avLst/>
          </a:prstGeom>
        </p:spPr>
      </p:pic>
    </p:spTree>
    <p:extLst>
      <p:ext uri="{BB962C8B-B14F-4D97-AF65-F5344CB8AC3E}">
        <p14:creationId xmlns:p14="http://schemas.microsoft.com/office/powerpoint/2010/main" val="3395323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974455" y="3789486"/>
            <a:ext cx="6217545" cy="3006060"/>
          </a:xfrm>
          <a:prstGeom prst="rect">
            <a:avLst/>
          </a:prstGeom>
        </p:spPr>
      </p:pic>
      <p:sp>
        <p:nvSpPr>
          <p:cNvPr id="3" name="Подзаголовок 2"/>
          <p:cNvSpPr>
            <a:spLocks noGrp="1"/>
          </p:cNvSpPr>
          <p:nvPr>
            <p:ph type="subTitle" idx="1"/>
          </p:nvPr>
        </p:nvSpPr>
        <p:spPr>
          <a:xfrm>
            <a:off x="738553" y="0"/>
            <a:ext cx="11218985" cy="717552"/>
          </a:xfrm>
        </p:spPr>
        <p:txBody>
          <a:bodyPr>
            <a:noAutofit/>
          </a:bodyPr>
          <a:lstStyle/>
          <a:p>
            <a:pPr>
              <a:lnSpc>
                <a:spcPct val="100000"/>
              </a:lnSpc>
              <a:spcBef>
                <a:spcPts val="0"/>
              </a:spcBef>
            </a:pPr>
            <a:r>
              <a:rPr lang="uk-UA" sz="2400" b="1" i="1" dirty="0" smtClean="0">
                <a:solidFill>
                  <a:srgbClr val="006600"/>
                </a:solidFill>
                <a:latin typeface="Times New Roman" panose="02020603050405020304" pitchFamily="18" charset="0"/>
                <a:cs typeface="Times New Roman" panose="02020603050405020304" pitchFamily="18" charset="0"/>
              </a:rPr>
              <a:t>Динаміка кількості угод публічно-приватного партнерства в Україні  </a:t>
            </a:r>
          </a:p>
          <a:p>
            <a:pPr>
              <a:lnSpc>
                <a:spcPct val="100000"/>
              </a:lnSpc>
              <a:spcBef>
                <a:spcPts val="0"/>
              </a:spcBef>
            </a:pPr>
            <a:r>
              <a:rPr lang="uk-UA" sz="2400" b="1" i="1" dirty="0" smtClean="0">
                <a:solidFill>
                  <a:srgbClr val="006600"/>
                </a:solidFill>
                <a:latin typeface="Times New Roman" panose="02020603050405020304" pitchFamily="18" charset="0"/>
                <a:cs typeface="Times New Roman" panose="02020603050405020304" pitchFamily="18" charset="0"/>
              </a:rPr>
              <a:t>за 2012–2018 рр.</a:t>
            </a:r>
            <a:endParaRPr lang="uk-UA" sz="2400" b="1" i="1" dirty="0">
              <a:solidFill>
                <a:srgbClr val="0066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77972" y="844062"/>
            <a:ext cx="6439371" cy="3481753"/>
          </a:xfrm>
          <a:prstGeom prst="rect">
            <a:avLst/>
          </a:prstGeom>
        </p:spPr>
      </p:pic>
    </p:spTree>
    <p:extLst>
      <p:ext uri="{BB962C8B-B14F-4D97-AF65-F5344CB8AC3E}">
        <p14:creationId xmlns:p14="http://schemas.microsoft.com/office/powerpoint/2010/main" val="3798302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419275" y="139771"/>
            <a:ext cx="8910972" cy="1597589"/>
          </a:xfrm>
        </p:spPr>
        <p:txBody>
          <a:bodyPr>
            <a:noAutofit/>
          </a:bodyPr>
          <a:lstStyle/>
          <a:p>
            <a:pPr>
              <a:lnSpc>
                <a:spcPct val="100000"/>
              </a:lnSpc>
            </a:pPr>
            <a:r>
              <a:rPr lang="ru-RU" sz="2400" b="1" i="1" dirty="0">
                <a:solidFill>
                  <a:srgbClr val="006600"/>
                </a:solidFill>
                <a:latin typeface="Times New Roman" panose="02020603050405020304" pitchFamily="18" charset="0"/>
                <a:cs typeface="Times New Roman" panose="02020603050405020304" pitchFamily="18" charset="0"/>
              </a:rPr>
              <a:t>  </a:t>
            </a:r>
            <a:r>
              <a:rPr lang="uk-UA" sz="2400" b="1" i="1" dirty="0" smtClean="0">
                <a:solidFill>
                  <a:srgbClr val="006600"/>
                </a:solidFill>
                <a:latin typeface="Times New Roman" panose="02020603050405020304" pitchFamily="18" charset="0"/>
                <a:cs typeface="Times New Roman" panose="02020603050405020304" pitchFamily="18" charset="0"/>
              </a:rPr>
              <a:t>Розподіл угод публічно-приватного партнерства в Україні  </a:t>
            </a:r>
          </a:p>
          <a:p>
            <a:pPr>
              <a:lnSpc>
                <a:spcPct val="100000"/>
              </a:lnSpc>
            </a:pPr>
            <a:r>
              <a:rPr lang="uk-UA" sz="2400" b="1" i="1" dirty="0" smtClean="0">
                <a:solidFill>
                  <a:srgbClr val="006600"/>
                </a:solidFill>
                <a:latin typeface="Times New Roman" panose="02020603050405020304" pitchFamily="18" charset="0"/>
                <a:cs typeface="Times New Roman" panose="02020603050405020304" pitchFamily="18" charset="0"/>
              </a:rPr>
              <a:t>за областями та галузевою спрямованістю</a:t>
            </a:r>
          </a:p>
          <a:p>
            <a:pPr>
              <a:lnSpc>
                <a:spcPct val="100000"/>
              </a:lnSpc>
            </a:pPr>
            <a:r>
              <a:rPr lang="uk-UA" sz="2400" b="1" i="1" dirty="0" smtClean="0">
                <a:solidFill>
                  <a:srgbClr val="006600"/>
                </a:solidFill>
                <a:latin typeface="Times New Roman" panose="02020603050405020304" pitchFamily="18" charset="0"/>
                <a:cs typeface="Times New Roman" panose="02020603050405020304" pitchFamily="18" charset="0"/>
              </a:rPr>
              <a:t>станом на 1 січня 2019 р.</a:t>
            </a:r>
            <a:endParaRPr lang="uk-UA" sz="2400" b="1" i="1" dirty="0">
              <a:solidFill>
                <a:srgbClr val="0066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275142" y="2936631"/>
            <a:ext cx="5916858" cy="3921369"/>
          </a:xfrm>
          <a:prstGeom prst="rect">
            <a:avLst/>
          </a:prstGeom>
        </p:spPr>
      </p:pic>
      <p:pic>
        <p:nvPicPr>
          <p:cNvPr id="6" name="Рисунок 5"/>
          <p:cNvPicPr>
            <a:picLocks noChangeAspect="1"/>
          </p:cNvPicPr>
          <p:nvPr/>
        </p:nvPicPr>
        <p:blipFill>
          <a:blip r:embed="rId3"/>
          <a:stretch>
            <a:fillRect/>
          </a:stretch>
        </p:blipFill>
        <p:spPr>
          <a:xfrm>
            <a:off x="82968" y="1800831"/>
            <a:ext cx="5982127" cy="3651200"/>
          </a:xfrm>
          <a:prstGeom prst="rect">
            <a:avLst/>
          </a:prstGeom>
        </p:spPr>
      </p:pic>
    </p:spTree>
    <p:extLst>
      <p:ext uri="{BB962C8B-B14F-4D97-AF65-F5344CB8AC3E}">
        <p14:creationId xmlns:p14="http://schemas.microsoft.com/office/powerpoint/2010/main" val="36135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017791" y="181334"/>
            <a:ext cx="6482689" cy="1515583"/>
          </a:xfrm>
        </p:spPr>
        <p:txBody>
          <a:bodyPr>
            <a:noAutofit/>
          </a:bodyPr>
          <a:lstStyle/>
          <a:p>
            <a:pPr>
              <a:lnSpc>
                <a:spcPct val="100000"/>
              </a:lnSpc>
            </a:pPr>
            <a:r>
              <a:rPr lang="ru-RU" sz="2400" b="1" i="1" dirty="0">
                <a:solidFill>
                  <a:srgbClr val="006600"/>
                </a:solidFill>
                <a:latin typeface="Times New Roman" panose="02020603050405020304" pitchFamily="18" charset="0"/>
                <a:cs typeface="Times New Roman" panose="02020603050405020304" pitchFamily="18" charset="0"/>
              </a:rPr>
              <a:t>  </a:t>
            </a:r>
            <a:r>
              <a:rPr lang="uk-UA" sz="2400" b="1" i="1" dirty="0" smtClean="0">
                <a:solidFill>
                  <a:srgbClr val="006600"/>
                </a:solidFill>
                <a:latin typeface="Times New Roman" panose="02020603050405020304" pitchFamily="18" charset="0"/>
                <a:cs typeface="Times New Roman" panose="02020603050405020304" pitchFamily="18" charset="0"/>
              </a:rPr>
              <a:t>Розподіл угод публічно-приватного партнерства в Україні  </a:t>
            </a:r>
          </a:p>
          <a:p>
            <a:pPr>
              <a:lnSpc>
                <a:spcPct val="100000"/>
              </a:lnSpc>
            </a:pPr>
            <a:r>
              <a:rPr lang="uk-UA" sz="2400" b="1" i="1" dirty="0" smtClean="0">
                <a:solidFill>
                  <a:srgbClr val="006600"/>
                </a:solidFill>
                <a:latin typeface="Times New Roman" panose="02020603050405020304" pitchFamily="18" charset="0"/>
                <a:cs typeface="Times New Roman" panose="02020603050405020304" pitchFamily="18" charset="0"/>
              </a:rPr>
              <a:t>за областями станом на 1 липня 2019 р.</a:t>
            </a:r>
            <a:endParaRPr lang="uk-UA" sz="2400" b="1" i="1" dirty="0">
              <a:solidFill>
                <a:srgbClr val="006600"/>
              </a:solidFill>
              <a:latin typeface="Times New Roman" panose="02020603050405020304" pitchFamily="18" charset="0"/>
              <a:cs typeface="Times New Roman" panose="02020603050405020304" pitchFamily="18" charset="0"/>
            </a:endParaRPr>
          </a:p>
        </p:txBody>
      </p:sp>
      <p:pic>
        <p:nvPicPr>
          <p:cNvPr id="3074" name="Picture 2" descr="https://www.sfii.gov.ua/wp-content/uploads/2019/10/DerzhPryv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630" y="1530495"/>
            <a:ext cx="7877175"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77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l="31875" t="10769" r="29712" b="4616"/>
          <a:stretch/>
        </p:blipFill>
        <p:spPr>
          <a:xfrm>
            <a:off x="5994397" y="563506"/>
            <a:ext cx="5121669" cy="6345997"/>
          </a:xfrm>
          <a:prstGeom prst="rect">
            <a:avLst/>
          </a:prstGeom>
        </p:spPr>
      </p:pic>
      <p:pic>
        <p:nvPicPr>
          <p:cNvPr id="3" name="Рисунок 2"/>
          <p:cNvPicPr>
            <a:picLocks noChangeAspect="1"/>
          </p:cNvPicPr>
          <p:nvPr/>
        </p:nvPicPr>
        <p:blipFill rotWithShape="1">
          <a:blip r:embed="rId3"/>
          <a:srcRect l="36158" t="16009" r="34815" b="11811"/>
          <a:stretch/>
        </p:blipFill>
        <p:spPr>
          <a:xfrm>
            <a:off x="0" y="-86264"/>
            <a:ext cx="3225338" cy="4511356"/>
          </a:xfrm>
          <a:prstGeom prst="rect">
            <a:avLst/>
          </a:prstGeom>
        </p:spPr>
      </p:pic>
      <p:pic>
        <p:nvPicPr>
          <p:cNvPr id="4" name="Рисунок 3"/>
          <p:cNvPicPr>
            <a:picLocks noChangeAspect="1"/>
          </p:cNvPicPr>
          <p:nvPr/>
        </p:nvPicPr>
        <p:blipFill rotWithShape="1">
          <a:blip r:embed="rId4"/>
          <a:srcRect l="33686" t="13572" r="30583" b="26153"/>
          <a:stretch/>
        </p:blipFill>
        <p:spPr>
          <a:xfrm>
            <a:off x="1491429" y="2585202"/>
            <a:ext cx="4502968" cy="4272798"/>
          </a:xfrm>
          <a:prstGeom prst="rect">
            <a:avLst/>
          </a:prstGeom>
        </p:spPr>
      </p:pic>
      <p:sp>
        <p:nvSpPr>
          <p:cNvPr id="6" name="Прямоугольник 5"/>
          <p:cNvSpPr/>
          <p:nvPr/>
        </p:nvSpPr>
        <p:spPr>
          <a:xfrm>
            <a:off x="3444127" y="169602"/>
            <a:ext cx="3948004" cy="461665"/>
          </a:xfrm>
          <a:prstGeom prst="rect">
            <a:avLst/>
          </a:prstGeom>
        </p:spPr>
        <p:txBody>
          <a:bodyPr wrap="none">
            <a:spAutoFit/>
          </a:bodyPr>
          <a:lstStyle/>
          <a:p>
            <a:r>
              <a:rPr lang="uk-UA" sz="2400" b="1" i="1" dirty="0" smtClean="0">
                <a:solidFill>
                  <a:srgbClr val="006600"/>
                </a:solidFill>
                <a:latin typeface="Times New Roman" panose="02020603050405020304" pitchFamily="18" charset="0"/>
                <a:ea typeface="Calibri" panose="020F0502020204030204" pitchFamily="34" charset="0"/>
              </a:rPr>
              <a:t>Підземний </a:t>
            </a:r>
            <a:r>
              <a:rPr lang="uk-UA" sz="2400" b="1" i="1" dirty="0">
                <a:solidFill>
                  <a:srgbClr val="006600"/>
                </a:solidFill>
                <a:latin typeface="Times New Roman" panose="02020603050405020304" pitchFamily="18" charset="0"/>
                <a:ea typeface="Calibri" panose="020F0502020204030204" pitchFamily="34" charset="0"/>
              </a:rPr>
              <a:t>паркінг у Львові </a:t>
            </a:r>
            <a:endParaRPr lang="uk-UA" sz="2400" i="1" dirty="0">
              <a:solidFill>
                <a:srgbClr val="006600"/>
              </a:solidFill>
            </a:endParaRPr>
          </a:p>
        </p:txBody>
      </p:sp>
      <p:pic>
        <p:nvPicPr>
          <p:cNvPr id="14340" name="Picture 4" descr="У Львові вирішили, де будуватимуть перший підземний паркін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5338" y="563506"/>
            <a:ext cx="2769059" cy="227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467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982192" y="7846487"/>
            <a:ext cx="12173600" cy="1859748"/>
          </a:xfrm>
        </p:spPr>
        <p:txBody>
          <a:bodyPr>
            <a:normAutofit/>
          </a:bodyPr>
          <a:lstStyle/>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13316" name="Picture 4" descr="Візитівка міс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355" y="1150156"/>
            <a:ext cx="4765076" cy="357380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Дахова котельня – 25-30% економії на спожитому тепл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189" y="3184638"/>
            <a:ext cx="5602873" cy="35048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26477" y="106079"/>
            <a:ext cx="11113611" cy="830997"/>
          </a:xfrm>
          <a:prstGeom prst="rect">
            <a:avLst/>
          </a:prstGeom>
        </p:spPr>
        <p:txBody>
          <a:bodyPr wrap="square">
            <a:spAutoFit/>
          </a:bodyPr>
          <a:lstStyle/>
          <a:p>
            <a:pPr algn="ctr"/>
            <a:r>
              <a:rPr lang="uk-UA" sz="2400" b="1" i="1" dirty="0" smtClean="0">
                <a:solidFill>
                  <a:srgbClr val="006600"/>
                </a:solidFill>
                <a:latin typeface="Times New Roman" panose="02020603050405020304" pitchFamily="18" charset="0"/>
                <a:ea typeface="Calibri" panose="020F0502020204030204" pitchFamily="34" charset="0"/>
              </a:rPr>
              <a:t>Переобладнання </a:t>
            </a:r>
            <a:r>
              <a:rPr lang="uk-UA" sz="2400" b="1" i="1" dirty="0">
                <a:solidFill>
                  <a:srgbClr val="006600"/>
                </a:solidFill>
                <a:latin typeface="Times New Roman" panose="02020603050405020304" pitchFamily="18" charset="0"/>
                <a:ea typeface="Calibri" panose="020F0502020204030204" pitchFamily="34" charset="0"/>
              </a:rPr>
              <a:t>теплових </a:t>
            </a:r>
            <a:r>
              <a:rPr lang="uk-UA" sz="2400" b="1" i="1" dirty="0" err="1">
                <a:solidFill>
                  <a:srgbClr val="006600"/>
                </a:solidFill>
                <a:latin typeface="Times New Roman" panose="02020603050405020304" pitchFamily="18" charset="0"/>
                <a:ea typeface="Calibri" panose="020F0502020204030204" pitchFamily="34" charset="0"/>
              </a:rPr>
              <a:t>котелень</a:t>
            </a:r>
            <a:r>
              <a:rPr lang="uk-UA" sz="2400" b="1" i="1" dirty="0">
                <a:solidFill>
                  <a:srgbClr val="006600"/>
                </a:solidFill>
                <a:latin typeface="Times New Roman" panose="02020603050405020304" pitchFamily="18" charset="0"/>
                <a:ea typeface="Calibri" panose="020F0502020204030204" pitchFamily="34" charset="0"/>
              </a:rPr>
              <a:t> із споживання імпортного газу на місцеві відходи </a:t>
            </a:r>
            <a:r>
              <a:rPr lang="uk-UA" sz="2400" b="1" i="1" dirty="0" smtClean="0">
                <a:solidFill>
                  <a:srgbClr val="006600"/>
                </a:solidFill>
                <a:latin typeface="Times New Roman" panose="02020603050405020304" pitchFamily="18" charset="0"/>
                <a:ea typeface="Calibri" panose="020F0502020204030204" pitchFamily="34" charset="0"/>
              </a:rPr>
              <a:t>деревообробки (</a:t>
            </a:r>
            <a:r>
              <a:rPr lang="uk-UA" sz="2400" b="1" i="1" dirty="0" err="1" smtClean="0">
                <a:solidFill>
                  <a:srgbClr val="006600"/>
                </a:solidFill>
                <a:latin typeface="Times New Roman" panose="02020603050405020304" pitchFamily="18" charset="0"/>
                <a:ea typeface="Calibri" panose="020F0502020204030204" pitchFamily="34" charset="0"/>
              </a:rPr>
              <a:t>м.Малин</a:t>
            </a:r>
            <a:r>
              <a:rPr lang="uk-UA" sz="2400" b="1" i="1" dirty="0" smtClean="0">
                <a:solidFill>
                  <a:srgbClr val="006600"/>
                </a:solidFill>
                <a:latin typeface="Times New Roman" panose="02020603050405020304" pitchFamily="18" charset="0"/>
                <a:ea typeface="Calibri" panose="020F0502020204030204" pitchFamily="34" charset="0"/>
              </a:rPr>
              <a:t>)</a:t>
            </a:r>
            <a:endParaRPr lang="uk-UA" sz="2400" i="1" dirty="0">
              <a:solidFill>
                <a:srgbClr val="006600"/>
              </a:solidFill>
            </a:endParaRPr>
          </a:p>
        </p:txBody>
      </p:sp>
      <p:sp>
        <p:nvSpPr>
          <p:cNvPr id="4" name="Прямоугольник 3"/>
          <p:cNvSpPr/>
          <p:nvPr/>
        </p:nvSpPr>
        <p:spPr>
          <a:xfrm>
            <a:off x="410307" y="1142202"/>
            <a:ext cx="6096000" cy="2031325"/>
          </a:xfrm>
          <a:prstGeom prst="rect">
            <a:avLst/>
          </a:prstGeom>
        </p:spPr>
        <p:txBody>
          <a:bodyPr>
            <a:spAutoFit/>
          </a:bodyPr>
          <a:lstStyle/>
          <a:p>
            <a:pPr indent="450215" algn="just">
              <a:lnSpc>
                <a:spcPct val="150000"/>
              </a:lnSpc>
              <a:spcAft>
                <a:spcPts val="450"/>
              </a:spcAft>
            </a:pPr>
            <a:r>
              <a:rPr lang="uk-UA" sz="1400" dirty="0">
                <a:solidFill>
                  <a:srgbClr val="1C1E21"/>
                </a:solidFill>
                <a:latin typeface="Times New Roman" panose="02020603050405020304" pitchFamily="18" charset="0"/>
                <a:ea typeface="Times New Roman" panose="02020603050405020304" pitchFamily="18" charset="0"/>
              </a:rPr>
              <a:t>Цей проект впроваджено у 2015 р., він став першим в Україні проектом ППП  з питань енергоефективності, який дав змогу заощадити близько 250 000 кубічних метрів газу, скоротити витрати на енергопостачання приблизно на 10 відсотків, а також зменшити обсяги викидів вуглецю на понад 11 000 тон. Більше ніж 1 600 учнів і вчителів отримають вигоду від більш надійного та ефективного опалення.</a:t>
            </a:r>
            <a:endParaRPr lang="uk-UA"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141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AutoShape 4" descr="Місто Спорту - центр масового футболу та спорту Києва, Долобецький ..."/>
          <p:cNvSpPr>
            <a:spLocks noGrp="1" noChangeAspect="1" noChangeArrowheads="1"/>
          </p:cNvSpPr>
          <p:nvPr>
            <p:ph type="subTitle" idx="1"/>
          </p:nvPr>
        </p:nvSpPr>
        <p:spPr bwMode="auto">
          <a:xfrm>
            <a:off x="320675" y="3370263"/>
            <a:ext cx="8823325" cy="301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4" name="AutoShape 6" descr="Місто Спорту - центр масового футболу та спорту Києва, Долобецький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8" descr="Місто Спорту - центр масового футболу та спорту Києва, Долобецький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10" descr="Файл:Dovbychka beach.jpg — Вікіпедія"/>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8" name="Рисунок 7"/>
          <p:cNvPicPr>
            <a:picLocks noChangeAspect="1"/>
          </p:cNvPicPr>
          <p:nvPr/>
        </p:nvPicPr>
        <p:blipFill>
          <a:blip r:embed="rId2"/>
          <a:stretch>
            <a:fillRect/>
          </a:stretch>
        </p:blipFill>
        <p:spPr>
          <a:xfrm>
            <a:off x="155575" y="312736"/>
            <a:ext cx="3175694" cy="2378705"/>
          </a:xfrm>
          <a:prstGeom prst="rect">
            <a:avLst/>
          </a:prstGeom>
        </p:spPr>
      </p:pic>
      <p:pic>
        <p:nvPicPr>
          <p:cNvPr id="6" name="Рисунок 5"/>
          <p:cNvPicPr>
            <a:picLocks noChangeAspect="1"/>
          </p:cNvPicPr>
          <p:nvPr/>
        </p:nvPicPr>
        <p:blipFill>
          <a:blip r:embed="rId3"/>
          <a:stretch>
            <a:fillRect/>
          </a:stretch>
        </p:blipFill>
        <p:spPr>
          <a:xfrm>
            <a:off x="1229472" y="1989769"/>
            <a:ext cx="2933522" cy="2933522"/>
          </a:xfrm>
          <a:prstGeom prst="rect">
            <a:avLst/>
          </a:prstGeom>
        </p:spPr>
      </p:pic>
      <p:pic>
        <p:nvPicPr>
          <p:cNvPr id="15362" name="Picture 2" descr="https://scontent-amt2-1.xx.fbcdn.net/v/t1.0-9/83360727_1401174300060957_6624199949783400448_o.jpg?_nc_cat=105&amp;_nc_sid=6e5ad9&amp;_nc_oc=AQlX4jnH_UBZ1z7TJeFHb2oUbnF0iri8cH3IOppe_BtiXDo6-WhMHGE3YCSRJ4H9pxU&amp;_nc_ht=scontent-amt2-1.xx&amp;oh=109fad56ef91e202895c2f2645dd624a&amp;oe=5F127AB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741" y="2581871"/>
            <a:ext cx="7284259" cy="4276129"/>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Місто Спорту в Києві ᐉ афіша СПОРТ ᐉ квитки ᐉ сьогодні ᐉ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869" y="4781073"/>
            <a:ext cx="2574872" cy="187751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4042224" y="523372"/>
            <a:ext cx="7870855" cy="830997"/>
          </a:xfrm>
          <a:prstGeom prst="rect">
            <a:avLst/>
          </a:prstGeom>
        </p:spPr>
        <p:txBody>
          <a:bodyPr wrap="square">
            <a:spAutoFit/>
          </a:bodyPr>
          <a:lstStyle/>
          <a:p>
            <a:pPr algn="ctr"/>
            <a:r>
              <a:rPr lang="uk-UA" sz="2400" b="1" i="1" dirty="0">
                <a:solidFill>
                  <a:srgbClr val="006600"/>
                </a:solidFill>
                <a:latin typeface="Times New Roman" panose="02020603050405020304" pitchFamily="18" charset="0"/>
                <a:ea typeface="Calibri" panose="020F0502020204030204" pitchFamily="34" charset="0"/>
              </a:rPr>
              <a:t>Місто Київ, </a:t>
            </a:r>
            <a:r>
              <a:rPr lang="uk-UA" sz="2400" b="1" i="1" dirty="0" err="1">
                <a:solidFill>
                  <a:srgbClr val="006600"/>
                </a:solidFill>
                <a:latin typeface="Times New Roman" panose="02020603050405020304" pitchFamily="18" charset="0"/>
                <a:ea typeface="Calibri" panose="020F0502020204030204" pitchFamily="34" charset="0"/>
              </a:rPr>
              <a:t>Долобецький</a:t>
            </a:r>
            <a:r>
              <a:rPr lang="uk-UA" sz="2400" b="1" i="1" dirty="0">
                <a:solidFill>
                  <a:srgbClr val="006600"/>
                </a:solidFill>
                <a:latin typeface="Times New Roman" panose="02020603050405020304" pitchFamily="18" charset="0"/>
                <a:ea typeface="Calibri" panose="020F0502020204030204" pitchFamily="34" charset="0"/>
              </a:rPr>
              <a:t> </a:t>
            </a:r>
            <a:r>
              <a:rPr lang="uk-UA" sz="2400" b="1" i="1" dirty="0" smtClean="0">
                <a:solidFill>
                  <a:srgbClr val="006600"/>
                </a:solidFill>
                <a:latin typeface="Times New Roman" panose="02020603050405020304" pitchFamily="18" charset="0"/>
                <a:ea typeface="Calibri" panose="020F0502020204030204" pitchFamily="34" charset="0"/>
              </a:rPr>
              <a:t>острів</a:t>
            </a:r>
          </a:p>
          <a:p>
            <a:pPr algn="ctr"/>
            <a:r>
              <a:rPr lang="uk-UA" sz="2400" b="1" i="1" dirty="0" smtClean="0">
                <a:solidFill>
                  <a:srgbClr val="006600"/>
                </a:solidFill>
                <a:latin typeface="Times New Roman" panose="02020603050405020304" pitchFamily="18" charset="0"/>
                <a:ea typeface="Calibri" panose="020F0502020204030204" pitchFamily="34" charset="0"/>
              </a:rPr>
              <a:t>МІСТО </a:t>
            </a:r>
            <a:r>
              <a:rPr lang="uk-UA" sz="2400" b="1" i="1" dirty="0">
                <a:solidFill>
                  <a:srgbClr val="006600"/>
                </a:solidFill>
                <a:latin typeface="Times New Roman" panose="02020603050405020304" pitchFamily="18" charset="0"/>
                <a:ea typeface="Calibri" panose="020F0502020204030204" pitchFamily="34" charset="0"/>
              </a:rPr>
              <a:t>СПОРТУ</a:t>
            </a:r>
            <a:endParaRPr lang="uk-UA" sz="2400" b="1" i="1" dirty="0">
              <a:solidFill>
                <a:srgbClr val="006600"/>
              </a:solidFill>
            </a:endParaRPr>
          </a:p>
        </p:txBody>
      </p:sp>
    </p:spTree>
    <p:extLst>
      <p:ext uri="{BB962C8B-B14F-4D97-AF65-F5344CB8AC3E}">
        <p14:creationId xmlns:p14="http://schemas.microsoft.com/office/powerpoint/2010/main" val="6478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113744" y="213602"/>
            <a:ext cx="8823885" cy="3018055"/>
          </a:xfrm>
        </p:spPr>
        <p:txBody>
          <a:bodyPr>
            <a:normAutofit/>
          </a:bodyPr>
          <a:lstStyle/>
          <a:p>
            <a:r>
              <a:rPr lang="uk-UA" b="1" i="1" dirty="0">
                <a:solidFill>
                  <a:srgbClr val="006600"/>
                </a:solidFill>
                <a:latin typeface="Times New Roman" panose="02020603050405020304" pitchFamily="18" charset="0"/>
                <a:cs typeface="Times New Roman" panose="02020603050405020304" pitchFamily="18" charset="0"/>
              </a:rPr>
              <a:t>Сильні та слабкі сторони для реалізації проектів ППП в інфраструктурі України</a:t>
            </a:r>
          </a:p>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319178" y="870006"/>
            <a:ext cx="10760014" cy="6109787"/>
          </a:xfrm>
          <a:prstGeom prst="rect">
            <a:avLst/>
          </a:prstGeom>
        </p:spPr>
      </p:pic>
    </p:spTree>
    <p:extLst>
      <p:ext uri="{BB962C8B-B14F-4D97-AF65-F5344CB8AC3E}">
        <p14:creationId xmlns:p14="http://schemas.microsoft.com/office/powerpoint/2010/main" val="1624624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0114" y="3370870"/>
            <a:ext cx="8823885" cy="3018055"/>
          </a:xfrm>
        </p:spPr>
        <p:txBody>
          <a:bodyPr>
            <a:normAutofit/>
          </a:bodyPr>
          <a:lstStyle/>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560596" y="1417496"/>
            <a:ext cx="9019048" cy="4971429"/>
          </a:xfrm>
          <a:prstGeom prst="rect">
            <a:avLst/>
          </a:prstGeom>
        </p:spPr>
      </p:pic>
      <p:sp>
        <p:nvSpPr>
          <p:cNvPr id="5" name="Прямоугольник 4"/>
          <p:cNvSpPr/>
          <p:nvPr/>
        </p:nvSpPr>
        <p:spPr>
          <a:xfrm>
            <a:off x="2659811" y="412573"/>
            <a:ext cx="6096000" cy="701731"/>
          </a:xfrm>
          <a:prstGeom prst="rect">
            <a:avLst/>
          </a:prstGeom>
        </p:spPr>
        <p:txBody>
          <a:bodyPr>
            <a:spAutoFit/>
          </a:bodyPr>
          <a:lstStyle/>
          <a:p>
            <a:pPr lvl="0" algn="ctr" defTabSz="914400">
              <a:lnSpc>
                <a:spcPct val="90000"/>
              </a:lnSpc>
              <a:spcBef>
                <a:spcPts val="1400"/>
              </a:spcBef>
              <a:buClr>
                <a:srgbClr val="DF5327"/>
              </a:buClr>
              <a:buSzPct val="80000"/>
            </a:pPr>
            <a:r>
              <a:rPr lang="uk-UA" sz="2200" b="1" i="1" dirty="0" smtClean="0">
                <a:solidFill>
                  <a:srgbClr val="006600"/>
                </a:solidFill>
                <a:latin typeface="Times New Roman" panose="02020603050405020304" pitchFamily="18" charset="0"/>
                <a:cs typeface="Times New Roman" panose="02020603050405020304" pitchFamily="18" charset="0"/>
              </a:rPr>
              <a:t>Можливості та загрози для </a:t>
            </a:r>
            <a:r>
              <a:rPr lang="uk-UA" sz="2200" b="1" i="1" dirty="0">
                <a:solidFill>
                  <a:srgbClr val="006600"/>
                </a:solidFill>
                <a:latin typeface="Times New Roman" panose="02020603050405020304" pitchFamily="18" charset="0"/>
                <a:cs typeface="Times New Roman" panose="02020603050405020304" pitchFamily="18" charset="0"/>
              </a:rPr>
              <a:t>реалізації проектів ППП в інфраструктурі України</a:t>
            </a:r>
          </a:p>
        </p:txBody>
      </p:sp>
    </p:spTree>
    <p:extLst>
      <p:ext uri="{BB962C8B-B14F-4D97-AF65-F5344CB8AC3E}">
        <p14:creationId xmlns:p14="http://schemas.microsoft.com/office/powerpoint/2010/main" val="3364636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0114" y="3370870"/>
            <a:ext cx="8823885" cy="3018055"/>
          </a:xfrm>
        </p:spPr>
        <p:txBody>
          <a:bodyPr>
            <a:normAutofit/>
          </a:bodyPr>
          <a:lstStyle/>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l="4166" t="22051" r="37324" b="8804"/>
          <a:stretch/>
        </p:blipFill>
        <p:spPr>
          <a:xfrm>
            <a:off x="4813539" y="-22527"/>
            <a:ext cx="7514625" cy="4995343"/>
          </a:xfrm>
          <a:prstGeom prst="rect">
            <a:avLst/>
          </a:prstGeom>
        </p:spPr>
      </p:pic>
      <p:pic>
        <p:nvPicPr>
          <p:cNvPr id="2" name="Рисунок 1"/>
          <p:cNvPicPr>
            <a:picLocks noChangeAspect="1"/>
          </p:cNvPicPr>
          <p:nvPr/>
        </p:nvPicPr>
        <p:blipFill rotWithShape="1">
          <a:blip r:embed="rId3"/>
          <a:srcRect l="2630" t="21367" r="37707" b="8975"/>
          <a:stretch/>
        </p:blipFill>
        <p:spPr>
          <a:xfrm>
            <a:off x="1" y="2363637"/>
            <a:ext cx="7053730" cy="4632385"/>
          </a:xfrm>
          <a:prstGeom prst="rect">
            <a:avLst/>
          </a:prstGeom>
        </p:spPr>
      </p:pic>
      <p:sp>
        <p:nvSpPr>
          <p:cNvPr id="5" name="Прямоугольник 4"/>
          <p:cNvSpPr/>
          <p:nvPr/>
        </p:nvSpPr>
        <p:spPr>
          <a:xfrm>
            <a:off x="-69011" y="250166"/>
            <a:ext cx="4787660" cy="1938992"/>
          </a:xfrm>
          <a:prstGeom prst="rect">
            <a:avLst/>
          </a:prstGeom>
        </p:spPr>
        <p:txBody>
          <a:bodyPr wrap="square">
            <a:spAutoFit/>
          </a:bodyPr>
          <a:lstStyle/>
          <a:p>
            <a:pPr indent="450215" algn="ctr">
              <a:spcAft>
                <a:spcPts val="0"/>
              </a:spcAft>
            </a:pPr>
            <a:r>
              <a:rPr lang="uk-UA" sz="24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Концесія Херсонського морського порту </a:t>
            </a:r>
            <a:endParaRPr lang="uk-UA" sz="2400" b="1" i="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ctr">
              <a:spcAft>
                <a:spcPts val="0"/>
              </a:spcAft>
            </a:pPr>
            <a:r>
              <a:rPr lang="uk-UA" sz="2400" b="1" i="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та </a:t>
            </a:r>
          </a:p>
          <a:p>
            <a:pPr indent="450215" algn="ctr">
              <a:spcAft>
                <a:spcPts val="0"/>
              </a:spcAft>
            </a:pPr>
            <a:r>
              <a:rPr lang="uk-UA" sz="2400" b="1" i="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Спеціалізованого </a:t>
            </a:r>
            <a:r>
              <a:rPr lang="uk-UA" sz="2400" b="1" i="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морського порту «Ольвія</a:t>
            </a:r>
            <a:r>
              <a:rPr lang="uk-UA" sz="2400" b="1" i="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uk-UA" sz="2400" b="1"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5096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9267" y="263176"/>
            <a:ext cx="2941528" cy="2197100"/>
          </a:xfrm>
          <a:prstGeom prst="rect">
            <a:avLst/>
          </a:prstGeom>
        </p:spPr>
      </p:pic>
      <p:sp>
        <p:nvSpPr>
          <p:cNvPr id="3" name="Подзаголовок 2"/>
          <p:cNvSpPr>
            <a:spLocks noGrp="1"/>
          </p:cNvSpPr>
          <p:nvPr>
            <p:ph type="subTitle" idx="1"/>
          </p:nvPr>
        </p:nvSpPr>
        <p:spPr>
          <a:xfrm>
            <a:off x="2752261" y="0"/>
            <a:ext cx="9350839" cy="2954647"/>
          </a:xfrm>
        </p:spPr>
        <p:txBody>
          <a:bodyPr>
            <a:normAutofit/>
          </a:bodyPr>
          <a:lstStyle/>
          <a:p>
            <a:pPr algn="just"/>
            <a:r>
              <a:rPr lang="uk-UA" sz="3200" b="1" i="1" dirty="0" smtClean="0">
                <a:solidFill>
                  <a:srgbClr val="006600"/>
                </a:solidFill>
                <a:latin typeface="Times New Roman" panose="02020603050405020304" pitchFamily="18" charset="0"/>
                <a:cs typeface="Times New Roman" panose="02020603050405020304" pitchFamily="18" charset="0"/>
              </a:rPr>
              <a:t>	Публічно-приватне  партнерство  </a:t>
            </a:r>
            <a:r>
              <a:rPr lang="uk-UA" sz="3200" b="1" i="1" dirty="0" smtClean="0">
                <a:solidFill>
                  <a:schemeClr val="tx1"/>
                </a:solidFill>
                <a:latin typeface="Times New Roman" panose="02020603050405020304" pitchFamily="18" charset="0"/>
                <a:cs typeface="Times New Roman" panose="02020603050405020304" pitchFamily="18" charset="0"/>
              </a:rPr>
              <a:t>–  </a:t>
            </a:r>
            <a:r>
              <a:rPr lang="uk-UA" sz="3200" dirty="0" smtClean="0">
                <a:solidFill>
                  <a:schemeClr val="tx1"/>
                </a:solidFill>
                <a:latin typeface="Times New Roman" panose="02020603050405020304" pitchFamily="18" charset="0"/>
                <a:cs typeface="Times New Roman" panose="02020603050405020304" pitchFamily="18" charset="0"/>
              </a:rPr>
              <a:t>складний  механізм,  в  нормативно-правових, фінансових  та  організаційних  аспектах  який  здатен  акумулювати  фінансові  ресурси  у стратегічно значущих галузях залишаючи контролюючу та регулюю роль за державою. </a:t>
            </a:r>
            <a:endParaRPr lang="uk-UA" sz="3200"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3"/>
          <a:srcRect l="27814" t="32957" r="25565" b="16975"/>
          <a:stretch/>
        </p:blipFill>
        <p:spPr>
          <a:xfrm>
            <a:off x="2057401" y="2723451"/>
            <a:ext cx="8077200" cy="4134549"/>
          </a:xfrm>
          <a:prstGeom prst="rect">
            <a:avLst/>
          </a:prstGeom>
        </p:spPr>
      </p:pic>
    </p:spTree>
    <p:extLst>
      <p:ext uri="{BB962C8B-B14F-4D97-AF65-F5344CB8AC3E}">
        <p14:creationId xmlns:p14="http://schemas.microsoft.com/office/powerpoint/2010/main" val="1121122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4079484" y="4158056"/>
            <a:ext cx="3988916" cy="2614442"/>
          </a:xfrm>
          <a:prstGeom prst="rect">
            <a:avLst/>
          </a:prstGeom>
        </p:spPr>
      </p:pic>
      <p:pic>
        <p:nvPicPr>
          <p:cNvPr id="7" name="Рисунок 6"/>
          <p:cNvPicPr>
            <a:picLocks noChangeAspect="1"/>
          </p:cNvPicPr>
          <p:nvPr/>
        </p:nvPicPr>
        <p:blipFill>
          <a:blip r:embed="rId3"/>
          <a:stretch>
            <a:fillRect/>
          </a:stretch>
        </p:blipFill>
        <p:spPr>
          <a:xfrm>
            <a:off x="-26151" y="2886894"/>
            <a:ext cx="4134868" cy="2614442"/>
          </a:xfrm>
          <a:prstGeom prst="rect">
            <a:avLst/>
          </a:prstGeom>
        </p:spPr>
      </p:pic>
      <p:pic>
        <p:nvPicPr>
          <p:cNvPr id="4" name="Рисунок 3"/>
          <p:cNvPicPr>
            <a:picLocks noChangeAspect="1"/>
          </p:cNvPicPr>
          <p:nvPr/>
        </p:nvPicPr>
        <p:blipFill>
          <a:blip r:embed="rId4"/>
          <a:stretch>
            <a:fillRect/>
          </a:stretch>
        </p:blipFill>
        <p:spPr>
          <a:xfrm>
            <a:off x="4079484" y="342739"/>
            <a:ext cx="4085293" cy="2682177"/>
          </a:xfrm>
          <a:prstGeom prst="rect">
            <a:avLst/>
          </a:prstGeom>
        </p:spPr>
      </p:pic>
      <p:pic>
        <p:nvPicPr>
          <p:cNvPr id="5" name="Рисунок 4"/>
          <p:cNvPicPr>
            <a:picLocks noChangeAspect="1"/>
          </p:cNvPicPr>
          <p:nvPr/>
        </p:nvPicPr>
        <p:blipFill>
          <a:blip r:embed="rId5"/>
          <a:stretch>
            <a:fillRect/>
          </a:stretch>
        </p:blipFill>
        <p:spPr>
          <a:xfrm>
            <a:off x="8241057" y="-1"/>
            <a:ext cx="3950943" cy="2682178"/>
          </a:xfrm>
          <a:prstGeom prst="rect">
            <a:avLst/>
          </a:prstGeom>
        </p:spPr>
      </p:pic>
      <p:pic>
        <p:nvPicPr>
          <p:cNvPr id="2" name="Рисунок 1"/>
          <p:cNvPicPr>
            <a:picLocks noChangeAspect="1"/>
          </p:cNvPicPr>
          <p:nvPr/>
        </p:nvPicPr>
        <p:blipFill>
          <a:blip r:embed="rId6"/>
          <a:stretch>
            <a:fillRect/>
          </a:stretch>
        </p:blipFill>
        <p:spPr>
          <a:xfrm>
            <a:off x="-69796" y="1"/>
            <a:ext cx="4038188" cy="2682176"/>
          </a:xfrm>
          <a:prstGeom prst="rect">
            <a:avLst/>
          </a:prstGeom>
        </p:spPr>
      </p:pic>
      <p:pic>
        <p:nvPicPr>
          <p:cNvPr id="10" name="Рисунок 9"/>
          <p:cNvPicPr>
            <a:picLocks noChangeAspect="1"/>
          </p:cNvPicPr>
          <p:nvPr/>
        </p:nvPicPr>
        <p:blipFill>
          <a:blip r:embed="rId7"/>
          <a:stretch>
            <a:fillRect/>
          </a:stretch>
        </p:blipFill>
        <p:spPr>
          <a:xfrm>
            <a:off x="7855137" y="2679832"/>
            <a:ext cx="4415275" cy="2785445"/>
          </a:xfrm>
          <a:prstGeom prst="rect">
            <a:avLst/>
          </a:prstGeom>
        </p:spPr>
      </p:pic>
    </p:spTree>
    <p:extLst>
      <p:ext uri="{BB962C8B-B14F-4D97-AF65-F5344CB8AC3E}">
        <p14:creationId xmlns:p14="http://schemas.microsoft.com/office/powerpoint/2010/main" val="216550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035061" y="824030"/>
            <a:ext cx="7026359" cy="964472"/>
          </a:xfrm>
        </p:spPr>
        <p:txBody>
          <a:bodyPr>
            <a:normAutofit/>
          </a:bodyPr>
          <a:lstStyle/>
          <a:p>
            <a:r>
              <a:rPr lang="uk-UA" sz="2400" b="1" i="1" dirty="0" smtClean="0">
                <a:solidFill>
                  <a:srgbClr val="006600"/>
                </a:solidFill>
                <a:latin typeface="Times New Roman" panose="02020603050405020304" pitchFamily="18" charset="0"/>
                <a:cs typeface="Times New Roman" panose="02020603050405020304" pitchFamily="18" charset="0"/>
              </a:rPr>
              <a:t>Основні причини </a:t>
            </a:r>
            <a:r>
              <a:rPr lang="uk-UA" sz="2400" b="1" i="1" dirty="0">
                <a:solidFill>
                  <a:srgbClr val="006600"/>
                </a:solidFill>
                <a:latin typeface="Times New Roman" panose="02020603050405020304" pitchFamily="18" charset="0"/>
                <a:cs typeface="Times New Roman" panose="02020603050405020304" pitchFamily="18" charset="0"/>
              </a:rPr>
              <a:t>не виконання українських проектів </a:t>
            </a:r>
            <a:r>
              <a:rPr lang="uk-UA" sz="2400" b="1" i="1" dirty="0" smtClean="0">
                <a:solidFill>
                  <a:srgbClr val="006600"/>
                </a:solidFill>
                <a:latin typeface="Times New Roman" panose="02020603050405020304" pitchFamily="18" charset="0"/>
                <a:cs typeface="Times New Roman" panose="02020603050405020304" pitchFamily="18" charset="0"/>
              </a:rPr>
              <a:t>у сфері ППП</a:t>
            </a:r>
            <a:endParaRPr lang="uk-UA" sz="2400" b="1" i="1" dirty="0">
              <a:solidFill>
                <a:srgbClr val="006600"/>
              </a:solidFill>
              <a:latin typeface="Times New Roman" panose="02020603050405020304" pitchFamily="18" charset="0"/>
              <a:cs typeface="Times New Roman" panose="02020603050405020304" pitchFamily="18" charset="0"/>
            </a:endParaRPr>
          </a:p>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48408" y="2824200"/>
            <a:ext cx="6757390" cy="393954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швидка зміна державної політики та законодавчої бази ; </a:t>
            </a:r>
          </a:p>
          <a:p>
            <a:pPr marL="285750" indent="-285750" algn="just">
              <a:lnSpc>
                <a:spcPct val="150000"/>
              </a:lnSpc>
              <a:spcAft>
                <a:spcPts val="0"/>
              </a:spcAft>
              <a:buFont typeface="Arial" panose="020B0604020202020204" pitchFamily="34" charset="0"/>
              <a:buChar char="•"/>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військові дії на території країни; </a:t>
            </a:r>
          </a:p>
          <a:p>
            <a:pPr marL="285750" indent="-285750" algn="just">
              <a:lnSpc>
                <a:spcPct val="150000"/>
              </a:lnSpc>
              <a:spcAft>
                <a:spcPts val="0"/>
              </a:spcAft>
              <a:buFont typeface="Arial" panose="020B0604020202020204" pitchFamily="34" charset="0"/>
              <a:buChar char="•"/>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нестабільна </a:t>
            </a:r>
            <a:r>
              <a:rPr lang="uk-UA" sz="2000" dirty="0">
                <a:latin typeface="Times New Roman" panose="02020603050405020304" pitchFamily="18" charset="0"/>
                <a:ea typeface="Calibri" panose="020F0502020204030204" pitchFamily="34" charset="0"/>
                <a:cs typeface="Times New Roman" panose="02020603050405020304" pitchFamily="18" charset="0"/>
              </a:rPr>
              <a:t>економічна ситуація, низька купівельна спроможність населення ; </a:t>
            </a:r>
            <a:endParaRPr lang="uk-UA"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складність введення бізнесу (згідно з звітом Світового банку у 2019 р., Україна посідає 76 місце, між Киргизстаном та Грецією.); </a:t>
            </a:r>
          </a:p>
          <a:p>
            <a:pPr marL="285750" indent="-285750">
              <a:buFont typeface="Arial" panose="020B0604020202020204" pitchFamily="34" charset="0"/>
              <a:buChar char="•"/>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неефективна взаємодія між державними та місцевими органами влади</a:t>
            </a:r>
            <a:endParaRPr lang="uk-UA" sz="2000" dirty="0">
              <a:latin typeface="Times New Roman" panose="02020603050405020304" pitchFamily="18" charset="0"/>
              <a:cs typeface="Times New Roman" panose="02020603050405020304" pitchFamily="18" charset="0"/>
            </a:endParaRPr>
          </a:p>
        </p:txBody>
      </p:sp>
      <p:pic>
        <p:nvPicPr>
          <p:cNvPr id="14338" name="Picture 2" descr="Які проблеми можуть завадити регіональному розвитку? | Громадський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798" y="3428999"/>
            <a:ext cx="4783979" cy="319160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Стаття основні проблеми, які зустрічаються при вивченні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27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3692106" y="823715"/>
            <a:ext cx="8333117" cy="590931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ризики прояву корупції, ускладнений процес з отриманням дозвільних документів;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низький рівень підготовки посадових осіб;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складність </a:t>
            </a:r>
            <a:r>
              <a:rPr lang="uk-UA" sz="1400" dirty="0">
                <a:latin typeface="Times New Roman" panose="02020603050405020304" pitchFamily="18" charset="0"/>
                <a:ea typeface="Calibri" panose="020F0502020204030204" pitchFamily="34" charset="0"/>
                <a:cs typeface="Times New Roman" panose="02020603050405020304" pitchFamily="18" charset="0"/>
              </a:rPr>
              <a:t>практичної реалізації гарантій, що надаються партнером; </a:t>
            </a:r>
            <a:endParaRPr lang="uk-UA"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складна </a:t>
            </a:r>
            <a:r>
              <a:rPr lang="uk-UA" sz="1400" dirty="0">
                <a:latin typeface="Times New Roman" panose="02020603050405020304" pitchFamily="18" charset="0"/>
                <a:ea typeface="Calibri" panose="020F0502020204030204" pitchFamily="34" charset="0"/>
                <a:cs typeface="Times New Roman" panose="02020603050405020304" pitchFamily="18" charset="0"/>
              </a:rPr>
              <a:t>процедура переоформлення права користування земельною ділянкою приватним проектом ППП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недосконалість правового поля для реалізації проектів ППП;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затяжний </a:t>
            </a:r>
            <a:r>
              <a:rPr lang="uk-UA" sz="1400" dirty="0">
                <a:latin typeface="Times New Roman" panose="02020603050405020304" pitchFamily="18" charset="0"/>
                <a:ea typeface="Calibri" panose="020F0502020204030204" pitchFamily="34" charset="0"/>
                <a:cs typeface="Times New Roman" panose="02020603050405020304" pitchFamily="18" charset="0"/>
              </a:rPr>
              <a:t>характер прийняття рішень державним сектором;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нестача ефективних інструментів залучення довгострокового фінансування проектів ППП;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ліміт </a:t>
            </a:r>
            <a:r>
              <a:rPr lang="uk-UA" sz="1400" dirty="0">
                <a:latin typeface="Times New Roman" panose="02020603050405020304" pitchFamily="18" charset="0"/>
                <a:ea typeface="Calibri" panose="020F0502020204030204" pitchFamily="34" charset="0"/>
                <a:cs typeface="Times New Roman" panose="02020603050405020304" pitchFamily="18" charset="0"/>
              </a:rPr>
              <a:t>фінансування проектів, що є обмеженням для регіональних проектів;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гарантії прав приватних партнерів не розповсюджуються на випадок змін законодавства з питань стандартів якості товарів/послуг, податкового, валютного, митного законодавства, законодавства з питань ліцензування та іншого законодавства, що регулює правовідносини, в яких не діють принципи рівності сторін (державного та приватного партнерів);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надмірне регулювання здійснення ППП з боку публічної влади;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400" dirty="0">
                <a:latin typeface="Times New Roman" panose="02020603050405020304" pitchFamily="18" charset="0"/>
                <a:ea typeface="Calibri" panose="020F0502020204030204" pitchFamily="34" charset="0"/>
                <a:cs typeface="Times New Roman" panose="02020603050405020304" pitchFamily="18" charset="0"/>
              </a:rPr>
              <a:t>відсутність відповідної інституційної інфраструктури (підготовка, відбір, моніторинг ППП), недостатній професіоналізм публічної влади (система державної підтримки, критерії відбору проектів, оцінка пропозицій, нерозвиненість механізмів і договірної бази тощо);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відсутність </a:t>
            </a:r>
            <a:r>
              <a:rPr lang="uk-UA" sz="1400" dirty="0">
                <a:latin typeface="Times New Roman" panose="02020603050405020304" pitchFamily="18" charset="0"/>
                <a:ea typeface="Calibri" panose="020F0502020204030204" pitchFamily="34" charset="0"/>
                <a:cs typeface="Times New Roman" panose="02020603050405020304" pitchFamily="18" charset="0"/>
              </a:rPr>
              <a:t>громадського (суспільного) контролю.</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2235008" y="89257"/>
            <a:ext cx="5364097" cy="587148"/>
          </a:xfrm>
          <a:prstGeom prst="rect">
            <a:avLst/>
          </a:prstGeom>
        </p:spPr>
        <p:txBody>
          <a:bodyPr wrap="none">
            <a:spAutoFit/>
          </a:bodyPr>
          <a:lstStyle/>
          <a:p>
            <a:pPr lvl="0" indent="450215" algn="just">
              <a:lnSpc>
                <a:spcPct val="150000"/>
              </a:lnSpc>
            </a:pPr>
            <a:r>
              <a:rPr lang="uk-UA" sz="2400" b="1" i="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Проблеми системного </a:t>
            </a:r>
            <a:r>
              <a:rPr lang="uk-UA" sz="24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характеру: </a:t>
            </a:r>
            <a:endParaRPr lang="uk-UA" sz="2400" b="1" i="1"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ᐈ Проблема картинка фото, фотографии проблема | скачать на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87592"/>
            <a:ext cx="3576006" cy="307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150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44128" y="248108"/>
            <a:ext cx="8729932" cy="1034152"/>
          </a:xfrm>
        </p:spPr>
        <p:txBody>
          <a:bodyPr>
            <a:normAutofit/>
          </a:bodyPr>
          <a:lstStyle/>
          <a:p>
            <a:r>
              <a:rPr lang="uk-UA" sz="3200" b="1" i="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Вирішенню  </a:t>
            </a:r>
            <a:r>
              <a:rPr lang="uk-UA" sz="32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проблем  стосовно функціонування ППП в Україні сприятиме: </a:t>
            </a:r>
            <a:endParaRPr lang="uk-UA" sz="24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15660" y="1480666"/>
            <a:ext cx="7151299" cy="3000821"/>
          </a:xfrm>
          <a:prstGeom prst="rect">
            <a:avLst/>
          </a:prstGeom>
        </p:spPr>
        <p:txBody>
          <a:bodyPr wrap="square">
            <a:spAutoFit/>
          </a:bodyPr>
          <a:lstStyle/>
          <a:p>
            <a:pPr indent="450215" algn="just">
              <a:lnSpc>
                <a:spcPct val="150000"/>
              </a:lnSpc>
              <a:spcAft>
                <a:spcPts val="0"/>
              </a:spcAft>
            </a:pPr>
            <a:r>
              <a:rPr lang="uk-UA" sz="1400" dirty="0" smtClean="0">
                <a:latin typeface="Times New Roman" panose="02020603050405020304" pitchFamily="18" charset="0"/>
                <a:ea typeface="Calibri" panose="020F0502020204030204" pitchFamily="34" charset="0"/>
                <a:cs typeface="Times New Roman" panose="02020603050405020304" pitchFamily="18" charset="0"/>
              </a:rPr>
              <a:t>1</a:t>
            </a:r>
            <a:r>
              <a:rPr lang="uk-UA" sz="1400" dirty="0">
                <a:latin typeface="Times New Roman" panose="02020603050405020304" pitchFamily="18" charset="0"/>
                <a:ea typeface="Calibri" panose="020F0502020204030204" pitchFamily="34" charset="0"/>
                <a:cs typeface="Times New Roman" panose="02020603050405020304" pitchFamily="18" charset="0"/>
              </a:rPr>
              <a:t>) пошук  оптимальних  варіантів  співробітництва, забезпечення прозорості і публічності;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2) розвиток  нормативної  бази,  обговорення, удосконалення механізму управління програмою розвитку ППП державним органом, розробка методичних матеріалів з  фінансового  управління  проектами  ППП  з  урахуванням української специфіки; </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3) проведення  курсів  підвищення  кваліфікації, тренінгів,  круглих  столів,  розробка  планів  розвитку інфраструктури  ППП,  проведення  моніторингу  реалізації проектів  ППП,  активні  кампанії  СМІ,  податкові  пільги, запобігання  політичного  впливу,  підготовка  та  реалізація прозорих конкурсних умов.  </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410" name="Picture 2" descr="Проблема - решение стоковое изображение. изображение насчитывающей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0" b="9277"/>
          <a:stretch/>
        </p:blipFill>
        <p:spPr bwMode="auto">
          <a:xfrm>
            <a:off x="7573992" y="1376758"/>
            <a:ext cx="4618008" cy="303689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Концепция дела: успех решения проблемы Стоковое Изображение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280" y="4321881"/>
            <a:ext cx="4518697" cy="253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401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10560" y="2421965"/>
            <a:ext cx="8823885" cy="3018055"/>
          </a:xfrm>
        </p:spPr>
        <p:txBody>
          <a:bodyPr>
            <a:normAutofit/>
          </a:bodyPr>
          <a:lstStyle/>
          <a:p>
            <a:r>
              <a:rPr lang="uk-UA" sz="4800" b="1" i="1" dirty="0" smtClean="0">
                <a:solidFill>
                  <a:srgbClr val="006600"/>
                </a:solidFill>
                <a:latin typeface="Times New Roman" panose="02020603050405020304" pitchFamily="18" charset="0"/>
                <a:cs typeface="Times New Roman" panose="02020603050405020304" pitchFamily="18" charset="0"/>
              </a:rPr>
              <a:t>Дякую за увагу!</a:t>
            </a:r>
            <a:endParaRPr lang="uk-UA" sz="4800" b="1" i="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31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0" y="3480944"/>
            <a:ext cx="11483959" cy="3018055"/>
          </a:xfrm>
        </p:spPr>
        <p:txBody>
          <a:bodyPr>
            <a:normAutofit/>
          </a:bodyPr>
          <a:lstStyle/>
          <a:p>
            <a:pPr algn="just"/>
            <a:r>
              <a:rPr lang="uk-UA" sz="3200" b="1" i="1" dirty="0" smtClean="0">
                <a:solidFill>
                  <a:schemeClr val="tx1"/>
                </a:solidFill>
                <a:latin typeface="Times New Roman" panose="02020603050405020304" pitchFamily="18" charset="0"/>
                <a:cs typeface="Times New Roman" panose="02020603050405020304" pitchFamily="18" charset="0"/>
              </a:rPr>
              <a:t>	</a:t>
            </a:r>
            <a:endParaRPr lang="uk-UA" sz="3200" b="1" i="1"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958862" y="217753"/>
            <a:ext cx="6775052" cy="1980324"/>
          </a:xfrm>
          <a:prstGeom prst="rect">
            <a:avLst/>
          </a:prstGeom>
        </p:spPr>
        <p:txBody>
          <a:bodyPr wrap="square">
            <a:spAutoFit/>
          </a:bodyPr>
          <a:lstStyle/>
          <a:p>
            <a:pPr indent="450215" algn="just">
              <a:spcAft>
                <a:spcPts val="0"/>
              </a:spcAft>
            </a:pPr>
            <a:r>
              <a:rPr lang="uk-UA" sz="2400" dirty="0" smtClean="0">
                <a:latin typeface="Times New Roman" panose="02020603050405020304" pitchFamily="18" charset="0"/>
                <a:ea typeface="Calibri" panose="020F0502020204030204" pitchFamily="34" charset="0"/>
                <a:cs typeface="Times New Roman" panose="02020603050405020304" pitchFamily="18" charset="0"/>
              </a:rPr>
              <a:t>У </a:t>
            </a:r>
            <a:r>
              <a:rPr lang="uk-UA" sz="2400" b="1" i="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Законі </a:t>
            </a:r>
            <a:r>
              <a:rPr lang="uk-UA" sz="24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України “Про державно-приватне партнерство</a:t>
            </a:r>
            <a:r>
              <a:rPr lang="uk-UA" sz="2400" b="1" i="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uk-UA" sz="2400" dirty="0">
                <a:latin typeface="Times New Roman" panose="02020603050405020304" pitchFamily="18" charset="0"/>
                <a:ea typeface="Calibri" panose="020F0502020204030204" pitchFamily="34" charset="0"/>
                <a:cs typeface="Times New Roman" panose="02020603050405020304" pitchFamily="18" charset="0"/>
              </a:rPr>
              <a:t>визначено організаційно-правові засади  взаємодії  державних  та  приватних  партнерів  та  основні  принципи  державно-приватного партнерства на договірній основі.</a:t>
            </a:r>
            <a:endParaRPr lang="uk-U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34461" y="3480944"/>
            <a:ext cx="11608778" cy="3185487"/>
          </a:xfrm>
          <a:prstGeom prst="rect">
            <a:avLst/>
          </a:prstGeom>
        </p:spPr>
        <p:txBody>
          <a:bodyPr wrap="square">
            <a:spAutoFit/>
          </a:bodyPr>
          <a:lstStyle/>
          <a:p>
            <a:pPr indent="450215" algn="just">
              <a:lnSpc>
                <a:spcPct val="150000"/>
              </a:lnSpc>
              <a:spcAft>
                <a:spcPts val="0"/>
              </a:spcAft>
            </a:pPr>
            <a:r>
              <a:rPr lang="uk-UA" sz="2400" dirty="0">
                <a:latin typeface="Times New Roman" panose="02020603050405020304" pitchFamily="18" charset="0"/>
                <a:ea typeface="Calibri" panose="020F0502020204030204" pitchFamily="34" charset="0"/>
                <a:cs typeface="Times New Roman" panose="02020603050405020304" pitchFamily="18" charset="0"/>
              </a:rPr>
              <a:t>Згідно статей даного закону до </a:t>
            </a:r>
            <a:r>
              <a:rPr lang="uk-UA" sz="2400"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основних принципів ППП</a:t>
            </a:r>
            <a:r>
              <a:rPr lang="uk-UA" sz="2400" i="1" dirty="0">
                <a:latin typeface="Times New Roman" panose="02020603050405020304" pitchFamily="18" charset="0"/>
                <a:ea typeface="Calibri" panose="020F0502020204030204" pitchFamily="34" charset="0"/>
                <a:cs typeface="Times New Roman" panose="02020603050405020304" pitchFamily="18" charset="0"/>
              </a:rPr>
              <a:t> </a:t>
            </a:r>
            <a:r>
              <a:rPr lang="uk-UA" sz="2400" dirty="0">
                <a:latin typeface="Times New Roman" panose="02020603050405020304" pitchFamily="18" charset="0"/>
                <a:ea typeface="Calibri" panose="020F0502020204030204" pitchFamily="34" charset="0"/>
                <a:cs typeface="Times New Roman" panose="02020603050405020304" pitchFamily="18" charset="0"/>
              </a:rPr>
              <a:t>належать: </a:t>
            </a:r>
          </a:p>
          <a:p>
            <a:pPr marL="342900" indent="-342900" algn="just">
              <a:spcAft>
                <a:spcPts val="0"/>
              </a:spcAft>
              <a:buFont typeface="Arial" panose="020B0604020202020204" pitchFamily="34" charset="0"/>
              <a:buChar char="•"/>
            </a:pPr>
            <a:r>
              <a:rPr lang="uk-UA"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400" dirty="0">
                <a:latin typeface="Times New Roman" panose="02020603050405020304" pitchFamily="18" charset="0"/>
                <a:ea typeface="Calibri" panose="020F0502020204030204" pitchFamily="34" charset="0"/>
                <a:cs typeface="Times New Roman" panose="02020603050405020304" pitchFamily="18" charset="0"/>
              </a:rPr>
              <a:t>рівність  перед  законом  державних  та  приватних партнерів; </a:t>
            </a:r>
          </a:p>
          <a:p>
            <a:pPr marL="342900" indent="-342900" algn="just">
              <a:spcAft>
                <a:spcPts val="0"/>
              </a:spcAft>
              <a:buFont typeface="Arial" panose="020B0604020202020204" pitchFamily="34" charset="0"/>
              <a:buChar char="•"/>
            </a:pPr>
            <a:r>
              <a:rPr lang="uk-UA"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400" dirty="0">
                <a:latin typeface="Times New Roman" panose="02020603050405020304" pitchFamily="18" charset="0"/>
                <a:ea typeface="Calibri" panose="020F0502020204030204" pitchFamily="34" charset="0"/>
                <a:cs typeface="Times New Roman" panose="02020603050405020304" pitchFamily="18" charset="0"/>
              </a:rPr>
              <a:t>заборона  будь-якої  дискримінації  прав  державних чи приватних партнерів; </a:t>
            </a:r>
          </a:p>
          <a:p>
            <a:pPr marL="342900" indent="-342900" algn="just">
              <a:spcAft>
                <a:spcPts val="0"/>
              </a:spcAft>
              <a:buFont typeface="Arial" panose="020B0604020202020204" pitchFamily="34" charset="0"/>
              <a:buChar char="•"/>
            </a:pPr>
            <a:r>
              <a:rPr lang="uk-UA"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400" dirty="0">
                <a:latin typeface="Times New Roman" panose="02020603050405020304" pitchFamily="18" charset="0"/>
                <a:ea typeface="Calibri" panose="020F0502020204030204" pitchFamily="34" charset="0"/>
                <a:cs typeface="Times New Roman" panose="02020603050405020304" pitchFamily="18" charset="0"/>
              </a:rPr>
              <a:t>узгодження  інтересів  державних  та  приватних партнерів з метою отримання взаємної вигоди; </a:t>
            </a:r>
          </a:p>
          <a:p>
            <a:pPr marL="342900" indent="-342900" algn="just">
              <a:spcAft>
                <a:spcPts val="0"/>
              </a:spcAft>
              <a:buFont typeface="Arial" panose="020B0604020202020204" pitchFamily="34" charset="0"/>
              <a:buChar char="•"/>
            </a:pPr>
            <a:r>
              <a:rPr lang="uk-UA" sz="2400" dirty="0" smtClean="0">
                <a:latin typeface="Times New Roman" panose="02020603050405020304" pitchFamily="18" charset="0"/>
                <a:ea typeface="Calibri" panose="020F0502020204030204" pitchFamily="34" charset="0"/>
                <a:cs typeface="Times New Roman" panose="02020603050405020304" pitchFamily="18" charset="0"/>
              </a:rPr>
              <a:t>забезпечення </a:t>
            </a:r>
            <a:r>
              <a:rPr lang="uk-UA" sz="2400" dirty="0">
                <a:latin typeface="Times New Roman" panose="02020603050405020304" pitchFamily="18" charset="0"/>
                <a:ea typeface="Calibri" panose="020F0502020204030204" pitchFamily="34" charset="0"/>
                <a:cs typeface="Times New Roman" panose="02020603050405020304" pitchFamily="18" charset="0"/>
              </a:rPr>
              <a:t>вищої  ефективності  діяльності, ніж  у разі здійснення такої діяльності державним партнером без залучення приватного партнера.</a:t>
            </a:r>
          </a:p>
          <a:p>
            <a:pPr indent="450215" algn="just">
              <a:lnSpc>
                <a:spcPct val="150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 </a:t>
            </a:r>
            <a:endParaRPr lang="uk-UA"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00" name="Picture 4" descr="Нові норми державно-приватного партнерства: Закон «Про концесію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229"/>
            <a:ext cx="4752822" cy="307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5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4126" y="375364"/>
            <a:ext cx="11483959" cy="796732"/>
          </a:xfrm>
        </p:spPr>
        <p:txBody>
          <a:bodyPr>
            <a:normAutofit/>
          </a:bodyPr>
          <a:lstStyle/>
          <a:p>
            <a:pPr indent="450215">
              <a:lnSpc>
                <a:spcPct val="150000"/>
              </a:lnSpc>
              <a:spcAft>
                <a:spcPts val="0"/>
              </a:spcAft>
            </a:pPr>
            <a:r>
              <a:rPr lang="uk-UA" sz="2400" b="1" i="1" dirty="0">
                <a:solidFill>
                  <a:srgbClr val="006600"/>
                </a:solidFill>
                <a:latin typeface="Times New Roman" panose="02020603050405020304" pitchFamily="18" charset="0"/>
                <a:cs typeface="Times New Roman" panose="02020603050405020304" pitchFamily="18" charset="0"/>
              </a:rPr>
              <a:t>Більш сучасним прикладом такого виду партнерства є Ейфелева </a:t>
            </a:r>
            <a:r>
              <a:rPr lang="uk-UA" sz="2400" b="1" i="1" dirty="0" smtClean="0">
                <a:solidFill>
                  <a:srgbClr val="006600"/>
                </a:solidFill>
                <a:latin typeface="Times New Roman" panose="02020603050405020304" pitchFamily="18" charset="0"/>
                <a:cs typeface="Times New Roman" panose="02020603050405020304" pitchFamily="18" charset="0"/>
              </a:rPr>
              <a:t>вежа</a:t>
            </a:r>
            <a:endParaRPr lang="uk-UA" sz="2400" b="1" i="1" dirty="0">
              <a:solidFill>
                <a:srgbClr val="006600"/>
              </a:solidFill>
              <a:latin typeface="Times New Roman" panose="02020603050405020304" pitchFamily="18" charset="0"/>
              <a:cs typeface="Times New Roman" panose="02020603050405020304" pitchFamily="18" charset="0"/>
            </a:endParaRPr>
          </a:p>
          <a:p>
            <a:pPr algn="just"/>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12290" name="Picture 2" descr="Ейфелева вежа - З Парижем у серц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194" y="1110229"/>
            <a:ext cx="7333806" cy="486294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911" y="1443173"/>
            <a:ext cx="4600499" cy="4258923"/>
          </a:xfrm>
          <a:prstGeom prst="rect">
            <a:avLst/>
          </a:prstGeom>
        </p:spPr>
        <p:txBody>
          <a:bodyPr wrap="square">
            <a:spAutoFit/>
          </a:bodyPr>
          <a:lstStyle/>
          <a:p>
            <a:pPr indent="450215" algn="just">
              <a:lnSpc>
                <a:spcPct val="150000"/>
              </a:lnSpc>
              <a:spcAft>
                <a:spcPts val="0"/>
              </a:spcAft>
            </a:pPr>
            <a:r>
              <a:rPr lang="uk-UA" sz="1400" dirty="0">
                <a:latin typeface="Times New Roman" panose="02020603050405020304" pitchFamily="18" charset="0"/>
              </a:rPr>
              <a:t>У 1887 році між Паризьким муніципалітетом та Гюставом Ейфелем був підписаний договір на експлуатацію земельної ділянки в центрі міста на 25 років. </a:t>
            </a:r>
            <a:endParaRPr lang="uk-UA" sz="1400" dirty="0" smtClean="0">
              <a:latin typeface="Times New Roman" panose="02020603050405020304" pitchFamily="18" charset="0"/>
            </a:endParaRPr>
          </a:p>
          <a:p>
            <a:pPr indent="450215" algn="just">
              <a:lnSpc>
                <a:spcPct val="150000"/>
              </a:lnSpc>
              <a:spcAft>
                <a:spcPts val="0"/>
              </a:spcAft>
            </a:pPr>
            <a:r>
              <a:rPr lang="uk-UA" sz="1400" dirty="0" smtClean="0">
                <a:latin typeface="Times New Roman" panose="02020603050405020304" pitchFamily="18" charset="0"/>
              </a:rPr>
              <a:t>Також </a:t>
            </a:r>
            <a:r>
              <a:rPr lang="uk-UA" sz="1400" dirty="0">
                <a:latin typeface="Times New Roman" panose="02020603050405020304" pitchFamily="18" charset="0"/>
              </a:rPr>
              <a:t>цей договір передбачав </a:t>
            </a:r>
            <a:r>
              <a:rPr lang="uk-UA" sz="1400" dirty="0" err="1">
                <a:latin typeface="Times New Roman" panose="02020603050405020304" pitchFamily="18" charset="0"/>
              </a:rPr>
              <a:t>співфінансування</a:t>
            </a:r>
            <a:r>
              <a:rPr lang="uk-UA" sz="1400" dirty="0">
                <a:latin typeface="Times New Roman" panose="02020603050405020304" pitchFamily="18" charset="0"/>
              </a:rPr>
              <a:t>: 25% - муніципалітет, решта – це кошти Гюстава Ейфеля. Наступного року, 1888, була створена спеціальна компанія з уставним капіталом в 5 млн. франків, з них 50% Ейфеля, 50% - 3 банки. </a:t>
            </a:r>
            <a:endParaRPr lang="uk-UA" sz="1400" dirty="0" smtClean="0">
              <a:latin typeface="Times New Roman" panose="02020603050405020304" pitchFamily="18" charset="0"/>
            </a:endParaRPr>
          </a:p>
          <a:p>
            <a:pPr indent="450215" algn="just">
              <a:lnSpc>
                <a:spcPct val="150000"/>
              </a:lnSpc>
              <a:spcAft>
                <a:spcPts val="0"/>
              </a:spcAft>
            </a:pPr>
            <a:r>
              <a:rPr lang="uk-UA" sz="1400" dirty="0" smtClean="0">
                <a:latin typeface="Times New Roman" panose="02020603050405020304" pitchFamily="18" charset="0"/>
              </a:rPr>
              <a:t>Загальна </a:t>
            </a:r>
            <a:r>
              <a:rPr lang="uk-UA" sz="1400" dirty="0">
                <a:latin typeface="Times New Roman" panose="02020603050405020304" pitchFamily="18" charset="0"/>
              </a:rPr>
              <a:t>вартість будівництва склала 7,8 млн. франків, які компенсувалися вже протягом роботи виставки з нагоди відкриття вежі завдяки екскурсіям, сувенірам тощо.</a:t>
            </a:r>
            <a:endParaRPr lang="uk-UA" dirty="0">
              <a:effectLst/>
            </a:endParaRPr>
          </a:p>
        </p:txBody>
      </p:sp>
    </p:spTree>
    <p:extLst>
      <p:ext uri="{BB962C8B-B14F-4D97-AF65-F5344CB8AC3E}">
        <p14:creationId xmlns:p14="http://schemas.microsoft.com/office/powerpoint/2010/main" val="425834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54126" y="375363"/>
            <a:ext cx="11483959" cy="3018055"/>
          </a:xfrm>
        </p:spPr>
        <p:txBody>
          <a:bodyPr>
            <a:normAutofit/>
          </a:bodyPr>
          <a:lstStyle/>
          <a:p>
            <a:pPr algn="just"/>
            <a:r>
              <a:rPr lang="uk-UA" sz="3200" b="1" i="1" dirty="0" smtClean="0">
                <a:solidFill>
                  <a:schemeClr val="tx1"/>
                </a:solidFill>
                <a:latin typeface="Times New Roman" panose="02020603050405020304" pitchFamily="18" charset="0"/>
                <a:cs typeface="Times New Roman" panose="02020603050405020304" pitchFamily="18" charset="0"/>
              </a:rPr>
              <a:t>	Поняття “</a:t>
            </a:r>
            <a:r>
              <a:rPr lang="uk-UA" sz="3200" b="1" i="1" dirty="0" err="1" smtClean="0">
                <a:solidFill>
                  <a:srgbClr val="006600"/>
                </a:solidFill>
                <a:latin typeface="Times New Roman" panose="02020603050405020304" pitchFamily="18" charset="0"/>
                <a:cs typeface="Times New Roman" panose="02020603050405020304" pitchFamily="18" charset="0"/>
              </a:rPr>
              <a:t>Public</a:t>
            </a:r>
            <a:r>
              <a:rPr lang="uk-UA" sz="3200" b="1" i="1" dirty="0" smtClean="0">
                <a:solidFill>
                  <a:srgbClr val="006600"/>
                </a:solidFill>
                <a:latin typeface="Times New Roman" panose="02020603050405020304" pitchFamily="18" charset="0"/>
                <a:cs typeface="Times New Roman" panose="02020603050405020304" pitchFamily="18" charset="0"/>
              </a:rPr>
              <a:t> </a:t>
            </a:r>
            <a:r>
              <a:rPr lang="uk-UA" sz="3200" b="1" i="1" dirty="0" err="1" smtClean="0">
                <a:solidFill>
                  <a:srgbClr val="006600"/>
                </a:solidFill>
                <a:latin typeface="Times New Roman" panose="02020603050405020304" pitchFamily="18" charset="0"/>
                <a:cs typeface="Times New Roman" panose="02020603050405020304" pitchFamily="18" charset="0"/>
              </a:rPr>
              <a:t>Private</a:t>
            </a:r>
            <a:r>
              <a:rPr lang="uk-UA" sz="3200" b="1" i="1" dirty="0" smtClean="0">
                <a:solidFill>
                  <a:srgbClr val="006600"/>
                </a:solidFill>
                <a:latin typeface="Times New Roman" panose="02020603050405020304" pitchFamily="18" charset="0"/>
                <a:cs typeface="Times New Roman" panose="02020603050405020304" pitchFamily="18" charset="0"/>
              </a:rPr>
              <a:t> </a:t>
            </a:r>
            <a:r>
              <a:rPr lang="uk-UA" sz="3200" b="1" i="1" dirty="0" err="1" smtClean="0">
                <a:solidFill>
                  <a:srgbClr val="006600"/>
                </a:solidFill>
                <a:latin typeface="Times New Roman" panose="02020603050405020304" pitchFamily="18" charset="0"/>
                <a:cs typeface="Times New Roman" panose="02020603050405020304" pitchFamily="18" charset="0"/>
              </a:rPr>
              <a:t>Partnership</a:t>
            </a:r>
            <a:r>
              <a:rPr lang="uk-UA" sz="3200" b="1" i="1" dirty="0" smtClean="0">
                <a:solidFill>
                  <a:srgbClr val="006600"/>
                </a:solidFill>
                <a:latin typeface="Times New Roman" panose="02020603050405020304" pitchFamily="18" charset="0"/>
                <a:cs typeface="Times New Roman" panose="02020603050405020304" pitchFamily="18" charset="0"/>
              </a:rPr>
              <a:t>” </a:t>
            </a:r>
            <a:r>
              <a:rPr lang="uk-UA" sz="3200" b="1" i="1" dirty="0" smtClean="0">
                <a:solidFill>
                  <a:schemeClr val="tx1"/>
                </a:solidFill>
                <a:latin typeface="Times New Roman" panose="02020603050405020304" pitchFamily="18" charset="0"/>
                <a:cs typeface="Times New Roman" panose="02020603050405020304" pitchFamily="18" charset="0"/>
              </a:rPr>
              <a:t>у вітчизняній літературі часто перекладається як: </a:t>
            </a:r>
          </a:p>
          <a:p>
            <a:pPr marL="457200" indent="-457200" algn="just">
              <a:buFont typeface="Arial" panose="020B0604020202020204" pitchFamily="34" charset="0"/>
              <a:buChar char="•"/>
            </a:pPr>
            <a:r>
              <a:rPr lang="uk-UA" sz="3200" b="1" i="1" dirty="0" smtClean="0">
                <a:solidFill>
                  <a:schemeClr val="tx1"/>
                </a:solidFill>
                <a:latin typeface="Times New Roman" panose="02020603050405020304" pitchFamily="18" charset="0"/>
                <a:cs typeface="Times New Roman" panose="02020603050405020304" pitchFamily="18" charset="0"/>
              </a:rPr>
              <a:t>“державно-приватне партнерство”, </a:t>
            </a:r>
          </a:p>
          <a:p>
            <a:pPr marL="457200" indent="-457200" algn="just">
              <a:buFont typeface="Arial" panose="020B0604020202020204" pitchFamily="34" charset="0"/>
              <a:buChar char="•"/>
            </a:pPr>
            <a:r>
              <a:rPr lang="uk-UA" sz="3200" b="1" i="1" dirty="0" smtClean="0">
                <a:solidFill>
                  <a:schemeClr val="tx1"/>
                </a:solidFill>
                <a:latin typeface="Times New Roman" panose="02020603050405020304" pitchFamily="18" charset="0"/>
                <a:cs typeface="Times New Roman" panose="02020603050405020304" pitchFamily="18" charset="0"/>
              </a:rPr>
              <a:t>“приватно-державне партнерство”, </a:t>
            </a:r>
          </a:p>
          <a:p>
            <a:pPr marL="457200" indent="-457200" algn="just">
              <a:buFont typeface="Arial" panose="020B0604020202020204" pitchFamily="34" charset="0"/>
              <a:buChar char="•"/>
            </a:pPr>
            <a:r>
              <a:rPr lang="uk-UA" sz="3200" b="1" i="1" dirty="0" smtClean="0">
                <a:solidFill>
                  <a:schemeClr val="tx1"/>
                </a:solidFill>
                <a:latin typeface="Times New Roman" panose="02020603050405020304" pitchFamily="18" charset="0"/>
                <a:cs typeface="Times New Roman" panose="02020603050405020304" pitchFamily="18" charset="0"/>
              </a:rPr>
              <a:t>“публічно-приватне партнерство”. </a:t>
            </a:r>
            <a:endParaRPr lang="uk-UA" sz="3200" b="1" i="1" dirty="0">
              <a:solidFill>
                <a:schemeClr val="tx1"/>
              </a:solidFill>
              <a:latin typeface="Times New Roman" panose="02020603050405020304" pitchFamily="18" charset="0"/>
              <a:cs typeface="Times New Roman" panose="02020603050405020304" pitchFamily="18" charset="0"/>
            </a:endParaRPr>
          </a:p>
        </p:txBody>
      </p:sp>
      <p:pic>
        <p:nvPicPr>
          <p:cNvPr id="4098" name="Picture 2" descr="Державно-приватне партнерство в Україн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23" y="3514917"/>
            <a:ext cx="5081954" cy="334308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Державно-приватне партнерство | Веж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4916"/>
            <a:ext cx="5161086" cy="334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5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243" y="454493"/>
            <a:ext cx="11483959" cy="3018055"/>
          </a:xfrm>
        </p:spPr>
        <p:txBody>
          <a:bodyPr>
            <a:normAutofit/>
          </a:bodyPr>
          <a:lstStyle/>
          <a:p>
            <a:r>
              <a:rPr lang="uk-UA" sz="4800" b="1" i="1" dirty="0" smtClean="0">
                <a:solidFill>
                  <a:srgbClr val="006600"/>
                </a:solidFill>
              </a:rPr>
              <a:t>Основні ознаки механізму ППП</a:t>
            </a:r>
            <a:endParaRPr lang="uk-UA" sz="4800" b="1" i="1" dirty="0">
              <a:solidFill>
                <a:schemeClr val="tx1"/>
              </a:solidFill>
              <a:latin typeface="Times New Roman" panose="02020603050405020304" pitchFamily="18" charset="0"/>
              <a:cs typeface="Times New Roman" panose="02020603050405020304" pitchFamily="18" charset="0"/>
            </a:endParaRPr>
          </a:p>
        </p:txBody>
      </p:sp>
      <p:pic>
        <p:nvPicPr>
          <p:cNvPr id="6156" name="Picture 12" descr="Long Term Vs Short words stock illustration. Illustration of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469"/>
          <a:stretch/>
        </p:blipFill>
        <p:spPr bwMode="auto">
          <a:xfrm>
            <a:off x="4101312" y="2252290"/>
            <a:ext cx="3945719" cy="29967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Результат высоких цен на нефть: ВВП Беларуси в январе-феврале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654" y="1209114"/>
            <a:ext cx="3567369" cy="2139207"/>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166856" y="1318846"/>
            <a:ext cx="3681541" cy="2153702"/>
          </a:xfrm>
          <a:prstGeom prst="rect">
            <a:avLst/>
          </a:prstGeom>
        </p:spPr>
      </p:pic>
      <p:pic>
        <p:nvPicPr>
          <p:cNvPr id="6154" name="Picture 10" descr="Риск-ориентированное мышление в современном мир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7530" y="4628393"/>
            <a:ext cx="3629963" cy="1963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Новини / Доходи обласного бюджету – 2016 зросли у порівнянні з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735" y="4563983"/>
            <a:ext cx="3659633" cy="232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6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00124" y="504723"/>
            <a:ext cx="10379554" cy="1181574"/>
          </a:xfrm>
        </p:spPr>
        <p:txBody>
          <a:bodyPr>
            <a:normAutofit/>
          </a:bodyPr>
          <a:lstStyle/>
          <a:p>
            <a:r>
              <a:rPr lang="uk-UA" sz="3200" b="1" i="1" dirty="0" smtClean="0">
                <a:solidFill>
                  <a:srgbClr val="006600"/>
                </a:solidFill>
                <a:latin typeface="Times New Roman" panose="02020603050405020304" pitchFamily="18" charset="0"/>
                <a:cs typeface="Times New Roman" panose="02020603050405020304" pitchFamily="18" charset="0"/>
              </a:rPr>
              <a:t>Переваги ППП</a:t>
            </a:r>
            <a:endParaRPr lang="uk-UA" sz="3200" b="1" i="1" dirty="0">
              <a:solidFill>
                <a:srgbClr val="006600"/>
              </a:solidFill>
              <a:latin typeface="Times New Roman" panose="02020603050405020304" pitchFamily="18" charset="0"/>
              <a:cs typeface="Times New Roman" panose="02020603050405020304" pitchFamily="18" charset="0"/>
            </a:endParaRPr>
          </a:p>
        </p:txBody>
      </p:sp>
      <p:sp>
        <p:nvSpPr>
          <p:cNvPr id="2" name="AutoShape 2" descr="Державно-приватне партнерство в Україні - Posts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4" descr="Державно-приватне партнерство в Україні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26" name="Picture 6" descr="https://scontent-amt2-1.xx.fbcdn.net/v/t1.0-9/43952055_1991892660889593_8880976436563804160_o.jpg?_nc_cat=108&amp;_nc_sid=6e5ad9&amp;_nc_oc=AQmFjc8cetxbqQrjqvLOR_CvcuIXUnGLWi9SU8Z-XUd8L5oudYEGoSkuNaBsIjGfS8Q&amp;_nc_ht=scontent-amt2-1.xx&amp;oh=8ff03f986b603659279d22378bbb1c25&amp;oe=5F0FF441"/>
          <p:cNvPicPr>
            <a:picLocks noChangeAspect="1" noChangeArrowheads="1"/>
          </p:cNvPicPr>
          <p:nvPr/>
        </p:nvPicPr>
        <p:blipFill rotWithShape="1">
          <a:blip r:embed="rId2">
            <a:extLst>
              <a:ext uri="{28A0092B-C50C-407E-A947-70E740481C1C}">
                <a14:useLocalDpi xmlns:a14="http://schemas.microsoft.com/office/drawing/2010/main" val="0"/>
              </a:ext>
            </a:extLst>
          </a:blip>
          <a:srcRect t="13522" b="10791"/>
          <a:stretch/>
        </p:blipFill>
        <p:spPr bwMode="auto">
          <a:xfrm>
            <a:off x="460375" y="1437150"/>
            <a:ext cx="11360617" cy="495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937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00124" y="504723"/>
            <a:ext cx="10379554" cy="1181574"/>
          </a:xfrm>
        </p:spPr>
        <p:txBody>
          <a:bodyPr>
            <a:normAutofit/>
          </a:bodyPr>
          <a:lstStyle/>
          <a:p>
            <a:r>
              <a:rPr lang="uk-UA" sz="3200" b="1" i="1" dirty="0" smtClean="0">
                <a:solidFill>
                  <a:srgbClr val="006600"/>
                </a:solidFill>
                <a:latin typeface="Times New Roman" panose="02020603050405020304" pitchFamily="18" charset="0"/>
                <a:cs typeface="Times New Roman" panose="02020603050405020304" pitchFamily="18" charset="0"/>
              </a:rPr>
              <a:t>Публічно-приватне партнерство в Україні</a:t>
            </a:r>
            <a:endParaRPr lang="uk-UA" sz="3200" b="1" i="1" dirty="0">
              <a:solidFill>
                <a:srgbClr val="006600"/>
              </a:solidFill>
              <a:latin typeface="Times New Roman" panose="02020603050405020304" pitchFamily="18" charset="0"/>
              <a:cs typeface="Times New Roman" panose="02020603050405020304" pitchFamily="18" charset="0"/>
            </a:endParaRPr>
          </a:p>
        </p:txBody>
      </p:sp>
      <p:sp>
        <p:nvSpPr>
          <p:cNvPr id="2" name="AutoShape 2" descr="Державно-приватне партнерство в Україні - Posts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AutoShape 4" descr="Державно-приватне партнерство в Україні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2050" name="Picture 2" descr="https://www.sfii.gov.ua/wp-content/uploads/2019/08/DPP-1024x536.jpg"/>
          <p:cNvPicPr>
            <a:picLocks noChangeAspect="1" noChangeArrowheads="1"/>
          </p:cNvPicPr>
          <p:nvPr/>
        </p:nvPicPr>
        <p:blipFill rotWithShape="1">
          <a:blip r:embed="rId2">
            <a:extLst>
              <a:ext uri="{28A0092B-C50C-407E-A947-70E740481C1C}">
                <a14:useLocalDpi xmlns:a14="http://schemas.microsoft.com/office/drawing/2010/main" val="0"/>
              </a:ext>
            </a:extLst>
          </a:blip>
          <a:srcRect t="11432"/>
          <a:stretch/>
        </p:blipFill>
        <p:spPr bwMode="auto">
          <a:xfrm>
            <a:off x="1078289" y="1396538"/>
            <a:ext cx="9753600" cy="452174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045826" y="2879575"/>
            <a:ext cx="1945178" cy="92271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smtClean="0">
                <a:latin typeface="Arial Black" panose="020B0A04020102020204" pitchFamily="34" charset="0"/>
              </a:rPr>
              <a:t>ППП</a:t>
            </a:r>
            <a:endParaRPr lang="uk-UA" sz="4400" b="1" dirty="0">
              <a:latin typeface="Arial Black" panose="020B0A04020102020204" pitchFamily="34" charset="0"/>
            </a:endParaRPr>
          </a:p>
        </p:txBody>
      </p:sp>
    </p:spTree>
    <p:extLst>
      <p:ext uri="{BB962C8B-B14F-4D97-AF65-F5344CB8AC3E}">
        <p14:creationId xmlns:p14="http://schemas.microsoft.com/office/powerpoint/2010/main" val="2949154057"/>
      </p:ext>
    </p:extLst>
  </p:cSld>
  <p:clrMapOvr>
    <a:masterClrMapping/>
  </p:clrMapOvr>
</p:sld>
</file>

<file path=ppt/theme/theme1.xml><?xml version="1.0" encoding="utf-8"?>
<a:theme xmlns:a="http://schemas.openxmlformats.org/drawingml/2006/main" name="Базис">
  <a:themeElements>
    <a:clrScheme name="Базис">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TM03457444[[fn=Базис]]</Template>
  <TotalTime>1577</TotalTime>
  <Words>1242</Words>
  <Application>Microsoft Office PowerPoint</Application>
  <PresentationFormat>Широкоэкранный</PresentationFormat>
  <Paragraphs>111</Paragraphs>
  <Slides>34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34</vt:i4>
      </vt:variant>
    </vt:vector>
  </HeadingPairs>
  <TitlesOfParts>
    <vt:vector size="41" baseType="lpstr">
      <vt:lpstr>Arial</vt:lpstr>
      <vt:lpstr>Arial Black</vt:lpstr>
      <vt:lpstr>Calibri</vt:lpstr>
      <vt:lpstr>Corbel</vt:lpstr>
      <vt:lpstr>Symbol</vt:lpstr>
      <vt:lpstr>Times New Roman</vt:lpstr>
      <vt:lpstr>Базис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Публічно-приватне партнерство як механізм реалізації місцевої та регіональної політики</dc:title>
  <dc:creator>RYZEN</dc:creator>
  <cp:lastModifiedBy>RYZEN</cp:lastModifiedBy>
  <cp:revision>49</cp:revision>
  <dcterms:created xsi:type="dcterms:W3CDTF">2020-06-16T07:33:32Z</dcterms:created>
  <dcterms:modified xsi:type="dcterms:W3CDTF">2024-04-01T06:19:14Z</dcterms:modified>
</cp:coreProperties>
</file>