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35"/>
  </p:notesMasterIdLst>
  <p:sldIdLst>
    <p:sldId id="256" r:id="rId2"/>
    <p:sldId id="295" r:id="rId3"/>
    <p:sldId id="296" r:id="rId4"/>
    <p:sldId id="290" r:id="rId5"/>
    <p:sldId id="259" r:id="rId6"/>
    <p:sldId id="300" r:id="rId7"/>
    <p:sldId id="269" r:id="rId8"/>
    <p:sldId id="301" r:id="rId9"/>
    <p:sldId id="289" r:id="rId10"/>
    <p:sldId id="285" r:id="rId11"/>
    <p:sldId id="302" r:id="rId12"/>
    <p:sldId id="303" r:id="rId13"/>
    <p:sldId id="304" r:id="rId14"/>
    <p:sldId id="291" r:id="rId15"/>
    <p:sldId id="305" r:id="rId16"/>
    <p:sldId id="306" r:id="rId17"/>
    <p:sldId id="307" r:id="rId18"/>
    <p:sldId id="286" r:id="rId19"/>
    <p:sldId id="308" r:id="rId20"/>
    <p:sldId id="309" r:id="rId21"/>
    <p:sldId id="310" r:id="rId22"/>
    <p:sldId id="311" r:id="rId23"/>
    <p:sldId id="312" r:id="rId24"/>
    <p:sldId id="292" r:id="rId25"/>
    <p:sldId id="294" r:id="rId26"/>
    <p:sldId id="287" r:id="rId27"/>
    <p:sldId id="288" r:id="rId28"/>
    <p:sldId id="260" r:id="rId29"/>
    <p:sldId id="274" r:id="rId30"/>
    <p:sldId id="284" r:id="rId31"/>
    <p:sldId id="278" r:id="rId32"/>
    <p:sldId id="293" r:id="rId33"/>
    <p:sldId id="313"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7E7"/>
    <a:srgbClr val="E7E9E9"/>
    <a:srgbClr val="B7B55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27" autoAdjust="0"/>
    <p:restoredTop sz="94660"/>
  </p:normalViewPr>
  <p:slideViewPr>
    <p:cSldViewPr snapToGrid="0">
      <p:cViewPr varScale="1">
        <p:scale>
          <a:sx n="109" d="100"/>
          <a:sy n="109" d="100"/>
        </p:scale>
        <p:origin x="72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949F9-77DA-4031-86B9-F6781DD8E878}" type="doc">
      <dgm:prSet loTypeId="urn:microsoft.com/office/officeart/2005/8/layout/cycle8" loCatId="cycle" qsTypeId="urn:microsoft.com/office/officeart/2005/8/quickstyle/simple3" qsCatId="simple" csTypeId="urn:microsoft.com/office/officeart/2005/8/colors/colorful1" csCatId="colorful" phldr="1"/>
      <dgm:spPr/>
    </dgm:pt>
    <dgm:pt modelId="{7C1274A1-1291-4805-A24F-A86C9887B6DF}">
      <dgm:prSet phldrT="[Текст]" custT="1"/>
      <dgm:spPr/>
      <dgm:t>
        <a:bodyPr/>
        <a:lstStyle/>
        <a:p>
          <a:r>
            <a:rPr lang="uk-UA" sz="2200" dirty="0">
              <a:solidFill>
                <a:srgbClr val="0070C0"/>
              </a:solidFill>
            </a:rPr>
            <a:t>Місцева влада</a:t>
          </a:r>
        </a:p>
      </dgm:t>
    </dgm:pt>
    <dgm:pt modelId="{90ABCF04-7CFA-45A5-97F2-29205EE148A4}" type="sibTrans" cxnId="{F9E7D771-2BEC-44BC-9E4A-74200C6950E1}">
      <dgm:prSet/>
      <dgm:spPr/>
      <dgm:t>
        <a:bodyPr/>
        <a:lstStyle/>
        <a:p>
          <a:endParaRPr lang="uk-UA"/>
        </a:p>
      </dgm:t>
    </dgm:pt>
    <dgm:pt modelId="{23902F7E-2D97-408E-B924-BC5DEE5AFAA6}" type="parTrans" cxnId="{F9E7D771-2BEC-44BC-9E4A-74200C6950E1}">
      <dgm:prSet/>
      <dgm:spPr/>
      <dgm:t>
        <a:bodyPr/>
        <a:lstStyle/>
        <a:p>
          <a:endParaRPr lang="uk-UA"/>
        </a:p>
      </dgm:t>
    </dgm:pt>
    <dgm:pt modelId="{7BA8E265-5ACA-4CB4-ABFD-6161CAD5D512}">
      <dgm:prSet phldrT="[Текст]" custT="1"/>
      <dgm:spPr/>
      <dgm:t>
        <a:bodyPr/>
        <a:lstStyle/>
        <a:p>
          <a:r>
            <a:rPr lang="uk-UA" sz="2200" dirty="0">
              <a:solidFill>
                <a:srgbClr val="0070C0"/>
              </a:solidFill>
            </a:rPr>
            <a:t>Інноваційні, науково-дослідні та освітні центри</a:t>
          </a:r>
        </a:p>
      </dgm:t>
    </dgm:pt>
    <dgm:pt modelId="{C2749CCC-C647-4522-AE02-1E42DA06E989}" type="sibTrans" cxnId="{3B2D1817-5D54-40D2-898D-17BFBF36794F}">
      <dgm:prSet/>
      <dgm:spPr/>
      <dgm:t>
        <a:bodyPr/>
        <a:lstStyle/>
        <a:p>
          <a:endParaRPr lang="uk-UA"/>
        </a:p>
      </dgm:t>
    </dgm:pt>
    <dgm:pt modelId="{E76E5057-7200-408D-B560-C499C85437CE}" type="parTrans" cxnId="{3B2D1817-5D54-40D2-898D-17BFBF36794F}">
      <dgm:prSet/>
      <dgm:spPr/>
      <dgm:t>
        <a:bodyPr/>
        <a:lstStyle/>
        <a:p>
          <a:endParaRPr lang="uk-UA"/>
        </a:p>
      </dgm:t>
    </dgm:pt>
    <dgm:pt modelId="{16F66FC2-2658-41E8-8C76-91115FEA5E1F}">
      <dgm:prSet phldrT="[Текст]" custT="1"/>
      <dgm:spPr/>
      <dgm:t>
        <a:bodyPr/>
        <a:lstStyle/>
        <a:p>
          <a:r>
            <a:rPr lang="uk-UA" sz="2200" dirty="0">
              <a:solidFill>
                <a:srgbClr val="0070C0"/>
              </a:solidFill>
            </a:rPr>
            <a:t>Бізнес</a:t>
          </a:r>
        </a:p>
      </dgm:t>
    </dgm:pt>
    <dgm:pt modelId="{438DD398-0843-4D1D-AEE8-D75EFEC7131E}" type="sibTrans" cxnId="{43F9AE45-6A06-4875-A839-842DF7EAE874}">
      <dgm:prSet/>
      <dgm:spPr/>
      <dgm:t>
        <a:bodyPr/>
        <a:lstStyle/>
        <a:p>
          <a:endParaRPr lang="uk-UA"/>
        </a:p>
      </dgm:t>
    </dgm:pt>
    <dgm:pt modelId="{900B8748-8F1C-4DB7-ADCA-3D187F165392}" type="parTrans" cxnId="{43F9AE45-6A06-4875-A839-842DF7EAE874}">
      <dgm:prSet/>
      <dgm:spPr/>
      <dgm:t>
        <a:bodyPr/>
        <a:lstStyle/>
        <a:p>
          <a:endParaRPr lang="uk-UA"/>
        </a:p>
      </dgm:t>
    </dgm:pt>
    <dgm:pt modelId="{37210925-F008-4315-8705-2E7169E2EECF}">
      <dgm:prSet phldrT="[Текст]" custT="1"/>
      <dgm:spPr/>
      <dgm:t>
        <a:bodyPr/>
        <a:lstStyle/>
        <a:p>
          <a:r>
            <a:rPr lang="uk-UA" sz="2200" dirty="0">
              <a:solidFill>
                <a:srgbClr val="0070C0"/>
              </a:solidFill>
            </a:rPr>
            <a:t>Громадські організації</a:t>
          </a:r>
        </a:p>
      </dgm:t>
    </dgm:pt>
    <dgm:pt modelId="{0930716E-A8AC-4E4A-A7B8-68B8933AA9AD}" type="parTrans" cxnId="{66A8C1E9-C9DC-4F30-A28C-E7FFD9BBD061}">
      <dgm:prSet/>
      <dgm:spPr/>
      <dgm:t>
        <a:bodyPr/>
        <a:lstStyle/>
        <a:p>
          <a:endParaRPr lang="uk-UA"/>
        </a:p>
      </dgm:t>
    </dgm:pt>
    <dgm:pt modelId="{9239DBA8-6775-4B50-A3B3-E1CAE5E26525}" type="sibTrans" cxnId="{66A8C1E9-C9DC-4F30-A28C-E7FFD9BBD061}">
      <dgm:prSet/>
      <dgm:spPr/>
      <dgm:t>
        <a:bodyPr/>
        <a:lstStyle/>
        <a:p>
          <a:endParaRPr lang="uk-UA"/>
        </a:p>
      </dgm:t>
    </dgm:pt>
    <dgm:pt modelId="{FEADF3E6-62DF-4480-B80B-FC4782172CD3}" type="pres">
      <dgm:prSet presAssocID="{9F8949F9-77DA-4031-86B9-F6781DD8E878}" presName="compositeShape" presStyleCnt="0">
        <dgm:presLayoutVars>
          <dgm:chMax val="7"/>
          <dgm:dir/>
          <dgm:resizeHandles val="exact"/>
        </dgm:presLayoutVars>
      </dgm:prSet>
      <dgm:spPr/>
    </dgm:pt>
    <dgm:pt modelId="{13E4997C-EFB5-4318-A7D7-E13A45CB7C34}" type="pres">
      <dgm:prSet presAssocID="{9F8949F9-77DA-4031-86B9-F6781DD8E878}" presName="wedge1" presStyleLbl="node1" presStyleIdx="0" presStyleCnt="4"/>
      <dgm:spPr/>
      <dgm:t>
        <a:bodyPr/>
        <a:lstStyle/>
        <a:p>
          <a:endParaRPr lang="ru-RU"/>
        </a:p>
      </dgm:t>
    </dgm:pt>
    <dgm:pt modelId="{0F3E7058-E0A6-4D88-8581-ECBE47BB018D}" type="pres">
      <dgm:prSet presAssocID="{9F8949F9-77DA-4031-86B9-F6781DD8E878}" presName="dummy1a" presStyleCnt="0"/>
      <dgm:spPr/>
    </dgm:pt>
    <dgm:pt modelId="{B0E871F7-2170-42F7-93F0-2D14B71C0E93}" type="pres">
      <dgm:prSet presAssocID="{9F8949F9-77DA-4031-86B9-F6781DD8E878}" presName="dummy1b" presStyleCnt="0"/>
      <dgm:spPr/>
    </dgm:pt>
    <dgm:pt modelId="{F5788255-B051-4BE2-892F-BCDF218ED5DA}" type="pres">
      <dgm:prSet presAssocID="{9F8949F9-77DA-4031-86B9-F6781DD8E878}" presName="wedge1Tx" presStyleLbl="node1" presStyleIdx="0" presStyleCnt="4">
        <dgm:presLayoutVars>
          <dgm:chMax val="0"/>
          <dgm:chPref val="0"/>
          <dgm:bulletEnabled val="1"/>
        </dgm:presLayoutVars>
      </dgm:prSet>
      <dgm:spPr/>
      <dgm:t>
        <a:bodyPr/>
        <a:lstStyle/>
        <a:p>
          <a:endParaRPr lang="ru-RU"/>
        </a:p>
      </dgm:t>
    </dgm:pt>
    <dgm:pt modelId="{4E17FB1A-E93F-4E6F-B794-7670B7FF591F}" type="pres">
      <dgm:prSet presAssocID="{9F8949F9-77DA-4031-86B9-F6781DD8E878}" presName="wedge2" presStyleLbl="node1" presStyleIdx="1" presStyleCnt="4"/>
      <dgm:spPr/>
      <dgm:t>
        <a:bodyPr/>
        <a:lstStyle/>
        <a:p>
          <a:endParaRPr lang="ru-RU"/>
        </a:p>
      </dgm:t>
    </dgm:pt>
    <dgm:pt modelId="{B167BBC6-B464-4AF9-B65E-E60483EC417C}" type="pres">
      <dgm:prSet presAssocID="{9F8949F9-77DA-4031-86B9-F6781DD8E878}" presName="dummy2a" presStyleCnt="0"/>
      <dgm:spPr/>
    </dgm:pt>
    <dgm:pt modelId="{1F9DA675-E8D8-4D0D-872B-1021908B286B}" type="pres">
      <dgm:prSet presAssocID="{9F8949F9-77DA-4031-86B9-F6781DD8E878}" presName="dummy2b" presStyleCnt="0"/>
      <dgm:spPr/>
    </dgm:pt>
    <dgm:pt modelId="{571FAA52-DC61-4971-9CAD-91509D34A529}" type="pres">
      <dgm:prSet presAssocID="{9F8949F9-77DA-4031-86B9-F6781DD8E878}" presName="wedge2Tx" presStyleLbl="node1" presStyleIdx="1" presStyleCnt="4">
        <dgm:presLayoutVars>
          <dgm:chMax val="0"/>
          <dgm:chPref val="0"/>
          <dgm:bulletEnabled val="1"/>
        </dgm:presLayoutVars>
      </dgm:prSet>
      <dgm:spPr/>
      <dgm:t>
        <a:bodyPr/>
        <a:lstStyle/>
        <a:p>
          <a:endParaRPr lang="ru-RU"/>
        </a:p>
      </dgm:t>
    </dgm:pt>
    <dgm:pt modelId="{AD706E35-3A98-41FB-8A75-2E34109CAFB3}" type="pres">
      <dgm:prSet presAssocID="{9F8949F9-77DA-4031-86B9-F6781DD8E878}" presName="wedge3" presStyleLbl="node1" presStyleIdx="2" presStyleCnt="4"/>
      <dgm:spPr/>
      <dgm:t>
        <a:bodyPr/>
        <a:lstStyle/>
        <a:p>
          <a:endParaRPr lang="ru-RU"/>
        </a:p>
      </dgm:t>
    </dgm:pt>
    <dgm:pt modelId="{394657F9-C056-4B65-83CD-1A2259C7E3E0}" type="pres">
      <dgm:prSet presAssocID="{9F8949F9-77DA-4031-86B9-F6781DD8E878}" presName="dummy3a" presStyleCnt="0"/>
      <dgm:spPr/>
    </dgm:pt>
    <dgm:pt modelId="{76547358-B619-4B02-B2BB-BAAAC6FDD3A6}" type="pres">
      <dgm:prSet presAssocID="{9F8949F9-77DA-4031-86B9-F6781DD8E878}" presName="dummy3b" presStyleCnt="0"/>
      <dgm:spPr/>
    </dgm:pt>
    <dgm:pt modelId="{11CBD52D-975B-492B-B9B7-75258A2EB835}" type="pres">
      <dgm:prSet presAssocID="{9F8949F9-77DA-4031-86B9-F6781DD8E878}" presName="wedge3Tx" presStyleLbl="node1" presStyleIdx="2" presStyleCnt="4">
        <dgm:presLayoutVars>
          <dgm:chMax val="0"/>
          <dgm:chPref val="0"/>
          <dgm:bulletEnabled val="1"/>
        </dgm:presLayoutVars>
      </dgm:prSet>
      <dgm:spPr/>
      <dgm:t>
        <a:bodyPr/>
        <a:lstStyle/>
        <a:p>
          <a:endParaRPr lang="ru-RU"/>
        </a:p>
      </dgm:t>
    </dgm:pt>
    <dgm:pt modelId="{4DC3C1DD-8239-4689-9460-1583702C8494}" type="pres">
      <dgm:prSet presAssocID="{9F8949F9-77DA-4031-86B9-F6781DD8E878}" presName="wedge4" presStyleLbl="node1" presStyleIdx="3" presStyleCnt="4"/>
      <dgm:spPr/>
      <dgm:t>
        <a:bodyPr/>
        <a:lstStyle/>
        <a:p>
          <a:endParaRPr lang="ru-RU"/>
        </a:p>
      </dgm:t>
    </dgm:pt>
    <dgm:pt modelId="{8A9182A8-12B9-4859-94D5-9E1AA303749A}" type="pres">
      <dgm:prSet presAssocID="{9F8949F9-77DA-4031-86B9-F6781DD8E878}" presName="dummy4a" presStyleCnt="0"/>
      <dgm:spPr/>
    </dgm:pt>
    <dgm:pt modelId="{EA648666-70C2-487D-8A65-C86EFDB13A24}" type="pres">
      <dgm:prSet presAssocID="{9F8949F9-77DA-4031-86B9-F6781DD8E878}" presName="dummy4b" presStyleCnt="0"/>
      <dgm:spPr/>
    </dgm:pt>
    <dgm:pt modelId="{D7B558F8-8907-4ADB-96E0-AE8A74241C02}" type="pres">
      <dgm:prSet presAssocID="{9F8949F9-77DA-4031-86B9-F6781DD8E878}" presName="wedge4Tx" presStyleLbl="node1" presStyleIdx="3" presStyleCnt="4">
        <dgm:presLayoutVars>
          <dgm:chMax val="0"/>
          <dgm:chPref val="0"/>
          <dgm:bulletEnabled val="1"/>
        </dgm:presLayoutVars>
      </dgm:prSet>
      <dgm:spPr/>
      <dgm:t>
        <a:bodyPr/>
        <a:lstStyle/>
        <a:p>
          <a:endParaRPr lang="ru-RU"/>
        </a:p>
      </dgm:t>
    </dgm:pt>
    <dgm:pt modelId="{5AC699C3-A247-4152-912C-4C1DE1E26A0E}" type="pres">
      <dgm:prSet presAssocID="{438DD398-0843-4D1D-AEE8-D75EFEC7131E}" presName="arrowWedge1" presStyleLbl="fgSibTrans2D1" presStyleIdx="0" presStyleCnt="4"/>
      <dgm:spPr/>
    </dgm:pt>
    <dgm:pt modelId="{584CD08D-99A9-493B-8210-F46148678E1B}" type="pres">
      <dgm:prSet presAssocID="{C2749CCC-C647-4522-AE02-1E42DA06E989}" presName="arrowWedge2" presStyleLbl="fgSibTrans2D1" presStyleIdx="1" presStyleCnt="4"/>
      <dgm:spPr/>
    </dgm:pt>
    <dgm:pt modelId="{1AB7BDB2-0843-40C8-9744-1B57FE7815E6}" type="pres">
      <dgm:prSet presAssocID="{90ABCF04-7CFA-45A5-97F2-29205EE148A4}" presName="arrowWedge3" presStyleLbl="fgSibTrans2D1" presStyleIdx="2" presStyleCnt="4"/>
      <dgm:spPr/>
    </dgm:pt>
    <dgm:pt modelId="{D94AB7A2-A52E-48DF-A73D-85096794D11A}" type="pres">
      <dgm:prSet presAssocID="{9239DBA8-6775-4B50-A3B3-E1CAE5E26525}" presName="arrowWedge4" presStyleLbl="fgSibTrans2D1" presStyleIdx="3" presStyleCnt="4"/>
      <dgm:spPr/>
    </dgm:pt>
  </dgm:ptLst>
  <dgm:cxnLst>
    <dgm:cxn modelId="{B8846116-3F76-4B4D-80BD-13C2772D13DF}" type="presOf" srcId="{7BA8E265-5ACA-4CB4-ABFD-6161CAD5D512}" destId="{571FAA52-DC61-4971-9CAD-91509D34A529}" srcOrd="1" destOrd="0" presId="urn:microsoft.com/office/officeart/2005/8/layout/cycle8"/>
    <dgm:cxn modelId="{8FB480D2-767A-4698-9B30-0787BC1D7129}" type="presOf" srcId="{7C1274A1-1291-4805-A24F-A86C9887B6DF}" destId="{AD706E35-3A98-41FB-8A75-2E34109CAFB3}" srcOrd="0" destOrd="0" presId="urn:microsoft.com/office/officeart/2005/8/layout/cycle8"/>
    <dgm:cxn modelId="{66A8C1E9-C9DC-4F30-A28C-E7FFD9BBD061}" srcId="{9F8949F9-77DA-4031-86B9-F6781DD8E878}" destId="{37210925-F008-4315-8705-2E7169E2EECF}" srcOrd="3" destOrd="0" parTransId="{0930716E-A8AC-4E4A-A7B8-68B8933AA9AD}" sibTransId="{9239DBA8-6775-4B50-A3B3-E1CAE5E26525}"/>
    <dgm:cxn modelId="{3AD5A045-0A3B-4CEA-ABA4-E5D5AA0D730E}" type="presOf" srcId="{37210925-F008-4315-8705-2E7169E2EECF}" destId="{4DC3C1DD-8239-4689-9460-1583702C8494}" srcOrd="0" destOrd="0" presId="urn:microsoft.com/office/officeart/2005/8/layout/cycle8"/>
    <dgm:cxn modelId="{293B1B9A-67B6-4CB3-83C5-018652BDA4D8}" type="presOf" srcId="{16F66FC2-2658-41E8-8C76-91115FEA5E1F}" destId="{F5788255-B051-4BE2-892F-BCDF218ED5DA}" srcOrd="1" destOrd="0" presId="urn:microsoft.com/office/officeart/2005/8/layout/cycle8"/>
    <dgm:cxn modelId="{43F9AE45-6A06-4875-A839-842DF7EAE874}" srcId="{9F8949F9-77DA-4031-86B9-F6781DD8E878}" destId="{16F66FC2-2658-41E8-8C76-91115FEA5E1F}" srcOrd="0" destOrd="0" parTransId="{900B8748-8F1C-4DB7-ADCA-3D187F165392}" sibTransId="{438DD398-0843-4D1D-AEE8-D75EFEC7131E}"/>
    <dgm:cxn modelId="{A2B7925F-83AB-4C60-9C20-C05C3B819DB1}" type="presOf" srcId="{9F8949F9-77DA-4031-86B9-F6781DD8E878}" destId="{FEADF3E6-62DF-4480-B80B-FC4782172CD3}" srcOrd="0" destOrd="0" presId="urn:microsoft.com/office/officeart/2005/8/layout/cycle8"/>
    <dgm:cxn modelId="{37F15789-E82F-4EE1-98BC-7CC8DE0E8CE4}" type="presOf" srcId="{37210925-F008-4315-8705-2E7169E2EECF}" destId="{D7B558F8-8907-4ADB-96E0-AE8A74241C02}" srcOrd="1" destOrd="0" presId="urn:microsoft.com/office/officeart/2005/8/layout/cycle8"/>
    <dgm:cxn modelId="{C9B9A364-3D55-4241-B294-215614CBA6D5}" type="presOf" srcId="{16F66FC2-2658-41E8-8C76-91115FEA5E1F}" destId="{13E4997C-EFB5-4318-A7D7-E13A45CB7C34}" srcOrd="0" destOrd="0" presId="urn:microsoft.com/office/officeart/2005/8/layout/cycle8"/>
    <dgm:cxn modelId="{3B2D1817-5D54-40D2-898D-17BFBF36794F}" srcId="{9F8949F9-77DA-4031-86B9-F6781DD8E878}" destId="{7BA8E265-5ACA-4CB4-ABFD-6161CAD5D512}" srcOrd="1" destOrd="0" parTransId="{E76E5057-7200-408D-B560-C499C85437CE}" sibTransId="{C2749CCC-C647-4522-AE02-1E42DA06E989}"/>
    <dgm:cxn modelId="{F9E7D771-2BEC-44BC-9E4A-74200C6950E1}" srcId="{9F8949F9-77DA-4031-86B9-F6781DD8E878}" destId="{7C1274A1-1291-4805-A24F-A86C9887B6DF}" srcOrd="2" destOrd="0" parTransId="{23902F7E-2D97-408E-B924-BC5DEE5AFAA6}" sibTransId="{90ABCF04-7CFA-45A5-97F2-29205EE148A4}"/>
    <dgm:cxn modelId="{60A39E7C-5FB5-4870-8D84-A67EE257C887}" type="presOf" srcId="{7C1274A1-1291-4805-A24F-A86C9887B6DF}" destId="{11CBD52D-975B-492B-B9B7-75258A2EB835}" srcOrd="1" destOrd="0" presId="urn:microsoft.com/office/officeart/2005/8/layout/cycle8"/>
    <dgm:cxn modelId="{23EF968B-70D1-4418-9A6A-4F29BA757680}" type="presOf" srcId="{7BA8E265-5ACA-4CB4-ABFD-6161CAD5D512}" destId="{4E17FB1A-E93F-4E6F-B794-7670B7FF591F}" srcOrd="0" destOrd="0" presId="urn:microsoft.com/office/officeart/2005/8/layout/cycle8"/>
    <dgm:cxn modelId="{4F00E37B-A95E-453D-9D60-2A770DA95B48}" type="presParOf" srcId="{FEADF3E6-62DF-4480-B80B-FC4782172CD3}" destId="{13E4997C-EFB5-4318-A7D7-E13A45CB7C34}" srcOrd="0" destOrd="0" presId="urn:microsoft.com/office/officeart/2005/8/layout/cycle8"/>
    <dgm:cxn modelId="{88E82AAA-E338-41F3-A46D-FB97E2C38D0D}" type="presParOf" srcId="{FEADF3E6-62DF-4480-B80B-FC4782172CD3}" destId="{0F3E7058-E0A6-4D88-8581-ECBE47BB018D}" srcOrd="1" destOrd="0" presId="urn:microsoft.com/office/officeart/2005/8/layout/cycle8"/>
    <dgm:cxn modelId="{9C002CD9-2852-47FA-940C-737D4397E1EB}" type="presParOf" srcId="{FEADF3E6-62DF-4480-B80B-FC4782172CD3}" destId="{B0E871F7-2170-42F7-93F0-2D14B71C0E93}" srcOrd="2" destOrd="0" presId="urn:microsoft.com/office/officeart/2005/8/layout/cycle8"/>
    <dgm:cxn modelId="{62DD54E3-BC54-4F3F-8F9B-7FC57AC51DD5}" type="presParOf" srcId="{FEADF3E6-62DF-4480-B80B-FC4782172CD3}" destId="{F5788255-B051-4BE2-892F-BCDF218ED5DA}" srcOrd="3" destOrd="0" presId="urn:microsoft.com/office/officeart/2005/8/layout/cycle8"/>
    <dgm:cxn modelId="{4D4094D7-E968-479D-84F4-3DCB17ED1507}" type="presParOf" srcId="{FEADF3E6-62DF-4480-B80B-FC4782172CD3}" destId="{4E17FB1A-E93F-4E6F-B794-7670B7FF591F}" srcOrd="4" destOrd="0" presId="urn:microsoft.com/office/officeart/2005/8/layout/cycle8"/>
    <dgm:cxn modelId="{4E04F98E-A447-4C28-9804-E0A25613E770}" type="presParOf" srcId="{FEADF3E6-62DF-4480-B80B-FC4782172CD3}" destId="{B167BBC6-B464-4AF9-B65E-E60483EC417C}" srcOrd="5" destOrd="0" presId="urn:microsoft.com/office/officeart/2005/8/layout/cycle8"/>
    <dgm:cxn modelId="{A62B2AE4-C0E3-4338-857E-1BB1FEBE2305}" type="presParOf" srcId="{FEADF3E6-62DF-4480-B80B-FC4782172CD3}" destId="{1F9DA675-E8D8-4D0D-872B-1021908B286B}" srcOrd="6" destOrd="0" presId="urn:microsoft.com/office/officeart/2005/8/layout/cycle8"/>
    <dgm:cxn modelId="{30AA07E3-F0FC-48CB-BA7D-81C4B016AFDC}" type="presParOf" srcId="{FEADF3E6-62DF-4480-B80B-FC4782172CD3}" destId="{571FAA52-DC61-4971-9CAD-91509D34A529}" srcOrd="7" destOrd="0" presId="urn:microsoft.com/office/officeart/2005/8/layout/cycle8"/>
    <dgm:cxn modelId="{602410B7-4299-4E83-BF55-7C890FC3FD63}" type="presParOf" srcId="{FEADF3E6-62DF-4480-B80B-FC4782172CD3}" destId="{AD706E35-3A98-41FB-8A75-2E34109CAFB3}" srcOrd="8" destOrd="0" presId="urn:microsoft.com/office/officeart/2005/8/layout/cycle8"/>
    <dgm:cxn modelId="{3B3F560F-56CC-4120-9C2E-5FEFED748946}" type="presParOf" srcId="{FEADF3E6-62DF-4480-B80B-FC4782172CD3}" destId="{394657F9-C056-4B65-83CD-1A2259C7E3E0}" srcOrd="9" destOrd="0" presId="urn:microsoft.com/office/officeart/2005/8/layout/cycle8"/>
    <dgm:cxn modelId="{A7922CB4-514C-46D6-B5CE-28E92E8EE2B9}" type="presParOf" srcId="{FEADF3E6-62DF-4480-B80B-FC4782172CD3}" destId="{76547358-B619-4B02-B2BB-BAAAC6FDD3A6}" srcOrd="10" destOrd="0" presId="urn:microsoft.com/office/officeart/2005/8/layout/cycle8"/>
    <dgm:cxn modelId="{29E7F618-8376-42F0-B6B3-DFABAE743766}" type="presParOf" srcId="{FEADF3E6-62DF-4480-B80B-FC4782172CD3}" destId="{11CBD52D-975B-492B-B9B7-75258A2EB835}" srcOrd="11" destOrd="0" presId="urn:microsoft.com/office/officeart/2005/8/layout/cycle8"/>
    <dgm:cxn modelId="{C2E023AB-16B6-422A-8B24-EB55165ECF81}" type="presParOf" srcId="{FEADF3E6-62DF-4480-B80B-FC4782172CD3}" destId="{4DC3C1DD-8239-4689-9460-1583702C8494}" srcOrd="12" destOrd="0" presId="urn:microsoft.com/office/officeart/2005/8/layout/cycle8"/>
    <dgm:cxn modelId="{4BDBC5A3-D832-431E-BBF7-65845529519B}" type="presParOf" srcId="{FEADF3E6-62DF-4480-B80B-FC4782172CD3}" destId="{8A9182A8-12B9-4859-94D5-9E1AA303749A}" srcOrd="13" destOrd="0" presId="urn:microsoft.com/office/officeart/2005/8/layout/cycle8"/>
    <dgm:cxn modelId="{3EAEFF6C-BEBE-4AC2-93CE-56915E6082FB}" type="presParOf" srcId="{FEADF3E6-62DF-4480-B80B-FC4782172CD3}" destId="{EA648666-70C2-487D-8A65-C86EFDB13A24}" srcOrd="14" destOrd="0" presId="urn:microsoft.com/office/officeart/2005/8/layout/cycle8"/>
    <dgm:cxn modelId="{43EADDF6-F937-48AD-8C68-5BE9F5E3C639}" type="presParOf" srcId="{FEADF3E6-62DF-4480-B80B-FC4782172CD3}" destId="{D7B558F8-8907-4ADB-96E0-AE8A74241C02}" srcOrd="15" destOrd="0" presId="urn:microsoft.com/office/officeart/2005/8/layout/cycle8"/>
    <dgm:cxn modelId="{138AB1B5-F81B-4759-A2EA-CB165AD9AE66}" type="presParOf" srcId="{FEADF3E6-62DF-4480-B80B-FC4782172CD3}" destId="{5AC699C3-A247-4152-912C-4C1DE1E26A0E}" srcOrd="16" destOrd="0" presId="urn:microsoft.com/office/officeart/2005/8/layout/cycle8"/>
    <dgm:cxn modelId="{3FB73E0A-C952-4599-B4EC-5D25159438F2}" type="presParOf" srcId="{FEADF3E6-62DF-4480-B80B-FC4782172CD3}" destId="{584CD08D-99A9-493B-8210-F46148678E1B}" srcOrd="17" destOrd="0" presId="urn:microsoft.com/office/officeart/2005/8/layout/cycle8"/>
    <dgm:cxn modelId="{7F909CBB-3932-4536-B98F-97C561F93510}" type="presParOf" srcId="{FEADF3E6-62DF-4480-B80B-FC4782172CD3}" destId="{1AB7BDB2-0843-40C8-9744-1B57FE7815E6}" srcOrd="18" destOrd="0" presId="urn:microsoft.com/office/officeart/2005/8/layout/cycle8"/>
    <dgm:cxn modelId="{724B41E4-F24E-45F8-831B-C5034A54BD26}" type="presParOf" srcId="{FEADF3E6-62DF-4480-B80B-FC4782172CD3}" destId="{D94AB7A2-A52E-48DF-A73D-85096794D11A}"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00FBA-3854-4721-AF03-270D583164A3}" type="doc">
      <dgm:prSet loTypeId="urn:microsoft.com/office/officeart/2005/8/layout/hProcess7" loCatId="list" qsTypeId="urn:microsoft.com/office/officeart/2005/8/quickstyle/simple3" qsCatId="simple" csTypeId="urn:microsoft.com/office/officeart/2005/8/colors/colorful2" csCatId="colorful" phldr="1"/>
      <dgm:spPr/>
      <dgm:t>
        <a:bodyPr/>
        <a:lstStyle/>
        <a:p>
          <a:endParaRPr lang="uk-UA"/>
        </a:p>
      </dgm:t>
    </dgm:pt>
    <dgm:pt modelId="{954C602F-0982-435D-81B0-0F1667E9FCD2}">
      <dgm:prSet phldrT="[Текст]"/>
      <dgm:spPr/>
      <dgm:t>
        <a:bodyPr/>
        <a:lstStyle/>
        <a:p>
          <a:pPr algn="ctr"/>
          <a:endParaRPr lang="uk-UA" b="1" i="0" dirty="0">
            <a:solidFill>
              <a:srgbClr val="0070C0"/>
            </a:solidFill>
          </a:endParaRPr>
        </a:p>
        <a:p>
          <a:pPr algn="ctr"/>
          <a:r>
            <a:rPr lang="uk-UA" b="0" i="0" dirty="0">
              <a:solidFill>
                <a:srgbClr val="0070C0"/>
              </a:solidFill>
            </a:rPr>
            <a:t>Процес</a:t>
          </a:r>
          <a:r>
            <a:rPr lang="uk-UA" b="1" i="0" dirty="0">
              <a:solidFill>
                <a:srgbClr val="0070C0"/>
              </a:solidFill>
            </a:rPr>
            <a:t> </a:t>
          </a:r>
          <a:r>
            <a:rPr lang="uk-UA" b="0" i="0" dirty="0">
              <a:solidFill>
                <a:srgbClr val="0070C0"/>
              </a:solidFill>
            </a:rPr>
            <a:t>підприємницького</a:t>
          </a:r>
          <a:r>
            <a:rPr lang="uk-UA" b="1" i="0" dirty="0">
              <a:solidFill>
                <a:srgbClr val="0070C0"/>
              </a:solidFill>
            </a:rPr>
            <a:t> </a:t>
          </a:r>
          <a:r>
            <a:rPr lang="uk-UA" b="0" i="0" dirty="0">
              <a:solidFill>
                <a:srgbClr val="0070C0"/>
              </a:solidFill>
            </a:rPr>
            <a:t>відкриття</a:t>
          </a:r>
          <a:r>
            <a:rPr lang="uk-UA" b="1" i="0" dirty="0">
              <a:solidFill>
                <a:srgbClr val="0070C0"/>
              </a:solidFill>
            </a:rPr>
            <a:t> </a:t>
          </a:r>
          <a:endParaRPr lang="uk-UA" b="1" dirty="0">
            <a:solidFill>
              <a:srgbClr val="0070C0"/>
            </a:solidFill>
          </a:endParaRPr>
        </a:p>
      </dgm:t>
    </dgm:pt>
    <dgm:pt modelId="{B2BEAC8A-FE6C-4CB3-AB8F-8F4DF6526FD8}" type="parTrans" cxnId="{CFFDE39B-03A5-49BC-A194-3AC34280657C}">
      <dgm:prSet/>
      <dgm:spPr/>
      <dgm:t>
        <a:bodyPr/>
        <a:lstStyle/>
        <a:p>
          <a:endParaRPr lang="uk-UA"/>
        </a:p>
      </dgm:t>
    </dgm:pt>
    <dgm:pt modelId="{20D0F704-E174-4004-B55D-ED9B2438436E}" type="sibTrans" cxnId="{CFFDE39B-03A5-49BC-A194-3AC34280657C}">
      <dgm:prSet/>
      <dgm:spPr/>
      <dgm:t>
        <a:bodyPr/>
        <a:lstStyle/>
        <a:p>
          <a:endParaRPr lang="uk-UA"/>
        </a:p>
      </dgm:t>
    </dgm:pt>
    <dgm:pt modelId="{85FA79B3-4C3F-4F71-AF11-51D6B0EDE704}">
      <dgm:prSet phldrT="[Текст]"/>
      <dgm:spPr/>
      <dgm:t>
        <a:bodyPr/>
        <a:lstStyle/>
        <a:p>
          <a:pPr algn="ctr"/>
          <a:r>
            <a:rPr lang="ru-RU" dirty="0">
              <a:solidFill>
                <a:srgbClr val="0070C0"/>
              </a:solidFill>
            </a:rPr>
            <a:t> </a:t>
          </a:r>
          <a:endParaRPr lang="uk-UA" dirty="0">
            <a:solidFill>
              <a:srgbClr val="0070C0"/>
            </a:solidFill>
          </a:endParaRPr>
        </a:p>
      </dgm:t>
    </dgm:pt>
    <dgm:pt modelId="{9EF639F4-50E5-4A44-8E0A-FB676A294DFB}" type="parTrans" cxnId="{9AF5A574-8E7F-4F00-A0A0-C6B7B842E60D}">
      <dgm:prSet/>
      <dgm:spPr/>
      <dgm:t>
        <a:bodyPr/>
        <a:lstStyle/>
        <a:p>
          <a:endParaRPr lang="uk-UA"/>
        </a:p>
      </dgm:t>
    </dgm:pt>
    <dgm:pt modelId="{798FBDB1-C35B-42BE-89FC-B34EC42833B4}" type="sibTrans" cxnId="{9AF5A574-8E7F-4F00-A0A0-C6B7B842E60D}">
      <dgm:prSet/>
      <dgm:spPr/>
      <dgm:t>
        <a:bodyPr/>
        <a:lstStyle/>
        <a:p>
          <a:endParaRPr lang="uk-UA"/>
        </a:p>
      </dgm:t>
    </dgm:pt>
    <dgm:pt modelId="{DA53ED6B-3179-4A08-9C37-D761CAFA2332}">
      <dgm:prSet phldrT="[Текст]"/>
      <dgm:spPr/>
      <dgm:t>
        <a:bodyPr/>
        <a:lstStyle/>
        <a:p>
          <a:pPr algn="ctr"/>
          <a:endParaRPr lang="uk-UA" b="1" dirty="0">
            <a:solidFill>
              <a:srgbClr val="0070C0"/>
            </a:solidFill>
          </a:endParaRPr>
        </a:p>
        <a:p>
          <a:pPr algn="ctr"/>
          <a:r>
            <a:rPr lang="uk-UA" dirty="0">
              <a:solidFill>
                <a:srgbClr val="0070C0"/>
              </a:solidFill>
            </a:rPr>
            <a:t>Кількісне та якісне дослідження даних</a:t>
          </a:r>
        </a:p>
      </dgm:t>
    </dgm:pt>
    <dgm:pt modelId="{249A44E0-E562-4E11-B522-FD9C50A18123}" type="parTrans" cxnId="{854A8252-27D1-4AF3-9169-8734E50E4554}">
      <dgm:prSet/>
      <dgm:spPr/>
      <dgm:t>
        <a:bodyPr/>
        <a:lstStyle/>
        <a:p>
          <a:endParaRPr lang="uk-UA"/>
        </a:p>
      </dgm:t>
    </dgm:pt>
    <dgm:pt modelId="{A16D195A-3F8B-4C29-ACAA-C14EF9BD2683}" type="sibTrans" cxnId="{854A8252-27D1-4AF3-9169-8734E50E4554}">
      <dgm:prSet/>
      <dgm:spPr/>
      <dgm:t>
        <a:bodyPr/>
        <a:lstStyle/>
        <a:p>
          <a:endParaRPr lang="uk-UA"/>
        </a:p>
      </dgm:t>
    </dgm:pt>
    <dgm:pt modelId="{6E7B9E12-6406-4897-984E-7807DF09F59C}">
      <dgm:prSet phldrT="[Текст]"/>
      <dgm:spPr/>
      <dgm:t>
        <a:bodyPr/>
        <a:lstStyle/>
        <a:p>
          <a:pPr algn="ctr"/>
          <a:endParaRPr lang="uk-UA" b="1" dirty="0">
            <a:solidFill>
              <a:srgbClr val="0070C0"/>
            </a:solidFill>
          </a:endParaRPr>
        </a:p>
      </dgm:t>
    </dgm:pt>
    <dgm:pt modelId="{887899D3-6C2B-47A3-8B49-39E6E7EB9BB5}" type="parTrans" cxnId="{896EBF16-2589-472C-9FDB-48A382985F1E}">
      <dgm:prSet/>
      <dgm:spPr/>
      <dgm:t>
        <a:bodyPr/>
        <a:lstStyle/>
        <a:p>
          <a:endParaRPr lang="uk-UA"/>
        </a:p>
      </dgm:t>
    </dgm:pt>
    <dgm:pt modelId="{D27B336B-384F-4F71-8B19-D9B27B39B469}" type="sibTrans" cxnId="{896EBF16-2589-472C-9FDB-48A382985F1E}">
      <dgm:prSet/>
      <dgm:spPr/>
      <dgm:t>
        <a:bodyPr/>
        <a:lstStyle/>
        <a:p>
          <a:endParaRPr lang="uk-UA"/>
        </a:p>
      </dgm:t>
    </dgm:pt>
    <dgm:pt modelId="{C674D68E-1550-4A0A-AE1F-BF6696963BA3}" type="pres">
      <dgm:prSet presAssocID="{01C00FBA-3854-4721-AF03-270D583164A3}" presName="Name0" presStyleCnt="0">
        <dgm:presLayoutVars>
          <dgm:dir/>
          <dgm:animLvl val="lvl"/>
          <dgm:resizeHandles val="exact"/>
        </dgm:presLayoutVars>
      </dgm:prSet>
      <dgm:spPr/>
      <dgm:t>
        <a:bodyPr/>
        <a:lstStyle/>
        <a:p>
          <a:endParaRPr lang="ru-RU"/>
        </a:p>
      </dgm:t>
    </dgm:pt>
    <dgm:pt modelId="{256DEB47-C796-42FD-91C6-8A1DDEF7100E}" type="pres">
      <dgm:prSet presAssocID="{85FA79B3-4C3F-4F71-AF11-51D6B0EDE704}" presName="compositeNode" presStyleCnt="0">
        <dgm:presLayoutVars>
          <dgm:bulletEnabled val="1"/>
        </dgm:presLayoutVars>
      </dgm:prSet>
      <dgm:spPr/>
    </dgm:pt>
    <dgm:pt modelId="{590E2011-8D32-4BEE-ABC6-1CDB260A4236}" type="pres">
      <dgm:prSet presAssocID="{85FA79B3-4C3F-4F71-AF11-51D6B0EDE704}" presName="bgRect" presStyleLbl="node1" presStyleIdx="0" presStyleCnt="2"/>
      <dgm:spPr/>
      <dgm:t>
        <a:bodyPr/>
        <a:lstStyle/>
        <a:p>
          <a:endParaRPr lang="ru-RU"/>
        </a:p>
      </dgm:t>
    </dgm:pt>
    <dgm:pt modelId="{F69BB012-BB4A-412A-8915-DFDF1B900B79}" type="pres">
      <dgm:prSet presAssocID="{85FA79B3-4C3F-4F71-AF11-51D6B0EDE704}" presName="parentNode" presStyleLbl="node1" presStyleIdx="0" presStyleCnt="2">
        <dgm:presLayoutVars>
          <dgm:chMax val="0"/>
          <dgm:bulletEnabled val="1"/>
        </dgm:presLayoutVars>
      </dgm:prSet>
      <dgm:spPr/>
      <dgm:t>
        <a:bodyPr/>
        <a:lstStyle/>
        <a:p>
          <a:endParaRPr lang="ru-RU"/>
        </a:p>
      </dgm:t>
    </dgm:pt>
    <dgm:pt modelId="{DF9C12AF-448B-4DD3-8E03-339C031A357A}" type="pres">
      <dgm:prSet presAssocID="{85FA79B3-4C3F-4F71-AF11-51D6B0EDE704}" presName="childNode" presStyleLbl="node1" presStyleIdx="0" presStyleCnt="2">
        <dgm:presLayoutVars>
          <dgm:bulletEnabled val="1"/>
        </dgm:presLayoutVars>
      </dgm:prSet>
      <dgm:spPr/>
      <dgm:t>
        <a:bodyPr/>
        <a:lstStyle/>
        <a:p>
          <a:endParaRPr lang="ru-RU"/>
        </a:p>
      </dgm:t>
    </dgm:pt>
    <dgm:pt modelId="{ECA9AD00-0681-4EBF-AC4C-22DF24A103CE}" type="pres">
      <dgm:prSet presAssocID="{798FBDB1-C35B-42BE-89FC-B34EC42833B4}" presName="hSp" presStyleCnt="0"/>
      <dgm:spPr/>
    </dgm:pt>
    <dgm:pt modelId="{169CB1F6-CBFA-414C-AC1F-1298AEF1A46C}" type="pres">
      <dgm:prSet presAssocID="{798FBDB1-C35B-42BE-89FC-B34EC42833B4}" presName="vProcSp" presStyleCnt="0"/>
      <dgm:spPr/>
    </dgm:pt>
    <dgm:pt modelId="{8A508C74-E9C4-41B8-9F24-C113EBE312E9}" type="pres">
      <dgm:prSet presAssocID="{798FBDB1-C35B-42BE-89FC-B34EC42833B4}" presName="vSp1" presStyleCnt="0"/>
      <dgm:spPr/>
    </dgm:pt>
    <dgm:pt modelId="{DE8F4907-D1F0-4B47-A295-7AF079AAC344}" type="pres">
      <dgm:prSet presAssocID="{798FBDB1-C35B-42BE-89FC-B34EC42833B4}" presName="simulatedConn" presStyleLbl="solidFgAcc1" presStyleIdx="0" presStyleCnt="1"/>
      <dgm:spPr/>
    </dgm:pt>
    <dgm:pt modelId="{CDC9A8A5-5492-429D-9B0D-3365038996EE}" type="pres">
      <dgm:prSet presAssocID="{798FBDB1-C35B-42BE-89FC-B34EC42833B4}" presName="vSp2" presStyleCnt="0"/>
      <dgm:spPr/>
    </dgm:pt>
    <dgm:pt modelId="{B57CCB57-979F-4132-93EF-851DA5B71A69}" type="pres">
      <dgm:prSet presAssocID="{798FBDB1-C35B-42BE-89FC-B34EC42833B4}" presName="sibTrans" presStyleCnt="0"/>
      <dgm:spPr/>
    </dgm:pt>
    <dgm:pt modelId="{FAE09C01-1DEB-4C2D-9F85-BDEC0775AD42}" type="pres">
      <dgm:prSet presAssocID="{6E7B9E12-6406-4897-984E-7807DF09F59C}" presName="compositeNode" presStyleCnt="0">
        <dgm:presLayoutVars>
          <dgm:bulletEnabled val="1"/>
        </dgm:presLayoutVars>
      </dgm:prSet>
      <dgm:spPr/>
    </dgm:pt>
    <dgm:pt modelId="{EEE8BFE2-AF37-43A9-8884-C8D1243B88C3}" type="pres">
      <dgm:prSet presAssocID="{6E7B9E12-6406-4897-984E-7807DF09F59C}" presName="bgRect" presStyleLbl="node1" presStyleIdx="1" presStyleCnt="2"/>
      <dgm:spPr/>
      <dgm:t>
        <a:bodyPr/>
        <a:lstStyle/>
        <a:p>
          <a:endParaRPr lang="ru-RU"/>
        </a:p>
      </dgm:t>
    </dgm:pt>
    <dgm:pt modelId="{988C0E0F-0E09-4616-A6ED-75E8D9D4287C}" type="pres">
      <dgm:prSet presAssocID="{6E7B9E12-6406-4897-984E-7807DF09F59C}" presName="parentNode" presStyleLbl="node1" presStyleIdx="1" presStyleCnt="2">
        <dgm:presLayoutVars>
          <dgm:chMax val="0"/>
          <dgm:bulletEnabled val="1"/>
        </dgm:presLayoutVars>
      </dgm:prSet>
      <dgm:spPr/>
      <dgm:t>
        <a:bodyPr/>
        <a:lstStyle/>
        <a:p>
          <a:endParaRPr lang="ru-RU"/>
        </a:p>
      </dgm:t>
    </dgm:pt>
    <dgm:pt modelId="{2E28A350-E39A-47B9-8C09-DBE0F6119CEB}" type="pres">
      <dgm:prSet presAssocID="{6E7B9E12-6406-4897-984E-7807DF09F59C}" presName="childNode" presStyleLbl="node1" presStyleIdx="1" presStyleCnt="2">
        <dgm:presLayoutVars>
          <dgm:bulletEnabled val="1"/>
        </dgm:presLayoutVars>
      </dgm:prSet>
      <dgm:spPr/>
      <dgm:t>
        <a:bodyPr/>
        <a:lstStyle/>
        <a:p>
          <a:endParaRPr lang="ru-RU"/>
        </a:p>
      </dgm:t>
    </dgm:pt>
  </dgm:ptLst>
  <dgm:cxnLst>
    <dgm:cxn modelId="{854A8252-27D1-4AF3-9169-8734E50E4554}" srcId="{85FA79B3-4C3F-4F71-AF11-51D6B0EDE704}" destId="{DA53ED6B-3179-4A08-9C37-D761CAFA2332}" srcOrd="0" destOrd="0" parTransId="{249A44E0-E562-4E11-B522-FD9C50A18123}" sibTransId="{A16D195A-3F8B-4C29-ACAA-C14EF9BD2683}"/>
    <dgm:cxn modelId="{CFFDE39B-03A5-49BC-A194-3AC34280657C}" srcId="{6E7B9E12-6406-4897-984E-7807DF09F59C}" destId="{954C602F-0982-435D-81B0-0F1667E9FCD2}" srcOrd="0" destOrd="0" parTransId="{B2BEAC8A-FE6C-4CB3-AB8F-8F4DF6526FD8}" sibTransId="{20D0F704-E174-4004-B55D-ED9B2438436E}"/>
    <dgm:cxn modelId="{31C06731-415C-47EC-9A0B-4A219E4CB2DD}" type="presOf" srcId="{85FA79B3-4C3F-4F71-AF11-51D6B0EDE704}" destId="{F69BB012-BB4A-412A-8915-DFDF1B900B79}" srcOrd="1" destOrd="0" presId="urn:microsoft.com/office/officeart/2005/8/layout/hProcess7"/>
    <dgm:cxn modelId="{9AF5A574-8E7F-4F00-A0A0-C6B7B842E60D}" srcId="{01C00FBA-3854-4721-AF03-270D583164A3}" destId="{85FA79B3-4C3F-4F71-AF11-51D6B0EDE704}" srcOrd="0" destOrd="0" parTransId="{9EF639F4-50E5-4A44-8E0A-FB676A294DFB}" sibTransId="{798FBDB1-C35B-42BE-89FC-B34EC42833B4}"/>
    <dgm:cxn modelId="{CCD0715E-0812-4EBC-9296-9D9787CE4638}" type="presOf" srcId="{6E7B9E12-6406-4897-984E-7807DF09F59C}" destId="{988C0E0F-0E09-4616-A6ED-75E8D9D4287C}" srcOrd="1" destOrd="0" presId="urn:microsoft.com/office/officeart/2005/8/layout/hProcess7"/>
    <dgm:cxn modelId="{9B625C64-874C-44FB-8813-9898A782C19F}" type="presOf" srcId="{6E7B9E12-6406-4897-984E-7807DF09F59C}" destId="{EEE8BFE2-AF37-43A9-8884-C8D1243B88C3}" srcOrd="0" destOrd="0" presId="urn:microsoft.com/office/officeart/2005/8/layout/hProcess7"/>
    <dgm:cxn modelId="{896EBF16-2589-472C-9FDB-48A382985F1E}" srcId="{01C00FBA-3854-4721-AF03-270D583164A3}" destId="{6E7B9E12-6406-4897-984E-7807DF09F59C}" srcOrd="1" destOrd="0" parTransId="{887899D3-6C2B-47A3-8B49-39E6E7EB9BB5}" sibTransId="{D27B336B-384F-4F71-8B19-D9B27B39B469}"/>
    <dgm:cxn modelId="{9DB31402-80E9-48AF-A780-9BECE5F4EFC8}" type="presOf" srcId="{01C00FBA-3854-4721-AF03-270D583164A3}" destId="{C674D68E-1550-4A0A-AE1F-BF6696963BA3}" srcOrd="0" destOrd="0" presId="urn:microsoft.com/office/officeart/2005/8/layout/hProcess7"/>
    <dgm:cxn modelId="{9F650D94-3AB4-489A-98E9-678F815EEB9C}" type="presOf" srcId="{85FA79B3-4C3F-4F71-AF11-51D6B0EDE704}" destId="{590E2011-8D32-4BEE-ABC6-1CDB260A4236}" srcOrd="0" destOrd="0" presId="urn:microsoft.com/office/officeart/2005/8/layout/hProcess7"/>
    <dgm:cxn modelId="{E642B52A-387C-4D40-BF13-58D7BE274ACC}" type="presOf" srcId="{DA53ED6B-3179-4A08-9C37-D761CAFA2332}" destId="{DF9C12AF-448B-4DD3-8E03-339C031A357A}" srcOrd="0" destOrd="0" presId="urn:microsoft.com/office/officeart/2005/8/layout/hProcess7"/>
    <dgm:cxn modelId="{3C5FA24D-A473-46FA-ADAE-50AA8E0A8F96}" type="presOf" srcId="{954C602F-0982-435D-81B0-0F1667E9FCD2}" destId="{2E28A350-E39A-47B9-8C09-DBE0F6119CEB}" srcOrd="0" destOrd="0" presId="urn:microsoft.com/office/officeart/2005/8/layout/hProcess7"/>
    <dgm:cxn modelId="{C164133F-22E5-4227-A40C-9B281E30EFAB}" type="presParOf" srcId="{C674D68E-1550-4A0A-AE1F-BF6696963BA3}" destId="{256DEB47-C796-42FD-91C6-8A1DDEF7100E}" srcOrd="0" destOrd="0" presId="urn:microsoft.com/office/officeart/2005/8/layout/hProcess7"/>
    <dgm:cxn modelId="{FC75D3BA-369E-48D1-9978-E0C3E759A3CE}" type="presParOf" srcId="{256DEB47-C796-42FD-91C6-8A1DDEF7100E}" destId="{590E2011-8D32-4BEE-ABC6-1CDB260A4236}" srcOrd="0" destOrd="0" presId="urn:microsoft.com/office/officeart/2005/8/layout/hProcess7"/>
    <dgm:cxn modelId="{069D65AE-49C0-4F38-973F-34E187E0F7D5}" type="presParOf" srcId="{256DEB47-C796-42FD-91C6-8A1DDEF7100E}" destId="{F69BB012-BB4A-412A-8915-DFDF1B900B79}" srcOrd="1" destOrd="0" presId="urn:microsoft.com/office/officeart/2005/8/layout/hProcess7"/>
    <dgm:cxn modelId="{7CD7868F-1AE7-42D8-805D-9841EB67BB22}" type="presParOf" srcId="{256DEB47-C796-42FD-91C6-8A1DDEF7100E}" destId="{DF9C12AF-448B-4DD3-8E03-339C031A357A}" srcOrd="2" destOrd="0" presId="urn:microsoft.com/office/officeart/2005/8/layout/hProcess7"/>
    <dgm:cxn modelId="{FB10E151-094C-4CAE-AB60-54719CB5B665}" type="presParOf" srcId="{C674D68E-1550-4A0A-AE1F-BF6696963BA3}" destId="{ECA9AD00-0681-4EBF-AC4C-22DF24A103CE}" srcOrd="1" destOrd="0" presId="urn:microsoft.com/office/officeart/2005/8/layout/hProcess7"/>
    <dgm:cxn modelId="{75E24FD2-C6F0-4A7B-A436-0C14DCD7E501}" type="presParOf" srcId="{C674D68E-1550-4A0A-AE1F-BF6696963BA3}" destId="{169CB1F6-CBFA-414C-AC1F-1298AEF1A46C}" srcOrd="2" destOrd="0" presId="urn:microsoft.com/office/officeart/2005/8/layout/hProcess7"/>
    <dgm:cxn modelId="{CB293410-C830-4109-A24F-67CF2F82D1F3}" type="presParOf" srcId="{169CB1F6-CBFA-414C-AC1F-1298AEF1A46C}" destId="{8A508C74-E9C4-41B8-9F24-C113EBE312E9}" srcOrd="0" destOrd="0" presId="urn:microsoft.com/office/officeart/2005/8/layout/hProcess7"/>
    <dgm:cxn modelId="{54FA6008-0484-4D38-AB3A-62B1C6D2C4E7}" type="presParOf" srcId="{169CB1F6-CBFA-414C-AC1F-1298AEF1A46C}" destId="{DE8F4907-D1F0-4B47-A295-7AF079AAC344}" srcOrd="1" destOrd="0" presId="urn:microsoft.com/office/officeart/2005/8/layout/hProcess7"/>
    <dgm:cxn modelId="{AA0D94FF-E118-4A06-8B68-F87758712180}" type="presParOf" srcId="{169CB1F6-CBFA-414C-AC1F-1298AEF1A46C}" destId="{CDC9A8A5-5492-429D-9B0D-3365038996EE}" srcOrd="2" destOrd="0" presId="urn:microsoft.com/office/officeart/2005/8/layout/hProcess7"/>
    <dgm:cxn modelId="{6774F3E9-A60B-473A-82A0-8A39DD11ABC4}" type="presParOf" srcId="{C674D68E-1550-4A0A-AE1F-BF6696963BA3}" destId="{B57CCB57-979F-4132-93EF-851DA5B71A69}" srcOrd="3" destOrd="0" presId="urn:microsoft.com/office/officeart/2005/8/layout/hProcess7"/>
    <dgm:cxn modelId="{21A617EC-4573-431E-9D4C-FDBC11DB8DFA}" type="presParOf" srcId="{C674D68E-1550-4A0A-AE1F-BF6696963BA3}" destId="{FAE09C01-1DEB-4C2D-9F85-BDEC0775AD42}" srcOrd="4" destOrd="0" presId="urn:microsoft.com/office/officeart/2005/8/layout/hProcess7"/>
    <dgm:cxn modelId="{5683539B-E316-4238-B772-2CB87FEF72EE}" type="presParOf" srcId="{FAE09C01-1DEB-4C2D-9F85-BDEC0775AD42}" destId="{EEE8BFE2-AF37-43A9-8884-C8D1243B88C3}" srcOrd="0" destOrd="0" presId="urn:microsoft.com/office/officeart/2005/8/layout/hProcess7"/>
    <dgm:cxn modelId="{489597F7-443B-44D3-BFB4-2FBE5DF79951}" type="presParOf" srcId="{FAE09C01-1DEB-4C2D-9F85-BDEC0775AD42}" destId="{988C0E0F-0E09-4616-A6ED-75E8D9D4287C}" srcOrd="1" destOrd="0" presId="urn:microsoft.com/office/officeart/2005/8/layout/hProcess7"/>
    <dgm:cxn modelId="{32F61972-600D-4FB0-B669-4F56A5309B43}" type="presParOf" srcId="{FAE09C01-1DEB-4C2D-9F85-BDEC0775AD42}" destId="{2E28A350-E39A-47B9-8C09-DBE0F6119CE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A90DBD-F36F-446C-B8CC-5DCDF8B96555}"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uk-UA"/>
        </a:p>
      </dgm:t>
    </dgm:pt>
    <dgm:pt modelId="{6431C8F8-AE14-4C75-B43E-6022809C9F3B}">
      <dgm:prSet phldrT="[Текст]"/>
      <dgm:spPr/>
      <dgm:t>
        <a:bodyPr/>
        <a:lstStyle/>
        <a:p>
          <a:pPr>
            <a:buFont typeface="Times New Roman" panose="02020603050405020304" pitchFamily="18" charset="0"/>
            <a:buChar char="-"/>
          </a:pPr>
          <a:r>
            <a:rPr lang="uk-UA" dirty="0"/>
            <a:t>Підтримка тих галузей, які приносять найбільший розвиток, </a:t>
          </a:r>
          <a:r>
            <a:rPr lang="uk-UA" dirty="0" err="1"/>
            <a:t>інноваційність</a:t>
          </a:r>
          <a:r>
            <a:rPr lang="uk-UA" dirty="0"/>
            <a:t> та зростання економіці території;</a:t>
          </a:r>
        </a:p>
      </dgm:t>
    </dgm:pt>
    <dgm:pt modelId="{CC6E38B4-5A2D-4178-A4D5-E6BD8C51E31D}" type="parTrans" cxnId="{79AD6394-5978-4587-A88C-C24DC3313FB2}">
      <dgm:prSet/>
      <dgm:spPr/>
      <dgm:t>
        <a:bodyPr/>
        <a:lstStyle/>
        <a:p>
          <a:endParaRPr lang="uk-UA"/>
        </a:p>
      </dgm:t>
    </dgm:pt>
    <dgm:pt modelId="{19BE5BA8-7452-4FD3-8854-EB8ADED199F0}" type="sibTrans" cxnId="{79AD6394-5978-4587-A88C-C24DC3313FB2}">
      <dgm:prSet/>
      <dgm:spPr/>
      <dgm:t>
        <a:bodyPr/>
        <a:lstStyle/>
        <a:p>
          <a:endParaRPr lang="uk-UA"/>
        </a:p>
      </dgm:t>
    </dgm:pt>
    <dgm:pt modelId="{830AD7C8-FB2A-4A3C-ADB3-7FA96C516918}">
      <dgm:prSet/>
      <dgm:spPr/>
      <dgm:t>
        <a:bodyPr/>
        <a:lstStyle/>
        <a:p>
          <a:pPr>
            <a:buFont typeface="Times New Roman" panose="02020603050405020304" pitchFamily="18" charset="0"/>
            <a:buChar char="-"/>
          </a:pPr>
          <a:r>
            <a:rPr lang="uk-UA" dirty="0"/>
            <a:t>Формування розуміння інвесторів, які сфери є найефективнішими для інвестицій у регіоні та розширення доступу до європейських програм (</a:t>
          </a:r>
          <a:r>
            <a:rPr lang="en-US" dirty="0"/>
            <a:t>COSME</a:t>
          </a:r>
          <a:r>
            <a:rPr lang="uk-UA" dirty="0"/>
            <a:t>, </a:t>
          </a:r>
          <a:r>
            <a:rPr lang="en-US" dirty="0"/>
            <a:t>Horizon</a:t>
          </a:r>
          <a:r>
            <a:rPr lang="uk-UA" dirty="0"/>
            <a:t>2020 тощо);</a:t>
          </a:r>
        </a:p>
      </dgm:t>
    </dgm:pt>
    <dgm:pt modelId="{69809EDB-F46B-4911-AB78-1009B6098B65}" type="parTrans" cxnId="{8C612906-D077-4E30-8E62-69B4788A0A8A}">
      <dgm:prSet/>
      <dgm:spPr/>
      <dgm:t>
        <a:bodyPr/>
        <a:lstStyle/>
        <a:p>
          <a:endParaRPr lang="uk-UA"/>
        </a:p>
      </dgm:t>
    </dgm:pt>
    <dgm:pt modelId="{8E68FE64-1BF2-4D48-94FF-96E5B6D3E6A4}" type="sibTrans" cxnId="{8C612906-D077-4E30-8E62-69B4788A0A8A}">
      <dgm:prSet/>
      <dgm:spPr/>
      <dgm:t>
        <a:bodyPr/>
        <a:lstStyle/>
        <a:p>
          <a:endParaRPr lang="uk-UA"/>
        </a:p>
      </dgm:t>
    </dgm:pt>
    <dgm:pt modelId="{4814DD86-5032-4FA9-B4B7-E57C17D2227A}">
      <dgm:prSet/>
      <dgm:spPr/>
      <dgm:t>
        <a:bodyPr/>
        <a:lstStyle/>
        <a:p>
          <a:pPr>
            <a:buFont typeface="Times New Roman" panose="02020603050405020304" pitchFamily="18" charset="0"/>
            <a:buChar char="-"/>
          </a:pPr>
          <a:r>
            <a:rPr lang="uk-UA" dirty="0"/>
            <a:t>Пошук партнерів серед європейських регіонів із суміжними спеціальностями та долучення до європейських ланцюгів доданої вартості;</a:t>
          </a:r>
        </a:p>
      </dgm:t>
    </dgm:pt>
    <dgm:pt modelId="{2AD1DA2F-72F6-4CBB-B5CA-0DEFFC45D734}" type="parTrans" cxnId="{799BC1F8-AA5F-4273-862D-D5EC15AF994A}">
      <dgm:prSet/>
      <dgm:spPr/>
      <dgm:t>
        <a:bodyPr/>
        <a:lstStyle/>
        <a:p>
          <a:endParaRPr lang="uk-UA"/>
        </a:p>
      </dgm:t>
    </dgm:pt>
    <dgm:pt modelId="{ADE62DAB-7557-433D-97B2-F2BC0897CB85}" type="sibTrans" cxnId="{799BC1F8-AA5F-4273-862D-D5EC15AF994A}">
      <dgm:prSet/>
      <dgm:spPr/>
      <dgm:t>
        <a:bodyPr/>
        <a:lstStyle/>
        <a:p>
          <a:endParaRPr lang="uk-UA"/>
        </a:p>
      </dgm:t>
    </dgm:pt>
    <dgm:pt modelId="{BAEC43E7-6A23-4114-B07C-F9B8B1877B43}">
      <dgm:prSet/>
      <dgm:spPr/>
      <dgm:t>
        <a:bodyPr/>
        <a:lstStyle/>
        <a:p>
          <a:r>
            <a:rPr lang="uk-UA" dirty="0"/>
            <a:t>Вибудовування сильної комунікації між усіма </a:t>
          </a:r>
          <a:r>
            <a:rPr lang="uk-UA" dirty="0" err="1"/>
            <a:t>стейкхолдерами</a:t>
          </a:r>
          <a:r>
            <a:rPr lang="uk-UA" dirty="0"/>
            <a:t> в області</a:t>
          </a:r>
        </a:p>
      </dgm:t>
    </dgm:pt>
    <dgm:pt modelId="{FAB93D7A-98E6-4F5C-B7B4-BABC3D52A47A}" type="parTrans" cxnId="{2E57AAE3-9E85-4DE0-BD99-AB505E7FD8AA}">
      <dgm:prSet/>
      <dgm:spPr/>
      <dgm:t>
        <a:bodyPr/>
        <a:lstStyle/>
        <a:p>
          <a:endParaRPr lang="uk-UA"/>
        </a:p>
      </dgm:t>
    </dgm:pt>
    <dgm:pt modelId="{9C80320A-5495-430A-A806-88C9338E474C}" type="sibTrans" cxnId="{2E57AAE3-9E85-4DE0-BD99-AB505E7FD8AA}">
      <dgm:prSet/>
      <dgm:spPr/>
      <dgm:t>
        <a:bodyPr/>
        <a:lstStyle/>
        <a:p>
          <a:endParaRPr lang="uk-UA"/>
        </a:p>
      </dgm:t>
    </dgm:pt>
    <dgm:pt modelId="{55BEC9B3-C8CD-4F31-B9C8-55E776DDF6A3}" type="pres">
      <dgm:prSet presAssocID="{E1A90DBD-F36F-446C-B8CC-5DCDF8B96555}" presName="linear" presStyleCnt="0">
        <dgm:presLayoutVars>
          <dgm:animLvl val="lvl"/>
          <dgm:resizeHandles val="exact"/>
        </dgm:presLayoutVars>
      </dgm:prSet>
      <dgm:spPr/>
      <dgm:t>
        <a:bodyPr/>
        <a:lstStyle/>
        <a:p>
          <a:endParaRPr lang="ru-RU"/>
        </a:p>
      </dgm:t>
    </dgm:pt>
    <dgm:pt modelId="{F99A1E66-3C41-4077-99F9-8902DAAE40AF}" type="pres">
      <dgm:prSet presAssocID="{6431C8F8-AE14-4C75-B43E-6022809C9F3B}" presName="parentText" presStyleLbl="node1" presStyleIdx="0" presStyleCnt="4">
        <dgm:presLayoutVars>
          <dgm:chMax val="0"/>
          <dgm:bulletEnabled val="1"/>
        </dgm:presLayoutVars>
      </dgm:prSet>
      <dgm:spPr/>
      <dgm:t>
        <a:bodyPr/>
        <a:lstStyle/>
        <a:p>
          <a:endParaRPr lang="ru-RU"/>
        </a:p>
      </dgm:t>
    </dgm:pt>
    <dgm:pt modelId="{28510A81-930B-498D-BB59-77C49A04BD4C}" type="pres">
      <dgm:prSet presAssocID="{19BE5BA8-7452-4FD3-8854-EB8ADED199F0}" presName="spacer" presStyleCnt="0"/>
      <dgm:spPr/>
    </dgm:pt>
    <dgm:pt modelId="{2DD71D24-0BF3-4881-9080-5CAD4DA64EA7}" type="pres">
      <dgm:prSet presAssocID="{830AD7C8-FB2A-4A3C-ADB3-7FA96C516918}" presName="parentText" presStyleLbl="node1" presStyleIdx="1" presStyleCnt="4">
        <dgm:presLayoutVars>
          <dgm:chMax val="0"/>
          <dgm:bulletEnabled val="1"/>
        </dgm:presLayoutVars>
      </dgm:prSet>
      <dgm:spPr/>
      <dgm:t>
        <a:bodyPr/>
        <a:lstStyle/>
        <a:p>
          <a:endParaRPr lang="ru-RU"/>
        </a:p>
      </dgm:t>
    </dgm:pt>
    <dgm:pt modelId="{6B27A48F-51B7-480D-B214-87FC35E500D9}" type="pres">
      <dgm:prSet presAssocID="{8E68FE64-1BF2-4D48-94FF-96E5B6D3E6A4}" presName="spacer" presStyleCnt="0"/>
      <dgm:spPr/>
    </dgm:pt>
    <dgm:pt modelId="{A1331BF1-DB6E-4932-A888-70B8CD90F013}" type="pres">
      <dgm:prSet presAssocID="{4814DD86-5032-4FA9-B4B7-E57C17D2227A}" presName="parentText" presStyleLbl="node1" presStyleIdx="2" presStyleCnt="4">
        <dgm:presLayoutVars>
          <dgm:chMax val="0"/>
          <dgm:bulletEnabled val="1"/>
        </dgm:presLayoutVars>
      </dgm:prSet>
      <dgm:spPr/>
      <dgm:t>
        <a:bodyPr/>
        <a:lstStyle/>
        <a:p>
          <a:endParaRPr lang="ru-RU"/>
        </a:p>
      </dgm:t>
    </dgm:pt>
    <dgm:pt modelId="{88FE55A0-28E3-4BE9-A8FB-820DD3063687}" type="pres">
      <dgm:prSet presAssocID="{ADE62DAB-7557-433D-97B2-F2BC0897CB85}" presName="spacer" presStyleCnt="0"/>
      <dgm:spPr/>
    </dgm:pt>
    <dgm:pt modelId="{6C6A850B-5342-4F9A-95E7-18ABF40978D8}" type="pres">
      <dgm:prSet presAssocID="{BAEC43E7-6A23-4114-B07C-F9B8B1877B43}" presName="parentText" presStyleLbl="node1" presStyleIdx="3" presStyleCnt="4">
        <dgm:presLayoutVars>
          <dgm:chMax val="0"/>
          <dgm:bulletEnabled val="1"/>
        </dgm:presLayoutVars>
      </dgm:prSet>
      <dgm:spPr/>
      <dgm:t>
        <a:bodyPr/>
        <a:lstStyle/>
        <a:p>
          <a:endParaRPr lang="ru-RU"/>
        </a:p>
      </dgm:t>
    </dgm:pt>
  </dgm:ptLst>
  <dgm:cxnLst>
    <dgm:cxn modelId="{DA490961-6740-4A70-9549-027B293DE4EC}" type="presOf" srcId="{BAEC43E7-6A23-4114-B07C-F9B8B1877B43}" destId="{6C6A850B-5342-4F9A-95E7-18ABF40978D8}" srcOrd="0" destOrd="0" presId="urn:microsoft.com/office/officeart/2005/8/layout/vList2"/>
    <dgm:cxn modelId="{2E57AAE3-9E85-4DE0-BD99-AB505E7FD8AA}" srcId="{E1A90DBD-F36F-446C-B8CC-5DCDF8B96555}" destId="{BAEC43E7-6A23-4114-B07C-F9B8B1877B43}" srcOrd="3" destOrd="0" parTransId="{FAB93D7A-98E6-4F5C-B7B4-BABC3D52A47A}" sibTransId="{9C80320A-5495-430A-A806-88C9338E474C}"/>
    <dgm:cxn modelId="{73112FD7-8C4D-49F7-91DD-DA8EE6C8487B}" type="presOf" srcId="{E1A90DBD-F36F-446C-B8CC-5DCDF8B96555}" destId="{55BEC9B3-C8CD-4F31-B9C8-55E776DDF6A3}" srcOrd="0" destOrd="0" presId="urn:microsoft.com/office/officeart/2005/8/layout/vList2"/>
    <dgm:cxn modelId="{8C612906-D077-4E30-8E62-69B4788A0A8A}" srcId="{E1A90DBD-F36F-446C-B8CC-5DCDF8B96555}" destId="{830AD7C8-FB2A-4A3C-ADB3-7FA96C516918}" srcOrd="1" destOrd="0" parTransId="{69809EDB-F46B-4911-AB78-1009B6098B65}" sibTransId="{8E68FE64-1BF2-4D48-94FF-96E5B6D3E6A4}"/>
    <dgm:cxn modelId="{799BC1F8-AA5F-4273-862D-D5EC15AF994A}" srcId="{E1A90DBD-F36F-446C-B8CC-5DCDF8B96555}" destId="{4814DD86-5032-4FA9-B4B7-E57C17D2227A}" srcOrd="2" destOrd="0" parTransId="{2AD1DA2F-72F6-4CBB-B5CA-0DEFFC45D734}" sibTransId="{ADE62DAB-7557-433D-97B2-F2BC0897CB85}"/>
    <dgm:cxn modelId="{16A1A13F-DEB6-4AAD-9104-52C741E98BE1}" type="presOf" srcId="{4814DD86-5032-4FA9-B4B7-E57C17D2227A}" destId="{A1331BF1-DB6E-4932-A888-70B8CD90F013}" srcOrd="0" destOrd="0" presId="urn:microsoft.com/office/officeart/2005/8/layout/vList2"/>
    <dgm:cxn modelId="{8DFC473E-C7E5-49B2-9D6A-014642A1466D}" type="presOf" srcId="{830AD7C8-FB2A-4A3C-ADB3-7FA96C516918}" destId="{2DD71D24-0BF3-4881-9080-5CAD4DA64EA7}" srcOrd="0" destOrd="0" presId="urn:microsoft.com/office/officeart/2005/8/layout/vList2"/>
    <dgm:cxn modelId="{501596CE-8143-44F8-B559-9191FE56E9BA}" type="presOf" srcId="{6431C8F8-AE14-4C75-B43E-6022809C9F3B}" destId="{F99A1E66-3C41-4077-99F9-8902DAAE40AF}" srcOrd="0" destOrd="0" presId="urn:microsoft.com/office/officeart/2005/8/layout/vList2"/>
    <dgm:cxn modelId="{79AD6394-5978-4587-A88C-C24DC3313FB2}" srcId="{E1A90DBD-F36F-446C-B8CC-5DCDF8B96555}" destId="{6431C8F8-AE14-4C75-B43E-6022809C9F3B}" srcOrd="0" destOrd="0" parTransId="{CC6E38B4-5A2D-4178-A4D5-E6BD8C51E31D}" sibTransId="{19BE5BA8-7452-4FD3-8854-EB8ADED199F0}"/>
    <dgm:cxn modelId="{7BCFD626-9F55-4FC3-A217-D13EA38D0173}" type="presParOf" srcId="{55BEC9B3-C8CD-4F31-B9C8-55E776DDF6A3}" destId="{F99A1E66-3C41-4077-99F9-8902DAAE40AF}" srcOrd="0" destOrd="0" presId="urn:microsoft.com/office/officeart/2005/8/layout/vList2"/>
    <dgm:cxn modelId="{AD09BD99-8416-4F67-9333-67E95764B012}" type="presParOf" srcId="{55BEC9B3-C8CD-4F31-B9C8-55E776DDF6A3}" destId="{28510A81-930B-498D-BB59-77C49A04BD4C}" srcOrd="1" destOrd="0" presId="urn:microsoft.com/office/officeart/2005/8/layout/vList2"/>
    <dgm:cxn modelId="{320D3B15-FDFE-423D-A50B-BE81347CFC17}" type="presParOf" srcId="{55BEC9B3-C8CD-4F31-B9C8-55E776DDF6A3}" destId="{2DD71D24-0BF3-4881-9080-5CAD4DA64EA7}" srcOrd="2" destOrd="0" presId="urn:microsoft.com/office/officeart/2005/8/layout/vList2"/>
    <dgm:cxn modelId="{6147EA3E-E0BB-4597-BC1A-ED7C9E5C6EC1}" type="presParOf" srcId="{55BEC9B3-C8CD-4F31-B9C8-55E776DDF6A3}" destId="{6B27A48F-51B7-480D-B214-87FC35E500D9}" srcOrd="3" destOrd="0" presId="urn:microsoft.com/office/officeart/2005/8/layout/vList2"/>
    <dgm:cxn modelId="{0A1B51FF-EC81-4C3A-AD25-C85DD6D09614}" type="presParOf" srcId="{55BEC9B3-C8CD-4F31-B9C8-55E776DDF6A3}" destId="{A1331BF1-DB6E-4932-A888-70B8CD90F013}" srcOrd="4" destOrd="0" presId="urn:microsoft.com/office/officeart/2005/8/layout/vList2"/>
    <dgm:cxn modelId="{4ACFDEC8-4F8F-4AC4-9672-08ACCFF5CC70}" type="presParOf" srcId="{55BEC9B3-C8CD-4F31-B9C8-55E776DDF6A3}" destId="{88FE55A0-28E3-4BE9-A8FB-820DD3063687}" srcOrd="5" destOrd="0" presId="urn:microsoft.com/office/officeart/2005/8/layout/vList2"/>
    <dgm:cxn modelId="{3164FB36-CBC0-4241-8E19-E55980111163}" type="presParOf" srcId="{55BEC9B3-C8CD-4F31-B9C8-55E776DDF6A3}" destId="{6C6A850B-5342-4F9A-95E7-18ABF40978D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4997C-EFB5-4318-A7D7-E13A45CB7C34}">
      <dsp:nvSpPr>
        <dsp:cNvPr id="0" name=""/>
        <dsp:cNvSpPr/>
      </dsp:nvSpPr>
      <dsp:spPr>
        <a:xfrm>
          <a:off x="3314994" y="354557"/>
          <a:ext cx="4748836" cy="4748836"/>
        </a:xfrm>
        <a:prstGeom prst="pie">
          <a:avLst>
            <a:gd name="adj1" fmla="val 16200000"/>
            <a:gd name="adj2" fmla="val 0"/>
          </a:avLst>
        </a:prstGeom>
        <a:gradFill rotWithShape="0">
          <a:gsLst>
            <a:gs pos="0">
              <a:schemeClr val="accent2">
                <a:hueOff val="0"/>
                <a:satOff val="0"/>
                <a:lumOff val="0"/>
                <a:alphaOff val="0"/>
                <a:tint val="67000"/>
                <a:satMod val="105000"/>
                <a:lumMod val="110000"/>
              </a:schemeClr>
            </a:gs>
            <a:gs pos="50000">
              <a:schemeClr val="accent2">
                <a:hueOff val="0"/>
                <a:satOff val="0"/>
                <a:lumOff val="0"/>
                <a:alphaOff val="0"/>
                <a:tint val="73000"/>
                <a:satMod val="103000"/>
                <a:lumMod val="105000"/>
              </a:schemeClr>
            </a:gs>
            <a:gs pos="100000">
              <a:schemeClr val="accent2">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uk-UA" sz="2200" kern="1200" dirty="0">
              <a:solidFill>
                <a:srgbClr val="0070C0"/>
              </a:solidFill>
            </a:rPr>
            <a:t>Бізнес</a:t>
          </a:r>
        </a:p>
      </dsp:txBody>
      <dsp:txXfrm>
        <a:off x="5835835" y="1338810"/>
        <a:ext cx="1752546" cy="1300276"/>
      </dsp:txXfrm>
    </dsp:sp>
    <dsp:sp modelId="{4E17FB1A-E93F-4E6F-B794-7670B7FF591F}">
      <dsp:nvSpPr>
        <dsp:cNvPr id="0" name=""/>
        <dsp:cNvSpPr/>
      </dsp:nvSpPr>
      <dsp:spPr>
        <a:xfrm>
          <a:off x="3314994" y="513982"/>
          <a:ext cx="4748836" cy="4748836"/>
        </a:xfrm>
        <a:prstGeom prst="pie">
          <a:avLst>
            <a:gd name="adj1" fmla="val 0"/>
            <a:gd name="adj2" fmla="val 5400000"/>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uk-UA" sz="2200" kern="1200" dirty="0">
              <a:solidFill>
                <a:srgbClr val="0070C0"/>
              </a:solidFill>
            </a:rPr>
            <a:t>Інноваційні, науково-дослідні та освітні центри</a:t>
          </a:r>
        </a:p>
      </dsp:txBody>
      <dsp:txXfrm>
        <a:off x="5835835" y="2978289"/>
        <a:ext cx="1752546" cy="1300276"/>
      </dsp:txXfrm>
    </dsp:sp>
    <dsp:sp modelId="{AD706E35-3A98-41FB-8A75-2E34109CAFB3}">
      <dsp:nvSpPr>
        <dsp:cNvPr id="0" name=""/>
        <dsp:cNvSpPr/>
      </dsp:nvSpPr>
      <dsp:spPr>
        <a:xfrm>
          <a:off x="3155569" y="513982"/>
          <a:ext cx="4748836" cy="4748836"/>
        </a:xfrm>
        <a:prstGeom prst="pie">
          <a:avLst>
            <a:gd name="adj1" fmla="val 5400000"/>
            <a:gd name="adj2" fmla="val 10800000"/>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uk-UA" sz="2200" kern="1200" dirty="0">
              <a:solidFill>
                <a:srgbClr val="0070C0"/>
              </a:solidFill>
            </a:rPr>
            <a:t>Місцева влада</a:t>
          </a:r>
        </a:p>
      </dsp:txBody>
      <dsp:txXfrm>
        <a:off x="3631018" y="2978289"/>
        <a:ext cx="1752546" cy="1300276"/>
      </dsp:txXfrm>
    </dsp:sp>
    <dsp:sp modelId="{4DC3C1DD-8239-4689-9460-1583702C8494}">
      <dsp:nvSpPr>
        <dsp:cNvPr id="0" name=""/>
        <dsp:cNvSpPr/>
      </dsp:nvSpPr>
      <dsp:spPr>
        <a:xfrm>
          <a:off x="3155569" y="354557"/>
          <a:ext cx="4748836" cy="4748836"/>
        </a:xfrm>
        <a:prstGeom prst="pie">
          <a:avLst>
            <a:gd name="adj1" fmla="val 10800000"/>
            <a:gd name="adj2" fmla="val 16200000"/>
          </a:avLst>
        </a:prstGeom>
        <a:gradFill rotWithShape="0">
          <a:gsLst>
            <a:gs pos="0">
              <a:schemeClr val="accent5">
                <a:hueOff val="0"/>
                <a:satOff val="0"/>
                <a:lumOff val="0"/>
                <a:alphaOff val="0"/>
                <a:tint val="67000"/>
                <a:satMod val="105000"/>
                <a:lumMod val="110000"/>
              </a:schemeClr>
            </a:gs>
            <a:gs pos="50000">
              <a:schemeClr val="accent5">
                <a:hueOff val="0"/>
                <a:satOff val="0"/>
                <a:lumOff val="0"/>
                <a:alphaOff val="0"/>
                <a:tint val="73000"/>
                <a:satMod val="103000"/>
                <a:lumMod val="105000"/>
              </a:schemeClr>
            </a:gs>
            <a:gs pos="100000">
              <a:schemeClr val="accent5">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uk-UA" sz="2200" kern="1200" dirty="0">
              <a:solidFill>
                <a:srgbClr val="0070C0"/>
              </a:solidFill>
            </a:rPr>
            <a:t>Громадські організації</a:t>
          </a:r>
        </a:p>
      </dsp:txBody>
      <dsp:txXfrm>
        <a:off x="3631018" y="1338810"/>
        <a:ext cx="1752546" cy="1300276"/>
      </dsp:txXfrm>
    </dsp:sp>
    <dsp:sp modelId="{5AC699C3-A247-4152-912C-4C1DE1E26A0E}">
      <dsp:nvSpPr>
        <dsp:cNvPr id="0" name=""/>
        <dsp:cNvSpPr/>
      </dsp:nvSpPr>
      <dsp:spPr>
        <a:xfrm>
          <a:off x="3021019" y="60581"/>
          <a:ext cx="5336787" cy="5336787"/>
        </a:xfrm>
        <a:prstGeom prst="circularArrow">
          <a:avLst>
            <a:gd name="adj1" fmla="val 5085"/>
            <a:gd name="adj2" fmla="val 327528"/>
            <a:gd name="adj3" fmla="val 21272472"/>
            <a:gd name="adj4" fmla="val 16200000"/>
            <a:gd name="adj5" fmla="val 5932"/>
          </a:avLst>
        </a:prstGeom>
        <a:gradFill rotWithShape="0">
          <a:gsLst>
            <a:gs pos="0">
              <a:schemeClr val="accent2">
                <a:hueOff val="0"/>
                <a:satOff val="0"/>
                <a:lumOff val="0"/>
                <a:alphaOff val="0"/>
                <a:tint val="67000"/>
                <a:satMod val="105000"/>
                <a:lumMod val="110000"/>
              </a:schemeClr>
            </a:gs>
            <a:gs pos="50000">
              <a:schemeClr val="accent2">
                <a:hueOff val="0"/>
                <a:satOff val="0"/>
                <a:lumOff val="0"/>
                <a:alphaOff val="0"/>
                <a:tint val="73000"/>
                <a:satMod val="103000"/>
                <a:lumMod val="105000"/>
              </a:schemeClr>
            </a:gs>
            <a:gs pos="100000">
              <a:schemeClr val="accent2">
                <a:hueOff val="0"/>
                <a:satOff val="0"/>
                <a:lumOff val="0"/>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84CD08D-99A9-493B-8210-F46148678E1B}">
      <dsp:nvSpPr>
        <dsp:cNvPr id="0" name=""/>
        <dsp:cNvSpPr/>
      </dsp:nvSpPr>
      <dsp:spPr>
        <a:xfrm>
          <a:off x="3021019" y="220007"/>
          <a:ext cx="5336787" cy="5336787"/>
        </a:xfrm>
        <a:prstGeom prst="circularArrow">
          <a:avLst>
            <a:gd name="adj1" fmla="val 5085"/>
            <a:gd name="adj2" fmla="val 327528"/>
            <a:gd name="adj3" fmla="val 5072472"/>
            <a:gd name="adj4" fmla="val 0"/>
            <a:gd name="adj5" fmla="val 5932"/>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AB7BDB2-0843-40C8-9744-1B57FE7815E6}">
      <dsp:nvSpPr>
        <dsp:cNvPr id="0" name=""/>
        <dsp:cNvSpPr/>
      </dsp:nvSpPr>
      <dsp:spPr>
        <a:xfrm>
          <a:off x="2861593" y="220007"/>
          <a:ext cx="5336787" cy="5336787"/>
        </a:xfrm>
        <a:prstGeom prst="circularArrow">
          <a:avLst>
            <a:gd name="adj1" fmla="val 5085"/>
            <a:gd name="adj2" fmla="val 327528"/>
            <a:gd name="adj3" fmla="val 10472472"/>
            <a:gd name="adj4" fmla="val 5400000"/>
            <a:gd name="adj5" fmla="val 5932"/>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94AB7A2-A52E-48DF-A73D-85096794D11A}">
      <dsp:nvSpPr>
        <dsp:cNvPr id="0" name=""/>
        <dsp:cNvSpPr/>
      </dsp:nvSpPr>
      <dsp:spPr>
        <a:xfrm>
          <a:off x="2861593" y="60581"/>
          <a:ext cx="5336787" cy="5336787"/>
        </a:xfrm>
        <a:prstGeom prst="circularArrow">
          <a:avLst>
            <a:gd name="adj1" fmla="val 5085"/>
            <a:gd name="adj2" fmla="val 327528"/>
            <a:gd name="adj3" fmla="val 15872472"/>
            <a:gd name="adj4" fmla="val 10800000"/>
            <a:gd name="adj5" fmla="val 5932"/>
          </a:avLst>
        </a:prstGeom>
        <a:gradFill rotWithShape="0">
          <a:gsLst>
            <a:gs pos="0">
              <a:schemeClr val="accent5">
                <a:hueOff val="0"/>
                <a:satOff val="0"/>
                <a:lumOff val="0"/>
                <a:alphaOff val="0"/>
                <a:tint val="67000"/>
                <a:satMod val="105000"/>
                <a:lumMod val="110000"/>
              </a:schemeClr>
            </a:gs>
            <a:gs pos="50000">
              <a:schemeClr val="accent5">
                <a:hueOff val="0"/>
                <a:satOff val="0"/>
                <a:lumOff val="0"/>
                <a:alphaOff val="0"/>
                <a:tint val="73000"/>
                <a:satMod val="103000"/>
                <a:lumMod val="105000"/>
              </a:schemeClr>
            </a:gs>
            <a:gs pos="100000">
              <a:schemeClr val="accent5">
                <a:hueOff val="0"/>
                <a:satOff val="0"/>
                <a:lumOff val="0"/>
                <a:alphaOff val="0"/>
                <a:tint val="81000"/>
                <a:satMod val="109000"/>
                <a:lumMod val="105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E2011-8D32-4BEE-ABC6-1CDB260A4236}">
      <dsp:nvSpPr>
        <dsp:cNvPr id="0" name=""/>
        <dsp:cNvSpPr/>
      </dsp:nvSpPr>
      <dsp:spPr>
        <a:xfrm>
          <a:off x="1963" y="0"/>
          <a:ext cx="5000060" cy="3594100"/>
        </a:xfrm>
        <a:prstGeom prst="roundRect">
          <a:avLst>
            <a:gd name="adj" fmla="val 5000"/>
          </a:avLst>
        </a:prstGeom>
        <a:gradFill rotWithShape="0">
          <a:gsLst>
            <a:gs pos="0">
              <a:schemeClr val="accent2">
                <a:hueOff val="0"/>
                <a:satOff val="0"/>
                <a:lumOff val="0"/>
                <a:alphaOff val="0"/>
                <a:tint val="67000"/>
                <a:satMod val="105000"/>
                <a:lumMod val="110000"/>
              </a:schemeClr>
            </a:gs>
            <a:gs pos="50000">
              <a:schemeClr val="accent2">
                <a:hueOff val="0"/>
                <a:satOff val="0"/>
                <a:lumOff val="0"/>
                <a:alphaOff val="0"/>
                <a:tint val="73000"/>
                <a:satMod val="103000"/>
                <a:lumMod val="105000"/>
              </a:schemeClr>
            </a:gs>
            <a:gs pos="100000">
              <a:schemeClr val="accent2">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95453" rIns="253365" bIns="0" numCol="1" spcCol="1270" anchor="t" anchorCtr="0">
          <a:noAutofit/>
        </a:bodyPr>
        <a:lstStyle/>
        <a:p>
          <a:pPr lvl="0" algn="ctr" defTabSz="2533650">
            <a:lnSpc>
              <a:spcPct val="90000"/>
            </a:lnSpc>
            <a:spcBef>
              <a:spcPct val="0"/>
            </a:spcBef>
            <a:spcAft>
              <a:spcPct val="35000"/>
            </a:spcAft>
          </a:pPr>
          <a:r>
            <a:rPr lang="ru-RU" sz="5700" kern="1200" dirty="0">
              <a:solidFill>
                <a:srgbClr val="0070C0"/>
              </a:solidFill>
            </a:rPr>
            <a:t> </a:t>
          </a:r>
          <a:endParaRPr lang="uk-UA" sz="5700" kern="1200" dirty="0">
            <a:solidFill>
              <a:srgbClr val="0070C0"/>
            </a:solidFill>
          </a:endParaRPr>
        </a:p>
      </dsp:txBody>
      <dsp:txXfrm rot="16200000">
        <a:off x="-971611" y="973574"/>
        <a:ext cx="2947162" cy="1000012"/>
      </dsp:txXfrm>
    </dsp:sp>
    <dsp:sp modelId="{DF9C12AF-448B-4DD3-8E03-339C031A357A}">
      <dsp:nvSpPr>
        <dsp:cNvPr id="0" name=""/>
        <dsp:cNvSpPr/>
      </dsp:nvSpPr>
      <dsp:spPr>
        <a:xfrm>
          <a:off x="1001975" y="0"/>
          <a:ext cx="3725045" cy="3594100"/>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23444" rIns="0" bIns="0" numCol="1" spcCol="1270" anchor="t" anchorCtr="0">
          <a:noAutofit/>
        </a:bodyPr>
        <a:lstStyle/>
        <a:p>
          <a:pPr lvl="0" algn="ctr" defTabSz="1600200">
            <a:lnSpc>
              <a:spcPct val="90000"/>
            </a:lnSpc>
            <a:spcBef>
              <a:spcPct val="0"/>
            </a:spcBef>
            <a:spcAft>
              <a:spcPct val="35000"/>
            </a:spcAft>
          </a:pPr>
          <a:endParaRPr lang="uk-UA" sz="3600" b="1" kern="1200" dirty="0">
            <a:solidFill>
              <a:srgbClr val="0070C0"/>
            </a:solidFill>
          </a:endParaRPr>
        </a:p>
        <a:p>
          <a:pPr lvl="0" algn="ctr" defTabSz="1600200">
            <a:lnSpc>
              <a:spcPct val="90000"/>
            </a:lnSpc>
            <a:spcBef>
              <a:spcPct val="0"/>
            </a:spcBef>
            <a:spcAft>
              <a:spcPct val="35000"/>
            </a:spcAft>
          </a:pPr>
          <a:r>
            <a:rPr lang="uk-UA" sz="3600" kern="1200" dirty="0">
              <a:solidFill>
                <a:srgbClr val="0070C0"/>
              </a:solidFill>
            </a:rPr>
            <a:t>Кількісне та якісне дослідження даних</a:t>
          </a:r>
        </a:p>
      </dsp:txBody>
      <dsp:txXfrm>
        <a:off x="1001975" y="0"/>
        <a:ext cx="3725045" cy="3594100"/>
      </dsp:txXfrm>
    </dsp:sp>
    <dsp:sp modelId="{EEE8BFE2-AF37-43A9-8884-C8D1243B88C3}">
      <dsp:nvSpPr>
        <dsp:cNvPr id="0" name=""/>
        <dsp:cNvSpPr/>
      </dsp:nvSpPr>
      <dsp:spPr>
        <a:xfrm>
          <a:off x="5177026" y="0"/>
          <a:ext cx="5000060" cy="3594100"/>
        </a:xfrm>
        <a:prstGeom prst="roundRect">
          <a:avLst>
            <a:gd name="adj" fmla="val 5000"/>
          </a:avLst>
        </a:prstGeom>
        <a:gradFill rotWithShape="0">
          <a:gsLst>
            <a:gs pos="0">
              <a:schemeClr val="accent2">
                <a:hueOff val="6238661"/>
                <a:satOff val="35504"/>
                <a:lumOff val="10980"/>
                <a:alphaOff val="0"/>
                <a:tint val="67000"/>
                <a:satMod val="105000"/>
                <a:lumMod val="110000"/>
              </a:schemeClr>
            </a:gs>
            <a:gs pos="50000">
              <a:schemeClr val="accent2">
                <a:hueOff val="6238661"/>
                <a:satOff val="35504"/>
                <a:lumOff val="10980"/>
                <a:alphaOff val="0"/>
                <a:tint val="73000"/>
                <a:satMod val="103000"/>
                <a:lumMod val="105000"/>
              </a:schemeClr>
            </a:gs>
            <a:gs pos="100000">
              <a:schemeClr val="accent2">
                <a:hueOff val="6238661"/>
                <a:satOff val="35504"/>
                <a:lumOff val="1098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195453" rIns="253365" bIns="0" numCol="1" spcCol="1270" anchor="t" anchorCtr="0">
          <a:noAutofit/>
        </a:bodyPr>
        <a:lstStyle/>
        <a:p>
          <a:pPr lvl="0" algn="ctr" defTabSz="2533650">
            <a:lnSpc>
              <a:spcPct val="90000"/>
            </a:lnSpc>
            <a:spcBef>
              <a:spcPct val="0"/>
            </a:spcBef>
            <a:spcAft>
              <a:spcPct val="35000"/>
            </a:spcAft>
          </a:pPr>
          <a:endParaRPr lang="uk-UA" sz="5700" b="1" kern="1200" dirty="0">
            <a:solidFill>
              <a:srgbClr val="0070C0"/>
            </a:solidFill>
          </a:endParaRPr>
        </a:p>
      </dsp:txBody>
      <dsp:txXfrm rot="16200000">
        <a:off x="4203451" y="973574"/>
        <a:ext cx="2947162" cy="1000012"/>
      </dsp:txXfrm>
    </dsp:sp>
    <dsp:sp modelId="{DE8F4907-D1F0-4B47-A295-7AF079AAC344}">
      <dsp:nvSpPr>
        <dsp:cNvPr id="0" name=""/>
        <dsp:cNvSpPr/>
      </dsp:nvSpPr>
      <dsp:spPr>
        <a:xfrm rot="5400000">
          <a:off x="4938106" y="2704058"/>
          <a:ext cx="527839" cy="750009"/>
        </a:xfrm>
        <a:prstGeom prst="flowChartExtract">
          <a:avLst/>
        </a:prstGeom>
        <a:gradFill rotWithShape="0">
          <a:gsLst>
            <a:gs pos="0">
              <a:schemeClr val="lt1">
                <a:hueOff val="0"/>
                <a:satOff val="0"/>
                <a:lumOff val="0"/>
                <a:alphaOff val="0"/>
                <a:tint val="67000"/>
                <a:satMod val="105000"/>
                <a:lumMod val="110000"/>
              </a:schemeClr>
            </a:gs>
            <a:gs pos="50000">
              <a:schemeClr val="lt1">
                <a:hueOff val="0"/>
                <a:satOff val="0"/>
                <a:lumOff val="0"/>
                <a:alphaOff val="0"/>
                <a:tint val="73000"/>
                <a:satMod val="103000"/>
                <a:lumMod val="105000"/>
              </a:schemeClr>
            </a:gs>
            <a:gs pos="100000">
              <a:schemeClr val="lt1">
                <a:hueOff val="0"/>
                <a:satOff val="0"/>
                <a:lumOff val="0"/>
                <a:alphaOff val="0"/>
                <a:tint val="81000"/>
                <a:satMod val="109000"/>
                <a:lumMod val="105000"/>
              </a:schemeClr>
            </a:gs>
          </a:gsLst>
          <a:lin ang="5400000" scaled="0"/>
        </a:gradFill>
        <a:ln w="6350" cap="flat" cmpd="sng" algn="in">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E28A350-E39A-47B9-8C09-DBE0F6119CEB}">
      <dsp:nvSpPr>
        <dsp:cNvPr id="0" name=""/>
        <dsp:cNvSpPr/>
      </dsp:nvSpPr>
      <dsp:spPr>
        <a:xfrm>
          <a:off x="6177038" y="0"/>
          <a:ext cx="3725045" cy="3594100"/>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123444" rIns="0" bIns="0" numCol="1" spcCol="1270" anchor="t" anchorCtr="0">
          <a:noAutofit/>
        </a:bodyPr>
        <a:lstStyle/>
        <a:p>
          <a:pPr lvl="0" algn="ctr" defTabSz="1600200">
            <a:lnSpc>
              <a:spcPct val="90000"/>
            </a:lnSpc>
            <a:spcBef>
              <a:spcPct val="0"/>
            </a:spcBef>
            <a:spcAft>
              <a:spcPct val="35000"/>
            </a:spcAft>
          </a:pPr>
          <a:endParaRPr lang="uk-UA" sz="3600" b="1" i="0" kern="1200" dirty="0">
            <a:solidFill>
              <a:srgbClr val="0070C0"/>
            </a:solidFill>
          </a:endParaRPr>
        </a:p>
        <a:p>
          <a:pPr lvl="0" algn="ctr" defTabSz="1600200">
            <a:lnSpc>
              <a:spcPct val="90000"/>
            </a:lnSpc>
            <a:spcBef>
              <a:spcPct val="0"/>
            </a:spcBef>
            <a:spcAft>
              <a:spcPct val="35000"/>
            </a:spcAft>
          </a:pPr>
          <a:r>
            <a:rPr lang="uk-UA" sz="3600" b="0" i="0" kern="1200" dirty="0">
              <a:solidFill>
                <a:srgbClr val="0070C0"/>
              </a:solidFill>
            </a:rPr>
            <a:t>Процес</a:t>
          </a:r>
          <a:r>
            <a:rPr lang="uk-UA" sz="3600" b="1" i="0" kern="1200" dirty="0">
              <a:solidFill>
                <a:srgbClr val="0070C0"/>
              </a:solidFill>
            </a:rPr>
            <a:t> </a:t>
          </a:r>
          <a:r>
            <a:rPr lang="uk-UA" sz="3600" b="0" i="0" kern="1200" dirty="0">
              <a:solidFill>
                <a:srgbClr val="0070C0"/>
              </a:solidFill>
            </a:rPr>
            <a:t>підприємницького</a:t>
          </a:r>
          <a:r>
            <a:rPr lang="uk-UA" sz="3600" b="1" i="0" kern="1200" dirty="0">
              <a:solidFill>
                <a:srgbClr val="0070C0"/>
              </a:solidFill>
            </a:rPr>
            <a:t> </a:t>
          </a:r>
          <a:r>
            <a:rPr lang="uk-UA" sz="3600" b="0" i="0" kern="1200" dirty="0">
              <a:solidFill>
                <a:srgbClr val="0070C0"/>
              </a:solidFill>
            </a:rPr>
            <a:t>відкриття</a:t>
          </a:r>
          <a:r>
            <a:rPr lang="uk-UA" sz="3600" b="1" i="0" kern="1200" dirty="0">
              <a:solidFill>
                <a:srgbClr val="0070C0"/>
              </a:solidFill>
            </a:rPr>
            <a:t> </a:t>
          </a:r>
          <a:endParaRPr lang="uk-UA" sz="3600" b="1" kern="1200" dirty="0">
            <a:solidFill>
              <a:srgbClr val="0070C0"/>
            </a:solidFill>
          </a:endParaRPr>
        </a:p>
      </dsp:txBody>
      <dsp:txXfrm>
        <a:off x="6177038" y="0"/>
        <a:ext cx="3725045" cy="3594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A1E66-3C41-4077-99F9-8902DAAE40AF}">
      <dsp:nvSpPr>
        <dsp:cNvPr id="0" name=""/>
        <dsp:cNvSpPr/>
      </dsp:nvSpPr>
      <dsp:spPr>
        <a:xfrm>
          <a:off x="0" y="35569"/>
          <a:ext cx="10179050" cy="835379"/>
        </a:xfrm>
        <a:prstGeom prst="roundRect">
          <a:avLst/>
        </a:prstGeom>
        <a:gradFill rotWithShape="0">
          <a:gsLst>
            <a:gs pos="0">
              <a:schemeClr val="accent2">
                <a:hueOff val="0"/>
                <a:satOff val="0"/>
                <a:lumOff val="0"/>
                <a:alphaOff val="0"/>
                <a:tint val="67000"/>
                <a:satMod val="105000"/>
                <a:lumMod val="110000"/>
              </a:schemeClr>
            </a:gs>
            <a:gs pos="50000">
              <a:schemeClr val="accent2">
                <a:hueOff val="0"/>
                <a:satOff val="0"/>
                <a:lumOff val="0"/>
                <a:alphaOff val="0"/>
                <a:tint val="73000"/>
                <a:satMod val="103000"/>
                <a:lumMod val="105000"/>
              </a:schemeClr>
            </a:gs>
            <a:gs pos="100000">
              <a:schemeClr val="accent2">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buFont typeface="Times New Roman" panose="02020603050405020304" pitchFamily="18" charset="0"/>
            <a:buChar char="-"/>
          </a:pPr>
          <a:r>
            <a:rPr lang="uk-UA" sz="2100" kern="1200" dirty="0"/>
            <a:t>Підтримка тих галузей, які приносять найбільший розвиток, </a:t>
          </a:r>
          <a:r>
            <a:rPr lang="uk-UA" sz="2100" kern="1200" dirty="0" err="1"/>
            <a:t>інноваційність</a:t>
          </a:r>
          <a:r>
            <a:rPr lang="uk-UA" sz="2100" kern="1200" dirty="0"/>
            <a:t> та зростання економіці території;</a:t>
          </a:r>
        </a:p>
      </dsp:txBody>
      <dsp:txXfrm>
        <a:off x="40780" y="76349"/>
        <a:ext cx="10097490" cy="753819"/>
      </dsp:txXfrm>
    </dsp:sp>
    <dsp:sp modelId="{2DD71D24-0BF3-4881-9080-5CAD4DA64EA7}">
      <dsp:nvSpPr>
        <dsp:cNvPr id="0" name=""/>
        <dsp:cNvSpPr/>
      </dsp:nvSpPr>
      <dsp:spPr>
        <a:xfrm>
          <a:off x="0" y="931429"/>
          <a:ext cx="10179050" cy="835379"/>
        </a:xfrm>
        <a:prstGeom prst="roundRect">
          <a:avLst/>
        </a:prstGeom>
        <a:gradFill rotWithShape="0">
          <a:gsLst>
            <a:gs pos="0">
              <a:schemeClr val="accent3">
                <a:hueOff val="0"/>
                <a:satOff val="0"/>
                <a:lumOff val="0"/>
                <a:alphaOff val="0"/>
                <a:tint val="67000"/>
                <a:satMod val="105000"/>
                <a:lumMod val="110000"/>
              </a:schemeClr>
            </a:gs>
            <a:gs pos="50000">
              <a:schemeClr val="accent3">
                <a:hueOff val="0"/>
                <a:satOff val="0"/>
                <a:lumOff val="0"/>
                <a:alphaOff val="0"/>
                <a:tint val="73000"/>
                <a:satMod val="103000"/>
                <a:lumMod val="105000"/>
              </a:schemeClr>
            </a:gs>
            <a:gs pos="100000">
              <a:schemeClr val="accent3">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buFont typeface="Times New Roman" panose="02020603050405020304" pitchFamily="18" charset="0"/>
            <a:buChar char="-"/>
          </a:pPr>
          <a:r>
            <a:rPr lang="uk-UA" sz="2100" kern="1200" dirty="0"/>
            <a:t>Формування розуміння інвесторів, які сфери є найефективнішими для інвестицій у регіоні та розширення доступу до європейських програм (</a:t>
          </a:r>
          <a:r>
            <a:rPr lang="en-US" sz="2100" kern="1200" dirty="0"/>
            <a:t>COSME</a:t>
          </a:r>
          <a:r>
            <a:rPr lang="uk-UA" sz="2100" kern="1200" dirty="0"/>
            <a:t>, </a:t>
          </a:r>
          <a:r>
            <a:rPr lang="en-US" sz="2100" kern="1200" dirty="0"/>
            <a:t>Horizon</a:t>
          </a:r>
          <a:r>
            <a:rPr lang="uk-UA" sz="2100" kern="1200" dirty="0"/>
            <a:t>2020 тощо);</a:t>
          </a:r>
        </a:p>
      </dsp:txBody>
      <dsp:txXfrm>
        <a:off x="40780" y="972209"/>
        <a:ext cx="10097490" cy="753819"/>
      </dsp:txXfrm>
    </dsp:sp>
    <dsp:sp modelId="{A1331BF1-DB6E-4932-A888-70B8CD90F013}">
      <dsp:nvSpPr>
        <dsp:cNvPr id="0" name=""/>
        <dsp:cNvSpPr/>
      </dsp:nvSpPr>
      <dsp:spPr>
        <a:xfrm>
          <a:off x="0" y="1827290"/>
          <a:ext cx="10179050" cy="835379"/>
        </a:xfrm>
        <a:prstGeom prst="roundRect">
          <a:avLst/>
        </a:prstGeom>
        <a:gradFill rotWithShape="0">
          <a:gsLst>
            <a:gs pos="0">
              <a:schemeClr val="accent4">
                <a:hueOff val="0"/>
                <a:satOff val="0"/>
                <a:lumOff val="0"/>
                <a:alphaOff val="0"/>
                <a:tint val="67000"/>
                <a:satMod val="105000"/>
                <a:lumMod val="110000"/>
              </a:schemeClr>
            </a:gs>
            <a:gs pos="50000">
              <a:schemeClr val="accent4">
                <a:hueOff val="0"/>
                <a:satOff val="0"/>
                <a:lumOff val="0"/>
                <a:alphaOff val="0"/>
                <a:tint val="73000"/>
                <a:satMod val="103000"/>
                <a:lumMod val="105000"/>
              </a:schemeClr>
            </a:gs>
            <a:gs pos="100000">
              <a:schemeClr val="accent4">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buFont typeface="Times New Roman" panose="02020603050405020304" pitchFamily="18" charset="0"/>
            <a:buChar char="-"/>
          </a:pPr>
          <a:r>
            <a:rPr lang="uk-UA" sz="2100" kern="1200" dirty="0"/>
            <a:t>Пошук партнерів серед європейських регіонів із суміжними спеціальностями та долучення до європейських ланцюгів доданої вартості;</a:t>
          </a:r>
        </a:p>
      </dsp:txBody>
      <dsp:txXfrm>
        <a:off x="40780" y="1868070"/>
        <a:ext cx="10097490" cy="753819"/>
      </dsp:txXfrm>
    </dsp:sp>
    <dsp:sp modelId="{6C6A850B-5342-4F9A-95E7-18ABF40978D8}">
      <dsp:nvSpPr>
        <dsp:cNvPr id="0" name=""/>
        <dsp:cNvSpPr/>
      </dsp:nvSpPr>
      <dsp:spPr>
        <a:xfrm>
          <a:off x="0" y="2723149"/>
          <a:ext cx="10179050" cy="835379"/>
        </a:xfrm>
        <a:prstGeom prst="roundRect">
          <a:avLst/>
        </a:prstGeom>
        <a:gradFill rotWithShape="0">
          <a:gsLst>
            <a:gs pos="0">
              <a:schemeClr val="accent5">
                <a:hueOff val="0"/>
                <a:satOff val="0"/>
                <a:lumOff val="0"/>
                <a:alphaOff val="0"/>
                <a:tint val="67000"/>
                <a:satMod val="105000"/>
                <a:lumMod val="110000"/>
              </a:schemeClr>
            </a:gs>
            <a:gs pos="50000">
              <a:schemeClr val="accent5">
                <a:hueOff val="0"/>
                <a:satOff val="0"/>
                <a:lumOff val="0"/>
                <a:alphaOff val="0"/>
                <a:tint val="73000"/>
                <a:satMod val="103000"/>
                <a:lumMod val="105000"/>
              </a:schemeClr>
            </a:gs>
            <a:gs pos="100000">
              <a:schemeClr val="accent5">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uk-UA" sz="2100" kern="1200" dirty="0"/>
            <a:t>Вибудовування сильної комунікації між усіма </a:t>
          </a:r>
          <a:r>
            <a:rPr lang="uk-UA" sz="2100" kern="1200" dirty="0" err="1"/>
            <a:t>стейкхолдерами</a:t>
          </a:r>
          <a:r>
            <a:rPr lang="uk-UA" sz="2100" kern="1200" dirty="0"/>
            <a:t> в області</a:t>
          </a:r>
        </a:p>
      </dsp:txBody>
      <dsp:txXfrm>
        <a:off x="40780" y="2763929"/>
        <a:ext cx="10097490" cy="75381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uk-UA"/>
          </a:p>
        </p:txBody>
      </p:sp>
      <p:sp>
        <p:nvSpPr>
          <p:cNvPr id="3" name="Місце для дати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702952-1CC1-4813-BA23-8EEC81D8AAA9}" type="datetimeFigureOut">
              <a:rPr lang="uk-UA" smtClean="0"/>
              <a:t>24.05.2023</a:t>
            </a:fld>
            <a:endParaRPr lang="uk-UA"/>
          </a:p>
        </p:txBody>
      </p:sp>
      <p:sp>
        <p:nvSpPr>
          <p:cNvPr id="4" name="Місце для зображення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uk-UA"/>
          </a:p>
        </p:txBody>
      </p:sp>
      <p:sp>
        <p:nvSpPr>
          <p:cNvPr id="5" name="Місце для нотаток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4425A4-8F99-4410-83DB-5777E3D5068B}" type="slidenum">
              <a:rPr lang="uk-UA" smtClean="0"/>
              <a:t>‹#›</a:t>
            </a:fld>
            <a:endParaRPr lang="uk-UA"/>
          </a:p>
        </p:txBody>
      </p:sp>
    </p:spTree>
    <p:extLst>
      <p:ext uri="{BB962C8B-B14F-4D97-AF65-F5344CB8AC3E}">
        <p14:creationId xmlns:p14="http://schemas.microsoft.com/office/powerpoint/2010/main" val="124082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514425A4-8F99-4410-83DB-5777E3D5068B}" type="slidenum">
              <a:rPr lang="uk-UA" smtClean="0"/>
              <a:t>29</a:t>
            </a:fld>
            <a:endParaRPr lang="uk-UA"/>
          </a:p>
        </p:txBody>
      </p:sp>
    </p:spTree>
    <p:extLst>
      <p:ext uri="{BB962C8B-B14F-4D97-AF65-F5344CB8AC3E}">
        <p14:creationId xmlns:p14="http://schemas.microsoft.com/office/powerpoint/2010/main" val="2730252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B2308CB-8673-4C00-A585-14F7ADAD9230}" type="datetimeFigureOut">
              <a:rPr lang="uk-UA" smtClean="0"/>
              <a:t>24.05.2023</a:t>
            </a:fld>
            <a:endParaRPr lang="uk-U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uk-UA"/>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676AE11-03B9-462D-98E0-D8584677648C}" type="slidenum">
              <a:rPr lang="uk-UA" smtClean="0"/>
              <a:t>‹#›</a:t>
            </a:fld>
            <a:endParaRPr lang="uk-UA"/>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7815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B2308CB-8673-4C00-A585-14F7ADAD9230}" type="datetimeFigureOut">
              <a:rPr lang="uk-UA" smtClean="0"/>
              <a:t>24.05.2023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76AE11-03B9-462D-98E0-D8584677648C}" type="slidenum">
              <a:rPr lang="uk-UA" smtClean="0"/>
              <a:t>‹#›</a:t>
            </a:fld>
            <a:endParaRPr lang="uk-UA"/>
          </a:p>
        </p:txBody>
      </p:sp>
    </p:spTree>
    <p:extLst>
      <p:ext uri="{BB962C8B-B14F-4D97-AF65-F5344CB8AC3E}">
        <p14:creationId xmlns:p14="http://schemas.microsoft.com/office/powerpoint/2010/main" val="2701787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B2308CB-8673-4C00-A585-14F7ADAD9230}" type="datetimeFigureOut">
              <a:rPr lang="uk-UA" smtClean="0"/>
              <a:t>24.05.2023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76AE11-03B9-462D-98E0-D8584677648C}" type="slidenum">
              <a:rPr lang="uk-UA" smtClean="0"/>
              <a:t>‹#›</a:t>
            </a:fld>
            <a:endParaRPr lang="uk-UA"/>
          </a:p>
        </p:txBody>
      </p:sp>
    </p:spTree>
    <p:extLst>
      <p:ext uri="{BB962C8B-B14F-4D97-AF65-F5344CB8AC3E}">
        <p14:creationId xmlns:p14="http://schemas.microsoft.com/office/powerpoint/2010/main" val="31448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B2308CB-8673-4C00-A585-14F7ADAD9230}" type="datetimeFigureOut">
              <a:rPr lang="uk-UA" smtClean="0"/>
              <a:t>24.05.2023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B676AE11-03B9-462D-98E0-D8584677648C}" type="slidenum">
              <a:rPr lang="uk-UA" smtClean="0"/>
              <a:t>‹#›</a:t>
            </a:fld>
            <a:endParaRPr lang="uk-UA"/>
          </a:p>
        </p:txBody>
      </p:sp>
    </p:spTree>
    <p:extLst>
      <p:ext uri="{BB962C8B-B14F-4D97-AF65-F5344CB8AC3E}">
        <p14:creationId xmlns:p14="http://schemas.microsoft.com/office/powerpoint/2010/main" val="83709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B2308CB-8673-4C00-A585-14F7ADAD9230}" type="datetimeFigureOut">
              <a:rPr lang="uk-UA" smtClean="0"/>
              <a:t>24.05.2023</a:t>
            </a:fld>
            <a:endParaRPr lang="uk-UA"/>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uk-UA"/>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676AE11-03B9-462D-98E0-D8584677648C}" type="slidenum">
              <a:rPr lang="uk-UA" smtClean="0"/>
              <a:t>‹#›</a:t>
            </a:fld>
            <a:endParaRPr lang="uk-UA"/>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9017933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FB2308CB-8673-4C00-A585-14F7ADAD9230}" type="datetimeFigureOut">
              <a:rPr lang="uk-UA" smtClean="0"/>
              <a:t>24.05.2023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B676AE11-03B9-462D-98E0-D8584677648C}" type="slidenum">
              <a:rPr lang="uk-UA" smtClean="0"/>
              <a:t>‹#›</a:t>
            </a:fld>
            <a:endParaRPr lang="uk-UA"/>
          </a:p>
        </p:txBody>
      </p:sp>
    </p:spTree>
    <p:extLst>
      <p:ext uri="{BB962C8B-B14F-4D97-AF65-F5344CB8AC3E}">
        <p14:creationId xmlns:p14="http://schemas.microsoft.com/office/powerpoint/2010/main" val="288525674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1257300" y="2909102"/>
            <a:ext cx="4800600" cy="299639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6633864" y="2909102"/>
            <a:ext cx="4800600" cy="299639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FB2308CB-8673-4C00-A585-14F7ADAD9230}" type="datetimeFigureOut">
              <a:rPr lang="uk-UA" smtClean="0"/>
              <a:t>24.05.2023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B676AE11-03B9-462D-98E0-D8584677648C}" type="slidenum">
              <a:rPr lang="uk-UA" smtClean="0"/>
              <a:t>‹#›</a:t>
            </a:fld>
            <a:endParaRPr lang="uk-UA"/>
          </a:p>
        </p:txBody>
      </p:sp>
    </p:spTree>
    <p:extLst>
      <p:ext uri="{BB962C8B-B14F-4D97-AF65-F5344CB8AC3E}">
        <p14:creationId xmlns:p14="http://schemas.microsoft.com/office/powerpoint/2010/main" val="281418037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FB2308CB-8673-4C00-A585-14F7ADAD9230}" type="datetimeFigureOut">
              <a:rPr lang="uk-UA" smtClean="0"/>
              <a:t>24.05.2023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B676AE11-03B9-462D-98E0-D8584677648C}" type="slidenum">
              <a:rPr lang="uk-UA" smtClean="0"/>
              <a:t>‹#›</a:t>
            </a:fld>
            <a:endParaRPr lang="uk-UA"/>
          </a:p>
        </p:txBody>
      </p:sp>
    </p:spTree>
    <p:extLst>
      <p:ext uri="{BB962C8B-B14F-4D97-AF65-F5344CB8AC3E}">
        <p14:creationId xmlns:p14="http://schemas.microsoft.com/office/powerpoint/2010/main" val="368897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308CB-8673-4C00-A585-14F7ADAD9230}" type="datetimeFigureOut">
              <a:rPr lang="uk-UA" smtClean="0"/>
              <a:t>24.05.2023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B676AE11-03B9-462D-98E0-D8584677648C}" type="slidenum">
              <a:rPr lang="uk-UA" smtClean="0"/>
              <a:t>‹#›</a:t>
            </a:fld>
            <a:endParaRPr lang="uk-UA"/>
          </a:p>
        </p:txBody>
      </p:sp>
    </p:spTree>
    <p:extLst>
      <p:ext uri="{BB962C8B-B14F-4D97-AF65-F5344CB8AC3E}">
        <p14:creationId xmlns:p14="http://schemas.microsoft.com/office/powerpoint/2010/main" val="270268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a:xfrm>
            <a:off x="765051" y="6375679"/>
            <a:ext cx="1233355" cy="348462"/>
          </a:xfrm>
        </p:spPr>
        <p:txBody>
          <a:bodyPr/>
          <a:lstStyle/>
          <a:p>
            <a:fld id="{FB2308CB-8673-4C00-A585-14F7ADAD9230}" type="datetimeFigureOut">
              <a:rPr lang="uk-UA" smtClean="0"/>
              <a:t>24.05.2023</a:t>
            </a:fld>
            <a:endParaRPr lang="uk-UA"/>
          </a:p>
        </p:txBody>
      </p:sp>
      <p:sp>
        <p:nvSpPr>
          <p:cNvPr id="6" name="Footer Placeholder 5"/>
          <p:cNvSpPr>
            <a:spLocks noGrp="1"/>
          </p:cNvSpPr>
          <p:nvPr>
            <p:ph type="ftr" sz="quarter" idx="11"/>
          </p:nvPr>
        </p:nvSpPr>
        <p:spPr>
          <a:xfrm>
            <a:off x="2103620" y="6375679"/>
            <a:ext cx="3482179" cy="345796"/>
          </a:xfrm>
        </p:spPr>
        <p:txBody>
          <a:bodyPr/>
          <a:lstStyle/>
          <a:p>
            <a:endParaRPr lang="uk-UA"/>
          </a:p>
        </p:txBody>
      </p:sp>
      <p:sp>
        <p:nvSpPr>
          <p:cNvPr id="7" name="Slide Number Placeholder 6"/>
          <p:cNvSpPr>
            <a:spLocks noGrp="1"/>
          </p:cNvSpPr>
          <p:nvPr>
            <p:ph type="sldNum" sz="quarter" idx="12"/>
          </p:nvPr>
        </p:nvSpPr>
        <p:spPr>
          <a:xfrm>
            <a:off x="5691014" y="6375679"/>
            <a:ext cx="1232456" cy="345796"/>
          </a:xfrm>
        </p:spPr>
        <p:txBody>
          <a:bodyPr/>
          <a:lstStyle/>
          <a:p>
            <a:fld id="{B676AE11-03B9-462D-98E0-D8584677648C}" type="slidenum">
              <a:rPr lang="uk-UA" smtClean="0"/>
              <a:t>‹#›</a:t>
            </a:fld>
            <a:endParaRPr lang="uk-UA"/>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640587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a:xfrm>
            <a:off x="765950" y="6375679"/>
            <a:ext cx="1232456" cy="348462"/>
          </a:xfrm>
        </p:spPr>
        <p:txBody>
          <a:bodyPr/>
          <a:lstStyle/>
          <a:p>
            <a:fld id="{FB2308CB-8673-4C00-A585-14F7ADAD9230}" type="datetimeFigureOut">
              <a:rPr lang="uk-UA" smtClean="0"/>
              <a:t>24.05.2023</a:t>
            </a:fld>
            <a:endParaRPr lang="uk-UA"/>
          </a:p>
        </p:txBody>
      </p:sp>
      <p:sp>
        <p:nvSpPr>
          <p:cNvPr id="6" name="Footer Placeholder 5"/>
          <p:cNvSpPr>
            <a:spLocks noGrp="1"/>
          </p:cNvSpPr>
          <p:nvPr>
            <p:ph type="ftr" sz="quarter" idx="11"/>
          </p:nvPr>
        </p:nvSpPr>
        <p:spPr>
          <a:xfrm>
            <a:off x="2103621" y="6375679"/>
            <a:ext cx="3482178" cy="345796"/>
          </a:xfrm>
        </p:spPr>
        <p:txBody>
          <a:bodyPr/>
          <a:lstStyle/>
          <a:p>
            <a:endParaRPr lang="uk-UA"/>
          </a:p>
        </p:txBody>
      </p:sp>
      <p:sp>
        <p:nvSpPr>
          <p:cNvPr id="7" name="Slide Number Placeholder 6"/>
          <p:cNvSpPr>
            <a:spLocks noGrp="1"/>
          </p:cNvSpPr>
          <p:nvPr>
            <p:ph type="sldNum" sz="quarter" idx="12"/>
          </p:nvPr>
        </p:nvSpPr>
        <p:spPr>
          <a:xfrm>
            <a:off x="5687568" y="6375679"/>
            <a:ext cx="1234440" cy="345796"/>
          </a:xfrm>
        </p:spPr>
        <p:txBody>
          <a:bodyPr/>
          <a:lstStyle/>
          <a:p>
            <a:fld id="{B676AE11-03B9-462D-98E0-D8584677648C}" type="slidenum">
              <a:rPr lang="uk-UA" smtClean="0"/>
              <a:t>‹#›</a:t>
            </a:fld>
            <a:endParaRPr lang="uk-UA"/>
          </a:p>
        </p:txBody>
      </p:sp>
    </p:spTree>
    <p:extLst>
      <p:ext uri="{BB962C8B-B14F-4D97-AF65-F5344CB8AC3E}">
        <p14:creationId xmlns:p14="http://schemas.microsoft.com/office/powerpoint/2010/main" val="219189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B2308CB-8673-4C00-A585-14F7ADAD9230}" type="datetimeFigureOut">
              <a:rPr lang="uk-UA" smtClean="0"/>
              <a:t>24.05.2023</a:t>
            </a:fld>
            <a:endParaRPr lang="uk-UA"/>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uk-UA"/>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676AE11-03B9-462D-98E0-D8584677648C}" type="slidenum">
              <a:rPr lang="uk-UA" smtClean="0"/>
              <a:t>‹#›</a:t>
            </a:fld>
            <a:endParaRPr lang="uk-UA"/>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0518013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hyperlink" Target="http://s3platform.jrc.ec.europa.eu/"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FB376C-4326-47B7-BC52-F38F6B9F2874}"/>
              </a:ext>
            </a:extLst>
          </p:cNvPr>
          <p:cNvSpPr>
            <a:spLocks noGrp="1"/>
          </p:cNvSpPr>
          <p:nvPr>
            <p:ph type="ctrTitle"/>
          </p:nvPr>
        </p:nvSpPr>
        <p:spPr/>
        <p:txBody>
          <a:bodyPr>
            <a:normAutofit/>
          </a:bodyPr>
          <a:lstStyle/>
          <a:p>
            <a:r>
              <a:rPr lang="uk-UA" sz="4000" b="1" dirty="0">
                <a:solidFill>
                  <a:srgbClr val="0070C0"/>
                </a:solidFill>
              </a:rPr>
              <a:t>Смарт Спеціалізації </a:t>
            </a:r>
            <a:br>
              <a:rPr lang="uk-UA" sz="4000" b="1" dirty="0">
                <a:solidFill>
                  <a:srgbClr val="0070C0"/>
                </a:solidFill>
              </a:rPr>
            </a:br>
            <a:r>
              <a:rPr lang="uk-UA" sz="4000" b="1" dirty="0">
                <a:solidFill>
                  <a:srgbClr val="0070C0"/>
                </a:solidFill>
              </a:rPr>
              <a:t>для України</a:t>
            </a:r>
          </a:p>
        </p:txBody>
      </p:sp>
      <p:pic>
        <p:nvPicPr>
          <p:cNvPr id="4" name="Picture 7" descr="or_logos__0013_Vector-Smart-Object.png">
            <a:extLst>
              <a:ext uri="{FF2B5EF4-FFF2-40B4-BE49-F238E27FC236}">
                <a16:creationId xmlns:a16="http://schemas.microsoft.com/office/drawing/2014/main" id="{E6D97C32-46A7-438C-B3BF-BF0CC515C55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43216" y="104153"/>
            <a:ext cx="1575715" cy="1515926"/>
          </a:xfrm>
          <a:prstGeom prst="rect">
            <a:avLst/>
          </a:prstGeom>
        </p:spPr>
      </p:pic>
      <p:pic>
        <p:nvPicPr>
          <p:cNvPr id="12" name="Рисунок 11">
            <a:extLst>
              <a:ext uri="{FF2B5EF4-FFF2-40B4-BE49-F238E27FC236}">
                <a16:creationId xmlns:a16="http://schemas.microsoft.com/office/drawing/2014/main" id="{0E120373-BB20-4E19-BD9A-B93D63C9C4B5}"/>
              </a:ext>
            </a:extLst>
          </p:cNvPr>
          <p:cNvPicPr/>
          <p:nvPr/>
        </p:nvPicPr>
        <p:blipFill rotWithShape="1">
          <a:blip r:embed="rId3">
            <a:clrChange>
              <a:clrFrom>
                <a:srgbClr val="FDED99"/>
              </a:clrFrom>
              <a:clrTo>
                <a:srgbClr val="FDED99">
                  <a:alpha val="0"/>
                </a:srgbClr>
              </a:clrTo>
            </a:clrChange>
          </a:blip>
          <a:srcRect l="7180" t="26827" r="29338" b="37365"/>
          <a:stretch/>
        </p:blipFill>
        <p:spPr bwMode="auto">
          <a:xfrm>
            <a:off x="73070" y="-376708"/>
            <a:ext cx="5383514" cy="1996787"/>
          </a:xfrm>
          <a:prstGeom prst="rect">
            <a:avLst/>
          </a:prstGeom>
          <a:ln>
            <a:noFill/>
          </a:ln>
          <a:extLst>
            <a:ext uri="{53640926-AAD7-44D8-BBD7-CCE9431645EC}">
              <a14:shadowObscured xmlns:a14="http://schemas.microsoft.com/office/drawing/2010/main"/>
            </a:ext>
          </a:extLst>
        </p:spPr>
      </p:pic>
      <p:sp>
        <p:nvSpPr>
          <p:cNvPr id="5" name="Подзаголовок 4"/>
          <p:cNvSpPr>
            <a:spLocks noGrp="1"/>
          </p:cNvSpPr>
          <p:nvPr>
            <p:ph type="subTitle" idx="1"/>
          </p:nvPr>
        </p:nvSpPr>
        <p:spPr/>
        <p:txBody>
          <a:bodyPr/>
          <a:lstStyle/>
          <a:p>
            <a:endParaRPr lang="uk-UA"/>
          </a:p>
        </p:txBody>
      </p:sp>
    </p:spTree>
    <p:extLst>
      <p:ext uri="{BB962C8B-B14F-4D97-AF65-F5344CB8AC3E}">
        <p14:creationId xmlns:p14="http://schemas.microsoft.com/office/powerpoint/2010/main" val="281850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1144987" y="382385"/>
            <a:ext cx="10526024" cy="5860112"/>
          </a:xfrm>
          <a:prstGeom prst="rect">
            <a:avLst/>
          </a:prstGeom>
        </p:spPr>
      </p:pic>
    </p:spTree>
    <p:extLst>
      <p:ext uri="{BB962C8B-B14F-4D97-AF65-F5344CB8AC3E}">
        <p14:creationId xmlns:p14="http://schemas.microsoft.com/office/powerpoint/2010/main" val="276598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pPr algn="just"/>
            <a:r>
              <a:rPr lang="uk-UA" dirty="0"/>
              <a:t>Для виявлення ефективних методів і форм модернізації економіки та прискорення інноваційного розвитку регіонів України в умовах децентралізації управління доцільно вивчити досвід європейських країн щодо розробки регіональних стратегій смарт-спеціалізації, дослідити інституціональні аспекти впровадження цього підходу в стратегічному управлінні регіональним розвитком в Україні з використанням можливостей приєднання до Європейської Платформи для підтримки розробки стратегії розумної спеціалізації. Існуючі формальні і неформальні кластери можуть бути залучені як на етапі розробки, так і при реалізації стратегій смарт-спеціалізації. Для цього необхідно виявити в регіонах ці кластери, провести їх </a:t>
            </a:r>
            <a:r>
              <a:rPr lang="uk-UA" dirty="0" err="1"/>
              <a:t>бенчмаркінг</a:t>
            </a:r>
            <a:r>
              <a:rPr lang="uk-UA" dirty="0"/>
              <a:t>, результати якого можуть бути використані для визначення регіональних моделей спеціалізації і оцінки потенціалів різних видів економічної діяльності в регіонах </a:t>
            </a:r>
            <a:endParaRPr lang="uk-UA" dirty="0"/>
          </a:p>
        </p:txBody>
      </p:sp>
    </p:spTree>
    <p:extLst>
      <p:ext uri="{BB962C8B-B14F-4D97-AF65-F5344CB8AC3E}">
        <p14:creationId xmlns:p14="http://schemas.microsoft.com/office/powerpoint/2010/main" val="219262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uk-UA" dirty="0"/>
              <a:t>Ключова роль смарт-спеціалізації - підсилити громади, трансформувати регіональні економіки, а не законсервувати традиційні галузі. Смарт-спеціалізація або розумна децентралізація – це фактично новий інструмент регіональної політики. Це побудова локальних економік знань та інновацій з подальшою конкуренцією між ними. Головна її особливість - формування стратегій знизу у тісній співпраці та діалозі влади, бізнесу, науки і громади зі спільним баченням економічного, інноваційного, наукового потенціалу регіону </a:t>
            </a:r>
            <a:endParaRPr lang="uk-UA" dirty="0"/>
          </a:p>
        </p:txBody>
      </p:sp>
    </p:spTree>
    <p:extLst>
      <p:ext uri="{BB962C8B-B14F-4D97-AF65-F5344CB8AC3E}">
        <p14:creationId xmlns:p14="http://schemas.microsoft.com/office/powerpoint/2010/main" val="414206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77500" lnSpcReduction="20000"/>
          </a:bodyPr>
          <a:lstStyle/>
          <a:p>
            <a:r>
              <a:rPr lang="uk-UA" dirty="0"/>
              <a:t>Першими кроками для розробки регіональних стратегій смарт-спеціалізації мають стати: аналіз регіонального контексту і потенціалу для інновацій; застосування надійної та інклюзивної структури управління; вироблення спільного бачення щодо майбутнього регіону; вибір обмеженого числа пріоритетів регіонального розвитку; створення відповідного комбінування політики, а також інтеграція механізмів моніторингу та оцінки. Серед джерел фінансування – державні і регіональні бюджети, </a:t>
            </a:r>
            <a:r>
              <a:rPr lang="uk-UA" dirty="0" err="1"/>
              <a:t>співфінансування</a:t>
            </a:r>
            <a:r>
              <a:rPr lang="uk-UA" dirty="0"/>
              <a:t> за рахунок місцевих бюджетів, приватних промоутерів проекту, структурні фонди і спеціальні програми ЄС.</a:t>
            </a:r>
          </a:p>
          <a:p>
            <a:r>
              <a:rPr lang="uk-UA" dirty="0"/>
              <a:t>Натомість смарт-спеціалізація є підходом, при якому регіональні інтереси стають основою і складовою загальнонаціональних пріоритетів за рахунок вертикально орієнтованого підходу до вибору галузей або сфер державної підтримки, передбачає формування регіональної спеціалізації за рахунок консолідації зусиль усіх суб’єктів регіону на конкретних бізнес-функціях і процесах та стимулювання інноваційно-експериментальної діяльності. Суть смарт-спеціалізації полягає у визначенні можливостей регіону до генерації нових видів діяльності через виявлення пріоритетів локальної концентрації і максимально ефективного використання ресурсів. При цьому, концепція базується на системі </a:t>
            </a:r>
            <a:r>
              <a:rPr lang="uk-UA" dirty="0" smtClean="0"/>
              <a:t>принципів:</a:t>
            </a:r>
            <a:endParaRPr lang="uk-UA" dirty="0"/>
          </a:p>
          <a:p>
            <a:endParaRPr lang="uk-UA" dirty="0"/>
          </a:p>
        </p:txBody>
      </p:sp>
    </p:spTree>
    <p:extLst>
      <p:ext uri="{BB962C8B-B14F-4D97-AF65-F5344CB8AC3E}">
        <p14:creationId xmlns:p14="http://schemas.microsoft.com/office/powerpoint/2010/main" val="3247860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endParaRPr lang="uk-UA"/>
          </a:p>
        </p:txBody>
      </p:sp>
      <p:sp>
        <p:nvSpPr>
          <p:cNvPr id="5" name="Текст 4"/>
          <p:cNvSpPr>
            <a:spLocks noGrp="1"/>
          </p:cNvSpPr>
          <p:nvPr>
            <p:ph type="body" sz="quarter" idx="3"/>
          </p:nvPr>
        </p:nvSpPr>
        <p:spPr/>
        <p:txBody>
          <a:bodyPr/>
          <a:lstStyle/>
          <a:p>
            <a:endParaRPr lang="uk-UA"/>
          </a:p>
        </p:txBody>
      </p:sp>
      <p:sp>
        <p:nvSpPr>
          <p:cNvPr id="6" name="Объект 5"/>
          <p:cNvSpPr>
            <a:spLocks noGrp="1"/>
          </p:cNvSpPr>
          <p:nvPr>
            <p:ph sz="quarter" idx="4"/>
          </p:nvPr>
        </p:nvSpPr>
        <p:spPr/>
        <p:txBody>
          <a:bodyPr/>
          <a:lstStyle/>
          <a:p>
            <a:endParaRPr lang="uk-UA"/>
          </a:p>
        </p:txBody>
      </p:sp>
      <p:pic>
        <p:nvPicPr>
          <p:cNvPr id="7" name="Рисунок 6"/>
          <p:cNvPicPr>
            <a:picLocks noChangeAspect="1"/>
          </p:cNvPicPr>
          <p:nvPr/>
        </p:nvPicPr>
        <p:blipFill>
          <a:blip r:embed="rId2"/>
          <a:stretch>
            <a:fillRect/>
          </a:stretch>
        </p:blipFill>
        <p:spPr>
          <a:xfrm>
            <a:off x="778104" y="0"/>
            <a:ext cx="7861281" cy="3384718"/>
          </a:xfrm>
          <a:prstGeom prst="rect">
            <a:avLst/>
          </a:prstGeom>
        </p:spPr>
      </p:pic>
      <p:pic>
        <p:nvPicPr>
          <p:cNvPr id="8" name="Объект 7"/>
          <p:cNvPicPr>
            <a:picLocks noGrp="1"/>
          </p:cNvPicPr>
          <p:nvPr>
            <p:ph sz="half" idx="2"/>
          </p:nvPr>
        </p:nvPicPr>
        <p:blipFill>
          <a:blip r:embed="rId3"/>
          <a:stretch>
            <a:fillRect/>
          </a:stretch>
        </p:blipFill>
        <p:spPr>
          <a:xfrm>
            <a:off x="4009292" y="3461658"/>
            <a:ext cx="7860324" cy="3396342"/>
          </a:xfrm>
          <a:prstGeom prst="rect">
            <a:avLst/>
          </a:prstGeom>
        </p:spPr>
      </p:pic>
    </p:spTree>
    <p:extLst>
      <p:ext uri="{BB962C8B-B14F-4D97-AF65-F5344CB8AC3E}">
        <p14:creationId xmlns:p14="http://schemas.microsoft.com/office/powerpoint/2010/main" val="105557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uk-UA"/>
          </a:p>
        </p:txBody>
      </p:sp>
      <p:sp>
        <p:nvSpPr>
          <p:cNvPr id="8" name="Объект 7"/>
          <p:cNvSpPr>
            <a:spLocks noGrp="1"/>
          </p:cNvSpPr>
          <p:nvPr>
            <p:ph idx="1"/>
          </p:nvPr>
        </p:nvSpPr>
        <p:spPr/>
        <p:txBody>
          <a:bodyPr>
            <a:normAutofit fontScale="55000" lnSpcReduction="20000"/>
          </a:bodyPr>
          <a:lstStyle/>
          <a:p>
            <a:r>
              <a:rPr lang="uk-UA" dirty="0"/>
              <a:t>В Україні </a:t>
            </a:r>
            <a:r>
              <a:rPr lang="uk-UA" sz="2600" dirty="0"/>
              <a:t>впровадження концепції старт-спеціалізації розвитку регіону тільки починає набирати обертів, причому здебільшого завдяки зусиллям наших партнерів з ЄС. Так, смарт-спеціалізація в Україні – це частина зусиль Європейського Союзу у сприянні розвитку українських регіонів та допомоги у подоланні тривалого економічного спаду. На рахунку європейських країн вже близько двох сотень впроваджених стратегій </a:t>
            </a:r>
            <a:r>
              <a:rPr lang="uk-UA" sz="2600" dirty="0" err="1"/>
              <a:t>стартспеціалізації</a:t>
            </a:r>
            <a:r>
              <a:rPr lang="uk-UA" sz="2600" dirty="0"/>
              <a:t>, і число це продовжує зростати досить високими темпами. Для України перевагою такого підходу є приєднання областей до мережі регіонів ЄС, залучення інвесторів в область, збільшення кількості спільних проектів з ЄС, підтримка регіонів у процесі економічної трансформації та узгодження професійного потенціалу до ринкових вимог.</a:t>
            </a:r>
          </a:p>
          <a:p>
            <a:r>
              <a:rPr lang="uk-UA" sz="2600" dirty="0"/>
              <a:t>Для впровадження смарт-спеціалізації в Україні Міністерство регіонального розвитку, будівництва та житлово-комунального господарства України, Міністерство економічного розвитку і торгівлі України та Міністерство освіти і науки України формують національну команду, що координуватиме процес на національному рівні, наступним етапом є формування регіональних команд в пілотних областях. Після проведення детально аналізу даних в різних сферах за методикою європейських спеціалістів в пілотних областях та після аналізу результатів «процесу підприємницького відкриття» (</a:t>
            </a:r>
            <a:r>
              <a:rPr lang="uk-UA" sz="2600" dirty="0" err="1"/>
              <a:t>entrepreneurial</a:t>
            </a:r>
            <a:r>
              <a:rPr lang="uk-UA" sz="2600" dirty="0"/>
              <a:t> </a:t>
            </a:r>
            <a:r>
              <a:rPr lang="uk-UA" sz="2600" dirty="0" err="1"/>
              <a:t>discovery</a:t>
            </a:r>
            <a:r>
              <a:rPr lang="uk-UA" sz="2600" dirty="0"/>
              <a:t> </a:t>
            </a:r>
            <a:r>
              <a:rPr lang="uk-UA" sz="2600" dirty="0" err="1"/>
              <a:t>process</a:t>
            </a:r>
            <a:r>
              <a:rPr lang="uk-UA" sz="2600" dirty="0"/>
              <a:t>), буде адаптовано методику ЄС до особливостей України. Наступним кроком буде підготовка українських експертів, для можливості запровадження смарт-спеціалізації в усіх інших областях України. Спираючись на досвід країн ЄС, можна виділити етапи, які слід пройти в умовах реалізації стратегії смарт-спеціалізації</a:t>
            </a:r>
          </a:p>
          <a:p>
            <a:endParaRPr lang="uk-UA" sz="2600" dirty="0"/>
          </a:p>
        </p:txBody>
      </p:sp>
    </p:spTree>
    <p:extLst>
      <p:ext uri="{BB962C8B-B14F-4D97-AF65-F5344CB8AC3E}">
        <p14:creationId xmlns:p14="http://schemas.microsoft.com/office/powerpoint/2010/main" val="1845918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Рисунок 3"/>
          <p:cNvPicPr/>
          <p:nvPr/>
        </p:nvPicPr>
        <p:blipFill>
          <a:blip r:embed="rId2"/>
          <a:stretch>
            <a:fillRect/>
          </a:stretch>
        </p:blipFill>
        <p:spPr>
          <a:xfrm>
            <a:off x="927710" y="91831"/>
            <a:ext cx="5940425" cy="3175000"/>
          </a:xfrm>
          <a:prstGeom prst="rect">
            <a:avLst/>
          </a:prstGeom>
        </p:spPr>
      </p:pic>
      <p:pic>
        <p:nvPicPr>
          <p:cNvPr id="5" name="Объект 4"/>
          <p:cNvPicPr>
            <a:picLocks noGrp="1"/>
          </p:cNvPicPr>
          <p:nvPr>
            <p:ph idx="1"/>
          </p:nvPr>
        </p:nvPicPr>
        <p:blipFill>
          <a:blip r:embed="rId3"/>
          <a:stretch>
            <a:fillRect/>
          </a:stretch>
        </p:blipFill>
        <p:spPr>
          <a:xfrm>
            <a:off x="927709" y="3266831"/>
            <a:ext cx="6009421" cy="3468077"/>
          </a:xfrm>
          <a:prstGeom prst="rect">
            <a:avLst/>
          </a:prstGeom>
        </p:spPr>
      </p:pic>
    </p:spTree>
    <p:extLst>
      <p:ext uri="{BB962C8B-B14F-4D97-AF65-F5344CB8AC3E}">
        <p14:creationId xmlns:p14="http://schemas.microsoft.com/office/powerpoint/2010/main" val="4231068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fontScale="55000" lnSpcReduction="20000"/>
          </a:bodyPr>
          <a:lstStyle/>
          <a:p>
            <a:pPr algn="just"/>
            <a:r>
              <a:rPr lang="uk-UA" sz="2600" dirty="0"/>
              <a:t>Формування стратегії смарт-спеціалізації покликане провести певні структурні зміни в економіці регіону. Забезпечити виконання цього завдання можливо шляхом реалізації відповідних кроків в таких напрямках:</a:t>
            </a:r>
          </a:p>
          <a:p>
            <a:pPr algn="just"/>
            <a:r>
              <a:rPr lang="uk-UA" sz="2600" dirty="0"/>
              <a:t>- перехід від вже існуючої галузі до нової, що заснована в умовах спільної діяльності наукової спільноти, освітніх установ та суб’єктів підприємництва, або її оновлення;</a:t>
            </a:r>
          </a:p>
          <a:p>
            <a:pPr algn="just"/>
            <a:r>
              <a:rPr lang="uk-UA" sz="2600" dirty="0"/>
              <a:t>- модернізація шляхом технологічного удосконалення або адаптації виробничих процесів та розповсюдження інновацій;</a:t>
            </a:r>
          </a:p>
          <a:p>
            <a:pPr algn="just"/>
            <a:r>
              <a:rPr lang="uk-UA" sz="2600" dirty="0"/>
              <a:t>- диверсифікація у </a:t>
            </a:r>
            <a:r>
              <a:rPr lang="uk-UA" sz="2600" dirty="0" err="1"/>
              <a:t>спорідне</a:t>
            </a:r>
            <a:endParaRPr lang="uk-UA" sz="2600" dirty="0"/>
          </a:p>
          <a:p>
            <a:pPr algn="just"/>
            <a:r>
              <a:rPr lang="uk-UA" sz="2600" dirty="0"/>
              <a:t>- ні сфери економічної діяльності, що </a:t>
            </a:r>
            <a:r>
              <a:rPr lang="uk-UA" sz="2600" dirty="0" err="1"/>
              <a:t>результується</a:t>
            </a:r>
            <a:r>
              <a:rPr lang="uk-UA" sz="2600" dirty="0"/>
              <a:t> синергічним ефектом;</a:t>
            </a:r>
          </a:p>
          <a:p>
            <a:pPr algn="just"/>
            <a:r>
              <a:rPr lang="uk-UA" sz="2600" dirty="0"/>
              <a:t>- розвиток цілковито нових видів економічної діяльності в результаті радикальних технологічних змін, інноваційних проривів, які сприяють перетворенню неефективних та низько розвинутих сфер у прибуткові та привабливі для фінансування </a:t>
            </a:r>
          </a:p>
          <a:p>
            <a:pPr algn="just"/>
            <a:r>
              <a:rPr lang="uk-UA" sz="2600" dirty="0"/>
              <a:t>Враховуючи розробку Стратегій регіонального розвитку після 2021 року, наявність в областях смарт-спеціалізації допоможе ефективніше використовувати наявні ресурси, розвивати унікальні сторони та удосконалювати систему стратегічного планування в областях </a:t>
            </a:r>
            <a:r>
              <a:rPr lang="uk-UA" sz="2600" dirty="0" smtClean="0"/>
              <a:t>.</a:t>
            </a:r>
            <a:endParaRPr lang="uk-UA" sz="2600" dirty="0"/>
          </a:p>
          <a:p>
            <a:pPr algn="just"/>
            <a:r>
              <a:rPr lang="uk-UA" sz="2600" dirty="0"/>
              <a:t>Практика доводить, що на рівні територіальних громад забезпечується  інтенсивний розвиток, а саме – можливість досягнення глобальних цілей. І кожен регіон має свою специфіку та певну модель регіонального розвитку.</a:t>
            </a:r>
          </a:p>
          <a:p>
            <a:endParaRPr lang="uk-UA" dirty="0"/>
          </a:p>
        </p:txBody>
      </p:sp>
    </p:spTree>
    <p:extLst>
      <p:ext uri="{BB962C8B-B14F-4D97-AF65-F5344CB8AC3E}">
        <p14:creationId xmlns:p14="http://schemas.microsoft.com/office/powerpoint/2010/main" val="21246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stretch>
            <a:fillRect/>
          </a:stretch>
        </p:blipFill>
        <p:spPr>
          <a:xfrm>
            <a:off x="1251678" y="477078"/>
            <a:ext cx="9112302" cy="5132677"/>
          </a:xfrm>
          <a:prstGeom prst="rect">
            <a:avLst/>
          </a:prstGeom>
        </p:spPr>
      </p:pic>
    </p:spTree>
    <p:extLst>
      <p:ext uri="{BB962C8B-B14F-4D97-AF65-F5344CB8AC3E}">
        <p14:creationId xmlns:p14="http://schemas.microsoft.com/office/powerpoint/2010/main" val="717905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0809" y="-74815"/>
            <a:ext cx="10178322" cy="1492132"/>
          </a:xfrm>
        </p:spPr>
        <p:txBody>
          <a:bodyPr>
            <a:normAutofit fontScale="90000"/>
          </a:bodyPr>
          <a:lstStyle/>
          <a:p>
            <a:r>
              <a:rPr lang="uk-UA" b="1" dirty="0"/>
              <a:t>Методологія планування регіонального розвитку в Україні</a:t>
            </a:r>
            <a:r>
              <a:rPr lang="uk-UA" dirty="0"/>
              <a:t/>
            </a:r>
            <a:br>
              <a:rPr lang="uk-UA" dirty="0"/>
            </a:br>
            <a:endParaRPr lang="uk-UA" dirty="0"/>
          </a:p>
        </p:txBody>
      </p:sp>
      <p:sp>
        <p:nvSpPr>
          <p:cNvPr id="3" name="Объект 2"/>
          <p:cNvSpPr>
            <a:spLocks noGrp="1"/>
          </p:cNvSpPr>
          <p:nvPr>
            <p:ph idx="1"/>
          </p:nvPr>
        </p:nvSpPr>
        <p:spPr>
          <a:xfrm>
            <a:off x="1330809" y="1417317"/>
            <a:ext cx="10178322" cy="3593591"/>
          </a:xfrm>
        </p:spPr>
        <p:txBody>
          <a:bodyPr>
            <a:normAutofit fontScale="85000" lnSpcReduction="10000"/>
          </a:bodyPr>
          <a:lstStyle/>
          <a:p>
            <a:endParaRPr lang="uk-UA" dirty="0"/>
          </a:p>
          <a:p>
            <a:r>
              <a:rPr lang="uk-UA" dirty="0"/>
              <a:t>Методологія інтегрованого планування регіонального розвитку в Україні була розроблена у рамках Програми ЄС «Підтримка політики регіонального розвитку в Україні з метою систематизації та покращення підходу до планування та імплементації регіонального розвитку. </a:t>
            </a:r>
          </a:p>
          <a:p>
            <a:r>
              <a:rPr lang="uk-UA" dirty="0"/>
              <a:t>Методологія включає застосування підходу розумної спеціалізації, в рамках якого визначаються пріоритети в галузі досліджень та інновацій для створення конкурентних переваг, що відповідають новим можливостям та розвитку, а також уникнення дублювання та фрагментації дослідницької та інноваційної діяльності.</a:t>
            </a:r>
          </a:p>
          <a:p>
            <a:r>
              <a:rPr lang="uk-UA" dirty="0"/>
              <a:t>Методологія призначена для практиків – зацікавлених осіб, організацій та органів влади, які активно займаються плануванням і здійсненням регіонального розвитку.</a:t>
            </a:r>
          </a:p>
          <a:p>
            <a:r>
              <a:rPr lang="uk-UA" dirty="0"/>
              <a:t>Ключові структури, необхідні для розробки стратегії регіонального розвитку, окреслено на рисунку.</a:t>
            </a:r>
          </a:p>
          <a:p>
            <a:endParaRPr lang="uk-UA" dirty="0"/>
          </a:p>
        </p:txBody>
      </p:sp>
      <p:pic>
        <p:nvPicPr>
          <p:cNvPr id="4" name="Рисунок 3"/>
          <p:cNvPicPr/>
          <p:nvPr/>
        </p:nvPicPr>
        <p:blipFill>
          <a:blip r:embed="rId2"/>
          <a:stretch>
            <a:fillRect/>
          </a:stretch>
        </p:blipFill>
        <p:spPr>
          <a:xfrm>
            <a:off x="8563708" y="4756638"/>
            <a:ext cx="3628292" cy="2101362"/>
          </a:xfrm>
          <a:prstGeom prst="rect">
            <a:avLst/>
          </a:prstGeom>
        </p:spPr>
      </p:pic>
    </p:spTree>
    <p:extLst>
      <p:ext uri="{BB962C8B-B14F-4D97-AF65-F5344CB8AC3E}">
        <p14:creationId xmlns:p14="http://schemas.microsoft.com/office/powerpoint/2010/main" val="72488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251678" y="1874517"/>
            <a:ext cx="10398130" cy="3593591"/>
          </a:xfrm>
        </p:spPr>
        <p:txBody>
          <a:bodyPr>
            <a:noAutofit/>
          </a:bodyPr>
          <a:lstStyle/>
          <a:p>
            <a:pPr algn="just"/>
            <a:r>
              <a:rPr lang="uk-UA" sz="1600" dirty="0"/>
              <a:t>Смарт-спеціалізація  - цей термін увійшов в ужиток з початком другого десятиліття нинішнього століття і означає розумну спеціалізацію.</a:t>
            </a:r>
          </a:p>
          <a:p>
            <a:pPr algn="just"/>
            <a:r>
              <a:rPr lang="uk-UA" sz="1600" dirty="0"/>
              <a:t>Концепцію розумної спеціалізації регіонів (</a:t>
            </a:r>
            <a:r>
              <a:rPr lang="uk-UA" sz="1600" dirty="0" err="1"/>
              <a:t>Smart</a:t>
            </a:r>
            <a:r>
              <a:rPr lang="uk-UA" sz="1600" dirty="0"/>
              <a:t> </a:t>
            </a:r>
            <a:r>
              <a:rPr lang="uk-UA" sz="1600" dirty="0" err="1"/>
              <a:t>Specialization</a:t>
            </a:r>
            <a:r>
              <a:rPr lang="uk-UA" sz="1600" dirty="0"/>
              <a:t>) розробила експертна група «знання для зростання» (</a:t>
            </a:r>
            <a:r>
              <a:rPr lang="uk-UA" sz="1600" dirty="0" err="1"/>
              <a:t>Knowledge</a:t>
            </a:r>
            <a:r>
              <a:rPr lang="uk-UA" sz="1600" dirty="0"/>
              <a:t> </a:t>
            </a:r>
            <a:r>
              <a:rPr lang="uk-UA" sz="1600" dirty="0" err="1"/>
              <a:t>for</a:t>
            </a:r>
            <a:r>
              <a:rPr lang="uk-UA" sz="1600" dirty="0"/>
              <a:t> </a:t>
            </a:r>
            <a:r>
              <a:rPr lang="uk-UA" sz="1600" dirty="0" err="1"/>
              <a:t>Growth</a:t>
            </a:r>
            <a:r>
              <a:rPr lang="uk-UA" sz="1600" dirty="0"/>
              <a:t>) директорату з технологій та інновацій Єврокомісії в процесі формування єдиного європейського дослідницького простору (</a:t>
            </a:r>
            <a:r>
              <a:rPr lang="uk-UA" sz="1600" dirty="0" err="1"/>
              <a:t>European</a:t>
            </a:r>
            <a:r>
              <a:rPr lang="uk-UA" sz="1600" dirty="0"/>
              <a:t> </a:t>
            </a:r>
            <a:r>
              <a:rPr lang="uk-UA" sz="1600" dirty="0" err="1"/>
              <a:t>Research</a:t>
            </a:r>
            <a:r>
              <a:rPr lang="uk-UA" sz="1600" dirty="0"/>
              <a:t> </a:t>
            </a:r>
            <a:r>
              <a:rPr lang="uk-UA" sz="1600" dirty="0" err="1"/>
              <a:t>Area</a:t>
            </a:r>
            <a:r>
              <a:rPr lang="uk-UA" sz="1600" dirty="0"/>
              <a:t> — ERA</a:t>
            </a:r>
            <a:r>
              <a:rPr lang="uk-UA" sz="1600" dirty="0" smtClean="0"/>
              <a:t>).</a:t>
            </a:r>
            <a:endParaRPr lang="uk-UA" sz="1600" dirty="0"/>
          </a:p>
          <a:p>
            <a:pPr algn="just"/>
            <a:r>
              <a:rPr lang="uk-UA" sz="1600" dirty="0"/>
              <a:t>Перед розробниками концепції стояло завдання поширити державні інвестиції на знання та інновації. Підтримка дослідницької діяльності бізнесу в таких областях, як біотехнології, нанотехнології з боку державних і, особливо, регіональної влади повинна була доповнювати інші виробничі області для розкриття внутрішнього потенціалу та отримання переваг вже на міжнародному ринку. Початкова ідея досить проста: концентрація публічних ресурсів в інвестиціях в знання стосовно конкретних підприємств з метою зміцнення порівняльних переваг в існуючих або нових областях. Однак концептуальні та політичні наслідки "розумної спеціалізації" є набагато складнішими і поширюються на три різних області: основоположна роль наукової, технологічний та економічної спеціалізації в розвитку порівняльних переваг і економічному зростанні; політика, спрямована на виявлення пріоритетних областей діяльності та управлінські рішення, що зміщують провідну роль до регіонів, приватних акціонерів і підприємців в процесі перетворення політики спеціалізації в реальні соціально-економічні результати</a:t>
            </a:r>
            <a:r>
              <a:rPr lang="uk-UA" sz="1600" dirty="0" smtClean="0"/>
              <a:t>.</a:t>
            </a:r>
            <a:endParaRPr lang="uk-UA" sz="1600" dirty="0"/>
          </a:p>
        </p:txBody>
      </p:sp>
    </p:spTree>
    <p:extLst>
      <p:ext uri="{BB962C8B-B14F-4D97-AF65-F5344CB8AC3E}">
        <p14:creationId xmlns:p14="http://schemas.microsoft.com/office/powerpoint/2010/main" val="277707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a:xfrm>
            <a:off x="1313224" y="940778"/>
            <a:ext cx="10178322" cy="3593591"/>
          </a:xfrm>
        </p:spPr>
        <p:txBody>
          <a:bodyPr/>
          <a:lstStyle/>
          <a:p>
            <a:r>
              <a:rPr lang="uk-UA" dirty="0"/>
              <a:t>Крім того, протягом всього процесу розробки стратегії регіони повинні працювати на створення регіональної мережі для підготовки проектів. Ця мережа буде використовуватися на стадії розробки стратегії для створення проектних ідей, необхідних для практичної реалізації стратегії, а також в ході її реалізації шляхом імплементації впровадження проектів регіонального розвитку.</a:t>
            </a:r>
          </a:p>
          <a:p>
            <a:r>
              <a:rPr lang="uk-UA" dirty="0"/>
              <a:t>Соціально-економічний аналіз є важливою складовою процесу розробки смарт-спеціалізації регіону. тому не може розглядатись окремо від інших етапів роботи</a:t>
            </a:r>
            <a:r>
              <a:rPr lang="uk-UA" dirty="0" smtClean="0"/>
              <a:t>.</a:t>
            </a:r>
          </a:p>
          <a:p>
            <a:r>
              <a:rPr lang="uk-UA" dirty="0"/>
              <a:t>Соціально-економічний аналіз полягає в основу розробки можливих сценаріїв розвитку, визначення сильних та слабких сторін регіону.</a:t>
            </a:r>
          </a:p>
          <a:p>
            <a:endParaRPr lang="uk-UA" dirty="0"/>
          </a:p>
          <a:p>
            <a:endParaRPr lang="uk-UA" dirty="0"/>
          </a:p>
        </p:txBody>
      </p:sp>
      <p:pic>
        <p:nvPicPr>
          <p:cNvPr id="7" name="Рисунок 6"/>
          <p:cNvPicPr/>
          <p:nvPr/>
        </p:nvPicPr>
        <p:blipFill>
          <a:blip r:embed="rId2"/>
          <a:stretch>
            <a:fillRect/>
          </a:stretch>
        </p:blipFill>
        <p:spPr>
          <a:xfrm>
            <a:off x="6036041" y="4224458"/>
            <a:ext cx="5940425" cy="2651125"/>
          </a:xfrm>
          <a:prstGeom prst="rect">
            <a:avLst/>
          </a:prstGeom>
        </p:spPr>
      </p:pic>
    </p:spTree>
    <p:extLst>
      <p:ext uri="{BB962C8B-B14F-4D97-AF65-F5344CB8AC3E}">
        <p14:creationId xmlns:p14="http://schemas.microsoft.com/office/powerpoint/2010/main" val="942055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0"/>
            <a:ext cx="10178322" cy="1492132"/>
          </a:xfrm>
        </p:spPr>
        <p:txBody>
          <a:bodyPr>
            <a:normAutofit fontScale="90000"/>
          </a:bodyPr>
          <a:lstStyle/>
          <a:p>
            <a:r>
              <a:rPr lang="uk-UA" b="1" dirty="0"/>
              <a:t>Орієнтовні терміни по стадіях процесу розробки стратегії</a:t>
            </a:r>
            <a:r>
              <a:rPr lang="uk-UA" dirty="0"/>
              <a:t/>
            </a:r>
            <a:br>
              <a:rPr lang="uk-UA" dirty="0"/>
            </a:br>
            <a:endParaRPr lang="uk-UA" dirty="0"/>
          </a:p>
        </p:txBody>
      </p:sp>
      <p:pic>
        <p:nvPicPr>
          <p:cNvPr id="5" name="Рисунок 4"/>
          <p:cNvPicPr/>
          <p:nvPr/>
        </p:nvPicPr>
        <p:blipFill>
          <a:blip r:embed="rId2"/>
          <a:stretch>
            <a:fillRect/>
          </a:stretch>
        </p:blipFill>
        <p:spPr>
          <a:xfrm>
            <a:off x="4506181" y="1415561"/>
            <a:ext cx="5481882" cy="4975494"/>
          </a:xfrm>
          <a:prstGeom prst="rect">
            <a:avLst/>
          </a:prstGeom>
        </p:spPr>
      </p:pic>
      <p:sp>
        <p:nvSpPr>
          <p:cNvPr id="6" name="Объект 5"/>
          <p:cNvSpPr>
            <a:spLocks noGrp="1"/>
          </p:cNvSpPr>
          <p:nvPr>
            <p:ph idx="1"/>
          </p:nvPr>
        </p:nvSpPr>
        <p:spPr>
          <a:xfrm>
            <a:off x="1348394" y="2409094"/>
            <a:ext cx="10178322" cy="3593591"/>
          </a:xfrm>
        </p:spPr>
        <p:txBody>
          <a:bodyPr/>
          <a:lstStyle/>
          <a:p>
            <a:endParaRPr lang="uk-UA" dirty="0"/>
          </a:p>
        </p:txBody>
      </p:sp>
    </p:spTree>
    <p:extLst>
      <p:ext uri="{BB962C8B-B14F-4D97-AF65-F5344CB8AC3E}">
        <p14:creationId xmlns:p14="http://schemas.microsoft.com/office/powerpoint/2010/main" val="2347417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p:cNvPicPr>
          <p:nvPr/>
        </p:nvPicPr>
        <p:blipFill>
          <a:blip r:embed="rId2"/>
          <a:stretch>
            <a:fillRect/>
          </a:stretch>
        </p:blipFill>
        <p:spPr>
          <a:xfrm>
            <a:off x="2401154" y="301258"/>
            <a:ext cx="6981825" cy="2886075"/>
          </a:xfrm>
          <a:prstGeom prst="rect">
            <a:avLst/>
          </a:prstGeom>
        </p:spPr>
      </p:pic>
      <p:pic>
        <p:nvPicPr>
          <p:cNvPr id="5" name="Объект 4"/>
          <p:cNvPicPr>
            <a:picLocks noGrp="1"/>
          </p:cNvPicPr>
          <p:nvPr>
            <p:ph idx="1"/>
          </p:nvPr>
        </p:nvPicPr>
        <p:blipFill>
          <a:blip r:embed="rId3"/>
          <a:stretch>
            <a:fillRect/>
          </a:stretch>
        </p:blipFill>
        <p:spPr>
          <a:xfrm>
            <a:off x="2401154" y="3187333"/>
            <a:ext cx="6981825" cy="3336559"/>
          </a:xfrm>
          <a:prstGeom prst="rect">
            <a:avLst/>
          </a:prstGeom>
        </p:spPr>
      </p:pic>
    </p:spTree>
    <p:extLst>
      <p:ext uri="{BB962C8B-B14F-4D97-AF65-F5344CB8AC3E}">
        <p14:creationId xmlns:p14="http://schemas.microsoft.com/office/powerpoint/2010/main" val="2308334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uk-UA" dirty="0"/>
              <a:t>В залежності від результатів оцінки регіонального потенціалу щодо реалізації, доцільно підготувати і реалізувати відповідні заходи з розвитку організаційної спроможності для посилення потенціалу регіональних зацікавлених сторін, необхідних для різних завдань у реалізації стратегії. Найбільш поширеним навчанням в цій сфері є методи управління проектним циклом.</a:t>
            </a:r>
          </a:p>
          <a:p>
            <a:endParaRPr lang="uk-UA" dirty="0"/>
          </a:p>
        </p:txBody>
      </p:sp>
    </p:spTree>
    <p:extLst>
      <p:ext uri="{BB962C8B-B14F-4D97-AF65-F5344CB8AC3E}">
        <p14:creationId xmlns:p14="http://schemas.microsoft.com/office/powerpoint/2010/main" val="484061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1005524" y="905190"/>
            <a:ext cx="10180952" cy="5047619"/>
          </a:xfrm>
          <a:prstGeom prst="rect">
            <a:avLst/>
          </a:prstGeom>
        </p:spPr>
      </p:pic>
    </p:spTree>
    <p:extLst>
      <p:ext uri="{BB962C8B-B14F-4D97-AF65-F5344CB8AC3E}">
        <p14:creationId xmlns:p14="http://schemas.microsoft.com/office/powerpoint/2010/main" val="3343759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1096790" y="87465"/>
            <a:ext cx="10080669" cy="6045010"/>
          </a:xfrm>
          <a:prstGeom prst="rect">
            <a:avLst/>
          </a:prstGeom>
        </p:spPr>
      </p:pic>
    </p:spTree>
    <p:extLst>
      <p:ext uri="{BB962C8B-B14F-4D97-AF65-F5344CB8AC3E}">
        <p14:creationId xmlns:p14="http://schemas.microsoft.com/office/powerpoint/2010/main" val="1806452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207141" y="76486"/>
            <a:ext cx="11809524" cy="6561905"/>
          </a:xfrm>
          <a:prstGeom prst="rect">
            <a:avLst/>
          </a:prstGeom>
        </p:spPr>
      </p:pic>
    </p:spTree>
    <p:extLst>
      <p:ext uri="{BB962C8B-B14F-4D97-AF65-F5344CB8AC3E}">
        <p14:creationId xmlns:p14="http://schemas.microsoft.com/office/powerpoint/2010/main" val="87574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795131" y="190248"/>
            <a:ext cx="10268949" cy="6606192"/>
          </a:xfrm>
          <a:prstGeom prst="rect">
            <a:avLst/>
          </a:prstGeom>
        </p:spPr>
      </p:pic>
    </p:spTree>
    <p:extLst>
      <p:ext uri="{BB962C8B-B14F-4D97-AF65-F5344CB8AC3E}">
        <p14:creationId xmlns:p14="http://schemas.microsoft.com/office/powerpoint/2010/main" val="1417554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a:extLst>
              <a:ext uri="{FF2B5EF4-FFF2-40B4-BE49-F238E27FC236}">
                <a16:creationId xmlns:a16="http://schemas.microsoft.com/office/drawing/2014/main" id="{533A12F4-6112-4109-9CC2-7B94EC32B529}"/>
              </a:ext>
            </a:extLst>
          </p:cNvPr>
          <p:cNvGraphicFramePr>
            <a:graphicFrameLocks noGrp="1"/>
          </p:cNvGraphicFramePr>
          <p:nvPr>
            <p:ph idx="1"/>
            <p:extLst>
              <p:ext uri="{D42A27DB-BD31-4B8C-83A1-F6EECF244321}">
                <p14:modId xmlns:p14="http://schemas.microsoft.com/office/powerpoint/2010/main" val="87204078"/>
              </p:ext>
            </p:extLst>
          </p:nvPr>
        </p:nvGraphicFramePr>
        <p:xfrm>
          <a:off x="296519" y="1463040"/>
          <a:ext cx="11255401" cy="5653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a:extLst>
              <a:ext uri="{FF2B5EF4-FFF2-40B4-BE49-F238E27FC236}">
                <a16:creationId xmlns:a16="http://schemas.microsoft.com/office/drawing/2014/main" id="{55C981B3-026D-4D4D-84E2-211D32A6275F}"/>
              </a:ext>
            </a:extLst>
          </p:cNvPr>
          <p:cNvSpPr>
            <a:spLocks noGrp="1"/>
          </p:cNvSpPr>
          <p:nvPr>
            <p:ph type="title"/>
          </p:nvPr>
        </p:nvSpPr>
        <p:spPr>
          <a:xfrm>
            <a:off x="1251678" y="406399"/>
            <a:ext cx="10178322" cy="1468117"/>
          </a:xfrm>
        </p:spPr>
        <p:txBody>
          <a:bodyPr>
            <a:normAutofit fontScale="90000"/>
          </a:bodyPr>
          <a:lstStyle/>
          <a:p>
            <a:pPr algn="ctr"/>
            <a:r>
              <a:rPr lang="uk-UA" b="1" dirty="0">
                <a:solidFill>
                  <a:srgbClr val="0070C0"/>
                </a:solidFill>
                <a:latin typeface="+mn-lt"/>
              </a:rPr>
              <a:t>Хто визначає</a:t>
            </a:r>
            <a:br>
              <a:rPr lang="uk-UA" b="1" dirty="0">
                <a:solidFill>
                  <a:srgbClr val="0070C0"/>
                </a:solidFill>
                <a:latin typeface="+mn-lt"/>
              </a:rPr>
            </a:br>
            <a:r>
              <a:rPr lang="uk-UA" sz="5000" b="1" dirty="0">
                <a:solidFill>
                  <a:srgbClr val="0070C0"/>
                </a:solidFill>
                <a:latin typeface="+mn-lt"/>
              </a:rPr>
              <a:t>Смарт-Спеціалізації</a:t>
            </a:r>
          </a:p>
        </p:txBody>
      </p:sp>
    </p:spTree>
    <p:extLst>
      <p:ext uri="{BB962C8B-B14F-4D97-AF65-F5344CB8AC3E}">
        <p14:creationId xmlns:p14="http://schemas.microsoft.com/office/powerpoint/2010/main" val="1655419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19E685-BF5C-40A9-AAA4-5ABED13FBECA}"/>
              </a:ext>
            </a:extLst>
          </p:cNvPr>
          <p:cNvSpPr>
            <a:spLocks noGrp="1"/>
          </p:cNvSpPr>
          <p:nvPr>
            <p:ph type="title"/>
          </p:nvPr>
        </p:nvSpPr>
        <p:spPr>
          <a:xfrm>
            <a:off x="1251678" y="406399"/>
            <a:ext cx="10178322" cy="1468117"/>
          </a:xfrm>
        </p:spPr>
        <p:txBody>
          <a:bodyPr>
            <a:normAutofit fontScale="90000"/>
          </a:bodyPr>
          <a:lstStyle/>
          <a:p>
            <a:pPr algn="ctr"/>
            <a:r>
              <a:rPr lang="uk-UA" b="1" dirty="0">
                <a:solidFill>
                  <a:srgbClr val="0070C0"/>
                </a:solidFill>
                <a:latin typeface="+mn-lt"/>
              </a:rPr>
              <a:t>Як визначаються </a:t>
            </a:r>
            <a:br>
              <a:rPr lang="uk-UA" b="1" dirty="0">
                <a:solidFill>
                  <a:srgbClr val="0070C0"/>
                </a:solidFill>
                <a:latin typeface="+mn-lt"/>
              </a:rPr>
            </a:br>
            <a:r>
              <a:rPr lang="uk-UA" sz="5000" b="1" dirty="0">
                <a:solidFill>
                  <a:srgbClr val="0070C0"/>
                </a:solidFill>
                <a:latin typeface="+mn-lt"/>
              </a:rPr>
              <a:t>Смарт-Спеціалізації</a:t>
            </a:r>
          </a:p>
        </p:txBody>
      </p:sp>
      <p:graphicFrame>
        <p:nvGraphicFramePr>
          <p:cNvPr id="10" name="Місце для вмісту 9">
            <a:extLst>
              <a:ext uri="{FF2B5EF4-FFF2-40B4-BE49-F238E27FC236}">
                <a16:creationId xmlns:a16="http://schemas.microsoft.com/office/drawing/2014/main" id="{92BFA98D-08F9-47E6-A1B9-DB5670CE1664}"/>
              </a:ext>
            </a:extLst>
          </p:cNvPr>
          <p:cNvGraphicFramePr>
            <a:graphicFrameLocks noGrp="1"/>
          </p:cNvGraphicFramePr>
          <p:nvPr>
            <p:ph idx="1"/>
            <p:extLst>
              <p:ext uri="{D42A27DB-BD31-4B8C-83A1-F6EECF244321}">
                <p14:modId xmlns:p14="http://schemas.microsoft.com/office/powerpoint/2010/main" val="1529033328"/>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598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251678" y="1925516"/>
            <a:ext cx="10301414" cy="3593591"/>
          </a:xfrm>
        </p:spPr>
        <p:txBody>
          <a:bodyPr>
            <a:noAutofit/>
          </a:bodyPr>
          <a:lstStyle/>
          <a:p>
            <a:pPr algn="just"/>
            <a:r>
              <a:rPr lang="uk-UA" sz="1600" dirty="0"/>
              <a:t>Таким чином «розумна спеціалізація» являє собою концепцію політики економічного зростання, рухомого інноваціями, і багато з її основоположних елементів вже не раз згадувалися в контексті розвитку регіонів, інновацій, промислової політики.</a:t>
            </a:r>
          </a:p>
          <a:p>
            <a:pPr algn="just"/>
            <a:r>
              <a:rPr lang="uk-UA" sz="1600" dirty="0"/>
              <a:t>Ключовою відмінністю розумної спеціалізації від традиційної промислової політики, навіть інноваційної – є інтерактивний процес, позначений авторами концепції як «підприємницький пошук», в рамках якого ринок і приватний сектор досліджують можливості нової </a:t>
            </a:r>
            <a:r>
              <a:rPr lang="uk-UA" sz="1600" dirty="0" smtClean="0"/>
              <a:t>діяльності.</a:t>
            </a:r>
            <a:endParaRPr lang="uk-UA" sz="1600" dirty="0"/>
          </a:p>
          <a:p>
            <a:pPr algn="just"/>
            <a:r>
              <a:rPr lang="uk-UA" sz="1600" dirty="0"/>
              <a:t>Концепція розумної спеціалізації передбачає взаємозв'язок між наукою, освітою і економікою, хоча у контексті регіонального розвитку можна швидше говорити про відносини між бізнесом, наукою і громадською сферою. Відповідно до цих відносин мета розумної спеціалізації – це оптимальне використовування потенціалу окремих регіонів і країн через найбільше пристосування можливих напрямів розвитку науки і освіти у цих регіонах або країнах до їх конкретних соціально-економічних умов. Тобто спрямування державного втручання у такі ініціативи, заходи і проекти, які уможливлюють спеціалізацію у цьому регіоні або країні, або розвиток базових технологій чи продуктів і послуг з використанням цих технологій. Суспільна роль уряду не є вибором тієї чи іншої спеціалізації, участь у залученні різних партнерів у процесі формування спеціалізації, виявленні додаткових інвестицій у нові спеціалізації та розширення ділових контактів у межах технологій та загальне застосування різними партнерами</a:t>
            </a:r>
            <a:endParaRPr lang="uk-UA" sz="1600" dirty="0"/>
          </a:p>
        </p:txBody>
      </p:sp>
    </p:spTree>
    <p:extLst>
      <p:ext uri="{BB962C8B-B14F-4D97-AF65-F5344CB8AC3E}">
        <p14:creationId xmlns:p14="http://schemas.microsoft.com/office/powerpoint/2010/main" val="888634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4C171367-A10D-4C4E-9C3C-CE77E8DA530E}"/>
              </a:ext>
            </a:extLst>
          </p:cNvPr>
          <p:cNvSpPr>
            <a:spLocks noGrp="1"/>
          </p:cNvSpPr>
          <p:nvPr>
            <p:ph type="title"/>
          </p:nvPr>
        </p:nvSpPr>
        <p:spPr>
          <a:xfrm>
            <a:off x="1250950" y="304800"/>
            <a:ext cx="10179050" cy="1570038"/>
          </a:xfrm>
        </p:spPr>
        <p:txBody>
          <a:bodyPr>
            <a:normAutofit/>
          </a:bodyPr>
          <a:lstStyle/>
          <a:p>
            <a:pPr algn="ctr"/>
            <a:r>
              <a:rPr lang="uk-UA" b="1" dirty="0">
                <a:solidFill>
                  <a:srgbClr val="0070C0"/>
                </a:solidFill>
                <a:latin typeface="+mn-lt"/>
              </a:rPr>
              <a:t>Що дає визначення </a:t>
            </a:r>
            <a:br>
              <a:rPr lang="uk-UA" b="1" dirty="0">
                <a:solidFill>
                  <a:srgbClr val="0070C0"/>
                </a:solidFill>
                <a:latin typeface="+mn-lt"/>
              </a:rPr>
            </a:br>
            <a:r>
              <a:rPr lang="uk-UA" b="1" dirty="0">
                <a:solidFill>
                  <a:srgbClr val="0070C0"/>
                </a:solidFill>
                <a:latin typeface="+mn-lt"/>
              </a:rPr>
              <a:t>смарт-спеціалізацій</a:t>
            </a:r>
            <a:endParaRPr lang="uk-UA" sz="5000" b="1" dirty="0">
              <a:solidFill>
                <a:srgbClr val="0070C0"/>
              </a:solidFill>
              <a:latin typeface="+mn-lt"/>
            </a:endParaRPr>
          </a:p>
        </p:txBody>
      </p:sp>
      <p:graphicFrame>
        <p:nvGraphicFramePr>
          <p:cNvPr id="10" name="Місце для вмісту 9">
            <a:extLst>
              <a:ext uri="{FF2B5EF4-FFF2-40B4-BE49-F238E27FC236}">
                <a16:creationId xmlns:a16="http://schemas.microsoft.com/office/drawing/2014/main" id="{863BF357-7FE2-4D44-A242-4B82833A4F0D}"/>
              </a:ext>
            </a:extLst>
          </p:cNvPr>
          <p:cNvGraphicFramePr>
            <a:graphicFrameLocks noGrp="1"/>
          </p:cNvGraphicFramePr>
          <p:nvPr>
            <p:ph idx="1"/>
            <p:extLst>
              <p:ext uri="{D42A27DB-BD31-4B8C-83A1-F6EECF244321}">
                <p14:modId xmlns:p14="http://schemas.microsoft.com/office/powerpoint/2010/main" val="809058355"/>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062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увати 21">
            <a:extLst>
              <a:ext uri="{FF2B5EF4-FFF2-40B4-BE49-F238E27FC236}">
                <a16:creationId xmlns:a16="http://schemas.microsoft.com/office/drawing/2014/main" id="{7D54D17E-C807-41A8-B6BC-0EE26242B920}"/>
              </a:ext>
            </a:extLst>
          </p:cNvPr>
          <p:cNvGrpSpPr/>
          <p:nvPr/>
        </p:nvGrpSpPr>
        <p:grpSpPr>
          <a:xfrm>
            <a:off x="170180" y="67704"/>
            <a:ext cx="11851640" cy="285432"/>
            <a:chOff x="127000" y="1690688"/>
            <a:chExt cx="11851640" cy="285432"/>
          </a:xfrm>
        </p:grpSpPr>
        <p:sp>
          <p:nvSpPr>
            <p:cNvPr id="20" name="Прямокутник: округлені кути 19">
              <a:extLst>
                <a:ext uri="{FF2B5EF4-FFF2-40B4-BE49-F238E27FC236}">
                  <a16:creationId xmlns:a16="http://schemas.microsoft.com/office/drawing/2014/main" id="{B8EDD309-82D2-4CFE-8543-3AFE022DC3F4}"/>
                </a:ext>
              </a:extLst>
            </p:cNvPr>
            <p:cNvSpPr/>
            <p:nvPr/>
          </p:nvSpPr>
          <p:spPr>
            <a:xfrm>
              <a:off x="2146300" y="1690688"/>
              <a:ext cx="9832340" cy="2854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uk-UA" dirty="0"/>
                <a:t>ЕЛЕМЕНТ</a:t>
              </a:r>
            </a:p>
          </p:txBody>
        </p:sp>
        <p:sp>
          <p:nvSpPr>
            <p:cNvPr id="21" name="Прямокутник: округлені кути 20">
              <a:extLst>
                <a:ext uri="{FF2B5EF4-FFF2-40B4-BE49-F238E27FC236}">
                  <a16:creationId xmlns:a16="http://schemas.microsoft.com/office/drawing/2014/main" id="{305B2A94-ABB5-4356-A786-28A99B055121}"/>
                </a:ext>
              </a:extLst>
            </p:cNvPr>
            <p:cNvSpPr/>
            <p:nvPr/>
          </p:nvSpPr>
          <p:spPr>
            <a:xfrm>
              <a:off x="127000" y="1690688"/>
              <a:ext cx="1932940" cy="2854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uk-UA" dirty="0"/>
                <a:t>РІВЕНЬ</a:t>
              </a:r>
            </a:p>
          </p:txBody>
        </p:sp>
      </p:grpSp>
      <p:sp>
        <p:nvSpPr>
          <p:cNvPr id="23" name="Прямокутник: округлені кути 22">
            <a:extLst>
              <a:ext uri="{FF2B5EF4-FFF2-40B4-BE49-F238E27FC236}">
                <a16:creationId xmlns:a16="http://schemas.microsoft.com/office/drawing/2014/main" id="{F67F8C7B-A916-489E-A794-3B35EA2405B4}"/>
              </a:ext>
            </a:extLst>
          </p:cNvPr>
          <p:cNvSpPr/>
          <p:nvPr/>
        </p:nvSpPr>
        <p:spPr>
          <a:xfrm>
            <a:off x="207645" y="792673"/>
            <a:ext cx="1932940" cy="1161551"/>
          </a:xfrm>
          <a:prstGeom prst="roundRect">
            <a:avLst/>
          </a:prstGeom>
          <a:ln w="9525" cap="flat" cmpd="sng" algn="ctr">
            <a:solidFill>
              <a:schemeClr val="accent3"/>
            </a:solidFill>
            <a:prstDash val="solid"/>
            <a:round/>
            <a:headEnd type="none" w="med" len="med"/>
            <a:tailEnd type="none" w="med" len="med"/>
          </a:ln>
        </p:spPr>
        <p:style>
          <a:lnRef idx="0">
            <a:scrgbClr r="0" g="0" b="0"/>
          </a:lnRef>
          <a:fillRef idx="1002">
            <a:schemeClr val="lt2"/>
          </a:fillRef>
          <a:effectRef idx="0">
            <a:scrgbClr r="0" g="0" b="0"/>
          </a:effectRef>
          <a:fontRef idx="minor">
            <a:schemeClr val="accent3"/>
          </a:fontRef>
        </p:style>
        <p:txBody>
          <a:bodyPr rtlCol="0" anchor="ctr"/>
          <a:lstStyle/>
          <a:p>
            <a:pPr algn="ctr"/>
            <a:r>
              <a:rPr lang="uk-UA" sz="1600" dirty="0"/>
              <a:t>Національний – розробка політики</a:t>
            </a:r>
            <a:endParaRPr lang="uk-UA" dirty="0"/>
          </a:p>
        </p:txBody>
      </p:sp>
      <p:sp>
        <p:nvSpPr>
          <p:cNvPr id="24" name="Прямокутник: округлені кути 23">
            <a:extLst>
              <a:ext uri="{FF2B5EF4-FFF2-40B4-BE49-F238E27FC236}">
                <a16:creationId xmlns:a16="http://schemas.microsoft.com/office/drawing/2014/main" id="{3952FA85-312B-4193-A4B7-8A4E38781B9F}"/>
              </a:ext>
            </a:extLst>
          </p:cNvPr>
          <p:cNvSpPr/>
          <p:nvPr/>
        </p:nvSpPr>
        <p:spPr>
          <a:xfrm>
            <a:off x="170180" y="4829768"/>
            <a:ext cx="1932940" cy="917350"/>
          </a:xfrm>
          <a:prstGeom prst="roundRect">
            <a:avLst/>
          </a:prstGeom>
          <a:ln/>
        </p:spPr>
        <p:style>
          <a:lnRef idx="1">
            <a:schemeClr val="accent3"/>
          </a:lnRef>
          <a:fillRef idx="1001">
            <a:schemeClr val="lt2"/>
          </a:fillRef>
          <a:effectRef idx="1">
            <a:schemeClr val="accent3"/>
          </a:effectRef>
          <a:fontRef idx="minor">
            <a:schemeClr val="dk1"/>
          </a:fontRef>
        </p:style>
        <p:txBody>
          <a:bodyPr rtlCol="0" anchor="ctr"/>
          <a:lstStyle/>
          <a:p>
            <a:pPr algn="ctr"/>
            <a:r>
              <a:rPr lang="uk-UA" dirty="0">
                <a:solidFill>
                  <a:schemeClr val="bg1">
                    <a:lumMod val="65000"/>
                  </a:schemeClr>
                </a:solidFill>
              </a:rPr>
              <a:t>Регіональний -впровадження політики</a:t>
            </a:r>
            <a:endParaRPr lang="en-US" dirty="0">
              <a:solidFill>
                <a:schemeClr val="bg1">
                  <a:lumMod val="65000"/>
                </a:schemeClr>
              </a:solidFill>
            </a:endParaRPr>
          </a:p>
        </p:txBody>
      </p:sp>
      <p:sp>
        <p:nvSpPr>
          <p:cNvPr id="25" name="Прямокутник: округлені кути 24">
            <a:extLst>
              <a:ext uri="{FF2B5EF4-FFF2-40B4-BE49-F238E27FC236}">
                <a16:creationId xmlns:a16="http://schemas.microsoft.com/office/drawing/2014/main" id="{E1B37402-805B-4746-8758-8DF52BB74246}"/>
              </a:ext>
            </a:extLst>
          </p:cNvPr>
          <p:cNvSpPr/>
          <p:nvPr/>
        </p:nvSpPr>
        <p:spPr>
          <a:xfrm>
            <a:off x="209550" y="3006456"/>
            <a:ext cx="1932940" cy="917349"/>
          </a:xfrm>
          <a:prstGeom prst="roundRect">
            <a:avLst/>
          </a:prstGeom>
          <a:ln/>
        </p:spPr>
        <p:style>
          <a:lnRef idx="1">
            <a:schemeClr val="accent3"/>
          </a:lnRef>
          <a:fillRef idx="1001">
            <a:schemeClr val="lt2"/>
          </a:fillRef>
          <a:effectRef idx="1">
            <a:schemeClr val="accent3"/>
          </a:effectRef>
          <a:fontRef idx="minor">
            <a:schemeClr val="dk1"/>
          </a:fontRef>
        </p:style>
        <p:txBody>
          <a:bodyPr rtlCol="0" anchor="ctr"/>
          <a:lstStyle/>
          <a:p>
            <a:pPr algn="ctr"/>
            <a:r>
              <a:rPr lang="uk-UA" sz="1500" dirty="0">
                <a:solidFill>
                  <a:schemeClr val="bg1">
                    <a:lumMod val="65000"/>
                  </a:schemeClr>
                </a:solidFill>
              </a:rPr>
              <a:t>Операційний - розробка завдань і контроль</a:t>
            </a:r>
            <a:endParaRPr lang="en-US" sz="1500" dirty="0">
              <a:solidFill>
                <a:schemeClr val="bg1">
                  <a:lumMod val="65000"/>
                </a:schemeClr>
              </a:solidFill>
            </a:endParaRPr>
          </a:p>
        </p:txBody>
      </p:sp>
      <p:sp>
        <p:nvSpPr>
          <p:cNvPr id="26" name="Прямокутник: округлені кути 25">
            <a:extLst>
              <a:ext uri="{FF2B5EF4-FFF2-40B4-BE49-F238E27FC236}">
                <a16:creationId xmlns:a16="http://schemas.microsoft.com/office/drawing/2014/main" id="{B7949050-0E33-421A-AEB3-07D292983266}"/>
              </a:ext>
            </a:extLst>
          </p:cNvPr>
          <p:cNvSpPr/>
          <p:nvPr/>
        </p:nvSpPr>
        <p:spPr>
          <a:xfrm>
            <a:off x="7156174" y="443494"/>
            <a:ext cx="1898374" cy="960625"/>
          </a:xfrm>
          <a:prstGeom prst="roundRect">
            <a:avLst/>
          </a:prstGeom>
          <a:ln/>
        </p:spPr>
        <p:style>
          <a:lnRef idx="1">
            <a:schemeClr val="accent3"/>
          </a:lnRef>
          <a:fillRef idx="1001">
            <a:schemeClr val="lt2"/>
          </a:fillRef>
          <a:effectRef idx="1">
            <a:schemeClr val="accent3"/>
          </a:effectRef>
          <a:fontRef idx="minor">
            <a:schemeClr val="dk1"/>
          </a:fontRef>
        </p:style>
        <p:txBody>
          <a:bodyPr rtlCol="0" anchor="ctr"/>
          <a:lstStyle/>
          <a:p>
            <a:pPr algn="ctr"/>
            <a:r>
              <a:rPr lang="uk-UA" dirty="0">
                <a:solidFill>
                  <a:schemeClr val="bg1">
                    <a:lumMod val="65000"/>
                  </a:schemeClr>
                </a:solidFill>
              </a:rPr>
              <a:t>Консультативно-дорадчий орган</a:t>
            </a:r>
          </a:p>
        </p:txBody>
      </p:sp>
      <p:sp>
        <p:nvSpPr>
          <p:cNvPr id="27" name="Прямокутник: округлені кути 26">
            <a:extLst>
              <a:ext uri="{FF2B5EF4-FFF2-40B4-BE49-F238E27FC236}">
                <a16:creationId xmlns:a16="http://schemas.microsoft.com/office/drawing/2014/main" id="{3DEF9BD9-1C26-49DD-BAF0-332C975B2951}"/>
              </a:ext>
            </a:extLst>
          </p:cNvPr>
          <p:cNvSpPr/>
          <p:nvPr/>
        </p:nvSpPr>
        <p:spPr>
          <a:xfrm>
            <a:off x="2865120" y="783917"/>
            <a:ext cx="4116705" cy="11615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a:t>НАЦІОНАЛЬНА КОМАНДА</a:t>
            </a:r>
          </a:p>
        </p:txBody>
      </p:sp>
      <p:sp>
        <p:nvSpPr>
          <p:cNvPr id="28" name="Прямокутник: округлені кути 27">
            <a:extLst>
              <a:ext uri="{FF2B5EF4-FFF2-40B4-BE49-F238E27FC236}">
                <a16:creationId xmlns:a16="http://schemas.microsoft.com/office/drawing/2014/main" id="{2B355330-FA74-46C9-9EAC-F332E1DD5F62}"/>
              </a:ext>
            </a:extLst>
          </p:cNvPr>
          <p:cNvSpPr/>
          <p:nvPr/>
        </p:nvSpPr>
        <p:spPr>
          <a:xfrm>
            <a:off x="9245147" y="957856"/>
            <a:ext cx="2739208" cy="9606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dirty="0"/>
              <a:t>Рада інновацій</a:t>
            </a:r>
          </a:p>
          <a:p>
            <a:pPr algn="ctr"/>
            <a:r>
              <a:rPr lang="uk-UA" dirty="0"/>
              <a:t>під головуванням Прем’єр-Міністра</a:t>
            </a:r>
          </a:p>
        </p:txBody>
      </p:sp>
      <p:sp>
        <p:nvSpPr>
          <p:cNvPr id="30" name="Прямокутник: округлені кути 29">
            <a:extLst>
              <a:ext uri="{FF2B5EF4-FFF2-40B4-BE49-F238E27FC236}">
                <a16:creationId xmlns:a16="http://schemas.microsoft.com/office/drawing/2014/main" id="{D5617111-6CAE-4233-8560-862A678FC263}"/>
              </a:ext>
            </a:extLst>
          </p:cNvPr>
          <p:cNvSpPr/>
          <p:nvPr/>
        </p:nvSpPr>
        <p:spPr>
          <a:xfrm>
            <a:off x="2828130" y="3019298"/>
            <a:ext cx="5073650" cy="9320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a:t>ОПЕРАЦІЙНА ГРУПА</a:t>
            </a:r>
          </a:p>
        </p:txBody>
      </p:sp>
      <p:sp>
        <p:nvSpPr>
          <p:cNvPr id="31" name="Прямокутник: округлені кути 30">
            <a:extLst>
              <a:ext uri="{FF2B5EF4-FFF2-40B4-BE49-F238E27FC236}">
                <a16:creationId xmlns:a16="http://schemas.microsoft.com/office/drawing/2014/main" id="{6CCD5BD0-5A7E-40D6-B846-0DCFA59BD5E8}"/>
              </a:ext>
            </a:extLst>
          </p:cNvPr>
          <p:cNvSpPr/>
          <p:nvPr/>
        </p:nvSpPr>
        <p:spPr>
          <a:xfrm>
            <a:off x="2828130" y="4829765"/>
            <a:ext cx="5130552" cy="8860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a:t>Регіональні групи</a:t>
            </a:r>
          </a:p>
        </p:txBody>
      </p:sp>
      <p:cxnSp>
        <p:nvCxnSpPr>
          <p:cNvPr id="36" name="Пряма сполучна лінія 35">
            <a:extLst>
              <a:ext uri="{FF2B5EF4-FFF2-40B4-BE49-F238E27FC236}">
                <a16:creationId xmlns:a16="http://schemas.microsoft.com/office/drawing/2014/main" id="{1E0DB080-A1EC-4D38-BC11-2733823E044F}"/>
              </a:ext>
            </a:extLst>
          </p:cNvPr>
          <p:cNvCxnSpPr>
            <a:cxnSpLocks/>
          </p:cNvCxnSpPr>
          <p:nvPr/>
        </p:nvCxnSpPr>
        <p:spPr>
          <a:xfrm>
            <a:off x="162741" y="6305550"/>
            <a:ext cx="11474450" cy="0"/>
          </a:xfrm>
          <a:prstGeom prst="line">
            <a:avLst/>
          </a:prstGeom>
          <a:ln w="412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Пряма сполучна лінія 39">
            <a:extLst>
              <a:ext uri="{FF2B5EF4-FFF2-40B4-BE49-F238E27FC236}">
                <a16:creationId xmlns:a16="http://schemas.microsoft.com/office/drawing/2014/main" id="{D9B61041-3EDB-4876-84FE-9B7706C0D915}"/>
              </a:ext>
            </a:extLst>
          </p:cNvPr>
          <p:cNvCxnSpPr>
            <a:cxnSpLocks/>
          </p:cNvCxnSpPr>
          <p:nvPr/>
        </p:nvCxnSpPr>
        <p:spPr>
          <a:xfrm>
            <a:off x="209550" y="4494351"/>
            <a:ext cx="11474450" cy="0"/>
          </a:xfrm>
          <a:prstGeom prst="line">
            <a:avLst/>
          </a:prstGeom>
          <a:ln w="412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Пряма сполучна лінія 40">
            <a:extLst>
              <a:ext uri="{FF2B5EF4-FFF2-40B4-BE49-F238E27FC236}">
                <a16:creationId xmlns:a16="http://schemas.microsoft.com/office/drawing/2014/main" id="{9F3DB3AF-6D5D-4838-8667-B3C8DCD24D4C}"/>
              </a:ext>
            </a:extLst>
          </p:cNvPr>
          <p:cNvCxnSpPr>
            <a:cxnSpLocks/>
          </p:cNvCxnSpPr>
          <p:nvPr/>
        </p:nvCxnSpPr>
        <p:spPr>
          <a:xfrm>
            <a:off x="288289" y="2331131"/>
            <a:ext cx="11474450" cy="0"/>
          </a:xfrm>
          <a:prstGeom prst="line">
            <a:avLst/>
          </a:prstGeom>
          <a:ln w="412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Пряма зі стрілкою 46">
            <a:extLst>
              <a:ext uri="{FF2B5EF4-FFF2-40B4-BE49-F238E27FC236}">
                <a16:creationId xmlns:a16="http://schemas.microsoft.com/office/drawing/2014/main" id="{20E755D4-A2BA-4221-9BF0-B272901BF32F}"/>
              </a:ext>
            </a:extLst>
          </p:cNvPr>
          <p:cNvCxnSpPr>
            <a:cxnSpLocks/>
          </p:cNvCxnSpPr>
          <p:nvPr/>
        </p:nvCxnSpPr>
        <p:spPr>
          <a:xfrm flipH="1" flipV="1">
            <a:off x="8144189" y="3548521"/>
            <a:ext cx="655501" cy="18821"/>
          </a:xfrm>
          <a:prstGeom prst="straightConnector1">
            <a:avLst/>
          </a:prstGeom>
          <a:ln>
            <a:headEnd type="triangle" w="lg" len="med"/>
            <a:tailEnd type="triangle" w="lg" len="med"/>
          </a:ln>
        </p:spPr>
        <p:style>
          <a:lnRef idx="1">
            <a:schemeClr val="accent3"/>
          </a:lnRef>
          <a:fillRef idx="2">
            <a:schemeClr val="accent3"/>
          </a:fillRef>
          <a:effectRef idx="1">
            <a:schemeClr val="accent3"/>
          </a:effectRef>
          <a:fontRef idx="minor">
            <a:schemeClr val="dk1"/>
          </a:fontRef>
        </p:style>
      </p:cxnSp>
      <p:cxnSp>
        <p:nvCxnSpPr>
          <p:cNvPr id="51" name="Пряма зі стрілкою 50">
            <a:extLst>
              <a:ext uri="{FF2B5EF4-FFF2-40B4-BE49-F238E27FC236}">
                <a16:creationId xmlns:a16="http://schemas.microsoft.com/office/drawing/2014/main" id="{F92466B2-A959-4A5A-88F3-58BC6CF681D3}"/>
              </a:ext>
            </a:extLst>
          </p:cNvPr>
          <p:cNvCxnSpPr>
            <a:cxnSpLocks/>
          </p:cNvCxnSpPr>
          <p:nvPr/>
        </p:nvCxnSpPr>
        <p:spPr>
          <a:xfrm flipH="1" flipV="1">
            <a:off x="8144189" y="5161632"/>
            <a:ext cx="655501" cy="18821"/>
          </a:xfrm>
          <a:prstGeom prst="straightConnector1">
            <a:avLst/>
          </a:prstGeom>
          <a:ln>
            <a:headEnd type="triangle" w="lg" len="med"/>
            <a:tailEnd type="triangle" w="lg" len="med"/>
          </a:ln>
        </p:spPr>
        <p:style>
          <a:lnRef idx="1">
            <a:schemeClr val="accent3"/>
          </a:lnRef>
          <a:fillRef idx="2">
            <a:schemeClr val="accent3"/>
          </a:fillRef>
          <a:effectRef idx="1">
            <a:schemeClr val="accent3"/>
          </a:effectRef>
          <a:fontRef idx="minor">
            <a:schemeClr val="dk1"/>
          </a:fontRef>
        </p:style>
      </p:cxnSp>
      <p:sp>
        <p:nvSpPr>
          <p:cNvPr id="52" name="Стрілка: униз 51">
            <a:extLst>
              <a:ext uri="{FF2B5EF4-FFF2-40B4-BE49-F238E27FC236}">
                <a16:creationId xmlns:a16="http://schemas.microsoft.com/office/drawing/2014/main" id="{0D4B7174-A235-45BC-8BE2-4704A4ED2832}"/>
              </a:ext>
            </a:extLst>
          </p:cNvPr>
          <p:cNvSpPr/>
          <p:nvPr/>
        </p:nvSpPr>
        <p:spPr>
          <a:xfrm>
            <a:off x="4903923" y="4198879"/>
            <a:ext cx="996043" cy="335415"/>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uk-UA" dirty="0"/>
          </a:p>
        </p:txBody>
      </p:sp>
      <p:sp>
        <p:nvSpPr>
          <p:cNvPr id="32" name="Прямокутник: округлені кути 31">
            <a:extLst>
              <a:ext uri="{FF2B5EF4-FFF2-40B4-BE49-F238E27FC236}">
                <a16:creationId xmlns:a16="http://schemas.microsoft.com/office/drawing/2014/main" id="{EEDEDA5D-A994-4135-8EBF-FFA8CB254834}"/>
              </a:ext>
            </a:extLst>
          </p:cNvPr>
          <p:cNvSpPr/>
          <p:nvPr/>
        </p:nvSpPr>
        <p:spPr>
          <a:xfrm>
            <a:off x="9282611" y="3038122"/>
            <a:ext cx="2480127" cy="28472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dirty="0"/>
              <a:t>Група експертів з  аналізу даних для визначення пріоритетних галузей для регіонів</a:t>
            </a:r>
          </a:p>
        </p:txBody>
      </p:sp>
      <p:cxnSp>
        <p:nvCxnSpPr>
          <p:cNvPr id="46" name="Пряма зі стрілкою 45">
            <a:extLst>
              <a:ext uri="{FF2B5EF4-FFF2-40B4-BE49-F238E27FC236}">
                <a16:creationId xmlns:a16="http://schemas.microsoft.com/office/drawing/2014/main" id="{7A9164FE-25F8-483C-8F17-F20288699150}"/>
              </a:ext>
            </a:extLst>
          </p:cNvPr>
          <p:cNvCxnSpPr>
            <a:cxnSpLocks/>
          </p:cNvCxnSpPr>
          <p:nvPr/>
        </p:nvCxnSpPr>
        <p:spPr>
          <a:xfrm flipH="1">
            <a:off x="7343775" y="1377752"/>
            <a:ext cx="1455915" cy="0"/>
          </a:xfrm>
          <a:prstGeom prst="straightConnector1">
            <a:avLst/>
          </a:prstGeom>
          <a:ln>
            <a:headEnd type="triangle" w="lg" len="med"/>
            <a:tailEnd type="triangle" w="lg" len="med"/>
          </a:ln>
        </p:spPr>
        <p:style>
          <a:lnRef idx="1">
            <a:schemeClr val="accent3"/>
          </a:lnRef>
          <a:fillRef idx="2">
            <a:schemeClr val="accent3"/>
          </a:fillRef>
          <a:effectRef idx="1">
            <a:schemeClr val="accent3"/>
          </a:effectRef>
          <a:fontRef idx="minor">
            <a:schemeClr val="dk1"/>
          </a:fontRef>
        </p:style>
      </p:cxnSp>
      <p:sp>
        <p:nvSpPr>
          <p:cNvPr id="43" name="Стрілка: униз 42">
            <a:extLst>
              <a:ext uri="{FF2B5EF4-FFF2-40B4-BE49-F238E27FC236}">
                <a16:creationId xmlns:a16="http://schemas.microsoft.com/office/drawing/2014/main" id="{0F3F18A5-125B-48FB-9A85-2BB453965305}"/>
              </a:ext>
            </a:extLst>
          </p:cNvPr>
          <p:cNvSpPr/>
          <p:nvPr/>
        </p:nvSpPr>
        <p:spPr>
          <a:xfrm>
            <a:off x="4829945" y="2203277"/>
            <a:ext cx="1070021" cy="43036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uk-UA" dirty="0"/>
          </a:p>
        </p:txBody>
      </p:sp>
    </p:spTree>
    <p:extLst>
      <p:ext uri="{BB962C8B-B14F-4D97-AF65-F5344CB8AC3E}">
        <p14:creationId xmlns:p14="http://schemas.microsoft.com/office/powerpoint/2010/main" val="1012951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026" name="Picture 2" descr="https://lh4.googleusercontent.com/SuM8SLbs6zHBeMO0fqMGcVAGWQyJd6lV8hJIGwrUq3Tu-YqziRXT5OAb_H1ZN4sLj_z1SXAeyIuOkJKwMg3mhPj8xyXwBp3CcM29Z--3ZizXvQUZ=w1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521" y="897186"/>
            <a:ext cx="7501531" cy="441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170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251678" y="1450731"/>
            <a:ext cx="10178322" cy="3593591"/>
          </a:xfrm>
        </p:spPr>
        <p:txBody>
          <a:bodyPr>
            <a:noAutofit/>
          </a:bodyPr>
          <a:lstStyle/>
          <a:p>
            <a:pPr marL="0" indent="0">
              <a:buNone/>
            </a:pPr>
            <a:r>
              <a:rPr lang="uk-UA" sz="1600" dirty="0"/>
              <a:t>Державна  політика  у  сфері </a:t>
            </a:r>
            <a:r>
              <a:rPr lang="uk-UA" sz="1600" dirty="0" smtClean="0"/>
              <a:t>смарт-спеціалізації </a:t>
            </a:r>
            <a:r>
              <a:rPr lang="uk-UA" sz="1600" dirty="0"/>
              <a:t>є частиною політики </a:t>
            </a:r>
            <a:r>
              <a:rPr lang="uk-UA" sz="1600" dirty="0" smtClean="0"/>
              <a:t>інноваційного  </a:t>
            </a:r>
            <a:r>
              <a:rPr lang="uk-UA" sz="1600" dirty="0"/>
              <a:t>розвитку  регіонів.  Однак  під  </a:t>
            </a:r>
            <a:r>
              <a:rPr lang="uk-UA" sz="1600" dirty="0" smtClean="0"/>
              <a:t>інноваціями  </a:t>
            </a:r>
            <a:r>
              <a:rPr lang="uk-UA" sz="1600" dirty="0"/>
              <a:t>мається  на  увазі  не  стільки  </a:t>
            </a:r>
            <a:r>
              <a:rPr lang="uk-UA" sz="1600" dirty="0" smtClean="0"/>
              <a:t>використання  </a:t>
            </a:r>
            <a:r>
              <a:rPr lang="uk-UA" sz="1600" dirty="0"/>
              <a:t>нових  технологій  у  виробництві, </a:t>
            </a:r>
            <a:r>
              <a:rPr lang="uk-UA" sz="1600" dirty="0" smtClean="0"/>
              <a:t>скільки </a:t>
            </a:r>
            <a:r>
              <a:rPr lang="uk-UA" sz="1600" dirty="0"/>
              <a:t>нових технологій у взаємодії між </a:t>
            </a:r>
            <a:r>
              <a:rPr lang="uk-UA" sz="1600" dirty="0" smtClean="0"/>
              <a:t>урядом</a:t>
            </a:r>
            <a:r>
              <a:rPr lang="uk-UA" sz="1600" dirty="0"/>
              <a:t>, бізнесом, освітою та громадою. </a:t>
            </a:r>
            <a:r>
              <a:rPr lang="uk-UA" sz="1600" dirty="0" smtClean="0"/>
              <a:t>Смарт-спеціалізації  </a:t>
            </a:r>
            <a:r>
              <a:rPr lang="uk-UA" sz="1600" dirty="0"/>
              <a:t>регіонів  бувають  різними:  </a:t>
            </a:r>
            <a:r>
              <a:rPr lang="uk-UA" sz="1600" dirty="0" smtClean="0"/>
              <a:t>простими </a:t>
            </a:r>
            <a:r>
              <a:rPr lang="uk-UA" sz="1600" dirty="0"/>
              <a:t>та складними, із залученням закладів </a:t>
            </a:r>
            <a:r>
              <a:rPr lang="uk-UA" sz="1600" dirty="0" smtClean="0"/>
              <a:t>освіти </a:t>
            </a:r>
            <a:r>
              <a:rPr lang="uk-UA" sz="1600" dirty="0"/>
              <a:t>до процесу чи без, з приверненням гро-</a:t>
            </a:r>
          </a:p>
          <a:p>
            <a:pPr marL="0" indent="0">
              <a:buNone/>
            </a:pPr>
            <a:r>
              <a:rPr lang="uk-UA" sz="1600" dirty="0" err="1"/>
              <a:t>мадян</a:t>
            </a:r>
            <a:r>
              <a:rPr lang="uk-UA" sz="1600" dirty="0"/>
              <a:t> до спільної справи, чи виключно </a:t>
            </a:r>
            <a:r>
              <a:rPr lang="uk-UA" sz="1600" dirty="0" err="1" smtClean="0"/>
              <a:t>взаємодіючи</a:t>
            </a:r>
            <a:r>
              <a:rPr lang="uk-UA" sz="1600" dirty="0" smtClean="0"/>
              <a:t> </a:t>
            </a:r>
            <a:r>
              <a:rPr lang="uk-UA" sz="1600" dirty="0"/>
              <a:t>із бізнесом. Складні структури </a:t>
            </a:r>
            <a:r>
              <a:rPr lang="uk-UA" sz="1600" dirty="0" smtClean="0"/>
              <a:t>дозволяють </a:t>
            </a:r>
            <a:r>
              <a:rPr lang="uk-UA" sz="1600" dirty="0"/>
              <a:t>реалізувати масштабні </a:t>
            </a:r>
            <a:r>
              <a:rPr lang="uk-UA" sz="1600" dirty="0" err="1"/>
              <a:t>проєкти</a:t>
            </a:r>
            <a:r>
              <a:rPr lang="uk-UA" sz="1600" dirty="0"/>
              <a:t>. Проте </a:t>
            </a:r>
            <a:r>
              <a:rPr lang="uk-UA" sz="1600" dirty="0" smtClean="0"/>
              <a:t>прості  </a:t>
            </a:r>
            <a:r>
              <a:rPr lang="uk-UA" sz="1600" dirty="0" err="1"/>
              <a:t>проєкти</a:t>
            </a:r>
            <a:r>
              <a:rPr lang="uk-UA" sz="1600" dirty="0"/>
              <a:t>  реалізовуються  швидше. </a:t>
            </a:r>
            <a:r>
              <a:rPr lang="uk-UA" sz="1600" dirty="0" smtClean="0"/>
              <a:t>В </a:t>
            </a:r>
            <a:r>
              <a:rPr lang="uk-UA" sz="1600" dirty="0"/>
              <a:t>умовах післявоєнного відновлення важливо </a:t>
            </a:r>
            <a:r>
              <a:rPr lang="uk-UA" sz="1600" dirty="0" smtClean="0"/>
              <a:t>обирати  </a:t>
            </a:r>
            <a:r>
              <a:rPr lang="uk-UA" sz="1600" dirty="0" err="1"/>
              <a:t>проєкти</a:t>
            </a:r>
            <a:r>
              <a:rPr lang="uk-UA" sz="1600" dirty="0"/>
              <a:t>  швидкі  та  дієві,  поступово </a:t>
            </a:r>
            <a:r>
              <a:rPr lang="uk-UA" sz="1600" dirty="0" smtClean="0"/>
              <a:t>розширюючи  </a:t>
            </a:r>
            <a:r>
              <a:rPr lang="uk-UA" sz="1600" dirty="0"/>
              <a:t>їх.  Розвивати  можна  будь-який </a:t>
            </a:r>
          </a:p>
          <a:p>
            <a:pPr marL="0" indent="0">
              <a:buNone/>
            </a:pPr>
            <a:r>
              <a:rPr lang="uk-UA" sz="1600" dirty="0"/>
              <a:t>регіон,  незалежно  від  його  поточного  стану </a:t>
            </a:r>
            <a:r>
              <a:rPr lang="uk-UA" sz="1600" dirty="0" smtClean="0"/>
              <a:t>розвитку</a:t>
            </a:r>
            <a:r>
              <a:rPr lang="uk-UA" sz="1600" dirty="0"/>
              <a:t>,  оскільки  кожна  місцевість  в  </a:t>
            </a:r>
            <a:r>
              <a:rPr lang="uk-UA" sz="1600" dirty="0" smtClean="0"/>
              <a:t>Україні  </a:t>
            </a:r>
            <a:r>
              <a:rPr lang="uk-UA" sz="1600" dirty="0"/>
              <a:t>має  свій  потенціал.  Головне  –  виявити </a:t>
            </a:r>
            <a:r>
              <a:rPr lang="uk-UA" sz="1600" dirty="0" smtClean="0"/>
              <a:t>його </a:t>
            </a:r>
            <a:r>
              <a:rPr lang="uk-UA" sz="1600" dirty="0"/>
              <a:t>та цілеспрямовано працювати над його  </a:t>
            </a:r>
            <a:r>
              <a:rPr lang="uk-UA" sz="1600" dirty="0" smtClean="0"/>
              <a:t>розвитком</a:t>
            </a:r>
            <a:r>
              <a:rPr lang="uk-UA" sz="1600" dirty="0"/>
              <a:t>. </a:t>
            </a:r>
          </a:p>
          <a:p>
            <a:pPr marL="0" indent="0">
              <a:buNone/>
            </a:pPr>
            <a:r>
              <a:rPr lang="uk-UA" sz="1600" dirty="0"/>
              <a:t>Разом  з  тим,  щоб  реалізувати  такі  </a:t>
            </a:r>
            <a:r>
              <a:rPr lang="uk-UA" sz="1600" dirty="0" err="1" smtClean="0"/>
              <a:t>проєкти</a:t>
            </a:r>
            <a:r>
              <a:rPr lang="uk-UA" sz="1600" dirty="0"/>
              <a:t>,  необхідно  кардинально  змінити  </a:t>
            </a:r>
            <a:r>
              <a:rPr lang="uk-UA" sz="1600" dirty="0" smtClean="0"/>
              <a:t>підходи </a:t>
            </a:r>
            <a:r>
              <a:rPr lang="uk-UA" sz="1600" dirty="0"/>
              <a:t>до публічного управління та державної </a:t>
            </a:r>
            <a:r>
              <a:rPr lang="uk-UA" sz="1600" dirty="0" smtClean="0"/>
              <a:t>політики</a:t>
            </a:r>
            <a:r>
              <a:rPr lang="uk-UA" sz="1600" dirty="0"/>
              <a:t>. У першу чергу, громада самостійно </a:t>
            </a:r>
            <a:r>
              <a:rPr lang="uk-UA" sz="1600" dirty="0" smtClean="0"/>
              <a:t>повинна </a:t>
            </a:r>
            <a:r>
              <a:rPr lang="uk-UA" sz="1600" dirty="0"/>
              <a:t>брати відповідальність за свій </a:t>
            </a:r>
            <a:r>
              <a:rPr lang="uk-UA" sz="1600" dirty="0" smtClean="0"/>
              <a:t>розвиток  </a:t>
            </a:r>
            <a:r>
              <a:rPr lang="uk-UA" sz="1600" dirty="0"/>
              <a:t>та  обирати  до  місцевого  уряду  </a:t>
            </a:r>
            <a:r>
              <a:rPr lang="uk-UA" sz="1600" dirty="0" smtClean="0"/>
              <a:t>перспективних  </a:t>
            </a:r>
            <a:r>
              <a:rPr lang="uk-UA" sz="1600" dirty="0"/>
              <a:t>спеціалістів,  що  здатні  організувати, </a:t>
            </a:r>
            <a:r>
              <a:rPr lang="uk-UA" sz="1600" dirty="0" smtClean="0"/>
              <a:t>об’єднати </a:t>
            </a:r>
            <a:r>
              <a:rPr lang="uk-UA" sz="1600" dirty="0"/>
              <a:t>та скерувати громадськість та бізнес  задля  визначеної  цілі.  По-друге,  змін </a:t>
            </a:r>
            <a:r>
              <a:rPr lang="uk-UA" sz="1600" dirty="0" smtClean="0"/>
              <a:t>потребує </a:t>
            </a:r>
            <a:r>
              <a:rPr lang="uk-UA" sz="1600" dirty="0"/>
              <a:t>і бюджетна система, яка не </a:t>
            </a:r>
            <a:r>
              <a:rPr lang="uk-UA" sz="1600" dirty="0" smtClean="0"/>
              <a:t>дозволяє </a:t>
            </a:r>
            <a:r>
              <a:rPr lang="uk-UA" sz="1600" dirty="0"/>
              <a:t>забезпечити гнучкість </a:t>
            </a:r>
            <a:r>
              <a:rPr lang="uk-UA" sz="1600" dirty="0" err="1"/>
              <a:t>проєкту</a:t>
            </a:r>
            <a:r>
              <a:rPr lang="uk-UA" sz="1600" dirty="0"/>
              <a:t>, що </a:t>
            </a:r>
            <a:r>
              <a:rPr lang="uk-UA" sz="1600" dirty="0" smtClean="0"/>
              <a:t>потребуватиме  </a:t>
            </a:r>
            <a:r>
              <a:rPr lang="uk-UA" sz="1600" dirty="0"/>
              <a:t>маневрів  в  процесі  змін  ринкового </a:t>
            </a:r>
            <a:r>
              <a:rPr lang="uk-UA" sz="1600" dirty="0" smtClean="0"/>
              <a:t>середовища</a:t>
            </a:r>
            <a:r>
              <a:rPr lang="uk-UA" sz="1600" dirty="0"/>
              <a:t>.  По-третє,  необхідно  повністю </a:t>
            </a:r>
            <a:r>
              <a:rPr lang="uk-UA" sz="1600" dirty="0" smtClean="0"/>
              <a:t>змінити </a:t>
            </a:r>
            <a:r>
              <a:rPr lang="uk-UA" sz="1600" dirty="0"/>
              <a:t>методи взаємодії між урядом та </a:t>
            </a:r>
            <a:r>
              <a:rPr lang="uk-UA" sz="1600" dirty="0" smtClean="0"/>
              <a:t>громадою</a:t>
            </a:r>
            <a:r>
              <a:rPr lang="uk-UA" sz="1600" dirty="0"/>
              <a:t>, вивівши їх на новий рівень, щоб </a:t>
            </a:r>
            <a:r>
              <a:rPr lang="uk-UA" sz="1600" dirty="0" smtClean="0"/>
              <a:t>суттєво </a:t>
            </a:r>
            <a:r>
              <a:rPr lang="uk-UA" sz="1600" dirty="0"/>
              <a:t>підняти рівень довіри населення до ідей </a:t>
            </a:r>
            <a:r>
              <a:rPr lang="uk-UA" sz="1600" dirty="0" smtClean="0"/>
              <a:t>смарт-спеціалізованого  </a:t>
            </a:r>
            <a:r>
              <a:rPr lang="uk-UA" sz="1600" dirty="0"/>
              <a:t>розвитку  регіонів </a:t>
            </a:r>
            <a:r>
              <a:rPr lang="uk-UA" sz="1600" dirty="0" smtClean="0"/>
              <a:t>шляхом </a:t>
            </a:r>
            <a:r>
              <a:rPr lang="uk-UA" sz="1600" dirty="0"/>
              <a:t>підприємництва. </a:t>
            </a:r>
          </a:p>
        </p:txBody>
      </p:sp>
    </p:spTree>
    <p:extLst>
      <p:ext uri="{BB962C8B-B14F-4D97-AF65-F5344CB8AC3E}">
        <p14:creationId xmlns:p14="http://schemas.microsoft.com/office/powerpoint/2010/main" val="68319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6" name="Объект 5"/>
          <p:cNvSpPr>
            <a:spLocks noGrp="1"/>
          </p:cNvSpPr>
          <p:nvPr>
            <p:ph idx="1"/>
          </p:nvPr>
        </p:nvSpPr>
        <p:spPr/>
        <p:txBody>
          <a:bodyPr/>
          <a:lstStyle/>
          <a:p>
            <a:endParaRPr lang="uk-UA"/>
          </a:p>
        </p:txBody>
      </p:sp>
      <p:pic>
        <p:nvPicPr>
          <p:cNvPr id="7" name="Рисунок 6"/>
          <p:cNvPicPr>
            <a:picLocks noChangeAspect="1"/>
          </p:cNvPicPr>
          <p:nvPr/>
        </p:nvPicPr>
        <p:blipFill>
          <a:blip r:embed="rId2"/>
          <a:stretch>
            <a:fillRect/>
          </a:stretch>
        </p:blipFill>
        <p:spPr>
          <a:xfrm>
            <a:off x="792498" y="738346"/>
            <a:ext cx="11064563" cy="4620833"/>
          </a:xfrm>
          <a:prstGeom prst="rect">
            <a:avLst/>
          </a:prstGeom>
        </p:spPr>
      </p:pic>
    </p:spTree>
    <p:extLst>
      <p:ext uri="{BB962C8B-B14F-4D97-AF65-F5344CB8AC3E}">
        <p14:creationId xmlns:p14="http://schemas.microsoft.com/office/powerpoint/2010/main" val="37428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0577E3D7-3D8B-4430-AA9C-510F01F5C090}"/>
              </a:ext>
            </a:extLst>
          </p:cNvPr>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11863"/>
          <a:stretch/>
        </p:blipFill>
        <p:spPr>
          <a:xfrm>
            <a:off x="8336685" y="2598242"/>
            <a:ext cx="3088743" cy="2722324"/>
          </a:xfrm>
          <a:prstGeom prst="rect">
            <a:avLst/>
          </a:prstGeom>
        </p:spPr>
      </p:pic>
      <p:sp>
        <p:nvSpPr>
          <p:cNvPr id="2" name="Заголовок 1">
            <a:extLst>
              <a:ext uri="{FF2B5EF4-FFF2-40B4-BE49-F238E27FC236}">
                <a16:creationId xmlns:a16="http://schemas.microsoft.com/office/drawing/2014/main" id="{42CBB9C8-3962-4C86-9025-01B21837453C}"/>
              </a:ext>
            </a:extLst>
          </p:cNvPr>
          <p:cNvSpPr>
            <a:spLocks noGrp="1"/>
          </p:cNvSpPr>
          <p:nvPr>
            <p:ph type="title"/>
          </p:nvPr>
        </p:nvSpPr>
        <p:spPr/>
        <p:txBody>
          <a:bodyPr>
            <a:normAutofit fontScale="90000"/>
          </a:bodyPr>
          <a:lstStyle/>
          <a:p>
            <a:pPr algn="ctr"/>
            <a:r>
              <a:rPr lang="uk-UA" b="1" dirty="0">
                <a:solidFill>
                  <a:srgbClr val="0070C0"/>
                </a:solidFill>
              </a:rPr>
              <a:t>ЩО ТАКЕ СМАРТ СПЕЦІАЛІЗАЦІЇ</a:t>
            </a:r>
            <a:r>
              <a:rPr lang="uk-UA" dirty="0">
                <a:solidFill>
                  <a:srgbClr val="0070C0"/>
                </a:solidFill>
              </a:rPr>
              <a:t/>
            </a:r>
            <a:br>
              <a:rPr lang="uk-UA" dirty="0">
                <a:solidFill>
                  <a:srgbClr val="0070C0"/>
                </a:solidFill>
              </a:rPr>
            </a:br>
            <a:endParaRPr lang="uk-UA" b="1" dirty="0">
              <a:solidFill>
                <a:srgbClr val="0070C0"/>
              </a:solidFill>
            </a:endParaRPr>
          </a:p>
        </p:txBody>
      </p:sp>
      <p:sp>
        <p:nvSpPr>
          <p:cNvPr id="4" name="Місце для вмісту 3">
            <a:extLst>
              <a:ext uri="{FF2B5EF4-FFF2-40B4-BE49-F238E27FC236}">
                <a16:creationId xmlns:a16="http://schemas.microsoft.com/office/drawing/2014/main" id="{BF7D6F0F-BA85-48BC-810B-447057B8F7A9}"/>
              </a:ext>
            </a:extLst>
          </p:cNvPr>
          <p:cNvSpPr>
            <a:spLocks noGrp="1"/>
          </p:cNvSpPr>
          <p:nvPr>
            <p:ph sz="half" idx="2"/>
          </p:nvPr>
        </p:nvSpPr>
        <p:spPr>
          <a:xfrm>
            <a:off x="1257300" y="2365513"/>
            <a:ext cx="6862970" cy="4111487"/>
          </a:xfrm>
        </p:spPr>
        <p:txBody>
          <a:bodyPr>
            <a:normAutofit lnSpcReduction="10000"/>
          </a:bodyPr>
          <a:lstStyle/>
          <a:p>
            <a:pPr algn="just"/>
            <a:r>
              <a:rPr lang="uk-UA" dirty="0">
                <a:solidFill>
                  <a:srgbClr val="0070C0"/>
                </a:solidFill>
              </a:rPr>
              <a:t>фокусують підтримку та інвестиції на ключових національних\регіональних пріоритетах, викликах та потребах для доказового розвитку;</a:t>
            </a:r>
          </a:p>
          <a:p>
            <a:pPr algn="just"/>
            <a:r>
              <a:rPr lang="uk-UA" dirty="0">
                <a:solidFill>
                  <a:srgbClr val="0070C0"/>
                </a:solidFill>
              </a:rPr>
              <a:t>побудовані на сильних сторонах, конкурентних перевагах та потенційних можливостях кожної країни\регіону;</a:t>
            </a:r>
          </a:p>
          <a:p>
            <a:pPr algn="just"/>
            <a:r>
              <a:rPr lang="uk-UA" dirty="0">
                <a:solidFill>
                  <a:srgbClr val="0070C0"/>
                </a:solidFill>
              </a:rPr>
              <a:t>підтримують як технологічні так і практичні інновації та покликані стимулювати інвестиції у приватний сектор;</a:t>
            </a:r>
          </a:p>
          <a:p>
            <a:pPr algn="just"/>
            <a:r>
              <a:rPr lang="uk-UA" dirty="0">
                <a:solidFill>
                  <a:srgbClr val="0070C0"/>
                </a:solidFill>
              </a:rPr>
              <a:t>передбачають повне залучення </a:t>
            </a:r>
            <a:r>
              <a:rPr lang="uk-UA" dirty="0" err="1">
                <a:solidFill>
                  <a:srgbClr val="0070C0"/>
                </a:solidFill>
              </a:rPr>
              <a:t>стейкхолдерів</a:t>
            </a:r>
            <a:r>
              <a:rPr lang="uk-UA" dirty="0">
                <a:solidFill>
                  <a:srgbClr val="0070C0"/>
                </a:solidFill>
              </a:rPr>
              <a:t> та спонукають до інновацій та експериментаторства;</a:t>
            </a:r>
          </a:p>
          <a:p>
            <a:pPr algn="just"/>
            <a:r>
              <a:rPr lang="uk-UA" dirty="0">
                <a:solidFill>
                  <a:srgbClr val="0070C0"/>
                </a:solidFill>
              </a:rPr>
              <a:t>є доказовими та передбачають постійних моніторинг та  систему оцінки. </a:t>
            </a:r>
          </a:p>
        </p:txBody>
      </p:sp>
      <p:sp>
        <p:nvSpPr>
          <p:cNvPr id="6" name="Місце для вмісту 5">
            <a:extLst>
              <a:ext uri="{FF2B5EF4-FFF2-40B4-BE49-F238E27FC236}">
                <a16:creationId xmlns:a16="http://schemas.microsoft.com/office/drawing/2014/main" id="{B2F52620-6C28-4305-A940-372DB8CFFCBE}"/>
              </a:ext>
            </a:extLst>
          </p:cNvPr>
          <p:cNvSpPr>
            <a:spLocks noGrp="1"/>
          </p:cNvSpPr>
          <p:nvPr>
            <p:ph sz="quarter" idx="4"/>
          </p:nvPr>
        </p:nvSpPr>
        <p:spPr>
          <a:xfrm>
            <a:off x="1252729" y="1192697"/>
            <a:ext cx="9948672" cy="924338"/>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a:buNone/>
            </a:pPr>
            <a:r>
              <a:rPr lang="uk-UA" dirty="0">
                <a:solidFill>
                  <a:srgbClr val="0070C0"/>
                </a:solidFill>
              </a:rPr>
              <a:t>Національна\регіональна дослідницько-інноваційні стратегії для смарт-спеціалізацій (</a:t>
            </a:r>
            <a:r>
              <a:rPr lang="en-US" dirty="0">
                <a:solidFill>
                  <a:srgbClr val="0070C0"/>
                </a:solidFill>
              </a:rPr>
              <a:t>RIS 3 strategies) – </a:t>
            </a:r>
            <a:r>
              <a:rPr lang="uk-UA" dirty="0">
                <a:solidFill>
                  <a:srgbClr val="0070C0"/>
                </a:solidFill>
              </a:rPr>
              <a:t>це інтегровані, локалізовані програми економічної трансформації які:</a:t>
            </a:r>
          </a:p>
          <a:p>
            <a:pPr marL="0" indent="0" algn="just">
              <a:buNone/>
            </a:pPr>
            <a:endParaRPr lang="uk-UA" dirty="0">
              <a:solidFill>
                <a:srgbClr val="0070C0"/>
              </a:solidFill>
            </a:endParaRPr>
          </a:p>
        </p:txBody>
      </p:sp>
    </p:spTree>
    <p:extLst>
      <p:ext uri="{BB962C8B-B14F-4D97-AF65-F5344CB8AC3E}">
        <p14:creationId xmlns:p14="http://schemas.microsoft.com/office/powerpoint/2010/main" val="16404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678" y="303254"/>
            <a:ext cx="10178322" cy="1492132"/>
          </a:xfrm>
        </p:spPr>
        <p:txBody>
          <a:bodyPr>
            <a:noAutofit/>
          </a:bodyPr>
          <a:lstStyle/>
          <a:p>
            <a:r>
              <a:rPr lang="uk-UA" sz="2800" dirty="0"/>
              <a:t>Смарт спеціалізація – це поняття та інструмент для визначення й побудови теперішнього та майбутнього положення (місця) в регіоні або державі в економіці, що ґрунтується на знаннях та таких засадах</a:t>
            </a:r>
            <a:r>
              <a:rPr lang="uk-UA" sz="2800" dirty="0" smtClean="0"/>
              <a:t>:</a:t>
            </a:r>
            <a:br>
              <a:rPr lang="uk-UA" sz="2800" dirty="0" smtClean="0"/>
            </a:br>
            <a:r>
              <a:rPr lang="uk-UA" sz="2800" dirty="0"/>
              <a:t/>
            </a:r>
            <a:br>
              <a:rPr lang="uk-UA" sz="2800" dirty="0"/>
            </a:br>
            <a:endParaRPr lang="uk-UA" sz="2800" dirty="0"/>
          </a:p>
        </p:txBody>
      </p:sp>
      <p:sp>
        <p:nvSpPr>
          <p:cNvPr id="3" name="Объект 2"/>
          <p:cNvSpPr>
            <a:spLocks noGrp="1"/>
          </p:cNvSpPr>
          <p:nvPr>
            <p:ph idx="1"/>
          </p:nvPr>
        </p:nvSpPr>
        <p:spPr>
          <a:xfrm>
            <a:off x="1251678" y="2760786"/>
            <a:ext cx="10178322" cy="3593591"/>
          </a:xfrm>
        </p:spPr>
        <p:txBody>
          <a:bodyPr>
            <a:normAutofit fontScale="85000" lnSpcReduction="10000"/>
          </a:bodyPr>
          <a:lstStyle/>
          <a:p>
            <a:pPr algn="just"/>
            <a:r>
              <a:rPr lang="uk-UA" dirty="0" smtClean="0"/>
              <a:t>– </a:t>
            </a:r>
            <a:r>
              <a:rPr lang="uk-UA" dirty="0"/>
              <a:t>впровадження розумної спеціалізації вимагає створення доволі великої кількості досліджень та інновацій, які </a:t>
            </a:r>
            <a:r>
              <a:rPr lang="uk-UA" dirty="0" err="1"/>
              <a:t>створять</a:t>
            </a:r>
            <a:r>
              <a:rPr lang="uk-UA" dirty="0"/>
              <a:t> конкуренцію. Це дасть змогу використати ефект масштабу і поширення;</a:t>
            </a:r>
          </a:p>
          <a:p>
            <a:pPr algn="just"/>
            <a:r>
              <a:rPr lang="uk-UA" dirty="0"/>
              <a:t>– конкуренція в європейських країнах і регіонах у тих самих областях досліджень науки і сфер економіки, що може призвести до відсутності очікуваного результату через відсутність економії від масштабу і відповідної критичної маси;</a:t>
            </a:r>
          </a:p>
          <a:p>
            <a:pPr algn="just"/>
            <a:r>
              <a:rPr lang="uk-UA" dirty="0"/>
              <a:t>– суть визначення поняття розумної спеціалізації визначають так звані технології загального призначення. Вони характеризуються тим, що є повсюдно і використовуються у багатьох галузях людської діяльності, а їх використання вимагає додаткових інвестицій у певних секторах;</a:t>
            </a:r>
          </a:p>
          <a:p>
            <a:pPr algn="just"/>
            <a:r>
              <a:rPr lang="uk-UA" dirty="0"/>
              <a:t>– впровадження розумної спеціалізації повинно полягати у “підприємницькому процесі” навчання, який вказуватиме галузі науки і техніки, в яких регіон або держава зможуть бути лідером в Європі та світі.</a:t>
            </a:r>
          </a:p>
          <a:p>
            <a:endParaRPr lang="uk-UA" dirty="0"/>
          </a:p>
        </p:txBody>
      </p:sp>
    </p:spTree>
    <p:extLst>
      <p:ext uri="{BB962C8B-B14F-4D97-AF65-F5344CB8AC3E}">
        <p14:creationId xmlns:p14="http://schemas.microsoft.com/office/powerpoint/2010/main" val="62288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B74C11-92AC-49E0-BF89-F08103780EA2}"/>
              </a:ext>
            </a:extLst>
          </p:cNvPr>
          <p:cNvSpPr>
            <a:spLocks noGrp="1"/>
          </p:cNvSpPr>
          <p:nvPr>
            <p:ph type="title"/>
          </p:nvPr>
        </p:nvSpPr>
        <p:spPr>
          <a:xfrm>
            <a:off x="1484311" y="651453"/>
            <a:ext cx="10018713" cy="1815677"/>
          </a:xfrm>
        </p:spPr>
        <p:txBody>
          <a:bodyPr>
            <a:normAutofit/>
          </a:bodyPr>
          <a:lstStyle/>
          <a:p>
            <a:pPr algn="ctr"/>
            <a:r>
              <a:rPr lang="uk-UA" sz="4000" b="1" dirty="0">
                <a:solidFill>
                  <a:srgbClr val="0070C0"/>
                </a:solidFill>
              </a:rPr>
              <a:t>ПЛАТФОРМА СМАРТ-СПЕЦІАЛІЗАЦІЙ</a:t>
            </a:r>
            <a:br>
              <a:rPr lang="uk-UA" sz="4000" b="1" dirty="0">
                <a:solidFill>
                  <a:srgbClr val="0070C0"/>
                </a:solidFill>
              </a:rPr>
            </a:br>
            <a:r>
              <a:rPr lang="en-US" sz="4000" b="1" dirty="0">
                <a:solidFill>
                  <a:srgbClr val="0070C0"/>
                </a:solidFill>
                <a:hlinkClick r:id="rId2"/>
              </a:rPr>
              <a:t>S3 Platform</a:t>
            </a:r>
            <a:endParaRPr lang="uk-UA" sz="4000" b="1" dirty="0">
              <a:solidFill>
                <a:srgbClr val="0070C0"/>
              </a:solidFill>
            </a:endParaRPr>
          </a:p>
        </p:txBody>
      </p:sp>
      <p:sp>
        <p:nvSpPr>
          <p:cNvPr id="7" name="Місце для вмісту 6">
            <a:extLst>
              <a:ext uri="{FF2B5EF4-FFF2-40B4-BE49-F238E27FC236}">
                <a16:creationId xmlns:a16="http://schemas.microsoft.com/office/drawing/2014/main" id="{FA32D5C8-BCBD-4AD3-AE84-12A968D5FCB9}"/>
              </a:ext>
            </a:extLst>
          </p:cNvPr>
          <p:cNvSpPr>
            <a:spLocks noGrp="1"/>
          </p:cNvSpPr>
          <p:nvPr>
            <p:ph sz="half" idx="2"/>
          </p:nvPr>
        </p:nvSpPr>
        <p:spPr>
          <a:xfrm>
            <a:off x="1484311" y="1885168"/>
            <a:ext cx="4895056" cy="3968834"/>
          </a:xfrm>
        </p:spPr>
        <p:txBody>
          <a:bodyPr>
            <a:normAutofit fontScale="92500" lnSpcReduction="20000"/>
          </a:bodyPr>
          <a:lstStyle/>
          <a:p>
            <a:pPr marL="0" indent="0" algn="ctr">
              <a:buNone/>
            </a:pPr>
            <a:r>
              <a:rPr lang="uk-UA" sz="2400" dirty="0">
                <a:solidFill>
                  <a:srgbClr val="0070C0"/>
                </a:solidFill>
              </a:rPr>
              <a:t>Зареєстровано</a:t>
            </a:r>
          </a:p>
          <a:p>
            <a:r>
              <a:rPr lang="en-US" sz="2400" dirty="0">
                <a:solidFill>
                  <a:srgbClr val="FF0000"/>
                </a:solidFill>
              </a:rPr>
              <a:t>23</a:t>
            </a:r>
            <a:r>
              <a:rPr lang="en-US" sz="2400" dirty="0">
                <a:solidFill>
                  <a:srgbClr val="0070C0"/>
                </a:solidFill>
              </a:rPr>
              <a:t> </a:t>
            </a:r>
            <a:r>
              <a:rPr lang="uk-UA" sz="2400" dirty="0">
                <a:solidFill>
                  <a:srgbClr val="0070C0"/>
                </a:solidFill>
              </a:rPr>
              <a:t>Країни</a:t>
            </a:r>
            <a:r>
              <a:rPr lang="en-US" sz="2400" dirty="0">
                <a:solidFill>
                  <a:srgbClr val="0070C0"/>
                </a:solidFill>
              </a:rPr>
              <a:t> </a:t>
            </a:r>
            <a:endParaRPr lang="uk-UA" sz="2400" dirty="0">
              <a:solidFill>
                <a:srgbClr val="0070C0"/>
              </a:solidFill>
            </a:endParaRPr>
          </a:p>
          <a:p>
            <a:r>
              <a:rPr lang="uk-UA" sz="2400" dirty="0">
                <a:solidFill>
                  <a:srgbClr val="0070C0"/>
                </a:solidFill>
              </a:rPr>
              <a:t>більше</a:t>
            </a:r>
            <a:r>
              <a:rPr lang="en-US" sz="2400" dirty="0">
                <a:solidFill>
                  <a:srgbClr val="0070C0"/>
                </a:solidFill>
              </a:rPr>
              <a:t> </a:t>
            </a:r>
            <a:r>
              <a:rPr lang="en-US" sz="2400" dirty="0">
                <a:solidFill>
                  <a:srgbClr val="FF0000"/>
                </a:solidFill>
              </a:rPr>
              <a:t>150 </a:t>
            </a:r>
            <a:r>
              <a:rPr lang="uk-UA" sz="2400" dirty="0">
                <a:solidFill>
                  <a:srgbClr val="FF0000"/>
                </a:solidFill>
              </a:rPr>
              <a:t>регіонів</a:t>
            </a:r>
            <a:r>
              <a:rPr lang="en-US" sz="2400" dirty="0">
                <a:solidFill>
                  <a:srgbClr val="FF0000"/>
                </a:solidFill>
              </a:rPr>
              <a:t> </a:t>
            </a:r>
            <a:r>
              <a:rPr lang="uk-UA" sz="2400" dirty="0">
                <a:solidFill>
                  <a:srgbClr val="0070C0"/>
                </a:solidFill>
              </a:rPr>
              <a:t>з</a:t>
            </a:r>
            <a:r>
              <a:rPr lang="en-US" sz="2400" dirty="0">
                <a:solidFill>
                  <a:srgbClr val="0070C0"/>
                </a:solidFill>
              </a:rPr>
              <a:t> 36 </a:t>
            </a:r>
            <a:r>
              <a:rPr lang="uk-UA" sz="2400" dirty="0">
                <a:solidFill>
                  <a:srgbClr val="0070C0"/>
                </a:solidFill>
              </a:rPr>
              <a:t>країн</a:t>
            </a:r>
          </a:p>
          <a:p>
            <a:endParaRPr lang="uk-UA" sz="2400" dirty="0">
              <a:solidFill>
                <a:srgbClr val="0070C0"/>
              </a:solidFill>
            </a:endParaRPr>
          </a:p>
          <a:p>
            <a:pPr marL="0" indent="0">
              <a:buNone/>
            </a:pPr>
            <a:r>
              <a:rPr lang="uk-UA" sz="2400" dirty="0">
                <a:solidFill>
                  <a:srgbClr val="0070C0"/>
                </a:solidFill>
              </a:rPr>
              <a:t>Більше</a:t>
            </a:r>
            <a:r>
              <a:rPr lang="en-US" sz="2400" dirty="0">
                <a:solidFill>
                  <a:srgbClr val="0070C0"/>
                </a:solidFill>
              </a:rPr>
              <a:t> </a:t>
            </a:r>
            <a:r>
              <a:rPr lang="en-US" sz="2400" dirty="0">
                <a:solidFill>
                  <a:srgbClr val="FF0000"/>
                </a:solidFill>
              </a:rPr>
              <a:t>120 </a:t>
            </a:r>
            <a:r>
              <a:rPr lang="uk-UA" sz="2400" dirty="0">
                <a:solidFill>
                  <a:srgbClr val="FF0000"/>
                </a:solidFill>
              </a:rPr>
              <a:t>стратегій смарт спеціалізацій </a:t>
            </a:r>
            <a:r>
              <a:rPr lang="uk-UA" sz="2400" dirty="0">
                <a:solidFill>
                  <a:srgbClr val="0070C0"/>
                </a:solidFill>
              </a:rPr>
              <a:t>підготовлено для Європейського фонду регіонального розвитку,</a:t>
            </a:r>
          </a:p>
          <a:p>
            <a:pPr marL="0" indent="0">
              <a:buNone/>
            </a:pPr>
            <a:r>
              <a:rPr lang="uk-UA" sz="2400" dirty="0">
                <a:solidFill>
                  <a:srgbClr val="0070C0"/>
                </a:solidFill>
              </a:rPr>
              <a:t>виділено більше</a:t>
            </a:r>
            <a:r>
              <a:rPr lang="en-US" sz="2400" dirty="0">
                <a:solidFill>
                  <a:srgbClr val="0070C0"/>
                </a:solidFill>
              </a:rPr>
              <a:t> </a:t>
            </a:r>
            <a:r>
              <a:rPr lang="en-US" sz="2400" dirty="0">
                <a:solidFill>
                  <a:srgbClr val="FF0000"/>
                </a:solidFill>
              </a:rPr>
              <a:t>40 </a:t>
            </a:r>
            <a:r>
              <a:rPr lang="uk-UA" sz="2400" dirty="0">
                <a:solidFill>
                  <a:srgbClr val="FF0000"/>
                </a:solidFill>
              </a:rPr>
              <a:t>мільярдів євро</a:t>
            </a:r>
            <a:r>
              <a:rPr lang="en-US" sz="2400" dirty="0">
                <a:solidFill>
                  <a:srgbClr val="FF0000"/>
                </a:solidFill>
              </a:rPr>
              <a:t> </a:t>
            </a:r>
            <a:endParaRPr lang="en-US" sz="2400" dirty="0">
              <a:solidFill>
                <a:srgbClr val="0070C0"/>
              </a:solidFill>
            </a:endParaRPr>
          </a:p>
          <a:p>
            <a:pPr marL="0" indent="0">
              <a:buNone/>
            </a:pPr>
            <a:r>
              <a:rPr lang="uk-UA" sz="2400" dirty="0">
                <a:solidFill>
                  <a:srgbClr val="0070C0"/>
                </a:solidFill>
              </a:rPr>
              <a:t>для створення більше </a:t>
            </a:r>
            <a:r>
              <a:rPr lang="en-US" sz="2400" dirty="0">
                <a:solidFill>
                  <a:srgbClr val="FF0000"/>
                </a:solidFill>
              </a:rPr>
              <a:t>350 000 </a:t>
            </a:r>
            <a:r>
              <a:rPr lang="uk-UA" sz="2400" dirty="0">
                <a:solidFill>
                  <a:srgbClr val="FF0000"/>
                </a:solidFill>
              </a:rPr>
              <a:t>нових робочих місць</a:t>
            </a:r>
            <a:r>
              <a:rPr lang="en-US" sz="2400" dirty="0">
                <a:solidFill>
                  <a:srgbClr val="FF0000"/>
                </a:solidFill>
              </a:rPr>
              <a:t> </a:t>
            </a:r>
            <a:endParaRPr lang="uk-UA" sz="2400" dirty="0">
              <a:solidFill>
                <a:srgbClr val="0070C0"/>
              </a:solidFill>
            </a:endParaRPr>
          </a:p>
        </p:txBody>
      </p:sp>
      <p:pic>
        <p:nvPicPr>
          <p:cNvPr id="5" name="Місце для вмісту 4" descr="Зображення, що містить текст, карта&#10;&#10;Опис створено з дуже високим рівнем достовірності">
            <a:extLst>
              <a:ext uri="{FF2B5EF4-FFF2-40B4-BE49-F238E27FC236}">
                <a16:creationId xmlns:a16="http://schemas.microsoft.com/office/drawing/2014/main" id="{6105DA44-FAB9-45BD-969B-D2378AEE6B25}"/>
              </a:ext>
            </a:extLst>
          </p:cNvPr>
          <p:cNvPicPr>
            <a:picLocks noGrp="1" noChangeAspect="1"/>
          </p:cNvPicPr>
          <p:nvPr>
            <p:ph sz="quarter" idx="4"/>
          </p:nvPr>
        </p:nvPicPr>
        <p:blipFill rotWithShape="1">
          <a:blip r:embed="rId3" cstate="hqprint">
            <a:extLst>
              <a:ext uri="{28A0092B-C50C-407E-A947-70E740481C1C}">
                <a14:useLocalDpi xmlns:a14="http://schemas.microsoft.com/office/drawing/2010/main" val="0"/>
              </a:ext>
            </a:extLst>
          </a:blip>
          <a:srcRect l="9659" t="915" b="-915"/>
          <a:stretch/>
        </p:blipFill>
        <p:spPr>
          <a:xfrm>
            <a:off x="6287487" y="2328472"/>
            <a:ext cx="4991099" cy="3236643"/>
          </a:xfrm>
        </p:spPr>
      </p:pic>
    </p:spTree>
    <p:extLst>
      <p:ext uri="{BB962C8B-B14F-4D97-AF65-F5344CB8AC3E}">
        <p14:creationId xmlns:p14="http://schemas.microsoft.com/office/powerpoint/2010/main" val="1838097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lnSpcReduction="10000"/>
          </a:bodyPr>
          <a:lstStyle/>
          <a:p>
            <a:r>
              <a:rPr lang="uk-UA" dirty="0"/>
              <a:t>Політика смарт спеціалізації націлена в першу чергу на вирішення проблеми фрагментації і дублювання науково-технологічних досліджень в країнах Євросоюзу, що є наслідком того, що входять до нього держави самі визначають пріоритети науково-технічної політики і при цьому часто вважають за краще розвивати одні і ті ж «модні» технології і галузі.</a:t>
            </a:r>
          </a:p>
          <a:p>
            <a:r>
              <a:rPr lang="uk-UA" dirty="0"/>
              <a:t>Аналіз і оцінювання інноваційного потенціалу є ключовими процесами стратегії смарт-спеціалізації. Необхідність аналізу інноваційного потенціалу регіону стала ключовим фактором історії інноваційних стратегій Європейського Союзу. В даному випадку акцентується увага на аналізі потреб і бар’єрів малих і середніх підприємств в інноваціях, а також оцінка сприяння інфраструктури регіону впроваджувати дані інновації у виробництво </a:t>
            </a:r>
            <a:endParaRPr lang="uk-UA" dirty="0"/>
          </a:p>
        </p:txBody>
      </p:sp>
    </p:spTree>
    <p:extLst>
      <p:ext uri="{BB962C8B-B14F-4D97-AF65-F5344CB8AC3E}">
        <p14:creationId xmlns:p14="http://schemas.microsoft.com/office/powerpoint/2010/main" val="3519968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4" name="Рисунок 3"/>
          <p:cNvPicPr>
            <a:picLocks noChangeAspect="1"/>
          </p:cNvPicPr>
          <p:nvPr/>
        </p:nvPicPr>
        <p:blipFill>
          <a:blip r:embed="rId2"/>
          <a:stretch>
            <a:fillRect/>
          </a:stretch>
        </p:blipFill>
        <p:spPr>
          <a:xfrm>
            <a:off x="376864" y="382385"/>
            <a:ext cx="11342857" cy="5819048"/>
          </a:xfrm>
          <a:prstGeom prst="rect">
            <a:avLst/>
          </a:prstGeom>
        </p:spPr>
      </p:pic>
    </p:spTree>
    <p:extLst>
      <p:ext uri="{BB962C8B-B14F-4D97-AF65-F5344CB8AC3E}">
        <p14:creationId xmlns:p14="http://schemas.microsoft.com/office/powerpoint/2010/main" val="2453923716"/>
      </p:ext>
    </p:extLst>
  </p:cSld>
  <p:clrMapOvr>
    <a:masterClrMapping/>
  </p:clrMapOvr>
</p:sld>
</file>

<file path=ppt/theme/theme1.xml><?xml version="1.0" encoding="utf-8"?>
<a:theme xmlns:a="http://schemas.openxmlformats.org/drawingml/2006/main" name="Емблема">
  <a:themeElements>
    <a:clrScheme name="Емблема">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Е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TM03457464[[fn=Дивіденд]]</Template>
  <TotalTime>9084</TotalTime>
  <Words>2180</Words>
  <Application>Microsoft Office PowerPoint</Application>
  <PresentationFormat>Широкоэкранный</PresentationFormat>
  <Paragraphs>87</Paragraphs>
  <Slides>33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Corbel</vt:lpstr>
      <vt:lpstr>Gill Sans MT</vt:lpstr>
      <vt:lpstr>Times New Roman</vt:lpstr>
      <vt:lpstr>Емблема</vt:lpstr>
      <vt:lpstr>Смарт Спеціалізації  для України</vt:lpstr>
      <vt:lpstr>Презентация PowerPoint</vt:lpstr>
      <vt:lpstr>Презентация PowerPoint</vt:lpstr>
      <vt:lpstr>Презентация PowerPoint</vt:lpstr>
      <vt:lpstr>ЩО ТАКЕ СМАРТ СПЕЦІАЛІЗАЦІЇ </vt:lpstr>
      <vt:lpstr>Смарт спеціалізація – це поняття та інструмент для визначення й побудови теперішнього та майбутнього положення (місця) в регіоні або державі в економіці, що ґрунтується на знаннях та таких засадах:  </vt:lpstr>
      <vt:lpstr>ПЛАТФОРМА СМАРТ-СПЕЦІАЛІЗАЦІЙ S3 Platform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Методологія планування регіонального розвитку в Україні </vt:lpstr>
      <vt:lpstr>Презентация PowerPoint</vt:lpstr>
      <vt:lpstr>Орієнтовні терміни по стадіях процесу розробки стратегії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Хто визначає Смарт-Спеціалізації</vt:lpstr>
      <vt:lpstr>Як визначаються  Смарт-Спеціалізації</vt:lpstr>
      <vt:lpstr>Що дає визначення  смарт-спеціалізацій</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Nino Damenia</dc:creator>
  <cp:lastModifiedBy>RYZEN</cp:lastModifiedBy>
  <cp:revision>100</cp:revision>
  <cp:lastPrinted>2018-05-16T12:14:39Z</cp:lastPrinted>
  <dcterms:created xsi:type="dcterms:W3CDTF">2018-05-16T07:33:35Z</dcterms:created>
  <dcterms:modified xsi:type="dcterms:W3CDTF">2023-05-24T08:19:39Z</dcterms:modified>
</cp:coreProperties>
</file>