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9" r:id="rId5"/>
    <p:sldId id="270" r:id="rId6"/>
    <p:sldId id="303" r:id="rId7"/>
    <p:sldId id="258" r:id="rId8"/>
    <p:sldId id="280" r:id="rId9"/>
    <p:sldId id="282" r:id="rId10"/>
    <p:sldId id="281" r:id="rId11"/>
    <p:sldId id="263" r:id="rId12"/>
    <p:sldId id="264" r:id="rId13"/>
    <p:sldId id="283" r:id="rId14"/>
    <p:sldId id="284" r:id="rId15"/>
    <p:sldId id="285" r:id="rId16"/>
    <p:sldId id="262" r:id="rId17"/>
    <p:sldId id="261" r:id="rId18"/>
    <p:sldId id="286" r:id="rId19"/>
    <p:sldId id="292" r:id="rId20"/>
    <p:sldId id="287" r:id="rId21"/>
    <p:sldId id="291" r:id="rId22"/>
    <p:sldId id="290" r:id="rId23"/>
    <p:sldId id="289" r:id="rId24"/>
    <p:sldId id="288" r:id="rId25"/>
    <p:sldId id="296" r:id="rId26"/>
    <p:sldId id="293" r:id="rId27"/>
    <p:sldId id="294" r:id="rId28"/>
    <p:sldId id="295" r:id="rId29"/>
    <p:sldId id="299" r:id="rId30"/>
    <p:sldId id="297" r:id="rId31"/>
    <p:sldId id="298" r:id="rId32"/>
    <p:sldId id="300" r:id="rId33"/>
    <p:sldId id="301" r:id="rId34"/>
    <p:sldId id="302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F1E13-9AE4-4CFA-9232-16EEF65F63A5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B522E-8F21-4B7B-9564-A7A858E24D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640960" cy="62646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b="1" dirty="0">
                <a:solidFill>
                  <a:schemeClr val="tx1"/>
                </a:solidFill>
              </a:rPr>
              <a:t>Тема </a:t>
            </a:r>
            <a:r>
              <a:rPr lang="uk-UA" b="1" dirty="0" smtClean="0">
                <a:solidFill>
                  <a:schemeClr val="tx1"/>
                </a:solidFill>
              </a:rPr>
              <a:t>1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uk-UA" b="1" dirty="0" err="1" smtClean="0">
                <a:solidFill>
                  <a:schemeClr val="tx1"/>
                </a:solidFill>
              </a:rPr>
              <a:t>„</a:t>
            </a:r>
            <a:r>
              <a:rPr lang="uk-UA" b="1" dirty="0" err="1">
                <a:solidFill>
                  <a:schemeClr val="tx1"/>
                </a:solidFill>
              </a:rPr>
              <a:t>Об’єкт</a:t>
            </a:r>
            <a:r>
              <a:rPr lang="uk-UA" b="1" dirty="0">
                <a:solidFill>
                  <a:schemeClr val="tx1"/>
                </a:solidFill>
              </a:rPr>
              <a:t>, предмет і завдання </a:t>
            </a:r>
            <a:r>
              <a:rPr lang="uk-UA" b="1" dirty="0" smtClean="0">
                <a:solidFill>
                  <a:schemeClr val="tx1"/>
                </a:solidFill>
              </a:rPr>
              <a:t>дисципліни </a:t>
            </a:r>
            <a:r>
              <a:rPr lang="uk-UA" b="1" dirty="0" err="1" smtClean="0">
                <a:solidFill>
                  <a:schemeClr val="tx1"/>
                </a:solidFill>
              </a:rPr>
              <a:t>“Економіка</a:t>
            </a:r>
            <a:r>
              <a:rPr lang="uk-UA" b="1" dirty="0" smtClean="0">
                <a:solidFill>
                  <a:schemeClr val="tx1"/>
                </a:solidFill>
              </a:rPr>
              <a:t> праці й соціально-трудові </a:t>
            </a:r>
            <a:r>
              <a:rPr lang="uk-UA" b="1" dirty="0" err="1" smtClean="0">
                <a:solidFill>
                  <a:schemeClr val="tx1"/>
                </a:solidFill>
              </a:rPr>
              <a:t>відносини”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1.    </a:t>
            </a:r>
            <a:r>
              <a:rPr lang="uk-UA" b="1" dirty="0" smtClean="0">
                <a:solidFill>
                  <a:schemeClr val="tx1"/>
                </a:solidFill>
              </a:rPr>
              <a:t>  </a:t>
            </a:r>
            <a:r>
              <a:rPr lang="uk-UA" dirty="0" smtClean="0">
                <a:solidFill>
                  <a:schemeClr val="tx1"/>
                </a:solidFill>
              </a:rPr>
              <a:t>Економіка </a:t>
            </a:r>
            <a:r>
              <a:rPr lang="uk-UA" dirty="0">
                <a:solidFill>
                  <a:schemeClr val="tx1"/>
                </a:solidFill>
              </a:rPr>
              <a:t>праці і соціально-трудові відносини як навчальна дисципліна, її </a:t>
            </a:r>
            <a:r>
              <a:rPr lang="uk-UA" dirty="0" smtClean="0">
                <a:solidFill>
                  <a:schemeClr val="tx1"/>
                </a:solidFill>
              </a:rPr>
              <a:t>завдання, зміст </a:t>
            </a:r>
            <a:r>
              <a:rPr lang="uk-UA" dirty="0">
                <a:solidFill>
                  <a:schemeClr val="tx1"/>
                </a:solidFill>
              </a:rPr>
              <a:t>і структура, зв’язок з іншими дисциплінами і науками: економічними, технологічними, і соціально-біологічними.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2.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uk-UA" dirty="0" smtClean="0">
                <a:solidFill>
                  <a:schemeClr val="tx1"/>
                </a:solidFill>
              </a:rPr>
              <a:t>Праця</a:t>
            </a:r>
            <a:r>
              <a:rPr lang="uk-UA" dirty="0">
                <a:solidFill>
                  <a:schemeClr val="tx1"/>
                </a:solidFill>
              </a:rPr>
              <a:t>, як об’єкт вивчення, її </a:t>
            </a:r>
            <a:r>
              <a:rPr lang="uk-UA" dirty="0" smtClean="0">
                <a:solidFill>
                  <a:schemeClr val="tx1"/>
                </a:solidFill>
              </a:rPr>
              <a:t>особливості.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3"/>
            </a:pPr>
            <a:r>
              <a:rPr lang="uk-UA" dirty="0" smtClean="0">
                <a:solidFill>
                  <a:schemeClr val="tx1"/>
                </a:solidFill>
              </a:rPr>
              <a:t>П</a:t>
            </a:r>
            <a:r>
              <a:rPr lang="en-US" dirty="0" smtClean="0">
                <a:solidFill>
                  <a:schemeClr val="tx1"/>
                </a:solidFill>
              </a:rPr>
              <a:t>р</a:t>
            </a:r>
            <a:r>
              <a:rPr lang="uk-UA" dirty="0" err="1">
                <a:solidFill>
                  <a:schemeClr val="tx1"/>
                </a:solidFill>
              </a:rPr>
              <a:t>едмет</a:t>
            </a:r>
            <a:r>
              <a:rPr lang="uk-UA" dirty="0">
                <a:solidFill>
                  <a:schemeClr val="tx1"/>
                </a:solidFill>
              </a:rPr>
              <a:t> і метод курсу.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3"/>
            </a:pPr>
            <a:r>
              <a:rPr lang="uk-UA" dirty="0" smtClean="0">
                <a:solidFill>
                  <a:schemeClr val="tx1"/>
                </a:solidFill>
              </a:rPr>
              <a:t>Природа </a:t>
            </a:r>
            <a:r>
              <a:rPr lang="uk-UA" dirty="0">
                <a:solidFill>
                  <a:schemeClr val="tx1"/>
                </a:solidFill>
              </a:rPr>
              <a:t>соціально-трудових відносин, їх </a:t>
            </a:r>
            <a:r>
              <a:rPr lang="uk-UA" dirty="0" smtClean="0">
                <a:solidFill>
                  <a:schemeClr val="tx1"/>
                </a:solidFill>
              </a:rPr>
              <a:t>особливості </a:t>
            </a:r>
            <a:r>
              <a:rPr lang="uk-UA" dirty="0">
                <a:solidFill>
                  <a:schemeClr val="tx1"/>
                </a:solidFill>
              </a:rPr>
              <a:t>в умовах </a:t>
            </a:r>
            <a:r>
              <a:rPr lang="uk-UA" dirty="0" smtClean="0">
                <a:solidFill>
                  <a:schemeClr val="tx1"/>
                </a:solidFill>
              </a:rPr>
              <a:t>ринкової </a:t>
            </a:r>
            <a:r>
              <a:rPr lang="uk-UA" dirty="0">
                <a:solidFill>
                  <a:schemeClr val="tx1"/>
                </a:solidFill>
              </a:rPr>
              <a:t>економіки.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 startAt="3"/>
            </a:pPr>
            <a:r>
              <a:rPr lang="uk-UA" dirty="0" smtClean="0">
                <a:solidFill>
                  <a:schemeClr val="tx1"/>
                </a:solidFill>
              </a:rPr>
              <a:t>Місце </a:t>
            </a:r>
            <a:r>
              <a:rPr lang="uk-UA" dirty="0">
                <a:solidFill>
                  <a:schemeClr val="tx1"/>
                </a:solidFill>
              </a:rPr>
              <a:t>і завдання дисципліни в системі підготовки фахівців – економічного профілю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>
              <a:buAutoNum type="arabicPeriod" startAt="3"/>
            </a:pPr>
            <a:r>
              <a:rPr lang="uk-UA" dirty="0" smtClean="0">
                <a:solidFill>
                  <a:schemeClr val="tx1"/>
                </a:solidFill>
              </a:rPr>
              <a:t>Продуктивність та ефективність праці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239" y="0"/>
            <a:ext cx="9144000" cy="6264696"/>
          </a:xfrm>
        </p:spPr>
        <p:txBody>
          <a:bodyPr>
            <a:normAutofit fontScale="92500"/>
          </a:bodyPr>
          <a:lstStyle/>
          <a:p>
            <a:r>
              <a:rPr lang="ru-RU" sz="2400" dirty="0" err="1"/>
              <a:t>Праця</a:t>
            </a:r>
            <a:r>
              <a:rPr lang="ru-RU" sz="2400" dirty="0"/>
              <a:t> є видом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. </a:t>
            </a:r>
            <a:r>
              <a:rPr lang="ru-RU" sz="2400" b="1" dirty="0" err="1"/>
              <a:t>Діяльність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внутрішня</a:t>
            </a:r>
            <a:r>
              <a:rPr lang="ru-RU" sz="2400" dirty="0"/>
              <a:t> і </a:t>
            </a:r>
            <a:r>
              <a:rPr lang="ru-RU" sz="2400" dirty="0" err="1" smtClean="0"/>
              <a:t>зовнішня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активність</a:t>
            </a:r>
            <a:r>
              <a:rPr lang="ru-RU" sz="2400" dirty="0" smtClean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, </a:t>
            </a:r>
            <a:r>
              <a:rPr lang="ru-RU" sz="2400" dirty="0" err="1"/>
              <a:t>регульовані</a:t>
            </a:r>
            <a:r>
              <a:rPr lang="ru-RU" sz="2400" dirty="0"/>
              <a:t> </a:t>
            </a:r>
            <a:r>
              <a:rPr lang="ru-RU" sz="2400" dirty="0" err="1"/>
              <a:t>усвідомленою</a:t>
            </a:r>
            <a:r>
              <a:rPr lang="ru-RU" sz="2400" dirty="0"/>
              <a:t> </a:t>
            </a:r>
            <a:r>
              <a:rPr lang="ru-RU" sz="2400" dirty="0" err="1"/>
              <a:t>ціллю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err="1" smtClean="0"/>
              <a:t>Розрізняють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трудову</a:t>
            </a:r>
            <a:r>
              <a:rPr lang="ru-RU" sz="2400" dirty="0" smtClean="0"/>
              <a:t> і </a:t>
            </a:r>
            <a:r>
              <a:rPr lang="ru-RU" sz="2400" dirty="0" err="1"/>
              <a:t>нетрудову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.</a:t>
            </a:r>
          </a:p>
          <a:p>
            <a:r>
              <a:rPr lang="ru-RU" sz="2400" b="1" dirty="0" err="1"/>
              <a:t>Критеріями</a:t>
            </a:r>
            <a:r>
              <a:rPr lang="ru-RU" sz="2400" b="1" dirty="0"/>
              <a:t>,</a:t>
            </a:r>
            <a:r>
              <a:rPr lang="ru-RU" sz="2400" dirty="0"/>
              <a:t>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відрізняють</a:t>
            </a:r>
            <a:r>
              <a:rPr lang="ru-RU" sz="2400" dirty="0"/>
              <a:t> </a:t>
            </a:r>
            <a:r>
              <a:rPr lang="ru-RU" sz="2400" dirty="0" err="1"/>
              <a:t>трудову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 smtClean="0"/>
              <a:t>нетрудової,виступають</a:t>
            </a:r>
            <a:r>
              <a:rPr lang="ru-RU" sz="2400" dirty="0"/>
              <a:t>: </a:t>
            </a:r>
            <a:r>
              <a:rPr lang="ru-RU" sz="2400" dirty="0" err="1"/>
              <a:t>зв’язок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створенням</a:t>
            </a:r>
            <a:r>
              <a:rPr lang="ru-RU" sz="2400" dirty="0"/>
              <a:t> благ; </a:t>
            </a:r>
            <a:r>
              <a:rPr lang="ru-RU" sz="2400" dirty="0" err="1"/>
              <a:t>цілеспрямованість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 smtClean="0"/>
              <a:t>; </a:t>
            </a:r>
            <a:r>
              <a:rPr lang="ru-RU" sz="2400" dirty="0" err="1" smtClean="0"/>
              <a:t>легітимність</a:t>
            </a:r>
            <a:r>
              <a:rPr lang="ru-RU" sz="2400" dirty="0" smtClean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</a:t>
            </a:r>
          </a:p>
          <a:p>
            <a:r>
              <a:rPr lang="ru-RU" sz="2400" dirty="0"/>
              <a:t>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на </a:t>
            </a:r>
            <a:r>
              <a:rPr lang="ru-RU" sz="2400" dirty="0" err="1"/>
              <a:t>людину</a:t>
            </a:r>
            <a:r>
              <a:rPr lang="ru-RU" sz="2400" dirty="0"/>
              <a:t> </a:t>
            </a:r>
            <a:r>
              <a:rPr lang="ru-RU" sz="2400" dirty="0" err="1"/>
              <a:t>впливає</a:t>
            </a:r>
            <a:r>
              <a:rPr lang="ru-RU" sz="2400" dirty="0"/>
              <a:t> велика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зовнішніх</a:t>
            </a:r>
            <a:r>
              <a:rPr lang="ru-RU" sz="2400" dirty="0"/>
              <a:t> </a:t>
            </a:r>
            <a:r>
              <a:rPr lang="ru-RU" sz="2400" dirty="0" err="1" smtClean="0"/>
              <a:t>виробничих</a:t>
            </a:r>
            <a:r>
              <a:rPr lang="ru-RU" sz="2400" dirty="0" smtClean="0"/>
              <a:t> та </a:t>
            </a:r>
            <a:r>
              <a:rPr lang="ru-RU" sz="2400" dirty="0" err="1"/>
              <a:t>позавиробничих</a:t>
            </a:r>
            <a:r>
              <a:rPr lang="ru-RU" sz="2400" dirty="0"/>
              <a:t> </a:t>
            </a:r>
            <a:r>
              <a:rPr lang="ru-RU" sz="2400" dirty="0" err="1"/>
              <a:t>факторів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називають</a:t>
            </a:r>
            <a:r>
              <a:rPr lang="ru-RU" sz="2400" dirty="0"/>
              <a:t> </a:t>
            </a:r>
            <a:r>
              <a:rPr lang="ru-RU" sz="2400" b="1" dirty="0" err="1"/>
              <a:t>умовами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 smtClean="0"/>
              <a:t>сукупність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елементів</a:t>
            </a:r>
            <a:r>
              <a:rPr lang="ru-RU" sz="2400" dirty="0" smtClean="0"/>
              <a:t> </a:t>
            </a:r>
            <a:r>
              <a:rPr lang="ru-RU" sz="2400" dirty="0" err="1"/>
              <a:t>виробничого</a:t>
            </a:r>
            <a:r>
              <a:rPr lang="ru-RU" sz="2400" dirty="0"/>
              <a:t> </a:t>
            </a:r>
            <a:r>
              <a:rPr lang="ru-RU" sz="2400" dirty="0" err="1"/>
              <a:t>середовища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впливають</a:t>
            </a:r>
            <a:r>
              <a:rPr lang="ru-RU" sz="2400" dirty="0"/>
              <a:t> на 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функціональний</a:t>
            </a:r>
            <a:r>
              <a:rPr lang="ru-RU" sz="2400" dirty="0" smtClean="0"/>
              <a:t> стан </a:t>
            </a:r>
            <a:r>
              <a:rPr lang="ru-RU" sz="2400" dirty="0" err="1" smtClean="0"/>
              <a:t>людини</a:t>
            </a:r>
            <a:r>
              <a:rPr lang="ru-RU" sz="2400" dirty="0"/>
              <a:t>,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працездатність</a:t>
            </a:r>
            <a:r>
              <a:rPr lang="ru-RU" sz="2400" dirty="0"/>
              <a:t>, </a:t>
            </a:r>
            <a:r>
              <a:rPr lang="ru-RU" sz="2400" dirty="0" err="1"/>
              <a:t>здоров’я</a:t>
            </a:r>
            <a:r>
              <a:rPr lang="ru-RU" sz="2400" dirty="0"/>
              <a:t> та </a:t>
            </a:r>
            <a:r>
              <a:rPr lang="ru-RU" sz="2400" dirty="0" err="1"/>
              <a:t>усі</a:t>
            </a:r>
            <a:r>
              <a:rPr lang="ru-RU" sz="2400" dirty="0"/>
              <a:t> </a:t>
            </a:r>
            <a:r>
              <a:rPr lang="ru-RU" sz="2400" dirty="0" err="1"/>
              <a:t>сторони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трудового </a:t>
            </a:r>
            <a:r>
              <a:rPr lang="ru-RU" sz="2400" dirty="0" err="1" smtClean="0"/>
              <a:t>життя</a:t>
            </a:r>
            <a:endParaRPr lang="ru-RU" sz="2400" dirty="0" smtClean="0"/>
          </a:p>
          <a:p>
            <a:r>
              <a:rPr lang="ru-RU" sz="2400" dirty="0" err="1"/>
              <a:t>Розрізняють</a:t>
            </a:r>
            <a:r>
              <a:rPr lang="ru-RU" sz="2400" dirty="0"/>
              <a:t> </a:t>
            </a:r>
            <a:r>
              <a:rPr lang="ru-RU" sz="2400" dirty="0" err="1"/>
              <a:t>соціально-економічні</a:t>
            </a:r>
            <a:r>
              <a:rPr lang="ru-RU" sz="2400" dirty="0"/>
              <a:t> та </a:t>
            </a:r>
            <a:r>
              <a:rPr lang="ru-RU" sz="2400" dirty="0" err="1"/>
              <a:t>виробничі</a:t>
            </a:r>
            <a:r>
              <a:rPr lang="ru-RU" sz="2400" dirty="0"/>
              <a:t> </a:t>
            </a:r>
            <a:r>
              <a:rPr lang="ru-RU" sz="2400" dirty="0" err="1"/>
              <a:t>умови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.</a:t>
            </a:r>
          </a:p>
          <a:p>
            <a:r>
              <a:rPr lang="ru-RU" sz="2400" b="1" dirty="0" err="1"/>
              <a:t>Соціально-економічні</a:t>
            </a:r>
            <a:r>
              <a:rPr lang="ru-RU" sz="2400" dirty="0"/>
              <a:t> </a:t>
            </a:r>
            <a:r>
              <a:rPr lang="ru-RU" sz="2400" dirty="0" err="1"/>
              <a:t>включають</a:t>
            </a:r>
            <a:r>
              <a:rPr lang="ru-RU" sz="2400" dirty="0"/>
              <a:t> усе те,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впливає</a:t>
            </a:r>
            <a:r>
              <a:rPr lang="ru-RU" sz="2400" dirty="0"/>
              <a:t> на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 smtClean="0"/>
              <a:t>підготовки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працівника</a:t>
            </a:r>
            <a:r>
              <a:rPr lang="ru-RU" sz="2400" dirty="0" smtClean="0"/>
              <a:t> </a:t>
            </a:r>
            <a:r>
              <a:rPr lang="ru-RU" sz="2400" dirty="0"/>
              <a:t>до </a:t>
            </a:r>
            <a:r>
              <a:rPr lang="ru-RU" sz="2400" dirty="0" err="1"/>
              <a:t>участі</a:t>
            </a:r>
            <a:r>
              <a:rPr lang="ru-RU" sz="2400" dirty="0"/>
              <a:t> у </a:t>
            </a:r>
            <a:r>
              <a:rPr lang="ru-RU" sz="2400" dirty="0" err="1"/>
              <a:t>праці</a:t>
            </a:r>
            <a:r>
              <a:rPr lang="ru-RU" sz="2400" dirty="0"/>
              <a:t>, на </a:t>
            </a:r>
            <a:r>
              <a:rPr lang="ru-RU" sz="2400" dirty="0" err="1"/>
              <a:t>відновлення</a:t>
            </a:r>
            <a:r>
              <a:rPr lang="ru-RU" sz="2400" dirty="0"/>
              <a:t> </a:t>
            </a:r>
            <a:r>
              <a:rPr lang="ru-RU" sz="2400" dirty="0" err="1"/>
              <a:t>робочої</a:t>
            </a:r>
            <a:r>
              <a:rPr lang="ru-RU" sz="2400" dirty="0"/>
              <a:t> </a:t>
            </a:r>
            <a:r>
              <a:rPr lang="ru-RU" sz="2400" dirty="0" err="1"/>
              <a:t>сили</a:t>
            </a:r>
            <a:r>
              <a:rPr lang="ru-RU" sz="2400" dirty="0"/>
              <a:t>.</a:t>
            </a:r>
          </a:p>
          <a:p>
            <a:r>
              <a:rPr lang="ru-RU" sz="2400" b="1" dirty="0" err="1" smtClean="0"/>
              <a:t>Виробничі</a:t>
            </a:r>
            <a:r>
              <a:rPr lang="ru-RU" sz="2400" b="1" dirty="0" smtClean="0"/>
              <a:t> </a:t>
            </a:r>
            <a:r>
              <a:rPr lang="ru-RU" sz="2400" b="1" dirty="0" err="1"/>
              <a:t>умови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елементи</a:t>
            </a:r>
            <a:r>
              <a:rPr lang="ru-RU" sz="2400" dirty="0"/>
              <a:t> </a:t>
            </a:r>
            <a:r>
              <a:rPr lang="ru-RU" sz="2400" dirty="0" err="1"/>
              <a:t>виробничого</a:t>
            </a:r>
            <a:r>
              <a:rPr lang="ru-RU" sz="2400" dirty="0"/>
              <a:t> </a:t>
            </a:r>
            <a:r>
              <a:rPr lang="ru-RU" sz="2400" dirty="0" err="1"/>
              <a:t>середовища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endParaRPr lang="ru-RU" sz="2400" dirty="0"/>
          </a:p>
          <a:p>
            <a:r>
              <a:rPr lang="ru-RU" sz="2400" dirty="0" err="1"/>
              <a:t>впливають</a:t>
            </a:r>
            <a:r>
              <a:rPr lang="ru-RU" sz="2400" dirty="0"/>
              <a:t> на </a:t>
            </a:r>
            <a:r>
              <a:rPr lang="ru-RU" sz="2400" dirty="0" err="1"/>
              <a:t>працівника</a:t>
            </a:r>
            <a:r>
              <a:rPr lang="ru-RU" sz="2400" dirty="0"/>
              <a:t> 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, на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здоров’я</a:t>
            </a:r>
            <a:r>
              <a:rPr lang="ru-RU" sz="2400" dirty="0"/>
              <a:t> і </a:t>
            </a:r>
            <a:r>
              <a:rPr lang="ru-RU" sz="2400" dirty="0" err="1"/>
              <a:t>працездатність</a:t>
            </a:r>
            <a:r>
              <a:rPr lang="ru-RU" sz="2400" dirty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2860"/>
            <a:ext cx="8229600" cy="45719"/>
          </a:xfrm>
        </p:spPr>
        <p:txBody>
          <a:bodyPr>
            <a:normAutofit fontScale="90000"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У</a:t>
            </a:r>
            <a:r>
              <a:rPr lang="ru-RU" dirty="0" smtClean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реалізуються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endParaRPr lang="ru-RU" dirty="0"/>
          </a:p>
          <a:p>
            <a:pPr>
              <a:buNone/>
            </a:pPr>
            <a:r>
              <a:rPr lang="ru-RU" dirty="0" err="1"/>
              <a:t>функції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/>
              <a:t>• </a:t>
            </a:r>
            <a:r>
              <a:rPr lang="ru-RU" dirty="0" err="1"/>
              <a:t>логічна</a:t>
            </a:r>
            <a:r>
              <a:rPr lang="ru-RU" dirty="0"/>
              <a:t> –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визначенням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та </a:t>
            </a:r>
            <a:r>
              <a:rPr lang="ru-RU" dirty="0" err="1"/>
              <a:t>підготовкою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endParaRPr lang="ru-RU" dirty="0"/>
          </a:p>
          <a:p>
            <a:pPr>
              <a:buNone/>
            </a:pP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• </a:t>
            </a:r>
            <a:r>
              <a:rPr lang="ru-RU" dirty="0" err="1"/>
              <a:t>виконавська</a:t>
            </a:r>
            <a:r>
              <a:rPr lang="ru-RU" dirty="0"/>
              <a:t> – </a:t>
            </a:r>
            <a:r>
              <a:rPr lang="ru-RU" dirty="0" err="1"/>
              <a:t>регламентує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endParaRPr lang="ru-RU" dirty="0"/>
          </a:p>
          <a:p>
            <a:pPr>
              <a:buNone/>
            </a:pPr>
            <a:r>
              <a:rPr lang="ru-RU" dirty="0" err="1"/>
              <a:t>поставленим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• контрольно-</a:t>
            </a:r>
            <a:r>
              <a:rPr lang="ru-RU" dirty="0" err="1"/>
              <a:t>реєстраційна</a:t>
            </a:r>
            <a:r>
              <a:rPr lang="ru-RU" dirty="0"/>
              <a:t> – </a:t>
            </a:r>
            <a:r>
              <a:rPr lang="ru-RU" dirty="0" err="1"/>
              <a:t>спостереження</a:t>
            </a:r>
            <a:r>
              <a:rPr lang="ru-RU" dirty="0"/>
              <a:t> за </a:t>
            </a:r>
            <a:r>
              <a:rPr lang="ru-RU" dirty="0" err="1"/>
              <a:t>технологічним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• </a:t>
            </a:r>
            <a:r>
              <a:rPr lang="ru-RU" dirty="0" err="1"/>
              <a:t>регулювальна</a:t>
            </a:r>
            <a:r>
              <a:rPr lang="ru-RU" dirty="0"/>
              <a:t> – </a:t>
            </a:r>
            <a:r>
              <a:rPr lang="ru-RU" dirty="0" err="1"/>
              <a:t>коригування</a:t>
            </a:r>
            <a:r>
              <a:rPr lang="ru-RU" dirty="0"/>
              <a:t> й </a:t>
            </a:r>
            <a:r>
              <a:rPr lang="ru-RU" dirty="0" err="1"/>
              <a:t>уточнення</a:t>
            </a:r>
            <a:r>
              <a:rPr lang="ru-RU" dirty="0"/>
              <a:t> </a:t>
            </a:r>
            <a:r>
              <a:rPr lang="ru-RU" dirty="0" err="1"/>
              <a:t>заданих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• </a:t>
            </a:r>
            <a:r>
              <a:rPr lang="ru-RU" dirty="0" err="1" smtClean="0"/>
              <a:t>управлінська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smtClean="0"/>
              <a:t>оптимального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До </a:t>
            </a:r>
            <a:r>
              <a:rPr lang="ru-RU" dirty="0" err="1"/>
              <a:t>показників</a:t>
            </a:r>
            <a:r>
              <a:rPr lang="ru-RU" dirty="0"/>
              <a:t> характеру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/>
              <a:t>• форму </a:t>
            </a:r>
            <a:r>
              <a:rPr lang="ru-RU" dirty="0" err="1"/>
              <a:t>власності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•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до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•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615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sz="3100" dirty="0" smtClean="0"/>
              <a:t>класифікаційні ознаки </a:t>
            </a:r>
            <a:r>
              <a:rPr lang="uk-UA" sz="3100" dirty="0"/>
              <a:t>поділу праці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10847"/>
            <a:ext cx="9144000" cy="623731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1.Залежно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 </a:t>
            </a:r>
            <a:r>
              <a:rPr lang="ru-RU" dirty="0" err="1"/>
              <a:t>працю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/>
              <a:t>Праця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–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обов’язковий</a:t>
            </a:r>
            <a:r>
              <a:rPr lang="ru-RU" dirty="0"/>
              <a:t> </a:t>
            </a:r>
            <a:r>
              <a:rPr lang="ru-RU" dirty="0" err="1"/>
              <a:t>підсумковий</a:t>
            </a:r>
            <a:r>
              <a:rPr lang="ru-RU" dirty="0"/>
              <a:t> </a:t>
            </a:r>
            <a:r>
              <a:rPr lang="ru-RU" dirty="0" err="1"/>
              <a:t>іспит</a:t>
            </a:r>
            <a:r>
              <a:rPr lang="ru-RU" dirty="0"/>
              <a:t>.</a:t>
            </a:r>
          </a:p>
          <a:p>
            <a:r>
              <a:rPr lang="ru-RU" dirty="0"/>
              <a:t>• </a:t>
            </a:r>
            <a:r>
              <a:rPr lang="ru-RU" dirty="0" err="1"/>
              <a:t>Праця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– </a:t>
            </a:r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.</a:t>
            </a:r>
          </a:p>
          <a:p>
            <a:r>
              <a:rPr lang="ru-RU" dirty="0"/>
              <a:t>• </a:t>
            </a:r>
            <a:r>
              <a:rPr lang="ru-RU" dirty="0" err="1"/>
              <a:t>Праця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– </a:t>
            </a:r>
            <a:r>
              <a:rPr lang="ru-RU" dirty="0" err="1"/>
              <a:t>робоча</a:t>
            </a:r>
            <a:r>
              <a:rPr lang="ru-RU" dirty="0"/>
              <a:t> сила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smtClean="0"/>
              <a:t>бути </a:t>
            </a:r>
            <a:r>
              <a:rPr lang="ru-RU" dirty="0" err="1" smtClean="0"/>
              <a:t>використана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простих</a:t>
            </a:r>
            <a:r>
              <a:rPr lang="ru-RU" dirty="0"/>
              <a:t> видах </a:t>
            </a:r>
            <a:r>
              <a:rPr lang="ru-RU" dirty="0" err="1"/>
              <a:t>праці</a:t>
            </a:r>
            <a:r>
              <a:rPr lang="ru-RU" dirty="0"/>
              <a:t> й не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.</a:t>
            </a:r>
          </a:p>
          <a:p>
            <a:r>
              <a:rPr lang="ru-RU" b="1" dirty="0"/>
              <a:t>2) За характером і </a:t>
            </a:r>
            <a:r>
              <a:rPr lang="ru-RU" b="1" dirty="0" err="1"/>
              <a:t>змістом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:</a:t>
            </a:r>
          </a:p>
          <a:p>
            <a:r>
              <a:rPr lang="ru-RU" dirty="0"/>
              <a:t>• на </a:t>
            </a:r>
            <a:r>
              <a:rPr lang="ru-RU" dirty="0" err="1"/>
              <a:t>працю</a:t>
            </a:r>
            <a:r>
              <a:rPr lang="ru-RU" dirty="0"/>
              <a:t> </a:t>
            </a:r>
            <a:r>
              <a:rPr lang="ru-RU" dirty="0" err="1"/>
              <a:t>найману</a:t>
            </a:r>
            <a:r>
              <a:rPr lang="ru-RU" dirty="0"/>
              <a:t> і </a:t>
            </a:r>
            <a:r>
              <a:rPr lang="ru-RU" dirty="0" err="1"/>
              <a:t>приватну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індивідуальну</a:t>
            </a:r>
            <a:r>
              <a:rPr lang="ru-RU" dirty="0"/>
              <a:t> і </a:t>
            </a:r>
            <a:r>
              <a:rPr lang="ru-RU" dirty="0" err="1"/>
              <a:t>колективну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фізичну</a:t>
            </a:r>
            <a:r>
              <a:rPr lang="ru-RU" dirty="0"/>
              <a:t> і </a:t>
            </a:r>
            <a:r>
              <a:rPr lang="ru-RU" dirty="0" err="1"/>
              <a:t>розумову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репродуктивну</a:t>
            </a:r>
            <a:r>
              <a:rPr lang="ru-RU" dirty="0"/>
              <a:t> і </a:t>
            </a:r>
            <a:r>
              <a:rPr lang="ru-RU" dirty="0" err="1"/>
              <a:t>творчу</a:t>
            </a:r>
            <a:r>
              <a:rPr lang="ru-RU" dirty="0"/>
              <a:t>.</a:t>
            </a:r>
          </a:p>
          <a:p>
            <a:r>
              <a:rPr lang="ru-RU" b="1" dirty="0"/>
              <a:t>3) За предметом та продуктом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</a:t>
            </a:r>
            <a:r>
              <a:rPr lang="ru-RU" dirty="0" err="1"/>
              <a:t>наукова</a:t>
            </a:r>
            <a:r>
              <a:rPr lang="ru-RU" dirty="0"/>
              <a:t>, </a:t>
            </a:r>
            <a:r>
              <a:rPr lang="ru-RU" dirty="0" err="1"/>
              <a:t>інженерна</a:t>
            </a:r>
            <a:r>
              <a:rPr lang="ru-RU" dirty="0"/>
              <a:t>,</a:t>
            </a:r>
          </a:p>
          <a:p>
            <a:r>
              <a:rPr lang="ru-RU" dirty="0" err="1"/>
              <a:t>управлінська</a:t>
            </a:r>
            <a:r>
              <a:rPr lang="ru-RU" dirty="0"/>
              <a:t>, </a:t>
            </a:r>
            <a:r>
              <a:rPr lang="ru-RU" dirty="0" err="1"/>
              <a:t>виробнича</a:t>
            </a:r>
            <a:r>
              <a:rPr lang="ru-RU" dirty="0"/>
              <a:t>, </a:t>
            </a:r>
            <a:r>
              <a:rPr lang="ru-RU" dirty="0" err="1"/>
              <a:t>підприємницька</a:t>
            </a:r>
            <a:r>
              <a:rPr lang="ru-RU" dirty="0"/>
              <a:t>, </a:t>
            </a:r>
            <a:r>
              <a:rPr lang="ru-RU" dirty="0" err="1"/>
              <a:t>інноваційна</a:t>
            </a:r>
            <a:r>
              <a:rPr lang="ru-RU" dirty="0"/>
              <a:t>, </a:t>
            </a:r>
            <a:r>
              <a:rPr lang="ru-RU" dirty="0" err="1"/>
              <a:t>промислова</a:t>
            </a:r>
            <a:r>
              <a:rPr lang="ru-RU" dirty="0"/>
              <a:t>,</a:t>
            </a:r>
          </a:p>
          <a:p>
            <a:r>
              <a:rPr lang="ru-RU" dirty="0" err="1"/>
              <a:t>транспортна</a:t>
            </a:r>
            <a:r>
              <a:rPr lang="ru-RU" dirty="0"/>
              <a:t>.</a:t>
            </a:r>
          </a:p>
          <a:p>
            <a:r>
              <a:rPr lang="ru-RU" b="1" dirty="0"/>
              <a:t>4) За </a:t>
            </a:r>
            <a:r>
              <a:rPr lang="ru-RU" b="1" dirty="0" err="1"/>
              <a:t>засобами</a:t>
            </a:r>
            <a:r>
              <a:rPr lang="ru-RU" b="1" dirty="0"/>
              <a:t> і способами </a:t>
            </a:r>
            <a:r>
              <a:rPr lang="ru-RU" dirty="0" err="1"/>
              <a:t>праця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: </a:t>
            </a:r>
            <a:r>
              <a:rPr lang="ru-RU" dirty="0" err="1"/>
              <a:t>ручна</a:t>
            </a:r>
            <a:r>
              <a:rPr lang="ru-RU" dirty="0"/>
              <a:t>, </a:t>
            </a:r>
            <a:r>
              <a:rPr lang="ru-RU" dirty="0" err="1"/>
              <a:t>механізована</a:t>
            </a:r>
            <a:r>
              <a:rPr lang="ru-RU" dirty="0"/>
              <a:t>,</a:t>
            </a:r>
          </a:p>
          <a:p>
            <a:r>
              <a:rPr lang="ru-RU" dirty="0" err="1"/>
              <a:t>автоматизована</a:t>
            </a:r>
            <a:r>
              <a:rPr lang="ru-RU" dirty="0"/>
              <a:t>, </a:t>
            </a:r>
            <a:r>
              <a:rPr lang="ru-RU" dirty="0" err="1"/>
              <a:t>високотехнологічна</a:t>
            </a:r>
            <a:r>
              <a:rPr lang="ru-RU" dirty="0"/>
              <a:t>.</a:t>
            </a:r>
          </a:p>
          <a:p>
            <a:r>
              <a:rPr lang="ru-RU" b="1" dirty="0"/>
              <a:t>5) За </a:t>
            </a:r>
            <a:r>
              <a:rPr lang="ru-RU" b="1" dirty="0" err="1"/>
              <a:t>умовами</a:t>
            </a:r>
            <a:r>
              <a:rPr lang="ru-RU" b="1" dirty="0"/>
              <a:t> </a:t>
            </a:r>
            <a:r>
              <a:rPr lang="ru-RU" b="1" dirty="0" err="1"/>
              <a:t>працю</a:t>
            </a:r>
            <a:r>
              <a:rPr lang="ru-RU" b="1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:</a:t>
            </a:r>
          </a:p>
          <a:p>
            <a:r>
              <a:rPr lang="ru-RU" dirty="0"/>
              <a:t>• </a:t>
            </a:r>
            <a:r>
              <a:rPr lang="ru-RU" dirty="0" err="1"/>
              <a:t>стаціонарна</a:t>
            </a:r>
            <a:r>
              <a:rPr lang="ru-RU" dirty="0"/>
              <a:t> і переносна;</a:t>
            </a:r>
          </a:p>
          <a:p>
            <a:r>
              <a:rPr lang="ru-RU" dirty="0"/>
              <a:t>• </a:t>
            </a:r>
            <a:r>
              <a:rPr lang="ru-RU" dirty="0" err="1"/>
              <a:t>наземна</a:t>
            </a:r>
            <a:r>
              <a:rPr lang="ru-RU" dirty="0"/>
              <a:t> і </a:t>
            </a:r>
            <a:r>
              <a:rPr lang="ru-RU" dirty="0" err="1"/>
              <a:t>підземна</a:t>
            </a:r>
            <a:r>
              <a:rPr lang="ru-RU" dirty="0"/>
              <a:t>;</a:t>
            </a:r>
          </a:p>
          <a:p>
            <a:r>
              <a:rPr lang="ru-RU" dirty="0"/>
              <a:t>• легка і </a:t>
            </a:r>
            <a:r>
              <a:rPr lang="ru-RU" dirty="0" err="1"/>
              <a:t>важка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приваблива</a:t>
            </a:r>
            <a:r>
              <a:rPr lang="ru-RU" dirty="0"/>
              <a:t> й </a:t>
            </a:r>
            <a:r>
              <a:rPr lang="ru-RU" dirty="0" err="1"/>
              <a:t>неприваблива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4.</a:t>
            </a:r>
            <a:r>
              <a:rPr lang="uk-UA" sz="2400" b="1" dirty="0" smtClean="0"/>
              <a:t>Природа соціально-трудових відносин, їх зміна в умовах переходу до ринкової економіки.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uk-UA" sz="2400" dirty="0" smtClean="0"/>
              <a:t>Термін </a:t>
            </a:r>
            <a:r>
              <a:rPr lang="uk-UA" sz="2400" dirty="0" err="1" smtClean="0"/>
              <a:t>“</a:t>
            </a:r>
            <a:r>
              <a:rPr lang="uk-UA" sz="2400" i="1" dirty="0" err="1" smtClean="0"/>
              <a:t>соціально-трудові</a:t>
            </a:r>
            <a:r>
              <a:rPr lang="uk-UA" sz="2400" i="1" dirty="0" smtClean="0"/>
              <a:t> </a:t>
            </a:r>
            <a:r>
              <a:rPr lang="uk-UA" sz="2400" i="1" dirty="0" err="1" smtClean="0"/>
              <a:t>відносини</a:t>
            </a:r>
            <a:r>
              <a:rPr lang="uk-UA" sz="2400" dirty="0" err="1" smtClean="0"/>
              <a:t>”</a:t>
            </a:r>
            <a:r>
              <a:rPr lang="uk-UA" sz="2400" dirty="0" smtClean="0"/>
              <a:t> виник порівняно недавно (якщо виходити зі змісту, що вкладають в нього сучасники), в другій половині ХХ ст.</a:t>
            </a:r>
            <a:endParaRPr lang="en-US" sz="2400" dirty="0" smtClean="0"/>
          </a:p>
          <a:p>
            <a:r>
              <a:rPr lang="uk-UA" sz="2400" dirty="0" smtClean="0"/>
              <a:t>Як самі відносини в сфері праці існують з тих пір, як з’явилась потреба в залученні людей до праці, тобто з диференціацією праці, виникненням та поглибленням її поділу.</a:t>
            </a:r>
          </a:p>
          <a:p>
            <a:r>
              <a:rPr lang="uk-UA" sz="2400" dirty="0" smtClean="0"/>
              <a:t>Утвердження терміну </a:t>
            </a:r>
            <a:r>
              <a:rPr lang="uk-UA" sz="2400" dirty="0" err="1" smtClean="0"/>
              <a:t>“соціально-трудові</a:t>
            </a:r>
            <a:r>
              <a:rPr lang="uk-UA" sz="2400" dirty="0" smtClean="0"/>
              <a:t> </a:t>
            </a:r>
            <a:r>
              <a:rPr lang="uk-UA" sz="2400" dirty="0" err="1" smtClean="0"/>
              <a:t>відносини”</a:t>
            </a:r>
            <a:r>
              <a:rPr lang="uk-UA" sz="2400" dirty="0" smtClean="0"/>
              <a:t> як і більш високий розвиток цих відносин пов’язані з поглибленням досліджень про роль людського фактору в розвитку економіки.</a:t>
            </a:r>
          </a:p>
          <a:p>
            <a:r>
              <a:rPr lang="uk-UA" sz="2400" dirty="0" smtClean="0"/>
              <a:t>Інша причина - поява на карті світу держав з соціально-орієнтованою економікою, де сформовано високий рівень соціального захисту  усіх учасників трудового процесу і в першу чергу тих верств населення, що потерпають внаслідок поглиблення диференціації доходів.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6048672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Соціально-трудові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відносини</a:t>
            </a:r>
            <a:r>
              <a:rPr lang="ru-RU" sz="2400" b="1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 комплекс </a:t>
            </a:r>
            <a:r>
              <a:rPr lang="ru-RU" sz="2400" dirty="0" err="1" smtClean="0"/>
              <a:t>взаємовідносин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людьми, </a:t>
            </a:r>
            <a:r>
              <a:rPr lang="ru-RU" sz="2400" dirty="0" err="1" smtClean="0"/>
              <a:t>пов'язаних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залученням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працівників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використанням</a:t>
            </a:r>
            <a:r>
              <a:rPr lang="ru-RU" sz="2400" dirty="0" smtClean="0"/>
              <a:t> та оплатою </a:t>
            </a:r>
            <a:r>
              <a:rPr lang="ru-RU" sz="2400" dirty="0" err="1" smtClean="0"/>
              <a:t>їхньої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відтворенням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робочої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сили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спрямованих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працівників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високої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ефективності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.</a:t>
            </a:r>
          </a:p>
          <a:p>
            <a:r>
              <a:rPr lang="uk-UA" sz="2400" b="1" dirty="0" smtClean="0"/>
              <a:t>Зміст соціально-трудових відносин, їх структура </a:t>
            </a:r>
            <a:r>
              <a:rPr lang="uk-UA" sz="2400" dirty="0" smtClean="0"/>
              <a:t>випливає з чотирьох фаз, що характеризують відтворення специфічного товару робоча сила: </a:t>
            </a:r>
            <a:r>
              <a:rPr lang="uk-UA" sz="2400" b="1" dirty="0" smtClean="0"/>
              <a:t>виробництво, обмін, розподіл і споживання</a:t>
            </a:r>
            <a:r>
              <a:rPr lang="uk-UA" sz="2400" dirty="0" smtClean="0"/>
              <a:t>: стан, формування та відтворення трудових ресурсів; ринок праці, зайнятість, соціальне партнерство; стан робочого місця за сучасного поділу праці; елементи раціональної організації праці; мотивація та стимулювання високопродуктивної праці; умови соціального та економічного захисту працюючих та ін.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/>
          </a:bodyPr>
          <a:lstStyle/>
          <a:p>
            <a:r>
              <a:rPr lang="uk-UA" sz="2400" dirty="0" smtClean="0"/>
              <a:t>Суб’єкти соціально-трудових відносин у ринковій економіці мають такі характеристики:</a:t>
            </a:r>
            <a:endParaRPr lang="ru-RU" sz="2400" dirty="0" smtClean="0"/>
          </a:p>
          <a:p>
            <a:pPr lvl="0"/>
            <a:r>
              <a:rPr lang="uk-UA" sz="2400" b="1" dirty="0" smtClean="0"/>
              <a:t>найманий працівник </a:t>
            </a:r>
            <a:r>
              <a:rPr lang="uk-UA" sz="2400" dirty="0" smtClean="0"/>
              <a:t>– особа, що на основі трудового договору про найом на роботу виконує обов’язки працівника на підприємстві власника, що визначаються вимогами робочого місця. Як правило, інтереси найманих працівників в суспільстві захищають професійні спілки;</a:t>
            </a:r>
            <a:endParaRPr lang="ru-RU" sz="2400" dirty="0" smtClean="0"/>
          </a:p>
          <a:p>
            <a:pPr lvl="0"/>
            <a:r>
              <a:rPr lang="uk-UA" sz="2400" b="1" dirty="0" smtClean="0"/>
              <a:t>роботодавець</a:t>
            </a:r>
            <a:r>
              <a:rPr lang="uk-UA" sz="2400" dirty="0" smtClean="0"/>
              <a:t> – особа, що є власником засобів праці чи його представником і для здійснення процесу виробництва постійно наймає виконавців трудових функцій. У найманого працівника та роботодавця відзначається спільна заінтересованість в ефективному функціонуванні підприємства;</a:t>
            </a:r>
            <a:endParaRPr lang="ru-RU" sz="2400" dirty="0" smtClean="0"/>
          </a:p>
          <a:p>
            <a:pPr lvl="0"/>
            <a:r>
              <a:rPr lang="uk-UA" sz="2400" b="1" dirty="0" smtClean="0"/>
              <a:t>держава</a:t>
            </a:r>
            <a:r>
              <a:rPr lang="uk-UA" sz="2400" dirty="0" smtClean="0"/>
              <a:t>, як суб’єкт соціально-трудових відносин, через законодавчу та виконавчу систему формує та забезпечує дотримання правил взаємовідносин між роботодавцями та найманими працівниками, певною мірою регулює ці відносини, захищає інтереси суб’єктів трудових відносин.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8892480" cy="6408712"/>
          </a:xfrm>
        </p:spPr>
        <p:txBody>
          <a:bodyPr>
            <a:noAutofit/>
          </a:bodyPr>
          <a:lstStyle/>
          <a:p>
            <a:r>
              <a:rPr lang="uk-UA" sz="2100" dirty="0"/>
              <a:t>Економіка праці і соціально-трудові відносини є невід’ємною </a:t>
            </a:r>
            <a:r>
              <a:rPr lang="uk-UA" sz="2100" dirty="0" smtClean="0"/>
              <a:t>складовою вивчення </a:t>
            </a:r>
            <a:r>
              <a:rPr lang="uk-UA" sz="2100" dirty="0"/>
              <a:t>економічних, правових, соціологічних, філософських, математичних</a:t>
            </a:r>
            <a:r>
              <a:rPr lang="uk-UA" sz="2100" dirty="0" smtClean="0"/>
              <a:t>, управлінських</a:t>
            </a:r>
            <a:r>
              <a:rPr lang="uk-UA" sz="2100" dirty="0"/>
              <a:t>, психологічних дисциплін та наук. </a:t>
            </a:r>
            <a:endParaRPr lang="uk-UA" sz="2100" dirty="0" smtClean="0"/>
          </a:p>
          <a:p>
            <a:r>
              <a:rPr lang="uk-UA" sz="2100" dirty="0" smtClean="0"/>
              <a:t>Дослідження проблем ефективності </a:t>
            </a:r>
            <a:r>
              <a:rPr lang="uk-UA" sz="2100" dirty="0"/>
              <a:t>праці полягає передусім в освоєнні та грамотному </a:t>
            </a:r>
            <a:r>
              <a:rPr lang="uk-UA" sz="2100" dirty="0" smtClean="0"/>
              <a:t>застосуванні методів </a:t>
            </a:r>
            <a:r>
              <a:rPr lang="uk-UA" sz="2100" dirty="0"/>
              <a:t>зіставлення результатів та витрат праці, доходів від трудової </a:t>
            </a:r>
            <a:r>
              <a:rPr lang="uk-UA" sz="2100" dirty="0" smtClean="0"/>
              <a:t>діяльності та </a:t>
            </a:r>
            <a:r>
              <a:rPr lang="uk-UA" sz="2100" dirty="0"/>
              <a:t>затрат на утримання персоналу; вивчення системності та порядку </a:t>
            </a:r>
            <a:r>
              <a:rPr lang="uk-UA" sz="2100" dirty="0" smtClean="0"/>
              <a:t>формування фонду </a:t>
            </a:r>
            <a:r>
              <a:rPr lang="uk-UA" sz="2100" dirty="0"/>
              <a:t>оплати праці, а також ефективності його використання; </a:t>
            </a:r>
            <a:r>
              <a:rPr lang="uk-UA" sz="2100" dirty="0" smtClean="0"/>
              <a:t>оцінювання внеску </a:t>
            </a:r>
            <a:r>
              <a:rPr lang="uk-UA" sz="2100" dirty="0"/>
              <a:t>окремих співробітників та колективів у загальні підсумки </a:t>
            </a:r>
            <a:r>
              <a:rPr lang="uk-UA" sz="2100" dirty="0" smtClean="0"/>
              <a:t>діяльності підприємства</a:t>
            </a:r>
            <a:r>
              <a:rPr lang="uk-UA" sz="2100" dirty="0"/>
              <a:t>; вивчення механізму функціонування системи </a:t>
            </a:r>
            <a:r>
              <a:rPr lang="uk-UA" sz="2100" dirty="0" smtClean="0"/>
              <a:t>соціально-трудових відносин</a:t>
            </a:r>
            <a:r>
              <a:rPr lang="uk-UA" sz="2100" dirty="0"/>
              <a:t>; визначення факторів і використання резервів збільшення й</a:t>
            </a:r>
          </a:p>
          <a:p>
            <a:r>
              <a:rPr lang="uk-UA" sz="2100" dirty="0"/>
              <a:t>покращання результатів і зменшення витрат праці. На основі теорії </a:t>
            </a:r>
            <a:r>
              <a:rPr lang="uk-UA" sz="2100" dirty="0" smtClean="0"/>
              <a:t>ефективності формуються </a:t>
            </a:r>
            <a:r>
              <a:rPr lang="uk-UA" sz="2100" dirty="0"/>
              <a:t>критерії оцінювання діяльності людей і господарських систем.</a:t>
            </a:r>
            <a:endParaRPr lang="ru-RU" sz="21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V="1">
            <a:off x="529208" y="8531"/>
            <a:ext cx="8229600" cy="45719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/>
              <a:t>Засвоєння курсу повинно сформувати такі навички та вміння студента – майбутнього спеціаліста економічного профілю:   </a:t>
            </a:r>
            <a:endParaRPr lang="ru-RU" b="1" dirty="0" smtClean="0"/>
          </a:p>
          <a:p>
            <a:pPr lvl="0"/>
            <a:r>
              <a:rPr lang="uk-UA" dirty="0" smtClean="0"/>
              <a:t>Оцінка стану соціально-трудових відносин на підприємстві, ринку праці в галузі</a:t>
            </a:r>
            <a:endParaRPr lang="ru-RU" dirty="0" smtClean="0"/>
          </a:p>
          <a:p>
            <a:pPr lvl="0"/>
            <a:r>
              <a:rPr lang="uk-UA" dirty="0" smtClean="0"/>
              <a:t>Розробка заходів по удосконаленню використання трудових ресурсів</a:t>
            </a:r>
            <a:endParaRPr lang="ru-RU" dirty="0" smtClean="0"/>
          </a:p>
          <a:p>
            <a:pPr lvl="0"/>
            <a:r>
              <a:rPr lang="uk-UA" dirty="0" smtClean="0"/>
              <a:t>Раціональна побудова основних трудових процесів в галузі та використання робочого часу провідними категоріями працівників</a:t>
            </a:r>
            <a:endParaRPr lang="ru-RU" dirty="0" smtClean="0"/>
          </a:p>
          <a:p>
            <a:pPr lvl="0"/>
            <a:r>
              <a:rPr lang="uk-UA" dirty="0" smtClean="0"/>
              <a:t>Формування системи </a:t>
            </a:r>
            <a:r>
              <a:rPr lang="uk-UA" dirty="0" err="1" smtClean="0"/>
              <a:t>мотивоформуючих</a:t>
            </a:r>
            <a:r>
              <a:rPr lang="uk-UA" dirty="0" smtClean="0"/>
              <a:t> та стимулюючих заходів на підприємстві</a:t>
            </a:r>
            <a:endParaRPr lang="ru-RU" dirty="0" smtClean="0"/>
          </a:p>
          <a:p>
            <a:pPr lvl="0"/>
            <a:r>
              <a:rPr lang="uk-UA" dirty="0" smtClean="0"/>
              <a:t>Оцінка та удосконалення, а при необхідності  - і розробка прогресивних систем організації та оплати праці</a:t>
            </a:r>
            <a:endParaRPr lang="ru-RU" dirty="0" smtClean="0"/>
          </a:p>
          <a:p>
            <a:pPr lvl="0"/>
            <a:r>
              <a:rPr lang="uk-UA" dirty="0" smtClean="0"/>
              <a:t>Складання проектів трудових договорів між адміністрацією підприємства та працівниками</a:t>
            </a:r>
            <a:endParaRPr lang="ru-RU" dirty="0" smtClean="0"/>
          </a:p>
          <a:p>
            <a:pPr lvl="0"/>
            <a:r>
              <a:rPr lang="uk-UA" dirty="0" smtClean="0"/>
              <a:t>Проектування раціональних режимів праці та відпочинку</a:t>
            </a:r>
            <a:endParaRPr lang="ru-RU" dirty="0" smtClean="0"/>
          </a:p>
          <a:p>
            <a:pPr lvl="0"/>
            <a:r>
              <a:rPr lang="uk-UA" dirty="0" smtClean="0"/>
              <a:t>Складання відповідних розділів планів соціально-економічного розвитку підприємства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6.Продуктивність та ефективність праці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dirty="0"/>
              <a:t>Ефективність праці</a:t>
            </a:r>
            <a:r>
              <a:rPr lang="uk-UA" dirty="0"/>
              <a:t> — це її результативність. Вона відображає співвідношення обсягу вироблених матеріальних і/або нематеріальних благ та кількості затраченої на це праці. Тобто зростання ефективності праці означає збільшення обсягу вироблених благ без збільшення затрат праці. У широкому розумінні зростання ефективності праці означає постійне вдосконалення людьми економічної діяльності, постійне знаходження можливості працювати краще, виробляти більше якісніших благ за тих самих, або і менших затрат праці.</a:t>
            </a:r>
          </a:p>
        </p:txBody>
      </p:sp>
    </p:spTree>
    <p:extLst>
      <p:ext uri="{BB962C8B-B14F-4D97-AF65-F5344CB8AC3E}">
        <p14:creationId xmlns:p14="http://schemas.microsoft.com/office/powerpoint/2010/main" val="365970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ефективність вимірюється багатьма різноманітними показниками. Всі вони є показниками ефективності, однак одного узагальнюючого показника ефективності немає, як немає абстрактного ефекту, а є конкретна вироблена продукція, отриманий прибуток або якийсь інший конкретний результат. Як правило, назва різних показників ефективності складається з двох слів: перше означає, чим у цьому показнику вимірюються результати діяльності (продуктивність або прибутковість), а друге — витрати яких ресурсів враховані у цьому показнику (праці, землі, капіталу, їх окремих компонентів чи усіх ресурсів загалом) — наприклад, продуктивність праці, прибутковість землі і т. д.</a:t>
            </a:r>
          </a:p>
        </p:txBody>
      </p:sp>
    </p:spTree>
    <p:extLst>
      <p:ext uri="{BB962C8B-B14F-4D97-AF65-F5344CB8AC3E}">
        <p14:creationId xmlns:p14="http://schemas.microsoft.com/office/powerpoint/2010/main" val="49300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1.    </a:t>
            </a:r>
            <a:r>
              <a:rPr lang="uk-UA" sz="2400" b="1" dirty="0" smtClean="0">
                <a:solidFill>
                  <a:schemeClr val="tx1"/>
                </a:solidFill>
              </a:rPr>
              <a:t>  Економіка праці і соціально-трудові відносини як навчальна дисципліна, її зміст і структура, зв’язок з іншими дисциплінами і науками: економічними, технологічними, і соціально-біологічними</a:t>
            </a:r>
            <a:r>
              <a:rPr lang="uk-UA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400" dirty="0"/>
              <a:t>Економіка праці – це функціональна, нова </a:t>
            </a:r>
            <a:r>
              <a:rPr lang="uk-UA" sz="2400" dirty="0" smtClean="0"/>
              <a:t>галузь економічної </a:t>
            </a:r>
            <a:r>
              <a:rPr lang="uk-UA" sz="2400" dirty="0"/>
              <a:t>науки, яка </a:t>
            </a:r>
            <a:r>
              <a:rPr lang="uk-UA" sz="2400" b="1" dirty="0"/>
              <a:t>вивчає виробничі відносини, </a:t>
            </a:r>
            <a:r>
              <a:rPr lang="uk-UA" sz="2400" b="1" dirty="0" smtClean="0"/>
              <a:t>що виникають </a:t>
            </a:r>
            <a:r>
              <a:rPr lang="uk-UA" sz="2400" b="1" dirty="0"/>
              <a:t>у процесі організації суспільної праці.</a:t>
            </a:r>
          </a:p>
          <a:p>
            <a:pPr algn="just"/>
            <a:r>
              <a:rPr lang="uk-UA" sz="2400" dirty="0"/>
              <a:t>Вона вивчає конкретні форми і методи економічних </a:t>
            </a:r>
            <a:r>
              <a:rPr lang="uk-UA" sz="2400" dirty="0" smtClean="0"/>
              <a:t>законів та </a:t>
            </a:r>
            <a:r>
              <a:rPr lang="uk-UA" sz="2400" dirty="0"/>
              <a:t>явищ для більш ефективного використання робочої сили, матеріального </a:t>
            </a:r>
            <a:r>
              <a:rPr lang="uk-UA" sz="2400" dirty="0" smtClean="0"/>
              <a:t>та морального </a:t>
            </a:r>
            <a:r>
              <a:rPr lang="uk-UA" sz="2400" dirty="0"/>
              <a:t>стимулювання працівників. При цьому використання </a:t>
            </a:r>
            <a:r>
              <a:rPr lang="uk-UA" sz="2400" dirty="0" smtClean="0"/>
              <a:t>терміну </a:t>
            </a:r>
            <a:r>
              <a:rPr lang="uk-UA" sz="2400" b="1" dirty="0" smtClean="0"/>
              <a:t>«</a:t>
            </a:r>
            <a:r>
              <a:rPr lang="uk-UA" sz="2400" b="1" dirty="0"/>
              <a:t>соціально-трудові відносини» обумовлено розвитком наукових й </a:t>
            </a:r>
            <a:r>
              <a:rPr lang="uk-UA" sz="2400" b="1" dirty="0" smtClean="0"/>
              <a:t>прикладних уявлень </a:t>
            </a:r>
            <a:r>
              <a:rPr lang="uk-UA" sz="2400" b="1" dirty="0"/>
              <a:t>про роль людей у розвитку економіки</a:t>
            </a:r>
            <a:r>
              <a:rPr lang="uk-UA" sz="2400" dirty="0"/>
              <a:t>; вирішенням важливих </a:t>
            </a:r>
            <a:r>
              <a:rPr lang="uk-UA" sz="2400" dirty="0" smtClean="0"/>
              <a:t>завдань соціально-економічної </a:t>
            </a:r>
            <a:r>
              <a:rPr lang="uk-UA" sz="2400" dirty="0"/>
              <a:t>реформи в Україні (зокрема, стабілізацією </a:t>
            </a:r>
            <a:r>
              <a:rPr lang="uk-UA" sz="2400" dirty="0" smtClean="0"/>
              <a:t>соціально- економічної </a:t>
            </a:r>
            <a:r>
              <a:rPr lang="uk-UA" sz="2400" dirty="0"/>
              <a:t>політики та підвищенням рівня життя населення); </a:t>
            </a:r>
            <a:r>
              <a:rPr lang="uk-UA" sz="2400" dirty="0" smtClean="0"/>
              <a:t>становленням соціально </a:t>
            </a:r>
            <a:r>
              <a:rPr lang="uk-UA" sz="2400" dirty="0"/>
              <a:t>орієнтованої ринкової економіки, яка передбачає </a:t>
            </a:r>
            <a:r>
              <a:rPr lang="uk-UA" sz="2400" dirty="0" smtClean="0"/>
              <a:t>регламентацію соціально-трудових </a:t>
            </a:r>
            <a:r>
              <a:rPr lang="uk-UA" sz="2400" dirty="0"/>
              <a:t>відносин, розроблення механізму їх розвитку й </a:t>
            </a:r>
            <a:r>
              <a:rPr lang="uk-UA" sz="2400" dirty="0" smtClean="0"/>
              <a:t>ефективного регулювання </a:t>
            </a:r>
            <a:r>
              <a:rPr lang="uk-UA" sz="2400" dirty="0"/>
              <a:t>та інтеграцію національної системи соціально-трудових </a:t>
            </a:r>
            <a:r>
              <a:rPr lang="uk-UA" sz="2400" dirty="0" smtClean="0"/>
              <a:t>відносин у </a:t>
            </a:r>
            <a:r>
              <a:rPr lang="uk-UA" sz="2400" dirty="0"/>
              <a:t>систему соціально-трудових відносин, визнану світовим співтовариством.</a:t>
            </a:r>
            <a:r>
              <a:rPr lang="ru-RU" sz="2400" dirty="0" smtClean="0"/>
              <a:t>;</a:t>
            </a:r>
            <a:endParaRPr lang="ru-RU" sz="2400" dirty="0" smtClean="0"/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Під </a:t>
            </a:r>
            <a:r>
              <a:rPr lang="uk-UA" b="1" dirty="0"/>
              <a:t>продуктивністю</a:t>
            </a:r>
            <a:r>
              <a:rPr lang="uk-UA" dirty="0"/>
              <a:t> в широкому значенні в сучасній економічній теорії розуміють співвідношення між випуском товарів у вигляді продукції і послуг, з одного боку, і витратами на цей випуск, з іншого. </a:t>
            </a:r>
            <a:endParaRPr lang="uk-UA" dirty="0" smtClean="0"/>
          </a:p>
          <a:p>
            <a:r>
              <a:rPr lang="uk-UA" dirty="0" smtClean="0"/>
              <a:t>Цей </a:t>
            </a:r>
            <a:r>
              <a:rPr lang="uk-UA" dirty="0"/>
              <a:t>показник називають багатофакторною продуктивністю, маючи на увазі, що на неї впливають практично усі фактори виробництва. У довгостроковому періоді зростання цього співвідношення означає краще використання трудових, фінансових, матеріальних, енергетичних, технологічних і всіх інших ресурсів, воно означає розвиток економіки і створює передумови для соціального прогресу. Зменшення ж цього співвідношення означає спад не тільки економічний, але і, неминуче, соціальний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Значення цього показника полягає ще й у тому, що країни з найвищою продуктивністю, а не з найбільшими матеріальними й енергетичними ресурсами, стають світовими лідерами як у економічному, так і у соціальному розвитку.</a:t>
            </a:r>
          </a:p>
        </p:txBody>
      </p:sp>
    </p:spTree>
    <p:extLst>
      <p:ext uri="{BB962C8B-B14F-4D97-AF65-F5344CB8AC3E}">
        <p14:creationId xmlns:p14="http://schemas.microsoft.com/office/powerpoint/2010/main" val="64460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Продуктивність праці </a:t>
            </a:r>
            <a:r>
              <a:rPr lang="uk-UA" dirty="0"/>
              <a:t>— це найважливіший з показників ефективності трудового процесу, що виражається відношенням виробленої продукції (послуг) до відповідних витрат безпосередньої, живої праці.</a:t>
            </a:r>
          </a:p>
          <a:p>
            <a:r>
              <a:rPr lang="uk-UA" dirty="0"/>
              <a:t>Можна розрізняти різні види продуктивності праці залежно від того, на якому економічному рівні проводяться дослідження. </a:t>
            </a:r>
            <a:r>
              <a:rPr lang="uk-UA" b="1" dirty="0"/>
              <a:t>Індивідуальна продуктивність праці </a:t>
            </a:r>
            <a:r>
              <a:rPr lang="uk-UA" dirty="0"/>
              <a:t>— це продуктивність окремого конкретного працівника; </a:t>
            </a:r>
            <a:r>
              <a:rPr lang="uk-UA" b="1" dirty="0"/>
              <a:t>виробнича продуктивність праці </a:t>
            </a:r>
            <a:r>
              <a:rPr lang="uk-UA" dirty="0"/>
              <a:t>— це продуктивність на певній виробничій ділянці, підприємстві; </a:t>
            </a:r>
            <a:r>
              <a:rPr lang="uk-UA" b="1" dirty="0"/>
              <a:t>локальна продуктивність праці</a:t>
            </a:r>
            <a:r>
              <a:rPr lang="uk-UA" dirty="0"/>
              <a:t> — це продуктивність праці в регіоні чи галузі; </a:t>
            </a:r>
            <a:r>
              <a:rPr lang="uk-UA" b="1" dirty="0"/>
              <a:t>а суспільна продуктивність праці </a:t>
            </a:r>
            <a:r>
              <a:rPr lang="uk-UA" dirty="0"/>
              <a:t>— це продуктивність праці по економіці країни в цілому.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822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Нова концепція продуктивності праці, адекватна соціально орієнтованій ринковій економіці, передбачає, що найпродуктивнішим і потенційно невичерпним ресурсом, межі якого постійно розширюються, є не безмежне нарощення виробництва і не економія як така, а якісні зрушення у споживанні, способі життя загалом, у людському розвитку. </a:t>
            </a:r>
            <a:endParaRPr lang="uk-UA" dirty="0" smtClean="0"/>
          </a:p>
          <a:p>
            <a:r>
              <a:rPr lang="uk-UA" dirty="0" smtClean="0"/>
              <a:t>Реалізація </a:t>
            </a:r>
            <a:r>
              <a:rPr lang="uk-UA" dirty="0"/>
              <a:t>цієї концепції передбачає орієнтацію виробництва на перспективні суспільні потреби, </a:t>
            </a:r>
            <a:r>
              <a:rPr lang="uk-UA" dirty="0" err="1"/>
              <a:t>ранжовані</a:t>
            </a:r>
            <a:r>
              <a:rPr lang="uk-UA" dirty="0"/>
              <a:t> за мірою їх важливості для людського розвитку.</a:t>
            </a:r>
          </a:p>
        </p:txBody>
      </p:sp>
    </p:spTree>
    <p:extLst>
      <p:ext uri="{BB962C8B-B14F-4D97-AF65-F5344CB8AC3E}">
        <p14:creationId xmlns:p14="http://schemas.microsoft.com/office/powerpoint/2010/main" val="39171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uk-UA" dirty="0"/>
              <a:t>Макроекономічні параметри зростання продуктивності праці дають змогу контролювати пропорції соціально-економічного розвитку, відповідність їх соціальним критеріям та умовам ринкової рівноваги. </a:t>
            </a:r>
            <a:endParaRPr lang="uk-UA" dirty="0" smtClean="0"/>
          </a:p>
          <a:p>
            <a:r>
              <a:rPr lang="uk-UA" dirty="0" smtClean="0"/>
              <a:t>Підвищення </a:t>
            </a:r>
            <a:r>
              <a:rPr lang="uk-UA" dirty="0"/>
              <a:t>продуктивності праці стає дієвим засобом послаблення інфляції, основним джерелом реалізації заходів, спрямованих на соціальний розвиток і зростання рівня життя населення.</a:t>
            </a:r>
          </a:p>
        </p:txBody>
      </p:sp>
    </p:spTree>
    <p:extLst>
      <p:ext uri="{BB962C8B-B14F-4D97-AF65-F5344CB8AC3E}">
        <p14:creationId xmlns:p14="http://schemas.microsoft.com/office/powerpoint/2010/main" val="40257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На мікроекономічному рівні продуктивність праці є одним з визначальних критеріїв та інструментів зниження витрат виробництва й забезпечення на цій основі ефективного функціонування підприємства, його конкурентоспроможності на внутрішньому і зовнішньому ринку. </a:t>
            </a:r>
            <a:endParaRPr lang="uk-UA" dirty="0" smtClean="0"/>
          </a:p>
          <a:p>
            <a:r>
              <a:rPr lang="uk-UA" dirty="0" smtClean="0"/>
              <a:t>Зростання </a:t>
            </a:r>
            <a:r>
              <a:rPr lang="uk-UA" dirty="0"/>
              <a:t>продуктивності праці покликане компенсувати підвищення заробітної плати найманих працівників, гармонізуючи тим самим інтереси сторін соціального партнерства. У зв'язку з цим продуктивність праці має враховуватись як важливий елемент в системі показників оцінки трудового внеску в кінцеві результати діяльності в усіх організаційних ланках підприємства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Динаміка </a:t>
            </a:r>
            <a:r>
              <a:rPr lang="uk-UA" dirty="0"/>
              <a:t>продуктивності праці відображає успіхи підприємства в активізації людського чинника, у трудовій мотивації й розвитку персоналу, модернізації виробничого процесу, підвищенні споживчих якостей продукції та ін.</a:t>
            </a:r>
          </a:p>
        </p:txBody>
      </p:sp>
    </p:spTree>
    <p:extLst>
      <p:ext uri="{BB962C8B-B14F-4D97-AF65-F5344CB8AC3E}">
        <p14:creationId xmlns:p14="http://schemas.microsoft.com/office/powerpoint/2010/main" val="315106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Важливим показником ефективності праці є співвідношення прибутку від даного виду трудової діяльності й відповідних витрат праці. Це співвідношення називається рентабельністю праці, або точніше — рентабельністю сумарних витрат на персонал, і в загальному випадку визначається за </a:t>
            </a:r>
            <a:r>
              <a:rPr lang="uk-UA" dirty="0" smtClean="0"/>
              <a:t>формулою</a:t>
            </a:r>
          </a:p>
          <a:p>
            <a:pPr marL="0" indent="0">
              <a:buNone/>
            </a:pPr>
            <a:r>
              <a:rPr lang="uk-UA" dirty="0" smtClean="0"/>
              <a:t>           </a:t>
            </a:r>
            <a:r>
              <a:rPr lang="en-US" sz="3900" b="1" dirty="0" err="1" smtClean="0"/>
              <a:t>Ri</a:t>
            </a:r>
            <a:r>
              <a:rPr lang="en-US" sz="3900" b="1" dirty="0" smtClean="0"/>
              <a:t> = (Di-</a:t>
            </a:r>
            <a:r>
              <a:rPr lang="en-US" sz="3900" b="1" dirty="0" err="1" smtClean="0"/>
              <a:t>Zi</a:t>
            </a:r>
            <a:r>
              <a:rPr lang="en-US" sz="3900" b="1" dirty="0" smtClean="0"/>
              <a:t>): </a:t>
            </a:r>
            <a:r>
              <a:rPr lang="en-US" sz="3900" b="1" dirty="0" err="1" smtClean="0"/>
              <a:t>Zi</a:t>
            </a:r>
            <a:r>
              <a:rPr lang="en-US" sz="3900" b="1" dirty="0" smtClean="0"/>
              <a:t> </a:t>
            </a:r>
            <a:r>
              <a:rPr lang="uk-UA" sz="3900" b="1" dirty="0" smtClean="0"/>
              <a:t> або </a:t>
            </a:r>
            <a:r>
              <a:rPr lang="en-US" sz="3900" b="1" dirty="0" err="1" smtClean="0"/>
              <a:t>Ri</a:t>
            </a:r>
            <a:r>
              <a:rPr lang="en-US" sz="3900" b="1" dirty="0" smtClean="0"/>
              <a:t> = </a:t>
            </a:r>
            <a:r>
              <a:rPr lang="en-US" sz="3900" b="1" dirty="0" err="1" smtClean="0"/>
              <a:t>Pi:Zi</a:t>
            </a:r>
            <a:r>
              <a:rPr lang="en-US" sz="3900" b="1" dirty="0" smtClean="0"/>
              <a:t> </a:t>
            </a:r>
            <a:r>
              <a:rPr lang="en-US" dirty="0" smtClean="0"/>
              <a:t>                               </a:t>
            </a:r>
            <a:r>
              <a:rPr lang="uk-UA" dirty="0" smtClean="0"/>
              <a:t>де </a:t>
            </a:r>
            <a:r>
              <a:rPr lang="en-US" dirty="0"/>
              <a:t>R — </a:t>
            </a:r>
            <a:r>
              <a:rPr lang="uk-UA" dirty="0"/>
              <a:t>рентабельність праці;</a:t>
            </a:r>
          </a:p>
          <a:p>
            <a:r>
              <a:rPr lang="en-US" dirty="0"/>
              <a:t>D — </a:t>
            </a:r>
            <a:r>
              <a:rPr lang="uk-UA" dirty="0"/>
              <a:t>створена цією працею вартість;</a:t>
            </a:r>
          </a:p>
          <a:p>
            <a:r>
              <a:rPr lang="en-US" dirty="0"/>
              <a:t>Z — </a:t>
            </a:r>
            <a:r>
              <a:rPr lang="uk-UA" dirty="0"/>
              <a:t>витрати на організацію цієї праці;</a:t>
            </a:r>
          </a:p>
          <a:p>
            <a:r>
              <a:rPr lang="uk-UA" dirty="0"/>
              <a:t>Р — прибуток від цієї праці.</a:t>
            </a:r>
          </a:p>
          <a:p>
            <a:r>
              <a:rPr lang="en-US" dirty="0" smtClean="0"/>
              <a:t>I –</a:t>
            </a:r>
            <a:r>
              <a:rPr lang="uk-UA" dirty="0" smtClean="0"/>
              <a:t>означає </a:t>
            </a:r>
            <a:r>
              <a:rPr lang="uk-UA" dirty="0" err="1" smtClean="0"/>
              <a:t>приналежніть</a:t>
            </a:r>
            <a:r>
              <a:rPr lang="uk-UA" dirty="0" smtClean="0"/>
              <a:t> до певного виду продукції або виду праці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47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uk-UA" b="1" dirty="0" smtClean="0"/>
              <a:t>Продуктивність </a:t>
            </a:r>
            <a:r>
              <a:rPr lang="uk-UA" b="1" dirty="0"/>
              <a:t>праці </a:t>
            </a:r>
            <a:r>
              <a:rPr lang="uk-UA" dirty="0"/>
              <a:t>— це показник її ефективності, результативності, що характеризується співвідношенням обсягу продукції, робіт чи послуг, з одного боку, та кількістю праці, витраченої на виробництво цього обсягу, з іншого. Залежно від прямого чи оберненого співвідношення цих величин ми маємо два показники рівня продуктивності праці: виробіток і трудомісткість.</a:t>
            </a:r>
          </a:p>
        </p:txBody>
      </p:sp>
    </p:spTree>
    <p:extLst>
      <p:ext uri="{BB962C8B-B14F-4D97-AF65-F5344CB8AC3E}">
        <p14:creationId xmlns:p14="http://schemas.microsoft.com/office/powerpoint/2010/main" val="110146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Виробіток — це прямий показник рівня продуктивності праці, що визначається кількістю продукції (робіт, послуг), виробленою одним працівником за одиницю робочого часу і розраховується за </a:t>
            </a:r>
            <a:r>
              <a:rPr lang="uk-UA" dirty="0" smtClean="0"/>
              <a:t>формулою</a:t>
            </a:r>
          </a:p>
          <a:p>
            <a:pPr marL="0" indent="0" algn="ctr">
              <a:buNone/>
            </a:pPr>
            <a:r>
              <a:rPr lang="uk-UA" dirty="0"/>
              <a:t>	</a:t>
            </a:r>
            <a:r>
              <a:rPr lang="en-US" sz="4700" dirty="0" smtClean="0"/>
              <a:t>B = V/T</a:t>
            </a:r>
            <a:endParaRPr lang="uk-UA" sz="4700" dirty="0"/>
          </a:p>
          <a:p>
            <a:r>
              <a:rPr lang="uk-UA" dirty="0"/>
              <a:t>де В — виробіток;</a:t>
            </a:r>
          </a:p>
          <a:p>
            <a:r>
              <a:rPr lang="en-US" dirty="0"/>
              <a:t>V — </a:t>
            </a:r>
            <a:r>
              <a:rPr lang="uk-UA" dirty="0"/>
              <a:t>обсяг виробництва продукції (робіт, послуг);</a:t>
            </a:r>
          </a:p>
          <a:p>
            <a:r>
              <a:rPr lang="uk-UA" dirty="0"/>
              <a:t>Т — затрати праці на випуск відповідного обсягу продукції (робіт, послуг).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29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5527"/>
            <a:ext cx="8229600" cy="627379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ru-RU" dirty="0" err="1" smtClean="0"/>
              <a:t>Трудомісткість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обернений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часу, </a:t>
            </a:r>
            <a:r>
              <a:rPr lang="ru-RU" dirty="0" err="1" smtClean="0"/>
              <a:t>витраченого</a:t>
            </a:r>
            <a:r>
              <a:rPr lang="ru-RU" dirty="0" smtClean="0"/>
              <a:t> на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(</a:t>
            </a:r>
            <a:r>
              <a:rPr lang="ru-RU" dirty="0" err="1" smtClean="0"/>
              <a:t>робіт</a:t>
            </a:r>
            <a:r>
              <a:rPr lang="ru-RU" dirty="0" smtClean="0"/>
              <a:t>, </a:t>
            </a:r>
            <a:r>
              <a:rPr lang="ru-RU" dirty="0" err="1" smtClean="0"/>
              <a:t>послуг</a:t>
            </a:r>
            <a:r>
              <a:rPr lang="ru-RU" dirty="0" smtClean="0"/>
              <a:t>) і </a:t>
            </a:r>
            <a:r>
              <a:rPr lang="ru-RU" dirty="0" err="1" smtClean="0"/>
              <a:t>розраховується</a:t>
            </a:r>
            <a:r>
              <a:rPr lang="ru-RU" dirty="0" smtClean="0"/>
              <a:t> за формулою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sz="5400" dirty="0" smtClean="0"/>
              <a:t>TM = T/V</a:t>
            </a:r>
            <a:endParaRPr lang="ru-RU" sz="5400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4412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/>
              <a:t>Технологічна </a:t>
            </a:r>
            <a:r>
              <a:rPr lang="uk-UA" sz="2800" b="1" dirty="0" err="1"/>
              <a:t>трудомісткіст</a:t>
            </a:r>
            <a:r>
              <a:rPr lang="uk-UA" sz="2800" b="1" dirty="0"/>
              <a:t>ь</a:t>
            </a:r>
            <a:r>
              <a:rPr lang="uk-UA" sz="2800" dirty="0"/>
              <a:t>  визначається витратами праці основних робітників. Розраховується для окремих операцій, деталей, виробів.</a:t>
            </a:r>
          </a:p>
          <a:p>
            <a:pPr algn="just"/>
            <a:r>
              <a:rPr lang="uk-UA" sz="2800" b="1" dirty="0"/>
              <a:t>Трудомісткість </a:t>
            </a:r>
            <a:r>
              <a:rPr lang="uk-UA" sz="2800" b="1" dirty="0" err="1"/>
              <a:t>обслуговуванн</a:t>
            </a:r>
            <a:r>
              <a:rPr lang="uk-UA" sz="2800" b="1" dirty="0"/>
              <a:t>я</a:t>
            </a:r>
            <a:r>
              <a:rPr lang="uk-UA" sz="2800" dirty="0"/>
              <a:t>  визначається витратами праці допоміжних робітників, що зайняті обслуговуванням виробництва.</a:t>
            </a:r>
          </a:p>
          <a:p>
            <a:pPr algn="just"/>
            <a:r>
              <a:rPr lang="uk-UA" sz="2800" b="1" dirty="0"/>
              <a:t>Виробнича </a:t>
            </a:r>
            <a:r>
              <a:rPr lang="uk-UA" sz="2800" b="1" dirty="0" err="1"/>
              <a:t>трудомісткіс</a:t>
            </a:r>
            <a:r>
              <a:rPr lang="uk-UA" sz="2800" b="1" dirty="0"/>
              <a:t>ть</a:t>
            </a:r>
            <a:r>
              <a:rPr lang="uk-UA" sz="2800" dirty="0"/>
              <a:t>  складається з технологічної трудомісткості та трудомісткості обслуговування, тобто показує витрати праці основних і допоміжних робітників на виконання одиниці роботи.</a:t>
            </a:r>
          </a:p>
          <a:p>
            <a:pPr algn="just"/>
            <a:r>
              <a:rPr lang="uk-UA" sz="2800" b="1" dirty="0"/>
              <a:t>Трудомісткість </a:t>
            </a:r>
            <a:r>
              <a:rPr lang="uk-UA" sz="2800" b="1" dirty="0" err="1"/>
              <a:t>управління</a:t>
            </a:r>
            <a:r>
              <a:rPr lang="uk-UA" sz="2800" dirty="0" err="1"/>
              <a:t>  в</a:t>
            </a:r>
            <a:r>
              <a:rPr lang="uk-UA" sz="2800" dirty="0"/>
              <a:t>изначається витратами праці керівників, спеціалістів, технічних виконавців.</a:t>
            </a:r>
          </a:p>
          <a:p>
            <a:pPr algn="just"/>
            <a:r>
              <a:rPr lang="uk-UA" sz="2800" dirty="0"/>
              <a:t>Повна трудомісткість </a:t>
            </a:r>
            <a:r>
              <a:rPr lang="uk-UA" sz="2800" dirty="0" err="1"/>
              <a:t>продукції  </a:t>
            </a:r>
            <a:r>
              <a:rPr lang="uk-UA" sz="2800" dirty="0"/>
              <a:t>відображає всі витрати праці на виготовлення одиниці кожного виробу.</a:t>
            </a:r>
          </a:p>
          <a:p>
            <a:pPr algn="just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8206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192688"/>
          </a:xfrm>
        </p:spPr>
        <p:txBody>
          <a:bodyPr>
            <a:normAutofit/>
          </a:bodyPr>
          <a:lstStyle/>
          <a:p>
            <a:r>
              <a:rPr lang="ru-RU" sz="2400" dirty="0"/>
              <a:t>Як </a:t>
            </a:r>
            <a:r>
              <a:rPr lang="ru-RU" sz="2400" dirty="0" err="1"/>
              <a:t>відомо</a:t>
            </a:r>
            <a:r>
              <a:rPr lang="ru-RU" sz="2400" dirty="0"/>
              <a:t>, </a:t>
            </a:r>
            <a:r>
              <a:rPr lang="ru-RU" sz="2400" dirty="0" err="1"/>
              <a:t>завданням</a:t>
            </a:r>
            <a:r>
              <a:rPr lang="ru-RU" sz="2400" dirty="0"/>
              <a:t> </a:t>
            </a:r>
            <a:r>
              <a:rPr lang="ru-RU" sz="2400" dirty="0" err="1" smtClean="0"/>
              <a:t>економічної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теорії</a:t>
            </a:r>
            <a:r>
              <a:rPr lang="ru-RU" sz="2400" dirty="0" smtClean="0"/>
              <a:t> </a:t>
            </a:r>
            <a:r>
              <a:rPr lang="ru-RU" sz="2400" dirty="0"/>
              <a:t>як </a:t>
            </a:r>
            <a:r>
              <a:rPr lang="ru-RU" sz="2400" dirty="0" err="1"/>
              <a:t>джерела</a:t>
            </a:r>
            <a:r>
              <a:rPr lang="ru-RU" sz="2400" dirty="0"/>
              <a:t>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аналізу</a:t>
            </a:r>
            <a:r>
              <a:rPr lang="ru-RU" sz="2400" dirty="0"/>
              <a:t> є </a:t>
            </a:r>
            <a:r>
              <a:rPr lang="ru-RU" sz="2400" dirty="0" err="1"/>
              <a:t>зведення</a:t>
            </a:r>
            <a:r>
              <a:rPr lang="ru-RU" sz="2400" dirty="0"/>
              <a:t> в систему</a:t>
            </a:r>
            <a:r>
              <a:rPr lang="ru-RU" sz="2400" dirty="0" smtClean="0"/>
              <a:t>, </a:t>
            </a:r>
            <a:r>
              <a:rPr lang="ru-RU" sz="2400" dirty="0" err="1" smtClean="0"/>
              <a:t>пояснення</a:t>
            </a:r>
            <a:r>
              <a:rPr lang="ru-RU" sz="2400" dirty="0" smtClean="0"/>
              <a:t> </a:t>
            </a:r>
            <a:r>
              <a:rPr lang="ru-RU" sz="2400" dirty="0"/>
              <a:t>та </a:t>
            </a:r>
            <a:r>
              <a:rPr lang="ru-RU" sz="2400" dirty="0" err="1"/>
              <a:t>узагальнення</a:t>
            </a:r>
            <a:r>
              <a:rPr lang="ru-RU" sz="2400" dirty="0"/>
              <a:t> </a:t>
            </a:r>
            <a:r>
              <a:rPr lang="ru-RU" sz="2400" dirty="0" err="1"/>
              <a:t>фактів</a:t>
            </a:r>
            <a:r>
              <a:rPr lang="ru-RU" sz="2400" dirty="0"/>
              <a:t> реального </a:t>
            </a:r>
            <a:r>
              <a:rPr lang="ru-RU" sz="2400" dirty="0" err="1"/>
              <a:t>життя</a:t>
            </a:r>
            <a:r>
              <a:rPr lang="ru-RU" sz="2400" dirty="0"/>
              <a:t>. </a:t>
            </a:r>
            <a:r>
              <a:rPr lang="ru-RU" sz="2400" dirty="0" err="1"/>
              <a:t>Принципи</a:t>
            </a:r>
            <a:r>
              <a:rPr lang="ru-RU" sz="2400" dirty="0"/>
              <a:t>, </a:t>
            </a:r>
            <a:r>
              <a:rPr lang="ru-RU" sz="2400" dirty="0" err="1"/>
              <a:t>концепції</a:t>
            </a:r>
            <a:r>
              <a:rPr lang="ru-RU" sz="2400" dirty="0"/>
              <a:t>, </a:t>
            </a:r>
            <a:r>
              <a:rPr lang="ru-RU" sz="2400" dirty="0" err="1"/>
              <a:t>теорії</a:t>
            </a:r>
            <a:endParaRPr lang="ru-RU" sz="2400" dirty="0"/>
          </a:p>
          <a:p>
            <a:r>
              <a:rPr lang="ru-RU" sz="2400" dirty="0"/>
              <a:t>як </a:t>
            </a:r>
            <a:r>
              <a:rPr lang="ru-RU" sz="2400" dirty="0" err="1"/>
              <a:t>кінцевий</a:t>
            </a:r>
            <a:r>
              <a:rPr lang="ru-RU" sz="2400" dirty="0"/>
              <a:t> результат </a:t>
            </a:r>
            <a:r>
              <a:rPr lang="ru-RU" sz="2400" dirty="0" err="1"/>
              <a:t>економічного</a:t>
            </a:r>
            <a:r>
              <a:rPr lang="ru-RU" sz="2400" dirty="0"/>
              <a:t> </a:t>
            </a:r>
            <a:r>
              <a:rPr lang="ru-RU" sz="2400" dirty="0" err="1"/>
              <a:t>аналізу</a:t>
            </a:r>
            <a:r>
              <a:rPr lang="ru-RU" sz="2400" dirty="0"/>
              <a:t> </a:t>
            </a:r>
            <a:r>
              <a:rPr lang="ru-RU" sz="2400" dirty="0" err="1"/>
              <a:t>забезпечують</a:t>
            </a:r>
            <a:r>
              <a:rPr lang="ru-RU" sz="2400" dirty="0"/>
              <a:t> порядок і </a:t>
            </a:r>
            <a:r>
              <a:rPr lang="ru-RU" sz="2400" dirty="0" err="1"/>
              <a:t>сенс</a:t>
            </a:r>
            <a:r>
              <a:rPr lang="ru-RU" sz="2400" dirty="0"/>
              <a:t> у </a:t>
            </a:r>
            <a:r>
              <a:rPr lang="ru-RU" sz="2400" dirty="0" err="1" smtClean="0"/>
              <a:t>наборі</a:t>
            </a:r>
            <a:r>
              <a:rPr lang="ru-RU" sz="2400" dirty="0" smtClean="0"/>
              <a:t>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/>
              <a:t>фактів</a:t>
            </a:r>
            <a:r>
              <a:rPr lang="ru-RU" sz="2400" dirty="0"/>
              <a:t>, </a:t>
            </a:r>
            <a:r>
              <a:rPr lang="ru-RU" sz="2400" dirty="0" err="1"/>
              <a:t>пов’язуючи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в </a:t>
            </a:r>
            <a:r>
              <a:rPr lang="ru-RU" sz="2400" dirty="0" err="1"/>
              <a:t>одне</a:t>
            </a:r>
            <a:r>
              <a:rPr lang="ru-RU" sz="2400" dirty="0"/>
              <a:t> </a:t>
            </a:r>
            <a:r>
              <a:rPr lang="ru-RU" sz="2400" dirty="0" err="1"/>
              <a:t>ціле</a:t>
            </a:r>
            <a:r>
              <a:rPr lang="ru-RU" sz="2400" dirty="0"/>
              <a:t>, </a:t>
            </a:r>
            <a:r>
              <a:rPr lang="ru-RU" sz="2400" dirty="0" err="1"/>
              <a:t>установлюючи</a:t>
            </a:r>
            <a:r>
              <a:rPr lang="ru-RU" sz="2400" dirty="0"/>
              <a:t> </a:t>
            </a:r>
            <a:r>
              <a:rPr lang="ru-RU" sz="2400" dirty="0" err="1"/>
              <a:t>належні</a:t>
            </a:r>
            <a:r>
              <a:rPr lang="ru-RU" sz="2400" dirty="0"/>
              <a:t> </a:t>
            </a:r>
            <a:r>
              <a:rPr lang="ru-RU" sz="2400" dirty="0" err="1"/>
              <a:t>взаємо-зв’язки</a:t>
            </a:r>
            <a:r>
              <a:rPr lang="ru-RU" sz="2400" dirty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ними </a:t>
            </a:r>
            <a:r>
              <a:rPr lang="ru-RU" sz="2400" dirty="0"/>
              <a:t>і, </a:t>
            </a:r>
            <a:r>
              <a:rPr lang="ru-RU" sz="2400" dirty="0" err="1"/>
              <a:t>виводячи</a:t>
            </a:r>
            <a:r>
              <a:rPr lang="ru-RU" sz="2400" dirty="0"/>
              <a:t> з них </a:t>
            </a:r>
            <a:r>
              <a:rPr lang="ru-RU" sz="2400" dirty="0" err="1"/>
              <a:t>певні</a:t>
            </a:r>
            <a:r>
              <a:rPr lang="ru-RU" sz="2400" dirty="0"/>
              <a:t> </a:t>
            </a:r>
            <a:r>
              <a:rPr lang="ru-RU" sz="2400" dirty="0" err="1"/>
              <a:t>узагальнення</a:t>
            </a:r>
            <a:r>
              <a:rPr lang="ru-RU" sz="2400" dirty="0"/>
              <a:t>. У </a:t>
            </a:r>
            <a:r>
              <a:rPr lang="ru-RU" sz="2400" dirty="0" err="1"/>
              <a:t>зв’язку</a:t>
            </a:r>
            <a:r>
              <a:rPr lang="ru-RU" sz="2400" dirty="0"/>
              <a:t> з </a:t>
            </a:r>
            <a:r>
              <a:rPr lang="ru-RU" sz="2400" dirty="0" err="1"/>
              <a:t>цим</a:t>
            </a:r>
            <a:r>
              <a:rPr lang="ru-RU" sz="2400" dirty="0"/>
              <a:t> </a:t>
            </a:r>
            <a:r>
              <a:rPr lang="ru-RU" sz="2400" b="1" dirty="0" err="1"/>
              <a:t>вивчення</a:t>
            </a:r>
            <a:r>
              <a:rPr lang="ru-RU" sz="2400" b="1" dirty="0"/>
              <a:t> </a:t>
            </a:r>
            <a:r>
              <a:rPr lang="ru-RU" sz="2400" b="1" dirty="0" err="1"/>
              <a:t>економіки</a:t>
            </a:r>
            <a:endParaRPr lang="ru-RU" sz="2400" b="1" dirty="0"/>
          </a:p>
          <a:p>
            <a:r>
              <a:rPr lang="ru-RU" sz="2400" b="1" dirty="0" err="1"/>
              <a:t>праці</a:t>
            </a:r>
            <a:r>
              <a:rPr lang="ru-RU" sz="2400" b="1" dirty="0"/>
              <a:t> та </a:t>
            </a:r>
            <a:r>
              <a:rPr lang="ru-RU" sz="2400" b="1" dirty="0" err="1"/>
              <a:t>соціально-трудових</a:t>
            </a:r>
            <a:r>
              <a:rPr lang="ru-RU" sz="2400" b="1" dirty="0"/>
              <a:t> </a:t>
            </a:r>
            <a:r>
              <a:rPr lang="ru-RU" sz="2400" b="1" dirty="0" err="1"/>
              <a:t>відносин</a:t>
            </a:r>
            <a:r>
              <a:rPr lang="ru-RU" sz="2400" b="1" dirty="0"/>
              <a:t> </a:t>
            </a:r>
            <a:r>
              <a:rPr lang="ru-RU" sz="2400" b="1" dirty="0" err="1"/>
              <a:t>формує</a:t>
            </a:r>
            <a:r>
              <a:rPr lang="ru-RU" sz="2400" b="1" dirty="0"/>
              <a:t> </a:t>
            </a:r>
            <a:r>
              <a:rPr lang="ru-RU" sz="2400" b="1" dirty="0" err="1"/>
              <a:t>розуміння</a:t>
            </a:r>
            <a:r>
              <a:rPr lang="ru-RU" sz="2400" b="1" dirty="0"/>
              <a:t> </a:t>
            </a:r>
            <a:r>
              <a:rPr lang="ru-RU" sz="2400" b="1" dirty="0" err="1"/>
              <a:t>взаємозв’язків</a:t>
            </a:r>
            <a:r>
              <a:rPr lang="ru-RU" sz="2400" b="1" dirty="0"/>
              <a:t> </a:t>
            </a:r>
            <a:r>
              <a:rPr lang="ru-RU" sz="2400" b="1" dirty="0" err="1" smtClean="0"/>
              <a:t>між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змінними</a:t>
            </a:r>
            <a:r>
              <a:rPr lang="ru-RU" sz="2400" b="1" dirty="0" smtClean="0"/>
              <a:t> </a:t>
            </a:r>
            <a:r>
              <a:rPr lang="ru-RU" sz="2400" b="1" dirty="0"/>
              <a:t>величинам</a:t>
            </a:r>
            <a:r>
              <a:rPr lang="ru-RU" sz="2400" dirty="0"/>
              <a:t>и. </a:t>
            </a:r>
            <a:r>
              <a:rPr lang="ru-RU" sz="2400" dirty="0" err="1"/>
              <a:t>Розглядаючи</a:t>
            </a:r>
            <a:r>
              <a:rPr lang="ru-RU" sz="2400" dirty="0"/>
              <a:t> </a:t>
            </a:r>
            <a:r>
              <a:rPr lang="ru-RU" sz="2400" dirty="0" err="1"/>
              <a:t>поняття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відображають</a:t>
            </a:r>
            <a:r>
              <a:rPr lang="ru-RU" sz="2400" dirty="0"/>
              <a:t> той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 smtClean="0"/>
              <a:t>інший</a:t>
            </a:r>
            <a:r>
              <a:rPr lang="ru-RU" sz="2400" dirty="0" smtClean="0"/>
              <a:t> </a:t>
            </a:r>
            <a:r>
              <a:rPr lang="ru-RU" sz="2400" dirty="0" err="1" smtClean="0"/>
              <a:t>ступінь</a:t>
            </a:r>
            <a:r>
              <a:rPr lang="ru-RU" sz="2400" dirty="0" smtClean="0"/>
              <a:t> </a:t>
            </a:r>
            <a:r>
              <a:rPr lang="ru-RU" sz="2400" dirty="0" err="1"/>
              <a:t>визначеності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</a:t>
            </a:r>
            <a:r>
              <a:rPr lang="ru-RU" sz="2400" dirty="0" err="1"/>
              <a:t>залежностей</a:t>
            </a:r>
            <a:r>
              <a:rPr lang="ru-RU" sz="2400" dirty="0"/>
              <a:t>,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звернути</a:t>
            </a:r>
            <a:r>
              <a:rPr lang="ru-RU" sz="2400" dirty="0"/>
              <a:t> </a:t>
            </a:r>
            <a:r>
              <a:rPr lang="ru-RU" sz="2400" dirty="0" err="1"/>
              <a:t>увагу</a:t>
            </a:r>
            <a:r>
              <a:rPr lang="ru-RU" sz="2400" dirty="0"/>
              <a:t> на те, </a:t>
            </a:r>
            <a:r>
              <a:rPr lang="ru-RU" sz="2400" dirty="0" err="1"/>
              <a:t>що</a:t>
            </a:r>
            <a:r>
              <a:rPr lang="ru-RU" sz="2400" dirty="0"/>
              <a:t> в </a:t>
            </a:r>
            <a:r>
              <a:rPr lang="ru-RU" sz="2400" dirty="0" err="1"/>
              <a:t>економіці</a:t>
            </a:r>
            <a:endParaRPr lang="ru-RU" sz="2400" dirty="0"/>
          </a:p>
          <a:p>
            <a:r>
              <a:rPr lang="ru-RU" sz="2400" dirty="0" err="1"/>
              <a:t>праці</a:t>
            </a:r>
            <a:r>
              <a:rPr lang="ru-RU" sz="2400" dirty="0"/>
              <a:t>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поняття</a:t>
            </a:r>
            <a:r>
              <a:rPr lang="ru-RU" sz="2400" dirty="0"/>
              <a:t>, як «</a:t>
            </a:r>
            <a:r>
              <a:rPr lang="ru-RU" sz="2400" dirty="0" err="1"/>
              <a:t>закони</a:t>
            </a:r>
            <a:r>
              <a:rPr lang="ru-RU" sz="2400" dirty="0"/>
              <a:t>», «</a:t>
            </a:r>
            <a:r>
              <a:rPr lang="ru-RU" sz="2400" dirty="0" err="1"/>
              <a:t>принципи</a:t>
            </a:r>
            <a:r>
              <a:rPr lang="ru-RU" sz="2400" dirty="0"/>
              <a:t>», «</a:t>
            </a:r>
            <a:r>
              <a:rPr lang="ru-RU" sz="2400" dirty="0" err="1"/>
              <a:t>теорії</a:t>
            </a:r>
            <a:r>
              <a:rPr lang="ru-RU" sz="2400" dirty="0"/>
              <a:t>» </a:t>
            </a:r>
            <a:r>
              <a:rPr lang="ru-RU" sz="2400" dirty="0" smtClean="0"/>
              <a:t>та «</a:t>
            </a:r>
            <a:r>
              <a:rPr lang="ru-RU" sz="2400" dirty="0" err="1"/>
              <a:t>моделі</a:t>
            </a:r>
            <a:r>
              <a:rPr lang="ru-RU" sz="2400" dirty="0"/>
              <a:t>».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Ф</a:t>
            </a:r>
            <a:r>
              <a:rPr lang="ru-RU" dirty="0" err="1" smtClean="0"/>
              <a:t>актори</a:t>
            </a:r>
            <a:r>
              <a:rPr lang="ru-RU" dirty="0" smtClean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вся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рушійних</a:t>
            </a:r>
            <a:r>
              <a:rPr lang="ru-RU" dirty="0"/>
              <a:t> сил і причин,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 smtClean="0"/>
              <a:t>.</a:t>
            </a:r>
          </a:p>
          <a:p>
            <a:r>
              <a:rPr lang="uk-UA" dirty="0"/>
              <a:t>фактори зростання продуктивності праці за змістом можна поділити на три групи:</a:t>
            </a:r>
          </a:p>
          <a:p>
            <a:r>
              <a:rPr lang="uk-UA" dirty="0"/>
              <a:t>1) соціально-економічні, що визначають якість використовуваної робочої сили;</a:t>
            </a:r>
          </a:p>
          <a:p>
            <a:r>
              <a:rPr lang="uk-UA" dirty="0"/>
              <a:t>2) матеріально-технічні, що визначають якість засобів виробництва;</a:t>
            </a:r>
          </a:p>
          <a:p>
            <a:r>
              <a:rPr lang="uk-UA" dirty="0"/>
              <a:t>3) організаційно-економічні, що визначають якість поєднання робочої сили із засобами виробництва.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316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До групи </a:t>
            </a:r>
            <a:r>
              <a:rPr lang="uk-UA" b="1" dirty="0"/>
              <a:t>соціально-економічних </a:t>
            </a:r>
            <a:r>
              <a:rPr lang="uk-UA" dirty="0"/>
              <a:t>факторів зростання продуктивності праці належать всі фактори, що спричиняють покращання якості робочої сили.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</a:t>
            </a:r>
            <a:r>
              <a:rPr lang="uk-UA" dirty="0"/>
              <a:t>рівень кваліфікації та професійних знань, умінь, навичок;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компетентність</a:t>
            </a:r>
            <a:r>
              <a:rPr lang="uk-UA" dirty="0"/>
              <a:t>, відповідальність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</a:t>
            </a:r>
            <a:r>
              <a:rPr lang="uk-UA" dirty="0"/>
              <a:t>здоров'я та розумові здібності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</a:t>
            </a:r>
            <a:r>
              <a:rPr lang="uk-UA" dirty="0"/>
              <a:t>професійна придатність, адаптованість, </a:t>
            </a:r>
            <a:r>
              <a:rPr lang="uk-UA" dirty="0" err="1"/>
              <a:t>інноваційність</a:t>
            </a:r>
            <a:r>
              <a:rPr lang="uk-UA" dirty="0"/>
              <a:t> та професійна мобільність, моральність, дисциплінованість, </a:t>
            </a:r>
            <a:r>
              <a:rPr lang="uk-UA" dirty="0" err="1"/>
              <a:t>мотивованість</a:t>
            </a:r>
            <a:r>
              <a:rPr lang="uk-UA" dirty="0"/>
              <a:t> (здатність реагувати на зовнішні стимули) і мотивація (внутрішнє бажання якісно виконувати роботу</a:t>
            </a:r>
            <a:r>
              <a:rPr lang="uk-UA" dirty="0" smtClean="0"/>
              <a:t>).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До цієї групи факторів відносять також характеристики трудових колективів, такі як трудова активність, творча ініціатива, соціально-психологічний клімат, система ціннісних орієнтацій.</a:t>
            </a:r>
          </a:p>
        </p:txBody>
      </p:sp>
    </p:spTree>
    <p:extLst>
      <p:ext uri="{BB962C8B-B14F-4D97-AF65-F5344CB8AC3E}">
        <p14:creationId xmlns:p14="http://schemas.microsoft.com/office/powerpoint/2010/main" val="28630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До групи </a:t>
            </a:r>
            <a:r>
              <a:rPr lang="uk-UA" b="1" dirty="0"/>
              <a:t>матеріально-технічних </a:t>
            </a:r>
            <a:r>
              <a:rPr lang="uk-UA" dirty="0"/>
              <a:t>факторів зростання продуктивності праці належать всі напрямки прогресивних змін у техніці й технології виробництва, а саме: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модернізація </a:t>
            </a:r>
            <a:r>
              <a:rPr lang="uk-UA" dirty="0"/>
              <a:t>обладнання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</a:t>
            </a:r>
            <a:r>
              <a:rPr lang="uk-UA" dirty="0"/>
              <a:t>використання нової продуктивнішої техніки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</a:t>
            </a:r>
            <a:r>
              <a:rPr lang="uk-UA" dirty="0"/>
              <a:t>підвищення рівня механізації і автоматизації виробництва;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впровадження </a:t>
            </a:r>
            <a:r>
              <a:rPr lang="uk-UA" dirty="0"/>
              <a:t>нових прогресивних технологій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</a:t>
            </a:r>
            <a:r>
              <a:rPr lang="uk-UA" dirty="0"/>
              <a:t>використання нових ефективніших видів сировини, матеріалів, енергії тощо.</a:t>
            </a:r>
          </a:p>
        </p:txBody>
      </p:sp>
    </p:spTree>
    <p:extLst>
      <p:ext uri="{BB962C8B-B14F-4D97-AF65-F5344CB8AC3E}">
        <p14:creationId xmlns:p14="http://schemas.microsoft.com/office/powerpoint/2010/main" val="288724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До групи </a:t>
            </a:r>
            <a:r>
              <a:rPr lang="uk-UA" b="1" dirty="0"/>
              <a:t>організаційно-економічних</a:t>
            </a:r>
            <a:r>
              <a:rPr lang="uk-UA" dirty="0"/>
              <a:t> факторів зростання продуктивності праці належать прогресивні зміни в організації праці, виробництва та управління. </a:t>
            </a:r>
            <a:endParaRPr lang="uk-UA" dirty="0" smtClean="0"/>
          </a:p>
          <a:p>
            <a:r>
              <a:rPr lang="uk-UA" dirty="0" smtClean="0"/>
              <a:t>До </a:t>
            </a:r>
            <a:r>
              <a:rPr lang="uk-UA" dirty="0"/>
              <a:t>них входять</a:t>
            </a:r>
            <a:r>
              <a:rPr lang="uk-UA" dirty="0" smtClean="0"/>
              <a:t>: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</a:t>
            </a:r>
            <a:r>
              <a:rPr lang="uk-UA" dirty="0"/>
              <a:t>вдосконалення структури апарату управління та систем управління виробництвом, повсюдне впровадження та розвиток автоматизованих систем управління;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err="1" smtClean="0"/>
              <a:t>-покращання</a:t>
            </a:r>
            <a:r>
              <a:rPr lang="uk-UA" dirty="0" smtClean="0"/>
              <a:t> </a:t>
            </a:r>
            <a:r>
              <a:rPr lang="uk-UA" dirty="0"/>
              <a:t>матеріальної, технічної і кадрової підготовки виробництва, вдосконалення організації виробничих та допоміжних підрозділів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</a:t>
            </a:r>
            <a:r>
              <a:rPr lang="uk-UA" dirty="0"/>
              <a:t>вдосконалення поділу та кооперації праці, розширення сфери суміщення професій і функцій, впровадження передових методів та прийомів праці, вдосконалення організації та обслуговування робочих місць, впровадження прогресивних норм і нормативів праці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- </a:t>
            </a:r>
            <a:r>
              <a:rPr lang="uk-UA" dirty="0"/>
              <a:t>покращання умов праці та відпочинку, вдосконалення систем матеріального стимулювання</a:t>
            </a:r>
          </a:p>
        </p:txBody>
      </p:sp>
    </p:spTree>
    <p:extLst>
      <p:ext uri="{BB962C8B-B14F-4D97-AF65-F5344CB8AC3E}">
        <p14:creationId xmlns:p14="http://schemas.microsoft.com/office/powerpoint/2010/main" val="122886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408712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За сферою виникнення і дії фактори зростання продуктивності праці поділяються:</a:t>
            </a:r>
          </a:p>
          <a:p>
            <a:r>
              <a:rPr lang="uk-UA" dirty="0" smtClean="0"/>
              <a:t>на </a:t>
            </a:r>
            <a:r>
              <a:rPr lang="uk-UA" dirty="0"/>
              <a:t>внутрішньовиробничі — ті, що виникають і діють безпосередньо на рівні підприємства чи організації;</a:t>
            </a:r>
          </a:p>
          <a:p>
            <a:r>
              <a:rPr lang="uk-UA" dirty="0" smtClean="0"/>
              <a:t>галузеві </a:t>
            </a:r>
            <a:r>
              <a:rPr lang="uk-UA" dirty="0"/>
              <a:t>і міжгалузеві, що пов'язані з можливістю покращання кооперативних зв'язків, концентрації і комбінування виробництва, освоєння нових технологій і виробництв на рівні всієї галузі або кількох суміжних галузей народного господарства;</a:t>
            </a:r>
          </a:p>
          <a:p>
            <a:r>
              <a:rPr lang="uk-UA" dirty="0" smtClean="0"/>
              <a:t>регіональні </a:t>
            </a:r>
            <a:r>
              <a:rPr lang="uk-UA" dirty="0"/>
              <a:t>— це фактори підвищення продуктивності праці, характерні для даного регіону (наприклад, створення вільної економічної зони);</a:t>
            </a:r>
          </a:p>
          <a:p>
            <a:r>
              <a:rPr lang="uk-UA" dirty="0" smtClean="0"/>
              <a:t>загальнодержавні </a:t>
            </a:r>
            <a:r>
              <a:rPr lang="uk-UA" dirty="0"/>
              <a:t>— це такі фактори, які спричиняють підвищення продуктивності праці в усій країні (наприклад, зміцнення здоров'я і підвищення освітнього рівня населення, раціональне використання трудового потенціалу 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849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/>
              <a:t>Перелік предметів,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засвоєння яких необхідно для вивчення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 Економіки праці й соціально-трудових відносин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Times New Roman"/>
              </a:rPr>
              <a:t>1.Основи економічної теорії</a:t>
            </a:r>
            <a:endParaRPr lang="ru-RU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Times New Roman"/>
              </a:rPr>
              <a:t>2. </a:t>
            </a:r>
            <a:r>
              <a:rPr lang="uk-UA" dirty="0" smtClean="0">
                <a:latin typeface="Times New Roman"/>
                <a:ea typeface="Times New Roman"/>
              </a:rPr>
              <a:t>Ринок праці і демографія</a:t>
            </a:r>
            <a:endParaRPr lang="ru-RU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Times New Roman"/>
              </a:rPr>
              <a:t>3. Соціологія і психологія праці</a:t>
            </a:r>
            <a:endParaRPr lang="ru-RU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  <a:buNone/>
            </a:pPr>
            <a:r>
              <a:rPr lang="uk-UA" dirty="0" smtClean="0">
                <a:latin typeface="Times New Roman"/>
                <a:ea typeface="Times New Roman"/>
              </a:rPr>
              <a:t>4. Мікроекономіка</a:t>
            </a:r>
            <a:endParaRPr lang="ru-RU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>Цілі макроекономічного аналізу економіки праці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616530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• </a:t>
            </a:r>
            <a:r>
              <a:rPr lang="uk-UA" dirty="0"/>
              <a:t>побудова формалізованих моделей типової поведінки </a:t>
            </a:r>
            <a:r>
              <a:rPr lang="uk-UA" dirty="0" smtClean="0"/>
              <a:t>суб’єктів ринку </a:t>
            </a:r>
            <a:r>
              <a:rPr lang="uk-UA" dirty="0"/>
              <a:t>праці на основі аналізу прийняття рішень «агрегованими» </a:t>
            </a:r>
            <a:r>
              <a:rPr lang="uk-UA" dirty="0" smtClean="0"/>
              <a:t>економічними суб’єктами</a:t>
            </a:r>
            <a:r>
              <a:rPr lang="uk-UA" dirty="0"/>
              <a:t>;</a:t>
            </a:r>
          </a:p>
          <a:p>
            <a:pPr>
              <a:buNone/>
            </a:pPr>
            <a:r>
              <a:rPr lang="uk-UA" dirty="0"/>
              <a:t>• виявлення загальних закономірностей економічного </a:t>
            </a:r>
            <a:r>
              <a:rPr lang="uk-UA" dirty="0" smtClean="0"/>
              <a:t>розвитку трудового </a:t>
            </a:r>
            <a:r>
              <a:rPr lang="uk-UA" dirty="0"/>
              <a:t>потенціалу, людського капіталу політики доходів та оплати праці </a:t>
            </a:r>
            <a:r>
              <a:rPr lang="uk-UA" dirty="0" smtClean="0"/>
              <a:t>на основі </a:t>
            </a:r>
            <a:r>
              <a:rPr lang="uk-UA" dirty="0"/>
              <a:t>аналізу наявних змін і тенденцій;</a:t>
            </a:r>
          </a:p>
          <a:p>
            <a:pPr>
              <a:buNone/>
            </a:pPr>
            <a:r>
              <a:rPr lang="uk-UA" dirty="0"/>
              <a:t>• аналіз механізму взаємодії суб’єктів ринку праці та </a:t>
            </a:r>
            <a:r>
              <a:rPr lang="uk-UA" dirty="0" smtClean="0"/>
              <a:t>виявлення характеру </a:t>
            </a:r>
            <a:r>
              <a:rPr lang="uk-UA" dirty="0"/>
              <a:t>наслідків прийнятих ними рішень для економічної кон’юнктури;</a:t>
            </a:r>
          </a:p>
          <a:p>
            <a:pPr>
              <a:buNone/>
            </a:pPr>
            <a:r>
              <a:rPr lang="uk-UA" dirty="0"/>
              <a:t>• проведення, власне, макроекономічного аналізу політики доходів </a:t>
            </a:r>
            <a:r>
              <a:rPr lang="uk-UA" dirty="0" smtClean="0"/>
              <a:t>та оплати </a:t>
            </a:r>
            <a:r>
              <a:rPr lang="uk-UA" dirty="0"/>
              <a:t>праці, тобто статистичне наповнення (підтвердження) теоретичних</a:t>
            </a:r>
          </a:p>
          <a:p>
            <a:pPr>
              <a:buNone/>
            </a:pPr>
            <a:r>
              <a:rPr lang="uk-UA" dirty="0"/>
              <a:t>концепцій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/>
              <a:t>Цілі мікроекономічного аналізу ринка праці</a:t>
            </a:r>
            <a:endParaRPr lang="en-US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rmAutofit/>
          </a:bodyPr>
          <a:lstStyle/>
          <a:p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та трудового </a:t>
            </a:r>
            <a:r>
              <a:rPr lang="ru-RU" dirty="0" err="1" smtClean="0"/>
              <a:t>потенціалу</a:t>
            </a:r>
            <a:r>
              <a:rPr lang="ru-RU" dirty="0"/>
              <a:t> </a:t>
            </a:r>
            <a:r>
              <a:rPr lang="ru-RU" dirty="0" err="1" smtClean="0"/>
              <a:t>підприємства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розроблення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соціально-трудових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нормування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діагностику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та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комплексний</a:t>
            </a:r>
            <a:r>
              <a:rPr lang="ru-RU" dirty="0"/>
              <a:t>, </a:t>
            </a:r>
            <a:r>
              <a:rPr lang="ru-RU" dirty="0" err="1"/>
              <a:t>порівняльний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оплати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підприємстві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47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.   </a:t>
            </a:r>
            <a:r>
              <a:rPr lang="uk-UA" sz="2400" b="1" dirty="0" smtClean="0">
                <a:solidFill>
                  <a:schemeClr val="tx1"/>
                </a:solidFill>
              </a:rPr>
              <a:t>Праця, як об’єкт вивчення, її особливості.</a:t>
            </a: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ru-RU" sz="2400" dirty="0" err="1"/>
              <a:t>праця</a:t>
            </a:r>
            <a:r>
              <a:rPr lang="ru-RU" sz="2400" dirty="0"/>
              <a:t> – фундаментальна форма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спрямована</a:t>
            </a:r>
            <a:r>
              <a:rPr lang="ru-RU" sz="2400" dirty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/>
              <a:t>матеріальних</a:t>
            </a:r>
            <a:r>
              <a:rPr lang="ru-RU" sz="2400" dirty="0"/>
              <a:t> і </a:t>
            </a:r>
            <a:r>
              <a:rPr lang="ru-RU" sz="2400" dirty="0" err="1"/>
              <a:t>культурних</a:t>
            </a:r>
            <a:r>
              <a:rPr lang="ru-RU" sz="2400" dirty="0"/>
              <a:t> </a:t>
            </a:r>
            <a:r>
              <a:rPr lang="ru-RU" sz="2400" dirty="0" err="1"/>
              <a:t>цінностей</a:t>
            </a:r>
            <a:r>
              <a:rPr lang="ru-RU" sz="2400" dirty="0"/>
              <a:t> та </a:t>
            </a:r>
            <a:r>
              <a:rPr lang="ru-RU" sz="2400" dirty="0" err="1"/>
              <a:t>надання</a:t>
            </a:r>
            <a:r>
              <a:rPr lang="ru-RU" sz="2400" dirty="0"/>
              <a:t> </a:t>
            </a:r>
            <a:r>
              <a:rPr lang="ru-RU" sz="2400" dirty="0" err="1" smtClean="0"/>
              <a:t>різноманітних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послуг</a:t>
            </a:r>
            <a:r>
              <a:rPr lang="ru-RU" sz="2400" dirty="0"/>
              <a:t>;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/>
              <a:t>доцільна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людей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створення</a:t>
            </a:r>
            <a:r>
              <a:rPr lang="ru-RU" sz="2400" dirty="0"/>
              <a:t> благ і </a:t>
            </a:r>
            <a:r>
              <a:rPr lang="ru-RU" sz="2400" dirty="0" err="1"/>
              <a:t>послуг</a:t>
            </a:r>
            <a:r>
              <a:rPr lang="ru-RU" sz="2400" dirty="0"/>
              <a:t>, яка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smtClean="0"/>
              <a:t>бути </a:t>
            </a:r>
            <a:r>
              <a:rPr lang="ru-RU" sz="2400" dirty="0" err="1" smtClean="0"/>
              <a:t>ефективною</a:t>
            </a:r>
            <a:r>
              <a:rPr lang="ru-RU" sz="2400" dirty="0"/>
              <a:t>, </a:t>
            </a:r>
            <a:r>
              <a:rPr lang="ru-RU" sz="2400" dirty="0" err="1"/>
              <a:t>раціональною</a:t>
            </a:r>
            <a:r>
              <a:rPr lang="ru-RU" sz="2400" dirty="0"/>
              <a:t>, </a:t>
            </a:r>
            <a:r>
              <a:rPr lang="ru-RU" sz="2400" dirty="0" err="1"/>
              <a:t>економічно</a:t>
            </a:r>
            <a:r>
              <a:rPr lang="ru-RU" sz="2400" dirty="0"/>
              <a:t> </a:t>
            </a:r>
            <a:r>
              <a:rPr lang="ru-RU" sz="2400" dirty="0" err="1"/>
              <a:t>організованою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err="1"/>
              <a:t>праця</a:t>
            </a:r>
            <a:r>
              <a:rPr lang="ru-RU" sz="2400" dirty="0"/>
              <a:t> є </a:t>
            </a:r>
            <a:r>
              <a:rPr lang="ru-RU" sz="2400" dirty="0" err="1"/>
              <a:t>однією</a:t>
            </a:r>
            <a:r>
              <a:rPr lang="ru-RU" sz="2400" dirty="0"/>
              <a:t> з </a:t>
            </a:r>
            <a:r>
              <a:rPr lang="ru-RU" sz="2400" dirty="0" err="1"/>
              <a:t>основних</a:t>
            </a:r>
            <a:r>
              <a:rPr lang="ru-RU" sz="2400" dirty="0"/>
              <a:t> умов </a:t>
            </a:r>
            <a:r>
              <a:rPr lang="ru-RU" sz="2400" dirty="0" err="1"/>
              <a:t>життєдіяльності</a:t>
            </a:r>
            <a:r>
              <a:rPr lang="ru-RU" sz="2400" dirty="0"/>
              <a:t> як </a:t>
            </a:r>
            <a:r>
              <a:rPr lang="ru-RU" sz="2400" dirty="0" err="1"/>
              <a:t>окремого</a:t>
            </a:r>
            <a:r>
              <a:rPr lang="ru-RU" sz="2400" dirty="0"/>
              <a:t> </a:t>
            </a:r>
            <a:r>
              <a:rPr lang="ru-RU" sz="2400" dirty="0" err="1"/>
              <a:t>індивіда</a:t>
            </a:r>
            <a:r>
              <a:rPr lang="ru-RU" sz="2400" dirty="0"/>
              <a:t>, </a:t>
            </a:r>
            <a:r>
              <a:rPr lang="ru-RU" sz="2400" dirty="0" smtClean="0"/>
              <a:t>так і </a:t>
            </a:r>
            <a:r>
              <a:rPr lang="ru-RU" sz="2400" dirty="0" err="1"/>
              <a:t>суспільства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err="1"/>
              <a:t>праця</a:t>
            </a:r>
            <a:r>
              <a:rPr lang="ru-RU" sz="2400" dirty="0"/>
              <a:t> є фактором </a:t>
            </a:r>
            <a:r>
              <a:rPr lang="ru-RU" sz="2400" dirty="0" err="1"/>
              <a:t>функціонування</a:t>
            </a:r>
            <a:r>
              <a:rPr lang="ru-RU" sz="2400" dirty="0"/>
              <a:t> </a:t>
            </a:r>
            <a:r>
              <a:rPr lang="ru-RU" sz="2400" dirty="0" err="1"/>
              <a:t>організацій</a:t>
            </a:r>
            <a:r>
              <a:rPr lang="ru-RU" sz="2400" dirty="0"/>
              <a:t> та </a:t>
            </a:r>
            <a:r>
              <a:rPr lang="ru-RU" sz="2400" dirty="0" err="1"/>
              <a:t>підприємств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dirty="0" err="1"/>
              <a:t>праця</a:t>
            </a:r>
            <a:r>
              <a:rPr lang="ru-RU" sz="2400" dirty="0"/>
              <a:t> не повинна </a:t>
            </a:r>
            <a:r>
              <a:rPr lang="ru-RU" sz="2400" dirty="0" err="1"/>
              <a:t>розглядатися</a:t>
            </a:r>
            <a:r>
              <a:rPr lang="ru-RU" sz="2400" dirty="0"/>
              <a:t> як товар, </a:t>
            </a:r>
            <a:r>
              <a:rPr lang="ru-RU" sz="2400" dirty="0" err="1"/>
              <a:t>оскільки</a:t>
            </a:r>
            <a:r>
              <a:rPr lang="ru-RU" sz="2400" dirty="0"/>
              <a:t> товаром </a:t>
            </a:r>
            <a:r>
              <a:rPr lang="ru-RU" sz="2400" dirty="0" err="1" smtClean="0"/>
              <a:t>виступає</a:t>
            </a:r>
            <a:r>
              <a:rPr lang="ru-RU" sz="2400" dirty="0" smtClean="0"/>
              <a:t> </a:t>
            </a:r>
            <a:r>
              <a:rPr lang="ru-RU" sz="2400" dirty="0" err="1" smtClean="0"/>
              <a:t>здатність</a:t>
            </a:r>
            <a:r>
              <a:rPr lang="ru-RU" sz="2400" dirty="0" smtClean="0"/>
              <a:t> </a:t>
            </a:r>
            <a:r>
              <a:rPr lang="ru-RU" sz="2400" dirty="0" err="1"/>
              <a:t>виконувати</a:t>
            </a:r>
            <a:r>
              <a:rPr lang="ru-RU" sz="2400" dirty="0"/>
              <a:t> </a:t>
            </a:r>
            <a:r>
              <a:rPr lang="ru-RU" sz="2400" dirty="0" err="1"/>
              <a:t>суспільно-корисну</a:t>
            </a:r>
            <a:r>
              <a:rPr lang="ru-RU" sz="2400" dirty="0"/>
              <a:t> </a:t>
            </a:r>
            <a:r>
              <a:rPr lang="ru-RU" sz="2400" dirty="0" err="1"/>
              <a:t>працю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/>
              <a:t>• 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</a:t>
            </a:r>
            <a:r>
              <a:rPr lang="ru-RU" sz="2400" dirty="0" err="1"/>
              <a:t>формується</a:t>
            </a:r>
            <a:r>
              <a:rPr lang="ru-RU" sz="2400" dirty="0"/>
              <a:t> система </a:t>
            </a:r>
            <a:r>
              <a:rPr lang="ru-RU" sz="2400" dirty="0" err="1"/>
              <a:t>соціально-трудових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 як </a:t>
            </a:r>
            <a:r>
              <a:rPr lang="ru-RU" sz="2400" dirty="0" smtClean="0"/>
              <a:t>на макро- </a:t>
            </a:r>
            <a:r>
              <a:rPr lang="ru-RU" sz="2400" dirty="0"/>
              <a:t>, так і на </a:t>
            </a:r>
            <a:r>
              <a:rPr lang="ru-RU" sz="2400" dirty="0" err="1"/>
              <a:t>мікрорівні</a:t>
            </a:r>
            <a:r>
              <a:rPr lang="ru-RU" sz="2400" b="1" dirty="0"/>
              <a:t>.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sz="2400" dirty="0" err="1"/>
              <a:t>Виділяють</a:t>
            </a:r>
            <a:r>
              <a:rPr lang="ru-RU" sz="2400" dirty="0"/>
              <a:t> </a:t>
            </a:r>
            <a:r>
              <a:rPr lang="ru-RU" sz="2400" b="1" dirty="0" err="1"/>
              <a:t>п’ять</a:t>
            </a:r>
            <a:r>
              <a:rPr lang="ru-RU" sz="2400" b="1" dirty="0"/>
              <a:t> </a:t>
            </a:r>
            <a:r>
              <a:rPr lang="ru-RU" sz="2400" b="1" dirty="0" err="1"/>
              <a:t>обов’язкових</a:t>
            </a:r>
            <a:r>
              <a:rPr lang="ru-RU" sz="2400" b="1" dirty="0"/>
              <a:t> </a:t>
            </a:r>
            <a:r>
              <a:rPr lang="ru-RU" sz="2400" b="1" dirty="0" err="1"/>
              <a:t>елементів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dirty="0"/>
              <a:t>: </a:t>
            </a:r>
            <a:r>
              <a:rPr lang="ru-RU" sz="2400" dirty="0" err="1"/>
              <a:t>робоча</a:t>
            </a:r>
            <a:r>
              <a:rPr lang="ru-RU" sz="2400" dirty="0"/>
              <a:t> сила; </a:t>
            </a:r>
            <a:r>
              <a:rPr lang="ru-RU" sz="2400" dirty="0" err="1"/>
              <a:t>засоби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 smtClean="0"/>
              <a:t>; </a:t>
            </a:r>
            <a:r>
              <a:rPr lang="ru-RU" sz="2400" dirty="0" err="1" smtClean="0"/>
              <a:t>предмети</a:t>
            </a:r>
            <a:r>
              <a:rPr lang="ru-RU" sz="2400" dirty="0" smtClean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; </a:t>
            </a:r>
            <a:r>
              <a:rPr lang="ru-RU" sz="2400" dirty="0" err="1"/>
              <a:t>технологія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; </a:t>
            </a:r>
            <a:r>
              <a:rPr lang="ru-RU" sz="2400" dirty="0" err="1"/>
              <a:t>організація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b="1" dirty="0" smtClean="0"/>
              <a:t>.</a:t>
            </a:r>
          </a:p>
          <a:p>
            <a:r>
              <a:rPr lang="ru-RU" sz="2400" dirty="0" err="1"/>
              <a:t>Сутність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як </a:t>
            </a:r>
            <a:r>
              <a:rPr lang="ru-RU" sz="2400" dirty="0" err="1"/>
              <a:t>соціального</a:t>
            </a:r>
            <a:r>
              <a:rPr lang="ru-RU" sz="2400" dirty="0"/>
              <a:t> </a:t>
            </a:r>
            <a:r>
              <a:rPr lang="ru-RU" sz="2400" dirty="0" err="1"/>
              <a:t>явища</a:t>
            </a:r>
            <a:r>
              <a:rPr lang="ru-RU" sz="2400" dirty="0"/>
              <a:t> </a:t>
            </a:r>
            <a:r>
              <a:rPr lang="ru-RU" sz="2400" dirty="0" err="1"/>
              <a:t>виявляється</a:t>
            </a:r>
            <a:r>
              <a:rPr lang="ru-RU" sz="2400" dirty="0"/>
              <a:t> в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функціях</a:t>
            </a:r>
            <a:r>
              <a:rPr lang="ru-RU" sz="2400" dirty="0"/>
              <a:t>, </a:t>
            </a:r>
            <a:r>
              <a:rPr lang="ru-RU" sz="2400" dirty="0" err="1"/>
              <a:t>зокрема</a:t>
            </a:r>
            <a:r>
              <a:rPr lang="ru-RU" sz="2400" dirty="0"/>
              <a:t>:</a:t>
            </a:r>
          </a:p>
          <a:p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/>
              <a:t>матеріально-культурних</a:t>
            </a:r>
            <a:r>
              <a:rPr lang="ru-RU" sz="2400" dirty="0"/>
              <a:t> благ;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 </a:t>
            </a:r>
            <a:r>
              <a:rPr lang="ru-RU" sz="2400" dirty="0" smtClean="0"/>
              <a:t>предметами та </a:t>
            </a:r>
            <a:r>
              <a:rPr lang="ru-RU" sz="2400" dirty="0" err="1"/>
              <a:t>послугами</a:t>
            </a:r>
            <a:r>
              <a:rPr lang="ru-RU" sz="2400" dirty="0"/>
              <a:t>; </a:t>
            </a:r>
            <a:r>
              <a:rPr lang="ru-RU" sz="2400" dirty="0" smtClean="0"/>
              <a:t>з</a:t>
            </a:r>
          </a:p>
          <a:p>
            <a:r>
              <a:rPr lang="ru-RU" sz="2400" dirty="0" err="1" smtClean="0"/>
              <a:t>абезпечення</a:t>
            </a:r>
            <a:r>
              <a:rPr lang="ru-RU" sz="2400" dirty="0" smtClean="0"/>
              <a:t> </a:t>
            </a:r>
            <a:r>
              <a:rPr lang="ru-RU" sz="2400" dirty="0" err="1"/>
              <a:t>матеріального</a:t>
            </a:r>
            <a:r>
              <a:rPr lang="ru-RU" sz="2400" dirty="0"/>
              <a:t> </a:t>
            </a:r>
            <a:r>
              <a:rPr lang="ru-RU" sz="2400" dirty="0" err="1"/>
              <a:t>добробуту</a:t>
            </a:r>
            <a:r>
              <a:rPr lang="ru-RU" sz="2400" dirty="0"/>
              <a:t> </a:t>
            </a:r>
            <a:r>
              <a:rPr lang="ru-RU" sz="2400" dirty="0" err="1"/>
              <a:t>працівника</a:t>
            </a:r>
            <a:r>
              <a:rPr lang="ru-RU" sz="2400" dirty="0"/>
              <a:t> і </a:t>
            </a:r>
            <a:r>
              <a:rPr lang="ru-RU" sz="2400" dirty="0" err="1"/>
              <a:t>членів</a:t>
            </a:r>
            <a:r>
              <a:rPr lang="ru-RU" sz="2400" dirty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сім’ї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соціально-диференційна</a:t>
            </a:r>
            <a:r>
              <a:rPr lang="ru-RU" sz="2400" dirty="0" smtClean="0"/>
              <a:t> </a:t>
            </a:r>
            <a:r>
              <a:rPr lang="ru-RU" sz="2400" dirty="0" err="1"/>
              <a:t>функція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статусна</a:t>
            </a:r>
            <a:r>
              <a:rPr lang="ru-RU" sz="2400" dirty="0" smtClean="0"/>
              <a:t> </a:t>
            </a:r>
            <a:r>
              <a:rPr lang="ru-RU" sz="2400" dirty="0" err="1"/>
              <a:t>функція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особистості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ціннісна</a:t>
            </a:r>
            <a:r>
              <a:rPr lang="ru-RU" sz="2400" dirty="0" smtClean="0"/>
              <a:t> </a:t>
            </a:r>
            <a:r>
              <a:rPr lang="ru-RU" sz="2400" dirty="0" err="1"/>
              <a:t>функція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інтелектуальна</a:t>
            </a:r>
            <a:r>
              <a:rPr lang="ru-RU" sz="2400" dirty="0" smtClean="0"/>
              <a:t> </a:t>
            </a:r>
            <a:r>
              <a:rPr lang="ru-RU" sz="2400" dirty="0" err="1"/>
              <a:t>складова</a:t>
            </a:r>
            <a:r>
              <a:rPr lang="ru-RU" sz="2400" dirty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sz="2400" dirty="0"/>
              <a:t>В </a:t>
            </a:r>
            <a:r>
              <a:rPr lang="ru-RU" sz="2400" dirty="0" err="1"/>
              <a:t>уявленні</a:t>
            </a:r>
            <a:r>
              <a:rPr lang="ru-RU" sz="2400" dirty="0"/>
              <a:t> про </a:t>
            </a:r>
            <a:r>
              <a:rPr lang="ru-RU" sz="2400" dirty="0" err="1"/>
              <a:t>працю</a:t>
            </a:r>
            <a:r>
              <a:rPr lang="ru-RU" sz="2400" dirty="0"/>
              <a:t> </a:t>
            </a:r>
            <a:r>
              <a:rPr lang="ru-RU" sz="2400" dirty="0" err="1"/>
              <a:t>виділяють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аспекти</a:t>
            </a:r>
            <a:r>
              <a:rPr lang="ru-RU" sz="2400" dirty="0"/>
              <a:t>.</a:t>
            </a:r>
          </a:p>
          <a:p>
            <a:r>
              <a:rPr lang="ru-RU" sz="2400" b="1" dirty="0" err="1"/>
              <a:t>Економічні</a:t>
            </a:r>
            <a:r>
              <a:rPr lang="ru-RU" sz="2400" b="1" dirty="0"/>
              <a:t> –</a:t>
            </a:r>
            <a:r>
              <a:rPr lang="ru-RU" sz="2400" dirty="0"/>
              <a:t> </a:t>
            </a:r>
            <a:r>
              <a:rPr lang="ru-RU" sz="2400" dirty="0" err="1"/>
              <a:t>характеризують</a:t>
            </a:r>
            <a:r>
              <a:rPr lang="ru-RU" sz="2400" dirty="0"/>
              <a:t> </a:t>
            </a:r>
            <a:r>
              <a:rPr lang="ru-RU" sz="2400" dirty="0" err="1"/>
              <a:t>зайнятість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, </a:t>
            </a: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продуктивність</a:t>
            </a:r>
            <a:r>
              <a:rPr lang="ru-RU" sz="2400" dirty="0" smtClean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, </a:t>
            </a:r>
            <a:r>
              <a:rPr lang="ru-RU" sz="2400" dirty="0" err="1"/>
              <a:t>організацію</a:t>
            </a:r>
            <a:r>
              <a:rPr lang="ru-RU" sz="2400" dirty="0"/>
              <a:t> та </a:t>
            </a:r>
            <a:r>
              <a:rPr lang="ru-RU" sz="2400" dirty="0" err="1"/>
              <a:t>нормування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, оплату і </a:t>
            </a:r>
            <a:r>
              <a:rPr lang="ru-RU" sz="2400" dirty="0" err="1" smtClean="0"/>
              <a:t>матеріальнестимулювання</a:t>
            </a:r>
            <a:r>
              <a:rPr lang="ru-RU" sz="2400" dirty="0" smtClean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, </a:t>
            </a:r>
            <a:r>
              <a:rPr lang="ru-RU" sz="2400" dirty="0" err="1"/>
              <a:t>планування</a:t>
            </a:r>
            <a:r>
              <a:rPr lang="ru-RU" sz="2400" dirty="0"/>
              <a:t>, </a:t>
            </a:r>
            <a:r>
              <a:rPr lang="ru-RU" sz="2400" dirty="0" err="1"/>
              <a:t>облік</a:t>
            </a:r>
            <a:r>
              <a:rPr lang="ru-RU" sz="2400" dirty="0"/>
              <a:t> та аудит </a:t>
            </a:r>
            <a:r>
              <a:rPr lang="ru-RU" sz="2400" dirty="0" err="1"/>
              <a:t>праці</a:t>
            </a:r>
            <a:r>
              <a:rPr lang="ru-RU" sz="2400" dirty="0"/>
              <a:t>.</a:t>
            </a:r>
          </a:p>
          <a:p>
            <a:r>
              <a:rPr lang="ru-RU" sz="2400" b="1" dirty="0" err="1"/>
              <a:t>Техніко-технологічні</a:t>
            </a:r>
            <a:r>
              <a:rPr lang="ru-RU" sz="2400" dirty="0"/>
              <a:t> – </a:t>
            </a:r>
            <a:r>
              <a:rPr lang="ru-RU" sz="2400" dirty="0" err="1"/>
              <a:t>передбачають</a:t>
            </a:r>
            <a:r>
              <a:rPr lang="ru-RU" sz="2400" dirty="0"/>
              <a:t> </a:t>
            </a:r>
            <a:r>
              <a:rPr lang="ru-RU" sz="2400" dirty="0" err="1"/>
              <a:t>технічне</a:t>
            </a:r>
            <a:r>
              <a:rPr lang="ru-RU" sz="2400" dirty="0"/>
              <a:t> і </a:t>
            </a:r>
            <a:r>
              <a:rPr lang="ru-RU" sz="2400" dirty="0" err="1"/>
              <a:t>технологічне</a:t>
            </a:r>
            <a:r>
              <a:rPr lang="ru-RU" sz="2400" dirty="0"/>
              <a:t> </a:t>
            </a:r>
            <a:r>
              <a:rPr lang="ru-RU" sz="2400" dirty="0" err="1"/>
              <a:t>оснащення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електро</a:t>
            </a:r>
            <a:r>
              <a:rPr lang="ru-RU" sz="2400" dirty="0" smtClean="0"/>
              <a:t>- </a:t>
            </a:r>
            <a:r>
              <a:rPr lang="ru-RU" sz="2400" dirty="0"/>
              <a:t>та </a:t>
            </a:r>
            <a:r>
              <a:rPr lang="ru-RU" sz="2400" dirty="0" err="1"/>
              <a:t>енергооснащуваність</a:t>
            </a:r>
            <a:r>
              <a:rPr lang="ru-RU" sz="2400" dirty="0"/>
              <a:t>, </a:t>
            </a:r>
            <a:r>
              <a:rPr lang="ru-RU" sz="2400" dirty="0" err="1"/>
              <a:t>техніку</a:t>
            </a:r>
            <a:r>
              <a:rPr lang="ru-RU" sz="2400" dirty="0"/>
              <a:t> </a:t>
            </a:r>
            <a:r>
              <a:rPr lang="ru-RU" sz="2400" dirty="0" err="1"/>
              <a:t>безпеки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r>
              <a:rPr lang="ru-RU" sz="2400" b="1" dirty="0" err="1"/>
              <a:t>Соціальні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відображають</a:t>
            </a:r>
            <a:r>
              <a:rPr lang="ru-RU" sz="2400" dirty="0"/>
              <a:t> </a:t>
            </a:r>
            <a:r>
              <a:rPr lang="ru-RU" sz="2400" dirty="0" err="1"/>
              <a:t>змістовність</a:t>
            </a:r>
            <a:r>
              <a:rPr lang="ru-RU" sz="2400" dirty="0"/>
              <a:t>, </a:t>
            </a:r>
            <a:r>
              <a:rPr lang="ru-RU" sz="2400" dirty="0" err="1"/>
              <a:t>привабливість</a:t>
            </a:r>
            <a:r>
              <a:rPr lang="ru-RU" sz="2400" dirty="0"/>
              <a:t>, </a:t>
            </a:r>
            <a:r>
              <a:rPr lang="ru-RU" sz="2400" dirty="0" err="1" smtClean="0"/>
              <a:t>престижність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мотивацію</a:t>
            </a:r>
            <a:r>
              <a:rPr lang="ru-RU" sz="2400" dirty="0"/>
              <a:t>, </a:t>
            </a:r>
            <a:r>
              <a:rPr lang="ru-RU" sz="2400" dirty="0" err="1"/>
              <a:t>соціальне</a:t>
            </a:r>
            <a:r>
              <a:rPr lang="ru-RU" sz="2400" dirty="0"/>
              <a:t> партнерство.</a:t>
            </a:r>
          </a:p>
          <a:p>
            <a:r>
              <a:rPr lang="ru-RU" sz="2400" b="1" dirty="0" err="1"/>
              <a:t>Психофізіологічні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визначають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тяжкості</a:t>
            </a:r>
            <a:r>
              <a:rPr lang="ru-RU" sz="2400" dirty="0"/>
              <a:t>, </a:t>
            </a:r>
            <a:r>
              <a:rPr lang="ru-RU" sz="2400" dirty="0" err="1"/>
              <a:t>напруженості</a:t>
            </a:r>
            <a:r>
              <a:rPr lang="ru-RU" sz="2400" dirty="0"/>
              <a:t>, </a:t>
            </a:r>
            <a:r>
              <a:rPr lang="ru-RU" sz="2400" dirty="0" err="1" smtClean="0"/>
              <a:t>санітарно</a:t>
            </a:r>
            <a:r>
              <a:rPr lang="ru-RU" sz="2400" dirty="0" smtClean="0"/>
              <a:t>- </a:t>
            </a:r>
            <a:r>
              <a:rPr lang="ru-RU" sz="2400" dirty="0" err="1" smtClean="0"/>
              <a:t>гігієнічні</a:t>
            </a:r>
            <a:r>
              <a:rPr lang="ru-RU" sz="2400" dirty="0" smtClean="0"/>
              <a:t> </a:t>
            </a:r>
            <a:r>
              <a:rPr lang="ru-RU" sz="2400" dirty="0" err="1"/>
              <a:t>умови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.</a:t>
            </a:r>
          </a:p>
          <a:p>
            <a:r>
              <a:rPr lang="ru-RU" sz="2400" b="1" dirty="0" err="1"/>
              <a:t>Правові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передбачають</a:t>
            </a:r>
            <a:r>
              <a:rPr lang="ru-RU" sz="2400" dirty="0"/>
              <a:t> </a:t>
            </a:r>
            <a:r>
              <a:rPr lang="ru-RU" sz="2400" dirty="0" err="1"/>
              <a:t>законодавче</a:t>
            </a:r>
            <a:r>
              <a:rPr lang="ru-RU" sz="2400" dirty="0"/>
              <a:t>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трудових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відносин</a:t>
            </a:r>
            <a:r>
              <a:rPr lang="ru-RU" sz="2400" dirty="0" smtClean="0"/>
              <a:t> </a:t>
            </a:r>
            <a:r>
              <a:rPr lang="ru-RU" sz="2400" dirty="0"/>
              <a:t>на ринку </a:t>
            </a:r>
            <a:r>
              <a:rPr lang="ru-RU" sz="2400" dirty="0" err="1"/>
              <a:t>праці</a:t>
            </a:r>
            <a:r>
              <a:rPr lang="ru-RU" sz="2400" dirty="0"/>
              <a:t> і под.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3214</Words>
  <Application>Microsoft Office PowerPoint</Application>
  <PresentationFormat>Экран (4:3)</PresentationFormat>
  <Paragraphs>178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Тема Office</vt:lpstr>
      <vt:lpstr>Презентация PowerPoint</vt:lpstr>
      <vt:lpstr>1.      Економіка праці і соціально-трудові відносини як навчальна дисципліна, її зміст і структура, зв’язок з іншими дисциплінами і науками: економічними, технологічними, і соціально-біологічними.  </vt:lpstr>
      <vt:lpstr>Презентация PowerPoint</vt:lpstr>
      <vt:lpstr>Перелік предметів,  засвоєння яких необхідно для вивчення  Економіки праці й соціально-трудових відносин</vt:lpstr>
      <vt:lpstr>Цілі макроекономічного аналізу економіки праці</vt:lpstr>
      <vt:lpstr>Цілі мікроекономічного аналізу ринка праці</vt:lpstr>
      <vt:lpstr>2.   Праця, як об’єкт вивчення, її особливості. праця – фундаментальна форма діяльності людини, що спрямована на створення матеріальних і культурних цінностей та надання різноманітних послуг;  це доцільна діяльність людей зі створення благ і послуг, яка має бути ефективною, раціональною, економічно організованою; • праця є однією з основних умов життєдіяльності як окремого індивіда, так і суспільства; • праця є фактором функціонування організацій та підприємств; • праця не повинна розглядатися як товар, оскільки товаром виступає здатність виконувати суспільно-корисну працю; • у процесі праці формується система соціально-трудових відносин як на макро- , так і на мікрорівні.  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класифікаційні ознаки поділу праці.</vt:lpstr>
      <vt:lpstr>4.Природа соціально-трудових відносин, їх зміна в умовах переходу до ринкової економіки.  </vt:lpstr>
      <vt:lpstr>Презентация PowerPoint</vt:lpstr>
      <vt:lpstr>Презентация PowerPoint</vt:lpstr>
      <vt:lpstr>Презентация PowerPoint</vt:lpstr>
      <vt:lpstr>Презентация PowerPoint</vt:lpstr>
      <vt:lpstr>6.Продуктивність та ефективність праці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Valeria Tymoshyk</cp:lastModifiedBy>
  <cp:revision>24</cp:revision>
  <dcterms:created xsi:type="dcterms:W3CDTF">2013-01-22T17:50:31Z</dcterms:created>
  <dcterms:modified xsi:type="dcterms:W3CDTF">2025-02-10T16:13:57Z</dcterms:modified>
</cp:coreProperties>
</file>