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0"/>
  </p:notesMasterIdLst>
  <p:sldIdLst>
    <p:sldId id="256" r:id="rId2"/>
    <p:sldId id="274" r:id="rId3"/>
    <p:sldId id="275" r:id="rId4"/>
    <p:sldId id="276"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58" r:id="rId19"/>
    <p:sldId id="259" r:id="rId20"/>
    <p:sldId id="291" r:id="rId21"/>
    <p:sldId id="292" r:id="rId22"/>
    <p:sldId id="293" r:id="rId23"/>
    <p:sldId id="294" r:id="rId24"/>
    <p:sldId id="295" r:id="rId25"/>
    <p:sldId id="296" r:id="rId26"/>
    <p:sldId id="297" r:id="rId27"/>
    <p:sldId id="298" r:id="rId28"/>
    <p:sldId id="299" r:id="rId29"/>
    <p:sldId id="302" r:id="rId30"/>
    <p:sldId id="300" r:id="rId31"/>
    <p:sldId id="301" r:id="rId32"/>
    <p:sldId id="303" r:id="rId33"/>
    <p:sldId id="304" r:id="rId34"/>
    <p:sldId id="265" r:id="rId35"/>
    <p:sldId id="305" r:id="rId36"/>
    <p:sldId id="306" r:id="rId37"/>
    <p:sldId id="307" r:id="rId38"/>
    <p:sldId id="308" r:id="rId39"/>
    <p:sldId id="309" r:id="rId40"/>
    <p:sldId id="310" r:id="rId41"/>
    <p:sldId id="311" r:id="rId42"/>
    <p:sldId id="312" r:id="rId43"/>
    <p:sldId id="269"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5FA50-B579-47ED-B32B-97EB207260D9}" type="doc">
      <dgm:prSet loTypeId="urn:microsoft.com/office/officeart/2005/8/layout/target1" loCatId="relationship" qsTypeId="urn:microsoft.com/office/officeart/2005/8/quickstyle/simple4" qsCatId="simple" csTypeId="urn:microsoft.com/office/officeart/2005/8/colors/accent1_2" csCatId="accent1" phldr="1"/>
      <dgm:spPr/>
      <dgm:t>
        <a:bodyPr/>
        <a:lstStyle/>
        <a:p>
          <a:endParaRPr lang="ru-RU"/>
        </a:p>
      </dgm:t>
    </dgm:pt>
    <dgm:pt modelId="{E981C4CE-2B08-494C-B09C-1CC26CB1B7D1}">
      <dgm:prSet phldrT="[Текст]" custT="1"/>
      <dgm:spPr/>
      <dgm:t>
        <a:bodyPr/>
        <a:lstStyle/>
        <a:p>
          <a:r>
            <a:rPr lang="uk-UA" sz="2800" dirty="0">
              <a:latin typeface="+mn-lt"/>
            </a:rPr>
            <a:t>Кримінологія</a:t>
          </a:r>
          <a:endParaRPr lang="ru-RU" sz="2800" dirty="0">
            <a:latin typeface="+mn-lt"/>
          </a:endParaRPr>
        </a:p>
      </dgm:t>
    </dgm:pt>
    <dgm:pt modelId="{750D9558-25FD-4615-AA52-9756B5B12E44}" type="parTrans" cxnId="{D0EA18C2-AC6F-429E-9B2B-5DB8F90D3C41}">
      <dgm:prSet/>
      <dgm:spPr/>
      <dgm:t>
        <a:bodyPr/>
        <a:lstStyle/>
        <a:p>
          <a:endParaRPr lang="ru-RU"/>
        </a:p>
      </dgm:t>
    </dgm:pt>
    <dgm:pt modelId="{814DBD80-CA55-4CE2-8B61-9E6E04AE477B}" type="sibTrans" cxnId="{D0EA18C2-AC6F-429E-9B2B-5DB8F90D3C41}">
      <dgm:prSet/>
      <dgm:spPr/>
      <dgm:t>
        <a:bodyPr/>
        <a:lstStyle/>
        <a:p>
          <a:endParaRPr lang="ru-RU"/>
        </a:p>
      </dgm:t>
    </dgm:pt>
    <dgm:pt modelId="{152057D8-DCBA-4A31-AF9F-12E866655858}">
      <dgm:prSet phldrT="[Текст]" custT="1"/>
      <dgm:spPr/>
      <dgm:t>
        <a:bodyPr/>
        <a:lstStyle/>
        <a:p>
          <a:r>
            <a:rPr lang="uk-UA" sz="2800" dirty="0"/>
            <a:t>Кримінальне право</a:t>
          </a:r>
          <a:endParaRPr lang="ru-RU" sz="2800" dirty="0"/>
        </a:p>
      </dgm:t>
    </dgm:pt>
    <dgm:pt modelId="{4A8B3099-BF32-4129-8053-AB5A6A5A68C7}" type="parTrans" cxnId="{B0783EA0-011D-4FC0-B383-61B71CE5F286}">
      <dgm:prSet/>
      <dgm:spPr/>
      <dgm:t>
        <a:bodyPr/>
        <a:lstStyle/>
        <a:p>
          <a:endParaRPr lang="ru-RU"/>
        </a:p>
      </dgm:t>
    </dgm:pt>
    <dgm:pt modelId="{7218028F-DAC6-4187-86CA-36C45007DD00}" type="sibTrans" cxnId="{B0783EA0-011D-4FC0-B383-61B71CE5F286}">
      <dgm:prSet/>
      <dgm:spPr/>
      <dgm:t>
        <a:bodyPr/>
        <a:lstStyle/>
        <a:p>
          <a:endParaRPr lang="ru-RU"/>
        </a:p>
      </dgm:t>
    </dgm:pt>
    <dgm:pt modelId="{25F081BF-E1B5-4A9D-B1D9-70BABDD0683F}" type="pres">
      <dgm:prSet presAssocID="{F545FA50-B579-47ED-B32B-97EB207260D9}" presName="composite" presStyleCnt="0">
        <dgm:presLayoutVars>
          <dgm:chMax val="5"/>
          <dgm:dir/>
          <dgm:resizeHandles val="exact"/>
        </dgm:presLayoutVars>
      </dgm:prSet>
      <dgm:spPr/>
    </dgm:pt>
    <dgm:pt modelId="{03815EF5-07D9-431D-83DB-7C3E65B749B8}" type="pres">
      <dgm:prSet presAssocID="{E981C4CE-2B08-494C-B09C-1CC26CB1B7D1}" presName="circle1" presStyleLbl="lnNode1" presStyleIdx="0" presStyleCnt="2" custScaleX="176923" custScaleY="161538" custLinFactX="-30492" custLinFactNeighborX="-100000" custLinFactNeighborY="37383"/>
      <dgm:spPr/>
    </dgm:pt>
    <dgm:pt modelId="{1C852E3E-1626-42DB-AFE7-06282B6AB7C7}" type="pres">
      <dgm:prSet presAssocID="{E981C4CE-2B08-494C-B09C-1CC26CB1B7D1}" presName="text1" presStyleLbl="revTx" presStyleIdx="0" presStyleCnt="2" custScaleX="177430" custScaleY="62890" custLinFactY="83030" custLinFactNeighborX="11919" custLinFactNeighborY="100000">
        <dgm:presLayoutVars>
          <dgm:bulletEnabled val="1"/>
        </dgm:presLayoutVars>
      </dgm:prSet>
      <dgm:spPr/>
    </dgm:pt>
    <dgm:pt modelId="{38118257-B36F-4E4E-9103-B1769AE0A6C8}" type="pres">
      <dgm:prSet presAssocID="{E981C4CE-2B08-494C-B09C-1CC26CB1B7D1}" presName="line1" presStyleLbl="callout" presStyleIdx="0" presStyleCnt="4" custLinFactX="-14645" custLinFactY="2847599" custLinFactNeighborX="-100000" custLinFactNeighborY="2900000"/>
      <dgm:spPr/>
    </dgm:pt>
    <dgm:pt modelId="{98AEC64D-A33E-46B8-BD10-E1ED91ADA612}" type="pres">
      <dgm:prSet presAssocID="{E981C4CE-2B08-494C-B09C-1CC26CB1B7D1}" presName="d1" presStyleLbl="callout" presStyleIdx="1" presStyleCnt="4" custScaleX="138878" custScaleY="9543" custLinFactNeighborX="-44345" custLinFactNeighborY="72648"/>
      <dgm:spPr/>
    </dgm:pt>
    <dgm:pt modelId="{60136BE4-0A98-4D6A-82BE-A0B7D089FCA4}" type="pres">
      <dgm:prSet presAssocID="{152057D8-DCBA-4A31-AF9F-12E866655858}" presName="circle2" presStyleLbl="lnNode1" presStyleIdx="1" presStyleCnt="2" custScaleX="141025" custScaleY="133333" custLinFactNeighborX="926" custLinFactNeighborY="-4468"/>
      <dgm:spPr/>
    </dgm:pt>
    <dgm:pt modelId="{5F1406DF-2CDF-4CDA-B561-83536FAAABE0}" type="pres">
      <dgm:prSet presAssocID="{152057D8-DCBA-4A31-AF9F-12E866655858}" presName="text2" presStyleLbl="revTx" presStyleIdx="1" presStyleCnt="2" custScaleX="179062" custScaleY="64848" custLinFactNeighborX="-15062" custLinFactNeighborY="-88299">
        <dgm:presLayoutVars>
          <dgm:bulletEnabled val="1"/>
        </dgm:presLayoutVars>
      </dgm:prSet>
      <dgm:spPr/>
    </dgm:pt>
    <dgm:pt modelId="{B2AECDB7-BBC3-4119-86ED-ABA773580025}" type="pres">
      <dgm:prSet presAssocID="{152057D8-DCBA-4A31-AF9F-12E866655858}" presName="line2" presStyleLbl="callout" presStyleIdx="2" presStyleCnt="4" custLinFactX="-24862" custLinFactY="-900000" custLinFactNeighborX="-100000" custLinFactNeighborY="-993059"/>
      <dgm:spPr/>
    </dgm:pt>
    <dgm:pt modelId="{1A060488-461D-49C1-A866-C478DF179570}" type="pres">
      <dgm:prSet presAssocID="{152057D8-DCBA-4A31-AF9F-12E866655858}" presName="d2" presStyleLbl="callout" presStyleIdx="3" presStyleCnt="4" custScaleX="180490" custScaleY="26157" custLinFactNeighborX="-86535" custLinFactNeighborY="-93394"/>
      <dgm:spPr/>
    </dgm:pt>
  </dgm:ptLst>
  <dgm:cxnLst>
    <dgm:cxn modelId="{B0783EA0-011D-4FC0-B383-61B71CE5F286}" srcId="{F545FA50-B579-47ED-B32B-97EB207260D9}" destId="{152057D8-DCBA-4A31-AF9F-12E866655858}" srcOrd="1" destOrd="0" parTransId="{4A8B3099-BF32-4129-8053-AB5A6A5A68C7}" sibTransId="{7218028F-DAC6-4187-86CA-36C45007DD00}"/>
    <dgm:cxn modelId="{B6A641AE-786C-42F8-BE62-51F9B9D0B1B8}" type="presOf" srcId="{152057D8-DCBA-4A31-AF9F-12E866655858}" destId="{5F1406DF-2CDF-4CDA-B561-83536FAAABE0}" srcOrd="0" destOrd="0" presId="urn:microsoft.com/office/officeart/2005/8/layout/target1"/>
    <dgm:cxn modelId="{D0EA18C2-AC6F-429E-9B2B-5DB8F90D3C41}" srcId="{F545FA50-B579-47ED-B32B-97EB207260D9}" destId="{E981C4CE-2B08-494C-B09C-1CC26CB1B7D1}" srcOrd="0" destOrd="0" parTransId="{750D9558-25FD-4615-AA52-9756B5B12E44}" sibTransId="{814DBD80-CA55-4CE2-8B61-9E6E04AE477B}"/>
    <dgm:cxn modelId="{884D20C5-C018-4DA6-B64D-C060A9E738FF}" type="presOf" srcId="{F545FA50-B579-47ED-B32B-97EB207260D9}" destId="{25F081BF-E1B5-4A9D-B1D9-70BABDD0683F}" srcOrd="0" destOrd="0" presId="urn:microsoft.com/office/officeart/2005/8/layout/target1"/>
    <dgm:cxn modelId="{B927F9F1-2BD3-4085-A2CA-3BBA58E2C7CE}" type="presOf" srcId="{E981C4CE-2B08-494C-B09C-1CC26CB1B7D1}" destId="{1C852E3E-1626-42DB-AFE7-06282B6AB7C7}" srcOrd="0" destOrd="0" presId="urn:microsoft.com/office/officeart/2005/8/layout/target1"/>
    <dgm:cxn modelId="{84F7FAAE-9349-417A-9AED-BBDDE84F1376}" type="presParOf" srcId="{25F081BF-E1B5-4A9D-B1D9-70BABDD0683F}" destId="{03815EF5-07D9-431D-83DB-7C3E65B749B8}" srcOrd="0" destOrd="0" presId="urn:microsoft.com/office/officeart/2005/8/layout/target1"/>
    <dgm:cxn modelId="{AC0AE494-55B4-4698-AD44-861ED29C3EFD}" type="presParOf" srcId="{25F081BF-E1B5-4A9D-B1D9-70BABDD0683F}" destId="{1C852E3E-1626-42DB-AFE7-06282B6AB7C7}" srcOrd="1" destOrd="0" presId="urn:microsoft.com/office/officeart/2005/8/layout/target1"/>
    <dgm:cxn modelId="{FB096B1D-4A91-4268-AD4F-03B2B9969441}" type="presParOf" srcId="{25F081BF-E1B5-4A9D-B1D9-70BABDD0683F}" destId="{38118257-B36F-4E4E-9103-B1769AE0A6C8}" srcOrd="2" destOrd="0" presId="urn:microsoft.com/office/officeart/2005/8/layout/target1"/>
    <dgm:cxn modelId="{5E4A089D-9F2B-4815-8F6D-CFA66EA6758A}" type="presParOf" srcId="{25F081BF-E1B5-4A9D-B1D9-70BABDD0683F}" destId="{98AEC64D-A33E-46B8-BD10-E1ED91ADA612}" srcOrd="3" destOrd="0" presId="urn:microsoft.com/office/officeart/2005/8/layout/target1"/>
    <dgm:cxn modelId="{8E78DE69-24CA-4CD2-8831-4A097E33435B}" type="presParOf" srcId="{25F081BF-E1B5-4A9D-B1D9-70BABDD0683F}" destId="{60136BE4-0A98-4D6A-82BE-A0B7D089FCA4}" srcOrd="4" destOrd="0" presId="urn:microsoft.com/office/officeart/2005/8/layout/target1"/>
    <dgm:cxn modelId="{F1985F56-DCAB-4299-955E-5D5C65324580}" type="presParOf" srcId="{25F081BF-E1B5-4A9D-B1D9-70BABDD0683F}" destId="{5F1406DF-2CDF-4CDA-B561-83536FAAABE0}" srcOrd="5" destOrd="0" presId="urn:microsoft.com/office/officeart/2005/8/layout/target1"/>
    <dgm:cxn modelId="{9CED4BDC-3BBC-498E-9C76-DCD95C512D31}" type="presParOf" srcId="{25F081BF-E1B5-4A9D-B1D9-70BABDD0683F}" destId="{B2AECDB7-BBC3-4119-86ED-ABA773580025}" srcOrd="6" destOrd="0" presId="urn:microsoft.com/office/officeart/2005/8/layout/target1"/>
    <dgm:cxn modelId="{521DB3B7-4C40-4424-83DB-016C7494C72F}" type="presParOf" srcId="{25F081BF-E1B5-4A9D-B1D9-70BABDD0683F}" destId="{1A060488-461D-49C1-A866-C478DF179570}"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36BE4-0A98-4D6A-82BE-A0B7D089FCA4}">
      <dsp:nvSpPr>
        <dsp:cNvPr id="0" name=""/>
        <dsp:cNvSpPr/>
      </dsp:nvSpPr>
      <dsp:spPr>
        <a:xfrm>
          <a:off x="-107512" y="0"/>
          <a:ext cx="3960421" cy="3744406"/>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w="12700" cap="flat" cmpd="sng" algn="ctr">
          <a:solidFill>
            <a:schemeClr val="lt1">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3">
          <a:scrgbClr r="0" g="0" b="0"/>
        </a:fillRef>
        <a:effectRef idx="2">
          <a:scrgbClr r="0" g="0" b="0"/>
        </a:effectRef>
        <a:fontRef idx="minor">
          <a:schemeClr val="lt1"/>
        </a:fontRef>
      </dsp:style>
    </dsp:sp>
    <dsp:sp modelId="{03815EF5-07D9-431D-83DB-7C3E65B749B8}">
      <dsp:nvSpPr>
        <dsp:cNvPr id="0" name=""/>
        <dsp:cNvSpPr/>
      </dsp:nvSpPr>
      <dsp:spPr>
        <a:xfrm>
          <a:off x="0" y="1591539"/>
          <a:ext cx="1656183" cy="1512163"/>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w="12700" cap="flat" cmpd="sng" algn="ctr">
          <a:solidFill>
            <a:schemeClr val="lt1">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3">
          <a:scrgbClr r="0" g="0" b="0"/>
        </a:fillRef>
        <a:effectRef idx="2">
          <a:scrgbClr r="0" g="0" b="0"/>
        </a:effectRef>
        <a:fontRef idx="minor">
          <a:schemeClr val="lt1"/>
        </a:fontRef>
      </dsp:style>
    </dsp:sp>
    <dsp:sp modelId="{1C852E3E-1626-42DB-AFE7-06282B6AB7C7}">
      <dsp:nvSpPr>
        <dsp:cNvPr id="0" name=""/>
        <dsp:cNvSpPr/>
      </dsp:nvSpPr>
      <dsp:spPr>
        <a:xfrm>
          <a:off x="3175282" y="2016224"/>
          <a:ext cx="2491393" cy="735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a:lnSpc>
              <a:spcPct val="90000"/>
            </a:lnSpc>
            <a:spcBef>
              <a:spcPct val="0"/>
            </a:spcBef>
            <a:spcAft>
              <a:spcPct val="35000"/>
            </a:spcAft>
            <a:buNone/>
          </a:pPr>
          <a:r>
            <a:rPr lang="uk-UA" sz="2800" kern="1200" dirty="0">
              <a:latin typeface="+mn-lt"/>
            </a:rPr>
            <a:t>Кримінологія</a:t>
          </a:r>
          <a:endParaRPr lang="ru-RU" sz="2800" kern="1200" dirty="0">
            <a:latin typeface="+mn-lt"/>
          </a:endParaRPr>
        </a:p>
      </dsp:txBody>
      <dsp:txXfrm>
        <a:off x="3175282" y="2016224"/>
        <a:ext cx="2491393" cy="735894"/>
      </dsp:txXfrm>
    </dsp:sp>
    <dsp:sp modelId="{38118257-B36F-4E4E-9103-B1769AE0A6C8}">
      <dsp:nvSpPr>
        <dsp:cNvPr id="0" name=""/>
        <dsp:cNvSpPr/>
      </dsp:nvSpPr>
      <dsp:spPr>
        <a:xfrm>
          <a:off x="2965413" y="2311618"/>
          <a:ext cx="3510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50800" dist="25000" dir="5400000" rotWithShape="0">
            <a:srgbClr val="000000">
              <a:alpha val="40000"/>
            </a:srgbClr>
          </a:outerShdw>
        </a:effectLst>
      </dsp:spPr>
      <dsp:style>
        <a:lnRef idx="2">
          <a:scrgbClr r="0" g="0" b="0"/>
        </a:lnRef>
        <a:fillRef idx="1">
          <a:scrgbClr r="0" g="0" b="0"/>
        </a:fillRef>
        <a:effectRef idx="1">
          <a:scrgbClr r="0" g="0" b="0"/>
        </a:effectRef>
        <a:fontRef idx="minor"/>
      </dsp:style>
    </dsp:sp>
    <dsp:sp modelId="{98AEC64D-A33E-46B8-BD10-E1ED91ADA612}">
      <dsp:nvSpPr>
        <dsp:cNvPr id="0" name=""/>
        <dsp:cNvSpPr/>
      </dsp:nvSpPr>
      <dsp:spPr>
        <a:xfrm rot="5400000">
          <a:off x="1848855" y="1339934"/>
          <a:ext cx="167587" cy="211094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50800" dist="25000" dir="5400000" rotWithShape="0">
            <a:srgbClr val="000000">
              <a:alpha val="40000"/>
            </a:srgbClr>
          </a:outerShdw>
        </a:effectLst>
      </dsp:spPr>
      <dsp:style>
        <a:lnRef idx="2">
          <a:scrgbClr r="0" g="0" b="0"/>
        </a:lnRef>
        <a:fillRef idx="1">
          <a:scrgbClr r="0" g="0" b="0"/>
        </a:fillRef>
        <a:effectRef idx="1">
          <a:scrgbClr r="0" g="0" b="0"/>
        </a:effectRef>
        <a:fontRef idx="minor"/>
      </dsp:style>
    </dsp:sp>
    <dsp:sp modelId="{5F1406DF-2CDF-4CDA-B561-83536FAAABE0}">
      <dsp:nvSpPr>
        <dsp:cNvPr id="0" name=""/>
        <dsp:cNvSpPr/>
      </dsp:nvSpPr>
      <dsp:spPr>
        <a:xfrm>
          <a:off x="2952330" y="0"/>
          <a:ext cx="2514309" cy="75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a:lnSpc>
              <a:spcPct val="90000"/>
            </a:lnSpc>
            <a:spcBef>
              <a:spcPct val="0"/>
            </a:spcBef>
            <a:spcAft>
              <a:spcPct val="35000"/>
            </a:spcAft>
            <a:buNone/>
          </a:pPr>
          <a:r>
            <a:rPr lang="uk-UA" sz="2800" kern="1200" dirty="0"/>
            <a:t>Кримінальне право</a:t>
          </a:r>
          <a:endParaRPr lang="ru-RU" sz="2800" kern="1200" dirty="0"/>
        </a:p>
      </dsp:txBody>
      <dsp:txXfrm>
        <a:off x="2952330" y="0"/>
        <a:ext cx="2514309" cy="758805"/>
      </dsp:txXfrm>
    </dsp:sp>
    <dsp:sp modelId="{B2AECDB7-BBC3-4119-86ED-ABA773580025}">
      <dsp:nvSpPr>
        <dsp:cNvPr id="0" name=""/>
        <dsp:cNvSpPr/>
      </dsp:nvSpPr>
      <dsp:spPr>
        <a:xfrm>
          <a:off x="2929547" y="731111"/>
          <a:ext cx="3510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50800" dist="25000" dir="5400000" rotWithShape="0">
            <a:srgbClr val="000000">
              <a:alpha val="40000"/>
            </a:srgbClr>
          </a:outerShdw>
        </a:effectLst>
      </dsp:spPr>
      <dsp:style>
        <a:lnRef idx="2">
          <a:scrgbClr r="0" g="0" b="0"/>
        </a:lnRef>
        <a:fillRef idx="1">
          <a:scrgbClr r="0" g="0" b="0"/>
        </a:fillRef>
        <a:effectRef idx="1">
          <a:scrgbClr r="0" g="0" b="0"/>
        </a:effectRef>
        <a:fontRef idx="minor"/>
      </dsp:style>
    </dsp:sp>
    <dsp:sp modelId="{1A060488-461D-49C1-A866-C478DF179570}">
      <dsp:nvSpPr>
        <dsp:cNvPr id="0" name=""/>
        <dsp:cNvSpPr/>
      </dsp:nvSpPr>
      <dsp:spPr>
        <a:xfrm rot="5400000">
          <a:off x="2046034" y="114214"/>
          <a:ext cx="321545" cy="153328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50800" dist="25000" dir="5400000" rotWithShape="0">
            <a:srgbClr val="000000">
              <a:alpha val="40000"/>
            </a:srgbClr>
          </a:outerShdw>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DB0702-E246-4E72-936E-2E22DA743D2B}" type="datetimeFigureOut">
              <a:rPr lang="ru-RU" smtClean="0"/>
              <a:pPr/>
              <a:t>08.09.2025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51B6E5-8ED0-424E-A773-8993E04253F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A51B6E5-8ED0-424E-A773-8993E04253F6}" type="slidenum">
              <a:rPr lang="ru-RU" smtClean="0"/>
              <a:pPr/>
              <a:t>41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A51B6E5-8ED0-424E-A773-8993E04253F6}" type="slidenum">
              <a:rPr lang="ru-RU" smtClean="0"/>
              <a:pPr/>
              <a:t>56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1ADA3838-F3DE-4939-9C1A-BDE5BE95EA82}" type="datetimeFigureOut">
              <a:rPr lang="ru-RU"/>
              <a:pPr>
                <a:defRPr/>
              </a:pPr>
              <a:t>08.09.2025</a:t>
            </a:fld>
            <a:endParaRPr lang="ru-RU"/>
          </a:p>
        </p:txBody>
      </p:sp>
      <p:sp>
        <p:nvSpPr>
          <p:cNvPr id="8" name="Номер слайда 15"/>
          <p:cNvSpPr>
            <a:spLocks noGrp="1"/>
          </p:cNvSpPr>
          <p:nvPr>
            <p:ph type="sldNum" sz="quarter" idx="11"/>
          </p:nvPr>
        </p:nvSpPr>
        <p:spPr/>
        <p:txBody>
          <a:bodyPr/>
          <a:lstStyle>
            <a:lvl1pPr>
              <a:defRPr/>
            </a:lvl1pPr>
          </a:lstStyle>
          <a:p>
            <a:pPr>
              <a:defRPr/>
            </a:pPr>
            <a:fld id="{A7D3B1F4-49A5-4945-A373-51D3B17D1ABE}"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0C208563-9203-460A-A74B-3334D2F49BC6}" type="datetimeFigureOut">
              <a:rPr lang="ru-RU"/>
              <a:pPr>
                <a:defRPr/>
              </a:pPr>
              <a:t>08.09.2025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BB49ADF-11AF-41DB-B3EF-AF6984686CD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16998FF2-9C13-4D69-AC6C-542777388B62}" type="datetimeFigureOut">
              <a:rPr lang="ru-RU"/>
              <a:pPr>
                <a:defRPr/>
              </a:pPr>
              <a:t>08.09.2025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46D9EFCF-220D-4B65-97BB-4812589A628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7" name="Заголовок 16"/>
          <p:cNvSpPr>
            <a:spLocks noGrp="1"/>
          </p:cNvSpPr>
          <p:nvPr>
            <p:ph type="title"/>
          </p:nvPr>
        </p:nvSpPr>
        <p:spPr/>
        <p:txBody>
          <a:bodyPr rtlCol="0"/>
          <a:lstStyle/>
          <a:p>
            <a:r>
              <a:rPr lang="ru-RU"/>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607CDD45-CB3C-4720-9B1A-D1826D84C2AE}" type="datetimeFigureOut">
              <a:rPr lang="ru-RU"/>
              <a:pPr>
                <a:defRPr/>
              </a:pPr>
              <a:t>08.09.2025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EE2253B9-59FC-4FED-9BCA-33B492E8853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2A1057E4-3EB2-48F1-B3CD-DA3841A0C178}" type="datetimeFigureOut">
              <a:rPr lang="ru-RU"/>
              <a:pPr>
                <a:defRPr/>
              </a:pPr>
              <a:t>08.09.2025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15B5F07-9B9E-4C4D-8510-AD14A15055C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7DD79871-CB25-44D9-92DF-C14CA5842711}" type="datetimeFigureOut">
              <a:rPr lang="ru-RU"/>
              <a:pPr>
                <a:defRPr/>
              </a:pPr>
              <a:t>08.09.2025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61CA9056-BA10-466F-A53A-2293AD5A386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F532EBD0-99C4-4D53-9A51-86C29DACB175}"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FD4205C4-3880-4B08-BADD-B260DE1BC201}" type="datetimeFigureOut">
              <a:rPr lang="ru-RU"/>
              <a:pPr>
                <a:defRPr/>
              </a:pPr>
              <a:t>08.09.2025</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6B785E0B-7A60-4BC9-9CC4-D7401621C590}" type="datetimeFigureOut">
              <a:rPr lang="ru-RU"/>
              <a:pPr>
                <a:defRPr/>
              </a:pPr>
              <a:t>08.09.2025</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B7FF4578-68B8-40FA-ABAC-D486CFF90DE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2152CCE2-71C3-42CC-9D27-0C435CCFA7A8}" type="datetimeFigureOut">
              <a:rPr lang="ru-RU"/>
              <a:pPr>
                <a:defRPr/>
              </a:pPr>
              <a:t>08.09.2025</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F457676B-4EEA-4542-A2C1-FCD82FD24DF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10A3F515-A3FD-494D-B85E-2D2C3281E2D5}" type="datetimeFigureOut">
              <a:rPr lang="ru-RU"/>
              <a:pPr>
                <a:defRPr/>
              </a:pPr>
              <a:t>08.09.2025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8CF6E721-509B-4BCE-8E71-C3BEC42289F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a:t>Образец текста</a:t>
            </a:r>
          </a:p>
        </p:txBody>
      </p:sp>
      <p:sp>
        <p:nvSpPr>
          <p:cNvPr id="5" name="Дата 23"/>
          <p:cNvSpPr>
            <a:spLocks noGrp="1"/>
          </p:cNvSpPr>
          <p:nvPr>
            <p:ph type="dt" sz="half" idx="10"/>
          </p:nvPr>
        </p:nvSpPr>
        <p:spPr/>
        <p:txBody>
          <a:bodyPr/>
          <a:lstStyle>
            <a:lvl1pPr>
              <a:defRPr/>
            </a:lvl1pPr>
          </a:lstStyle>
          <a:p>
            <a:pPr>
              <a:defRPr/>
            </a:pPr>
            <a:fld id="{718C7EFE-60DE-4CB0-B818-5D45FD6CC3C0}" type="datetimeFigureOut">
              <a:rPr lang="ru-RU"/>
              <a:pPr>
                <a:defRPr/>
              </a:pPr>
              <a:t>08.09.2025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B6C34CEE-041A-42ED-AA0C-47A25CB508B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919A5420-B589-4994-9510-C1B894593B06}" type="datetimeFigureOut">
              <a:rPr lang="ru-RU"/>
              <a:pPr>
                <a:defRPr/>
              </a:pPr>
              <a:t>08.09.2025</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69D8F9CD-61F8-4189-B4D8-0AD4E694F2E6}"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713" r:id="rId1"/>
    <p:sldLayoutId id="2147483705" r:id="rId2"/>
    <p:sldLayoutId id="2147483714" r:id="rId3"/>
    <p:sldLayoutId id="2147483706" r:id="rId4"/>
    <p:sldLayoutId id="2147483715"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C27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A25C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C27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C27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1433513"/>
            <a:ext cx="8305800" cy="1981200"/>
          </a:xfrm>
        </p:spPr>
        <p:txBody>
          <a:bodyPr/>
          <a:lstStyle/>
          <a:p>
            <a:pPr eaLnBrk="1" fontAlgn="auto" hangingPunct="1">
              <a:spcAft>
                <a:spcPts val="0"/>
              </a:spcAft>
              <a:defRPr/>
            </a:pPr>
            <a:r>
              <a:rPr lang="ru-RU" sz="6000" b="1" dirty="0"/>
              <a:t>КРИМІНОЛОГІЧНІ ТЕОРІЇ ТА КОНЦЕПЦІЇ</a:t>
            </a:r>
          </a:p>
        </p:txBody>
      </p:sp>
      <p:sp>
        <p:nvSpPr>
          <p:cNvPr id="5125" name="AutoShape 5" descr="ÐÐ°ÑÑÐ¸Ð½ÐºÐ¸ Ð¿Ð¾ Ð·Ð°Ð¿ÑÐ¾ÑÑ ÑÐµÐ¾ÑÐ¸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7" name="AutoShape 7" descr="ÐÐ°ÑÑÐ¸Ð½ÐºÐ¸ Ð¿Ð¾ Ð·Ð°Ð¿ÑÐ¾ÑÑ ÑÐµÐ¾ÑÐ¸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8" name="Picture 8" descr="C:\Users\lenvo\Desktop\Без названия.jpg"/>
          <p:cNvPicPr>
            <a:picLocks noChangeAspect="1" noChangeArrowheads="1"/>
          </p:cNvPicPr>
          <p:nvPr/>
        </p:nvPicPr>
        <p:blipFill>
          <a:blip r:embed="rId2" cstate="print"/>
          <a:srcRect/>
          <a:stretch>
            <a:fillRect/>
          </a:stretch>
        </p:blipFill>
        <p:spPr bwMode="auto">
          <a:xfrm>
            <a:off x="1475656" y="3645024"/>
            <a:ext cx="6192688" cy="2952328"/>
          </a:xfrm>
          <a:prstGeom prst="rect">
            <a:avLst/>
          </a:prstGeom>
          <a:noFill/>
          <a:effectLst>
            <a:softEdge rad="127000"/>
          </a:effectLst>
        </p:spPr>
      </p:pic>
    </p:spTree>
  </p:cSld>
  <p:clrMapOvr>
    <a:masterClrMapping/>
  </p:clrMapOvr>
  <p:transition>
    <p:pull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ÐÐ°ÑÑÐ¸Ð½ÐºÐ¸ Ð¿Ð¾ Ð·Ð°Ð¿ÑÐ¾ÑÑ ÑÐ¿Ð¾ÑÐ° ÑÑÐµÐ´Ð½ÐµÐ²ÐµÐºÐ¾Ð²ÑÑ"/>
          <p:cNvPicPr>
            <a:picLocks noChangeAspect="1" noChangeArrowheads="1"/>
          </p:cNvPicPr>
          <p:nvPr/>
        </p:nvPicPr>
        <p:blipFill>
          <a:blip r:embed="rId2" cstate="print"/>
          <a:srcRect/>
          <a:stretch>
            <a:fillRect/>
          </a:stretch>
        </p:blipFill>
        <p:spPr bwMode="auto">
          <a:xfrm>
            <a:off x="179512" y="548680"/>
            <a:ext cx="4824536" cy="5688632"/>
          </a:xfrm>
          <a:prstGeom prst="rect">
            <a:avLst/>
          </a:prstGeom>
          <a:noFill/>
        </p:spPr>
      </p:pic>
      <p:sp>
        <p:nvSpPr>
          <p:cNvPr id="8" name="TextBox 7"/>
          <p:cNvSpPr txBox="1"/>
          <p:nvPr/>
        </p:nvSpPr>
        <p:spPr>
          <a:xfrm>
            <a:off x="323528" y="476672"/>
            <a:ext cx="4464496"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ru-RU" sz="3200" dirty="0">
                <a:latin typeface="+mn-lt"/>
              </a:rPr>
              <a:t>ЕПОХА СЕРЕДНЬОВІЧЧЯ </a:t>
            </a:r>
          </a:p>
          <a:p>
            <a:pPr algn="ctr"/>
            <a:r>
              <a:rPr lang="uk-UA" sz="3200" b="1" i="1" dirty="0">
                <a:latin typeface="+mn-lt"/>
              </a:rPr>
              <a:t>(VI-XV ст. н.е.)</a:t>
            </a:r>
            <a:endParaRPr lang="ru-RU" sz="3200" dirty="0">
              <a:latin typeface="+mn-lt"/>
            </a:endParaRPr>
          </a:p>
        </p:txBody>
      </p:sp>
      <p:sp>
        <p:nvSpPr>
          <p:cNvPr id="10" name="Овал 9"/>
          <p:cNvSpPr/>
          <p:nvPr/>
        </p:nvSpPr>
        <p:spPr>
          <a:xfrm>
            <a:off x="3923928" y="2924944"/>
            <a:ext cx="5076056" cy="100811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2800" dirty="0"/>
              <a:t>ІДЕЇ ХРИСТИЯНСТВА</a:t>
            </a:r>
            <a:endParaRPr lang="ru-RU"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ÐÐ°ÑÑÐ¸Ð½ÐºÐ¸ Ð¿Ð¾ Ð·Ð°Ð¿ÑÐ¾ÑÑ Ð°Ð²Ð³ÑÑÑÐ¸Ð½ Ð°Ð²ÑÐµÐ»ÑÐ¹"/>
          <p:cNvPicPr>
            <a:picLocks noChangeAspect="1" noChangeArrowheads="1"/>
          </p:cNvPicPr>
          <p:nvPr/>
        </p:nvPicPr>
        <p:blipFill>
          <a:blip r:embed="rId2" cstate="print"/>
          <a:srcRect/>
          <a:stretch>
            <a:fillRect/>
          </a:stretch>
        </p:blipFill>
        <p:spPr bwMode="auto">
          <a:xfrm>
            <a:off x="539552" y="1268760"/>
            <a:ext cx="1905000" cy="2590800"/>
          </a:xfrm>
          <a:prstGeom prst="rect">
            <a:avLst/>
          </a:prstGeom>
          <a:noFill/>
        </p:spPr>
      </p:pic>
      <p:sp>
        <p:nvSpPr>
          <p:cNvPr id="3" name="Блок-схема: знак завершения 2"/>
          <p:cNvSpPr/>
          <p:nvPr/>
        </p:nvSpPr>
        <p:spPr>
          <a:xfrm>
            <a:off x="3275856" y="548680"/>
            <a:ext cx="4464496" cy="5400600"/>
          </a:xfrm>
          <a:prstGeom prst="flowChartTermina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4" name="TextBox 3"/>
          <p:cNvSpPr txBox="1"/>
          <p:nvPr/>
        </p:nvSpPr>
        <p:spPr>
          <a:xfrm>
            <a:off x="179512" y="4005064"/>
            <a:ext cx="2506840" cy="1077218"/>
          </a:xfrm>
          <a:prstGeom prst="rect">
            <a:avLst/>
          </a:prstGeom>
          <a:noFill/>
        </p:spPr>
        <p:txBody>
          <a:bodyPr wrap="none" rtlCol="0">
            <a:spAutoFit/>
          </a:bodyPr>
          <a:lstStyle/>
          <a:p>
            <a:pPr algn="ctr"/>
            <a:r>
              <a:rPr lang="uk-UA" sz="3200" b="1" dirty="0">
                <a:latin typeface="+mn-lt"/>
              </a:rPr>
              <a:t>АВГУСТИН </a:t>
            </a:r>
          </a:p>
          <a:p>
            <a:pPr algn="ctr"/>
            <a:r>
              <a:rPr lang="uk-UA" sz="3200" b="1" dirty="0" err="1">
                <a:latin typeface="+mn-lt"/>
              </a:rPr>
              <a:t>АВРЕЛІЙ</a:t>
            </a:r>
            <a:endParaRPr lang="ru-RU" sz="3200" b="1" dirty="0">
              <a:latin typeface="+mn-lt"/>
            </a:endParaRPr>
          </a:p>
        </p:txBody>
      </p:sp>
      <p:sp>
        <p:nvSpPr>
          <p:cNvPr id="5" name="TextBox 4"/>
          <p:cNvSpPr txBox="1"/>
          <p:nvPr/>
        </p:nvSpPr>
        <p:spPr>
          <a:xfrm>
            <a:off x="3851920" y="620688"/>
            <a:ext cx="3448000" cy="5016758"/>
          </a:xfrm>
          <a:prstGeom prst="rect">
            <a:avLst/>
          </a:prstGeom>
          <a:noFill/>
        </p:spPr>
        <p:txBody>
          <a:bodyPr wrap="square" rtlCol="0">
            <a:spAutoFit/>
          </a:bodyPr>
          <a:lstStyle/>
          <a:p>
            <a:pPr algn="just"/>
            <a:r>
              <a:rPr lang="uk-UA" sz="3200" b="1" dirty="0">
                <a:latin typeface="+mn-lt"/>
              </a:rPr>
              <a:t>Концепція свободи волі. </a:t>
            </a:r>
            <a:r>
              <a:rPr lang="uk-UA" sz="3200" dirty="0">
                <a:latin typeface="+mn-lt"/>
              </a:rPr>
              <a:t>Людина вільна у виборі вчинків і лише під впливом злої волі, результату вселення в неї злих сил, скоює злочини</a:t>
            </a:r>
            <a:endParaRPr lang="ru-RU" sz="3200" b="1"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лок-схема: знак завершения 2"/>
          <p:cNvSpPr/>
          <p:nvPr/>
        </p:nvSpPr>
        <p:spPr>
          <a:xfrm>
            <a:off x="2267744" y="476672"/>
            <a:ext cx="6876256" cy="5949280"/>
          </a:xfrm>
          <a:prstGeom prst="flowChartTermina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4" name="TextBox 3"/>
          <p:cNvSpPr txBox="1"/>
          <p:nvPr/>
        </p:nvSpPr>
        <p:spPr>
          <a:xfrm>
            <a:off x="-93286" y="4005064"/>
            <a:ext cx="3052439" cy="1077218"/>
          </a:xfrm>
          <a:prstGeom prst="rect">
            <a:avLst/>
          </a:prstGeom>
          <a:noFill/>
        </p:spPr>
        <p:txBody>
          <a:bodyPr wrap="none" rtlCol="0">
            <a:spAutoFit/>
          </a:bodyPr>
          <a:lstStyle/>
          <a:p>
            <a:pPr algn="ctr"/>
            <a:r>
              <a:rPr lang="uk-UA" sz="3200" b="1" dirty="0">
                <a:latin typeface="+mn-lt"/>
              </a:rPr>
              <a:t>ТОМА</a:t>
            </a:r>
          </a:p>
          <a:p>
            <a:pPr algn="ctr"/>
            <a:r>
              <a:rPr lang="uk-UA" sz="3200" b="1" dirty="0">
                <a:latin typeface="+mn-lt"/>
              </a:rPr>
              <a:t>АКВІНСЬКИЙ</a:t>
            </a:r>
            <a:endParaRPr lang="ru-RU" sz="3200" b="1" dirty="0">
              <a:latin typeface="+mn-lt"/>
            </a:endParaRPr>
          </a:p>
        </p:txBody>
      </p:sp>
      <p:sp>
        <p:nvSpPr>
          <p:cNvPr id="5" name="TextBox 4"/>
          <p:cNvSpPr txBox="1"/>
          <p:nvPr/>
        </p:nvSpPr>
        <p:spPr>
          <a:xfrm>
            <a:off x="2771800" y="692696"/>
            <a:ext cx="6120680" cy="6001643"/>
          </a:xfrm>
          <a:prstGeom prst="rect">
            <a:avLst/>
          </a:prstGeom>
          <a:noFill/>
        </p:spPr>
        <p:txBody>
          <a:bodyPr wrap="square" rtlCol="0">
            <a:spAutoFit/>
          </a:bodyPr>
          <a:lstStyle/>
          <a:p>
            <a:pPr algn="just">
              <a:buFont typeface="Wingdings" pitchFamily="2" charset="2"/>
              <a:buChar char="ü"/>
            </a:pPr>
            <a:r>
              <a:rPr lang="uk-UA" sz="3200" dirty="0">
                <a:latin typeface="+mn-lt"/>
              </a:rPr>
              <a:t>Добропорядні особи в змозі регулювати свою поведінку, орієнтуючись на закони природи. Загроза  покарання необхідна для осіб, які не підлягають переконанню.</a:t>
            </a:r>
          </a:p>
          <a:p>
            <a:pPr algn="just">
              <a:buFont typeface="Wingdings" pitchFamily="2" charset="2"/>
              <a:buChar char="ü"/>
            </a:pPr>
            <a:r>
              <a:rPr lang="uk-UA" sz="3200" dirty="0">
                <a:latin typeface="+mn-lt"/>
              </a:rPr>
              <a:t>Злочинність влади. Якщо монарх порушує свої священні обов'язки перед Богом і народом, то його можна усунути насильно. </a:t>
            </a:r>
          </a:p>
          <a:p>
            <a:pPr algn="just"/>
            <a:endParaRPr lang="ru-RU" sz="3200" b="1" dirty="0">
              <a:latin typeface="+mn-lt"/>
            </a:endParaRPr>
          </a:p>
        </p:txBody>
      </p:sp>
      <p:pic>
        <p:nvPicPr>
          <p:cNvPr id="57346" name="Picture 2" descr="ÐÐ°ÑÑÐ¸Ð½ÐºÐ¸ Ð¿Ð¾ Ð·Ð°Ð¿ÑÐ¾ÑÑ ÑÐ¾Ð¼Ð° Ð°ÐºÐ²Ð¸Ð½ÑÐºÐ¸Ð¹"/>
          <p:cNvPicPr>
            <a:picLocks noChangeAspect="1" noChangeArrowheads="1"/>
          </p:cNvPicPr>
          <p:nvPr/>
        </p:nvPicPr>
        <p:blipFill>
          <a:blip r:embed="rId2" cstate="print"/>
          <a:srcRect/>
          <a:stretch>
            <a:fillRect/>
          </a:stretch>
        </p:blipFill>
        <p:spPr bwMode="auto">
          <a:xfrm>
            <a:off x="251520" y="1628800"/>
            <a:ext cx="2304256" cy="241860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лок-схема: знак завершения 2"/>
          <p:cNvSpPr/>
          <p:nvPr/>
        </p:nvSpPr>
        <p:spPr>
          <a:xfrm>
            <a:off x="0" y="2636912"/>
            <a:ext cx="9144000" cy="4221088"/>
          </a:xfrm>
          <a:prstGeom prst="flowChartTermina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4" name="TextBox 3"/>
          <p:cNvSpPr txBox="1"/>
          <p:nvPr/>
        </p:nvSpPr>
        <p:spPr>
          <a:xfrm>
            <a:off x="2483768" y="260648"/>
            <a:ext cx="1957587" cy="1077218"/>
          </a:xfrm>
          <a:prstGeom prst="rect">
            <a:avLst/>
          </a:prstGeom>
          <a:noFill/>
        </p:spPr>
        <p:txBody>
          <a:bodyPr wrap="none" rtlCol="0">
            <a:spAutoFit/>
          </a:bodyPr>
          <a:lstStyle/>
          <a:p>
            <a:pPr algn="ctr"/>
            <a:r>
              <a:rPr lang="uk-UA" sz="3200" b="1" dirty="0">
                <a:latin typeface="+mn-lt"/>
              </a:rPr>
              <a:t>МАРТІН </a:t>
            </a:r>
          </a:p>
          <a:p>
            <a:pPr algn="ctr"/>
            <a:r>
              <a:rPr lang="uk-UA" sz="3200" b="1" dirty="0">
                <a:latin typeface="+mn-lt"/>
              </a:rPr>
              <a:t>ЛЮТЕР</a:t>
            </a:r>
            <a:endParaRPr lang="ru-RU" sz="3200" b="1" dirty="0">
              <a:latin typeface="+mn-lt"/>
            </a:endParaRPr>
          </a:p>
        </p:txBody>
      </p:sp>
      <p:sp>
        <p:nvSpPr>
          <p:cNvPr id="5" name="TextBox 4"/>
          <p:cNvSpPr txBox="1"/>
          <p:nvPr/>
        </p:nvSpPr>
        <p:spPr>
          <a:xfrm>
            <a:off x="611560" y="2708920"/>
            <a:ext cx="8064896" cy="4031873"/>
          </a:xfrm>
          <a:prstGeom prst="rect">
            <a:avLst/>
          </a:prstGeom>
          <a:noFill/>
        </p:spPr>
        <p:txBody>
          <a:bodyPr wrap="square" rtlCol="0">
            <a:spAutoFit/>
          </a:bodyPr>
          <a:lstStyle/>
          <a:p>
            <a:pPr algn="just"/>
            <a:r>
              <a:rPr lang="uk-UA" sz="3200" dirty="0"/>
              <a:t>Заперечували християнські постулати аскетизму та борючись із користю та корисливістю, сприяли загостренню конфлікту між багатими та бідними. У країнах протестантизму (Англії, Швеції, Данії тощо) були прийняті суворі закони проти збіднілих громадян (жебраків, волоцюг)</a:t>
            </a:r>
            <a:endParaRPr lang="ru-RU" sz="3200" b="1" dirty="0">
              <a:latin typeface="+mn-lt"/>
            </a:endParaRPr>
          </a:p>
        </p:txBody>
      </p:sp>
      <p:pic>
        <p:nvPicPr>
          <p:cNvPr id="58370" name="Picture 2" descr="ÐÐ°ÑÑÐ¸Ð½ÐºÐ¸ Ð¿Ð¾ Ð·Ð°Ð¿ÑÐ¾ÑÑ Ð¼Ð°ÑÑÑÐ½ Ð»ÑÑÐµÑ"/>
          <p:cNvPicPr>
            <a:picLocks noChangeAspect="1" noChangeArrowheads="1"/>
          </p:cNvPicPr>
          <p:nvPr/>
        </p:nvPicPr>
        <p:blipFill>
          <a:blip r:embed="rId2" cstate="print"/>
          <a:srcRect/>
          <a:stretch>
            <a:fillRect/>
          </a:stretch>
        </p:blipFill>
        <p:spPr bwMode="auto">
          <a:xfrm>
            <a:off x="539552" y="260648"/>
            <a:ext cx="1926320" cy="2232248"/>
          </a:xfrm>
          <a:prstGeom prst="rect">
            <a:avLst/>
          </a:prstGeom>
          <a:noFill/>
        </p:spPr>
      </p:pic>
      <p:sp>
        <p:nvSpPr>
          <p:cNvPr id="58372" name="AutoShape 4" descr="ÐÐ°ÑÑÐ¸Ð½ÐºÐ¸ Ð¿Ð¾ Ð·Ð°Ð¿ÑÐ¾ÑÑ Ð¶Ð°Ð½ ÐºÐ°Ð»ÑÐ²ÑÐ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8374" name="Picture 6" descr="ÐÐ°ÑÑÐ¸Ð½ÐºÐ¸ Ð¿Ð¾ Ð·Ð°Ð¿ÑÐ¾ÑÑ Ð¶Ð°Ð½ ÐºÐ°Ð»ÑÐ²ÑÐ½"/>
          <p:cNvPicPr>
            <a:picLocks noChangeAspect="1" noChangeArrowheads="1"/>
          </p:cNvPicPr>
          <p:nvPr/>
        </p:nvPicPr>
        <p:blipFill>
          <a:blip r:embed="rId3" cstate="print"/>
          <a:srcRect/>
          <a:stretch>
            <a:fillRect/>
          </a:stretch>
        </p:blipFill>
        <p:spPr bwMode="auto">
          <a:xfrm>
            <a:off x="6300192" y="260648"/>
            <a:ext cx="2232248" cy="2232248"/>
          </a:xfrm>
          <a:prstGeom prst="rect">
            <a:avLst/>
          </a:prstGeom>
          <a:noFill/>
        </p:spPr>
      </p:pic>
      <p:sp>
        <p:nvSpPr>
          <p:cNvPr id="9" name="TextBox 8"/>
          <p:cNvSpPr txBox="1"/>
          <p:nvPr/>
        </p:nvSpPr>
        <p:spPr>
          <a:xfrm>
            <a:off x="4140628" y="1412776"/>
            <a:ext cx="2100254" cy="1077218"/>
          </a:xfrm>
          <a:prstGeom prst="rect">
            <a:avLst/>
          </a:prstGeom>
          <a:noFill/>
        </p:spPr>
        <p:txBody>
          <a:bodyPr wrap="none" rtlCol="0">
            <a:spAutoFit/>
          </a:bodyPr>
          <a:lstStyle/>
          <a:p>
            <a:pPr algn="ctr"/>
            <a:r>
              <a:rPr lang="uk-UA" sz="3200" b="1" dirty="0">
                <a:latin typeface="+mn-lt"/>
              </a:rPr>
              <a:t>ЖАН </a:t>
            </a:r>
          </a:p>
          <a:p>
            <a:pPr algn="ctr"/>
            <a:r>
              <a:rPr lang="uk-UA" sz="3200" b="1" dirty="0">
                <a:latin typeface="+mn-lt"/>
              </a:rPr>
              <a:t>КАЛЬВІН</a:t>
            </a:r>
            <a:endParaRPr lang="ru-RU" sz="3200" b="1"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995936" y="1268760"/>
            <a:ext cx="4968552" cy="55892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pic>
        <p:nvPicPr>
          <p:cNvPr id="59394" name="Picture 2" descr="ÐÐ°ÑÑÐ¸Ð½ÐºÐ¸ Ð¿Ð¾ Ð·Ð°Ð¿ÑÐ¾ÑÑ ÑÐ¿Ð¾ÑÐ° Ð²Ð¾Ð·ÑÐ¾Ð¶Ð´ÐµÐ½Ð¸Ñ"/>
          <p:cNvPicPr>
            <a:picLocks noChangeAspect="1" noChangeArrowheads="1"/>
          </p:cNvPicPr>
          <p:nvPr/>
        </p:nvPicPr>
        <p:blipFill>
          <a:blip r:embed="rId2" cstate="print"/>
          <a:srcRect/>
          <a:stretch>
            <a:fillRect/>
          </a:stretch>
        </p:blipFill>
        <p:spPr bwMode="auto">
          <a:xfrm>
            <a:off x="179512" y="692696"/>
            <a:ext cx="3816424" cy="5715000"/>
          </a:xfrm>
          <a:prstGeom prst="rect">
            <a:avLst/>
          </a:prstGeom>
          <a:noFill/>
        </p:spPr>
      </p:pic>
      <p:sp>
        <p:nvSpPr>
          <p:cNvPr id="8" name="TextBox 7"/>
          <p:cNvSpPr txBox="1"/>
          <p:nvPr/>
        </p:nvSpPr>
        <p:spPr>
          <a:xfrm>
            <a:off x="0" y="4797152"/>
            <a:ext cx="3995936"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ru-RU" sz="3200" dirty="0">
                <a:solidFill>
                  <a:schemeClr val="bg1">
                    <a:lumMod val="95000"/>
                    <a:lumOff val="5000"/>
                  </a:schemeClr>
                </a:solidFill>
                <a:latin typeface="+mn-lt"/>
              </a:rPr>
              <a:t>ЕПОХА ВІДРОДЖЕННЯ </a:t>
            </a:r>
          </a:p>
          <a:p>
            <a:pPr algn="ctr"/>
            <a:r>
              <a:rPr lang="uk-UA" sz="3200" b="1" i="1" dirty="0">
                <a:solidFill>
                  <a:schemeClr val="bg1">
                    <a:lumMod val="95000"/>
                    <a:lumOff val="5000"/>
                  </a:schemeClr>
                </a:solidFill>
                <a:latin typeface="+mn-lt"/>
              </a:rPr>
              <a:t>(</a:t>
            </a:r>
            <a:r>
              <a:rPr lang="uk-UA" sz="3200" dirty="0">
                <a:solidFill>
                  <a:schemeClr val="bg1">
                    <a:lumMod val="95000"/>
                    <a:lumOff val="5000"/>
                  </a:schemeClr>
                </a:solidFill>
                <a:latin typeface="+mn-lt"/>
              </a:rPr>
              <a:t>ХV–X</a:t>
            </a:r>
            <a:r>
              <a:rPr lang="uk-UA" sz="3200" u="sng" dirty="0">
                <a:solidFill>
                  <a:schemeClr val="bg1">
                    <a:lumMod val="95000"/>
                    <a:lumOff val="5000"/>
                  </a:schemeClr>
                </a:solidFill>
                <a:latin typeface="+mn-lt"/>
              </a:rPr>
              <a:t>VIII </a:t>
            </a:r>
            <a:r>
              <a:rPr lang="uk-UA" sz="3200" u="sng" dirty="0" err="1">
                <a:solidFill>
                  <a:schemeClr val="bg1">
                    <a:lumMod val="95000"/>
                    <a:lumOff val="5000"/>
                  </a:schemeClr>
                </a:solidFill>
                <a:latin typeface="+mn-lt"/>
              </a:rPr>
              <a:t>ст.</a:t>
            </a:r>
            <a:r>
              <a:rPr lang="uk-UA" sz="3200" dirty="0" err="1">
                <a:solidFill>
                  <a:schemeClr val="bg1">
                    <a:lumMod val="95000"/>
                    <a:lumOff val="5000"/>
                  </a:schemeClr>
                </a:solidFill>
                <a:latin typeface="+mn-lt"/>
              </a:rPr>
              <a:t>н.е</a:t>
            </a:r>
            <a:r>
              <a:rPr lang="uk-UA" sz="3200" dirty="0">
                <a:solidFill>
                  <a:schemeClr val="bg1">
                    <a:lumMod val="95000"/>
                    <a:lumOff val="5000"/>
                  </a:schemeClr>
                </a:solidFill>
                <a:latin typeface="+mn-lt"/>
              </a:rPr>
              <a:t>.</a:t>
            </a:r>
            <a:r>
              <a:rPr lang="uk-UA" sz="3200" b="1" i="1" dirty="0">
                <a:solidFill>
                  <a:schemeClr val="bg1">
                    <a:lumMod val="95000"/>
                    <a:lumOff val="5000"/>
                  </a:schemeClr>
                </a:solidFill>
                <a:latin typeface="+mn-lt"/>
              </a:rPr>
              <a:t>.)</a:t>
            </a:r>
            <a:endParaRPr lang="ru-RU" sz="3200" dirty="0">
              <a:solidFill>
                <a:schemeClr val="bg1">
                  <a:lumMod val="95000"/>
                  <a:lumOff val="5000"/>
                </a:schemeClr>
              </a:solidFill>
              <a:latin typeface="+mn-lt"/>
            </a:endParaRPr>
          </a:p>
        </p:txBody>
      </p:sp>
      <p:sp>
        <p:nvSpPr>
          <p:cNvPr id="10" name="Овал 9"/>
          <p:cNvSpPr/>
          <p:nvPr/>
        </p:nvSpPr>
        <p:spPr>
          <a:xfrm>
            <a:off x="3851920" y="116632"/>
            <a:ext cx="5076056" cy="1152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sz="2800" dirty="0"/>
          </a:p>
        </p:txBody>
      </p:sp>
      <p:sp>
        <p:nvSpPr>
          <p:cNvPr id="7" name="TextBox 6"/>
          <p:cNvSpPr txBox="1"/>
          <p:nvPr/>
        </p:nvSpPr>
        <p:spPr>
          <a:xfrm>
            <a:off x="4211960" y="188640"/>
            <a:ext cx="4274055" cy="954107"/>
          </a:xfrm>
          <a:prstGeom prst="rect">
            <a:avLst/>
          </a:prstGeom>
          <a:noFill/>
        </p:spPr>
        <p:txBody>
          <a:bodyPr wrap="none" rtlCol="0">
            <a:spAutoFit/>
          </a:bodyPr>
          <a:lstStyle/>
          <a:p>
            <a:pPr algn="ctr"/>
            <a:r>
              <a:rPr lang="uk-UA" sz="2800" dirty="0"/>
              <a:t>ІДЕЯ </a:t>
            </a:r>
          </a:p>
          <a:p>
            <a:pPr algn="ctr"/>
            <a:r>
              <a:rPr lang="uk-UA" sz="2800" dirty="0"/>
              <a:t>АНТРОПОЦЕНТРИЗМУ </a:t>
            </a:r>
            <a:endParaRPr lang="ru-RU" sz="2800" dirty="0"/>
          </a:p>
        </p:txBody>
      </p:sp>
      <p:sp>
        <p:nvSpPr>
          <p:cNvPr id="9" name="TextBox 8"/>
          <p:cNvSpPr txBox="1"/>
          <p:nvPr/>
        </p:nvSpPr>
        <p:spPr>
          <a:xfrm>
            <a:off x="3995936" y="1340769"/>
            <a:ext cx="4896544" cy="5262979"/>
          </a:xfrm>
          <a:prstGeom prst="rect">
            <a:avLst/>
          </a:prstGeom>
          <a:noFill/>
        </p:spPr>
        <p:txBody>
          <a:bodyPr wrap="square" rtlCol="0">
            <a:spAutoFit/>
          </a:bodyPr>
          <a:lstStyle/>
          <a:p>
            <a:pPr algn="just">
              <a:buFont typeface="Wingdings" pitchFamily="2" charset="2"/>
              <a:buChar char="ü"/>
            </a:pPr>
            <a:r>
              <a:rPr lang="uk-UA" sz="2400" dirty="0">
                <a:latin typeface="+mn-lt"/>
              </a:rPr>
              <a:t>Зростання особистісного начала, звернення погляду до людини, яка осмислюється у всьому різноманітті його позитивних і негативних рис. </a:t>
            </a:r>
          </a:p>
          <a:p>
            <a:pPr algn="just">
              <a:buFont typeface="Wingdings" pitchFamily="2" charset="2"/>
              <a:buChar char="ü"/>
            </a:pPr>
            <a:r>
              <a:rPr lang="uk-UA" sz="2400" dirty="0">
                <a:latin typeface="+mn-lt"/>
              </a:rPr>
              <a:t>Ідея </a:t>
            </a:r>
            <a:r>
              <a:rPr lang="uk-UA" sz="2400" dirty="0" err="1">
                <a:latin typeface="+mn-lt"/>
              </a:rPr>
              <a:t>свободної</a:t>
            </a:r>
            <a:r>
              <a:rPr lang="uk-UA" sz="2400" dirty="0">
                <a:latin typeface="+mn-lt"/>
              </a:rPr>
              <a:t> волі, яка властива й нинішньому світогляду. </a:t>
            </a:r>
          </a:p>
          <a:p>
            <a:pPr algn="just">
              <a:buFont typeface="Wingdings" pitchFamily="2" charset="2"/>
              <a:buChar char="ü"/>
            </a:pPr>
            <a:r>
              <a:rPr lang="uk-UA" sz="2400" dirty="0">
                <a:latin typeface="+mn-lt"/>
              </a:rPr>
              <a:t>Теорія природного права</a:t>
            </a:r>
          </a:p>
          <a:p>
            <a:pPr algn="just">
              <a:buFont typeface="Wingdings" pitchFamily="2" charset="2"/>
              <a:buChar char="ü"/>
            </a:pPr>
            <a:r>
              <a:rPr lang="uk-UA" sz="2400" dirty="0">
                <a:latin typeface="+mn-lt"/>
              </a:rPr>
              <a:t>Метою суспільства є людське щастя, шлях до якого — перевлаштування суспільства відповідно до принципів, продиктованих розумом.</a:t>
            </a:r>
            <a:endParaRPr lang="ru-RU" sz="2400"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альтернативный процесс 5"/>
          <p:cNvSpPr/>
          <p:nvPr/>
        </p:nvSpPr>
        <p:spPr>
          <a:xfrm>
            <a:off x="3491880" y="548680"/>
            <a:ext cx="5472608" cy="6048672"/>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0418" name="AutoShape 2" descr="ÐÐ°ÑÑÐ¸Ð½ÐºÐ¸ Ð¿Ð¾ Ð·Ð°Ð¿ÑÐ¾ÑÑ ÐÐ¾Ð»ÑÑÐµ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0420" name="Picture 4" descr="ÐÐ°ÑÑÐ¸Ð½ÐºÐ¸ Ð¿Ð¾ Ð·Ð°Ð¿ÑÐ¾ÑÑ ÐÐ¾Ð»ÑÑÐµÑ"/>
          <p:cNvPicPr>
            <a:picLocks noChangeAspect="1" noChangeArrowheads="1"/>
          </p:cNvPicPr>
          <p:nvPr/>
        </p:nvPicPr>
        <p:blipFill>
          <a:blip r:embed="rId2" cstate="print"/>
          <a:srcRect/>
          <a:stretch>
            <a:fillRect/>
          </a:stretch>
        </p:blipFill>
        <p:spPr bwMode="auto">
          <a:xfrm>
            <a:off x="179512" y="1268760"/>
            <a:ext cx="3228764" cy="4032448"/>
          </a:xfrm>
          <a:prstGeom prst="rect">
            <a:avLst/>
          </a:prstGeom>
          <a:noFill/>
        </p:spPr>
      </p:pic>
      <p:sp>
        <p:nvSpPr>
          <p:cNvPr id="4" name="TextBox 3"/>
          <p:cNvSpPr txBox="1"/>
          <p:nvPr/>
        </p:nvSpPr>
        <p:spPr>
          <a:xfrm>
            <a:off x="611560" y="5445224"/>
            <a:ext cx="2062617" cy="584775"/>
          </a:xfrm>
          <a:prstGeom prst="rect">
            <a:avLst/>
          </a:prstGeom>
          <a:noFill/>
        </p:spPr>
        <p:txBody>
          <a:bodyPr wrap="none" rtlCol="0">
            <a:spAutoFit/>
          </a:bodyPr>
          <a:lstStyle/>
          <a:p>
            <a:pPr algn="ctr"/>
            <a:r>
              <a:rPr lang="uk-UA" sz="3200" b="1" dirty="0">
                <a:latin typeface="+mn-lt"/>
              </a:rPr>
              <a:t>ВОЛЬТЕР</a:t>
            </a:r>
            <a:endParaRPr lang="ru-RU" sz="3200" b="1" dirty="0">
              <a:latin typeface="+mn-lt"/>
            </a:endParaRPr>
          </a:p>
        </p:txBody>
      </p:sp>
      <p:sp>
        <p:nvSpPr>
          <p:cNvPr id="5" name="TextBox 4"/>
          <p:cNvSpPr txBox="1"/>
          <p:nvPr/>
        </p:nvSpPr>
        <p:spPr>
          <a:xfrm>
            <a:off x="3779912" y="548680"/>
            <a:ext cx="4896544" cy="6124754"/>
          </a:xfrm>
          <a:prstGeom prst="rect">
            <a:avLst/>
          </a:prstGeom>
          <a:noFill/>
        </p:spPr>
        <p:txBody>
          <a:bodyPr wrap="square" rtlCol="0">
            <a:spAutoFit/>
          </a:bodyPr>
          <a:lstStyle/>
          <a:p>
            <a:pPr algn="just">
              <a:buFont typeface="Wingdings" pitchFamily="2" charset="2"/>
              <a:buChar char="ü"/>
            </a:pPr>
            <a:r>
              <a:rPr lang="uk-UA" sz="2800" dirty="0">
                <a:latin typeface="+mn-lt"/>
              </a:rPr>
              <a:t>Виступав проти надмірно суворих покарань, обурювався їхньою безглуздою жорстокістю й рішуче виступав проти страти.</a:t>
            </a:r>
          </a:p>
          <a:p>
            <a:pPr algn="just">
              <a:buFont typeface="Wingdings" pitchFamily="2" charset="2"/>
              <a:buChar char="ü"/>
            </a:pPr>
            <a:r>
              <a:rPr lang="uk-UA" sz="2800" dirty="0">
                <a:latin typeface="+mn-lt"/>
              </a:rPr>
              <a:t>Засуджував переслідування людей за богохульство, блюзнірство, чаклунство, за незгоду з догматами віри.</a:t>
            </a:r>
          </a:p>
          <a:p>
            <a:pPr algn="just">
              <a:buFont typeface="Wingdings" pitchFamily="2" charset="2"/>
              <a:buChar char="ü"/>
            </a:pPr>
            <a:r>
              <a:rPr lang="uk-UA" sz="2800" dirty="0">
                <a:latin typeface="+mn-lt"/>
              </a:rPr>
              <a:t>Вказував на необхідність вживання заходів для запобігання злочинам</a:t>
            </a:r>
            <a:endParaRPr lang="ru-RU" sz="2800" dirty="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альтернативный процесс 5"/>
          <p:cNvSpPr/>
          <p:nvPr/>
        </p:nvSpPr>
        <p:spPr>
          <a:xfrm>
            <a:off x="179512" y="3933056"/>
            <a:ext cx="8784976" cy="2736304"/>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0418" name="AutoShape 2" descr="ÐÐ°ÑÑÐ¸Ð½ÐºÐ¸ Ð¿Ð¾ Ð·Ð°Ð¿ÑÐ¾ÑÑ ÐÐ¾Ð»ÑÑÐµ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2843808" y="260648"/>
            <a:ext cx="1689501" cy="1077218"/>
          </a:xfrm>
          <a:prstGeom prst="rect">
            <a:avLst/>
          </a:prstGeom>
          <a:noFill/>
        </p:spPr>
        <p:txBody>
          <a:bodyPr wrap="none" rtlCol="0">
            <a:spAutoFit/>
          </a:bodyPr>
          <a:lstStyle/>
          <a:p>
            <a:pPr algn="ctr"/>
            <a:r>
              <a:rPr lang="uk-UA" sz="3200" b="1" dirty="0">
                <a:latin typeface="+mn-lt"/>
              </a:rPr>
              <a:t>ТОМАС</a:t>
            </a:r>
          </a:p>
          <a:p>
            <a:pPr algn="ctr"/>
            <a:r>
              <a:rPr lang="uk-UA" sz="3200" b="1" dirty="0">
                <a:latin typeface="+mn-lt"/>
              </a:rPr>
              <a:t>МОР</a:t>
            </a:r>
            <a:endParaRPr lang="ru-RU" sz="3200" b="1" dirty="0">
              <a:latin typeface="+mn-lt"/>
            </a:endParaRPr>
          </a:p>
        </p:txBody>
      </p:sp>
      <p:sp>
        <p:nvSpPr>
          <p:cNvPr id="5" name="TextBox 4"/>
          <p:cNvSpPr txBox="1"/>
          <p:nvPr/>
        </p:nvSpPr>
        <p:spPr>
          <a:xfrm>
            <a:off x="395536" y="4005064"/>
            <a:ext cx="8352928" cy="2554545"/>
          </a:xfrm>
          <a:prstGeom prst="rect">
            <a:avLst/>
          </a:prstGeom>
          <a:noFill/>
        </p:spPr>
        <p:txBody>
          <a:bodyPr wrap="square" rtlCol="0">
            <a:spAutoFit/>
          </a:bodyPr>
          <a:lstStyle/>
          <a:p>
            <a:pPr algn="just">
              <a:buFont typeface="Wingdings" pitchFamily="2" charset="2"/>
              <a:buChar char="ü"/>
            </a:pPr>
            <a:r>
              <a:rPr lang="uk-UA" sz="3200" dirty="0">
                <a:latin typeface="+mn-lt"/>
              </a:rPr>
              <a:t>Ідеї соціальних перетворень як засобу впливу на злочинність. </a:t>
            </a:r>
          </a:p>
          <a:p>
            <a:pPr algn="just">
              <a:buFont typeface="Wingdings" pitchFamily="2" charset="2"/>
              <a:buChar char="ü"/>
            </a:pPr>
            <a:r>
              <a:rPr lang="uk-UA" sz="3200" dirty="0">
                <a:latin typeface="+mn-lt"/>
              </a:rPr>
              <a:t>Приватна власність і гроші породжують злочини, які не можна зупинити жодними законами та санкціями</a:t>
            </a:r>
            <a:endParaRPr lang="ru-RU" sz="3200" dirty="0">
              <a:latin typeface="+mn-lt"/>
            </a:endParaRPr>
          </a:p>
        </p:txBody>
      </p:sp>
      <p:sp>
        <p:nvSpPr>
          <p:cNvPr id="61442" name="AutoShape 2" descr="ÐÐ°ÑÑÐ¸Ð½ÐºÐ¸ Ð¿Ð¾ Ð·Ð°Ð¿ÑÐ¾ÑÑ ÑÐ¾Ð¼Ð°Ñ Ð¼Ð¾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444" name="AutoShape 4" descr="ÐÐ°ÑÑÐ¸Ð½ÐºÐ¸ Ð¿Ð¾ Ð·Ð°Ð¿ÑÐ¾ÑÑ ÑÐ¾Ð¼Ð°Ñ Ð¼Ð¾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446" name="Picture 6" descr="ÐÐ°ÑÑÐ¸Ð½ÐºÐ¸ Ð¿Ð¾ Ð·Ð°Ð¿ÑÐ¾ÑÑ ÑÐ¾Ð¼Ð°Ñ Ð¼Ð¾Ñ"/>
          <p:cNvPicPr>
            <a:picLocks noChangeAspect="1" noChangeArrowheads="1"/>
          </p:cNvPicPr>
          <p:nvPr/>
        </p:nvPicPr>
        <p:blipFill>
          <a:blip r:embed="rId2" cstate="print"/>
          <a:srcRect/>
          <a:stretch>
            <a:fillRect/>
          </a:stretch>
        </p:blipFill>
        <p:spPr bwMode="auto">
          <a:xfrm>
            <a:off x="539552" y="260648"/>
            <a:ext cx="2106313" cy="2016224"/>
          </a:xfrm>
          <a:prstGeom prst="rect">
            <a:avLst/>
          </a:prstGeom>
          <a:noFill/>
        </p:spPr>
      </p:pic>
      <p:pic>
        <p:nvPicPr>
          <p:cNvPr id="61448" name="Picture 8" descr="ÐÐ°ÑÑÐ¸Ð½ÐºÐ¸ Ð¿Ð¾ Ð·Ð°Ð¿ÑÐ¾ÑÑ Ð¢Ð¾Ð¼Ð¼Ð°Ð·Ð¾ ÐÐ°Ð¼Ð¿Ð°Ð½ÐµÐ»Ð»Ð°"/>
          <p:cNvPicPr>
            <a:picLocks noChangeAspect="1" noChangeArrowheads="1"/>
          </p:cNvPicPr>
          <p:nvPr/>
        </p:nvPicPr>
        <p:blipFill>
          <a:blip r:embed="rId3" cstate="print"/>
          <a:srcRect/>
          <a:stretch>
            <a:fillRect/>
          </a:stretch>
        </p:blipFill>
        <p:spPr bwMode="auto">
          <a:xfrm>
            <a:off x="7308304" y="260648"/>
            <a:ext cx="1368152" cy="2052228"/>
          </a:xfrm>
          <a:prstGeom prst="rect">
            <a:avLst/>
          </a:prstGeom>
          <a:noFill/>
        </p:spPr>
      </p:pic>
      <p:sp>
        <p:nvSpPr>
          <p:cNvPr id="11" name="TextBox 10"/>
          <p:cNvSpPr txBox="1"/>
          <p:nvPr/>
        </p:nvSpPr>
        <p:spPr>
          <a:xfrm>
            <a:off x="4499992" y="332656"/>
            <a:ext cx="3219151" cy="1077218"/>
          </a:xfrm>
          <a:prstGeom prst="rect">
            <a:avLst/>
          </a:prstGeom>
          <a:noFill/>
        </p:spPr>
        <p:txBody>
          <a:bodyPr wrap="none" rtlCol="0">
            <a:spAutoFit/>
          </a:bodyPr>
          <a:lstStyle/>
          <a:p>
            <a:pPr algn="ctr"/>
            <a:r>
              <a:rPr lang="uk-UA" sz="3200" b="1" dirty="0">
                <a:latin typeface="+mn-lt"/>
              </a:rPr>
              <a:t>ТОММАЗО </a:t>
            </a:r>
          </a:p>
          <a:p>
            <a:pPr algn="ctr"/>
            <a:r>
              <a:rPr lang="uk-UA" sz="3200" b="1" dirty="0">
                <a:latin typeface="+mn-lt"/>
              </a:rPr>
              <a:t>КАМПАНЕЛЛА</a:t>
            </a:r>
            <a:endParaRPr lang="ru-RU" sz="3200" b="1" dirty="0">
              <a:latin typeface="+mn-lt"/>
            </a:endParaRPr>
          </a:p>
        </p:txBody>
      </p:sp>
      <p:sp>
        <p:nvSpPr>
          <p:cNvPr id="12" name="Вертикальный свиток 11"/>
          <p:cNvSpPr/>
          <p:nvPr/>
        </p:nvSpPr>
        <p:spPr>
          <a:xfrm>
            <a:off x="611560" y="2420888"/>
            <a:ext cx="2376264" cy="648072"/>
          </a:xfrm>
          <a:prstGeom prst="verticalScroll">
            <a:avLst/>
          </a:prstGeom>
          <a:ln>
            <a:solidFill>
              <a:schemeClr val="tx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3" name="TextBox 12"/>
          <p:cNvSpPr txBox="1"/>
          <p:nvPr/>
        </p:nvSpPr>
        <p:spPr>
          <a:xfrm>
            <a:off x="755576" y="2492896"/>
            <a:ext cx="2143599" cy="523220"/>
          </a:xfrm>
          <a:prstGeom prst="rect">
            <a:avLst/>
          </a:prstGeom>
          <a:noFill/>
        </p:spPr>
        <p:txBody>
          <a:bodyPr wrap="none" rtlCol="0">
            <a:spAutoFit/>
          </a:bodyPr>
          <a:lstStyle/>
          <a:p>
            <a:pPr algn="ctr"/>
            <a:r>
              <a:rPr lang="uk-UA" sz="2800" b="1" dirty="0">
                <a:latin typeface="+mn-lt"/>
              </a:rPr>
              <a:t>УТОПІСТИ</a:t>
            </a:r>
            <a:endParaRPr lang="ru-RU" sz="2800" b="1" dirty="0">
              <a:latin typeface="+mn-lt"/>
            </a:endParaRPr>
          </a:p>
        </p:txBody>
      </p:sp>
      <p:sp>
        <p:nvSpPr>
          <p:cNvPr id="14" name="Вертикальный свиток 13"/>
          <p:cNvSpPr/>
          <p:nvPr/>
        </p:nvSpPr>
        <p:spPr>
          <a:xfrm>
            <a:off x="3851920" y="1700808"/>
            <a:ext cx="2016224" cy="1728192"/>
          </a:xfrm>
          <a:prstGeom prst="verticalScroll">
            <a:avLst/>
          </a:prstGeom>
          <a:ln>
            <a:solidFill>
              <a:schemeClr val="tx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5" name="TextBox 14"/>
          <p:cNvSpPr txBox="1"/>
          <p:nvPr/>
        </p:nvSpPr>
        <p:spPr>
          <a:xfrm>
            <a:off x="3923928" y="1628800"/>
            <a:ext cx="1872208" cy="1815882"/>
          </a:xfrm>
          <a:prstGeom prst="rect">
            <a:avLst/>
          </a:prstGeom>
          <a:noFill/>
        </p:spPr>
        <p:txBody>
          <a:bodyPr wrap="square" rtlCol="0">
            <a:spAutoFit/>
          </a:bodyPr>
          <a:lstStyle/>
          <a:p>
            <a:pPr algn="ctr"/>
            <a:r>
              <a:rPr lang="uk-UA" sz="2800" b="1" dirty="0">
                <a:latin typeface="+mn-lt"/>
              </a:rPr>
              <a:t>Твори</a:t>
            </a:r>
          </a:p>
          <a:p>
            <a:pPr algn="ctr"/>
            <a:r>
              <a:rPr lang="uk-UA" sz="2800" b="1" dirty="0" err="1">
                <a:latin typeface="+mn-lt"/>
              </a:rPr>
              <a:t>“Місто</a:t>
            </a:r>
            <a:r>
              <a:rPr lang="uk-UA" sz="2800" b="1" dirty="0">
                <a:latin typeface="+mn-lt"/>
              </a:rPr>
              <a:t> </a:t>
            </a:r>
            <a:r>
              <a:rPr lang="uk-UA" sz="2800" b="1" dirty="0" err="1">
                <a:latin typeface="+mn-lt"/>
              </a:rPr>
              <a:t>сонця”</a:t>
            </a:r>
            <a:r>
              <a:rPr lang="uk-UA" sz="2800" b="1" dirty="0">
                <a:latin typeface="+mn-lt"/>
              </a:rPr>
              <a:t>,</a:t>
            </a:r>
          </a:p>
          <a:p>
            <a:pPr algn="ctr"/>
            <a:r>
              <a:rPr lang="uk-UA" sz="2800" b="1" dirty="0" err="1">
                <a:latin typeface="+mn-lt"/>
              </a:rPr>
              <a:t>“Утопія”</a:t>
            </a:r>
            <a:endParaRPr lang="uk-UA" sz="2800" b="1"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Вертикальный свиток 9"/>
          <p:cNvSpPr/>
          <p:nvPr/>
        </p:nvSpPr>
        <p:spPr>
          <a:xfrm>
            <a:off x="179512" y="4221088"/>
            <a:ext cx="2520280" cy="1728192"/>
          </a:xfrm>
          <a:prstGeom prst="verticalScroll">
            <a:avLst/>
          </a:prstGeom>
          <a:ln>
            <a:solidFill>
              <a:schemeClr val="bg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 name="Блок-схема: альтернативный процесс 5"/>
          <p:cNvSpPr/>
          <p:nvPr/>
        </p:nvSpPr>
        <p:spPr>
          <a:xfrm>
            <a:off x="3203848" y="692696"/>
            <a:ext cx="5472608" cy="4752528"/>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0418" name="AutoShape 2" descr="ÐÐ°ÑÑÐ¸Ð½ÐºÐ¸ Ð¿Ð¾ Ð·Ð°Ð¿ÑÐ¾ÑÑ ÐÐ¾Ð»ÑÑÐµ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179512" y="3501008"/>
            <a:ext cx="2694585" cy="584775"/>
          </a:xfrm>
          <a:prstGeom prst="rect">
            <a:avLst/>
          </a:prstGeom>
          <a:noFill/>
        </p:spPr>
        <p:txBody>
          <a:bodyPr wrap="none" rtlCol="0">
            <a:spAutoFit/>
          </a:bodyPr>
          <a:lstStyle/>
          <a:p>
            <a:pPr algn="ctr"/>
            <a:r>
              <a:rPr lang="uk-UA" sz="3200" b="1" dirty="0" err="1">
                <a:latin typeface="+mj-lt"/>
              </a:rPr>
              <a:t>МОНТЕСК’Є</a:t>
            </a:r>
            <a:endParaRPr lang="ru-RU" sz="3200" b="1" dirty="0">
              <a:latin typeface="+mj-lt"/>
            </a:endParaRPr>
          </a:p>
        </p:txBody>
      </p:sp>
      <p:sp>
        <p:nvSpPr>
          <p:cNvPr id="5" name="TextBox 4"/>
          <p:cNvSpPr txBox="1"/>
          <p:nvPr/>
        </p:nvSpPr>
        <p:spPr>
          <a:xfrm>
            <a:off x="3491880" y="908720"/>
            <a:ext cx="4896544" cy="4524315"/>
          </a:xfrm>
          <a:prstGeom prst="rect">
            <a:avLst/>
          </a:prstGeom>
          <a:noFill/>
        </p:spPr>
        <p:txBody>
          <a:bodyPr wrap="square" rtlCol="0">
            <a:spAutoFit/>
          </a:bodyPr>
          <a:lstStyle/>
          <a:p>
            <a:pPr algn="just">
              <a:buFont typeface="Wingdings" pitchFamily="2" charset="2"/>
              <a:buChar char="ü"/>
            </a:pPr>
            <a:r>
              <a:rPr lang="uk-UA" sz="3200" dirty="0" err="1">
                <a:latin typeface="+mn-lt"/>
              </a:rPr>
              <a:t>“Покарання</a:t>
            </a:r>
            <a:r>
              <a:rPr lang="uk-UA" sz="3200" dirty="0">
                <a:latin typeface="+mn-lt"/>
              </a:rPr>
              <a:t> повинно відповідати тяжкості </a:t>
            </a:r>
            <a:r>
              <a:rPr lang="uk-UA" sz="3200" dirty="0" err="1">
                <a:latin typeface="+mn-lt"/>
              </a:rPr>
              <a:t>злочину”</a:t>
            </a:r>
            <a:r>
              <a:rPr lang="uk-UA" sz="3200" dirty="0">
                <a:latin typeface="+mn-lt"/>
              </a:rPr>
              <a:t> </a:t>
            </a:r>
          </a:p>
          <a:p>
            <a:pPr algn="just">
              <a:buFont typeface="Wingdings" pitchFamily="2" charset="2"/>
              <a:buChar char="ü"/>
            </a:pPr>
            <a:r>
              <a:rPr lang="uk-UA" sz="3200" dirty="0" err="1">
                <a:latin typeface="+mn-lt"/>
              </a:rPr>
              <a:t>“Хороший</a:t>
            </a:r>
            <a:r>
              <a:rPr lang="uk-UA" sz="3200" dirty="0">
                <a:latin typeface="+mn-lt"/>
              </a:rPr>
              <a:t> законодавець не скільки піклується про покарання за злочини, скільки про запобігання </a:t>
            </a:r>
            <a:r>
              <a:rPr lang="uk-UA" sz="3200" dirty="0" err="1">
                <a:latin typeface="+mn-lt"/>
              </a:rPr>
              <a:t>злочинам”</a:t>
            </a:r>
            <a:endParaRPr lang="ru-RU" sz="3200" dirty="0">
              <a:latin typeface="+mn-lt"/>
            </a:endParaRPr>
          </a:p>
        </p:txBody>
      </p:sp>
      <p:pic>
        <p:nvPicPr>
          <p:cNvPr id="62468" name="Picture 4" descr="ÐÐ°ÑÑÐ¸Ð½ÐºÐ¸ Ð¿Ð¾ Ð·Ð°Ð¿ÑÐ¾ÑÑ Ð¼Ð¾Ð½ÑÐµÑÐºÑÐµ"/>
          <p:cNvPicPr>
            <a:picLocks noChangeAspect="1" noChangeArrowheads="1"/>
          </p:cNvPicPr>
          <p:nvPr/>
        </p:nvPicPr>
        <p:blipFill>
          <a:blip r:embed="rId2" cstate="print"/>
          <a:srcRect/>
          <a:stretch>
            <a:fillRect/>
          </a:stretch>
        </p:blipFill>
        <p:spPr bwMode="auto">
          <a:xfrm>
            <a:off x="467544" y="1124744"/>
            <a:ext cx="1962150" cy="2476501"/>
          </a:xfrm>
          <a:prstGeom prst="rect">
            <a:avLst/>
          </a:prstGeom>
          <a:noFill/>
        </p:spPr>
      </p:pic>
      <p:sp>
        <p:nvSpPr>
          <p:cNvPr id="9" name="TextBox 8"/>
          <p:cNvSpPr txBox="1"/>
          <p:nvPr/>
        </p:nvSpPr>
        <p:spPr>
          <a:xfrm>
            <a:off x="467544" y="4293096"/>
            <a:ext cx="1944216" cy="1569660"/>
          </a:xfrm>
          <a:prstGeom prst="rect">
            <a:avLst/>
          </a:prstGeom>
          <a:noFill/>
        </p:spPr>
        <p:txBody>
          <a:bodyPr wrap="square" rtlCol="0">
            <a:spAutoFit/>
          </a:bodyPr>
          <a:lstStyle/>
          <a:p>
            <a:pPr algn="ctr"/>
            <a:r>
              <a:rPr lang="uk-UA" sz="3200" b="1" dirty="0">
                <a:latin typeface="+mj-lt"/>
              </a:rPr>
              <a:t>Трактат </a:t>
            </a:r>
          </a:p>
          <a:p>
            <a:pPr algn="ctr"/>
            <a:r>
              <a:rPr lang="uk-UA" sz="3200" b="1" dirty="0" err="1">
                <a:latin typeface="+mj-lt"/>
              </a:rPr>
              <a:t>“Про</a:t>
            </a:r>
            <a:r>
              <a:rPr lang="uk-UA" sz="3200" b="1" dirty="0">
                <a:latin typeface="+mj-lt"/>
              </a:rPr>
              <a:t> дух </a:t>
            </a:r>
            <a:r>
              <a:rPr lang="uk-UA" sz="3200" b="1" dirty="0" err="1">
                <a:latin typeface="+mj-lt"/>
              </a:rPr>
              <a:t>законів”</a:t>
            </a:r>
            <a:endParaRPr lang="ru-RU" sz="3200" b="1"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51520" y="2420888"/>
            <a:ext cx="8712968" cy="424847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pic>
        <p:nvPicPr>
          <p:cNvPr id="2050" name="Picture 2" descr="C:\Users\home\Documents\Презентации по Криминологии\image12081.jpg"/>
          <p:cNvPicPr>
            <a:picLocks noChangeAspect="1" noChangeArrowheads="1"/>
          </p:cNvPicPr>
          <p:nvPr/>
        </p:nvPicPr>
        <p:blipFill>
          <a:blip r:embed="rId2" cstate="print"/>
          <a:srcRect/>
          <a:stretch>
            <a:fillRect/>
          </a:stretch>
        </p:blipFill>
        <p:spPr bwMode="auto">
          <a:xfrm>
            <a:off x="285720" y="500042"/>
            <a:ext cx="8656667" cy="2028825"/>
          </a:xfrm>
          <a:prstGeom prst="rect">
            <a:avLst/>
          </a:prstGeom>
          <a:noFill/>
          <a:effectLst>
            <a:softEdge rad="317500"/>
          </a:effectLst>
        </p:spPr>
      </p:pic>
      <p:sp>
        <p:nvSpPr>
          <p:cNvPr id="7171" name="Содержимое 1"/>
          <p:cNvSpPr>
            <a:spLocks noGrp="1"/>
          </p:cNvSpPr>
          <p:nvPr>
            <p:ph idx="1"/>
          </p:nvPr>
        </p:nvSpPr>
        <p:spPr>
          <a:xfrm>
            <a:off x="500063" y="2571750"/>
            <a:ext cx="8229600" cy="3929063"/>
          </a:xfrm>
        </p:spPr>
        <p:txBody>
          <a:bodyPr/>
          <a:lstStyle/>
          <a:p>
            <a:pPr marL="514350" indent="-514350" eaLnBrk="1" hangingPunct="1">
              <a:buFont typeface="Constantia" pitchFamily="18" charset="0"/>
              <a:buAutoNum type="arabicPeriod"/>
            </a:pPr>
            <a:r>
              <a:rPr lang="uk-UA" sz="2800" i="1" dirty="0"/>
              <a:t>Класичний період</a:t>
            </a:r>
            <a:r>
              <a:rPr lang="uk-UA" sz="2800" dirty="0"/>
              <a:t> — ІІ пол. XVIII ст. — остання третина  XIX ст. </a:t>
            </a:r>
          </a:p>
          <a:p>
            <a:pPr marL="514350" indent="-514350" eaLnBrk="1" hangingPunct="1">
              <a:buFont typeface="Constantia" pitchFamily="18" charset="0"/>
              <a:buAutoNum type="arabicPeriod"/>
            </a:pPr>
            <a:r>
              <a:rPr lang="uk-UA" sz="2800" i="1" dirty="0"/>
              <a:t>Позитивістський період</a:t>
            </a:r>
            <a:r>
              <a:rPr lang="uk-UA" sz="2800" dirty="0"/>
              <a:t> — остання третина  XIX ст. — 20-ті роки XX ст. </a:t>
            </a:r>
          </a:p>
          <a:p>
            <a:pPr marL="514350" indent="-514350" eaLnBrk="1" hangingPunct="1">
              <a:buFont typeface="Constantia" pitchFamily="18" charset="0"/>
              <a:buAutoNum type="arabicPeriod"/>
            </a:pPr>
            <a:r>
              <a:rPr lang="uk-UA" sz="2800" i="1" dirty="0"/>
              <a:t>Плюралістичний період</a:t>
            </a:r>
            <a:r>
              <a:rPr lang="uk-UA" sz="2800" dirty="0"/>
              <a:t> — перші 2/3 XX ст.</a:t>
            </a:r>
          </a:p>
          <a:p>
            <a:pPr marL="514350" indent="-514350" eaLnBrk="1" hangingPunct="1">
              <a:buFont typeface="Constantia" pitchFamily="18" charset="0"/>
              <a:buAutoNum type="arabicPeriod"/>
            </a:pPr>
            <a:r>
              <a:rPr lang="uk-UA" sz="2800" i="1" dirty="0"/>
              <a:t>Гуманітарний період</a:t>
            </a:r>
            <a:r>
              <a:rPr lang="uk-UA" sz="2800" dirty="0"/>
              <a:t> — друга половина XX ст. — по теперішній час.</a:t>
            </a:r>
          </a:p>
        </p:txBody>
      </p:sp>
      <p:sp>
        <p:nvSpPr>
          <p:cNvPr id="3" name="Заголовок 2"/>
          <p:cNvSpPr>
            <a:spLocks noGrp="1"/>
          </p:cNvSpPr>
          <p:nvPr>
            <p:ph type="title"/>
          </p:nvPr>
        </p:nvSpPr>
        <p:spPr>
          <a:xfrm>
            <a:off x="914400" y="142852"/>
            <a:ext cx="8229600" cy="1219200"/>
          </a:xfrm>
        </p:spPr>
        <p:txBody>
          <a:bodyPr>
            <a:normAutofit/>
          </a:bodyPr>
          <a:lstStyle/>
          <a:p>
            <a:pPr eaLnBrk="1" fontAlgn="auto" hangingPunct="1">
              <a:spcAft>
                <a:spcPts val="0"/>
              </a:spcAft>
              <a:defRPr/>
            </a:pPr>
            <a:r>
              <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Етапи розвитку </a:t>
            </a:r>
            <a:r>
              <a:rPr lang="ru-RU"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кримінології</a:t>
            </a:r>
            <a:r>
              <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p>
        </p:txBody>
      </p:sp>
    </p:spTree>
  </p:cSld>
  <p:clrMapOvr>
    <a:masterClrMapping/>
  </p:clrMapOvr>
  <p:transition>
    <p:pull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ертикальный свиток 4"/>
          <p:cNvSpPr/>
          <p:nvPr/>
        </p:nvSpPr>
        <p:spPr>
          <a:xfrm>
            <a:off x="2123728" y="1052736"/>
            <a:ext cx="6624736" cy="5184576"/>
          </a:xfrm>
          <a:prstGeom prst="verticalScroll">
            <a:avLst/>
          </a:prstGeom>
          <a:ln>
            <a:solidFill>
              <a:schemeClr val="bg1">
                <a:lumMod val="95000"/>
                <a:lumOff val="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 name="Заголовок 2"/>
          <p:cNvSpPr>
            <a:spLocks noGrp="1"/>
          </p:cNvSpPr>
          <p:nvPr>
            <p:ph type="title"/>
          </p:nvPr>
        </p:nvSpPr>
        <p:spPr>
          <a:xfrm>
            <a:off x="3563888" y="260648"/>
            <a:ext cx="5260762" cy="936104"/>
          </a:xfrm>
        </p:spPr>
        <p:txBody>
          <a:bodyPr>
            <a:normAutofit fontScale="90000"/>
          </a:bodyPr>
          <a:lstStyle/>
          <a:p>
            <a:pPr eaLnBrk="1" fontAlgn="auto" hangingPunct="1">
              <a:spcAft>
                <a:spcPts val="0"/>
              </a:spcAft>
              <a:defRPr/>
            </a:pPr>
            <a:r>
              <a:rPr lang="ru-RU" b="1" dirty="0"/>
              <a:t>КЛАСИЧНА ШКОЛА</a:t>
            </a:r>
          </a:p>
        </p:txBody>
      </p:sp>
      <p:pic>
        <p:nvPicPr>
          <p:cNvPr id="3074" name="Picture 2" descr="C:\Users\home\Documents\Презентации по Криминологии\901_enl.jpg"/>
          <p:cNvPicPr>
            <a:picLocks noChangeAspect="1" noChangeArrowheads="1"/>
          </p:cNvPicPr>
          <p:nvPr/>
        </p:nvPicPr>
        <p:blipFill>
          <a:blip r:embed="rId2" cstate="print"/>
          <a:srcRect/>
          <a:stretch>
            <a:fillRect/>
          </a:stretch>
        </p:blipFill>
        <p:spPr bwMode="auto">
          <a:xfrm>
            <a:off x="539552" y="260648"/>
            <a:ext cx="2643206" cy="2643207"/>
          </a:xfrm>
          <a:prstGeom prst="rect">
            <a:avLst/>
          </a:prstGeom>
          <a:noFill/>
          <a:effectLst>
            <a:softEdge rad="635000"/>
          </a:effectLst>
        </p:spPr>
      </p:pic>
      <p:sp>
        <p:nvSpPr>
          <p:cNvPr id="4" name="Прямоугольник 3"/>
          <p:cNvSpPr/>
          <p:nvPr/>
        </p:nvSpPr>
        <p:spPr>
          <a:xfrm>
            <a:off x="2843808" y="1700808"/>
            <a:ext cx="5292080" cy="4596323"/>
          </a:xfrm>
          <a:prstGeom prst="rect">
            <a:avLst/>
          </a:prstGeom>
        </p:spPr>
        <p:txBody>
          <a:bodyPr wrap="square">
            <a:spAutoFit/>
          </a:bodyPr>
          <a:lstStyle/>
          <a:p>
            <a:pPr>
              <a:buFont typeface="Wingdings" pitchFamily="2" charset="2"/>
              <a:buChar char="ü"/>
            </a:pPr>
            <a:r>
              <a:rPr lang="uk-UA" sz="3200" dirty="0">
                <a:latin typeface="+mn-lt"/>
              </a:rPr>
              <a:t>Визнання кримінального закону єдиним актом, який може встановлювати злочинність і караність діянь,</a:t>
            </a:r>
          </a:p>
          <a:p>
            <a:pPr>
              <a:buFont typeface="Wingdings" pitchFamily="2" charset="2"/>
              <a:buChar char="ü"/>
            </a:pPr>
            <a:r>
              <a:rPr lang="uk-UA" sz="3200" dirty="0">
                <a:latin typeface="+mn-lt"/>
              </a:rPr>
              <a:t>Проголошення рівності всіх перед законом незалежно від станової належності і привілеїв</a:t>
            </a:r>
            <a:endParaRPr lang="ru-RU" sz="3200" dirty="0">
              <a:latin typeface="+mn-lt"/>
            </a:endParaRPr>
          </a:p>
        </p:txBody>
      </p:sp>
    </p:spTree>
  </p:cSld>
  <p:clrMapOvr>
    <a:masterClrMapping/>
  </p:clrMapOvr>
  <p:transition>
    <p:pull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lenvo\Desktop\images.jpg"/>
          <p:cNvPicPr>
            <a:picLocks noChangeAspect="1" noChangeArrowheads="1"/>
          </p:cNvPicPr>
          <p:nvPr/>
        </p:nvPicPr>
        <p:blipFill>
          <a:blip r:embed="rId2" cstate="print"/>
          <a:srcRect/>
          <a:stretch>
            <a:fillRect/>
          </a:stretch>
        </p:blipFill>
        <p:spPr bwMode="auto">
          <a:xfrm>
            <a:off x="7092280" y="188640"/>
            <a:ext cx="1711077" cy="1512168"/>
          </a:xfrm>
          <a:prstGeom prst="rect">
            <a:avLst/>
          </a:prstGeom>
          <a:noFill/>
          <a:effectLst>
            <a:softEdge rad="127000"/>
          </a:effectLst>
        </p:spPr>
      </p:pic>
      <p:sp>
        <p:nvSpPr>
          <p:cNvPr id="3" name="Заголовок 2"/>
          <p:cNvSpPr>
            <a:spLocks noGrp="1"/>
          </p:cNvSpPr>
          <p:nvPr>
            <p:ph type="title"/>
          </p:nvPr>
        </p:nvSpPr>
        <p:spPr/>
        <p:txBody>
          <a:bodyPr/>
          <a:lstStyle/>
          <a:p>
            <a:r>
              <a:rPr lang="ru-RU" b="1" dirty="0"/>
              <a:t>План:</a:t>
            </a:r>
          </a:p>
        </p:txBody>
      </p:sp>
      <p:sp>
        <p:nvSpPr>
          <p:cNvPr id="2" name="Содержимое 1"/>
          <p:cNvSpPr>
            <a:spLocks noGrp="1"/>
          </p:cNvSpPr>
          <p:nvPr>
            <p:ph idx="1"/>
          </p:nvPr>
        </p:nvSpPr>
        <p:spPr>
          <a:xfrm>
            <a:off x="457200" y="1524000"/>
            <a:ext cx="8229600" cy="4929336"/>
          </a:xfrm>
        </p:spPr>
        <p:txBody>
          <a:bodyPr/>
          <a:lstStyle/>
          <a:p>
            <a:pPr marL="0" indent="0">
              <a:spcBef>
                <a:spcPts val="0"/>
              </a:spcBef>
              <a:buNone/>
            </a:pPr>
            <a:r>
              <a:rPr lang="uk-UA" sz="3200" dirty="0"/>
              <a:t>І. Зародження кримінологічної думки. Періодизація історії кримінології.</a:t>
            </a:r>
            <a:endParaRPr lang="ru-RU" sz="3200" dirty="0"/>
          </a:p>
          <a:p>
            <a:pPr marL="0" indent="0">
              <a:spcBef>
                <a:spcPts val="0"/>
              </a:spcBef>
              <a:buNone/>
            </a:pPr>
            <a:r>
              <a:rPr lang="uk-UA" sz="3200" dirty="0"/>
              <a:t>ІІ. Кримінологічні ідеї класичної школи. </a:t>
            </a:r>
            <a:endParaRPr lang="ru-RU" sz="3200" dirty="0"/>
          </a:p>
          <a:p>
            <a:pPr marL="0" indent="0">
              <a:spcBef>
                <a:spcPts val="0"/>
              </a:spcBef>
              <a:buNone/>
            </a:pPr>
            <a:r>
              <a:rPr lang="uk-UA" sz="3200" dirty="0"/>
              <a:t>ІІІ. Кримінологічні ідеї позитивістського періоду.</a:t>
            </a:r>
            <a:endParaRPr lang="ru-RU" sz="3200" dirty="0"/>
          </a:p>
          <a:p>
            <a:pPr marL="0" indent="0">
              <a:spcBef>
                <a:spcPts val="0"/>
              </a:spcBef>
              <a:buNone/>
            </a:pPr>
            <a:r>
              <a:rPr lang="en-US" sz="3200" dirty="0"/>
              <a:t>I</a:t>
            </a:r>
            <a:r>
              <a:rPr lang="uk-UA" sz="3200" dirty="0"/>
              <a:t>V. Неокласична школа кримінології.</a:t>
            </a:r>
            <a:endParaRPr lang="ru-RU" sz="3200" dirty="0"/>
          </a:p>
          <a:p>
            <a:pPr marL="0" indent="0">
              <a:spcBef>
                <a:spcPts val="0"/>
              </a:spcBef>
              <a:buNone/>
            </a:pPr>
            <a:r>
              <a:rPr lang="uk-UA" sz="3200" dirty="0"/>
              <a:t>V. Сучасна школа кримінології.</a:t>
            </a:r>
            <a:endParaRPr lang="ru-RU" sz="3200" dirty="0"/>
          </a:p>
          <a:p>
            <a:pPr marL="0" indent="0">
              <a:spcBef>
                <a:spcPts val="0"/>
              </a:spcBef>
              <a:buNone/>
            </a:pPr>
            <a:r>
              <a:rPr lang="uk-UA" sz="3200" dirty="0"/>
              <a:t>VI. Історичний розвиток кримінологічної науки на території сучасної України. </a:t>
            </a:r>
            <a:endParaRPr lang="ru-RU" sz="3200" dirty="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Вертикальный свиток 9"/>
          <p:cNvSpPr/>
          <p:nvPr/>
        </p:nvSpPr>
        <p:spPr>
          <a:xfrm>
            <a:off x="0" y="3861048"/>
            <a:ext cx="2987824" cy="2376264"/>
          </a:xfrm>
          <a:prstGeom prst="verticalScroll">
            <a:avLst/>
          </a:prstGeom>
          <a:ln>
            <a:solidFill>
              <a:schemeClr val="bg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 name="Блок-схема: альтернативный процесс 5"/>
          <p:cNvSpPr/>
          <p:nvPr/>
        </p:nvSpPr>
        <p:spPr>
          <a:xfrm>
            <a:off x="3203848" y="692696"/>
            <a:ext cx="5472608" cy="5616624"/>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0418" name="AutoShape 2" descr="ÐÐ°ÑÑÐ¸Ð½ÐºÐ¸ Ð¿Ð¾ Ð·Ð°Ð¿ÑÐ¾ÑÑ ÐÐ¾Ð»ÑÑÐµ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395536" y="2636912"/>
            <a:ext cx="1749197" cy="1077218"/>
          </a:xfrm>
          <a:prstGeom prst="rect">
            <a:avLst/>
          </a:prstGeom>
          <a:noFill/>
        </p:spPr>
        <p:txBody>
          <a:bodyPr wrap="none" rtlCol="0">
            <a:spAutoFit/>
          </a:bodyPr>
          <a:lstStyle/>
          <a:p>
            <a:pPr algn="ctr"/>
            <a:r>
              <a:rPr lang="uk-UA" sz="3200" b="1" dirty="0">
                <a:latin typeface="+mj-lt"/>
              </a:rPr>
              <a:t>Чезаре</a:t>
            </a:r>
          </a:p>
          <a:p>
            <a:pPr algn="ctr"/>
            <a:r>
              <a:rPr lang="uk-UA" sz="3200" b="1" dirty="0" err="1">
                <a:latin typeface="+mj-lt"/>
              </a:rPr>
              <a:t>Бекаріа</a:t>
            </a:r>
            <a:endParaRPr lang="ru-RU" sz="3200" b="1" dirty="0">
              <a:latin typeface="+mj-lt"/>
            </a:endParaRPr>
          </a:p>
        </p:txBody>
      </p:sp>
      <p:sp>
        <p:nvSpPr>
          <p:cNvPr id="5" name="TextBox 4"/>
          <p:cNvSpPr txBox="1"/>
          <p:nvPr/>
        </p:nvSpPr>
        <p:spPr>
          <a:xfrm>
            <a:off x="3491880" y="908720"/>
            <a:ext cx="4896544" cy="5262979"/>
          </a:xfrm>
          <a:prstGeom prst="rect">
            <a:avLst/>
          </a:prstGeom>
          <a:noFill/>
        </p:spPr>
        <p:txBody>
          <a:bodyPr wrap="square" rtlCol="0">
            <a:spAutoFit/>
          </a:bodyPr>
          <a:lstStyle/>
          <a:p>
            <a:pPr algn="just">
              <a:buFont typeface="Wingdings" pitchFamily="2" charset="2"/>
              <a:buChar char="ü"/>
            </a:pPr>
            <a:r>
              <a:rPr lang="uk-UA" sz="2800" dirty="0">
                <a:latin typeface="+mn-lt"/>
              </a:rPr>
              <a:t>Засновник класичної школи</a:t>
            </a:r>
          </a:p>
          <a:p>
            <a:pPr algn="just">
              <a:buFont typeface="Wingdings" pitchFamily="2" charset="2"/>
              <a:buChar char="ü"/>
            </a:pPr>
            <a:r>
              <a:rPr lang="uk-UA" sz="2800" dirty="0">
                <a:latin typeface="+mn-lt"/>
              </a:rPr>
              <a:t>Послідовник Монтеск’є</a:t>
            </a:r>
          </a:p>
          <a:p>
            <a:pPr algn="just">
              <a:buFont typeface="Wingdings" pitchFamily="2" charset="2"/>
              <a:buChar char="ü"/>
            </a:pPr>
            <a:r>
              <a:rPr lang="uk-UA" sz="2800" dirty="0">
                <a:latin typeface="+mn-lt"/>
              </a:rPr>
              <a:t>Краще запобігати злочинам, ніж карати, а кращий засіб запобігання - вдосконалення виховання</a:t>
            </a:r>
          </a:p>
          <a:p>
            <a:pPr algn="just">
              <a:buFont typeface="Wingdings" pitchFamily="2" charset="2"/>
              <a:buChar char="ü"/>
            </a:pPr>
            <a:r>
              <a:rPr lang="uk-UA" sz="2800" dirty="0">
                <a:latin typeface="+mn-lt"/>
              </a:rPr>
              <a:t>Основні суб’єкти виховання - держава і сім’я, які, повинні складати єдину виховну систему. </a:t>
            </a:r>
          </a:p>
          <a:p>
            <a:pPr algn="just">
              <a:buFont typeface="Wingdings" pitchFamily="2" charset="2"/>
              <a:buChar char="ü"/>
            </a:pPr>
            <a:r>
              <a:rPr lang="uk-UA" sz="2800" dirty="0">
                <a:latin typeface="+mn-lt"/>
              </a:rPr>
              <a:t>Виступав проти страти</a:t>
            </a:r>
            <a:endParaRPr lang="ru-RU" sz="2800" dirty="0">
              <a:latin typeface="+mn-lt"/>
            </a:endParaRPr>
          </a:p>
        </p:txBody>
      </p:sp>
      <p:sp>
        <p:nvSpPr>
          <p:cNvPr id="9" name="TextBox 8"/>
          <p:cNvSpPr txBox="1"/>
          <p:nvPr/>
        </p:nvSpPr>
        <p:spPr>
          <a:xfrm>
            <a:off x="179512" y="4077072"/>
            <a:ext cx="2664296" cy="2062103"/>
          </a:xfrm>
          <a:prstGeom prst="rect">
            <a:avLst/>
          </a:prstGeom>
          <a:noFill/>
        </p:spPr>
        <p:txBody>
          <a:bodyPr wrap="square" rtlCol="0">
            <a:spAutoFit/>
          </a:bodyPr>
          <a:lstStyle/>
          <a:p>
            <a:pPr algn="ctr"/>
            <a:r>
              <a:rPr lang="uk-UA" sz="3200" b="1" dirty="0">
                <a:latin typeface="+mj-lt"/>
              </a:rPr>
              <a:t>Праця </a:t>
            </a:r>
          </a:p>
          <a:p>
            <a:pPr algn="ctr"/>
            <a:r>
              <a:rPr lang="uk-UA" sz="3200" b="1" dirty="0" err="1">
                <a:latin typeface="+mj-lt"/>
              </a:rPr>
              <a:t>“Про</a:t>
            </a:r>
            <a:r>
              <a:rPr lang="uk-UA" sz="3200" b="1" dirty="0">
                <a:latin typeface="+mj-lt"/>
              </a:rPr>
              <a:t> злочин і </a:t>
            </a:r>
            <a:r>
              <a:rPr lang="uk-UA" sz="3200" b="1" dirty="0" err="1">
                <a:latin typeface="+mj-lt"/>
              </a:rPr>
              <a:t>покарання”</a:t>
            </a:r>
            <a:endParaRPr lang="ru-RU" sz="3200" b="1" dirty="0">
              <a:latin typeface="+mj-lt"/>
            </a:endParaRPr>
          </a:p>
        </p:txBody>
      </p:sp>
      <p:pic>
        <p:nvPicPr>
          <p:cNvPr id="11" name="Picture 3" descr="C:\Users\home\Documents\Презентации по Криминологии\text_1893_beccaria-1.png"/>
          <p:cNvPicPr>
            <a:picLocks noChangeAspect="1" noChangeArrowheads="1"/>
          </p:cNvPicPr>
          <p:nvPr/>
        </p:nvPicPr>
        <p:blipFill>
          <a:blip r:embed="rId2" cstate="print"/>
          <a:srcRect/>
          <a:stretch>
            <a:fillRect/>
          </a:stretch>
        </p:blipFill>
        <p:spPr bwMode="auto">
          <a:xfrm>
            <a:off x="323528" y="260648"/>
            <a:ext cx="1840582" cy="23818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альтернативный процесс 5"/>
          <p:cNvSpPr/>
          <p:nvPr/>
        </p:nvSpPr>
        <p:spPr>
          <a:xfrm>
            <a:off x="3203848" y="692696"/>
            <a:ext cx="5472608" cy="5616624"/>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0418" name="AutoShape 2" descr="ÐÐ°ÑÑÐ¸Ð½ÐºÐ¸ Ð¿Ð¾ Ð·Ð°Ð¿ÑÐ¾ÑÑ ÐÐ¾Ð»ÑÑÐµ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668594" y="4221088"/>
            <a:ext cx="1535036" cy="1077218"/>
          </a:xfrm>
          <a:prstGeom prst="rect">
            <a:avLst/>
          </a:prstGeom>
          <a:noFill/>
        </p:spPr>
        <p:txBody>
          <a:bodyPr wrap="none" rtlCol="0">
            <a:spAutoFit/>
          </a:bodyPr>
          <a:lstStyle/>
          <a:p>
            <a:pPr algn="ctr"/>
            <a:r>
              <a:rPr lang="uk-UA" sz="3200" b="1" dirty="0">
                <a:latin typeface="+mj-lt"/>
              </a:rPr>
              <a:t>Джон </a:t>
            </a:r>
          </a:p>
          <a:p>
            <a:pPr algn="ctr"/>
            <a:r>
              <a:rPr lang="uk-UA" sz="3200" b="1" dirty="0">
                <a:latin typeface="+mj-lt"/>
              </a:rPr>
              <a:t>Говард</a:t>
            </a:r>
            <a:endParaRPr lang="ru-RU" sz="3200" b="1" dirty="0">
              <a:latin typeface="+mj-lt"/>
            </a:endParaRPr>
          </a:p>
        </p:txBody>
      </p:sp>
      <p:sp>
        <p:nvSpPr>
          <p:cNvPr id="5" name="TextBox 4"/>
          <p:cNvSpPr txBox="1"/>
          <p:nvPr/>
        </p:nvSpPr>
        <p:spPr>
          <a:xfrm>
            <a:off x="3491880" y="908720"/>
            <a:ext cx="4896544" cy="5016758"/>
          </a:xfrm>
          <a:prstGeom prst="rect">
            <a:avLst/>
          </a:prstGeom>
          <a:noFill/>
        </p:spPr>
        <p:txBody>
          <a:bodyPr wrap="square" rtlCol="0">
            <a:spAutoFit/>
          </a:bodyPr>
          <a:lstStyle/>
          <a:p>
            <a:pPr algn="just">
              <a:buFont typeface="Wingdings" pitchFamily="2" charset="2"/>
              <a:buChar char="ü"/>
            </a:pPr>
            <a:r>
              <a:rPr lang="uk-UA" sz="3200" dirty="0">
                <a:latin typeface="+mn-lt"/>
              </a:rPr>
              <a:t>Реформатор тюрем</a:t>
            </a:r>
          </a:p>
          <a:p>
            <a:pPr algn="just">
              <a:buFont typeface="Wingdings" pitchFamily="2" charset="2"/>
              <a:buChar char="ü"/>
            </a:pPr>
            <a:r>
              <a:rPr lang="uk-UA" sz="3200" dirty="0">
                <a:latin typeface="+mn-lt"/>
              </a:rPr>
              <a:t>Домігся окремого утримання не тільки чоловіків і жінок, але й ізолювання неповнолітніх злочинців від дорослих та, навіть розділив злочинців залежно від скоєного злочину</a:t>
            </a:r>
            <a:endParaRPr lang="ru-RU" sz="3200" dirty="0">
              <a:latin typeface="+mn-lt"/>
            </a:endParaRPr>
          </a:p>
        </p:txBody>
      </p:sp>
      <p:pic>
        <p:nvPicPr>
          <p:cNvPr id="1026" name="Picture 2" descr="ÐÐ°ÑÑÐ¸Ð½ÐºÐ¸ Ð¿Ð¾ Ð·Ð°Ð¿ÑÐ¾ÑÑ Ð´Ð¶Ð¾Ð½ Ð³Ð¾Ð²Ð°ÑÐ´"/>
          <p:cNvPicPr>
            <a:picLocks noChangeAspect="1" noChangeArrowheads="1"/>
          </p:cNvPicPr>
          <p:nvPr/>
        </p:nvPicPr>
        <p:blipFill>
          <a:blip r:embed="rId2" cstate="print"/>
          <a:srcRect/>
          <a:stretch>
            <a:fillRect/>
          </a:stretch>
        </p:blipFill>
        <p:spPr bwMode="auto">
          <a:xfrm>
            <a:off x="467544" y="1556792"/>
            <a:ext cx="2095500" cy="25527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Вертикальный свиток 8"/>
          <p:cNvSpPr/>
          <p:nvPr/>
        </p:nvSpPr>
        <p:spPr>
          <a:xfrm>
            <a:off x="0" y="4437112"/>
            <a:ext cx="3059832" cy="1152128"/>
          </a:xfrm>
          <a:prstGeom prst="verticalScroll">
            <a:avLst/>
          </a:prstGeom>
          <a:ln>
            <a:solidFill>
              <a:schemeClr val="bg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 name="Блок-схема: альтернативный процесс 5"/>
          <p:cNvSpPr/>
          <p:nvPr/>
        </p:nvSpPr>
        <p:spPr>
          <a:xfrm>
            <a:off x="3059832" y="260648"/>
            <a:ext cx="5904656" cy="6120680"/>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0418" name="AutoShape 2" descr="ÐÐ°ÑÑÐ¸Ð½ÐºÐ¸ Ð¿Ð¾ Ð·Ð°Ð¿ÑÐ¾ÑÑ ÐÐ¾Ð»ÑÑÐµ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611560" y="3212976"/>
            <a:ext cx="1765227" cy="1077218"/>
          </a:xfrm>
          <a:prstGeom prst="rect">
            <a:avLst/>
          </a:prstGeom>
          <a:noFill/>
        </p:spPr>
        <p:txBody>
          <a:bodyPr wrap="none" rtlCol="0">
            <a:spAutoFit/>
          </a:bodyPr>
          <a:lstStyle/>
          <a:p>
            <a:pPr algn="ctr"/>
            <a:r>
              <a:rPr lang="uk-UA" sz="3200" b="1" dirty="0">
                <a:latin typeface="+mj-lt"/>
              </a:rPr>
              <a:t>Ієремія </a:t>
            </a:r>
          </a:p>
          <a:p>
            <a:pPr algn="ctr"/>
            <a:r>
              <a:rPr lang="uk-UA" sz="3200" b="1" dirty="0">
                <a:latin typeface="+mj-lt"/>
              </a:rPr>
              <a:t>Бентам</a:t>
            </a:r>
            <a:endParaRPr lang="ru-RU" sz="3200" b="1" dirty="0">
              <a:latin typeface="+mj-lt"/>
            </a:endParaRPr>
          </a:p>
        </p:txBody>
      </p:sp>
      <p:sp>
        <p:nvSpPr>
          <p:cNvPr id="5" name="TextBox 4"/>
          <p:cNvSpPr txBox="1"/>
          <p:nvPr/>
        </p:nvSpPr>
        <p:spPr>
          <a:xfrm>
            <a:off x="3059832" y="476672"/>
            <a:ext cx="5904656" cy="5632311"/>
          </a:xfrm>
          <a:prstGeom prst="rect">
            <a:avLst/>
          </a:prstGeom>
          <a:noFill/>
        </p:spPr>
        <p:txBody>
          <a:bodyPr wrap="square" rtlCol="0">
            <a:spAutoFit/>
          </a:bodyPr>
          <a:lstStyle/>
          <a:p>
            <a:pPr algn="just">
              <a:buFont typeface="Wingdings" pitchFamily="2" charset="2"/>
              <a:buChar char="ü"/>
            </a:pPr>
            <a:r>
              <a:rPr lang="uk-UA" sz="2400" dirty="0">
                <a:latin typeface="+mn-lt"/>
              </a:rPr>
              <a:t>Розробив свою теорію покарання </a:t>
            </a:r>
          </a:p>
          <a:p>
            <a:pPr algn="just">
              <a:buFont typeface="Wingdings" pitchFamily="2" charset="2"/>
              <a:buChar char="ü"/>
            </a:pPr>
            <a:r>
              <a:rPr lang="uk-UA" sz="2400" dirty="0">
                <a:latin typeface="+mn-lt"/>
              </a:rPr>
              <a:t>Людина прагне отримати максимальне задоволення й мінімальні страждання</a:t>
            </a:r>
          </a:p>
          <a:p>
            <a:pPr algn="just">
              <a:buFont typeface="Wingdings" pitchFamily="2" charset="2"/>
              <a:buChar char="ü"/>
            </a:pPr>
            <a:r>
              <a:rPr lang="uk-UA" sz="2400" dirty="0">
                <a:latin typeface="+mn-lt"/>
              </a:rPr>
              <a:t>Не поділяв діяння на злочинні та незлочинні, адже, на його думку, будь-якою поведінкою керує прагнення уникати страждань та отримувати насолоду </a:t>
            </a:r>
          </a:p>
          <a:p>
            <a:pPr algn="just">
              <a:buFont typeface="Wingdings" pitchFamily="2" charset="2"/>
              <a:buChar char="ü"/>
            </a:pPr>
            <a:r>
              <a:rPr lang="uk-UA" sz="2400" dirty="0">
                <a:latin typeface="+mn-lt"/>
              </a:rPr>
              <a:t>Призначаючи покарання слід брати до уваги обставини, що спонукали особу до скоєння злочину та саму особу злочинця</a:t>
            </a:r>
          </a:p>
          <a:p>
            <a:pPr algn="just">
              <a:buFont typeface="Wingdings" pitchFamily="2" charset="2"/>
              <a:buChar char="ü"/>
            </a:pPr>
            <a:r>
              <a:rPr lang="uk-UA" sz="2400" dirty="0">
                <a:latin typeface="+mn-lt"/>
              </a:rPr>
              <a:t> Вважав за необхідно облаштовувати в’язниці лікарнями, майстернями, школами на засадах одиночного утримання.</a:t>
            </a:r>
            <a:endParaRPr lang="ru-RU" sz="2400" dirty="0">
              <a:latin typeface="+mn-lt"/>
            </a:endParaRPr>
          </a:p>
        </p:txBody>
      </p:sp>
      <p:pic>
        <p:nvPicPr>
          <p:cNvPr id="48130" name="Picture 2" descr="ÐÐ°ÑÑÐ¸Ð½ÐºÐ¸ Ð¿Ð¾ Ð·Ð°Ð¿ÑÐ¾ÑÑ ÐÑÑÐµÐ¼ÑÑ ÐÐµÐ½ÑÐ°Ð¼"/>
          <p:cNvPicPr>
            <a:picLocks noChangeAspect="1" noChangeArrowheads="1"/>
          </p:cNvPicPr>
          <p:nvPr/>
        </p:nvPicPr>
        <p:blipFill>
          <a:blip r:embed="rId2" cstate="print"/>
          <a:srcRect/>
          <a:stretch>
            <a:fillRect/>
          </a:stretch>
        </p:blipFill>
        <p:spPr bwMode="auto">
          <a:xfrm>
            <a:off x="395536" y="260648"/>
            <a:ext cx="2111127" cy="2870185"/>
          </a:xfrm>
          <a:prstGeom prst="rect">
            <a:avLst/>
          </a:prstGeom>
          <a:noFill/>
        </p:spPr>
      </p:pic>
      <p:sp>
        <p:nvSpPr>
          <p:cNvPr id="8" name="TextBox 7"/>
          <p:cNvSpPr txBox="1"/>
          <p:nvPr/>
        </p:nvSpPr>
        <p:spPr>
          <a:xfrm>
            <a:off x="107504" y="4509120"/>
            <a:ext cx="2915816" cy="1077218"/>
          </a:xfrm>
          <a:prstGeom prst="rect">
            <a:avLst/>
          </a:prstGeom>
          <a:noFill/>
        </p:spPr>
        <p:txBody>
          <a:bodyPr wrap="square" rtlCol="0">
            <a:spAutoFit/>
          </a:bodyPr>
          <a:lstStyle/>
          <a:p>
            <a:pPr algn="ctr"/>
            <a:r>
              <a:rPr lang="uk-UA" sz="3200" b="1" dirty="0">
                <a:latin typeface="+mj-lt"/>
              </a:rPr>
              <a:t>Трактат </a:t>
            </a:r>
          </a:p>
          <a:p>
            <a:pPr algn="ctr"/>
            <a:r>
              <a:rPr lang="uk-UA" sz="3200" b="1" dirty="0" err="1">
                <a:latin typeface="+mj-lt"/>
              </a:rPr>
              <a:t>“Паноптікум”</a:t>
            </a:r>
            <a:endParaRPr lang="ru-RU" sz="3200" b="1" dirty="0">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альтернативный процесс 12"/>
          <p:cNvSpPr/>
          <p:nvPr/>
        </p:nvSpPr>
        <p:spPr>
          <a:xfrm>
            <a:off x="4716016" y="2996952"/>
            <a:ext cx="4248472" cy="3528392"/>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buFont typeface="Wingdings" pitchFamily="2" charset="2"/>
              <a:buChar char="ü"/>
            </a:pPr>
            <a:r>
              <a:rPr lang="uk-UA" sz="2400" dirty="0"/>
              <a:t>Один із перших почав виокремлювати кримінологію в самостійну науку. </a:t>
            </a:r>
          </a:p>
          <a:p>
            <a:pPr>
              <a:buFont typeface="Wingdings" pitchFamily="2" charset="2"/>
              <a:buChar char="ü"/>
            </a:pPr>
            <a:r>
              <a:rPr lang="uk-UA" sz="2400" dirty="0"/>
              <a:t>Розробив кримінально-правову теорія психічного примусу чи психічного залякування, як мети покарання</a:t>
            </a:r>
            <a:endParaRPr lang="ru-RU" sz="2400" dirty="0"/>
          </a:p>
          <a:p>
            <a:pPr algn="ctr"/>
            <a:endParaRPr lang="ru-RU" dirty="0"/>
          </a:p>
        </p:txBody>
      </p:sp>
      <p:sp>
        <p:nvSpPr>
          <p:cNvPr id="6" name="Блок-схема: альтернативный процесс 5"/>
          <p:cNvSpPr/>
          <p:nvPr/>
        </p:nvSpPr>
        <p:spPr>
          <a:xfrm>
            <a:off x="323528" y="2996952"/>
            <a:ext cx="4248472" cy="3456384"/>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0418" name="AutoShape 2" descr="ÐÐ°ÑÑÐ¸Ð½ÐºÐ¸ Ð¿Ð¾ Ð·Ð°Ð¿ÑÐ¾ÑÑ ÐÐ¾Ð»ÑÑÐµ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2483768" y="260648"/>
            <a:ext cx="2646687" cy="584775"/>
          </a:xfrm>
          <a:prstGeom prst="rect">
            <a:avLst/>
          </a:prstGeom>
          <a:noFill/>
        </p:spPr>
        <p:txBody>
          <a:bodyPr wrap="none" rtlCol="0">
            <a:spAutoFit/>
          </a:bodyPr>
          <a:lstStyle/>
          <a:p>
            <a:pPr algn="ctr"/>
            <a:r>
              <a:rPr lang="uk-UA" sz="3200" b="1" dirty="0">
                <a:latin typeface="+mj-lt"/>
              </a:rPr>
              <a:t>Георг Гегель</a:t>
            </a:r>
            <a:endParaRPr lang="ru-RU" sz="3200" b="1" dirty="0">
              <a:latin typeface="+mj-lt"/>
            </a:endParaRPr>
          </a:p>
        </p:txBody>
      </p:sp>
      <p:sp>
        <p:nvSpPr>
          <p:cNvPr id="5" name="TextBox 4"/>
          <p:cNvSpPr txBox="1"/>
          <p:nvPr/>
        </p:nvSpPr>
        <p:spPr>
          <a:xfrm>
            <a:off x="467544" y="3140968"/>
            <a:ext cx="3888432" cy="2308324"/>
          </a:xfrm>
          <a:prstGeom prst="rect">
            <a:avLst/>
          </a:prstGeom>
          <a:noFill/>
        </p:spPr>
        <p:txBody>
          <a:bodyPr wrap="square" rtlCol="0">
            <a:spAutoFit/>
          </a:bodyPr>
          <a:lstStyle/>
          <a:p>
            <a:pPr algn="just">
              <a:buFont typeface="Wingdings" pitchFamily="2" charset="2"/>
              <a:buChar char="ü"/>
            </a:pPr>
            <a:r>
              <a:rPr lang="uk-UA" sz="2400" dirty="0">
                <a:latin typeface="+mn-lt"/>
              </a:rPr>
              <a:t>Скептично оцінював поліцейську державу</a:t>
            </a:r>
          </a:p>
          <a:p>
            <a:pPr algn="just">
              <a:buFont typeface="Wingdings" pitchFamily="2" charset="2"/>
              <a:buChar char="ü"/>
            </a:pPr>
            <a:r>
              <a:rPr lang="uk-UA" sz="2400" dirty="0">
                <a:latin typeface="+mn-lt"/>
              </a:rPr>
              <a:t>Інтереси суспільства повинні гармонійно переплітатися з інтересами особистості</a:t>
            </a:r>
            <a:endParaRPr lang="ru-RU" sz="2400" dirty="0">
              <a:latin typeface="+mn-lt"/>
            </a:endParaRPr>
          </a:p>
        </p:txBody>
      </p:sp>
      <p:pic>
        <p:nvPicPr>
          <p:cNvPr id="49154" name="Picture 2" descr="ÐÐ°ÑÑÐ¸Ð½ÐºÐ¸ Ð¿Ð¾ Ð·Ð°Ð¿ÑÐ¾ÑÑ Ð³ÐµÐ¾ÑÐ³ Ð³ÐµÐ³ÐµÐ»Ñ"/>
          <p:cNvPicPr>
            <a:picLocks noChangeAspect="1" noChangeArrowheads="1"/>
          </p:cNvPicPr>
          <p:nvPr/>
        </p:nvPicPr>
        <p:blipFill>
          <a:blip r:embed="rId2" cstate="print"/>
          <a:srcRect/>
          <a:stretch>
            <a:fillRect/>
          </a:stretch>
        </p:blipFill>
        <p:spPr bwMode="auto">
          <a:xfrm>
            <a:off x="395536" y="260648"/>
            <a:ext cx="1992316" cy="2520280"/>
          </a:xfrm>
          <a:prstGeom prst="rect">
            <a:avLst/>
          </a:prstGeom>
          <a:noFill/>
        </p:spPr>
      </p:pic>
      <p:pic>
        <p:nvPicPr>
          <p:cNvPr id="49156" name="Picture 4" descr="ÐÐ°ÑÑÐ¸Ð½ÐºÐ¸ Ð¿Ð¾ Ð·Ð°Ð¿ÑÐ¾ÑÑ ÐÐ°ÑÐ»Ñ Ð¤ÐµÐ¹ÑÑÐ±Ð°Ñ"/>
          <p:cNvPicPr>
            <a:picLocks noChangeAspect="1" noChangeArrowheads="1"/>
          </p:cNvPicPr>
          <p:nvPr/>
        </p:nvPicPr>
        <p:blipFill>
          <a:blip r:embed="rId3" cstate="print"/>
          <a:srcRect/>
          <a:stretch>
            <a:fillRect/>
          </a:stretch>
        </p:blipFill>
        <p:spPr bwMode="auto">
          <a:xfrm>
            <a:off x="6444208" y="332656"/>
            <a:ext cx="1999994" cy="2522216"/>
          </a:xfrm>
          <a:prstGeom prst="rect">
            <a:avLst/>
          </a:prstGeom>
          <a:noFill/>
        </p:spPr>
      </p:pic>
      <p:sp>
        <p:nvSpPr>
          <p:cNvPr id="11" name="TextBox 10"/>
          <p:cNvSpPr txBox="1"/>
          <p:nvPr/>
        </p:nvSpPr>
        <p:spPr>
          <a:xfrm>
            <a:off x="4211960" y="1772816"/>
            <a:ext cx="2116285" cy="1077218"/>
          </a:xfrm>
          <a:prstGeom prst="rect">
            <a:avLst/>
          </a:prstGeom>
          <a:noFill/>
        </p:spPr>
        <p:txBody>
          <a:bodyPr wrap="none" rtlCol="0">
            <a:spAutoFit/>
          </a:bodyPr>
          <a:lstStyle/>
          <a:p>
            <a:pPr algn="ctr"/>
            <a:r>
              <a:rPr lang="uk-UA" sz="3200" b="1" dirty="0">
                <a:latin typeface="+mj-lt"/>
              </a:rPr>
              <a:t>Пауль </a:t>
            </a:r>
          </a:p>
          <a:p>
            <a:pPr algn="ctr"/>
            <a:r>
              <a:rPr lang="uk-UA" sz="3200" b="1" dirty="0" err="1">
                <a:latin typeface="+mj-lt"/>
              </a:rPr>
              <a:t>Файєрбах</a:t>
            </a:r>
            <a:endParaRPr lang="ru-RU" sz="3200" b="1" dirty="0">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ертикальный свиток 4"/>
          <p:cNvSpPr/>
          <p:nvPr/>
        </p:nvSpPr>
        <p:spPr>
          <a:xfrm>
            <a:off x="2123728" y="1052736"/>
            <a:ext cx="6624736" cy="5184576"/>
          </a:xfrm>
          <a:prstGeom prst="verticalScroll">
            <a:avLst/>
          </a:prstGeom>
          <a:ln>
            <a:solidFill>
              <a:schemeClr val="bg1">
                <a:lumMod val="95000"/>
                <a:lumOff val="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 name="Заголовок 2"/>
          <p:cNvSpPr>
            <a:spLocks noGrp="1"/>
          </p:cNvSpPr>
          <p:nvPr>
            <p:ph type="title"/>
          </p:nvPr>
        </p:nvSpPr>
        <p:spPr>
          <a:xfrm>
            <a:off x="3563888" y="260648"/>
            <a:ext cx="5260762" cy="1152128"/>
          </a:xfrm>
        </p:spPr>
        <p:txBody>
          <a:bodyPr>
            <a:normAutofit fontScale="90000"/>
          </a:bodyPr>
          <a:lstStyle/>
          <a:p>
            <a:pPr eaLnBrk="1" fontAlgn="auto" hangingPunct="1">
              <a:spcAft>
                <a:spcPts val="0"/>
              </a:spcAft>
              <a:defRPr/>
            </a:pPr>
            <a:r>
              <a:rPr lang="ru-RU" b="1" dirty="0"/>
              <a:t>ПОЗИТИВІСТСЬКА ШКОЛА</a:t>
            </a:r>
          </a:p>
        </p:txBody>
      </p:sp>
      <p:sp>
        <p:nvSpPr>
          <p:cNvPr id="4" name="Прямоугольник 3"/>
          <p:cNvSpPr/>
          <p:nvPr/>
        </p:nvSpPr>
        <p:spPr>
          <a:xfrm>
            <a:off x="2915816" y="1844824"/>
            <a:ext cx="5292080" cy="3970318"/>
          </a:xfrm>
          <a:prstGeom prst="rect">
            <a:avLst/>
          </a:prstGeom>
        </p:spPr>
        <p:txBody>
          <a:bodyPr wrap="square">
            <a:spAutoFit/>
          </a:bodyPr>
          <a:lstStyle/>
          <a:p>
            <a:pPr>
              <a:buFont typeface="Wingdings" pitchFamily="2" charset="2"/>
              <a:buChar char="ü"/>
            </a:pPr>
            <a:r>
              <a:rPr lang="uk-UA" sz="2800" dirty="0">
                <a:latin typeface="+mn-lt"/>
              </a:rPr>
              <a:t>Злочинна поведінка не обирається правопорушником довільно, а зумовлюється соціальними, психологічними, біологічними чинниками або їхнім поєднанням </a:t>
            </a:r>
          </a:p>
          <a:p>
            <a:pPr>
              <a:buFont typeface="Wingdings" pitchFamily="2" charset="2"/>
              <a:buChar char="ü"/>
            </a:pPr>
            <a:r>
              <a:rPr lang="uk-UA" sz="2800" dirty="0">
                <a:latin typeface="+mn-lt"/>
              </a:rPr>
              <a:t>Можливості науки безмежні й будь-які явища можна пояснити емпіричним шляхом</a:t>
            </a:r>
            <a:endParaRPr lang="ru-RU" sz="2800" dirty="0">
              <a:latin typeface="+mn-lt"/>
            </a:endParaRPr>
          </a:p>
        </p:txBody>
      </p:sp>
      <p:pic>
        <p:nvPicPr>
          <p:cNvPr id="50178" name="Picture 2" descr="ÐÐ°ÑÑÐ¸Ð½ÐºÐ¸ Ð¿Ð¾ Ð·Ð°Ð¿ÑÐ¾ÑÑ Ð¿Ð¾Ð·Ð¸ÑÐ¸Ð²Ð¸Ð·Ð¼"/>
          <p:cNvPicPr>
            <a:picLocks noChangeAspect="1" noChangeArrowheads="1"/>
          </p:cNvPicPr>
          <p:nvPr/>
        </p:nvPicPr>
        <p:blipFill>
          <a:blip r:embed="rId2" cstate="print"/>
          <a:srcRect/>
          <a:stretch>
            <a:fillRect/>
          </a:stretch>
        </p:blipFill>
        <p:spPr bwMode="auto">
          <a:xfrm>
            <a:off x="467544" y="260648"/>
            <a:ext cx="2208245" cy="1656184"/>
          </a:xfrm>
          <a:prstGeom prst="rect">
            <a:avLst/>
          </a:prstGeom>
          <a:noFill/>
        </p:spPr>
      </p:pic>
    </p:spTree>
  </p:cSld>
  <p:clrMapOvr>
    <a:masterClrMapping/>
  </p:clrMapOvr>
  <p:transition>
    <p:pull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63888" y="260648"/>
            <a:ext cx="5260762" cy="1152128"/>
          </a:xfrm>
        </p:spPr>
        <p:txBody>
          <a:bodyPr>
            <a:normAutofit fontScale="90000"/>
          </a:bodyPr>
          <a:lstStyle/>
          <a:p>
            <a:pPr eaLnBrk="1" fontAlgn="auto" hangingPunct="1">
              <a:spcAft>
                <a:spcPts val="0"/>
              </a:spcAft>
              <a:defRPr/>
            </a:pPr>
            <a:r>
              <a:rPr lang="ru-RU" b="1" dirty="0"/>
              <a:t>ПОЗИТИВІСТСЬКА ШКОЛА</a:t>
            </a:r>
          </a:p>
        </p:txBody>
      </p:sp>
      <p:pic>
        <p:nvPicPr>
          <p:cNvPr id="50178" name="Picture 2" descr="ÐÐ°ÑÑÐ¸Ð½ÐºÐ¸ Ð¿Ð¾ Ð·Ð°Ð¿ÑÐ¾ÑÑ Ð¿Ð¾Ð·Ð¸ÑÐ¸Ð²Ð¸Ð·Ð¼"/>
          <p:cNvPicPr>
            <a:picLocks noChangeAspect="1" noChangeArrowheads="1"/>
          </p:cNvPicPr>
          <p:nvPr/>
        </p:nvPicPr>
        <p:blipFill>
          <a:blip r:embed="rId2" cstate="print"/>
          <a:srcRect/>
          <a:stretch>
            <a:fillRect/>
          </a:stretch>
        </p:blipFill>
        <p:spPr bwMode="auto">
          <a:xfrm>
            <a:off x="467544" y="260648"/>
            <a:ext cx="2208245" cy="1656184"/>
          </a:xfrm>
          <a:prstGeom prst="rect">
            <a:avLst/>
          </a:prstGeom>
          <a:noFill/>
        </p:spPr>
      </p:pic>
      <p:sp>
        <p:nvSpPr>
          <p:cNvPr id="8" name="Горизонтальный свиток 7"/>
          <p:cNvSpPr/>
          <p:nvPr/>
        </p:nvSpPr>
        <p:spPr>
          <a:xfrm>
            <a:off x="395536" y="2276872"/>
            <a:ext cx="4320480" cy="1537328"/>
          </a:xfrm>
          <a:prstGeom prst="horizontalScroll">
            <a:avLst/>
          </a:prstGeom>
          <a:ln>
            <a:solidFill>
              <a:schemeClr val="bg1">
                <a:lumMod val="95000"/>
                <a:lumOff val="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3200" dirty="0"/>
              <a:t>Антропологічний напрям</a:t>
            </a:r>
            <a:endParaRPr lang="ru-RU" sz="3200" dirty="0"/>
          </a:p>
        </p:txBody>
      </p:sp>
      <p:sp>
        <p:nvSpPr>
          <p:cNvPr id="9" name="Горизонтальный свиток 8"/>
          <p:cNvSpPr/>
          <p:nvPr/>
        </p:nvSpPr>
        <p:spPr>
          <a:xfrm>
            <a:off x="4211960" y="3933056"/>
            <a:ext cx="4320480" cy="1537328"/>
          </a:xfrm>
          <a:prstGeom prst="horizontalScroll">
            <a:avLst/>
          </a:prstGeom>
          <a:ln>
            <a:solidFill>
              <a:schemeClr val="bg1">
                <a:lumMod val="95000"/>
                <a:lumOff val="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3200" dirty="0"/>
              <a:t>Соціологічний напрям</a:t>
            </a:r>
            <a:endParaRPr lang="ru-RU" sz="3200" dirty="0"/>
          </a:p>
        </p:txBody>
      </p:sp>
    </p:spTree>
  </p:cSld>
  <p:clrMapOvr>
    <a:masterClrMapping/>
  </p:clrMapOvr>
  <p:transition>
    <p:pull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004048" y="1772816"/>
            <a:ext cx="3744416" cy="482453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pic>
        <p:nvPicPr>
          <p:cNvPr id="51202" name="Picture 2" descr="ÐÐ°ÑÑÐ¸Ð½ÐºÐ¸ Ð¿Ð¾ Ð·Ð°Ð¿ÑÐ¾ÑÑ Ð°Ð½ÑÑÐ¾Ð¿Ð¾Ð»Ð¾Ð³Ð¸Ñ"/>
          <p:cNvPicPr>
            <a:picLocks noChangeAspect="1" noChangeArrowheads="1"/>
          </p:cNvPicPr>
          <p:nvPr/>
        </p:nvPicPr>
        <p:blipFill>
          <a:blip r:embed="rId2" cstate="print"/>
          <a:srcRect/>
          <a:stretch>
            <a:fillRect/>
          </a:stretch>
        </p:blipFill>
        <p:spPr bwMode="auto">
          <a:xfrm>
            <a:off x="323528" y="1700808"/>
            <a:ext cx="4670723" cy="2270096"/>
          </a:xfrm>
          <a:prstGeom prst="rect">
            <a:avLst/>
          </a:prstGeom>
          <a:noFill/>
          <a:effectLst>
            <a:softEdge rad="127000"/>
          </a:effectLst>
        </p:spPr>
      </p:pic>
      <p:sp>
        <p:nvSpPr>
          <p:cNvPr id="5" name="Горизонтальный свиток 4"/>
          <p:cNvSpPr/>
          <p:nvPr/>
        </p:nvSpPr>
        <p:spPr>
          <a:xfrm>
            <a:off x="4139952" y="260648"/>
            <a:ext cx="4320480" cy="1537328"/>
          </a:xfrm>
          <a:prstGeom prst="horizontalScroll">
            <a:avLst/>
          </a:prstGeom>
          <a:ln>
            <a:solidFill>
              <a:schemeClr val="bg1">
                <a:lumMod val="95000"/>
                <a:lumOff val="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3200" dirty="0"/>
              <a:t>Антропологічний напрям</a:t>
            </a:r>
            <a:endParaRPr lang="ru-RU" sz="3200" dirty="0"/>
          </a:p>
        </p:txBody>
      </p:sp>
      <p:sp>
        <p:nvSpPr>
          <p:cNvPr id="6" name="Прямоугольник 5"/>
          <p:cNvSpPr/>
          <p:nvPr/>
        </p:nvSpPr>
        <p:spPr>
          <a:xfrm>
            <a:off x="5076056" y="1772816"/>
            <a:ext cx="3816424" cy="4832092"/>
          </a:xfrm>
          <a:prstGeom prst="rect">
            <a:avLst/>
          </a:prstGeom>
        </p:spPr>
        <p:txBody>
          <a:bodyPr wrap="square">
            <a:spAutoFit/>
          </a:bodyPr>
          <a:lstStyle/>
          <a:p>
            <a:r>
              <a:rPr lang="uk-UA" sz="2800" dirty="0">
                <a:latin typeface="+mn-lt"/>
              </a:rPr>
              <a:t>Під впливом позитивізму в середині XIX століття з’явилася робота Чезаре Ломброзо «Злочинна людина, або Природжений злочинець» (1876 р.), яка поклала початок кримінології як самостійної науки</a:t>
            </a:r>
            <a:r>
              <a:rPr lang="uk-UA" dirty="0">
                <a:latin typeface="+mn-lt"/>
              </a:rPr>
              <a:t>.</a:t>
            </a:r>
            <a:endParaRPr lang="ru-RU" dirty="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131840" y="404664"/>
            <a:ext cx="5400600" cy="439248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pic>
        <p:nvPicPr>
          <p:cNvPr id="2" name="Picture 2" descr="C:\Users\home\Documents\Презентации по Криминологии\index.jpg"/>
          <p:cNvPicPr>
            <a:picLocks noChangeAspect="1" noChangeArrowheads="1"/>
          </p:cNvPicPr>
          <p:nvPr/>
        </p:nvPicPr>
        <p:blipFill>
          <a:blip r:embed="rId2" cstate="print"/>
          <a:srcRect/>
          <a:stretch>
            <a:fillRect/>
          </a:stretch>
        </p:blipFill>
        <p:spPr bwMode="auto">
          <a:xfrm>
            <a:off x="467544" y="332656"/>
            <a:ext cx="1952625" cy="2333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Заголовок 3"/>
          <p:cNvSpPr txBox="1">
            <a:spLocks/>
          </p:cNvSpPr>
          <p:nvPr/>
        </p:nvSpPr>
        <p:spPr>
          <a:xfrm>
            <a:off x="467544" y="2852936"/>
            <a:ext cx="1981200" cy="132873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900" b="1" i="0" u="none" strike="noStrike" kern="1200" cap="none" spc="-100" normalizeH="0" baseline="0" noProof="0" dirty="0">
                <a:ln w="3200">
                  <a:solidFill>
                    <a:schemeClr val="bg2">
                      <a:shade val="75000"/>
                      <a:alpha val="25000"/>
                    </a:schemeClr>
                  </a:solidFill>
                  <a:prstDash val="solid"/>
                  <a:round/>
                </a:ln>
                <a:effectLst>
                  <a:innerShdw blurRad="50800" dist="25400" dir="13500000">
                    <a:prstClr val="black">
                      <a:alpha val="70000"/>
                    </a:prstClr>
                  </a:innerShdw>
                </a:effectLst>
                <a:uLnTx/>
                <a:uFillTx/>
                <a:latin typeface="+mj-lt"/>
                <a:ea typeface="+mj-ea"/>
                <a:cs typeface="+mj-cs"/>
              </a:rPr>
              <a:t>Чезаре  Ломброзо</a:t>
            </a:r>
          </a:p>
        </p:txBody>
      </p:sp>
      <p:sp>
        <p:nvSpPr>
          <p:cNvPr id="4" name="Прямоугольник 3"/>
          <p:cNvSpPr/>
          <p:nvPr/>
        </p:nvSpPr>
        <p:spPr>
          <a:xfrm>
            <a:off x="3275856" y="404664"/>
            <a:ext cx="5544616" cy="4401205"/>
          </a:xfrm>
          <a:prstGeom prst="rect">
            <a:avLst/>
          </a:prstGeom>
        </p:spPr>
        <p:txBody>
          <a:bodyPr wrap="square">
            <a:spAutoFit/>
          </a:bodyPr>
          <a:lstStyle/>
          <a:p>
            <a:r>
              <a:rPr lang="uk-UA" sz="2800" dirty="0" err="1"/>
              <a:t>Врач-психіатр</a:t>
            </a:r>
            <a:r>
              <a:rPr lang="uk-UA" sz="2800" dirty="0"/>
              <a:t>, професор медичного факультету в </a:t>
            </a:r>
            <a:r>
              <a:rPr lang="uk-UA" sz="2800" dirty="0" err="1"/>
              <a:t>Павії</a:t>
            </a:r>
            <a:r>
              <a:rPr lang="uk-UA" sz="2800" dirty="0"/>
              <a:t> (Італія) понад 30 років своєї наукової кар’єри присвятив дослідженню злочинців, виявлення психофізіологічних закономірностей їхніх організмів, намагаючись пояснити такими особливості злочинної поведінки.</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251520" y="4005064"/>
            <a:ext cx="8208912" cy="165618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53249" name="Rectangle 1"/>
          <p:cNvSpPr>
            <a:spLocks noChangeArrowheads="1"/>
          </p:cNvSpPr>
          <p:nvPr/>
        </p:nvSpPr>
        <p:spPr bwMode="auto">
          <a:xfrm>
            <a:off x="179512" y="332656"/>
            <a:ext cx="871296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a:ln>
                  <a:noFill/>
                </a:ln>
                <a:solidFill>
                  <a:schemeClr val="tx1"/>
                </a:solidFill>
                <a:effectLst/>
                <a:latin typeface="+mn-lt"/>
                <a:ea typeface="Times New Roman" pitchFamily="18" charset="0"/>
                <a:cs typeface="Arial" pitchFamily="34" charset="0"/>
              </a:rPr>
              <a:t>ОСНОВНІ ТЕЗИ КНИГИ:</a:t>
            </a:r>
            <a:endParaRPr kumimoji="0" lang="ru-RU" sz="2400" b="1" i="0" u="none" strike="noStrike" cap="none" normalizeH="0" baseline="0" dirty="0">
              <a:ln>
                <a:noFill/>
              </a:ln>
              <a:solidFill>
                <a:schemeClr val="tx1"/>
              </a:solidFill>
              <a:effectLst/>
              <a:latin typeface="+mn-lt"/>
              <a:ea typeface="Times New Roman" pitchFamily="18" charset="0"/>
              <a:cs typeface="Arial" pitchFamily="34" charset="0"/>
            </a:endParaRPr>
          </a:p>
        </p:txBody>
      </p:sp>
      <p:sp>
        <p:nvSpPr>
          <p:cNvPr id="3" name="Прямоугольник 2"/>
          <p:cNvSpPr/>
          <p:nvPr/>
        </p:nvSpPr>
        <p:spPr>
          <a:xfrm>
            <a:off x="251520" y="764704"/>
            <a:ext cx="8208912" cy="122413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buFont typeface="Wingdings" pitchFamily="2" charset="2"/>
              <a:buChar char="ü"/>
            </a:pPr>
            <a:r>
              <a:rPr lang="uk-UA" sz="2800" dirty="0">
                <a:solidFill>
                  <a:schemeClr val="tx1"/>
                </a:solidFill>
                <a:ea typeface="Times New Roman" pitchFamily="18" charset="0"/>
                <a:cs typeface="Arial" pitchFamily="34" charset="0"/>
              </a:rPr>
              <a:t>існують природжені злочинці, тобто люди, які від народження схильні скоювати злочини, і виправлення їх неможливо;</a:t>
            </a:r>
            <a:endParaRPr lang="ru-RU" sz="2800" dirty="0"/>
          </a:p>
        </p:txBody>
      </p:sp>
      <p:sp>
        <p:nvSpPr>
          <p:cNvPr id="4" name="Прямоугольник 3"/>
          <p:cNvSpPr/>
          <p:nvPr/>
        </p:nvSpPr>
        <p:spPr>
          <a:xfrm>
            <a:off x="251520" y="2276872"/>
            <a:ext cx="8208912" cy="144016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sz="2400" dirty="0"/>
          </a:p>
        </p:txBody>
      </p:sp>
      <p:sp>
        <p:nvSpPr>
          <p:cNvPr id="5" name="Прямоугольник 4"/>
          <p:cNvSpPr/>
          <p:nvPr/>
        </p:nvSpPr>
        <p:spPr>
          <a:xfrm>
            <a:off x="323528" y="2348880"/>
            <a:ext cx="8064896" cy="1754326"/>
          </a:xfrm>
          <a:prstGeom prst="rect">
            <a:avLst/>
          </a:prstGeom>
        </p:spPr>
        <p:txBody>
          <a:bodyPr wrap="square">
            <a:spAutoFit/>
          </a:bodyPr>
          <a:lstStyle/>
          <a:p>
            <a:pPr lvl="0" algn="just">
              <a:buFont typeface="Wingdings" pitchFamily="2" charset="2"/>
              <a:buChar char="ü"/>
            </a:pPr>
            <a:r>
              <a:rPr lang="uk-UA" sz="2800" dirty="0">
                <a:solidFill>
                  <a:prstClr val="white"/>
                </a:solidFill>
                <a:latin typeface="+mn-lt"/>
                <a:cs typeface="+mn-cs"/>
              </a:rPr>
              <a:t>природжений злочинець володіє певними фізичними (зовнішніми) рисами, за якими його можна розпізнати. </a:t>
            </a:r>
            <a:endParaRPr lang="ru-RU" sz="2800" dirty="0">
              <a:solidFill>
                <a:prstClr val="white"/>
              </a:solidFill>
              <a:latin typeface="+mn-lt"/>
              <a:cs typeface="+mn-cs"/>
            </a:endParaRPr>
          </a:p>
          <a:p>
            <a:pPr lvl="0" algn="ctr"/>
            <a:endParaRPr lang="ru-RU" sz="2400" dirty="0">
              <a:solidFill>
                <a:prstClr val="white"/>
              </a:solidFill>
              <a:latin typeface="Constantia"/>
              <a:cs typeface="+mn-cs"/>
            </a:endParaRPr>
          </a:p>
        </p:txBody>
      </p:sp>
      <p:sp>
        <p:nvSpPr>
          <p:cNvPr id="53253" name="AutoShape 5" descr="ÐÐ°ÑÑÐ¸Ð½ÐºÐ¸ Ð¿Ð¾ Ð·Ð°Ð¿ÑÐ¾ÑÑ Ð±Ð¾Ð»ÑÑÐ¾Ð¹ Ð¾ÑÐ»Ð¸Ð½Ð½ÑÐ¹ Ð½Ð¾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p:cNvSpPr/>
          <p:nvPr/>
        </p:nvSpPr>
        <p:spPr>
          <a:xfrm>
            <a:off x="323528" y="4149080"/>
            <a:ext cx="8064896" cy="1384995"/>
          </a:xfrm>
          <a:prstGeom prst="rect">
            <a:avLst/>
          </a:prstGeom>
        </p:spPr>
        <p:txBody>
          <a:bodyPr wrap="square">
            <a:spAutoFit/>
          </a:bodyPr>
          <a:lstStyle/>
          <a:p>
            <a:pPr>
              <a:buFont typeface="Wingdings" pitchFamily="2" charset="2"/>
              <a:buChar char="ü"/>
            </a:pPr>
            <a:r>
              <a:rPr lang="uk-UA" sz="2800" dirty="0">
                <a:latin typeface="+mn-lt"/>
              </a:rPr>
              <a:t>не можна чекати того моменту, коли природжений злочинець вчинить злочин, його необхідно заздалегідь ізолювати від суспільства</a:t>
            </a:r>
            <a:endParaRPr lang="ru-RU" sz="2800" dirty="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23528" y="404664"/>
            <a:ext cx="4392488" cy="439248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 name="Прямоугольник 1"/>
          <p:cNvSpPr/>
          <p:nvPr/>
        </p:nvSpPr>
        <p:spPr>
          <a:xfrm>
            <a:off x="467544" y="620688"/>
            <a:ext cx="4572000" cy="3539430"/>
          </a:xfrm>
          <a:prstGeom prst="rect">
            <a:avLst/>
          </a:prstGeom>
        </p:spPr>
        <p:txBody>
          <a:bodyPr>
            <a:spAutoFit/>
          </a:bodyPr>
          <a:lstStyle/>
          <a:p>
            <a:r>
              <a:rPr lang="uk-UA" sz="2800" dirty="0">
                <a:solidFill>
                  <a:prstClr val="white"/>
                </a:solidFill>
                <a:latin typeface="+mn-lt"/>
              </a:rPr>
              <a:t>Вбивця в нього характеризувався: скляними, холодними, налитими кров’ю очима; великим, часто орлиним носом, загнутим вниз; розвиненими іклами, щелепами і вилицями. </a:t>
            </a:r>
            <a:endParaRPr lang="ru-RU" sz="2800" dirty="0">
              <a:latin typeface="+mn-lt"/>
            </a:endParaRPr>
          </a:p>
        </p:txBody>
      </p:sp>
      <p:pic>
        <p:nvPicPr>
          <p:cNvPr id="3" name="Picture 11" descr="ÐÐ°ÑÑÐ¸Ð½ÐºÐ¸ Ð¿Ð¾ Ð·Ð°Ð¿ÑÐ¾ÑÑ Ð±Ð¾Ð»ÑÑÐ¸Ðµ ÑÐºÑÐ»Ñ"/>
          <p:cNvPicPr>
            <a:picLocks noChangeAspect="1" noChangeArrowheads="1"/>
          </p:cNvPicPr>
          <p:nvPr/>
        </p:nvPicPr>
        <p:blipFill>
          <a:blip r:embed="rId2" cstate="print"/>
          <a:srcRect/>
          <a:stretch>
            <a:fillRect/>
          </a:stretch>
        </p:blipFill>
        <p:spPr bwMode="auto">
          <a:xfrm>
            <a:off x="5220072" y="260648"/>
            <a:ext cx="1542487" cy="2304256"/>
          </a:xfrm>
          <a:prstGeom prst="rect">
            <a:avLst/>
          </a:prstGeom>
          <a:noFill/>
        </p:spPr>
      </p:pic>
      <p:pic>
        <p:nvPicPr>
          <p:cNvPr id="4" name="Picture 3" descr="ÐÐ°ÑÑÐ¸Ð½ÐºÐ¸ Ð¿Ð¾ Ð·Ð°Ð¿ÑÐ¾ÑÑ ÑÑÐµÐºÐ»ÑÐ½Ð½ÑÐµ Ð³Ð»Ð°Ð·Ð° Ð½Ð°Ð»Ð¸ÑÑÐµ ÐºÑÐ¾Ð²ÑÑ"/>
          <p:cNvPicPr>
            <a:picLocks noChangeAspect="1" noChangeArrowheads="1"/>
          </p:cNvPicPr>
          <p:nvPr/>
        </p:nvPicPr>
        <p:blipFill>
          <a:blip r:embed="rId3" cstate="print"/>
          <a:srcRect/>
          <a:stretch>
            <a:fillRect/>
          </a:stretch>
        </p:blipFill>
        <p:spPr bwMode="auto">
          <a:xfrm>
            <a:off x="6660232" y="1628800"/>
            <a:ext cx="1720483" cy="1988586"/>
          </a:xfrm>
          <a:prstGeom prst="rect">
            <a:avLst/>
          </a:prstGeom>
          <a:noFill/>
        </p:spPr>
      </p:pic>
      <p:pic>
        <p:nvPicPr>
          <p:cNvPr id="5" name="Picture 7" descr="ÐÐ°ÑÑÐ¸Ð½ÐºÐ¸ Ð¿Ð¾ Ð·Ð°Ð¿ÑÐ¾ÑÑ Ð±Ð¾Ð»ÑÑÐ¾Ð¹ Ð¾ÑÐ»Ð¸Ð½Ð½ÑÐ¹ Ð½Ð¾Ñ"/>
          <p:cNvPicPr>
            <a:picLocks noChangeAspect="1" noChangeArrowheads="1"/>
          </p:cNvPicPr>
          <p:nvPr/>
        </p:nvPicPr>
        <p:blipFill>
          <a:blip r:embed="rId4" cstate="print"/>
          <a:srcRect/>
          <a:stretch>
            <a:fillRect/>
          </a:stretch>
        </p:blipFill>
        <p:spPr bwMode="auto">
          <a:xfrm>
            <a:off x="2627784" y="4581128"/>
            <a:ext cx="2382219" cy="1584176"/>
          </a:xfrm>
          <a:prstGeom prst="rect">
            <a:avLst/>
          </a:prstGeom>
          <a:noFill/>
        </p:spPr>
      </p:pic>
      <p:pic>
        <p:nvPicPr>
          <p:cNvPr id="6" name="Picture 9" descr="ÐÐ°ÑÑÐ¸Ð½ÐºÐ¸ Ð¿Ð¾ Ð·Ð°Ð¿ÑÐ¾ÑÑ Ð·ÑÐ±Ñ Ð²Ð°Ð¼Ð¿Ð¸ÑÐ°"/>
          <p:cNvPicPr>
            <a:picLocks noChangeAspect="1" noChangeArrowheads="1"/>
          </p:cNvPicPr>
          <p:nvPr/>
        </p:nvPicPr>
        <p:blipFill>
          <a:blip r:embed="rId5" cstate="print"/>
          <a:srcRect/>
          <a:stretch>
            <a:fillRect/>
          </a:stretch>
        </p:blipFill>
        <p:spPr bwMode="auto">
          <a:xfrm>
            <a:off x="4572000" y="3429000"/>
            <a:ext cx="2268251" cy="151216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ÐÐ°ÑÑÐ¸Ð½ÐºÐ¸ Ð¿Ð¾ Ð·Ð°Ð¿ÑÐ¾ÑÑ Ð´ÑÐµÐ²Ð½Ð¸Ð¹ Ð²Ð¾ÑÑÐ¾Ðº"/>
          <p:cNvPicPr>
            <a:picLocks noChangeAspect="1" noChangeArrowheads="1"/>
          </p:cNvPicPr>
          <p:nvPr/>
        </p:nvPicPr>
        <p:blipFill>
          <a:blip r:embed="rId2" cstate="print"/>
          <a:srcRect/>
          <a:stretch>
            <a:fillRect/>
          </a:stretch>
        </p:blipFill>
        <p:spPr bwMode="auto">
          <a:xfrm>
            <a:off x="179512" y="692696"/>
            <a:ext cx="4286250" cy="2762251"/>
          </a:xfrm>
          <a:prstGeom prst="rect">
            <a:avLst/>
          </a:prstGeom>
        </p:spPr>
        <p:style>
          <a:lnRef idx="0">
            <a:schemeClr val="accent1"/>
          </a:lnRef>
          <a:fillRef idx="3">
            <a:schemeClr val="accent1"/>
          </a:fillRef>
          <a:effectRef idx="3">
            <a:schemeClr val="accent1"/>
          </a:effectRef>
          <a:fontRef idx="minor">
            <a:schemeClr val="lt1"/>
          </a:fontRef>
        </p:style>
      </p:pic>
      <p:sp>
        <p:nvSpPr>
          <p:cNvPr id="3" name="Заголовок 2"/>
          <p:cNvSpPr>
            <a:spLocks noGrp="1"/>
          </p:cNvSpPr>
          <p:nvPr>
            <p:ph type="title"/>
          </p:nvPr>
        </p:nvSpPr>
        <p:spPr>
          <a:xfrm>
            <a:off x="107504" y="152400"/>
            <a:ext cx="9036496" cy="1116360"/>
          </a:xfrm>
        </p:spPr>
        <p:txBody>
          <a:bodyPr>
            <a:normAutofit fontScale="90000"/>
          </a:bodyPr>
          <a:lstStyle/>
          <a:p>
            <a:pPr algn="ctr"/>
            <a:r>
              <a:rPr lang="uk-UA" sz="3600" dirty="0"/>
              <a:t>І</a:t>
            </a:r>
            <a:r>
              <a:rPr lang="uk-UA" sz="3600" b="1" dirty="0"/>
              <a:t>. ЗАРОДЖЕННЯ КРИМІНОЛОГІЧНОЇ ДУМКИ</a:t>
            </a:r>
            <a:endParaRPr lang="ru-RU" sz="3600" b="1" dirty="0"/>
          </a:p>
        </p:txBody>
      </p:sp>
      <p:sp>
        <p:nvSpPr>
          <p:cNvPr id="5" name="Овал 4"/>
          <p:cNvSpPr/>
          <p:nvPr/>
        </p:nvSpPr>
        <p:spPr>
          <a:xfrm>
            <a:off x="5004048" y="764704"/>
            <a:ext cx="3816424" cy="201622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2400" b="1" i="1" dirty="0"/>
              <a:t>ЕТИЧНА КОНЦЕПЦІЯ </a:t>
            </a:r>
          </a:p>
          <a:p>
            <a:pPr algn="ctr"/>
            <a:r>
              <a:rPr lang="uk-UA" sz="2400" dirty="0"/>
              <a:t>вчення про моральність традиції</a:t>
            </a:r>
            <a:endParaRPr lang="ru-RU" sz="2400" dirty="0"/>
          </a:p>
        </p:txBody>
      </p:sp>
      <p:sp>
        <p:nvSpPr>
          <p:cNvPr id="10" name="Блок-схема: процесс 9"/>
          <p:cNvSpPr/>
          <p:nvPr/>
        </p:nvSpPr>
        <p:spPr>
          <a:xfrm>
            <a:off x="3707904" y="3356992"/>
            <a:ext cx="5184576" cy="3240360"/>
          </a:xfrm>
          <a:prstGeom prst="flowChart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r>
              <a:rPr lang="uk-UA" sz="2400" dirty="0"/>
              <a:t>пропонувалися різноманітні заходи та методи впливу на злочинність: впровадження в суспільну практику жорстких виховних заходів, поліпшення економічної ситуації та добробуту населення, боротьба з корупцією, корегування або зміна суспільно-політичного устрою тощо</a:t>
            </a:r>
            <a:endParaRPr lang="ru-RU" sz="2400" dirty="0"/>
          </a:p>
        </p:txBody>
      </p:sp>
      <p:sp>
        <p:nvSpPr>
          <p:cNvPr id="11" name="Блок-схема: процесс 10"/>
          <p:cNvSpPr/>
          <p:nvPr/>
        </p:nvSpPr>
        <p:spPr>
          <a:xfrm>
            <a:off x="395536" y="3356992"/>
            <a:ext cx="3168352" cy="1440160"/>
          </a:xfrm>
          <a:prstGeom prst="flowChart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2400" dirty="0"/>
              <a:t>важливість виховання підданих прикладом правителя</a:t>
            </a:r>
            <a:endParaRPr lang="ru-RU" sz="2400" dirty="0"/>
          </a:p>
        </p:txBody>
      </p:sp>
      <p:sp>
        <p:nvSpPr>
          <p:cNvPr id="12" name="Блок-схема: процесс 11"/>
          <p:cNvSpPr/>
          <p:nvPr/>
        </p:nvSpPr>
        <p:spPr>
          <a:xfrm>
            <a:off x="395536" y="4941168"/>
            <a:ext cx="3168352" cy="1440160"/>
          </a:xfrm>
          <a:prstGeom prst="flowChart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2400" dirty="0"/>
              <a:t>значний вплив релігії на практику запобігання злочинності</a:t>
            </a:r>
            <a:endParaRPr lang="ru-RU" sz="2400" dirty="0"/>
          </a:p>
        </p:txBody>
      </p:sp>
      <p:sp>
        <p:nvSpPr>
          <p:cNvPr id="15" name="Прямоугольник 14"/>
          <p:cNvSpPr/>
          <p:nvPr/>
        </p:nvSpPr>
        <p:spPr>
          <a:xfrm>
            <a:off x="323528" y="1196752"/>
            <a:ext cx="3888432" cy="1938992"/>
          </a:xfrm>
          <a:prstGeom prst="rect">
            <a:avLst/>
          </a:prstGeom>
          <a:effectLst>
            <a:outerShdw blurRad="50800" dist="38100" dir="18900000" algn="bl" rotWithShape="0">
              <a:prstClr val="black">
                <a:alpha val="40000"/>
              </a:prstClr>
            </a:outerShdw>
          </a:effectLst>
        </p:spPr>
        <p:txBody>
          <a:bodyPr wrap="square">
            <a:spAutoFit/>
          </a:bodyPr>
          <a:lstStyle/>
          <a:p>
            <a:pPr algn="ctr"/>
            <a:r>
              <a:rPr lang="uk-UA" sz="2400" b="1" dirty="0">
                <a:latin typeface="+mj-lt"/>
              </a:rPr>
              <a:t>ЕПОХА СТАРОДАВНЬОГО СХОДУ </a:t>
            </a:r>
          </a:p>
          <a:p>
            <a:pPr algn="ctr"/>
            <a:r>
              <a:rPr lang="uk-UA" sz="2400" b="1" dirty="0">
                <a:latin typeface="+mj-lt"/>
              </a:rPr>
              <a:t>(IV–II тис. до н.е.)</a:t>
            </a:r>
          </a:p>
          <a:p>
            <a:pPr algn="ctr"/>
            <a:r>
              <a:rPr lang="uk-UA" sz="2400" b="1" i="1" dirty="0">
                <a:latin typeface="+mj-lt"/>
              </a:rPr>
              <a:t>Конфуцій </a:t>
            </a:r>
            <a:endParaRPr lang="ru-RU" sz="2400" dirty="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23528" y="260648"/>
            <a:ext cx="3960440" cy="338437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 name="Прямоугольник 2"/>
          <p:cNvSpPr/>
          <p:nvPr/>
        </p:nvSpPr>
        <p:spPr>
          <a:xfrm>
            <a:off x="467544" y="404664"/>
            <a:ext cx="4572000" cy="3108543"/>
          </a:xfrm>
          <a:prstGeom prst="rect">
            <a:avLst/>
          </a:prstGeom>
        </p:spPr>
        <p:txBody>
          <a:bodyPr>
            <a:spAutoFit/>
          </a:bodyPr>
          <a:lstStyle/>
          <a:p>
            <a:r>
              <a:rPr lang="uk-UA" sz="2800" dirty="0">
                <a:solidFill>
                  <a:prstClr val="white"/>
                </a:solidFill>
                <a:latin typeface="+mn-lt"/>
              </a:rPr>
              <a:t>Насильник характеризувався блискучими очима, великими щелепами, роздутими губами, жіночою статурою, сиплим голосом.</a:t>
            </a:r>
            <a:endParaRPr lang="ru-RU" sz="2800" dirty="0">
              <a:latin typeface="+mn-lt"/>
            </a:endParaRPr>
          </a:p>
        </p:txBody>
      </p:sp>
      <p:sp>
        <p:nvSpPr>
          <p:cNvPr id="55298" name="AutoShape 2" descr="ÐÐ°ÑÑÐ¸Ð½ÐºÐ¸ Ð¿Ð¾ Ð·Ð°Ð¿ÑÐ¾ÑÑ Ð±Ð»ÐµÑÑÑÑÐ¸Ðµ Ð³Ð»Ð°Ð·Ð° Ð¿Ð°ÑÐµÐ½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5302" name="Picture 6" descr="ÐÐ°ÑÑÐ¸Ð½ÐºÐ¸ Ð¿Ð¾ Ð·Ð°Ð¿ÑÐ¾ÑÑ Ð±Ð¾Ð»ÑÑÐ¸Ðµ ÑÐµÐ»ÑÑÑÐ¸"/>
          <p:cNvPicPr>
            <a:picLocks noChangeAspect="1" noChangeArrowheads="1"/>
          </p:cNvPicPr>
          <p:nvPr/>
        </p:nvPicPr>
        <p:blipFill>
          <a:blip r:embed="rId2" cstate="print"/>
          <a:srcRect/>
          <a:stretch>
            <a:fillRect/>
          </a:stretch>
        </p:blipFill>
        <p:spPr bwMode="auto">
          <a:xfrm>
            <a:off x="467544" y="3645024"/>
            <a:ext cx="3765252" cy="2592288"/>
          </a:xfrm>
          <a:prstGeom prst="rect">
            <a:avLst/>
          </a:prstGeom>
          <a:noFill/>
        </p:spPr>
      </p:pic>
      <p:pic>
        <p:nvPicPr>
          <p:cNvPr id="55304" name="Picture 8" descr="ÐÐ°ÑÑÐ¸Ð½ÐºÐ¸ Ð¿Ð¾ Ð·Ð°Ð¿ÑÐ¾ÑÑ Ð±Ð¾Ð»ÑÑÐ¸Ðµ Ð³ÑÐ±Ñ Ð¿Ð°ÑÐµÐ½Ñ"/>
          <p:cNvPicPr>
            <a:picLocks noChangeAspect="1" noChangeArrowheads="1"/>
          </p:cNvPicPr>
          <p:nvPr/>
        </p:nvPicPr>
        <p:blipFill>
          <a:blip r:embed="rId3" cstate="print"/>
          <a:srcRect/>
          <a:stretch>
            <a:fillRect/>
          </a:stretch>
        </p:blipFill>
        <p:spPr bwMode="auto">
          <a:xfrm>
            <a:off x="5943645" y="332656"/>
            <a:ext cx="3200355" cy="1800200"/>
          </a:xfrm>
          <a:prstGeom prst="rect">
            <a:avLst/>
          </a:prstGeom>
          <a:noFill/>
        </p:spPr>
      </p:pic>
      <p:pic>
        <p:nvPicPr>
          <p:cNvPr id="55300" name="Picture 4" descr="ÐÐ°ÑÑÐ¸Ð½ÐºÐ¸ Ð¿Ð¾ Ð·Ð°Ð¿ÑÐ¾ÑÑ Ð±Ð»ÐµÑÑÑÑÐ¸Ðµ Ð³Ð»Ð°Ð·Ð° Ð¿Ð°ÑÐµÐ½Ñ"/>
          <p:cNvPicPr>
            <a:picLocks noChangeAspect="1" noChangeArrowheads="1"/>
          </p:cNvPicPr>
          <p:nvPr/>
        </p:nvPicPr>
        <p:blipFill>
          <a:blip r:embed="rId4" cstate="print"/>
          <a:srcRect/>
          <a:stretch>
            <a:fillRect/>
          </a:stretch>
        </p:blipFill>
        <p:spPr bwMode="auto">
          <a:xfrm>
            <a:off x="4499992" y="1772816"/>
            <a:ext cx="2520280" cy="2088232"/>
          </a:xfrm>
          <a:prstGeom prst="rect">
            <a:avLst/>
          </a:prstGeom>
          <a:noFill/>
        </p:spPr>
      </p:pic>
      <p:pic>
        <p:nvPicPr>
          <p:cNvPr id="55306" name="Picture 10" descr="ÐÐ°ÑÑÐ¸Ð½ÐºÐ¸ Ð¿Ð¾ Ð·Ð°Ð¿ÑÐ¾ÑÑ Ð¿Ð°ÑÐµÐ½Ñ ÑÑÑÐ¿ÐºÐ¾Ðµ ÑÐµÐ»Ð¾ÑÐ»Ð¾Ð¶ÐµÐ½Ð¸Ðµ"/>
          <p:cNvPicPr>
            <a:picLocks noChangeAspect="1" noChangeArrowheads="1"/>
          </p:cNvPicPr>
          <p:nvPr/>
        </p:nvPicPr>
        <p:blipFill>
          <a:blip r:embed="rId5" cstate="print"/>
          <a:srcRect/>
          <a:stretch>
            <a:fillRect/>
          </a:stretch>
        </p:blipFill>
        <p:spPr bwMode="auto">
          <a:xfrm>
            <a:off x="6084168" y="3861048"/>
            <a:ext cx="2592288" cy="252028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51520" y="692696"/>
            <a:ext cx="4752528" cy="316835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 name="Прямоугольник 1"/>
          <p:cNvSpPr/>
          <p:nvPr/>
        </p:nvSpPr>
        <p:spPr>
          <a:xfrm>
            <a:off x="539552" y="692696"/>
            <a:ext cx="4572000" cy="3108543"/>
          </a:xfrm>
          <a:prstGeom prst="rect">
            <a:avLst/>
          </a:prstGeom>
        </p:spPr>
        <p:txBody>
          <a:bodyPr>
            <a:spAutoFit/>
          </a:bodyPr>
          <a:lstStyle/>
          <a:p>
            <a:r>
              <a:rPr lang="uk-UA" sz="2800" dirty="0">
                <a:solidFill>
                  <a:prstClr val="white"/>
                </a:solidFill>
                <a:latin typeface="+mn-lt"/>
              </a:rPr>
              <a:t>Злодій характеризувався рухливістю особи й рук; маленькими блукаючими очима, рідкою бородою, відстовбурченими й незграбними вухами, кривим, втиснув носом. </a:t>
            </a:r>
            <a:endParaRPr lang="ru-RU" sz="2800" dirty="0">
              <a:latin typeface="+mn-lt"/>
            </a:endParaRPr>
          </a:p>
        </p:txBody>
      </p:sp>
      <p:pic>
        <p:nvPicPr>
          <p:cNvPr id="57346" name="Picture 2" descr="ÐÐ°ÑÑÐ¸Ð½ÐºÐ¸ Ð¿Ð¾ Ð·Ð°Ð¿ÑÐ¾ÑÑ Ð¼Ð°Ð»ÐµÐ½ÑÐºÐ¸Ðµ Ð³Ð»Ð°Ð·Ð°"/>
          <p:cNvPicPr>
            <a:picLocks noChangeAspect="1" noChangeArrowheads="1"/>
          </p:cNvPicPr>
          <p:nvPr/>
        </p:nvPicPr>
        <p:blipFill>
          <a:blip r:embed="rId2" cstate="print"/>
          <a:srcRect/>
          <a:stretch>
            <a:fillRect/>
          </a:stretch>
        </p:blipFill>
        <p:spPr bwMode="auto">
          <a:xfrm>
            <a:off x="5148064" y="210484"/>
            <a:ext cx="2592288" cy="1873827"/>
          </a:xfrm>
          <a:prstGeom prst="rect">
            <a:avLst/>
          </a:prstGeom>
          <a:noFill/>
        </p:spPr>
      </p:pic>
      <p:pic>
        <p:nvPicPr>
          <p:cNvPr id="57348" name="Picture 4" descr="ÐÐ°ÑÑÐ¸Ð½ÐºÐ¸ Ð¿Ð¾ Ð·Ð°Ð¿ÑÐ¾ÑÑ ÑÐµÐ´ÐºÐ°Ñ Ð±Ð¾ÑÐ¾Ð´Ð°"/>
          <p:cNvPicPr>
            <a:picLocks noChangeAspect="1" noChangeArrowheads="1"/>
          </p:cNvPicPr>
          <p:nvPr/>
        </p:nvPicPr>
        <p:blipFill>
          <a:blip r:embed="rId3" cstate="print"/>
          <a:srcRect/>
          <a:stretch>
            <a:fillRect/>
          </a:stretch>
        </p:blipFill>
        <p:spPr bwMode="auto">
          <a:xfrm>
            <a:off x="5796136" y="4077072"/>
            <a:ext cx="2987824" cy="2041680"/>
          </a:xfrm>
          <a:prstGeom prst="rect">
            <a:avLst/>
          </a:prstGeom>
          <a:noFill/>
        </p:spPr>
      </p:pic>
      <p:pic>
        <p:nvPicPr>
          <p:cNvPr id="57350" name="Picture 6" descr="ÐÐ°ÑÑÐ¸Ð½ÐºÐ¸ Ð¿Ð¾ Ð·Ð°Ð¿ÑÐ¾ÑÑ Ð»Ð¾Ð¿Ð¾ÑÑÐ¸Ð¹"/>
          <p:cNvPicPr>
            <a:picLocks noChangeAspect="1" noChangeArrowheads="1"/>
          </p:cNvPicPr>
          <p:nvPr/>
        </p:nvPicPr>
        <p:blipFill>
          <a:blip r:embed="rId4" cstate="print"/>
          <a:srcRect/>
          <a:stretch>
            <a:fillRect/>
          </a:stretch>
        </p:blipFill>
        <p:spPr bwMode="auto">
          <a:xfrm>
            <a:off x="5689214" y="2204864"/>
            <a:ext cx="3059250" cy="1656184"/>
          </a:xfrm>
          <a:prstGeom prst="rect">
            <a:avLst/>
          </a:prstGeom>
          <a:noFill/>
        </p:spPr>
      </p:pic>
      <p:pic>
        <p:nvPicPr>
          <p:cNvPr id="57352" name="Picture 8" descr="ÐÐ°ÑÑÐ¸Ð½ÐºÐ¸ Ð¿Ð¾ Ð·Ð°Ð¿ÑÐ¾ÑÑ Ð²Ð¾Ð»Ð°Ð½Ð´ÐµÐ¼Ð¾Ñ"/>
          <p:cNvPicPr>
            <a:picLocks noChangeAspect="1" noChangeArrowheads="1"/>
          </p:cNvPicPr>
          <p:nvPr/>
        </p:nvPicPr>
        <p:blipFill>
          <a:blip r:embed="rId5" cstate="print"/>
          <a:srcRect/>
          <a:stretch>
            <a:fillRect/>
          </a:stretch>
        </p:blipFill>
        <p:spPr bwMode="auto">
          <a:xfrm>
            <a:off x="467544" y="3933056"/>
            <a:ext cx="5058412" cy="244827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131840" y="404664"/>
            <a:ext cx="5688632" cy="62646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pic>
        <p:nvPicPr>
          <p:cNvPr id="58370" name="Picture 2" descr="ÐÐ°ÑÑÐ¸Ð½ÐºÐ¸ Ð¿Ð¾ Ð·Ð°Ð¿ÑÐ¾ÑÑ Ð³Ð°ÑÐ¾ÑÐ°Ð»Ð¾"/>
          <p:cNvPicPr>
            <a:picLocks noChangeAspect="1" noChangeArrowheads="1"/>
          </p:cNvPicPr>
          <p:nvPr/>
        </p:nvPicPr>
        <p:blipFill>
          <a:blip r:embed="rId2" cstate="print"/>
          <a:srcRect/>
          <a:stretch>
            <a:fillRect/>
          </a:stretch>
        </p:blipFill>
        <p:spPr bwMode="auto">
          <a:xfrm>
            <a:off x="395536" y="404664"/>
            <a:ext cx="2543175" cy="3581400"/>
          </a:xfrm>
          <a:prstGeom prst="rect">
            <a:avLst/>
          </a:prstGeom>
          <a:noFill/>
        </p:spPr>
      </p:pic>
      <p:sp>
        <p:nvSpPr>
          <p:cNvPr id="3" name="Заголовок 3"/>
          <p:cNvSpPr txBox="1">
            <a:spLocks/>
          </p:cNvSpPr>
          <p:nvPr/>
        </p:nvSpPr>
        <p:spPr>
          <a:xfrm>
            <a:off x="467544" y="4077072"/>
            <a:ext cx="2448272" cy="132873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900" b="1" i="0" u="none" strike="noStrike" kern="1200" cap="none" spc="-100" normalizeH="0" baseline="0" noProof="0" dirty="0" err="1">
                <a:ln w="3200">
                  <a:solidFill>
                    <a:schemeClr val="bg2">
                      <a:shade val="75000"/>
                      <a:alpha val="25000"/>
                    </a:schemeClr>
                  </a:solidFill>
                  <a:prstDash val="solid"/>
                  <a:round/>
                </a:ln>
                <a:effectLst>
                  <a:innerShdw blurRad="50800" dist="25400" dir="13500000">
                    <a:prstClr val="black">
                      <a:alpha val="70000"/>
                    </a:prstClr>
                  </a:innerShdw>
                </a:effectLst>
                <a:uLnTx/>
                <a:uFillTx/>
                <a:latin typeface="+mj-lt"/>
                <a:ea typeface="+mj-ea"/>
                <a:cs typeface="+mj-cs"/>
              </a:rPr>
              <a:t>Рафаеллэ</a:t>
            </a:r>
            <a:r>
              <a:rPr kumimoji="0" lang="ru-RU" sz="2900" b="1" i="0" u="none" strike="noStrike" kern="1200" cap="none" spc="-100" normalizeH="0" baseline="0" noProof="0" dirty="0">
                <a:ln w="3200">
                  <a:solidFill>
                    <a:schemeClr val="bg2">
                      <a:shade val="75000"/>
                      <a:alpha val="25000"/>
                    </a:schemeClr>
                  </a:solidFill>
                  <a:prstDash val="solid"/>
                  <a:round/>
                </a:ln>
                <a:effectLst>
                  <a:innerShdw blurRad="50800" dist="25400" dir="13500000">
                    <a:prstClr val="black">
                      <a:alpha val="70000"/>
                    </a:prstClr>
                  </a:innerShdw>
                </a:effectLst>
                <a:uLnTx/>
                <a:uFillTx/>
                <a:latin typeface="+mj-lt"/>
                <a:ea typeface="+mj-ea"/>
                <a:cs typeface="+mj-cs"/>
              </a:rPr>
              <a:t>  Гарофало</a:t>
            </a:r>
          </a:p>
        </p:txBody>
      </p:sp>
      <p:sp>
        <p:nvSpPr>
          <p:cNvPr id="4" name="Прямоугольник 3"/>
          <p:cNvSpPr/>
          <p:nvPr/>
        </p:nvSpPr>
        <p:spPr>
          <a:xfrm>
            <a:off x="3059832" y="332656"/>
            <a:ext cx="5904656" cy="6370975"/>
          </a:xfrm>
          <a:prstGeom prst="rect">
            <a:avLst/>
          </a:prstGeom>
        </p:spPr>
        <p:txBody>
          <a:bodyPr wrap="square">
            <a:spAutoFit/>
          </a:bodyPr>
          <a:lstStyle/>
          <a:p>
            <a:pPr>
              <a:buFont typeface="Wingdings" pitchFamily="2" charset="2"/>
              <a:buChar char="ü"/>
            </a:pPr>
            <a:r>
              <a:rPr lang="uk-UA" sz="2400" dirty="0">
                <a:latin typeface="+mn-lt"/>
              </a:rPr>
              <a:t>Послідовник Ломброзо </a:t>
            </a:r>
          </a:p>
          <a:p>
            <a:pPr>
              <a:buFont typeface="Wingdings" pitchFamily="2" charset="2"/>
              <a:buChar char="ü"/>
            </a:pPr>
            <a:r>
              <a:rPr lang="uk-UA" sz="2400" dirty="0">
                <a:latin typeface="+mn-lt"/>
              </a:rPr>
              <a:t>Прагнув виробити поняття злочину, не пов’язане з правовим визначенням. </a:t>
            </a:r>
          </a:p>
          <a:p>
            <a:pPr>
              <a:buFont typeface="Wingdings" pitchFamily="2" charset="2"/>
              <a:buChar char="ü"/>
            </a:pPr>
            <a:r>
              <a:rPr lang="uk-UA" sz="2400" dirty="0">
                <a:latin typeface="+mn-lt"/>
              </a:rPr>
              <a:t>Розглядав злочин як аморальний вчинок, який завдає збитків суспільству.</a:t>
            </a:r>
          </a:p>
          <a:p>
            <a:pPr>
              <a:buFont typeface="Wingdings" pitchFamily="2" charset="2"/>
              <a:buChar char="ü"/>
            </a:pPr>
            <a:r>
              <a:rPr lang="uk-UA" sz="2400" dirty="0">
                <a:latin typeface="+mn-lt"/>
              </a:rPr>
              <a:t>Підтримував психологізм пояснення злочинності. </a:t>
            </a:r>
          </a:p>
          <a:p>
            <a:pPr>
              <a:buFont typeface="Wingdings" pitchFamily="2" charset="2"/>
              <a:buChar char="ü"/>
            </a:pPr>
            <a:r>
              <a:rPr lang="uk-UA" sz="2400" dirty="0">
                <a:latin typeface="+mn-lt"/>
              </a:rPr>
              <a:t>Пропонував позбавляти життя людей чиї психічні аномалії роблять їх нездатними до життя в суспільстві; частково усувати або піддавати тривалому ув’язненню тих хто віддає перевагу кочовому способу життя; примусово виправляти осіб у яких недостатньо розвинуті альтруїстичні почуття чи які скоїли злочин за надзвичайного збігу обставин</a:t>
            </a:r>
            <a:endParaRPr lang="ru-RU"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131840" y="908720"/>
            <a:ext cx="5832648" cy="489654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 name="Заголовок 3"/>
          <p:cNvSpPr txBox="1">
            <a:spLocks/>
          </p:cNvSpPr>
          <p:nvPr/>
        </p:nvSpPr>
        <p:spPr>
          <a:xfrm>
            <a:off x="467544" y="4077072"/>
            <a:ext cx="2448272" cy="132873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uk-UA" sz="29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Енріко</a:t>
            </a:r>
          </a:p>
          <a:p>
            <a:pPr marL="0" marR="0" lvl="0" indent="0" algn="l" defTabSz="914400" rtl="0" eaLnBrk="1" fontAlgn="auto" latinLnBrk="0" hangingPunct="1">
              <a:lnSpc>
                <a:spcPct val="100000"/>
              </a:lnSpc>
              <a:spcBef>
                <a:spcPct val="0"/>
              </a:spcBef>
              <a:spcAft>
                <a:spcPts val="0"/>
              </a:spcAft>
              <a:buClrTx/>
              <a:buSzTx/>
              <a:buFontTx/>
              <a:buNone/>
              <a:tabLst/>
              <a:defRPr/>
            </a:pPr>
            <a:r>
              <a:rPr lang="uk-UA" sz="29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Феррі</a:t>
            </a:r>
          </a:p>
        </p:txBody>
      </p:sp>
      <p:sp>
        <p:nvSpPr>
          <p:cNvPr id="4" name="Прямоугольник 3"/>
          <p:cNvSpPr/>
          <p:nvPr/>
        </p:nvSpPr>
        <p:spPr>
          <a:xfrm>
            <a:off x="3131840" y="1124744"/>
            <a:ext cx="5904656" cy="4401205"/>
          </a:xfrm>
          <a:prstGeom prst="rect">
            <a:avLst/>
          </a:prstGeom>
        </p:spPr>
        <p:txBody>
          <a:bodyPr wrap="square">
            <a:spAutoFit/>
          </a:bodyPr>
          <a:lstStyle/>
          <a:p>
            <a:pPr>
              <a:buFont typeface="Wingdings" pitchFamily="2" charset="2"/>
              <a:buChar char="ü"/>
            </a:pPr>
            <a:r>
              <a:rPr lang="uk-UA" sz="2800" dirty="0">
                <a:latin typeface="+mn-lt"/>
              </a:rPr>
              <a:t>Визнавав вплив низки соціологічних чинників на формування злочинця</a:t>
            </a:r>
          </a:p>
          <a:p>
            <a:pPr>
              <a:buFont typeface="Wingdings" pitchFamily="2" charset="2"/>
              <a:buChar char="ü"/>
            </a:pPr>
            <a:r>
              <a:rPr lang="uk-UA" sz="2800" dirty="0">
                <a:latin typeface="+mn-lt"/>
              </a:rPr>
              <a:t>У своїй книзі «Кримінальна соціологія» сформулював поняття «небезпечний стан». </a:t>
            </a:r>
          </a:p>
          <a:p>
            <a:pPr>
              <a:buFont typeface="Wingdings" pitchFamily="2" charset="2"/>
              <a:buChar char="ü"/>
            </a:pPr>
            <a:r>
              <a:rPr lang="uk-UA" sz="2800" dirty="0">
                <a:latin typeface="+mn-lt"/>
              </a:rPr>
              <a:t>Дав визначення людини, яка із моменту народження схильна до злочину — так званий «злочинний тип».</a:t>
            </a:r>
            <a:endParaRPr lang="ru-RU" sz="2800" dirty="0">
              <a:latin typeface="+mn-lt"/>
            </a:endParaRPr>
          </a:p>
        </p:txBody>
      </p:sp>
      <p:pic>
        <p:nvPicPr>
          <p:cNvPr id="59394" name="Picture 2" descr="ÐÐ°ÑÑÐ¸Ð½ÐºÐ¸ Ð¿Ð¾ Ð·Ð°Ð¿ÑÐ¾ÑÑ ÑÐ½ÑÐ¸ÐºÐ¾ ÑÐµÑÑÐ¸"/>
          <p:cNvPicPr>
            <a:picLocks noChangeAspect="1" noChangeArrowheads="1"/>
          </p:cNvPicPr>
          <p:nvPr/>
        </p:nvPicPr>
        <p:blipFill>
          <a:blip r:embed="rId2" cstate="print"/>
          <a:srcRect/>
          <a:stretch>
            <a:fillRect/>
          </a:stretch>
        </p:blipFill>
        <p:spPr bwMode="auto">
          <a:xfrm>
            <a:off x="395536" y="692696"/>
            <a:ext cx="2304256" cy="34961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323528" y="836712"/>
            <a:ext cx="6120680" cy="489654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pic>
        <p:nvPicPr>
          <p:cNvPr id="10" name="Picture 3" descr="C:\Users\home\Documents\Презентации по Криминологии\index.jpg"/>
          <p:cNvPicPr>
            <a:picLocks noChangeAspect="1" noChangeArrowheads="1"/>
          </p:cNvPicPr>
          <p:nvPr/>
        </p:nvPicPr>
        <p:blipFill>
          <a:blip r:embed="rId2" cstate="print"/>
          <a:srcRect/>
          <a:stretch>
            <a:fillRect/>
          </a:stretch>
        </p:blipFill>
        <p:spPr bwMode="auto">
          <a:xfrm>
            <a:off x="6609892" y="1340768"/>
            <a:ext cx="2273088" cy="3240360"/>
          </a:xfrm>
          <a:prstGeom prst="rect">
            <a:avLst/>
          </a:prstGeom>
          <a:noFill/>
          <a:ln w="9525">
            <a:noFill/>
            <a:miter lim="800000"/>
            <a:headEnd/>
            <a:tailEnd/>
          </a:ln>
        </p:spPr>
      </p:pic>
      <p:sp>
        <p:nvSpPr>
          <p:cNvPr id="7" name="Заголовок 3"/>
          <p:cNvSpPr txBox="1">
            <a:spLocks/>
          </p:cNvSpPr>
          <p:nvPr/>
        </p:nvSpPr>
        <p:spPr>
          <a:xfrm>
            <a:off x="6660232" y="260648"/>
            <a:ext cx="2016224" cy="108012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uk-UA" sz="2900" b="1" spc="-100" dirty="0" err="1">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Зігмунд</a:t>
            </a:r>
            <a:endParaRPr lang="uk-UA" sz="29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uk-UA" sz="2900" b="1" spc="-100" dirty="0">
                <a:ln w="3200">
                  <a:solidFill>
                    <a:schemeClr val="bg2">
                      <a:shade val="75000"/>
                      <a:alpha val="25000"/>
                    </a:schemeClr>
                  </a:solidFill>
                  <a:prstDash val="solid"/>
                  <a:round/>
                </a:ln>
                <a:effectLst>
                  <a:innerShdw blurRad="50800" dist="25400" dir="13500000">
                    <a:prstClr val="black">
                      <a:alpha val="70000"/>
                    </a:prstClr>
                  </a:innerShdw>
                </a:effectLst>
                <a:latin typeface="+mj-lt"/>
                <a:ea typeface="+mj-ea"/>
                <a:cs typeface="+mj-cs"/>
              </a:rPr>
              <a:t>Фрейд</a:t>
            </a:r>
          </a:p>
        </p:txBody>
      </p:sp>
      <p:sp>
        <p:nvSpPr>
          <p:cNvPr id="10241" name="Rectangle 1"/>
          <p:cNvSpPr>
            <a:spLocks noChangeArrowheads="1"/>
          </p:cNvSpPr>
          <p:nvPr/>
        </p:nvSpPr>
        <p:spPr bwMode="auto">
          <a:xfrm>
            <a:off x="395536" y="835551"/>
            <a:ext cx="604867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ü"/>
              <a:tabLst/>
            </a:pPr>
            <a:r>
              <a:rPr lang="uk-UA" sz="2800" dirty="0">
                <a:latin typeface="Arial" pitchFamily="34" charset="0"/>
                <a:ea typeface="Times New Roman" pitchFamily="18" charset="0"/>
                <a:cs typeface="Arial" pitchFamily="34" charset="0"/>
              </a:rPr>
              <a:t>У</a:t>
            </a:r>
            <a:r>
              <a:rPr kumimoji="0" lang="uk-UA"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сі люди народжуються злочинцями, тільки стає ними меншість. </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uk-UA"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Сутність людської психіки — це інстинкти, над якими тяжіє воля. Якщо воля не пригнічує природний інстинкт, виникає невротичний конфлікт, що виливається в злочин.</a:t>
            </a:r>
            <a:endParaRPr kumimoji="0" lang="ru-RU"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ü"/>
              <a:tabLst/>
            </a:pPr>
            <a:r>
              <a:rPr lang="uk-UA" sz="2800" dirty="0">
                <a:latin typeface="Arial" pitchFamily="34" charset="0"/>
                <a:ea typeface="Times New Roman" pitchFamily="18" charset="0"/>
                <a:cs typeface="Arial" pitchFamily="34" charset="0"/>
              </a:rPr>
              <a:t>П</a:t>
            </a:r>
            <a:r>
              <a:rPr kumimoji="0" lang="uk-UA"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овне ігнорування соціальних чинників.</a:t>
            </a:r>
            <a:endParaRPr kumimoji="0" lang="uk-UA"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ÐÐ°ÑÑÐ¸Ð½ÐºÐ¸ Ð¿Ð¾ Ð·Ð°Ð¿ÑÐ¾ÑÑ ÑÐ¾ÑÐ¸Ð¾Ð»Ð¾Ð³Ð¸Ñ"/>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Горизонтальный свиток 4"/>
          <p:cNvSpPr/>
          <p:nvPr/>
        </p:nvSpPr>
        <p:spPr>
          <a:xfrm>
            <a:off x="395536" y="0"/>
            <a:ext cx="4320480" cy="1537328"/>
          </a:xfrm>
          <a:prstGeom prst="horizontalScroll">
            <a:avLst/>
          </a:prstGeom>
          <a:ln>
            <a:solidFill>
              <a:schemeClr val="bg1">
                <a:lumMod val="95000"/>
                <a:lumOff val="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3200" dirty="0"/>
              <a:t>Соціологічний напрям</a:t>
            </a:r>
            <a:endParaRPr lang="ru-RU"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6300192" y="4221088"/>
            <a:ext cx="2664296" cy="1728192"/>
          </a:xfrm>
          <a:prstGeom prst="horizontalScroll">
            <a:avLst/>
          </a:prstGeom>
          <a:ln>
            <a:solidFill>
              <a:schemeClr val="bg1">
                <a:lumMod val="95000"/>
                <a:lumOff val="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dirty="0"/>
          </a:p>
        </p:txBody>
      </p:sp>
      <p:sp>
        <p:nvSpPr>
          <p:cNvPr id="5" name="Прямоугольник 4"/>
          <p:cNvSpPr/>
          <p:nvPr/>
        </p:nvSpPr>
        <p:spPr>
          <a:xfrm>
            <a:off x="0" y="0"/>
            <a:ext cx="6012160" cy="674136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 name="Прямоугольник 1"/>
          <p:cNvSpPr/>
          <p:nvPr/>
        </p:nvSpPr>
        <p:spPr>
          <a:xfrm>
            <a:off x="0" y="116632"/>
            <a:ext cx="6120680" cy="6555641"/>
          </a:xfrm>
          <a:prstGeom prst="rect">
            <a:avLst/>
          </a:prstGeom>
        </p:spPr>
        <p:txBody>
          <a:bodyPr wrap="square">
            <a:spAutoFit/>
          </a:bodyPr>
          <a:lstStyle/>
          <a:p>
            <a:pPr algn="ctr"/>
            <a:r>
              <a:rPr lang="uk-UA" sz="2800" i="1" dirty="0">
                <a:solidFill>
                  <a:srgbClr val="FFC000"/>
                </a:solidFill>
                <a:latin typeface="+mn-lt"/>
              </a:rPr>
              <a:t>ТЕОРІЯ ДИФЕРЕНЦІАЛЬНОГО ЗВ’ЯЗКУ</a:t>
            </a:r>
            <a:r>
              <a:rPr lang="uk-UA" sz="2800" dirty="0">
                <a:solidFill>
                  <a:srgbClr val="FFC000"/>
                </a:solidFill>
                <a:latin typeface="+mn-lt"/>
              </a:rPr>
              <a:t> </a:t>
            </a:r>
          </a:p>
          <a:p>
            <a:pPr>
              <a:buFont typeface="Wingdings" pitchFamily="2" charset="2"/>
              <a:buChar char="ü"/>
            </a:pPr>
            <a:r>
              <a:rPr lang="uk-UA" sz="2800" dirty="0">
                <a:latin typeface="+mn-lt"/>
              </a:rPr>
              <a:t>Особа засвоює злочинну поведінку не тому, що має до цього схильність, а тому, що бачить багато прикладів кримінальної поведінки </a:t>
            </a:r>
          </a:p>
          <a:p>
            <a:pPr>
              <a:buFont typeface="Wingdings" pitchFamily="2" charset="2"/>
              <a:buChar char="ü"/>
            </a:pPr>
            <a:r>
              <a:rPr lang="uk-UA" sz="2800" dirty="0">
                <a:latin typeface="+mn-lt"/>
              </a:rPr>
              <a:t>Критикує всі основні положення Ломброзо і його послідовників.</a:t>
            </a:r>
          </a:p>
          <a:p>
            <a:pPr>
              <a:buFont typeface="Wingdings" pitchFamily="2" charset="2"/>
              <a:buChar char="ü"/>
            </a:pPr>
            <a:r>
              <a:rPr lang="uk-UA" sz="2800" dirty="0">
                <a:latin typeface="+mn-lt"/>
              </a:rPr>
              <a:t>Індивідуальна поведінка знаходиться під впливом суспільства, але не підкоряється йому повністю </a:t>
            </a:r>
          </a:p>
          <a:p>
            <a:pPr>
              <a:buFont typeface="Wingdings" pitchFamily="2" charset="2"/>
              <a:buChar char="ü"/>
            </a:pPr>
            <a:r>
              <a:rPr lang="uk-UA" sz="2800" dirty="0">
                <a:latin typeface="+mn-lt"/>
              </a:rPr>
              <a:t>Зміна суспільних умов спричинить за собою зміну рівня кримінальності.</a:t>
            </a:r>
            <a:endParaRPr lang="ru-RU" sz="2800" dirty="0">
              <a:latin typeface="+mn-lt"/>
            </a:endParaRPr>
          </a:p>
        </p:txBody>
      </p:sp>
      <p:pic>
        <p:nvPicPr>
          <p:cNvPr id="61442" name="Picture 2" descr="ÐÐ°ÑÑÐ¸Ð½ÐºÐ¸ Ð¿Ð¾ Ð·Ð°Ð¿ÑÐ¾ÑÑ Ð³Ð°Ð±ÑÐ¸ÑÐ»Ñ ÑÐ°ÑÐ´"/>
          <p:cNvPicPr>
            <a:picLocks noChangeAspect="1" noChangeArrowheads="1"/>
          </p:cNvPicPr>
          <p:nvPr/>
        </p:nvPicPr>
        <p:blipFill>
          <a:blip r:embed="rId2" cstate="print"/>
          <a:srcRect/>
          <a:stretch>
            <a:fillRect/>
          </a:stretch>
        </p:blipFill>
        <p:spPr bwMode="auto">
          <a:xfrm>
            <a:off x="6660232" y="692696"/>
            <a:ext cx="1944216" cy="2645974"/>
          </a:xfrm>
          <a:prstGeom prst="rect">
            <a:avLst/>
          </a:prstGeom>
          <a:noFill/>
        </p:spPr>
      </p:pic>
      <p:sp>
        <p:nvSpPr>
          <p:cNvPr id="4" name="Прямоугольник 3"/>
          <p:cNvSpPr/>
          <p:nvPr/>
        </p:nvSpPr>
        <p:spPr>
          <a:xfrm>
            <a:off x="6084168" y="3501008"/>
            <a:ext cx="2773131" cy="584775"/>
          </a:xfrm>
          <a:prstGeom prst="rect">
            <a:avLst/>
          </a:prstGeom>
        </p:spPr>
        <p:txBody>
          <a:bodyPr wrap="none">
            <a:spAutoFit/>
          </a:bodyPr>
          <a:lstStyle/>
          <a:p>
            <a:r>
              <a:rPr lang="uk-UA" sz="3200" i="1" dirty="0">
                <a:latin typeface="+mn-lt"/>
              </a:rPr>
              <a:t>Габріель Тард</a:t>
            </a:r>
            <a:r>
              <a:rPr lang="uk-UA" sz="3200" dirty="0">
                <a:latin typeface="+mn-lt"/>
              </a:rPr>
              <a:t> </a:t>
            </a:r>
            <a:endParaRPr lang="ru-RU" sz="3200" dirty="0">
              <a:latin typeface="+mn-lt"/>
            </a:endParaRPr>
          </a:p>
        </p:txBody>
      </p:sp>
      <p:sp>
        <p:nvSpPr>
          <p:cNvPr id="7" name="TextBox 6"/>
          <p:cNvSpPr txBox="1"/>
          <p:nvPr/>
        </p:nvSpPr>
        <p:spPr>
          <a:xfrm>
            <a:off x="6191672" y="4365104"/>
            <a:ext cx="2952328" cy="1384995"/>
          </a:xfrm>
          <a:prstGeom prst="rect">
            <a:avLst/>
          </a:prstGeom>
          <a:noFill/>
        </p:spPr>
        <p:txBody>
          <a:bodyPr wrap="square" rtlCol="0">
            <a:spAutoFit/>
          </a:bodyPr>
          <a:lstStyle/>
          <a:p>
            <a:pPr algn="ctr"/>
            <a:r>
              <a:rPr lang="uk-UA" sz="2800" dirty="0">
                <a:latin typeface="+mn-lt"/>
              </a:rPr>
              <a:t>Праця</a:t>
            </a:r>
          </a:p>
          <a:p>
            <a:pPr algn="ctr"/>
            <a:r>
              <a:rPr lang="uk-UA" sz="2800" dirty="0" err="1">
                <a:latin typeface="+mn-lt"/>
              </a:rPr>
              <a:t>“Філософія</a:t>
            </a:r>
            <a:r>
              <a:rPr lang="uk-UA" sz="2800" dirty="0">
                <a:latin typeface="+mn-lt"/>
              </a:rPr>
              <a:t> </a:t>
            </a:r>
          </a:p>
          <a:p>
            <a:pPr algn="ctr"/>
            <a:r>
              <a:rPr lang="uk-UA" sz="2800" dirty="0" err="1">
                <a:latin typeface="+mn-lt"/>
              </a:rPr>
              <a:t>кримінології”</a:t>
            </a:r>
            <a:endParaRPr lang="ru-RU" sz="2800" dirty="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95536" y="332656"/>
            <a:ext cx="4536504" cy="612068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5" name="Прямоугольник 4"/>
          <p:cNvSpPr/>
          <p:nvPr/>
        </p:nvSpPr>
        <p:spPr>
          <a:xfrm>
            <a:off x="467544" y="404664"/>
            <a:ext cx="4572000" cy="6001643"/>
          </a:xfrm>
          <a:prstGeom prst="rect">
            <a:avLst/>
          </a:prstGeom>
        </p:spPr>
        <p:txBody>
          <a:bodyPr wrap="square">
            <a:spAutoFit/>
          </a:bodyPr>
          <a:lstStyle/>
          <a:p>
            <a:pPr>
              <a:buFont typeface="Wingdings" pitchFamily="2" charset="2"/>
              <a:buChar char="ü"/>
            </a:pPr>
            <a:r>
              <a:rPr lang="uk-UA" sz="2400" dirty="0">
                <a:latin typeface="+mn-lt"/>
              </a:rPr>
              <a:t>Послідовник </a:t>
            </a:r>
            <a:r>
              <a:rPr lang="uk-UA" sz="2400" dirty="0" err="1">
                <a:latin typeface="+mn-lt"/>
              </a:rPr>
              <a:t>Тарда</a:t>
            </a:r>
            <a:endParaRPr lang="uk-UA" sz="2400" dirty="0">
              <a:latin typeface="+mn-lt"/>
            </a:endParaRPr>
          </a:p>
          <a:p>
            <a:pPr>
              <a:buFont typeface="Wingdings" pitchFamily="2" charset="2"/>
              <a:buChar char="ü"/>
            </a:pPr>
            <a:r>
              <a:rPr lang="uk-UA" sz="2400" dirty="0">
                <a:latin typeface="+mn-lt"/>
              </a:rPr>
              <a:t>Остаточно сформулював теорія диференціального зв’язку</a:t>
            </a:r>
          </a:p>
          <a:p>
            <a:pPr>
              <a:buFont typeface="Wingdings" pitchFamily="2" charset="2"/>
              <a:buChar char="ü"/>
            </a:pPr>
            <a:r>
              <a:rPr lang="uk-UA" sz="2400" dirty="0">
                <a:latin typeface="+mn-lt"/>
              </a:rPr>
              <a:t>Злочинна поведінка виникає в результаті зв’язку окремих людей або груп із моделями злочинної поведінки. Злочинній поведінці вчаться в процесі спілкування, здебільшого в групах; за таких умов багато що залежить від тривалості й інтенсивності контактів. Навчання злочинній поведінці не відрізняється від звичайного навчання</a:t>
            </a:r>
            <a:r>
              <a:rPr lang="uk-UA" sz="2400" dirty="0"/>
              <a:t>.</a:t>
            </a:r>
            <a:endParaRPr lang="ru-RU" sz="2400" dirty="0"/>
          </a:p>
        </p:txBody>
      </p:sp>
      <p:pic>
        <p:nvPicPr>
          <p:cNvPr id="62466" name="Picture 2" descr="ÐÐ°ÑÑÐ¸Ð½ÐºÐ¸ Ð¿Ð¾ Ð·Ð°Ð¿ÑÐ¾ÑÑ ÐÐ´Ð²ÑÐ½ Ð¡Ð°ÑÐµÑÐ»ÐµÐ½Ð´"/>
          <p:cNvPicPr>
            <a:picLocks noChangeAspect="1" noChangeArrowheads="1"/>
          </p:cNvPicPr>
          <p:nvPr/>
        </p:nvPicPr>
        <p:blipFill>
          <a:blip r:embed="rId2" cstate="print"/>
          <a:srcRect/>
          <a:stretch>
            <a:fillRect/>
          </a:stretch>
        </p:blipFill>
        <p:spPr bwMode="auto">
          <a:xfrm>
            <a:off x="5724128" y="908720"/>
            <a:ext cx="2543175" cy="3714751"/>
          </a:xfrm>
          <a:prstGeom prst="rect">
            <a:avLst/>
          </a:prstGeom>
          <a:noFill/>
        </p:spPr>
      </p:pic>
      <p:sp>
        <p:nvSpPr>
          <p:cNvPr id="8" name="Прямоугольник 7"/>
          <p:cNvSpPr/>
          <p:nvPr/>
        </p:nvSpPr>
        <p:spPr>
          <a:xfrm>
            <a:off x="5508104" y="4653136"/>
            <a:ext cx="3329951" cy="584775"/>
          </a:xfrm>
          <a:prstGeom prst="rect">
            <a:avLst/>
          </a:prstGeom>
        </p:spPr>
        <p:txBody>
          <a:bodyPr wrap="none">
            <a:spAutoFit/>
          </a:bodyPr>
          <a:lstStyle/>
          <a:p>
            <a:r>
              <a:rPr lang="uk-UA" sz="3200" i="1" dirty="0">
                <a:latin typeface="+mn-lt"/>
              </a:rPr>
              <a:t>Едвін Сатерленд</a:t>
            </a:r>
            <a:endParaRPr lang="ru-RU" sz="3200" dirty="0">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7164288" cy="6858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5" name="Прямоугольник 4"/>
          <p:cNvSpPr/>
          <p:nvPr/>
        </p:nvSpPr>
        <p:spPr>
          <a:xfrm>
            <a:off x="0" y="116632"/>
            <a:ext cx="7164288" cy="6555641"/>
          </a:xfrm>
          <a:prstGeom prst="rect">
            <a:avLst/>
          </a:prstGeom>
        </p:spPr>
        <p:txBody>
          <a:bodyPr wrap="square">
            <a:spAutoFit/>
          </a:bodyPr>
          <a:lstStyle/>
          <a:p>
            <a:pPr algn="ctr"/>
            <a:r>
              <a:rPr lang="uk-UA" sz="2800" b="1" i="1" dirty="0">
                <a:solidFill>
                  <a:srgbClr val="FFC000"/>
                </a:solidFill>
                <a:latin typeface="+mn-lt"/>
              </a:rPr>
              <a:t>Теорія соціальної дезорганізації </a:t>
            </a:r>
          </a:p>
          <a:p>
            <a:r>
              <a:rPr lang="uk-UA" sz="2800" dirty="0">
                <a:latin typeface="+mn-lt"/>
              </a:rPr>
              <a:t>На індивіда впливають «соціальні чинники», до яких належать зовнішні щодо нього образи мислення, дій. </a:t>
            </a:r>
          </a:p>
          <a:p>
            <a:r>
              <a:rPr lang="uk-UA" sz="2800" dirty="0">
                <a:latin typeface="+mn-lt"/>
              </a:rPr>
              <a:t> Мораль суспільства диктує конкретним людям правила поведінки. Суспільству, що функціонує нормально, завжди притаманний високий рівень згуртованості. Періодично в разі порушення суспільної рівноваги, що може статись як через економічне лихо, так і через стрімке підвищення рівня достатку в державі, згуртованість людей послаблюється та суспільство дезорганізується. </a:t>
            </a:r>
            <a:endParaRPr lang="ru-RU" sz="2800" dirty="0">
              <a:latin typeface="+mn-lt"/>
            </a:endParaRPr>
          </a:p>
        </p:txBody>
      </p:sp>
      <p:sp>
        <p:nvSpPr>
          <p:cNvPr id="8" name="Прямоугольник 7"/>
          <p:cNvSpPr/>
          <p:nvPr/>
        </p:nvSpPr>
        <p:spPr>
          <a:xfrm>
            <a:off x="7066572" y="4005064"/>
            <a:ext cx="2077428" cy="1077218"/>
          </a:xfrm>
          <a:prstGeom prst="rect">
            <a:avLst/>
          </a:prstGeom>
        </p:spPr>
        <p:txBody>
          <a:bodyPr wrap="none">
            <a:spAutoFit/>
          </a:bodyPr>
          <a:lstStyle/>
          <a:p>
            <a:r>
              <a:rPr lang="uk-UA" sz="3200" i="1" dirty="0">
                <a:latin typeface="+mn-lt"/>
              </a:rPr>
              <a:t>Еміль</a:t>
            </a:r>
          </a:p>
          <a:p>
            <a:r>
              <a:rPr lang="uk-UA" sz="3200" i="1" dirty="0">
                <a:latin typeface="+mn-lt"/>
              </a:rPr>
              <a:t>Дюркгейм</a:t>
            </a:r>
            <a:endParaRPr lang="ru-RU" sz="3200" dirty="0">
              <a:latin typeface="+mn-lt"/>
            </a:endParaRPr>
          </a:p>
        </p:txBody>
      </p:sp>
      <p:pic>
        <p:nvPicPr>
          <p:cNvPr id="63490" name="Picture 2" descr="ÐÐ°ÑÑÐ¸Ð½ÐºÐ¸ Ð¿Ð¾ Ð·Ð°Ð¿ÑÐ¾ÑÑ ÐÐ¼ÑÐ»Ñ ÐÑÑÐºÐ³ÐµÐ¹Ð¼"/>
          <p:cNvPicPr>
            <a:picLocks noChangeAspect="1" noChangeArrowheads="1"/>
          </p:cNvPicPr>
          <p:nvPr/>
        </p:nvPicPr>
        <p:blipFill>
          <a:blip r:embed="rId2" cstate="print"/>
          <a:srcRect/>
          <a:stretch>
            <a:fillRect/>
          </a:stretch>
        </p:blipFill>
        <p:spPr bwMode="auto">
          <a:xfrm>
            <a:off x="7308304" y="1124744"/>
            <a:ext cx="1575607" cy="273630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332656"/>
            <a:ext cx="3672408" cy="440120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dirty="0">
                <a:latin typeface="+mn-lt"/>
              </a:rPr>
              <a:t>Соціальна дезорганізація виявляється в </a:t>
            </a:r>
            <a:r>
              <a:rPr lang="uk-UA" sz="2800" b="1" i="1" dirty="0">
                <a:latin typeface="+mn-lt"/>
              </a:rPr>
              <a:t>явищі аномії</a:t>
            </a:r>
            <a:r>
              <a:rPr lang="uk-UA" sz="2800" dirty="0">
                <a:latin typeface="+mn-lt"/>
              </a:rPr>
              <a:t>. Термін </a:t>
            </a:r>
            <a:r>
              <a:rPr lang="uk-UA" sz="2800" dirty="0" err="1">
                <a:latin typeface="+mn-lt"/>
              </a:rPr>
              <a:t>запозичено</a:t>
            </a:r>
            <a:r>
              <a:rPr lang="uk-UA" sz="2800" dirty="0">
                <a:latin typeface="+mn-lt"/>
              </a:rPr>
              <a:t> із теологічного лексикону. Буквально перекладається як «</a:t>
            </a:r>
            <a:r>
              <a:rPr lang="uk-UA" sz="2800" dirty="0" err="1">
                <a:latin typeface="+mn-lt"/>
              </a:rPr>
              <a:t>безнормативність</a:t>
            </a:r>
            <a:r>
              <a:rPr lang="uk-UA" sz="2800" dirty="0">
                <a:latin typeface="+mn-lt"/>
              </a:rPr>
              <a:t>». </a:t>
            </a:r>
            <a:endParaRPr lang="ru-RU" sz="2800" dirty="0">
              <a:latin typeface="+mn-lt"/>
            </a:endParaRPr>
          </a:p>
        </p:txBody>
      </p:sp>
      <p:sp>
        <p:nvSpPr>
          <p:cNvPr id="2" name="Прямоугольник 1"/>
          <p:cNvSpPr/>
          <p:nvPr/>
        </p:nvSpPr>
        <p:spPr>
          <a:xfrm>
            <a:off x="3923928" y="4149080"/>
            <a:ext cx="5004048" cy="230832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400" dirty="0">
                <a:latin typeface="+mn-lt"/>
              </a:rPr>
              <a:t>Під аномією Е. Дюркгейм розумів соціальний факт як такий стан суспільства, за якого значно послаблюється стримувальна дія моралі та суспільство на деякий час втрачає вплив на людину</a:t>
            </a:r>
            <a:endParaRPr lang="ru-RU" sz="2400" dirty="0">
              <a:latin typeface="+mn-lt"/>
            </a:endParaRPr>
          </a:p>
        </p:txBody>
      </p:sp>
      <p:sp>
        <p:nvSpPr>
          <p:cNvPr id="64514" name="AutoShape 2" descr="ÐÐ°ÑÑÐ¸Ð½ÐºÐ¸ Ð¿Ð¾ Ð·Ð°Ð¿ÑÐ¾ÑÑ Ð°Ð½Ð¾Ð¼Ñ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4516" name="AutoShape 4" descr="ÐÐ°ÑÑÐ¸Ð½ÐºÐ¸ Ð¿Ð¾ Ð·Ð°Ð¿ÑÐ¾ÑÑ Ð°Ð½Ð¾Ð¼Ñ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4518" name="Picture 6" descr="ÐÐ°ÑÑÐ¸Ð½ÐºÐ¸ Ð¿Ð¾ Ð·Ð°Ð¿ÑÐ¾ÑÑ Ð°Ð½Ð¾Ð¼ÑÑ"/>
          <p:cNvPicPr>
            <a:picLocks noChangeAspect="1" noChangeArrowheads="1"/>
          </p:cNvPicPr>
          <p:nvPr/>
        </p:nvPicPr>
        <p:blipFill>
          <a:blip r:embed="rId2" cstate="print"/>
          <a:srcRect/>
          <a:stretch>
            <a:fillRect/>
          </a:stretch>
        </p:blipFill>
        <p:spPr bwMode="auto">
          <a:xfrm>
            <a:off x="3932434" y="404665"/>
            <a:ext cx="4972325" cy="331236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дисплей 8"/>
          <p:cNvSpPr/>
          <p:nvPr/>
        </p:nvSpPr>
        <p:spPr>
          <a:xfrm>
            <a:off x="3131840" y="1124744"/>
            <a:ext cx="5832648" cy="2412848"/>
          </a:xfrm>
          <a:prstGeom prst="flowChartDisplay">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2400" dirty="0"/>
              <a:t>Філософи  Стародавньої Греції (</a:t>
            </a:r>
            <a:r>
              <a:rPr lang="uk-UA" sz="2400" i="1" dirty="0"/>
              <a:t>Піфагор, Демокрит, Сократ, Протагор, Платон, Аристотель</a:t>
            </a:r>
            <a:r>
              <a:rPr lang="uk-UA" sz="2400" dirty="0"/>
              <a:t> тощо) </a:t>
            </a:r>
            <a:endParaRPr lang="ru-RU" sz="2400" dirty="0"/>
          </a:p>
        </p:txBody>
      </p:sp>
      <p:pic>
        <p:nvPicPr>
          <p:cNvPr id="46082" name="Picture 2" descr="C:\Users\lenvo\Desktop\загружено.jpg"/>
          <p:cNvPicPr>
            <a:picLocks noChangeAspect="1" noChangeArrowheads="1"/>
          </p:cNvPicPr>
          <p:nvPr/>
        </p:nvPicPr>
        <p:blipFill>
          <a:blip r:embed="rId2" cstate="print"/>
          <a:srcRect/>
          <a:stretch>
            <a:fillRect/>
          </a:stretch>
        </p:blipFill>
        <p:spPr bwMode="auto">
          <a:xfrm>
            <a:off x="179512" y="1484784"/>
            <a:ext cx="3240360" cy="4032448"/>
          </a:xfrm>
          <a:prstGeom prst="rect">
            <a:avLst/>
          </a:prstGeom>
          <a:noFill/>
          <a:effectLst>
            <a:softEdge rad="127000"/>
          </a:effectLst>
        </p:spPr>
      </p:pic>
      <p:sp>
        <p:nvSpPr>
          <p:cNvPr id="15" name="Прямоугольник 14"/>
          <p:cNvSpPr/>
          <p:nvPr/>
        </p:nvSpPr>
        <p:spPr>
          <a:xfrm>
            <a:off x="395536" y="2060848"/>
            <a:ext cx="2736304" cy="2831544"/>
          </a:xfrm>
          <a:prstGeom prst="rect">
            <a:avLst/>
          </a:prstGeom>
          <a:effectLst>
            <a:outerShdw blurRad="50800" dist="38100" dir="18900000" algn="bl" rotWithShape="0">
              <a:prstClr val="black">
                <a:alpha val="40000"/>
              </a:prstClr>
            </a:outerShdw>
          </a:effectLst>
        </p:spPr>
        <p:txBody>
          <a:bodyPr wrap="square">
            <a:spAutoFit/>
          </a:bodyPr>
          <a:lstStyle/>
          <a:p>
            <a:pPr algn="ctr"/>
            <a:r>
              <a:rPr lang="uk-UA" sz="3200" b="1" i="1" dirty="0">
                <a:latin typeface="+mj-lt"/>
              </a:rPr>
              <a:t>АНТИЧНИЙ ПЕРІОД </a:t>
            </a:r>
          </a:p>
          <a:p>
            <a:pPr algn="ctr"/>
            <a:r>
              <a:rPr lang="uk-UA" sz="3200" b="1" i="1" dirty="0">
                <a:latin typeface="+mj-lt"/>
              </a:rPr>
              <a:t>(VIII CТ. ДО Н.Е. — V СТ. Н.Е.). </a:t>
            </a:r>
            <a:endParaRPr lang="ru-RU" sz="3200" dirty="0">
              <a:latin typeface="+mj-lt"/>
            </a:endParaRPr>
          </a:p>
          <a:p>
            <a:endParaRPr lang="ru-RU" dirty="0">
              <a:latin typeface="+mj-lt"/>
            </a:endParaRPr>
          </a:p>
        </p:txBody>
      </p:sp>
      <p:sp>
        <p:nvSpPr>
          <p:cNvPr id="16" name="Блок-схема: дисплей 15"/>
          <p:cNvSpPr/>
          <p:nvPr/>
        </p:nvSpPr>
        <p:spPr>
          <a:xfrm>
            <a:off x="3203848" y="3789040"/>
            <a:ext cx="5832648" cy="2412848"/>
          </a:xfrm>
          <a:prstGeom prst="flowChartDisplay">
            <a:avLst/>
          </a:prstGeom>
        </p:spPr>
        <p:style>
          <a:lnRef idx="0">
            <a:schemeClr val="accent6"/>
          </a:lnRef>
          <a:fillRef idx="3">
            <a:schemeClr val="accent6"/>
          </a:fillRef>
          <a:effectRef idx="3">
            <a:schemeClr val="accent6"/>
          </a:effectRef>
          <a:fontRef idx="minor">
            <a:schemeClr val="lt1"/>
          </a:fontRef>
        </p:style>
        <p:txBody>
          <a:bodyPr rtlCol="0" anchor="ctr"/>
          <a:lstStyle/>
          <a:p>
            <a:pPr algn="ctr">
              <a:buNone/>
            </a:pPr>
            <a:r>
              <a:rPr lang="uk-UA" sz="2400" dirty="0"/>
              <a:t>Філософи Риму (</a:t>
            </a:r>
            <a:r>
              <a:rPr lang="uk-UA" sz="2400" i="1" dirty="0"/>
              <a:t>Цицерон, Сенека, </a:t>
            </a:r>
            <a:r>
              <a:rPr lang="uk-UA" sz="2400" i="1" dirty="0" err="1"/>
              <a:t>Публій</a:t>
            </a:r>
            <a:r>
              <a:rPr lang="uk-UA" sz="2400" i="1" dirty="0"/>
              <a:t> </a:t>
            </a:r>
            <a:r>
              <a:rPr lang="uk-UA" sz="2400" i="1" dirty="0" err="1"/>
              <a:t>Сір</a:t>
            </a:r>
            <a:r>
              <a:rPr lang="uk-UA" sz="2400" i="1" dirty="0"/>
              <a:t>, Горацій, Вергілій, </a:t>
            </a:r>
            <a:r>
              <a:rPr lang="uk-UA" sz="2400" i="1" dirty="0" err="1"/>
              <a:t>Лукрецій</a:t>
            </a:r>
            <a:r>
              <a:rPr lang="uk-UA" sz="2400" i="1" dirty="0"/>
              <a:t>, Ювеналій, </a:t>
            </a:r>
            <a:r>
              <a:rPr lang="uk-UA" sz="2400" i="1" dirty="0" err="1"/>
              <a:t>Аврелій</a:t>
            </a:r>
            <a:r>
              <a:rPr lang="uk-UA" sz="2400" i="1" dirty="0"/>
              <a:t> Августин</a:t>
            </a:r>
            <a:r>
              <a:rPr lang="uk-UA" sz="2400" dirty="0"/>
              <a:t> тощо).</a:t>
            </a:r>
            <a:endParaRPr lang="ru-RU"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5112568" cy="612475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uk-UA" sz="2800" b="1" i="1" dirty="0">
                <a:solidFill>
                  <a:srgbClr val="FFC000"/>
                </a:solidFill>
              </a:rPr>
              <a:t>ТЕОРІЯ НАПРУГИ</a:t>
            </a:r>
            <a:r>
              <a:rPr lang="uk-UA" sz="2800" b="1" dirty="0">
                <a:solidFill>
                  <a:srgbClr val="FFC000"/>
                </a:solidFill>
              </a:rPr>
              <a:t> </a:t>
            </a:r>
          </a:p>
          <a:p>
            <a:r>
              <a:rPr lang="uk-UA" sz="2800" dirty="0"/>
              <a:t>Причиною аномії може бути суперечність між цінностями, до яких прагне суспільство та можливостями окремих членів суспільства досягти їх за правилами, що встановлені в суспільстві. Це призводить до того, що особа, яка не має можливості отримати ці блага за усталеними правилами, намагається їх отримати без правил. </a:t>
            </a:r>
            <a:endParaRPr lang="ru-RU" sz="2800" dirty="0"/>
          </a:p>
        </p:txBody>
      </p:sp>
      <p:pic>
        <p:nvPicPr>
          <p:cNvPr id="65538" name="Picture 2" descr="ÐÐ°ÑÑÐ¸Ð½ÐºÐ¸ Ð¿Ð¾ Ð·Ð°Ð¿ÑÐ¾ÑÑ ÑÐ¾Ð±ÐµÑÑ Ð¼ÐµÑÑÐ¾Ð½"/>
          <p:cNvPicPr>
            <a:picLocks noChangeAspect="1" noChangeArrowheads="1"/>
          </p:cNvPicPr>
          <p:nvPr/>
        </p:nvPicPr>
        <p:blipFill>
          <a:blip r:embed="rId2" cstate="print"/>
          <a:srcRect/>
          <a:stretch>
            <a:fillRect/>
          </a:stretch>
        </p:blipFill>
        <p:spPr bwMode="auto">
          <a:xfrm>
            <a:off x="6084168" y="404664"/>
            <a:ext cx="2381250" cy="3343275"/>
          </a:xfrm>
          <a:prstGeom prst="rect">
            <a:avLst/>
          </a:prstGeom>
          <a:noFill/>
        </p:spPr>
      </p:pic>
      <p:sp>
        <p:nvSpPr>
          <p:cNvPr id="4" name="Прямоугольник 3"/>
          <p:cNvSpPr/>
          <p:nvPr/>
        </p:nvSpPr>
        <p:spPr>
          <a:xfrm>
            <a:off x="6012160" y="3861048"/>
            <a:ext cx="2932341" cy="523220"/>
          </a:xfrm>
          <a:prstGeom prst="rect">
            <a:avLst/>
          </a:prstGeom>
        </p:spPr>
        <p:txBody>
          <a:bodyPr wrap="none">
            <a:spAutoFit/>
          </a:bodyPr>
          <a:lstStyle/>
          <a:p>
            <a:r>
              <a:rPr lang="uk-UA" sz="2800" i="1" dirty="0">
                <a:latin typeface="+mn-lt"/>
              </a:rPr>
              <a:t>Роберт Мертон</a:t>
            </a:r>
            <a:r>
              <a:rPr lang="uk-UA" sz="2800" dirty="0">
                <a:latin typeface="+mn-lt"/>
              </a:rPr>
              <a:t> </a:t>
            </a:r>
            <a:endParaRPr lang="ru-RU" sz="2800" dirty="0">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467544" y="2708920"/>
            <a:ext cx="4896545" cy="206210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a:ln>
                  <a:noFill/>
                </a:ln>
                <a:solidFill>
                  <a:schemeClr val="tx1"/>
                </a:solidFill>
                <a:effectLst/>
                <a:latin typeface="+mn-lt"/>
                <a:ea typeface="Times New Roman" pitchFamily="18" charset="0"/>
                <a:cs typeface="Arial" pitchFamily="34" charset="0"/>
              </a:rPr>
              <a:t>Злочин — це результат одночасного впливу біологічних і соціальних чинників.</a:t>
            </a:r>
            <a:endParaRPr kumimoji="0" lang="uk-UA" sz="3200" b="0" i="0" u="none" strike="noStrike" cap="none" normalizeH="0" baseline="0" dirty="0">
              <a:ln>
                <a:noFill/>
              </a:ln>
              <a:solidFill>
                <a:schemeClr val="tx1"/>
              </a:solidFill>
              <a:effectLst/>
              <a:latin typeface="+mn-lt"/>
              <a:cs typeface="Arial" pitchFamily="34" charset="0"/>
            </a:endParaRPr>
          </a:p>
        </p:txBody>
      </p:sp>
      <p:sp>
        <p:nvSpPr>
          <p:cNvPr id="4" name="Горизонтальный свиток 3"/>
          <p:cNvSpPr/>
          <p:nvPr/>
        </p:nvSpPr>
        <p:spPr>
          <a:xfrm>
            <a:off x="683568" y="764704"/>
            <a:ext cx="4320480" cy="1440160"/>
          </a:xfrm>
          <a:prstGeom prst="horizontalScroll">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3200" i="1" dirty="0">
                <a:ea typeface="Times New Roman" pitchFamily="18" charset="0"/>
                <a:cs typeface="Arial" pitchFamily="34" charset="0"/>
              </a:rPr>
              <a:t>БІОСОЦІАЛЬНИЙ НАПРЯМ</a:t>
            </a:r>
            <a:r>
              <a:rPr lang="uk-UA" sz="3200" dirty="0">
                <a:ea typeface="Times New Roman" pitchFamily="18" charset="0"/>
                <a:cs typeface="Arial" pitchFamily="34" charset="0"/>
              </a:rPr>
              <a:t> </a:t>
            </a:r>
            <a:endParaRPr lang="ru-RU" sz="3200" dirty="0"/>
          </a:p>
          <a:p>
            <a:pPr algn="ctr"/>
            <a:endParaRPr lang="ru-RU" dirty="0"/>
          </a:p>
        </p:txBody>
      </p:sp>
      <p:sp>
        <p:nvSpPr>
          <p:cNvPr id="5" name="Прямоугольник 4"/>
          <p:cNvSpPr/>
          <p:nvPr/>
        </p:nvSpPr>
        <p:spPr>
          <a:xfrm>
            <a:off x="5652120" y="4653136"/>
            <a:ext cx="3296095" cy="584775"/>
          </a:xfrm>
          <a:prstGeom prst="rect">
            <a:avLst/>
          </a:prstGeom>
        </p:spPr>
        <p:txBody>
          <a:bodyPr wrap="none">
            <a:spAutoFit/>
          </a:bodyPr>
          <a:lstStyle/>
          <a:p>
            <a:r>
              <a:rPr lang="uk-UA" sz="3200" i="1" dirty="0" err="1">
                <a:latin typeface="+mn-lt"/>
                <a:ea typeface="Times New Roman" pitchFamily="18" charset="0"/>
                <a:cs typeface="Arial" pitchFamily="34" charset="0"/>
              </a:rPr>
              <a:t>Франц</a:t>
            </a:r>
            <a:r>
              <a:rPr lang="uk-UA" sz="3200" i="1" dirty="0">
                <a:latin typeface="+mn-lt"/>
                <a:ea typeface="Times New Roman" pitchFamily="18" charset="0"/>
                <a:cs typeface="Arial" pitchFamily="34" charset="0"/>
              </a:rPr>
              <a:t> фон Ліст</a:t>
            </a:r>
            <a:r>
              <a:rPr lang="uk-UA" sz="3200" dirty="0">
                <a:latin typeface="+mn-lt"/>
                <a:ea typeface="Times New Roman" pitchFamily="18" charset="0"/>
                <a:cs typeface="Arial" pitchFamily="34" charset="0"/>
              </a:rPr>
              <a:t> </a:t>
            </a:r>
            <a:endParaRPr lang="ru-RU" sz="3200" dirty="0">
              <a:latin typeface="+mn-lt"/>
            </a:endParaRPr>
          </a:p>
        </p:txBody>
      </p:sp>
      <p:pic>
        <p:nvPicPr>
          <p:cNvPr id="66563" name="Picture 3" descr="ÐÐ°ÑÑÐ¸Ð½ÐºÐ¸ Ð¿Ð¾ Ð·Ð°Ð¿ÑÐ¾ÑÑ Ð¤ÑÐ°Ð½Ñ ÑÐ¾Ð½ ÐÑÑÑ"/>
          <p:cNvPicPr>
            <a:picLocks noChangeAspect="1" noChangeArrowheads="1"/>
          </p:cNvPicPr>
          <p:nvPr/>
        </p:nvPicPr>
        <p:blipFill>
          <a:blip r:embed="rId3" cstate="print"/>
          <a:srcRect/>
          <a:stretch>
            <a:fillRect/>
          </a:stretch>
        </p:blipFill>
        <p:spPr bwMode="auto">
          <a:xfrm>
            <a:off x="6084168" y="1700808"/>
            <a:ext cx="2276475" cy="289560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683568" y="260648"/>
            <a:ext cx="2880320" cy="1224136"/>
          </a:xfrm>
          <a:prstGeom prst="horizontalScroll">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3200" dirty="0"/>
              <a:t>Інші напрями</a:t>
            </a:r>
            <a:endParaRPr lang="ru-RU" sz="3200" dirty="0"/>
          </a:p>
        </p:txBody>
      </p:sp>
      <p:sp>
        <p:nvSpPr>
          <p:cNvPr id="3" name="Прямоугольник 2"/>
          <p:cNvSpPr/>
          <p:nvPr/>
        </p:nvSpPr>
        <p:spPr>
          <a:xfrm>
            <a:off x="467544" y="1700808"/>
            <a:ext cx="3960440" cy="138499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dirty="0">
                <a:latin typeface="+mn-lt"/>
              </a:rPr>
              <a:t>теорія ендокринного нахилу людини до злочинної поведінки </a:t>
            </a:r>
            <a:endParaRPr lang="ru-RU" sz="2800" dirty="0">
              <a:latin typeface="+mn-lt"/>
            </a:endParaRPr>
          </a:p>
        </p:txBody>
      </p:sp>
      <p:sp>
        <p:nvSpPr>
          <p:cNvPr id="4" name="Прямоугольник 3"/>
          <p:cNvSpPr/>
          <p:nvPr/>
        </p:nvSpPr>
        <p:spPr>
          <a:xfrm>
            <a:off x="467544" y="3140968"/>
            <a:ext cx="3960440" cy="181588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dirty="0">
                <a:latin typeface="+mn-lt"/>
              </a:rPr>
              <a:t>теорія конституціонального схильності до злочинної поведінки </a:t>
            </a:r>
            <a:endParaRPr lang="ru-RU" sz="2800" dirty="0">
              <a:latin typeface="+mn-lt"/>
            </a:endParaRPr>
          </a:p>
        </p:txBody>
      </p:sp>
      <p:sp>
        <p:nvSpPr>
          <p:cNvPr id="5" name="Прямоугольник 4"/>
          <p:cNvSpPr/>
          <p:nvPr/>
        </p:nvSpPr>
        <p:spPr>
          <a:xfrm>
            <a:off x="467544" y="5085184"/>
            <a:ext cx="396044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dirty="0">
                <a:latin typeface="+mn-lt"/>
              </a:rPr>
              <a:t>хромосомна теорія </a:t>
            </a:r>
            <a:endParaRPr lang="ru-RU" sz="2800" dirty="0">
              <a:latin typeface="+mn-lt"/>
            </a:endParaRPr>
          </a:p>
        </p:txBody>
      </p:sp>
      <p:sp>
        <p:nvSpPr>
          <p:cNvPr id="6" name="Прямоугольник 5"/>
          <p:cNvSpPr/>
          <p:nvPr/>
        </p:nvSpPr>
        <p:spPr>
          <a:xfrm>
            <a:off x="467545" y="5805264"/>
            <a:ext cx="396044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dirty="0"/>
              <a:t>теорія </a:t>
            </a:r>
            <a:r>
              <a:rPr lang="uk-UA" sz="2800" dirty="0" err="1"/>
              <a:t>“частоти</a:t>
            </a:r>
            <a:r>
              <a:rPr lang="uk-UA" sz="2800" dirty="0"/>
              <a:t> </a:t>
            </a:r>
            <a:r>
              <a:rPr lang="uk-UA" sz="2800" dirty="0" err="1"/>
              <a:t>пульсу”</a:t>
            </a:r>
            <a:r>
              <a:rPr lang="uk-UA" sz="2800" dirty="0"/>
              <a:t> </a:t>
            </a:r>
            <a:endParaRPr lang="ru-RU" sz="2800" dirty="0"/>
          </a:p>
        </p:txBody>
      </p:sp>
      <p:sp>
        <p:nvSpPr>
          <p:cNvPr id="7" name="Прямоугольник 6"/>
          <p:cNvSpPr/>
          <p:nvPr/>
        </p:nvSpPr>
        <p:spPr>
          <a:xfrm>
            <a:off x="5076056" y="836712"/>
            <a:ext cx="3835345"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uk-UA" sz="2800" dirty="0"/>
              <a:t>клінічна кримінологія</a:t>
            </a:r>
            <a:endParaRPr lang="ru-RU" sz="2800" dirty="0"/>
          </a:p>
        </p:txBody>
      </p:sp>
      <p:sp>
        <p:nvSpPr>
          <p:cNvPr id="8" name="Прямоугольник 7"/>
          <p:cNvSpPr/>
          <p:nvPr/>
        </p:nvSpPr>
        <p:spPr>
          <a:xfrm>
            <a:off x="5076056" y="2348880"/>
            <a:ext cx="3816424"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dirty="0">
                <a:latin typeface="+mn-lt"/>
              </a:rPr>
              <a:t>генетичні теорії</a:t>
            </a:r>
            <a:endParaRPr lang="ru-RU" sz="2800" dirty="0">
              <a:latin typeface="+mn-lt"/>
            </a:endParaRPr>
          </a:p>
        </p:txBody>
      </p:sp>
      <p:sp>
        <p:nvSpPr>
          <p:cNvPr id="9" name="Прямоугольник 8"/>
          <p:cNvSpPr/>
          <p:nvPr/>
        </p:nvSpPr>
        <p:spPr>
          <a:xfrm>
            <a:off x="5076056" y="1628800"/>
            <a:ext cx="3816424"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dirty="0"/>
              <a:t>економічна теорія</a:t>
            </a:r>
            <a:endParaRPr lang="ru-RU" sz="2800" dirty="0"/>
          </a:p>
        </p:txBody>
      </p:sp>
      <p:sp>
        <p:nvSpPr>
          <p:cNvPr id="10" name="Прямоугольник 9"/>
          <p:cNvSpPr/>
          <p:nvPr/>
        </p:nvSpPr>
        <p:spPr>
          <a:xfrm>
            <a:off x="5076056" y="3140968"/>
            <a:ext cx="3816425" cy="95410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dirty="0">
                <a:latin typeface="+mn-lt"/>
              </a:rPr>
              <a:t>соціологічна теорія чинників </a:t>
            </a:r>
            <a:endParaRPr lang="ru-RU" sz="2800" dirty="0">
              <a:latin typeface="+mn-lt"/>
            </a:endParaRPr>
          </a:p>
        </p:txBody>
      </p:sp>
      <p:sp>
        <p:nvSpPr>
          <p:cNvPr id="11" name="Прямоугольник 10"/>
          <p:cNvSpPr/>
          <p:nvPr/>
        </p:nvSpPr>
        <p:spPr>
          <a:xfrm>
            <a:off x="5076056" y="5373216"/>
            <a:ext cx="3816424" cy="95410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dirty="0"/>
              <a:t>статистичний напрямок </a:t>
            </a:r>
            <a:endParaRPr lang="ru-RU" sz="2800" dirty="0"/>
          </a:p>
        </p:txBody>
      </p:sp>
      <p:sp>
        <p:nvSpPr>
          <p:cNvPr id="12" name="Прямоугольник 11"/>
          <p:cNvSpPr/>
          <p:nvPr/>
        </p:nvSpPr>
        <p:spPr>
          <a:xfrm>
            <a:off x="5076056" y="4221088"/>
            <a:ext cx="3816424" cy="95410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dirty="0"/>
              <a:t>радикальна кримінологія </a:t>
            </a:r>
            <a:endParaRPr lang="ru-RU"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539552" y="620688"/>
            <a:ext cx="5472608" cy="1033272"/>
          </a:xfrm>
          <a:prstGeom prst="horizontalScroll">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5" name="Заголовок 4"/>
          <p:cNvSpPr>
            <a:spLocks noGrp="1"/>
          </p:cNvSpPr>
          <p:nvPr>
            <p:ph type="title"/>
          </p:nvPr>
        </p:nvSpPr>
        <p:spPr>
          <a:xfrm>
            <a:off x="683568" y="836712"/>
            <a:ext cx="8229600" cy="643136"/>
          </a:xfrm>
        </p:spPr>
        <p:txBody>
          <a:bodyPr>
            <a:normAutofit/>
          </a:bodyPr>
          <a:lstStyle/>
          <a:p>
            <a:pPr eaLnBrk="1" hangingPunct="1">
              <a:defRPr/>
            </a:pPr>
            <a:r>
              <a:rPr lang="ru-RU" sz="3200" dirty="0"/>
              <a:t>НЕОКЛАСИЧНИЙ НАПРЯМ</a:t>
            </a:r>
          </a:p>
        </p:txBody>
      </p:sp>
      <p:pic>
        <p:nvPicPr>
          <p:cNvPr id="9218" name="Picture 2" descr="ÐÐ°ÑÑÐ¸Ð½ÐºÐ¸ Ð¿Ð¾ Ð·Ð°Ð¿ÑÐ¾ÑÑ Ð½ÐµÐ¾ÐºÐ»Ð°ÑÑÐ¸ÐºÐ° ÑÐ¾ÑÐ¸ÑÐ¼"/>
          <p:cNvPicPr>
            <a:picLocks noChangeAspect="1" noChangeArrowheads="1"/>
          </p:cNvPicPr>
          <p:nvPr/>
        </p:nvPicPr>
        <p:blipFill>
          <a:blip r:embed="rId2" cstate="print"/>
          <a:srcRect/>
          <a:stretch>
            <a:fillRect/>
          </a:stretch>
        </p:blipFill>
        <p:spPr bwMode="auto">
          <a:xfrm>
            <a:off x="5436096" y="1484784"/>
            <a:ext cx="3280364" cy="2952328"/>
          </a:xfrm>
          <a:prstGeom prst="rect">
            <a:avLst/>
          </a:prstGeom>
          <a:noFill/>
          <a:effectLst>
            <a:softEdge rad="127000"/>
          </a:effectLst>
        </p:spPr>
      </p:pic>
      <p:sp>
        <p:nvSpPr>
          <p:cNvPr id="7" name="Прямоугольник 6"/>
          <p:cNvSpPr/>
          <p:nvPr/>
        </p:nvSpPr>
        <p:spPr>
          <a:xfrm>
            <a:off x="611560" y="2276872"/>
            <a:ext cx="4572000" cy="353943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r>
              <a:rPr lang="uk-UA" sz="3200" dirty="0">
                <a:latin typeface="+mn-lt"/>
              </a:rPr>
              <a:t>спирався в основному на політичну економію і раціонально пояснював походження злочинів суто економічними причинами</a:t>
            </a:r>
            <a:endParaRPr lang="ru-RU" sz="3200" dirty="0">
              <a:latin typeface="+mn-lt"/>
            </a:endParaRPr>
          </a:p>
        </p:txBody>
      </p:sp>
    </p:spTree>
  </p:cSld>
  <p:clrMapOvr>
    <a:masterClrMapping/>
  </p:clrMapOvr>
  <p:transition>
    <p:pull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ÑÑÐ¸ ÐÐµÐºÐºÐµÑ"/>
          <p:cNvPicPr>
            <a:picLocks noChangeAspect="1" noChangeArrowheads="1"/>
          </p:cNvPicPr>
          <p:nvPr/>
        </p:nvPicPr>
        <p:blipFill>
          <a:blip r:embed="rId2" cstate="print"/>
          <a:srcRect/>
          <a:stretch>
            <a:fillRect/>
          </a:stretch>
        </p:blipFill>
        <p:spPr bwMode="auto">
          <a:xfrm>
            <a:off x="467544" y="548680"/>
            <a:ext cx="1905000" cy="2695576"/>
          </a:xfrm>
          <a:prstGeom prst="rect">
            <a:avLst/>
          </a:prstGeom>
          <a:noFill/>
        </p:spPr>
      </p:pic>
      <p:sp>
        <p:nvSpPr>
          <p:cNvPr id="9" name="Прямоугольник 8"/>
          <p:cNvSpPr/>
          <p:nvPr/>
        </p:nvSpPr>
        <p:spPr>
          <a:xfrm>
            <a:off x="525765" y="3429000"/>
            <a:ext cx="1490986" cy="954107"/>
          </a:xfrm>
          <a:prstGeom prst="rect">
            <a:avLst/>
          </a:prstGeom>
        </p:spPr>
        <p:txBody>
          <a:bodyPr wrap="none">
            <a:spAutoFit/>
          </a:bodyPr>
          <a:lstStyle/>
          <a:p>
            <a:pPr algn="ctr"/>
            <a:r>
              <a:rPr lang="uk-UA" sz="2800" i="1" dirty="0">
                <a:latin typeface="+mn-lt"/>
              </a:rPr>
              <a:t>Гаррі С. </a:t>
            </a:r>
          </a:p>
          <a:p>
            <a:pPr algn="ctr"/>
            <a:r>
              <a:rPr lang="uk-UA" sz="2800" i="1" dirty="0">
                <a:latin typeface="+mn-lt"/>
              </a:rPr>
              <a:t>Беккер</a:t>
            </a:r>
            <a:r>
              <a:rPr lang="uk-UA" sz="2800" dirty="0">
                <a:latin typeface="+mn-lt"/>
              </a:rPr>
              <a:t> </a:t>
            </a:r>
            <a:endParaRPr lang="ru-RU" sz="2800" dirty="0">
              <a:latin typeface="+mn-lt"/>
            </a:endParaRPr>
          </a:p>
        </p:txBody>
      </p:sp>
      <p:sp>
        <p:nvSpPr>
          <p:cNvPr id="10" name="Прямоугольник 9"/>
          <p:cNvSpPr/>
          <p:nvPr/>
        </p:nvSpPr>
        <p:spPr>
          <a:xfrm>
            <a:off x="2411760" y="332656"/>
            <a:ext cx="6480720" cy="612475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buFont typeface="Wingdings" pitchFamily="2" charset="2"/>
              <a:buChar char="ü"/>
            </a:pPr>
            <a:r>
              <a:rPr lang="uk-UA" sz="2800" dirty="0">
                <a:latin typeface="+mn-lt"/>
              </a:rPr>
              <a:t>Людина не тому стає злочинцем, що  її мотивація відрізняється від мотивації інших людей, а тому, що з аналізу витрат і вигод від своїх дій вона робить інші висновки для прийняття своїх рішень. </a:t>
            </a:r>
            <a:endParaRPr lang="uk-UA" sz="2800" dirty="0"/>
          </a:p>
          <a:p>
            <a:pPr>
              <a:buFont typeface="Wingdings" pitchFamily="2" charset="2"/>
              <a:buChar char="ü"/>
            </a:pPr>
            <a:r>
              <a:rPr lang="uk-UA" sz="2800" dirty="0">
                <a:latin typeface="+mn-lt"/>
              </a:rPr>
              <a:t>Злочинці приймають цілком раціональні рішення. Потенційний злочинець перевіряє в межах своїх інформаційних можливостей усі свої шанси і вибирає таку дію, що обіцяє йому за найменших витратах і особливо за найменшим ризиком покарання найбільшу особисту вигоду.</a:t>
            </a:r>
            <a:endParaRPr lang="ru-RU" sz="2800" dirty="0">
              <a:latin typeface="+mn-lt"/>
            </a:endParaRPr>
          </a:p>
        </p:txBody>
      </p:sp>
    </p:spTree>
  </p:cSld>
  <p:clrMapOvr>
    <a:masterClrMapping/>
  </p:clrMapOvr>
  <p:transition>
    <p:pull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3356992"/>
            <a:ext cx="1967142" cy="523220"/>
          </a:xfrm>
          <a:prstGeom prst="rect">
            <a:avLst/>
          </a:prstGeom>
        </p:spPr>
        <p:txBody>
          <a:bodyPr wrap="none">
            <a:spAutoFit/>
          </a:bodyPr>
          <a:lstStyle/>
          <a:p>
            <a:r>
              <a:rPr lang="uk-UA" sz="2800" i="1" dirty="0" err="1">
                <a:latin typeface="+mn-lt"/>
              </a:rPr>
              <a:t>Ісаак</a:t>
            </a:r>
            <a:r>
              <a:rPr lang="uk-UA" sz="2800" i="1" dirty="0">
                <a:latin typeface="+mn-lt"/>
              </a:rPr>
              <a:t> </a:t>
            </a:r>
            <a:r>
              <a:rPr lang="uk-UA" sz="2800" i="1" dirty="0" err="1">
                <a:latin typeface="+mn-lt"/>
              </a:rPr>
              <a:t>Ерліх</a:t>
            </a:r>
            <a:endParaRPr lang="ru-RU" sz="2800" dirty="0">
              <a:latin typeface="+mn-lt"/>
            </a:endParaRPr>
          </a:p>
        </p:txBody>
      </p:sp>
      <p:sp>
        <p:nvSpPr>
          <p:cNvPr id="66562" name="AutoShape 2" descr="ÐÐ°ÑÑÐ¸Ð½ÐºÐ¸ Ð¿Ð¾ Ð·Ð°Ð¿ÑÐ¾ÑÑ Ð°Ð¹Ð·ÐµÐº ÑÑÐ»Ð¸Ñ Ð¿Ð¾Ð»Ð¸ÑÑÐºÐ¾Ð½Ð¾Ð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64" name="AutoShape 4" descr="ÐÐ°ÑÑÐ¸Ð½ÐºÐ¸ Ð¿Ð¾ Ð·Ð°Ð¿ÑÐ¾ÑÑ Ð°Ð¹Ð·ÐµÐº ÑÑÐ»Ð¸Ñ Ð¿Ð¾Ð»Ð¸ÑÑÐºÐ¾Ð½Ð¾Ð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6566" name="Picture 6" descr="https://conf.hse.ru/data/2013/12/19/1338956685/Isaac%20Ehrlich.png.(200x302x123).png"/>
          <p:cNvPicPr>
            <a:picLocks noChangeAspect="1" noChangeArrowheads="1"/>
          </p:cNvPicPr>
          <p:nvPr/>
        </p:nvPicPr>
        <p:blipFill>
          <a:blip r:embed="rId2" cstate="print"/>
          <a:srcRect/>
          <a:stretch>
            <a:fillRect/>
          </a:stretch>
        </p:blipFill>
        <p:spPr bwMode="auto">
          <a:xfrm>
            <a:off x="539552" y="332656"/>
            <a:ext cx="1905000" cy="2867025"/>
          </a:xfrm>
          <a:prstGeom prst="rect">
            <a:avLst/>
          </a:prstGeom>
          <a:noFill/>
        </p:spPr>
      </p:pic>
      <p:sp>
        <p:nvSpPr>
          <p:cNvPr id="7" name="Прямоугольник 6"/>
          <p:cNvSpPr/>
          <p:nvPr/>
        </p:nvSpPr>
        <p:spPr>
          <a:xfrm>
            <a:off x="3491880" y="476672"/>
            <a:ext cx="5256584" cy="397031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dirty="0"/>
              <a:t>З</a:t>
            </a:r>
            <a:r>
              <a:rPr lang="uk-UA" sz="2800" dirty="0">
                <a:latin typeface="+mn-lt"/>
              </a:rPr>
              <a:t>лочинці реагують на спокуси і шанси так само, як і несхильні до злочинності люди. Кримінально-карані діяння, особливо майнові злочини, здійснюються ними як нормальні ринкові операції, коли незабаром очікувана вигода перевершує витрати</a:t>
            </a:r>
            <a:endParaRPr lang="ru-RU" sz="2800" dirty="0">
              <a:latin typeface="+mn-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63888" y="260648"/>
            <a:ext cx="5260762" cy="1152128"/>
          </a:xfrm>
        </p:spPr>
        <p:txBody>
          <a:bodyPr>
            <a:normAutofit fontScale="90000"/>
          </a:bodyPr>
          <a:lstStyle/>
          <a:p>
            <a:pPr eaLnBrk="1" fontAlgn="auto" hangingPunct="1">
              <a:spcAft>
                <a:spcPts val="0"/>
              </a:spcAft>
              <a:defRPr/>
            </a:pPr>
            <a:r>
              <a:rPr lang="en-US" b="1" dirty="0"/>
              <a:t>V. </a:t>
            </a:r>
            <a:r>
              <a:rPr lang="ru-RU" b="1" dirty="0"/>
              <a:t>СУЧАСНА ШКОЛА</a:t>
            </a:r>
          </a:p>
        </p:txBody>
      </p:sp>
      <p:pic>
        <p:nvPicPr>
          <p:cNvPr id="50178" name="Picture 2" descr="ÐÐ°ÑÑÐ¸Ð½ÐºÐ¸ Ð¿Ð¾ Ð·Ð°Ð¿ÑÐ¾ÑÑ Ð¿Ð¾Ð·Ð¸ÑÐ¸Ð²Ð¸Ð·Ð¼"/>
          <p:cNvPicPr>
            <a:picLocks noChangeAspect="1" noChangeArrowheads="1"/>
          </p:cNvPicPr>
          <p:nvPr/>
        </p:nvPicPr>
        <p:blipFill>
          <a:blip r:embed="rId2" cstate="print"/>
          <a:srcRect/>
          <a:stretch>
            <a:fillRect/>
          </a:stretch>
        </p:blipFill>
        <p:spPr bwMode="auto">
          <a:xfrm>
            <a:off x="467544" y="260648"/>
            <a:ext cx="2208245" cy="1656184"/>
          </a:xfrm>
          <a:prstGeom prst="rect">
            <a:avLst/>
          </a:prstGeom>
          <a:noFill/>
        </p:spPr>
      </p:pic>
      <p:sp>
        <p:nvSpPr>
          <p:cNvPr id="6" name="Прямоугольник 5"/>
          <p:cNvSpPr/>
          <p:nvPr/>
        </p:nvSpPr>
        <p:spPr>
          <a:xfrm>
            <a:off x="4211960" y="3212976"/>
            <a:ext cx="4452950"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uk-UA" sz="2800" b="1" i="1" dirty="0">
                <a:latin typeface="+mn-lt"/>
              </a:rPr>
              <a:t>ТЕОРІЯ СТРАТИФІКАЦІЇ</a:t>
            </a:r>
          </a:p>
        </p:txBody>
      </p:sp>
      <p:sp>
        <p:nvSpPr>
          <p:cNvPr id="7" name="Прямоугольник 6"/>
          <p:cNvSpPr/>
          <p:nvPr/>
        </p:nvSpPr>
        <p:spPr>
          <a:xfrm>
            <a:off x="395536" y="2420888"/>
            <a:ext cx="5514074"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uk-UA" sz="2800" b="1" i="1" dirty="0">
                <a:latin typeface="+mn-lt"/>
              </a:rPr>
              <a:t>ТЕОРІЯ КОНФЛІКТУ КУЛЬТУР</a:t>
            </a:r>
            <a:r>
              <a:rPr lang="uk-UA" sz="2800" b="1" dirty="0">
                <a:latin typeface="+mn-lt"/>
              </a:rPr>
              <a:t> </a:t>
            </a:r>
            <a:endParaRPr lang="ru-RU" sz="2800" b="1" dirty="0">
              <a:latin typeface="+mn-lt"/>
            </a:endParaRPr>
          </a:p>
        </p:txBody>
      </p:sp>
      <p:sp>
        <p:nvSpPr>
          <p:cNvPr id="10" name="Прямоугольник 9"/>
          <p:cNvSpPr/>
          <p:nvPr/>
        </p:nvSpPr>
        <p:spPr>
          <a:xfrm>
            <a:off x="323528" y="4077072"/>
            <a:ext cx="3444213"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uk-UA" sz="2800" b="1" i="1" dirty="0">
                <a:latin typeface="+mn-lt"/>
              </a:rPr>
              <a:t>ІНТЕРАКЦІОНІЗМ</a:t>
            </a:r>
            <a:endParaRPr lang="ru-RU" sz="2800" b="1" dirty="0">
              <a:latin typeface="+mn-lt"/>
            </a:endParaRPr>
          </a:p>
        </p:txBody>
      </p:sp>
      <p:sp>
        <p:nvSpPr>
          <p:cNvPr id="11" name="Прямоугольник 10"/>
          <p:cNvSpPr/>
          <p:nvPr/>
        </p:nvSpPr>
        <p:spPr>
          <a:xfrm>
            <a:off x="3923928" y="4869160"/>
            <a:ext cx="4644028"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just"/>
            <a:r>
              <a:rPr lang="uk-UA" sz="2800" b="1" i="1" dirty="0">
                <a:latin typeface="+mn-lt"/>
              </a:rPr>
              <a:t>ТЕОРІЯ СТИГМАТИЗАЦІЇ</a:t>
            </a:r>
            <a:endParaRPr lang="ru-RU" sz="2800" b="1" dirty="0">
              <a:latin typeface="+mn-lt"/>
            </a:endParaRPr>
          </a:p>
        </p:txBody>
      </p:sp>
    </p:spTree>
  </p:cSld>
  <p:clrMapOvr>
    <a:masterClrMapping/>
  </p:clrMapOvr>
  <p:transition>
    <p:pull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ÐÐ°ÑÑÐ¸Ð½ÐºÐ¸ Ð¿Ð¾ Ð·Ð°Ð¿ÑÐ¾ÑÑ ÐºÐ°ÑÐ» Ð¼Ð°ÑÐº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7588" name="Picture 4" descr="ÐÐ°ÑÑÐ¸Ð½ÐºÐ¸ Ð¿Ð¾ Ð·Ð°Ð¿ÑÐ¾ÑÑ ÐºÐ°ÑÐ» Ð¼Ð°ÑÐºÑ"/>
          <p:cNvPicPr>
            <a:picLocks noChangeAspect="1" noChangeArrowheads="1"/>
          </p:cNvPicPr>
          <p:nvPr/>
        </p:nvPicPr>
        <p:blipFill>
          <a:blip r:embed="rId2" cstate="print"/>
          <a:srcRect/>
          <a:stretch>
            <a:fillRect/>
          </a:stretch>
        </p:blipFill>
        <p:spPr bwMode="auto">
          <a:xfrm>
            <a:off x="539552" y="260648"/>
            <a:ext cx="1843998" cy="2589103"/>
          </a:xfrm>
          <a:prstGeom prst="rect">
            <a:avLst/>
          </a:prstGeom>
          <a:noFill/>
        </p:spPr>
      </p:pic>
      <p:sp>
        <p:nvSpPr>
          <p:cNvPr id="67590" name="AutoShape 6" descr="ÐÐ°ÑÑÐ¸Ð½ÐºÐ¸ Ð¿Ð¾ Ð·Ð°Ð¿ÑÐ¾ÑÑ Ð²ÐµÐ±ÐµÑ Ð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7592" name="Picture 8" descr="ÐÐ°ÑÑÐ¸Ð½ÐºÐ¸ Ð¿Ð¾ Ð·Ð°Ð¿ÑÐ¾ÑÑ Ð²ÐµÐ±ÐµÑ Ð¼."/>
          <p:cNvPicPr>
            <a:picLocks noChangeAspect="1" noChangeArrowheads="1"/>
          </p:cNvPicPr>
          <p:nvPr/>
        </p:nvPicPr>
        <p:blipFill>
          <a:blip r:embed="rId3" cstate="print"/>
          <a:srcRect/>
          <a:stretch>
            <a:fillRect/>
          </a:stretch>
        </p:blipFill>
        <p:spPr bwMode="auto">
          <a:xfrm>
            <a:off x="6804248" y="332656"/>
            <a:ext cx="1855887" cy="2503659"/>
          </a:xfrm>
          <a:prstGeom prst="rect">
            <a:avLst/>
          </a:prstGeom>
          <a:noFill/>
        </p:spPr>
      </p:pic>
      <p:sp>
        <p:nvSpPr>
          <p:cNvPr id="8" name="Прямоугольник 7"/>
          <p:cNvSpPr/>
          <p:nvPr/>
        </p:nvSpPr>
        <p:spPr>
          <a:xfrm>
            <a:off x="251520" y="2924944"/>
            <a:ext cx="8568952" cy="353943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uk-UA" sz="2800" b="1" i="1" dirty="0"/>
              <a:t>ТЕОРІЯ СТРАТИФІКАЦІЇ</a:t>
            </a:r>
          </a:p>
          <a:p>
            <a:pPr algn="just"/>
            <a:r>
              <a:rPr lang="uk-UA" sz="2800" dirty="0"/>
              <a:t>Суспільство складається не тільки з класів, а й з інших соціальних груп, які створюються на різноаспектній основі (професійній, національній, віковій, ідейній, статевій тощо). Між цими групами (стратами)</a:t>
            </a:r>
            <a:r>
              <a:rPr lang="ru-RU" sz="2800" u="sng" dirty="0"/>
              <a:t> </a:t>
            </a:r>
            <a:r>
              <a:rPr lang="uk-UA" sz="2800" dirty="0"/>
              <a:t>є суперечності, виникають конфлікти, що стають джерелом невдоволення, а іноді й поштовхом до порушення закону</a:t>
            </a:r>
            <a:endParaRPr lang="ru-RU" sz="2800" dirty="0"/>
          </a:p>
        </p:txBody>
      </p:sp>
      <p:sp>
        <p:nvSpPr>
          <p:cNvPr id="9" name="Прямоугольник 8"/>
          <p:cNvSpPr/>
          <p:nvPr/>
        </p:nvSpPr>
        <p:spPr>
          <a:xfrm>
            <a:off x="2483768" y="260648"/>
            <a:ext cx="1296144" cy="954107"/>
          </a:xfrm>
          <a:prstGeom prst="rect">
            <a:avLst/>
          </a:prstGeom>
        </p:spPr>
        <p:txBody>
          <a:bodyPr wrap="square">
            <a:spAutoFit/>
          </a:bodyPr>
          <a:lstStyle/>
          <a:p>
            <a:r>
              <a:rPr lang="ru-RU" sz="2800" i="1" dirty="0">
                <a:latin typeface="+mn-lt"/>
              </a:rPr>
              <a:t>Карл </a:t>
            </a:r>
          </a:p>
          <a:p>
            <a:r>
              <a:rPr lang="ru-RU" sz="2800" i="1" dirty="0">
                <a:latin typeface="+mn-lt"/>
              </a:rPr>
              <a:t>Маркс</a:t>
            </a:r>
          </a:p>
        </p:txBody>
      </p:sp>
      <p:sp>
        <p:nvSpPr>
          <p:cNvPr id="10" name="Прямоугольник 9"/>
          <p:cNvSpPr/>
          <p:nvPr/>
        </p:nvSpPr>
        <p:spPr>
          <a:xfrm>
            <a:off x="5292080" y="1628800"/>
            <a:ext cx="1296144" cy="954107"/>
          </a:xfrm>
          <a:prstGeom prst="rect">
            <a:avLst/>
          </a:prstGeom>
        </p:spPr>
        <p:txBody>
          <a:bodyPr wrap="square">
            <a:spAutoFit/>
          </a:bodyPr>
          <a:lstStyle/>
          <a:p>
            <a:r>
              <a:rPr lang="ru-RU" sz="2800" i="1" dirty="0">
                <a:latin typeface="+mn-lt"/>
              </a:rPr>
              <a:t>Макс</a:t>
            </a:r>
          </a:p>
          <a:p>
            <a:r>
              <a:rPr lang="ru-RU" sz="2800" i="1" dirty="0">
                <a:latin typeface="+mn-lt"/>
              </a:rPr>
              <a:t>Вебер</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ÐÐ°ÑÑÐ¸Ð½ÐºÐ¸ Ð¿Ð¾ Ð·Ð°Ð¿ÑÐ¾ÑÑ ÑÐµÐ»Ð»Ð¸Ð½ ÑÐ¾ÑÑÑÐµÐ½"/>
          <p:cNvPicPr>
            <a:picLocks noChangeAspect="1" noChangeArrowheads="1"/>
          </p:cNvPicPr>
          <p:nvPr/>
        </p:nvPicPr>
        <p:blipFill>
          <a:blip r:embed="rId2" cstate="print"/>
          <a:srcRect/>
          <a:stretch>
            <a:fillRect/>
          </a:stretch>
        </p:blipFill>
        <p:spPr bwMode="auto">
          <a:xfrm>
            <a:off x="467544" y="332656"/>
            <a:ext cx="2016224" cy="2664296"/>
          </a:xfrm>
          <a:prstGeom prst="rect">
            <a:avLst/>
          </a:prstGeom>
          <a:noFill/>
        </p:spPr>
      </p:pic>
      <p:sp>
        <p:nvSpPr>
          <p:cNvPr id="5" name="Прямоугольник 4"/>
          <p:cNvSpPr/>
          <p:nvPr/>
        </p:nvSpPr>
        <p:spPr>
          <a:xfrm>
            <a:off x="637017" y="3140968"/>
            <a:ext cx="1685719" cy="954107"/>
          </a:xfrm>
          <a:prstGeom prst="rect">
            <a:avLst/>
          </a:prstGeom>
        </p:spPr>
        <p:txBody>
          <a:bodyPr wrap="none">
            <a:spAutoFit/>
          </a:bodyPr>
          <a:lstStyle/>
          <a:p>
            <a:pPr algn="ctr"/>
            <a:r>
              <a:rPr lang="uk-UA" sz="2800" i="1" dirty="0" err="1">
                <a:latin typeface="+mn-lt"/>
              </a:rPr>
              <a:t>Торстон</a:t>
            </a:r>
            <a:r>
              <a:rPr lang="uk-UA" sz="2800" i="1" dirty="0">
                <a:latin typeface="+mn-lt"/>
              </a:rPr>
              <a:t> </a:t>
            </a:r>
          </a:p>
          <a:p>
            <a:pPr algn="ctr"/>
            <a:r>
              <a:rPr lang="uk-UA" sz="2800" i="1" dirty="0">
                <a:latin typeface="+mn-lt"/>
              </a:rPr>
              <a:t>Селлін</a:t>
            </a:r>
            <a:endParaRPr lang="ru-RU" sz="2800" i="1" dirty="0">
              <a:latin typeface="+mn-lt"/>
            </a:endParaRPr>
          </a:p>
        </p:txBody>
      </p:sp>
      <p:sp>
        <p:nvSpPr>
          <p:cNvPr id="6" name="Прямоугольник 5"/>
          <p:cNvSpPr/>
          <p:nvPr/>
        </p:nvSpPr>
        <p:spPr>
          <a:xfrm>
            <a:off x="2627784" y="1268760"/>
            <a:ext cx="6264696" cy="483209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uk-UA" sz="2800" b="1" i="1" dirty="0">
                <a:latin typeface="+mn-lt"/>
              </a:rPr>
              <a:t>ТЕОРІЯ КОНФЛІКТУ КУЛЬТУ</a:t>
            </a:r>
          </a:p>
          <a:p>
            <a:pPr algn="just"/>
            <a:r>
              <a:rPr lang="uk-UA" sz="2800" dirty="0">
                <a:latin typeface="+mn-lt"/>
              </a:rPr>
              <a:t>Оскільки людина протягом усього життя змінює свою належність до різних соціальних груп, кожній із яких властива певна система поглядів, уявлень, норм поведінки тощо, то всякий перехід від однієї системи культурних координат до іншої супроводжується зіткненням або конфліктом культур, який і породжує девіантну поведінку </a:t>
            </a:r>
            <a:endParaRPr lang="ru-RU" sz="2800" dirty="0">
              <a:latin typeface="+mn-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836712"/>
            <a:ext cx="8229600" cy="5112568"/>
          </a:xfrm>
        </p:spPr>
        <p:style>
          <a:lnRef idx="0">
            <a:schemeClr val="accent6"/>
          </a:lnRef>
          <a:fillRef idx="3">
            <a:schemeClr val="accent6"/>
          </a:fillRef>
          <a:effectRef idx="3">
            <a:schemeClr val="accent6"/>
          </a:effectRef>
          <a:fontRef idx="minor">
            <a:schemeClr val="lt1"/>
          </a:fontRef>
        </p:style>
        <p:txBody>
          <a:bodyPr/>
          <a:lstStyle/>
          <a:p>
            <a:pPr algn="ctr">
              <a:buNone/>
            </a:pPr>
            <a:r>
              <a:rPr lang="uk-UA" sz="2800" b="1" i="1" dirty="0"/>
              <a:t>ІНТЕРАКЦІОНІЗМ </a:t>
            </a:r>
          </a:p>
          <a:p>
            <a:pPr marL="0" indent="0" algn="just">
              <a:buNone/>
            </a:pPr>
            <a:r>
              <a:rPr lang="uk-UA" sz="2800" dirty="0"/>
              <a:t>Причини злочинності можна подати схематично. Ядром концепції є постулат про те, що злочинна поведінка — це результат взаємодії особи та середовища. </a:t>
            </a:r>
          </a:p>
          <a:p>
            <a:pPr marL="0" indent="0" algn="just">
              <a:buNone/>
            </a:pPr>
            <a:r>
              <a:rPr lang="uk-UA" sz="2800" dirty="0"/>
              <a:t>Радянська кримінологія свого часу значно збагатилась ідеями інтеракціоністів, насамперед, щодо пояснення механізму вчинення конкретного злочину, що є наслідком зіткнення особи, котра має негативні нахили, із несприятливою життєвою ситуацією</a:t>
            </a:r>
            <a:endParaRPr lang="ru-RU"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Блок-схема: знак завершения 11"/>
          <p:cNvSpPr/>
          <p:nvPr/>
        </p:nvSpPr>
        <p:spPr>
          <a:xfrm>
            <a:off x="251520" y="188640"/>
            <a:ext cx="2952328" cy="1008112"/>
          </a:xfrm>
          <a:prstGeom prst="flowChartTermina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2800" dirty="0"/>
              <a:t>ДАВНЯ ГРЕЦІЯ</a:t>
            </a:r>
            <a:endParaRPr lang="ru-RU" sz="2800" dirty="0"/>
          </a:p>
        </p:txBody>
      </p:sp>
      <p:pic>
        <p:nvPicPr>
          <p:cNvPr id="48134" name="Picture 6" descr="ÐÐ°ÑÑÐ¸Ð½ÐºÐ¸ Ð¿Ð¾ Ð·Ð°Ð¿ÑÐ¾ÑÑ Ð´ÑÐµÐ²Ð½ÑÑ Ð³ÑÐµÑÐ¸Ñ"/>
          <p:cNvPicPr>
            <a:picLocks noChangeAspect="1" noChangeArrowheads="1"/>
          </p:cNvPicPr>
          <p:nvPr/>
        </p:nvPicPr>
        <p:blipFill>
          <a:blip r:embed="rId2" cstate="print"/>
          <a:srcRect/>
          <a:stretch>
            <a:fillRect/>
          </a:stretch>
        </p:blipFill>
        <p:spPr bwMode="auto">
          <a:xfrm>
            <a:off x="3131840" y="3717032"/>
            <a:ext cx="5715000" cy="2857500"/>
          </a:xfrm>
          <a:prstGeom prst="rect">
            <a:avLst/>
          </a:prstGeom>
          <a:noFill/>
        </p:spPr>
      </p:pic>
      <p:pic>
        <p:nvPicPr>
          <p:cNvPr id="48130" name="Picture 2" descr="ÐÐ°ÑÑÐ¸Ð½ÐºÐ¸ Ð¿Ð¾ Ð·Ð°Ð¿ÑÐ¾ÑÑ ÑÐ¾ÐºÑÐ°Ñ"/>
          <p:cNvPicPr>
            <a:picLocks noChangeAspect="1" noChangeArrowheads="1"/>
          </p:cNvPicPr>
          <p:nvPr/>
        </p:nvPicPr>
        <p:blipFill>
          <a:blip r:embed="rId3" cstate="print"/>
          <a:srcRect/>
          <a:stretch>
            <a:fillRect/>
          </a:stretch>
        </p:blipFill>
        <p:spPr bwMode="auto">
          <a:xfrm>
            <a:off x="395536" y="2564904"/>
            <a:ext cx="2543175" cy="3390900"/>
          </a:xfrm>
          <a:prstGeom prst="rect">
            <a:avLst/>
          </a:prstGeom>
          <a:noFill/>
        </p:spPr>
      </p:pic>
      <p:sp>
        <p:nvSpPr>
          <p:cNvPr id="6" name="TextBox 5"/>
          <p:cNvSpPr txBox="1"/>
          <p:nvPr/>
        </p:nvSpPr>
        <p:spPr>
          <a:xfrm>
            <a:off x="683568" y="5877272"/>
            <a:ext cx="1872208" cy="584775"/>
          </a:xfrm>
          <a:prstGeom prst="rect">
            <a:avLst/>
          </a:prstGeom>
          <a:noFill/>
        </p:spPr>
        <p:txBody>
          <a:bodyPr wrap="square" rtlCol="0">
            <a:spAutoFit/>
          </a:bodyPr>
          <a:lstStyle/>
          <a:p>
            <a:pPr algn="ctr"/>
            <a:r>
              <a:rPr lang="ru-RU" sz="3200" dirty="0">
                <a:latin typeface="+mn-lt"/>
              </a:rPr>
              <a:t>Сократ</a:t>
            </a:r>
          </a:p>
        </p:txBody>
      </p:sp>
      <p:sp>
        <p:nvSpPr>
          <p:cNvPr id="7" name="Овальная выноска 6"/>
          <p:cNvSpPr/>
          <p:nvPr/>
        </p:nvSpPr>
        <p:spPr>
          <a:xfrm>
            <a:off x="2843808" y="116632"/>
            <a:ext cx="6300192" cy="3600400"/>
          </a:xfrm>
          <a:prstGeom prst="wedgeEllipse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dirty="0"/>
          </a:p>
        </p:txBody>
      </p:sp>
      <p:sp>
        <p:nvSpPr>
          <p:cNvPr id="9" name="TextBox 8"/>
          <p:cNvSpPr txBox="1"/>
          <p:nvPr/>
        </p:nvSpPr>
        <p:spPr>
          <a:xfrm>
            <a:off x="3419872" y="620688"/>
            <a:ext cx="5256584" cy="2677656"/>
          </a:xfrm>
          <a:prstGeom prst="rect">
            <a:avLst/>
          </a:prstGeom>
          <a:noFill/>
          <a:scene3d>
            <a:camera prst="orthographicFront"/>
            <a:lightRig rig="threePt" dir="t"/>
          </a:scene3d>
          <a:sp3d>
            <a:bevelT/>
          </a:sp3d>
        </p:spPr>
        <p:txBody>
          <a:bodyPr wrap="square" rtlCol="0">
            <a:spAutoFit/>
          </a:bodyPr>
          <a:lstStyle/>
          <a:p>
            <a:pPr algn="ctr"/>
            <a:r>
              <a:rPr lang="uk-UA" sz="2800" dirty="0">
                <a:latin typeface="+mn-lt"/>
              </a:rPr>
              <a:t>Бліді і смагляві люди схильні скоювати проступки. Людина скоює погані вчинки тому, що не знає в чому її благо, а скоює злочин проти своєї волі, коли перебуває в безпам’ятстві</a:t>
            </a:r>
            <a:endParaRPr lang="ru-RU" sz="2800" dirty="0">
              <a:latin typeface="+mn-lt"/>
            </a:endParaRPr>
          </a:p>
        </p:txBody>
      </p:sp>
      <p:sp>
        <p:nvSpPr>
          <p:cNvPr id="48132" name="AutoShape 4" descr="ÐÐ°ÑÑÐ¸Ð½ÐºÐ¸ Ð¿Ð¾ Ð·Ð°Ð¿ÑÐ¾ÑÑ Ð´ÑÐµÐ²Ð½ÑÑ Ð³ÑÐµÑÐ¸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323528" y="486587"/>
            <a:ext cx="8424936" cy="483209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2800" b="1" i="1" u="none" strike="noStrike" cap="none" normalizeH="0" baseline="0" dirty="0">
                <a:ln>
                  <a:noFill/>
                </a:ln>
                <a:solidFill>
                  <a:schemeClr val="tx1"/>
                </a:solidFill>
                <a:effectLst/>
                <a:latin typeface="+mn-lt"/>
                <a:ea typeface="Calibri" pitchFamily="34" charset="0"/>
                <a:cs typeface="Times New Roman" pitchFamily="18" charset="0"/>
              </a:rPr>
              <a:t>ТЕОРІЯ СТИГМАТИЗАЦІЇ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2800" b="1" i="1" u="none" strike="noStrike" cap="none" normalizeH="0" baseline="0" dirty="0">
                <a:ln>
                  <a:noFill/>
                </a:ln>
                <a:solidFill>
                  <a:schemeClr val="tx1"/>
                </a:solidFill>
                <a:effectLst/>
                <a:latin typeface="+mn-lt"/>
                <a:ea typeface="Calibri" pitchFamily="34" charset="0"/>
                <a:cs typeface="Times New Roman" pitchFamily="18" charset="0"/>
              </a:rPr>
              <a:t>(символічний інтеракціонізм)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a:ln>
                  <a:noFill/>
                </a:ln>
                <a:solidFill>
                  <a:schemeClr val="tx1"/>
                </a:solidFill>
                <a:effectLst/>
                <a:latin typeface="+mn-lt"/>
                <a:ea typeface="Calibri" pitchFamily="34" charset="0"/>
                <a:cs typeface="Times New Roman" pitchFamily="18" charset="0"/>
              </a:rPr>
              <a:t>(Г. Мід, Ф. </a:t>
            </a:r>
            <a:r>
              <a:rPr kumimoji="0" lang="uk-UA" sz="2800" b="0" i="0" u="none" strike="noStrike" cap="none" normalizeH="0" baseline="0" dirty="0" err="1">
                <a:ln>
                  <a:noFill/>
                </a:ln>
                <a:solidFill>
                  <a:schemeClr val="tx1"/>
                </a:solidFill>
                <a:effectLst/>
                <a:latin typeface="+mn-lt"/>
                <a:ea typeface="Calibri" pitchFamily="34" charset="0"/>
                <a:cs typeface="Times New Roman" pitchFamily="18" charset="0"/>
              </a:rPr>
              <a:t>Зак</a:t>
            </a:r>
            <a:r>
              <a:rPr kumimoji="0" lang="uk-UA" sz="2800" b="0" i="0" u="none" strike="noStrike" cap="none" normalizeH="0" baseline="0" dirty="0">
                <a:ln>
                  <a:noFill/>
                </a:ln>
                <a:solidFill>
                  <a:schemeClr val="tx1"/>
                </a:solidFill>
                <a:effectLst/>
                <a:latin typeface="+mn-lt"/>
                <a:ea typeface="Calibri" pitchFamily="34" charset="0"/>
                <a:cs typeface="Times New Roman" pitchFamily="18" charset="0"/>
              </a:rPr>
              <a:t>)</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a:ln>
                  <a:noFill/>
                </a:ln>
                <a:solidFill>
                  <a:schemeClr val="tx1"/>
                </a:solidFill>
                <a:effectLst/>
                <a:latin typeface="+mn-lt"/>
                <a:ea typeface="Calibri" pitchFamily="34" charset="0"/>
                <a:cs typeface="Times New Roman" pitchFamily="18" charset="0"/>
              </a:rPr>
              <a:t>Пов’язує злочинну поведінку з тим, що людина, до якої офіційно прикріплений ярлик (стигма) </a:t>
            </a:r>
            <a:r>
              <a:rPr kumimoji="0" lang="uk-UA" sz="2800" b="0" i="0" u="none" strike="noStrike" cap="none" normalizeH="0" baseline="0" dirty="0" err="1">
                <a:ln>
                  <a:noFill/>
                </a:ln>
                <a:solidFill>
                  <a:schemeClr val="tx1"/>
                </a:solidFill>
                <a:effectLst/>
                <a:latin typeface="+mn-lt"/>
                <a:ea typeface="Calibri" pitchFamily="34" charset="0"/>
                <a:cs typeface="Times New Roman" pitchFamily="18" charset="0"/>
              </a:rPr>
              <a:t>делінквента</a:t>
            </a:r>
            <a:r>
              <a:rPr kumimoji="0" lang="uk-UA" sz="2800" b="0" i="0" u="none" strike="noStrike" cap="none" normalizeH="0" baseline="0" dirty="0">
                <a:ln>
                  <a:noFill/>
                </a:ln>
                <a:solidFill>
                  <a:schemeClr val="tx1"/>
                </a:solidFill>
                <a:effectLst/>
                <a:latin typeface="+mn-lt"/>
                <a:ea typeface="Calibri" pitchFamily="34" charset="0"/>
                <a:cs typeface="Times New Roman" pitchFamily="18" charset="0"/>
              </a:rPr>
              <a:t>, починає асоціювати себе з відповідною соціальною групою і поводитись відповідно до цього позначення, з огляду на це робляться висновки про неприпустимість «драматизації зла», про обережний підхід до офіційної стигматизації.</a:t>
            </a:r>
            <a:endParaRPr kumimoji="0" lang="uk-UA" sz="2800" b="0" i="0" u="none" strike="noStrike" cap="none" normalizeH="0" baseline="0" dirty="0">
              <a:ln>
                <a:noFill/>
              </a:ln>
              <a:solidFill>
                <a:schemeClr val="tx1"/>
              </a:solidFill>
              <a:effectLst/>
              <a:latin typeface="+mn-lt"/>
              <a:cs typeface="Arial" pitchFamily="34" charset="0"/>
            </a:endParaRPr>
          </a:p>
        </p:txBody>
      </p:sp>
      <p:sp>
        <p:nvSpPr>
          <p:cNvPr id="70659" name="AutoShape 3" descr="ÐÐ°ÑÑÐ¸Ð½ÐºÐ¸ Ð¿Ð¾ Ð·Ð°Ð¿ÑÐ¾ÑÑ ÑÑÐ¸Ð³Ð¼Ð°ÑÐ¸Ð·Ð°ÑÐ¸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0661" name="AutoShape 5" descr="ÐÐ°ÑÑÐ¸Ð½ÐºÐ¸ Ð¿Ð¾ Ð·Ð°Ð¿ÑÐ¾ÑÑ ÑÑÐ¸Ð³Ð¼Ð°ÑÐ¸Ð·Ð°ÑÐ¸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0663" name="Picture 7" descr="ÐÐ¾ÑÐ¾Ð¶ÐµÐµ Ð¸Ð·Ð¾Ð±ÑÐ°Ð¶ÐµÐ½Ð¸Ðµ"/>
          <p:cNvPicPr>
            <a:picLocks noChangeAspect="1" noChangeArrowheads="1"/>
          </p:cNvPicPr>
          <p:nvPr/>
        </p:nvPicPr>
        <p:blipFill>
          <a:blip r:embed="rId2" cstate="print"/>
          <a:srcRect/>
          <a:stretch>
            <a:fillRect/>
          </a:stretch>
        </p:blipFill>
        <p:spPr bwMode="auto">
          <a:xfrm>
            <a:off x="4355976" y="4797152"/>
            <a:ext cx="4435252" cy="1872208"/>
          </a:xfrm>
          <a:prstGeom prst="rect">
            <a:avLst/>
          </a:prstGeom>
          <a:noFill/>
          <a:effectLst>
            <a:softEdge rad="127000"/>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12968" cy="1569660"/>
          </a:xfrm>
          <a:prstGeom prst="rect">
            <a:avLst/>
          </a:prstGeom>
        </p:spPr>
        <p:txBody>
          <a:bodyPr wrap="square">
            <a:spAutoFit/>
          </a:bodyPr>
          <a:lstStyle/>
          <a:p>
            <a:pPr algn="ctr"/>
            <a:r>
              <a:rPr lang="uk-UA" sz="3200" b="1" dirty="0">
                <a:latin typeface="+mn-lt"/>
              </a:rPr>
              <a:t>VI. ІСТОРИЧНИЙ РОЗВИТОК КРИМІНОЛОГІЧНОЇ НАУКИ НА ТЕРИТОРІЇ СУЧАСНОЇ УКРАЇНИ</a:t>
            </a:r>
            <a:endParaRPr lang="ru-RU" sz="3200" b="1" dirty="0">
              <a:latin typeface="+mn-lt"/>
            </a:endParaRPr>
          </a:p>
        </p:txBody>
      </p:sp>
      <p:graphicFrame>
        <p:nvGraphicFramePr>
          <p:cNvPr id="3" name="Схема 2"/>
          <p:cNvGraphicFramePr/>
          <p:nvPr/>
        </p:nvGraphicFramePr>
        <p:xfrm>
          <a:off x="107504" y="2780928"/>
          <a:ext cx="5544616"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395536" y="1772816"/>
            <a:ext cx="518457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dirty="0"/>
              <a:t>До жовтневого перевороту 1917 </a:t>
            </a:r>
            <a:endParaRPr lang="ru-RU" sz="2800" dirty="0"/>
          </a:p>
        </p:txBody>
      </p:sp>
      <p:sp>
        <p:nvSpPr>
          <p:cNvPr id="7" name="Прямоугольник 6"/>
          <p:cNvSpPr/>
          <p:nvPr/>
        </p:nvSpPr>
        <p:spPr>
          <a:xfrm>
            <a:off x="5652120" y="3175808"/>
            <a:ext cx="3024336" cy="147732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1800" dirty="0">
                <a:effectLst/>
                <a:latin typeface="Arial" panose="020B0604020202020204" pitchFamily="34" charset="0"/>
                <a:ea typeface="Arial" panose="020B0604020202020204" pitchFamily="34" charset="0"/>
              </a:rPr>
              <a:t>М. П. Чубинський, </a:t>
            </a:r>
          </a:p>
          <a:p>
            <a:r>
              <a:rPr lang="uk-UA" sz="1800" dirty="0">
                <a:effectLst/>
                <a:latin typeface="Arial" panose="020B0604020202020204" pitchFamily="34" charset="0"/>
                <a:ea typeface="Arial" panose="020B0604020202020204" pitchFamily="34" charset="0"/>
              </a:rPr>
              <a:t>Г. І. Волков, </a:t>
            </a:r>
          </a:p>
          <a:p>
            <a:r>
              <a:rPr lang="uk-UA" sz="1800" dirty="0">
                <a:effectLst/>
                <a:latin typeface="Arial" panose="020B0604020202020204" pitchFamily="34" charset="0"/>
                <a:ea typeface="Arial" panose="020B0604020202020204" pitchFamily="34" charset="0"/>
              </a:rPr>
              <a:t>О.Ф. </a:t>
            </a:r>
            <a:r>
              <a:rPr lang="uk-UA" sz="1800" dirty="0" err="1">
                <a:effectLst/>
                <a:latin typeface="Arial" panose="020B0604020202020204" pitchFamily="34" charset="0"/>
                <a:ea typeface="Arial" panose="020B0604020202020204" pitchFamily="34" charset="0"/>
              </a:rPr>
              <a:t>Кістяківський</a:t>
            </a:r>
            <a:r>
              <a:rPr lang="uk-UA" sz="1800" dirty="0">
                <a:effectLst/>
                <a:latin typeface="Arial" panose="020B0604020202020204" pitchFamily="34" charset="0"/>
                <a:ea typeface="Arial" panose="020B0604020202020204" pitchFamily="34" charset="0"/>
              </a:rPr>
              <a:t>. </a:t>
            </a:r>
          </a:p>
          <a:p>
            <a:r>
              <a:rPr lang="uk-UA" sz="1800" dirty="0">
                <a:effectLst/>
                <a:latin typeface="Arial" panose="020B0604020202020204" pitchFamily="34" charset="0"/>
                <a:ea typeface="Arial" panose="020B0604020202020204" pitchFamily="34" charset="0"/>
              </a:rPr>
              <a:t>В.А. Лісовським, </a:t>
            </a:r>
          </a:p>
          <a:p>
            <a:r>
              <a:rPr lang="uk-UA" sz="1800" dirty="0">
                <a:effectLst/>
                <a:latin typeface="Arial" panose="020B0604020202020204" pitchFamily="34" charset="0"/>
                <a:ea typeface="Arial" panose="020B0604020202020204" pitchFamily="34" charset="0"/>
              </a:rPr>
              <a:t>С.А. </a:t>
            </a:r>
            <a:r>
              <a:rPr lang="uk-UA" sz="1800" dirty="0" err="1">
                <a:effectLst/>
                <a:latin typeface="Arial" panose="020B0604020202020204" pitchFamily="34" charset="0"/>
                <a:ea typeface="Arial" panose="020B0604020202020204" pitchFamily="34" charset="0"/>
              </a:rPr>
              <a:t>Богородським</a:t>
            </a:r>
            <a:endParaRPr lang="ru-RU" sz="2800" dirty="0">
              <a:latin typeface="+mn-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4852482"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uk-UA" sz="2800" dirty="0">
                <a:latin typeface="+mn-lt"/>
              </a:rPr>
              <a:t>1918 р. - початок 1930-х років </a:t>
            </a:r>
            <a:endParaRPr lang="ru-RU" sz="2800" dirty="0">
              <a:latin typeface="+mn-lt"/>
            </a:endParaRPr>
          </a:p>
        </p:txBody>
      </p:sp>
      <p:sp>
        <p:nvSpPr>
          <p:cNvPr id="3" name="Прямоугольник 2"/>
          <p:cNvSpPr/>
          <p:nvPr/>
        </p:nvSpPr>
        <p:spPr>
          <a:xfrm>
            <a:off x="467544" y="1052736"/>
            <a:ext cx="8424936" cy="569386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uk-UA" sz="2800" dirty="0">
                <a:latin typeface="+mn-lt"/>
              </a:rPr>
              <a:t>Бурхливий розвиток кримінології. </a:t>
            </a:r>
          </a:p>
          <a:p>
            <a:pPr algn="just"/>
            <a:r>
              <a:rPr lang="uk-UA" sz="2800" dirty="0">
                <a:latin typeface="+mn-lt"/>
              </a:rPr>
              <a:t>Створення кабінети з вивчення злочинності та особи злочинця (Одеса, Харків, Київ, Москва, Саратов)</a:t>
            </a:r>
          </a:p>
          <a:p>
            <a:pPr algn="just"/>
            <a:r>
              <a:rPr lang="uk-UA" sz="2800" dirty="0" err="1">
                <a:latin typeface="+mn-lt"/>
              </a:rPr>
              <a:t>Грунтовні</a:t>
            </a:r>
            <a:r>
              <a:rPr lang="uk-UA" sz="2800" dirty="0">
                <a:latin typeface="+mn-lt"/>
              </a:rPr>
              <a:t> дослідження мотивації злочинної поведінки, узагальнювалися дані соціологічних і психологічних спостережень щодо різних категорій злочинців, видавалися збірники статей і монографії. </a:t>
            </a:r>
          </a:p>
          <a:p>
            <a:pPr algn="just"/>
            <a:r>
              <a:rPr lang="uk-UA" sz="2800" dirty="0">
                <a:latin typeface="+mn-lt"/>
              </a:rPr>
              <a:t>Для наукових праць того часу характерною була відносна незалежність від ідеологічних</a:t>
            </a:r>
            <a:r>
              <a:rPr lang="uk-UA" sz="2800" i="1" dirty="0">
                <a:latin typeface="+mn-lt"/>
              </a:rPr>
              <a:t> </a:t>
            </a:r>
            <a:r>
              <a:rPr lang="uk-UA" sz="2800" dirty="0">
                <a:latin typeface="+mn-lt"/>
              </a:rPr>
              <a:t>догм. Використовувалися досягнення таких наук як біологія, психіатрія, психологія. </a:t>
            </a:r>
            <a:endParaRPr lang="ru-RU" sz="2800" dirty="0">
              <a:latin typeface="+mn-l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descr="ÐÐ°ÑÑÐ¸Ð½ÐºÐ¸ Ð¿Ð¾ Ð·Ð°Ð¿ÑÐ¾ÑÑ ÑÑÐ°Ð»Ð¸Ð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2708" name="Picture 4" descr="ÐÐ°ÑÑÐ¸Ð½ÐºÐ¸ Ð¿Ð¾ Ð·Ð°Ð¿ÑÐ¾ÑÑ ÑÑÐ°Ð»Ð¸Ð½"/>
          <p:cNvPicPr>
            <a:picLocks noChangeAspect="1" noChangeArrowheads="1"/>
          </p:cNvPicPr>
          <p:nvPr/>
        </p:nvPicPr>
        <p:blipFill>
          <a:blip r:embed="rId2" cstate="print"/>
          <a:srcRect/>
          <a:stretch>
            <a:fillRect/>
          </a:stretch>
        </p:blipFill>
        <p:spPr bwMode="auto">
          <a:xfrm>
            <a:off x="395536" y="332656"/>
            <a:ext cx="2238375" cy="2924176"/>
          </a:xfrm>
          <a:prstGeom prst="rect">
            <a:avLst/>
          </a:prstGeom>
          <a:noFill/>
        </p:spPr>
      </p:pic>
      <p:sp>
        <p:nvSpPr>
          <p:cNvPr id="4" name="Прямоугольник 3"/>
          <p:cNvSpPr/>
          <p:nvPr/>
        </p:nvSpPr>
        <p:spPr>
          <a:xfrm>
            <a:off x="360692" y="3501008"/>
            <a:ext cx="2414572" cy="523220"/>
          </a:xfrm>
          <a:prstGeom prst="rect">
            <a:avLst/>
          </a:prstGeom>
        </p:spPr>
        <p:txBody>
          <a:bodyPr wrap="none">
            <a:spAutoFit/>
          </a:bodyPr>
          <a:lstStyle/>
          <a:p>
            <a:pPr algn="ctr"/>
            <a:r>
              <a:rPr lang="uk-UA" sz="2800" dirty="0">
                <a:latin typeface="+mn-lt"/>
              </a:rPr>
              <a:t>Йосип Сталін</a:t>
            </a:r>
            <a:endParaRPr lang="ru-RU" sz="2800" dirty="0">
              <a:latin typeface="+mn-lt"/>
            </a:endParaRPr>
          </a:p>
        </p:txBody>
      </p:sp>
      <p:sp>
        <p:nvSpPr>
          <p:cNvPr id="5" name="Прямоугольник 4"/>
          <p:cNvSpPr/>
          <p:nvPr/>
        </p:nvSpPr>
        <p:spPr>
          <a:xfrm>
            <a:off x="3923928" y="260648"/>
            <a:ext cx="3736857"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uk-UA" sz="2800" dirty="0">
                <a:latin typeface="+mn-lt"/>
              </a:rPr>
              <a:t>1930 р. – кінець 1950 р.</a:t>
            </a:r>
            <a:endParaRPr lang="ru-RU" sz="2800" dirty="0">
              <a:latin typeface="+mn-lt"/>
            </a:endParaRPr>
          </a:p>
        </p:txBody>
      </p:sp>
      <p:sp>
        <p:nvSpPr>
          <p:cNvPr id="6" name="Прямоугольник 5"/>
          <p:cNvSpPr/>
          <p:nvPr/>
        </p:nvSpPr>
        <p:spPr>
          <a:xfrm>
            <a:off x="2915816" y="980728"/>
            <a:ext cx="5256584" cy="95410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dirty="0"/>
              <a:t>диктаторський комуністичний режим </a:t>
            </a:r>
            <a:endParaRPr lang="ru-RU" sz="2800" dirty="0"/>
          </a:p>
        </p:txBody>
      </p:sp>
      <p:sp>
        <p:nvSpPr>
          <p:cNvPr id="7" name="Стрелка вниз 6"/>
          <p:cNvSpPr/>
          <p:nvPr/>
        </p:nvSpPr>
        <p:spPr>
          <a:xfrm>
            <a:off x="5364088" y="1988840"/>
            <a:ext cx="484632" cy="97840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8" name="Прямоугольник 7"/>
          <p:cNvSpPr/>
          <p:nvPr/>
        </p:nvSpPr>
        <p:spPr>
          <a:xfrm>
            <a:off x="3851920" y="2996952"/>
            <a:ext cx="3312368"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strike="sngStrike" dirty="0"/>
              <a:t>КРИМІНОЛОГІЯ</a:t>
            </a:r>
            <a:endParaRPr lang="ru-RU" sz="2800" strike="sngStrike" dirty="0"/>
          </a:p>
        </p:txBody>
      </p:sp>
      <p:sp>
        <p:nvSpPr>
          <p:cNvPr id="9" name="Прямоугольник 8"/>
          <p:cNvSpPr/>
          <p:nvPr/>
        </p:nvSpPr>
        <p:spPr>
          <a:xfrm>
            <a:off x="3275856" y="4725144"/>
            <a:ext cx="4680520" cy="95410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uk-UA" sz="2800" dirty="0"/>
              <a:t>Привід: боротьба з ломброзіанством</a:t>
            </a:r>
            <a:endParaRPr lang="ru-RU"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323528" y="2132856"/>
            <a:ext cx="8496944" cy="353943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a:ln>
                  <a:noFill/>
                </a:ln>
                <a:solidFill>
                  <a:schemeClr val="tx1"/>
                </a:solidFill>
                <a:effectLst/>
                <a:latin typeface="+mn-lt"/>
                <a:ea typeface="Times New Roman" pitchFamily="18" charset="0"/>
                <a:cs typeface="Arial" pitchFamily="34" charset="0"/>
              </a:rPr>
              <a:t>З 1963 р. кримінологію почали викладати в юридичних ЗВО. В Україні наука почала відновлюватись у Київській вищій школі МВС СРСР (нині Національна академія внутрішніх справ України) завдяки зусиллям професора П. Михайленка. Кафедру кримінології в Харківському юридичному інституті було створено в 1972 р.</a:t>
            </a:r>
            <a:endParaRPr kumimoji="0" lang="uk-UA" sz="2800" b="0" i="0" u="none" strike="noStrike" cap="none" normalizeH="0" baseline="0" dirty="0">
              <a:ln>
                <a:noFill/>
              </a:ln>
              <a:solidFill>
                <a:schemeClr val="tx1"/>
              </a:solidFill>
              <a:effectLst/>
              <a:latin typeface="+mn-lt"/>
              <a:cs typeface="Arial" pitchFamily="34" charset="0"/>
            </a:endParaRPr>
          </a:p>
        </p:txBody>
      </p:sp>
      <p:sp>
        <p:nvSpPr>
          <p:cNvPr id="3" name="Прямоугольник 2"/>
          <p:cNvSpPr/>
          <p:nvPr/>
        </p:nvSpPr>
        <p:spPr>
          <a:xfrm>
            <a:off x="395536" y="260648"/>
            <a:ext cx="6624736" cy="95410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dirty="0">
                <a:latin typeface="+mn-lt"/>
                <a:ea typeface="Times New Roman" pitchFamily="18" charset="0"/>
                <a:cs typeface="Arial" pitchFamily="34" charset="0"/>
              </a:rPr>
              <a:t>Кінець 1950 роки — початок 1960-х </a:t>
            </a:r>
            <a:r>
              <a:rPr lang="uk-UA" sz="2800" dirty="0" err="1">
                <a:latin typeface="+mn-lt"/>
                <a:ea typeface="Times New Roman" pitchFamily="18" charset="0"/>
                <a:cs typeface="Arial" pitchFamily="34" charset="0"/>
              </a:rPr>
              <a:t>рр</a:t>
            </a:r>
            <a:r>
              <a:rPr lang="uk-UA" sz="2800" dirty="0">
                <a:latin typeface="+mn-lt"/>
                <a:ea typeface="Times New Roman" pitchFamily="18" charset="0"/>
                <a:cs typeface="Arial" pitchFamily="34" charset="0"/>
              </a:rPr>
              <a:t> -  відродження кримінології</a:t>
            </a:r>
            <a:endParaRPr lang="ru-RU" sz="2800" dirty="0">
              <a:latin typeface="+mn-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395536" y="764704"/>
            <a:ext cx="4608512" cy="483209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a:ln>
                  <a:noFill/>
                </a:ln>
                <a:solidFill>
                  <a:schemeClr val="tx1"/>
                </a:solidFill>
                <a:effectLst/>
                <a:ea typeface="Times New Roman" pitchFamily="18" charset="0"/>
                <a:cs typeface="Arial" pitchFamily="34" charset="0"/>
              </a:rPr>
              <a:t>Домінував марксистський класовий підхід до вивчення злочинності, що розглядав це явище як наслідок в основному класових і суспільних суперечностей. Злочинність визнавалася обов’язковим атрибутом лише капіталістичного суспільства. </a:t>
            </a:r>
            <a:endParaRPr kumimoji="0" lang="uk-UA" sz="2800" b="0" i="0" u="none" strike="noStrike" cap="none" normalizeH="0" baseline="0" dirty="0">
              <a:ln>
                <a:noFill/>
              </a:ln>
              <a:solidFill>
                <a:schemeClr val="tx1"/>
              </a:solidFill>
              <a:effectLst/>
              <a:cs typeface="Arial" pitchFamily="34" charset="0"/>
            </a:endParaRPr>
          </a:p>
        </p:txBody>
      </p:sp>
      <p:sp>
        <p:nvSpPr>
          <p:cNvPr id="3" name="Rectangle 1"/>
          <p:cNvSpPr>
            <a:spLocks noChangeArrowheads="1"/>
          </p:cNvSpPr>
          <p:nvPr/>
        </p:nvSpPr>
        <p:spPr bwMode="auto">
          <a:xfrm>
            <a:off x="5148064" y="2060848"/>
            <a:ext cx="3744416" cy="224676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a:ln>
                  <a:noFill/>
                </a:ln>
                <a:solidFill>
                  <a:schemeClr val="tx1"/>
                </a:solidFill>
                <a:effectLst/>
                <a:latin typeface="+mn-lt"/>
                <a:ea typeface="Times New Roman" pitchFamily="18" charset="0"/>
                <a:cs typeface="Arial" pitchFamily="34" charset="0"/>
              </a:rPr>
              <a:t>І. М. Даньшин, А. П. Закалюк, А. Ф. Зелінський, І. П. </a:t>
            </a:r>
            <a:r>
              <a:rPr kumimoji="0" lang="uk-UA" sz="2800" b="0" i="0" u="none" strike="noStrike" cap="none" normalizeH="0" baseline="0" dirty="0" err="1">
                <a:ln>
                  <a:noFill/>
                </a:ln>
                <a:solidFill>
                  <a:schemeClr val="tx1"/>
                </a:solidFill>
                <a:effectLst/>
                <a:latin typeface="+mn-lt"/>
                <a:ea typeface="Times New Roman" pitchFamily="18" charset="0"/>
                <a:cs typeface="Arial" pitchFamily="34" charset="0"/>
              </a:rPr>
              <a:t>Лановенко</a:t>
            </a:r>
            <a:r>
              <a:rPr kumimoji="0" lang="uk-UA" sz="2800" b="0" i="0" u="none" strike="noStrike" cap="none" normalizeH="0" baseline="0" dirty="0">
                <a:ln>
                  <a:noFill/>
                </a:ln>
                <a:solidFill>
                  <a:schemeClr val="tx1"/>
                </a:solidFill>
                <a:effectLst/>
                <a:latin typeface="+mn-lt"/>
                <a:ea typeface="Times New Roman" pitchFamily="18" charset="0"/>
                <a:cs typeface="Arial" pitchFamily="34" charset="0"/>
              </a:rPr>
              <a:t>, І. К. </a:t>
            </a:r>
            <a:r>
              <a:rPr kumimoji="0" lang="uk-UA" sz="2800" b="0" i="0" u="none" strike="noStrike" cap="none" normalizeH="0" baseline="0" dirty="0" err="1">
                <a:ln>
                  <a:noFill/>
                </a:ln>
                <a:solidFill>
                  <a:schemeClr val="tx1"/>
                </a:solidFill>
                <a:effectLst/>
                <a:latin typeface="+mn-lt"/>
                <a:ea typeface="Times New Roman" pitchFamily="18" charset="0"/>
                <a:cs typeface="Arial" pitchFamily="34" charset="0"/>
              </a:rPr>
              <a:t>Туркевич</a:t>
            </a:r>
            <a:r>
              <a:rPr kumimoji="0" lang="uk-UA" sz="2800" b="0" i="0" u="none" strike="noStrike" cap="none" normalizeH="0" baseline="0" dirty="0">
                <a:ln>
                  <a:noFill/>
                </a:ln>
                <a:solidFill>
                  <a:schemeClr val="tx1"/>
                </a:solidFill>
                <a:effectLst/>
                <a:latin typeface="+mn-lt"/>
                <a:ea typeface="Times New Roman" pitchFamily="18" charset="0"/>
                <a:cs typeface="Arial" pitchFamily="34" charset="0"/>
              </a:rPr>
              <a:t>.</a:t>
            </a:r>
            <a:endParaRPr kumimoji="0" lang="uk-UA" sz="2800" b="0" i="0" u="none" strike="noStrike" cap="none" normalizeH="0" baseline="0" dirty="0">
              <a:ln>
                <a:noFill/>
              </a:ln>
              <a:solidFill>
                <a:schemeClr val="tx1"/>
              </a:solidFill>
              <a:effectLst/>
              <a:latin typeface="+mn-lt"/>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323528" y="765285"/>
            <a:ext cx="5544616" cy="547842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just"/>
            <a:r>
              <a:rPr kumimoji="0" lang="uk-UA" sz="2800" b="0" i="0" u="none" strike="noStrike" cap="none" normalizeH="0" baseline="0" dirty="0">
                <a:ln>
                  <a:noFill/>
                </a:ln>
                <a:solidFill>
                  <a:schemeClr val="tx1"/>
                </a:solidFill>
                <a:effectLst/>
                <a:latin typeface="+mn-lt"/>
                <a:ea typeface="Times New Roman" pitchFamily="18" charset="0"/>
                <a:cs typeface="Arial" pitchFamily="34" charset="0"/>
              </a:rPr>
              <a:t>Активний розвиток</a:t>
            </a:r>
            <a:r>
              <a:rPr kumimoji="0" lang="uk-UA" sz="2800" b="0" i="0" u="none" strike="noStrike" cap="none" normalizeH="0" dirty="0">
                <a:ln>
                  <a:noFill/>
                </a:ln>
                <a:solidFill>
                  <a:schemeClr val="tx1"/>
                </a:solidFill>
                <a:effectLst/>
                <a:latin typeface="+mn-lt"/>
                <a:ea typeface="Times New Roman" pitchFamily="18" charset="0"/>
                <a:cs typeface="Arial" pitchFamily="34" charset="0"/>
              </a:rPr>
              <a:t> кримінології.</a:t>
            </a:r>
            <a:r>
              <a:rPr lang="uk-UA" sz="2800" dirty="0">
                <a:latin typeface="+mn-lt"/>
                <a:ea typeface="Times New Roman" pitchFamily="18" charset="0"/>
                <a:cs typeface="Arial" pitchFamily="34" charset="0"/>
              </a:rPr>
              <a:t> </a:t>
            </a:r>
          </a:p>
          <a:p>
            <a:pPr algn="just"/>
            <a:r>
              <a:rPr lang="uk-UA" sz="2800" dirty="0">
                <a:latin typeface="+mn-lt"/>
                <a:ea typeface="Times New Roman" pitchFamily="18" charset="0"/>
                <a:cs typeface="Arial" pitchFamily="34" charset="0"/>
              </a:rPr>
              <a:t>Набули розвитку загальнотеоретичні і прикладні проблеми запобігання злочинності, економічній злочинності, методологічні проблеми пізнання злочинної поведінки на основі принципу натуралізму, зв’язку злочинності й урбанізації, тіньової економіки, віктимології.</a:t>
            </a:r>
            <a:endParaRPr lang="ru-RU" sz="2800" dirty="0">
              <a:latin typeface="+mn-lt"/>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323528" y="404664"/>
            <a:ext cx="4777013"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uk-UA" sz="2800" dirty="0">
                <a:latin typeface="+mn-lt"/>
                <a:ea typeface="Times New Roman" pitchFamily="18" charset="0"/>
                <a:cs typeface="Arial" pitchFamily="34" charset="0"/>
              </a:rPr>
              <a:t>НАБУТТЯ НЕЗАЛЕЖНОСТІ</a:t>
            </a:r>
            <a:endParaRPr lang="ru-RU" sz="2800" dirty="0">
              <a:latin typeface="+mn-lt"/>
            </a:endParaRPr>
          </a:p>
        </p:txBody>
      </p:sp>
      <p:sp>
        <p:nvSpPr>
          <p:cNvPr id="4" name="Rectangle 1"/>
          <p:cNvSpPr>
            <a:spLocks noChangeArrowheads="1"/>
          </p:cNvSpPr>
          <p:nvPr/>
        </p:nvSpPr>
        <p:spPr bwMode="auto">
          <a:xfrm>
            <a:off x="6084168" y="2108029"/>
            <a:ext cx="2736304" cy="224676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a:ln>
                  <a:noFill/>
                </a:ln>
                <a:solidFill>
                  <a:schemeClr val="tx1"/>
                </a:solidFill>
                <a:effectLst/>
                <a:latin typeface="+mn-lt"/>
                <a:ea typeface="Times New Roman" pitchFamily="18" charset="0"/>
                <a:cs typeface="Arial" pitchFamily="34" charset="0"/>
              </a:rPr>
              <a:t>В. В. Голіна, О. Г. </a:t>
            </a:r>
            <a:r>
              <a:rPr kumimoji="0" lang="uk-UA" sz="2800" b="0" i="0" u="none" strike="noStrike" cap="none" normalizeH="0" baseline="0" dirty="0" err="1">
                <a:ln>
                  <a:noFill/>
                </a:ln>
                <a:solidFill>
                  <a:schemeClr val="tx1"/>
                </a:solidFill>
                <a:effectLst/>
                <a:latin typeface="+mn-lt"/>
                <a:ea typeface="Times New Roman" pitchFamily="18" charset="0"/>
                <a:cs typeface="Arial" pitchFamily="34" charset="0"/>
              </a:rPr>
              <a:t>Кальман</a:t>
            </a:r>
            <a:r>
              <a:rPr kumimoji="0" lang="uk-UA" sz="2800" b="0" i="0" u="none" strike="noStrike" cap="none" normalizeH="0" baseline="0" dirty="0">
                <a:ln>
                  <a:noFill/>
                </a:ln>
                <a:solidFill>
                  <a:schemeClr val="tx1"/>
                </a:solidFill>
                <a:effectLst/>
                <a:latin typeface="+mn-lt"/>
                <a:ea typeface="Times New Roman" pitchFamily="18" charset="0"/>
                <a:cs typeface="Arial" pitchFamily="34" charset="0"/>
              </a:rPr>
              <a:t>, О. М. Костенко, О. М. Литвак, В. О. </a:t>
            </a:r>
            <a:r>
              <a:rPr kumimoji="0" lang="uk-UA" sz="2800" b="0" i="0" u="none" strike="noStrike" cap="none" normalizeH="0" baseline="0" dirty="0" err="1">
                <a:ln>
                  <a:noFill/>
                </a:ln>
                <a:solidFill>
                  <a:schemeClr val="tx1"/>
                </a:solidFill>
                <a:effectLst/>
                <a:latin typeface="+mn-lt"/>
                <a:ea typeface="Times New Roman" pitchFamily="18" charset="0"/>
                <a:cs typeface="Arial" pitchFamily="34" charset="0"/>
              </a:rPr>
              <a:t>Туляков</a:t>
            </a:r>
            <a:endParaRPr kumimoji="0" lang="uk-UA" sz="2800" b="0" i="0" u="none" strike="noStrike" cap="none" normalizeH="0" baseline="0" dirty="0">
              <a:ln>
                <a:noFill/>
              </a:ln>
              <a:solidFill>
                <a:schemeClr val="tx1"/>
              </a:solidFill>
              <a:effectLst/>
              <a:latin typeface="+mn-lt"/>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3059832" y="476672"/>
            <a:ext cx="3632982" cy="58477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uk-UA" sz="3200" dirty="0">
                <a:latin typeface="+mn-lt"/>
                <a:ea typeface="Times New Roman" pitchFamily="18" charset="0"/>
                <a:cs typeface="Arial" pitchFamily="34" charset="0"/>
              </a:rPr>
              <a:t>П</a:t>
            </a:r>
            <a:r>
              <a:rPr kumimoji="0" lang="uk-UA" sz="3200" b="0" i="0" u="none" strike="noStrike" cap="none" normalizeH="0" baseline="0" dirty="0">
                <a:ln>
                  <a:noFill/>
                </a:ln>
                <a:solidFill>
                  <a:schemeClr val="tx1"/>
                </a:solidFill>
                <a:effectLst/>
                <a:latin typeface="+mn-lt"/>
                <a:ea typeface="Times New Roman" pitchFamily="18" charset="0"/>
                <a:cs typeface="Arial" pitchFamily="34" charset="0"/>
              </a:rPr>
              <a:t>очаток ХХI ст. </a:t>
            </a:r>
            <a:endParaRPr kumimoji="0" lang="uk-UA" sz="3200" b="0" i="0" u="none" strike="noStrike" cap="none" normalizeH="0" baseline="0" dirty="0">
              <a:ln>
                <a:noFill/>
              </a:ln>
              <a:solidFill>
                <a:schemeClr val="tx1"/>
              </a:solidFill>
              <a:effectLst/>
              <a:latin typeface="+mn-lt"/>
              <a:cs typeface="Arial" pitchFamily="34" charset="0"/>
            </a:endParaRPr>
          </a:p>
        </p:txBody>
      </p:sp>
      <p:sp>
        <p:nvSpPr>
          <p:cNvPr id="3" name="Rectangle 1"/>
          <p:cNvSpPr>
            <a:spLocks noChangeArrowheads="1"/>
          </p:cNvSpPr>
          <p:nvPr/>
        </p:nvSpPr>
        <p:spPr bwMode="auto">
          <a:xfrm>
            <a:off x="323528" y="1621829"/>
            <a:ext cx="4896544" cy="304698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a:ln>
                  <a:noFill/>
                </a:ln>
                <a:solidFill>
                  <a:schemeClr val="tx1"/>
                </a:solidFill>
                <a:effectLst/>
                <a:latin typeface="+mn-lt"/>
                <a:ea typeface="Times New Roman" pitchFamily="18" charset="0"/>
                <a:cs typeface="Arial" pitchFamily="34" charset="0"/>
              </a:rPr>
              <a:t>В. С. Батиргареєва,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a:ln>
                  <a:noFill/>
                </a:ln>
                <a:solidFill>
                  <a:schemeClr val="tx1"/>
                </a:solidFill>
                <a:effectLst/>
                <a:latin typeface="+mn-lt"/>
                <a:ea typeface="Times New Roman" pitchFamily="18" charset="0"/>
                <a:cs typeface="Arial" pitchFamily="34" charset="0"/>
              </a:rPr>
              <a:t>Б. М. Головкін,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a:ln>
                  <a:noFill/>
                </a:ln>
                <a:solidFill>
                  <a:schemeClr val="tx1"/>
                </a:solidFill>
                <a:effectLst/>
                <a:latin typeface="+mn-lt"/>
                <a:ea typeface="Times New Roman" pitchFamily="18" charset="0"/>
                <a:cs typeface="Arial" pitchFamily="34" charset="0"/>
              </a:rPr>
              <a:t>С. Ф. </a:t>
            </a:r>
            <a:r>
              <a:rPr kumimoji="0" lang="uk-UA" sz="3200" b="0" i="0" u="none" strike="noStrike" cap="none" normalizeH="0" baseline="0" dirty="0" err="1">
                <a:ln>
                  <a:noFill/>
                </a:ln>
                <a:solidFill>
                  <a:schemeClr val="tx1"/>
                </a:solidFill>
                <a:effectLst/>
                <a:latin typeface="+mn-lt"/>
                <a:ea typeface="Times New Roman" pitchFamily="18" charset="0"/>
                <a:cs typeface="Arial" pitchFamily="34" charset="0"/>
              </a:rPr>
              <a:t>Денісов</a:t>
            </a:r>
            <a:r>
              <a:rPr kumimoji="0" lang="uk-UA" sz="3200" b="0" i="0" u="none" strike="noStrike" cap="none" normalizeH="0" baseline="0" dirty="0">
                <a:ln>
                  <a:noFill/>
                </a:ln>
                <a:solidFill>
                  <a:schemeClr val="tx1"/>
                </a:solidFill>
                <a:effectLst/>
                <a:latin typeface="+mn-lt"/>
                <a:ea typeface="Times New Roman" pitchFamily="18" charset="0"/>
                <a:cs typeface="Arial" pitchFamily="34" charset="0"/>
              </a:rPr>
              <a:t>,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a:ln>
                  <a:noFill/>
                </a:ln>
                <a:solidFill>
                  <a:schemeClr val="tx1"/>
                </a:solidFill>
                <a:effectLst/>
                <a:latin typeface="+mn-lt"/>
                <a:ea typeface="Times New Roman" pitchFamily="18" charset="0"/>
                <a:cs typeface="Arial" pitchFamily="34" charset="0"/>
              </a:rPr>
              <a:t>В. М. Дрьомін,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a:ln>
                  <a:noFill/>
                </a:ln>
                <a:solidFill>
                  <a:schemeClr val="tx1"/>
                </a:solidFill>
                <a:effectLst/>
                <a:latin typeface="+mn-lt"/>
                <a:ea typeface="Times New Roman" pitchFamily="18" charset="0"/>
                <a:cs typeface="Arial" pitchFamily="34" charset="0"/>
              </a:rPr>
              <a:t>О. М. Литвинов,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a:ln>
                  <a:noFill/>
                </a:ln>
                <a:solidFill>
                  <a:schemeClr val="tx1"/>
                </a:solidFill>
                <a:effectLst/>
                <a:latin typeface="+mn-lt"/>
                <a:ea typeface="Times New Roman" pitchFamily="18" charset="0"/>
                <a:cs typeface="Arial" pitchFamily="34" charset="0"/>
              </a:rPr>
              <a:t>О. Ю. Шостко.</a:t>
            </a:r>
            <a:endParaRPr kumimoji="0" lang="uk-UA" sz="3200" b="0" i="0" u="none" strike="noStrike" cap="none" normalizeH="0" baseline="0" dirty="0">
              <a:ln>
                <a:noFill/>
              </a:ln>
              <a:solidFill>
                <a:schemeClr val="tx1"/>
              </a:solidFill>
              <a:effectLst/>
              <a:latin typeface="+mn-lt"/>
              <a:cs typeface="Arial" pitchFamily="34" charset="0"/>
            </a:endParaRPr>
          </a:p>
        </p:txBody>
      </p:sp>
      <p:sp>
        <p:nvSpPr>
          <p:cNvPr id="4" name="Прямоугольник 3"/>
          <p:cNvSpPr/>
          <p:nvPr/>
        </p:nvSpPr>
        <p:spPr>
          <a:xfrm>
            <a:off x="5364088" y="1196752"/>
            <a:ext cx="3600400" cy="397031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dirty="0">
                <a:latin typeface="+mn-lt"/>
              </a:rPr>
              <a:t>Науково-дослідний інститут вивчення проблем злочинності імені академіка В.В. Сташиса Національної академії правових наук України</a:t>
            </a:r>
            <a:endParaRPr lang="ru-RU" sz="2800" dirty="0">
              <a:latin typeface="+mn-lt"/>
            </a:endParaRPr>
          </a:p>
        </p:txBody>
      </p:sp>
      <p:sp>
        <p:nvSpPr>
          <p:cNvPr id="5" name="Прямоугольник 4"/>
          <p:cNvSpPr/>
          <p:nvPr/>
        </p:nvSpPr>
        <p:spPr>
          <a:xfrm>
            <a:off x="107504" y="5229200"/>
            <a:ext cx="8856984" cy="138499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dirty="0"/>
              <a:t>Н</a:t>
            </a:r>
            <a:r>
              <a:rPr lang="uk-UA" sz="2800" dirty="0">
                <a:latin typeface="+mn-lt"/>
              </a:rPr>
              <a:t>айбільша проблема : впровадження в практичну діяльність правоохоронних та інших державних і недержавних органів теоретичних </a:t>
            </a:r>
            <a:r>
              <a:rPr lang="uk-UA" sz="2800" dirty="0" err="1">
                <a:latin typeface="+mn-lt"/>
              </a:rPr>
              <a:t>наробок</a:t>
            </a:r>
            <a:r>
              <a:rPr lang="uk-UA" sz="2800" dirty="0">
                <a:latin typeface="+mn-lt"/>
              </a:rPr>
              <a:t> науковців</a:t>
            </a:r>
            <a:endParaRPr lang="ru-RU" sz="2800" dirty="0">
              <a:latin typeface="+mn-l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1074" y="692696"/>
            <a:ext cx="4516557" cy="584775"/>
          </a:xfrm>
          <a:prstGeom prst="rect">
            <a:avLst/>
          </a:prstGeom>
        </p:spPr>
        <p:txBody>
          <a:bodyPr wrap="none">
            <a:spAutoFit/>
          </a:bodyPr>
          <a:lstStyle/>
          <a:p>
            <a:pPr algn="ctr"/>
            <a:r>
              <a:rPr lang="uk-UA" sz="3200" dirty="0">
                <a:latin typeface="+mn-lt"/>
              </a:rPr>
              <a:t>ЛЕКЦІЮ</a:t>
            </a:r>
            <a:r>
              <a:rPr lang="ru-RU" sz="3200" dirty="0">
                <a:latin typeface="+mn-lt"/>
              </a:rPr>
              <a:t> ЗАВЕРШЕНО</a:t>
            </a:r>
          </a:p>
        </p:txBody>
      </p:sp>
      <p:sp>
        <p:nvSpPr>
          <p:cNvPr id="3" name="Rectangle 5"/>
          <p:cNvSpPr txBox="1">
            <a:spLocks noChangeArrowheads="1"/>
          </p:cNvSpPr>
          <p:nvPr/>
        </p:nvSpPr>
        <p:spPr>
          <a:xfrm rot="20220146">
            <a:off x="685800" y="1981200"/>
            <a:ext cx="3810000" cy="4114800"/>
          </a:xfrm>
          <a:prstGeom prst="rect">
            <a:avLst/>
          </a:prstGeom>
          <a:noFill/>
          <a:ln/>
        </p:spPr>
        <p:txBody>
          <a:bodyPr/>
          <a:lstStyle/>
          <a:p>
            <a:pPr marL="273050" marR="0" lvl="0" indent="-273050" algn="ctr" defTabSz="914400" rtl="0" eaLnBrk="0" fontAlgn="base" latinLnBrk="0" hangingPunct="0">
              <a:lnSpc>
                <a:spcPct val="100000"/>
              </a:lnSpc>
              <a:spcBef>
                <a:spcPts val="600"/>
              </a:spcBef>
              <a:spcAft>
                <a:spcPct val="0"/>
              </a:spcAft>
              <a:buClr>
                <a:schemeClr val="accent2"/>
              </a:buClr>
              <a:buSzPct val="85000"/>
              <a:buFont typeface="Wingdings" pitchFamily="2" charset="2"/>
              <a:buNone/>
              <a:tabLst/>
              <a:defRPr/>
            </a:pPr>
            <a:r>
              <a:rPr kumimoji="0" lang="ru-RU" sz="2800" b="1" i="0" u="none" strike="noStrike" kern="1200" cap="none" spc="0" normalizeH="0" baseline="0" noProof="0" dirty="0">
                <a:ln>
                  <a:noFill/>
                </a:ln>
                <a:solidFill>
                  <a:schemeClr val="tx1"/>
                </a:solidFill>
                <a:effectLst/>
                <a:uLnTx/>
                <a:uFillTx/>
                <a:latin typeface="+mn-lt"/>
                <a:ea typeface="+mn-ea"/>
                <a:cs typeface="+mn-cs"/>
              </a:rPr>
              <a:t>ВДЯЧНА ЗА УВАГУ. ГОТОВА ВІДПОВІСТИ НА ПИТАННЯ, ЯКЩО ВОНИ Є</a:t>
            </a:r>
          </a:p>
        </p:txBody>
      </p:sp>
      <p:sp>
        <p:nvSpPr>
          <p:cNvPr id="5" name="Text Box 6"/>
          <p:cNvSpPr txBox="1">
            <a:spLocks noChangeArrowheads="1"/>
          </p:cNvSpPr>
          <p:nvPr/>
        </p:nvSpPr>
        <p:spPr bwMode="auto">
          <a:xfrm>
            <a:off x="2987824" y="4581128"/>
            <a:ext cx="5832475" cy="1754326"/>
          </a:xfrm>
          <a:prstGeom prst="rect">
            <a:avLst/>
          </a:prstGeom>
          <a:noFill/>
          <a:ln w="9525">
            <a:noFill/>
            <a:miter lim="800000"/>
            <a:headEnd/>
            <a:tailEnd/>
          </a:ln>
          <a:effectLst/>
        </p:spPr>
        <p:txBody>
          <a:bodyPr>
            <a:spAutoFit/>
          </a:bodyPr>
          <a:lstStyle/>
          <a:p>
            <a:pPr algn="ctr"/>
            <a:r>
              <a:rPr kumimoji="1" lang="en-US" sz="2400" b="1" dirty="0">
                <a:latin typeface="Times New Roman" pitchFamily="18" charset="0"/>
                <a:cs typeface="Times New Roman" pitchFamily="18" charset="0"/>
              </a:rPr>
              <a:t>©</a:t>
            </a:r>
            <a:r>
              <a:rPr kumimoji="1" lang="ru-RU" sz="2400" b="1">
                <a:latin typeface="Times New Roman" pitchFamily="18" charset="0"/>
              </a:rPr>
              <a:t>Лекторка </a:t>
            </a:r>
            <a:r>
              <a:rPr kumimoji="1" lang="ru-RU" sz="2400" b="1" dirty="0">
                <a:latin typeface="Times New Roman" pitchFamily="18" charset="0"/>
              </a:rPr>
              <a:t>ПЛУТИЦЬКА КАТЕРИНА</a:t>
            </a:r>
          </a:p>
          <a:p>
            <a:pPr algn="ctr"/>
            <a:r>
              <a:rPr kumimoji="1" lang="uk-UA" sz="2400" b="1" dirty="0">
                <a:latin typeface="Times New Roman" pitchFamily="18" charset="0"/>
              </a:rPr>
              <a:t>МИКОЛАЇВНА</a:t>
            </a:r>
            <a:endParaRPr kumimoji="1" lang="ru-RU" sz="2400" b="1" dirty="0">
              <a:latin typeface="Times New Roman" pitchFamily="18" charset="0"/>
            </a:endParaRPr>
          </a:p>
          <a:p>
            <a:pPr algn="ctr"/>
            <a:r>
              <a:rPr kumimoji="1" lang="en-US" sz="2400" b="1" dirty="0">
                <a:latin typeface="Times New Roman" pitchFamily="18" charset="0"/>
              </a:rPr>
              <a:t> </a:t>
            </a:r>
            <a:endParaRPr kumimoji="1" lang="ru-RU" sz="2400" b="1" dirty="0">
              <a:latin typeface="Times New Roman" pitchFamily="18" charset="0"/>
            </a:endParaRPr>
          </a:p>
          <a:p>
            <a:pPr>
              <a:spcBef>
                <a:spcPct val="50000"/>
              </a:spcBef>
            </a:pPr>
            <a:endParaRPr lang="ru-RU" sz="2400" dirty="0">
              <a:latin typeface="Times New Roman" pitchFamily="18" charset="0"/>
            </a:endParaRPr>
          </a:p>
        </p:txBody>
      </p:sp>
      <p:pic>
        <p:nvPicPr>
          <p:cNvPr id="1026" name="Picture 2" descr="ÐÐ°ÑÑÐ¸Ð½ÐºÐ¸ Ð¿Ð¾ Ð·Ð°Ð¿ÑÐ¾ÑÑ ÐºÑÐ½ÐµÑÑ"/>
          <p:cNvPicPr>
            <a:picLocks noChangeAspect="1" noChangeArrowheads="1"/>
          </p:cNvPicPr>
          <p:nvPr/>
        </p:nvPicPr>
        <p:blipFill>
          <a:blip r:embed="rId2" cstate="print"/>
          <a:srcRect/>
          <a:stretch>
            <a:fillRect/>
          </a:stretch>
        </p:blipFill>
        <p:spPr bwMode="auto">
          <a:xfrm>
            <a:off x="5220072" y="1340768"/>
            <a:ext cx="3024336" cy="3024336"/>
          </a:xfrm>
          <a:prstGeom prst="rect">
            <a:avLst/>
          </a:prstGeom>
          <a:noFill/>
          <a:effectLst>
            <a:softEdge rad="1270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5877272"/>
            <a:ext cx="2448272" cy="584775"/>
          </a:xfrm>
          <a:prstGeom prst="rect">
            <a:avLst/>
          </a:prstGeom>
          <a:noFill/>
        </p:spPr>
        <p:txBody>
          <a:bodyPr wrap="square" rtlCol="0">
            <a:spAutoFit/>
          </a:bodyPr>
          <a:lstStyle/>
          <a:p>
            <a:pPr algn="ctr"/>
            <a:r>
              <a:rPr lang="ru-RU" sz="3200" dirty="0">
                <a:latin typeface="+mj-lt"/>
              </a:rPr>
              <a:t>ПРОТАГОР</a:t>
            </a:r>
          </a:p>
        </p:txBody>
      </p:sp>
      <p:sp>
        <p:nvSpPr>
          <p:cNvPr id="7" name="Овальная выноска 6"/>
          <p:cNvSpPr/>
          <p:nvPr/>
        </p:nvSpPr>
        <p:spPr>
          <a:xfrm>
            <a:off x="1979712" y="548680"/>
            <a:ext cx="7164288" cy="5040560"/>
          </a:xfrm>
          <a:prstGeom prst="wedgeEllipse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dirty="0"/>
          </a:p>
        </p:txBody>
      </p:sp>
      <p:sp>
        <p:nvSpPr>
          <p:cNvPr id="9" name="TextBox 8"/>
          <p:cNvSpPr txBox="1"/>
          <p:nvPr/>
        </p:nvSpPr>
        <p:spPr>
          <a:xfrm>
            <a:off x="2699792" y="1268760"/>
            <a:ext cx="5760640" cy="3539430"/>
          </a:xfrm>
          <a:prstGeom prst="rect">
            <a:avLst/>
          </a:prstGeom>
          <a:noFill/>
          <a:scene3d>
            <a:camera prst="orthographicFront"/>
            <a:lightRig rig="threePt" dir="t"/>
          </a:scene3d>
          <a:sp3d>
            <a:bevelT/>
          </a:sp3d>
        </p:spPr>
        <p:txBody>
          <a:bodyPr wrap="square" rtlCol="0">
            <a:spAutoFit/>
          </a:bodyPr>
          <a:lstStyle/>
          <a:p>
            <a:pPr algn="just"/>
            <a:r>
              <a:rPr lang="uk-UA" sz="2800" dirty="0">
                <a:latin typeface="+mj-lt"/>
              </a:rPr>
              <a:t>Суспільне життя є результатом політичного мистецтва. Мистецтво правителя полягає в створенні такого державного устрою, за якого всі люди будуть переконані в справедливості законів і будуть вважати за благо їхнє виконання.</a:t>
            </a:r>
            <a:endParaRPr lang="ru-RU" sz="2800" dirty="0">
              <a:latin typeface="+mj-lt"/>
            </a:endParaRPr>
          </a:p>
        </p:txBody>
      </p:sp>
      <p:pic>
        <p:nvPicPr>
          <p:cNvPr id="50178" name="Picture 2" descr="ÐÐ°ÑÑÐ¸Ð½ÐºÐ¸ Ð¿Ð¾ Ð·Ð°Ð¿ÑÐ¾ÑÑ Ð¿ÑÐ¾ÑÐ°Ð³Ð¾Ñ"/>
          <p:cNvPicPr>
            <a:picLocks noChangeAspect="1" noChangeArrowheads="1"/>
          </p:cNvPicPr>
          <p:nvPr/>
        </p:nvPicPr>
        <p:blipFill>
          <a:blip r:embed="rId2" cstate="print"/>
          <a:srcRect/>
          <a:stretch>
            <a:fillRect/>
          </a:stretch>
        </p:blipFill>
        <p:spPr bwMode="auto">
          <a:xfrm>
            <a:off x="395536" y="2924944"/>
            <a:ext cx="2286000" cy="27622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4365104"/>
            <a:ext cx="2448272" cy="584775"/>
          </a:xfrm>
          <a:prstGeom prst="rect">
            <a:avLst/>
          </a:prstGeom>
          <a:noFill/>
        </p:spPr>
        <p:txBody>
          <a:bodyPr wrap="square" rtlCol="0">
            <a:spAutoFit/>
          </a:bodyPr>
          <a:lstStyle/>
          <a:p>
            <a:pPr algn="ctr"/>
            <a:r>
              <a:rPr lang="ru-RU" sz="3200" dirty="0">
                <a:latin typeface="+mj-lt"/>
              </a:rPr>
              <a:t>ПЛАТОН</a:t>
            </a:r>
          </a:p>
        </p:txBody>
      </p:sp>
      <p:sp>
        <p:nvSpPr>
          <p:cNvPr id="9" name="TextBox 8"/>
          <p:cNvSpPr txBox="1"/>
          <p:nvPr/>
        </p:nvSpPr>
        <p:spPr>
          <a:xfrm>
            <a:off x="2699792" y="0"/>
            <a:ext cx="6444208" cy="674030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buFont typeface="Wingdings" pitchFamily="2" charset="2"/>
              <a:buChar char="ü"/>
            </a:pPr>
            <a:r>
              <a:rPr lang="uk-UA" sz="2400" dirty="0"/>
              <a:t>Злочини скоюють ті люди, у чиїх душах оселилась ідея злочину. </a:t>
            </a:r>
          </a:p>
          <a:p>
            <a:pPr algn="just">
              <a:buFont typeface="Wingdings" pitchFamily="2" charset="2"/>
              <a:buChar char="ü"/>
            </a:pPr>
            <a:r>
              <a:rPr lang="uk-UA" sz="2400" i="1" u="sng" dirty="0"/>
              <a:t>Основні рисами, </a:t>
            </a:r>
            <a:r>
              <a:rPr lang="uk-UA" sz="2400" u="sng" dirty="0"/>
              <a:t>що сприяють скоєнню злочину</a:t>
            </a:r>
            <a:r>
              <a:rPr lang="uk-UA" sz="2400" dirty="0"/>
              <a:t>: розніженість і неробство (надлишкова розкіш), </a:t>
            </a:r>
            <a:r>
              <a:rPr lang="uk-UA" sz="2400" dirty="0" err="1"/>
              <a:t>низькодуховні</a:t>
            </a:r>
            <a:r>
              <a:rPr lang="uk-UA" sz="2400" dirty="0"/>
              <a:t> почуття та бажання скоювати зло (бідність). П</a:t>
            </a:r>
            <a:r>
              <a:rPr lang="uk-UA" sz="2400" u="sng" dirty="0"/>
              <a:t>оложення про соціальні перебудови як чинники, що перешкоджають злочинності</a:t>
            </a:r>
            <a:r>
              <a:rPr lang="uk-UA" sz="2400" dirty="0"/>
              <a:t>, Порушення законів - наслідок величезної хвороби держави, джерелами якої є міжусобиця й поляризація доходів бідних і багатих. </a:t>
            </a:r>
          </a:p>
          <a:p>
            <a:pPr algn="just">
              <a:buFont typeface="Wingdings" pitchFamily="2" charset="2"/>
              <a:buChar char="ü"/>
            </a:pPr>
            <a:r>
              <a:rPr lang="uk-UA" sz="2400" dirty="0"/>
              <a:t>Допустимим є чотирикратне перевищення майна заможних над бідними. </a:t>
            </a:r>
          </a:p>
          <a:p>
            <a:pPr algn="just">
              <a:buFont typeface="Wingdings" pitchFamily="2" charset="2"/>
              <a:buChar char="ü"/>
            </a:pPr>
            <a:r>
              <a:rPr lang="uk-UA" sz="2400" dirty="0"/>
              <a:t>Слід створювати законодавство, щоби випереджати події. В</a:t>
            </a:r>
            <a:r>
              <a:rPr lang="uk-UA" sz="2400" u="sng" dirty="0"/>
              <a:t>перше звернув увагу на негативну роль безкарності як однієї з основних причин правопорушень</a:t>
            </a:r>
            <a:r>
              <a:rPr lang="uk-UA" sz="2400" dirty="0"/>
              <a:t>.</a:t>
            </a:r>
            <a:endParaRPr lang="ru-RU" sz="2400" dirty="0"/>
          </a:p>
        </p:txBody>
      </p:sp>
      <p:pic>
        <p:nvPicPr>
          <p:cNvPr id="51202" name="Picture 2" descr="ÐÐ°ÑÑÐ¸Ð½ÐºÐ¸ Ð¿Ð¾ Ð·Ð°Ð¿ÑÐ¾ÑÑ Ð¿Ð»Ð°ÑÐ¾Ð½"/>
          <p:cNvPicPr>
            <a:picLocks noChangeAspect="1" noChangeArrowheads="1"/>
          </p:cNvPicPr>
          <p:nvPr/>
        </p:nvPicPr>
        <p:blipFill>
          <a:blip r:embed="rId2" cstate="print"/>
          <a:srcRect/>
          <a:stretch>
            <a:fillRect/>
          </a:stretch>
        </p:blipFill>
        <p:spPr bwMode="auto">
          <a:xfrm>
            <a:off x="467544" y="1556792"/>
            <a:ext cx="1872208" cy="268168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2699792" y="188640"/>
            <a:ext cx="6336704" cy="64807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 name="TextBox 5"/>
          <p:cNvSpPr txBox="1"/>
          <p:nvPr/>
        </p:nvSpPr>
        <p:spPr>
          <a:xfrm>
            <a:off x="0" y="4365104"/>
            <a:ext cx="2915816" cy="584775"/>
          </a:xfrm>
          <a:prstGeom prst="rect">
            <a:avLst/>
          </a:prstGeom>
          <a:noFill/>
        </p:spPr>
        <p:txBody>
          <a:bodyPr wrap="square" rtlCol="0">
            <a:spAutoFit/>
          </a:bodyPr>
          <a:lstStyle/>
          <a:p>
            <a:pPr algn="ctr"/>
            <a:r>
              <a:rPr lang="ru-RU" sz="3200" dirty="0">
                <a:latin typeface="+mn-lt"/>
              </a:rPr>
              <a:t>АРИСТОТЕЛЬ</a:t>
            </a:r>
          </a:p>
        </p:txBody>
      </p:sp>
      <p:pic>
        <p:nvPicPr>
          <p:cNvPr id="52226" name="Picture 2" descr="ÐÐ°ÑÑÐ¸Ð½ÐºÐ¸ Ð¿Ð¾ Ð·Ð°Ð¿ÑÐ¾ÑÑ Ð°ÑÐ¸ÑÑÐ¾ÑÐµÐ»Ñ"/>
          <p:cNvPicPr>
            <a:picLocks noChangeAspect="1" noChangeArrowheads="1"/>
          </p:cNvPicPr>
          <p:nvPr/>
        </p:nvPicPr>
        <p:blipFill>
          <a:blip r:embed="rId2" cstate="print"/>
          <a:srcRect/>
          <a:stretch>
            <a:fillRect/>
          </a:stretch>
        </p:blipFill>
        <p:spPr bwMode="auto">
          <a:xfrm>
            <a:off x="107504" y="1700808"/>
            <a:ext cx="2088232" cy="2592288"/>
          </a:xfrm>
          <a:prstGeom prst="rect">
            <a:avLst/>
          </a:prstGeom>
          <a:noFill/>
        </p:spPr>
      </p:pic>
      <p:sp>
        <p:nvSpPr>
          <p:cNvPr id="8" name="TextBox 7"/>
          <p:cNvSpPr txBox="1"/>
          <p:nvPr/>
        </p:nvSpPr>
        <p:spPr>
          <a:xfrm>
            <a:off x="5364088" y="1124744"/>
            <a:ext cx="184731" cy="369332"/>
          </a:xfrm>
          <a:prstGeom prst="rect">
            <a:avLst/>
          </a:prstGeom>
          <a:noFill/>
        </p:spPr>
        <p:txBody>
          <a:bodyPr wrap="none" rtlCol="0">
            <a:spAutoFit/>
          </a:bodyPr>
          <a:lstStyle/>
          <a:p>
            <a:endParaRPr lang="ru-RU" dirty="0"/>
          </a:p>
        </p:txBody>
      </p:sp>
      <p:sp>
        <p:nvSpPr>
          <p:cNvPr id="12" name="TextBox 11"/>
          <p:cNvSpPr txBox="1"/>
          <p:nvPr/>
        </p:nvSpPr>
        <p:spPr>
          <a:xfrm>
            <a:off x="2699792" y="188640"/>
            <a:ext cx="6444208" cy="6555641"/>
          </a:xfrm>
          <a:prstGeom prst="rect">
            <a:avLst/>
          </a:prstGeom>
          <a:noFill/>
        </p:spPr>
        <p:txBody>
          <a:bodyPr wrap="square" rtlCol="0">
            <a:spAutoFit/>
          </a:bodyPr>
          <a:lstStyle/>
          <a:p>
            <a:pPr>
              <a:buFont typeface="Wingdings" pitchFamily="2" charset="2"/>
              <a:buChar char="ü"/>
            </a:pPr>
            <a:r>
              <a:rPr lang="uk-UA" sz="2000" dirty="0"/>
              <a:t>Заперечував ідею природженого злочинця. Від самої людини залежить бути доброю чи злою. </a:t>
            </a:r>
            <a:r>
              <a:rPr lang="uk-UA" sz="2000" u="sng" dirty="0"/>
              <a:t>АЛЕ</a:t>
            </a:r>
          </a:p>
          <a:p>
            <a:pPr>
              <a:buFont typeface="Wingdings" pitchFamily="2" charset="2"/>
              <a:buChar char="ü"/>
            </a:pPr>
            <a:r>
              <a:rPr lang="uk-UA" sz="2000" dirty="0"/>
              <a:t>Зв’язок між формою голови та душевними властивостями </a:t>
            </a:r>
          </a:p>
          <a:p>
            <a:pPr>
              <a:buFont typeface="Wingdings" pitchFamily="2" charset="2"/>
              <a:buChar char="ü"/>
            </a:pPr>
            <a:r>
              <a:rPr lang="uk-UA" sz="2000" dirty="0"/>
              <a:t>Спадковий характер розпусних та кримінальних інстинктів </a:t>
            </a:r>
          </a:p>
          <a:p>
            <a:pPr>
              <a:buFont typeface="Wingdings" pitchFamily="2" charset="2"/>
              <a:buChar char="ü"/>
            </a:pPr>
            <a:r>
              <a:rPr lang="uk-UA" sz="2000" dirty="0"/>
              <a:t>Причини злочинів: бідність, необґрунтовані привілеї певних соціальних верств і політичне безправ’я інших, національні протиріччя. Засуджував культ багатства. Найбільш тяжкі злочини вчиняються через прагнення до надлишку, а не через відсутність предметів першої необхідності </a:t>
            </a:r>
          </a:p>
          <a:p>
            <a:pPr>
              <a:buFont typeface="Wingdings" pitchFamily="2" charset="2"/>
              <a:buChar char="ü"/>
            </a:pPr>
            <a:r>
              <a:rPr lang="uk-UA" sz="2000" u="sng" dirty="0"/>
              <a:t>Засоби впливу на злочинність</a:t>
            </a:r>
            <a:r>
              <a:rPr lang="uk-UA" sz="2000" dirty="0"/>
              <a:t>: справедливий державний устрій, стабільність законів, беззаперечну</a:t>
            </a:r>
            <a:r>
              <a:rPr lang="uk-UA" sz="2000" u="sng" dirty="0"/>
              <a:t> </a:t>
            </a:r>
            <a:r>
              <a:rPr lang="uk-UA" sz="2000" dirty="0"/>
              <a:t>їхню перевагу над посадовими особами, боротьбу з корупцією, розвиток економіки, який повинен забезпечувати високий рівень життя, активну участь усіх прошарків населення в різних соціальних справах.</a:t>
            </a:r>
          </a:p>
          <a:p>
            <a:pPr>
              <a:buFont typeface="Wingdings" pitchFamily="2" charset="2"/>
              <a:buChar char="ü"/>
            </a:pPr>
            <a:r>
              <a:rPr lang="uk-UA" sz="2000" dirty="0"/>
              <a:t>Підвалина стабільності державного ладу - </a:t>
            </a:r>
            <a:r>
              <a:rPr lang="uk-UA" sz="2000" u="sng" dirty="0"/>
              <a:t>належна систему виховання</a:t>
            </a:r>
            <a:endParaRPr lang="ru-RU"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4499992" y="3140968"/>
            <a:ext cx="4499992" cy="31683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8" name="Прямоугольник 7"/>
          <p:cNvSpPr/>
          <p:nvPr/>
        </p:nvSpPr>
        <p:spPr>
          <a:xfrm>
            <a:off x="0" y="1196752"/>
            <a:ext cx="4211960" cy="56612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2" name="Блок-схема: знак завершения 1"/>
          <p:cNvSpPr/>
          <p:nvPr/>
        </p:nvSpPr>
        <p:spPr>
          <a:xfrm>
            <a:off x="179512" y="116632"/>
            <a:ext cx="2952328" cy="1008112"/>
          </a:xfrm>
          <a:prstGeom prst="flowChartTermina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2800" dirty="0"/>
              <a:t>ДАВНІЙ РИМ</a:t>
            </a:r>
            <a:endParaRPr lang="ru-RU" sz="2800" dirty="0"/>
          </a:p>
        </p:txBody>
      </p:sp>
      <p:sp>
        <p:nvSpPr>
          <p:cNvPr id="53250" name="AutoShape 2" descr="ÐÐ°ÑÑÐ¸Ð½ÐºÐ¸ Ð¿Ð¾ Ð·Ð°Ð¿ÑÐ¾ÑÑ Ð´ÑÐµÐ²Ð½Ð¸Ð¹ ÑÐ¸Ð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3252" name="AutoShape 4" descr="ÐÐ°ÑÑÐ¸Ð½ÐºÐ¸ Ð¿Ð¾ Ð·Ð°Ð¿ÑÐ¾ÑÑ Ð´ÑÐµÐ²Ð½Ð¸Ð¹ ÑÐ¸Ð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4499992" y="3212976"/>
            <a:ext cx="4427984" cy="310854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uk-UA" sz="2800" dirty="0">
                <a:latin typeface="+mn-lt"/>
              </a:rPr>
              <a:t>Особлива система виховання, яка дисциплінувала чоловіків, прищеплювала їм із раннього дитинства поняття про воїнську гідність</a:t>
            </a:r>
            <a:endParaRPr lang="ru-RU" sz="2800" dirty="0">
              <a:latin typeface="+mn-lt"/>
            </a:endParaRPr>
          </a:p>
        </p:txBody>
      </p:sp>
      <p:sp>
        <p:nvSpPr>
          <p:cNvPr id="7" name="Прямоугольник 6"/>
          <p:cNvSpPr/>
          <p:nvPr/>
        </p:nvSpPr>
        <p:spPr>
          <a:xfrm>
            <a:off x="0" y="1164134"/>
            <a:ext cx="4211960" cy="569386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uk-UA" sz="2800" b="1" dirty="0">
                <a:solidFill>
                  <a:schemeClr val="tx1"/>
                </a:solidFill>
                <a:latin typeface="+mn-lt"/>
              </a:rPr>
              <a:t>Перший успішний кримінологічний експеримент. </a:t>
            </a:r>
          </a:p>
          <a:p>
            <a:pPr algn="just"/>
            <a:r>
              <a:rPr lang="uk-UA" sz="2800" dirty="0">
                <a:latin typeface="+mn-lt"/>
              </a:rPr>
              <a:t>Полонених піратів не страчували, а переселяли у віддалені від Середземного моря області й наділяли землею, що допомагало перетворити їх зі злочинців на добропорядних слуг суспільства</a:t>
            </a:r>
            <a:endParaRPr lang="ru-RU" sz="2800" dirty="0">
              <a:latin typeface="+mn-lt"/>
            </a:endParaRPr>
          </a:p>
        </p:txBody>
      </p:sp>
      <p:pic>
        <p:nvPicPr>
          <p:cNvPr id="53256" name="Picture 8" descr="ÐÐ¾ÑÐ¾Ð¶ÐµÐµ Ð¸Ð·Ð¾Ð±ÑÐ°Ð¶ÐµÐ½Ð¸Ðµ"/>
          <p:cNvPicPr>
            <a:picLocks noChangeAspect="1" noChangeArrowheads="1"/>
          </p:cNvPicPr>
          <p:nvPr/>
        </p:nvPicPr>
        <p:blipFill>
          <a:blip r:embed="rId2" cstate="print"/>
          <a:srcRect/>
          <a:stretch>
            <a:fillRect/>
          </a:stretch>
        </p:blipFill>
        <p:spPr bwMode="auto">
          <a:xfrm>
            <a:off x="4283968" y="188640"/>
            <a:ext cx="4680520" cy="259228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835</TotalTime>
  <Words>2648</Words>
  <Application>Microsoft Office PowerPoint</Application>
  <PresentationFormat>Екран (4:3)</PresentationFormat>
  <Paragraphs>266</Paragraphs>
  <Slides>58</Slides>
  <Notes>2</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58</vt:i4>
      </vt:variant>
    </vt:vector>
  </HeadingPairs>
  <TitlesOfParts>
    <vt:vector size="65" baseType="lpstr">
      <vt:lpstr>Arial</vt:lpstr>
      <vt:lpstr>Calibri</vt:lpstr>
      <vt:lpstr>Constantia</vt:lpstr>
      <vt:lpstr>Times New Roman</vt:lpstr>
      <vt:lpstr>Wingdings</vt:lpstr>
      <vt:lpstr>Wingdings 2</vt:lpstr>
      <vt:lpstr>Бумажная</vt:lpstr>
      <vt:lpstr>КРИМІНОЛОГІЧНІ ТЕОРІЇ ТА КОНЦЕПЦІЇ</vt:lpstr>
      <vt:lpstr>План:</vt:lpstr>
      <vt:lpstr>І. ЗАРОДЖЕННЯ КРИМІНОЛОГІЧНОЇ ДУМКИ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Етапи розвитку кримінології </vt:lpstr>
      <vt:lpstr>КЛАСИЧНА ШКОЛА</vt:lpstr>
      <vt:lpstr>Презентація PowerPoint</vt:lpstr>
      <vt:lpstr>Презентація PowerPoint</vt:lpstr>
      <vt:lpstr>Презентація PowerPoint</vt:lpstr>
      <vt:lpstr>Презентація PowerPoint</vt:lpstr>
      <vt:lpstr>ПОЗИТИВІСТСЬКА ШКОЛА</vt:lpstr>
      <vt:lpstr>ПОЗИТИВІСТСЬКА ШКОЛА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НЕОКЛАСИЧНИЙ НАПРЯМ</vt:lpstr>
      <vt:lpstr>Презентація PowerPoint</vt:lpstr>
      <vt:lpstr>Презентація PowerPoint</vt:lpstr>
      <vt:lpstr>V. СУЧАСНА ШКОЛА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CtrlSoft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User</cp:lastModifiedBy>
  <cp:revision>93</cp:revision>
  <dcterms:created xsi:type="dcterms:W3CDTF">2014-06-05T16:21:57Z</dcterms:created>
  <dcterms:modified xsi:type="dcterms:W3CDTF">2025-09-08T18:22:55Z</dcterms:modified>
</cp:coreProperties>
</file>