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9" r:id="rId3"/>
    <p:sldId id="368" r:id="rId4"/>
    <p:sldId id="341" r:id="rId5"/>
    <p:sldId id="342" r:id="rId6"/>
    <p:sldId id="343" r:id="rId7"/>
    <p:sldId id="306" r:id="rId8"/>
    <p:sldId id="357" r:id="rId9"/>
    <p:sldId id="327" r:id="rId10"/>
    <p:sldId id="358" r:id="rId11"/>
    <p:sldId id="307" r:id="rId12"/>
    <p:sldId id="348" r:id="rId13"/>
    <p:sldId id="349" r:id="rId14"/>
    <p:sldId id="359" r:id="rId15"/>
    <p:sldId id="360" r:id="rId16"/>
    <p:sldId id="361" r:id="rId17"/>
    <p:sldId id="363" r:id="rId18"/>
    <p:sldId id="364" r:id="rId19"/>
    <p:sldId id="365" r:id="rId20"/>
    <p:sldId id="366" r:id="rId21"/>
    <p:sldId id="367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88339-8E25-4D58-96EC-E331C8EB587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AC2E3-319C-4BB7-86C6-560BB99C9889}">
      <dgm:prSet phldrT="[Текст]" custT="1"/>
      <dgm:spPr/>
      <dgm:t>
        <a:bodyPr/>
        <a:lstStyle/>
        <a:p>
          <a:r>
            <a:rPr lang="uk-UA" sz="2000" b="1" dirty="0">
              <a:latin typeface="Cambria" pitchFamily="18" charset="0"/>
            </a:rPr>
            <a:t>Суспільно небезпечні наслідки</a:t>
          </a:r>
          <a:endParaRPr lang="ru-RU" sz="2000" b="1" dirty="0">
            <a:latin typeface="Cambria" pitchFamily="18" charset="0"/>
          </a:endParaRPr>
        </a:p>
      </dgm:t>
    </dgm:pt>
    <dgm:pt modelId="{CA2F95E7-C491-47EC-9BE4-A23BCFAD5020}" type="parTrans" cxnId="{A44C2B69-80E4-4E81-BA84-4C83603EF6D7}">
      <dgm:prSet/>
      <dgm:spPr/>
      <dgm:t>
        <a:bodyPr/>
        <a:lstStyle/>
        <a:p>
          <a:endParaRPr lang="ru-RU"/>
        </a:p>
      </dgm:t>
    </dgm:pt>
    <dgm:pt modelId="{07014033-748F-400D-87D4-5EFF72EC9C2A}" type="sibTrans" cxnId="{A44C2B69-80E4-4E81-BA84-4C83603EF6D7}">
      <dgm:prSet/>
      <dgm:spPr/>
      <dgm:t>
        <a:bodyPr/>
        <a:lstStyle/>
        <a:p>
          <a:endParaRPr lang="ru-RU"/>
        </a:p>
      </dgm:t>
    </dgm:pt>
    <dgm:pt modelId="{C83E53AF-76E8-4FF2-93EC-2FBCC8ABBC12}" type="asst">
      <dgm:prSet phldrT="[Текст]" custT="1"/>
      <dgm:spPr/>
      <dgm:t>
        <a:bodyPr/>
        <a:lstStyle/>
        <a:p>
          <a:r>
            <a:rPr lang="ru-RU" sz="2000" dirty="0" err="1">
              <a:latin typeface="Cambria" pitchFamily="18" charset="0"/>
            </a:rPr>
            <a:t>створенням</a:t>
          </a:r>
          <a:r>
            <a:rPr lang="ru-RU" sz="2000" dirty="0">
              <a:latin typeface="Cambria" pitchFamily="18" charset="0"/>
            </a:rPr>
            <a:t> </a:t>
          </a:r>
          <a:r>
            <a:rPr lang="ru-RU" sz="2000" dirty="0" err="1">
              <a:latin typeface="Cambria" pitchFamily="18" charset="0"/>
            </a:rPr>
            <a:t>загрози</a:t>
          </a:r>
          <a:r>
            <a:rPr lang="ru-RU" sz="2000" dirty="0">
              <a:latin typeface="Cambria" pitchFamily="18" charset="0"/>
            </a:rPr>
            <a:t> </a:t>
          </a:r>
          <a:r>
            <a:rPr lang="ru-RU" sz="2000" dirty="0" err="1">
              <a:latin typeface="Cambria" pitchFamily="18" charset="0"/>
            </a:rPr>
            <a:t>загибелі</a:t>
          </a:r>
          <a:r>
            <a:rPr lang="ru-RU" sz="2000" dirty="0">
              <a:latin typeface="Cambria" pitchFamily="18" charset="0"/>
            </a:rPr>
            <a:t> людей </a:t>
          </a:r>
          <a:r>
            <a:rPr lang="ru-RU" sz="2000" dirty="0" err="1">
              <a:latin typeface="Cambria" pitchFamily="18" charset="0"/>
            </a:rPr>
            <a:t>чи</a:t>
          </a:r>
          <a:r>
            <a:rPr lang="ru-RU" sz="2000" dirty="0">
              <a:latin typeface="Cambria" pitchFamily="18" charset="0"/>
            </a:rPr>
            <a:t> </a:t>
          </a:r>
          <a:r>
            <a:rPr lang="ru-RU" sz="2000" dirty="0" err="1">
              <a:latin typeface="Cambria" pitchFamily="18" charset="0"/>
            </a:rPr>
            <a:t>настання</a:t>
          </a:r>
          <a:r>
            <a:rPr lang="ru-RU" sz="2000" dirty="0">
              <a:latin typeface="Cambria" pitchFamily="18" charset="0"/>
            </a:rPr>
            <a:t> </a:t>
          </a:r>
          <a:r>
            <a:rPr lang="ru-RU" sz="2000" dirty="0" err="1">
              <a:latin typeface="Cambria" pitchFamily="18" charset="0"/>
            </a:rPr>
            <a:t>інших</a:t>
          </a:r>
          <a:r>
            <a:rPr lang="ru-RU" sz="2000" dirty="0">
              <a:latin typeface="Cambria" pitchFamily="18" charset="0"/>
            </a:rPr>
            <a:t> тяжких </a:t>
          </a:r>
          <a:r>
            <a:rPr lang="ru-RU" sz="2000" dirty="0" err="1">
              <a:latin typeface="Cambria" pitchFamily="18" charset="0"/>
            </a:rPr>
            <a:t>наслідків</a:t>
          </a:r>
          <a:r>
            <a:rPr lang="ru-RU" sz="2000" dirty="0">
              <a:latin typeface="Cambria" pitchFamily="18" charset="0"/>
            </a:rPr>
            <a:t> (</a:t>
          </a:r>
          <a:r>
            <a:rPr lang="ru-RU" sz="2000" dirty="0" err="1">
              <a:latin typeface="Cambria" pitchFamily="18" charset="0"/>
            </a:rPr>
            <a:t>частини</a:t>
          </a:r>
          <a:r>
            <a:rPr lang="ru-RU" sz="2000" dirty="0">
              <a:latin typeface="Cambria" pitchFamily="18" charset="0"/>
            </a:rPr>
            <a:t> </a:t>
          </a:r>
          <a:r>
            <a:rPr lang="ru-RU" sz="2000" dirty="0" err="1">
              <a:latin typeface="Cambria" pitchFamily="18" charset="0"/>
            </a:rPr>
            <a:t>перші</a:t>
          </a:r>
          <a:r>
            <a:rPr lang="ru-RU" sz="2000" dirty="0">
              <a:latin typeface="Cambria" pitchFamily="18" charset="0"/>
            </a:rPr>
            <a:t> статей 272-275 КК)</a:t>
          </a:r>
        </a:p>
      </dgm:t>
    </dgm:pt>
    <dgm:pt modelId="{2977546B-8BAE-4C81-862E-BA279392EADB}" type="parTrans" cxnId="{73479A8F-B954-47F0-80EF-6925E0EB320D}">
      <dgm:prSet/>
      <dgm:spPr/>
      <dgm:t>
        <a:bodyPr/>
        <a:lstStyle/>
        <a:p>
          <a:endParaRPr lang="ru-RU"/>
        </a:p>
      </dgm:t>
    </dgm:pt>
    <dgm:pt modelId="{6180B9CF-F477-43B2-8534-C30D85290E88}" type="sibTrans" cxnId="{73479A8F-B954-47F0-80EF-6925E0EB320D}">
      <dgm:prSet/>
      <dgm:spPr/>
      <dgm:t>
        <a:bodyPr/>
        <a:lstStyle/>
        <a:p>
          <a:endParaRPr lang="ru-RU"/>
        </a:p>
      </dgm:t>
    </dgm:pt>
    <dgm:pt modelId="{5C94900B-B119-4F01-A5FD-E2C1A2EFB827}" type="asst">
      <dgm:prSet phldrT="[Текст]" custT="1"/>
      <dgm:spPr/>
      <dgm:t>
        <a:bodyPr/>
        <a:lstStyle/>
        <a:p>
          <a:r>
            <a:rPr lang="ru-RU" sz="2000" dirty="0" err="1">
              <a:latin typeface="Cambria" pitchFamily="18" charset="0"/>
            </a:rPr>
            <a:t>спричиненням</a:t>
          </a:r>
          <a:r>
            <a:rPr lang="ru-RU" sz="2000" dirty="0">
              <a:latin typeface="Cambria" pitchFamily="18" charset="0"/>
            </a:rPr>
            <a:t> </a:t>
          </a:r>
          <a:r>
            <a:rPr lang="ru-RU" sz="2000" dirty="0" err="1">
              <a:latin typeface="Cambria" pitchFamily="18" charset="0"/>
            </a:rPr>
            <a:t>реальної</a:t>
          </a:r>
          <a:r>
            <a:rPr lang="ru-RU" sz="2000" dirty="0">
              <a:latin typeface="Cambria" pitchFamily="18" charset="0"/>
            </a:rPr>
            <a:t> </a:t>
          </a:r>
          <a:r>
            <a:rPr lang="ru-RU" sz="2000" dirty="0" err="1">
              <a:latin typeface="Cambria" pitchFamily="18" charset="0"/>
            </a:rPr>
            <a:t>шкоди</a:t>
          </a:r>
          <a:endParaRPr lang="ru-RU" sz="2000" dirty="0">
            <a:latin typeface="Cambria" pitchFamily="18" charset="0"/>
          </a:endParaRPr>
        </a:p>
      </dgm:t>
    </dgm:pt>
    <dgm:pt modelId="{C702A1BB-1D15-4DD8-A9D5-FFED7D2D96C1}" type="parTrans" cxnId="{142D13FE-323C-49A5-80CA-F7CCC401EBD8}">
      <dgm:prSet/>
      <dgm:spPr/>
      <dgm:t>
        <a:bodyPr/>
        <a:lstStyle/>
        <a:p>
          <a:endParaRPr lang="ru-RU"/>
        </a:p>
      </dgm:t>
    </dgm:pt>
    <dgm:pt modelId="{E2300FA2-D54E-41E9-AFAD-B3101B809B6A}" type="sibTrans" cxnId="{142D13FE-323C-49A5-80CA-F7CCC401EBD8}">
      <dgm:prSet/>
      <dgm:spPr/>
      <dgm:t>
        <a:bodyPr/>
        <a:lstStyle/>
        <a:p>
          <a:endParaRPr lang="ru-RU"/>
        </a:p>
      </dgm:t>
    </dgm:pt>
    <dgm:pt modelId="{4790F336-D3A4-454B-B315-08D1E49471A4}" type="asst">
      <dgm:prSet phldrT="[Текст]" custT="1"/>
      <dgm:spPr/>
      <dgm:t>
        <a:bodyPr/>
        <a:lstStyle/>
        <a:p>
          <a:r>
            <a:rPr lang="ru-RU" sz="2000" dirty="0">
              <a:latin typeface="Cambria" pitchFamily="18" charset="0"/>
            </a:rPr>
            <a:t>шкода </a:t>
          </a:r>
          <a:r>
            <a:rPr lang="ru-RU" sz="2000" dirty="0" err="1">
              <a:latin typeface="Cambria" pitchFamily="18" charset="0"/>
            </a:rPr>
            <a:t>здоров’ю</a:t>
          </a:r>
          <a:r>
            <a:rPr lang="ru-RU" sz="2000" dirty="0">
              <a:latin typeface="Cambria" pitchFamily="18" charset="0"/>
            </a:rPr>
            <a:t> </a:t>
          </a:r>
          <a:r>
            <a:rPr lang="ru-RU" sz="2000" dirty="0" err="1">
              <a:latin typeface="Cambria" pitchFamily="18" charset="0"/>
            </a:rPr>
            <a:t>потерпілого</a:t>
          </a:r>
          <a:r>
            <a:rPr lang="ru-RU" sz="2000" dirty="0">
              <a:latin typeface="Cambria" pitchFamily="18" charset="0"/>
            </a:rPr>
            <a:t> (ч. 1 ст. 271— 275 КК)</a:t>
          </a:r>
        </a:p>
      </dgm:t>
    </dgm:pt>
    <dgm:pt modelId="{10E2BE4E-688A-4845-B86A-46ADEE487723}" type="parTrans" cxnId="{24FF570E-7132-42CB-8F18-CD7009227D47}">
      <dgm:prSet/>
      <dgm:spPr/>
      <dgm:t>
        <a:bodyPr/>
        <a:lstStyle/>
        <a:p>
          <a:endParaRPr lang="ru-RU"/>
        </a:p>
      </dgm:t>
    </dgm:pt>
    <dgm:pt modelId="{3E098984-EE59-4CCD-B40C-867A9F9DB4C1}" type="sibTrans" cxnId="{24FF570E-7132-42CB-8F18-CD7009227D47}">
      <dgm:prSet/>
      <dgm:spPr/>
      <dgm:t>
        <a:bodyPr/>
        <a:lstStyle/>
        <a:p>
          <a:endParaRPr lang="ru-RU"/>
        </a:p>
      </dgm:t>
    </dgm:pt>
    <dgm:pt modelId="{F6A806FB-7C56-499D-8984-3FF03AFF34DB}" type="asst">
      <dgm:prSet phldrT="[Текст]" custT="1"/>
      <dgm:spPr/>
      <dgm:t>
        <a:bodyPr/>
        <a:lstStyle/>
        <a:p>
          <a:r>
            <a:rPr lang="ru-RU" sz="2000" dirty="0" err="1">
              <a:latin typeface="Cambria" pitchFamily="18" charset="0"/>
            </a:rPr>
            <a:t>загибель</a:t>
          </a:r>
          <a:r>
            <a:rPr lang="ru-RU" sz="2000" dirty="0">
              <a:latin typeface="Cambria" pitchFamily="18" charset="0"/>
            </a:rPr>
            <a:t> людей (ч. 2 ст. 271-275 КК</a:t>
          </a:r>
        </a:p>
      </dgm:t>
    </dgm:pt>
    <dgm:pt modelId="{85153802-CA25-47A2-8C8E-DD5FDE53718A}" type="parTrans" cxnId="{46843D60-FE89-4E3A-B2CB-039F040E8DDD}">
      <dgm:prSet/>
      <dgm:spPr/>
      <dgm:t>
        <a:bodyPr/>
        <a:lstStyle/>
        <a:p>
          <a:endParaRPr lang="ru-RU"/>
        </a:p>
      </dgm:t>
    </dgm:pt>
    <dgm:pt modelId="{1CD7BCCE-E42C-4499-BCED-4F3FACBF943A}" type="sibTrans" cxnId="{46843D60-FE89-4E3A-B2CB-039F040E8DDD}">
      <dgm:prSet/>
      <dgm:spPr/>
      <dgm:t>
        <a:bodyPr/>
        <a:lstStyle/>
        <a:p>
          <a:endParaRPr lang="ru-RU"/>
        </a:p>
      </dgm:t>
    </dgm:pt>
    <dgm:pt modelId="{148C9D5E-1C1D-43A3-AEA3-911D9C00D377}" type="asst">
      <dgm:prSet phldrT="[Текст]" custT="1"/>
      <dgm:spPr/>
      <dgm:t>
        <a:bodyPr/>
        <a:lstStyle/>
        <a:p>
          <a:r>
            <a:rPr lang="ru-RU" sz="2000" dirty="0" err="1">
              <a:latin typeface="Cambria" pitchFamily="18" charset="0"/>
            </a:rPr>
            <a:t>інші</a:t>
          </a:r>
          <a:r>
            <a:rPr lang="ru-RU" sz="2000" dirty="0">
              <a:latin typeface="Cambria" pitchFamily="18" charset="0"/>
            </a:rPr>
            <a:t> </a:t>
          </a:r>
          <a:r>
            <a:rPr lang="ru-RU" sz="2000" dirty="0" err="1">
              <a:latin typeface="Cambria" pitchFamily="18" charset="0"/>
            </a:rPr>
            <a:t>тяжкі</a:t>
          </a:r>
          <a:r>
            <a:rPr lang="ru-RU" sz="2000" dirty="0">
              <a:latin typeface="Cambria" pitchFamily="18" charset="0"/>
            </a:rPr>
            <a:t> </a:t>
          </a:r>
          <a:r>
            <a:rPr lang="ru-RU" sz="2000" dirty="0" err="1">
              <a:latin typeface="Cambria" pitchFamily="18" charset="0"/>
            </a:rPr>
            <a:t>наслідки</a:t>
          </a:r>
          <a:r>
            <a:rPr lang="ru-RU" sz="2000" dirty="0">
              <a:latin typeface="Cambria" pitchFamily="18" charset="0"/>
            </a:rPr>
            <a:t> (ч.  2 ст. 271-275 КК)</a:t>
          </a:r>
        </a:p>
      </dgm:t>
    </dgm:pt>
    <dgm:pt modelId="{27AD843B-9950-4883-89AB-2528B67AC343}" type="parTrans" cxnId="{DD15FB0A-30AD-428A-A115-749CAC723206}">
      <dgm:prSet/>
      <dgm:spPr/>
      <dgm:t>
        <a:bodyPr/>
        <a:lstStyle/>
        <a:p>
          <a:endParaRPr lang="ru-RU"/>
        </a:p>
      </dgm:t>
    </dgm:pt>
    <dgm:pt modelId="{06AE8624-B1DE-487D-AB21-F1ADF15D57D8}" type="sibTrans" cxnId="{DD15FB0A-30AD-428A-A115-749CAC723206}">
      <dgm:prSet/>
      <dgm:spPr/>
      <dgm:t>
        <a:bodyPr/>
        <a:lstStyle/>
        <a:p>
          <a:endParaRPr lang="ru-RU"/>
        </a:p>
      </dgm:t>
    </dgm:pt>
    <dgm:pt modelId="{1201A425-73C8-4FF6-A433-64734BEBDE0A}" type="pres">
      <dgm:prSet presAssocID="{AB888339-8E25-4D58-96EC-E331C8EB58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DAF7D0-1CDA-453B-96DD-C8698E0A70FA}" type="pres">
      <dgm:prSet presAssocID="{059AC2E3-319C-4BB7-86C6-560BB99C9889}" presName="hierRoot1" presStyleCnt="0">
        <dgm:presLayoutVars>
          <dgm:hierBranch val="init"/>
        </dgm:presLayoutVars>
      </dgm:prSet>
      <dgm:spPr/>
    </dgm:pt>
    <dgm:pt modelId="{7EF1FB21-A77C-49A7-B2CA-CE092F66E113}" type="pres">
      <dgm:prSet presAssocID="{059AC2E3-319C-4BB7-86C6-560BB99C9889}" presName="rootComposite1" presStyleCnt="0"/>
      <dgm:spPr/>
    </dgm:pt>
    <dgm:pt modelId="{B9361083-5E8F-43FC-ABA2-D390A6016928}" type="pres">
      <dgm:prSet presAssocID="{059AC2E3-319C-4BB7-86C6-560BB99C9889}" presName="rootText1" presStyleLbl="node0" presStyleIdx="0" presStyleCnt="1" custScaleX="229195" custLinFactNeighborX="58092" custLinFactNeighborY="-58">
        <dgm:presLayoutVars>
          <dgm:chPref val="3"/>
        </dgm:presLayoutVars>
      </dgm:prSet>
      <dgm:spPr/>
    </dgm:pt>
    <dgm:pt modelId="{A30CFDB0-274B-4010-9E5D-0B4A8BFF31AC}" type="pres">
      <dgm:prSet presAssocID="{059AC2E3-319C-4BB7-86C6-560BB99C9889}" presName="rootConnector1" presStyleLbl="node1" presStyleIdx="0" presStyleCnt="0"/>
      <dgm:spPr/>
    </dgm:pt>
    <dgm:pt modelId="{BAFF4424-243E-49D1-8292-858F953070EC}" type="pres">
      <dgm:prSet presAssocID="{059AC2E3-319C-4BB7-86C6-560BB99C9889}" presName="hierChild2" presStyleCnt="0"/>
      <dgm:spPr/>
    </dgm:pt>
    <dgm:pt modelId="{319A3700-5BB5-43D4-ADE3-9A9716EBC87E}" type="pres">
      <dgm:prSet presAssocID="{059AC2E3-319C-4BB7-86C6-560BB99C9889}" presName="hierChild3" presStyleCnt="0"/>
      <dgm:spPr/>
    </dgm:pt>
    <dgm:pt modelId="{E987B783-45B1-4316-B620-4F8AE6F9DCD8}" type="pres">
      <dgm:prSet presAssocID="{2977546B-8BAE-4C81-862E-BA279392EADB}" presName="Name111" presStyleLbl="parChTrans1D2" presStyleIdx="0" presStyleCnt="2"/>
      <dgm:spPr/>
    </dgm:pt>
    <dgm:pt modelId="{FEC2B53A-CB06-48E4-91BA-56628E79D7DB}" type="pres">
      <dgm:prSet presAssocID="{C83E53AF-76E8-4FF2-93EC-2FBCC8ABBC12}" presName="hierRoot3" presStyleCnt="0">
        <dgm:presLayoutVars>
          <dgm:hierBranch val="init"/>
        </dgm:presLayoutVars>
      </dgm:prSet>
      <dgm:spPr/>
    </dgm:pt>
    <dgm:pt modelId="{6A6F5AFF-EC17-4E94-8FEC-EC59D1F92904}" type="pres">
      <dgm:prSet presAssocID="{C83E53AF-76E8-4FF2-93EC-2FBCC8ABBC12}" presName="rootComposite3" presStyleCnt="0"/>
      <dgm:spPr/>
    </dgm:pt>
    <dgm:pt modelId="{71A49DBD-C12E-40D3-9290-9262BC89BD54}" type="pres">
      <dgm:prSet presAssocID="{C83E53AF-76E8-4FF2-93EC-2FBCC8ABBC12}" presName="rootText3" presStyleLbl="asst1" presStyleIdx="0" presStyleCnt="5" custScaleX="143233" custScaleY="149276" custLinFactNeighborX="-105" custLinFactNeighborY="-20339">
        <dgm:presLayoutVars>
          <dgm:chPref val="3"/>
        </dgm:presLayoutVars>
      </dgm:prSet>
      <dgm:spPr/>
    </dgm:pt>
    <dgm:pt modelId="{6B02A424-383E-431B-9E1A-3F761A1A8AD0}" type="pres">
      <dgm:prSet presAssocID="{C83E53AF-76E8-4FF2-93EC-2FBCC8ABBC12}" presName="rootConnector3" presStyleLbl="asst1" presStyleIdx="0" presStyleCnt="5"/>
      <dgm:spPr/>
    </dgm:pt>
    <dgm:pt modelId="{E6F922E2-D2DE-4F01-8CCA-501C3A49858D}" type="pres">
      <dgm:prSet presAssocID="{C83E53AF-76E8-4FF2-93EC-2FBCC8ABBC12}" presName="hierChild6" presStyleCnt="0"/>
      <dgm:spPr/>
    </dgm:pt>
    <dgm:pt modelId="{9FB465DA-A695-4C6E-8FD0-4793335784DC}" type="pres">
      <dgm:prSet presAssocID="{C83E53AF-76E8-4FF2-93EC-2FBCC8ABBC12}" presName="hierChild7" presStyleCnt="0"/>
      <dgm:spPr/>
    </dgm:pt>
    <dgm:pt modelId="{48BCB67F-6F2C-41E2-8E07-76F8D1E84BB4}" type="pres">
      <dgm:prSet presAssocID="{C702A1BB-1D15-4DD8-A9D5-FFED7D2D96C1}" presName="Name111" presStyleLbl="parChTrans1D2" presStyleIdx="1" presStyleCnt="2"/>
      <dgm:spPr/>
    </dgm:pt>
    <dgm:pt modelId="{40F30758-C139-4EEB-AD44-716C7D1C7312}" type="pres">
      <dgm:prSet presAssocID="{5C94900B-B119-4F01-A5FD-E2C1A2EFB827}" presName="hierRoot3" presStyleCnt="0">
        <dgm:presLayoutVars>
          <dgm:hierBranch val="init"/>
        </dgm:presLayoutVars>
      </dgm:prSet>
      <dgm:spPr/>
    </dgm:pt>
    <dgm:pt modelId="{961F775A-1DF6-40FE-8592-2EB5AFAB4D1A}" type="pres">
      <dgm:prSet presAssocID="{5C94900B-B119-4F01-A5FD-E2C1A2EFB827}" presName="rootComposite3" presStyleCnt="0"/>
      <dgm:spPr/>
    </dgm:pt>
    <dgm:pt modelId="{87EFE258-72CA-4AB2-917E-BE755F2D5DE8}" type="pres">
      <dgm:prSet presAssocID="{5C94900B-B119-4F01-A5FD-E2C1A2EFB827}" presName="rootText3" presStyleLbl="asst1" presStyleIdx="1" presStyleCnt="5" custScaleX="126540" custScaleY="72951" custLinFactNeighborX="42013" custLinFactNeighborY="6709">
        <dgm:presLayoutVars>
          <dgm:chPref val="3"/>
        </dgm:presLayoutVars>
      </dgm:prSet>
      <dgm:spPr/>
    </dgm:pt>
    <dgm:pt modelId="{222F53F7-4486-4572-9D65-CE0FB84ECC61}" type="pres">
      <dgm:prSet presAssocID="{5C94900B-B119-4F01-A5FD-E2C1A2EFB827}" presName="rootConnector3" presStyleLbl="asst1" presStyleIdx="1" presStyleCnt="5"/>
      <dgm:spPr/>
    </dgm:pt>
    <dgm:pt modelId="{3E8FF300-6A96-4C4D-A040-1E56D56ACEF0}" type="pres">
      <dgm:prSet presAssocID="{5C94900B-B119-4F01-A5FD-E2C1A2EFB827}" presName="hierChild6" presStyleCnt="0"/>
      <dgm:spPr/>
    </dgm:pt>
    <dgm:pt modelId="{F980AF22-5CC8-4D6A-8F46-D5F3EE82C61D}" type="pres">
      <dgm:prSet presAssocID="{5C94900B-B119-4F01-A5FD-E2C1A2EFB827}" presName="hierChild7" presStyleCnt="0"/>
      <dgm:spPr/>
    </dgm:pt>
    <dgm:pt modelId="{0E2456C7-3D6E-4485-AB5B-DEB21126CB0C}" type="pres">
      <dgm:prSet presAssocID="{10E2BE4E-688A-4845-B86A-46ADEE487723}" presName="Name111" presStyleLbl="parChTrans1D3" presStyleIdx="0" presStyleCnt="3"/>
      <dgm:spPr/>
    </dgm:pt>
    <dgm:pt modelId="{A0CF49E8-4961-4E3B-8697-810E5922CFBC}" type="pres">
      <dgm:prSet presAssocID="{4790F336-D3A4-454B-B315-08D1E49471A4}" presName="hierRoot3" presStyleCnt="0">
        <dgm:presLayoutVars>
          <dgm:hierBranch val="init"/>
        </dgm:presLayoutVars>
      </dgm:prSet>
      <dgm:spPr/>
    </dgm:pt>
    <dgm:pt modelId="{D0E71466-F982-4870-A7BE-348569143670}" type="pres">
      <dgm:prSet presAssocID="{4790F336-D3A4-454B-B315-08D1E49471A4}" presName="rootComposite3" presStyleCnt="0"/>
      <dgm:spPr/>
    </dgm:pt>
    <dgm:pt modelId="{EFF06101-C6A6-4BF7-8191-A68D2D847169}" type="pres">
      <dgm:prSet presAssocID="{4790F336-D3A4-454B-B315-08D1E49471A4}" presName="rootText3" presStyleLbl="asst1" presStyleIdx="2" presStyleCnt="5" custLinFactNeighborX="38503" custLinFactNeighborY="-37866">
        <dgm:presLayoutVars>
          <dgm:chPref val="3"/>
        </dgm:presLayoutVars>
      </dgm:prSet>
      <dgm:spPr/>
    </dgm:pt>
    <dgm:pt modelId="{D88A089D-1FBB-485A-BA21-94D251578FAE}" type="pres">
      <dgm:prSet presAssocID="{4790F336-D3A4-454B-B315-08D1E49471A4}" presName="rootConnector3" presStyleLbl="asst1" presStyleIdx="2" presStyleCnt="5"/>
      <dgm:spPr/>
    </dgm:pt>
    <dgm:pt modelId="{21B832CF-DF52-4249-BC8B-43F80D3A8584}" type="pres">
      <dgm:prSet presAssocID="{4790F336-D3A4-454B-B315-08D1E49471A4}" presName="hierChild6" presStyleCnt="0"/>
      <dgm:spPr/>
    </dgm:pt>
    <dgm:pt modelId="{77D469EC-20D8-4148-BD74-1E7398FEB6DA}" type="pres">
      <dgm:prSet presAssocID="{4790F336-D3A4-454B-B315-08D1E49471A4}" presName="hierChild7" presStyleCnt="0"/>
      <dgm:spPr/>
    </dgm:pt>
    <dgm:pt modelId="{BFA4F41A-4791-457E-96C1-799AEF7D1404}" type="pres">
      <dgm:prSet presAssocID="{85153802-CA25-47A2-8C8E-DD5FDE53718A}" presName="Name111" presStyleLbl="parChTrans1D3" presStyleIdx="1" presStyleCnt="3"/>
      <dgm:spPr/>
    </dgm:pt>
    <dgm:pt modelId="{89615F9C-7C33-4375-874C-14A3FB807CC7}" type="pres">
      <dgm:prSet presAssocID="{F6A806FB-7C56-499D-8984-3FF03AFF34DB}" presName="hierRoot3" presStyleCnt="0">
        <dgm:presLayoutVars>
          <dgm:hierBranch val="init"/>
        </dgm:presLayoutVars>
      </dgm:prSet>
      <dgm:spPr/>
    </dgm:pt>
    <dgm:pt modelId="{2E0AE529-593D-489F-8403-E9B97FD3FB1D}" type="pres">
      <dgm:prSet presAssocID="{F6A806FB-7C56-499D-8984-3FF03AFF34DB}" presName="rootComposite3" presStyleCnt="0"/>
      <dgm:spPr/>
    </dgm:pt>
    <dgm:pt modelId="{EB708D26-CE7A-44BE-BF4A-70FABFEF52D1}" type="pres">
      <dgm:prSet presAssocID="{F6A806FB-7C56-499D-8984-3FF03AFF34DB}" presName="rootText3" presStyleLbl="asst1" presStyleIdx="3" presStyleCnt="5" custLinFactNeighborX="-82497" custLinFactNeighborY="70075">
        <dgm:presLayoutVars>
          <dgm:chPref val="3"/>
        </dgm:presLayoutVars>
      </dgm:prSet>
      <dgm:spPr/>
    </dgm:pt>
    <dgm:pt modelId="{4D079FC1-8B6C-478E-B12C-C51D49A6D06B}" type="pres">
      <dgm:prSet presAssocID="{F6A806FB-7C56-499D-8984-3FF03AFF34DB}" presName="rootConnector3" presStyleLbl="asst1" presStyleIdx="3" presStyleCnt="5"/>
      <dgm:spPr/>
    </dgm:pt>
    <dgm:pt modelId="{663BFAB2-4426-4F28-BE51-3F55EEAA8C35}" type="pres">
      <dgm:prSet presAssocID="{F6A806FB-7C56-499D-8984-3FF03AFF34DB}" presName="hierChild6" presStyleCnt="0"/>
      <dgm:spPr/>
    </dgm:pt>
    <dgm:pt modelId="{F3C1AAC6-BC6F-4363-9EAF-31B8D4DC74DB}" type="pres">
      <dgm:prSet presAssocID="{F6A806FB-7C56-499D-8984-3FF03AFF34DB}" presName="hierChild7" presStyleCnt="0"/>
      <dgm:spPr/>
    </dgm:pt>
    <dgm:pt modelId="{EF1C8BD6-5072-44F7-8F9D-D3376F9012EC}" type="pres">
      <dgm:prSet presAssocID="{27AD843B-9950-4883-89AB-2528B67AC343}" presName="Name111" presStyleLbl="parChTrans1D3" presStyleIdx="2" presStyleCnt="3"/>
      <dgm:spPr/>
    </dgm:pt>
    <dgm:pt modelId="{C978FE68-E463-4470-8C3B-272340270691}" type="pres">
      <dgm:prSet presAssocID="{148C9D5E-1C1D-43A3-AEA3-911D9C00D377}" presName="hierRoot3" presStyleCnt="0">
        <dgm:presLayoutVars>
          <dgm:hierBranch val="init"/>
        </dgm:presLayoutVars>
      </dgm:prSet>
      <dgm:spPr/>
    </dgm:pt>
    <dgm:pt modelId="{4AAF05A3-CE58-4211-88DB-04ACCC08AA0B}" type="pres">
      <dgm:prSet presAssocID="{148C9D5E-1C1D-43A3-AEA3-911D9C00D377}" presName="rootComposite3" presStyleCnt="0"/>
      <dgm:spPr/>
    </dgm:pt>
    <dgm:pt modelId="{034147DE-B3AB-425F-B703-6E56827FCDFA}" type="pres">
      <dgm:prSet presAssocID="{148C9D5E-1C1D-43A3-AEA3-911D9C00D377}" presName="rootText3" presStyleLbl="asst1" presStyleIdx="4" presStyleCnt="5" custLinFactNeighborX="38503" custLinFactNeighborY="42761">
        <dgm:presLayoutVars>
          <dgm:chPref val="3"/>
        </dgm:presLayoutVars>
      </dgm:prSet>
      <dgm:spPr/>
    </dgm:pt>
    <dgm:pt modelId="{78120B1F-DD1D-488E-BDC0-40A7902E44F1}" type="pres">
      <dgm:prSet presAssocID="{148C9D5E-1C1D-43A3-AEA3-911D9C00D377}" presName="rootConnector3" presStyleLbl="asst1" presStyleIdx="4" presStyleCnt="5"/>
      <dgm:spPr/>
    </dgm:pt>
    <dgm:pt modelId="{E6BE9D26-B3B8-433A-94F4-1F0FB6EC0F92}" type="pres">
      <dgm:prSet presAssocID="{148C9D5E-1C1D-43A3-AEA3-911D9C00D377}" presName="hierChild6" presStyleCnt="0"/>
      <dgm:spPr/>
    </dgm:pt>
    <dgm:pt modelId="{82D26FC3-1C3F-4A2D-9F5A-CDECA0956FB2}" type="pres">
      <dgm:prSet presAssocID="{148C9D5E-1C1D-43A3-AEA3-911D9C00D377}" presName="hierChild7" presStyleCnt="0"/>
      <dgm:spPr/>
    </dgm:pt>
  </dgm:ptLst>
  <dgm:cxnLst>
    <dgm:cxn modelId="{DD15FB0A-30AD-428A-A115-749CAC723206}" srcId="{5C94900B-B119-4F01-A5FD-E2C1A2EFB827}" destId="{148C9D5E-1C1D-43A3-AEA3-911D9C00D377}" srcOrd="2" destOrd="0" parTransId="{27AD843B-9950-4883-89AB-2528B67AC343}" sibTransId="{06AE8624-B1DE-487D-AB21-F1ADF15D57D8}"/>
    <dgm:cxn modelId="{24FF570E-7132-42CB-8F18-CD7009227D47}" srcId="{5C94900B-B119-4F01-A5FD-E2C1A2EFB827}" destId="{4790F336-D3A4-454B-B315-08D1E49471A4}" srcOrd="0" destOrd="0" parTransId="{10E2BE4E-688A-4845-B86A-46ADEE487723}" sibTransId="{3E098984-EE59-4CCD-B40C-867A9F9DB4C1}"/>
    <dgm:cxn modelId="{5014F917-2072-4B38-9052-4140165431CD}" type="presOf" srcId="{4790F336-D3A4-454B-B315-08D1E49471A4}" destId="{EFF06101-C6A6-4BF7-8191-A68D2D847169}" srcOrd="0" destOrd="0" presId="urn:microsoft.com/office/officeart/2005/8/layout/orgChart1"/>
    <dgm:cxn modelId="{79FBD926-2CC3-43C6-848D-ADDCB432ACF9}" type="presOf" srcId="{4790F336-D3A4-454B-B315-08D1E49471A4}" destId="{D88A089D-1FBB-485A-BA21-94D251578FAE}" srcOrd="1" destOrd="0" presId="urn:microsoft.com/office/officeart/2005/8/layout/orgChart1"/>
    <dgm:cxn modelId="{AC5FEF28-BD51-4403-9D41-808D28DED400}" type="presOf" srcId="{059AC2E3-319C-4BB7-86C6-560BB99C9889}" destId="{A30CFDB0-274B-4010-9E5D-0B4A8BFF31AC}" srcOrd="1" destOrd="0" presId="urn:microsoft.com/office/officeart/2005/8/layout/orgChart1"/>
    <dgm:cxn modelId="{144CC735-1172-430E-8B52-189AA0AA7421}" type="presOf" srcId="{148C9D5E-1C1D-43A3-AEA3-911D9C00D377}" destId="{78120B1F-DD1D-488E-BDC0-40A7902E44F1}" srcOrd="1" destOrd="0" presId="urn:microsoft.com/office/officeart/2005/8/layout/orgChart1"/>
    <dgm:cxn modelId="{46843D60-FE89-4E3A-B2CB-039F040E8DDD}" srcId="{5C94900B-B119-4F01-A5FD-E2C1A2EFB827}" destId="{F6A806FB-7C56-499D-8984-3FF03AFF34DB}" srcOrd="1" destOrd="0" parTransId="{85153802-CA25-47A2-8C8E-DD5FDE53718A}" sibTransId="{1CD7BCCE-E42C-4499-BCED-4F3FACBF943A}"/>
    <dgm:cxn modelId="{A44C2B69-80E4-4E81-BA84-4C83603EF6D7}" srcId="{AB888339-8E25-4D58-96EC-E331C8EB587F}" destId="{059AC2E3-319C-4BB7-86C6-560BB99C9889}" srcOrd="0" destOrd="0" parTransId="{CA2F95E7-C491-47EC-9BE4-A23BCFAD5020}" sibTransId="{07014033-748F-400D-87D4-5EFF72EC9C2A}"/>
    <dgm:cxn modelId="{AA61BA70-2684-41B5-822A-80D150E8D9CA}" type="presOf" srcId="{27AD843B-9950-4883-89AB-2528B67AC343}" destId="{EF1C8BD6-5072-44F7-8F9D-D3376F9012EC}" srcOrd="0" destOrd="0" presId="urn:microsoft.com/office/officeart/2005/8/layout/orgChart1"/>
    <dgm:cxn modelId="{1072AF56-6957-4E25-AEFB-5176165BB5B0}" type="presOf" srcId="{C702A1BB-1D15-4DD8-A9D5-FFED7D2D96C1}" destId="{48BCB67F-6F2C-41E2-8E07-76F8D1E84BB4}" srcOrd="0" destOrd="0" presId="urn:microsoft.com/office/officeart/2005/8/layout/orgChart1"/>
    <dgm:cxn modelId="{73479A8F-B954-47F0-80EF-6925E0EB320D}" srcId="{059AC2E3-319C-4BB7-86C6-560BB99C9889}" destId="{C83E53AF-76E8-4FF2-93EC-2FBCC8ABBC12}" srcOrd="0" destOrd="0" parTransId="{2977546B-8BAE-4C81-862E-BA279392EADB}" sibTransId="{6180B9CF-F477-43B2-8534-C30D85290E88}"/>
    <dgm:cxn modelId="{AE41A795-8388-4CD3-83A0-342F048ED303}" type="presOf" srcId="{F6A806FB-7C56-499D-8984-3FF03AFF34DB}" destId="{EB708D26-CE7A-44BE-BF4A-70FABFEF52D1}" srcOrd="0" destOrd="0" presId="urn:microsoft.com/office/officeart/2005/8/layout/orgChart1"/>
    <dgm:cxn modelId="{1DDD909F-F4EB-4BD1-A80D-9775FE9DAD92}" type="presOf" srcId="{148C9D5E-1C1D-43A3-AEA3-911D9C00D377}" destId="{034147DE-B3AB-425F-B703-6E56827FCDFA}" srcOrd="0" destOrd="0" presId="urn:microsoft.com/office/officeart/2005/8/layout/orgChart1"/>
    <dgm:cxn modelId="{A85A54A6-2865-4DCD-8592-48C77D83CFFA}" type="presOf" srcId="{85153802-CA25-47A2-8C8E-DD5FDE53718A}" destId="{BFA4F41A-4791-457E-96C1-799AEF7D1404}" srcOrd="0" destOrd="0" presId="urn:microsoft.com/office/officeart/2005/8/layout/orgChart1"/>
    <dgm:cxn modelId="{661BF1AB-0BB5-45B3-AB1A-73794AC494AB}" type="presOf" srcId="{5C94900B-B119-4F01-A5FD-E2C1A2EFB827}" destId="{87EFE258-72CA-4AB2-917E-BE755F2D5DE8}" srcOrd="0" destOrd="0" presId="urn:microsoft.com/office/officeart/2005/8/layout/orgChart1"/>
    <dgm:cxn modelId="{88239EAE-940F-4B9E-94F3-CDA2833789E7}" type="presOf" srcId="{F6A806FB-7C56-499D-8984-3FF03AFF34DB}" destId="{4D079FC1-8B6C-478E-B12C-C51D49A6D06B}" srcOrd="1" destOrd="0" presId="urn:microsoft.com/office/officeart/2005/8/layout/orgChart1"/>
    <dgm:cxn modelId="{72871FB3-A3A1-48D6-8C31-A855E45E1B9F}" type="presOf" srcId="{C83E53AF-76E8-4FF2-93EC-2FBCC8ABBC12}" destId="{71A49DBD-C12E-40D3-9290-9262BC89BD54}" srcOrd="0" destOrd="0" presId="urn:microsoft.com/office/officeart/2005/8/layout/orgChart1"/>
    <dgm:cxn modelId="{0288CACA-53AF-494C-84A3-1F5E7C6840CA}" type="presOf" srcId="{C83E53AF-76E8-4FF2-93EC-2FBCC8ABBC12}" destId="{6B02A424-383E-431B-9E1A-3F761A1A8AD0}" srcOrd="1" destOrd="0" presId="urn:microsoft.com/office/officeart/2005/8/layout/orgChart1"/>
    <dgm:cxn modelId="{A8D6BBD0-4D44-4C71-8352-E66B572789DB}" type="presOf" srcId="{AB888339-8E25-4D58-96EC-E331C8EB587F}" destId="{1201A425-73C8-4FF6-A433-64734BEBDE0A}" srcOrd="0" destOrd="0" presId="urn:microsoft.com/office/officeart/2005/8/layout/orgChart1"/>
    <dgm:cxn modelId="{697F11D9-A3B9-4624-98E2-1953667F6494}" type="presOf" srcId="{10E2BE4E-688A-4845-B86A-46ADEE487723}" destId="{0E2456C7-3D6E-4485-AB5B-DEB21126CB0C}" srcOrd="0" destOrd="0" presId="urn:microsoft.com/office/officeart/2005/8/layout/orgChart1"/>
    <dgm:cxn modelId="{5BEB4FE1-9467-4C72-BF6F-7DAB4702E716}" type="presOf" srcId="{059AC2E3-319C-4BB7-86C6-560BB99C9889}" destId="{B9361083-5E8F-43FC-ABA2-D390A6016928}" srcOrd="0" destOrd="0" presId="urn:microsoft.com/office/officeart/2005/8/layout/orgChart1"/>
    <dgm:cxn modelId="{1839F5EA-A47C-4EF8-9CE4-E230E69882D3}" type="presOf" srcId="{2977546B-8BAE-4C81-862E-BA279392EADB}" destId="{E987B783-45B1-4316-B620-4F8AE6F9DCD8}" srcOrd="0" destOrd="0" presId="urn:microsoft.com/office/officeart/2005/8/layout/orgChart1"/>
    <dgm:cxn modelId="{142D13FE-323C-49A5-80CA-F7CCC401EBD8}" srcId="{059AC2E3-319C-4BB7-86C6-560BB99C9889}" destId="{5C94900B-B119-4F01-A5FD-E2C1A2EFB827}" srcOrd="1" destOrd="0" parTransId="{C702A1BB-1D15-4DD8-A9D5-FFED7D2D96C1}" sibTransId="{E2300FA2-D54E-41E9-AFAD-B3101B809B6A}"/>
    <dgm:cxn modelId="{55886BFF-B6EA-40FA-9736-10735E275727}" type="presOf" srcId="{5C94900B-B119-4F01-A5FD-E2C1A2EFB827}" destId="{222F53F7-4486-4572-9D65-CE0FB84ECC61}" srcOrd="1" destOrd="0" presId="urn:microsoft.com/office/officeart/2005/8/layout/orgChart1"/>
    <dgm:cxn modelId="{46F52898-48BC-47C5-9E7A-4B2B0B901E2F}" type="presParOf" srcId="{1201A425-73C8-4FF6-A433-64734BEBDE0A}" destId="{2FDAF7D0-1CDA-453B-96DD-C8698E0A70FA}" srcOrd="0" destOrd="0" presId="urn:microsoft.com/office/officeart/2005/8/layout/orgChart1"/>
    <dgm:cxn modelId="{0D6A0065-9A56-4F30-9E12-189A4E3AAF31}" type="presParOf" srcId="{2FDAF7D0-1CDA-453B-96DD-C8698E0A70FA}" destId="{7EF1FB21-A77C-49A7-B2CA-CE092F66E113}" srcOrd="0" destOrd="0" presId="urn:microsoft.com/office/officeart/2005/8/layout/orgChart1"/>
    <dgm:cxn modelId="{53079879-8276-468D-A9D1-F2886636D8FE}" type="presParOf" srcId="{7EF1FB21-A77C-49A7-B2CA-CE092F66E113}" destId="{B9361083-5E8F-43FC-ABA2-D390A6016928}" srcOrd="0" destOrd="0" presId="urn:microsoft.com/office/officeart/2005/8/layout/orgChart1"/>
    <dgm:cxn modelId="{E57E6E99-DA95-4AC6-B259-FBC4C95BE281}" type="presParOf" srcId="{7EF1FB21-A77C-49A7-B2CA-CE092F66E113}" destId="{A30CFDB0-274B-4010-9E5D-0B4A8BFF31AC}" srcOrd="1" destOrd="0" presId="urn:microsoft.com/office/officeart/2005/8/layout/orgChart1"/>
    <dgm:cxn modelId="{21F9F501-2A20-421B-B8B4-FA5994EC727F}" type="presParOf" srcId="{2FDAF7D0-1CDA-453B-96DD-C8698E0A70FA}" destId="{BAFF4424-243E-49D1-8292-858F953070EC}" srcOrd="1" destOrd="0" presId="urn:microsoft.com/office/officeart/2005/8/layout/orgChart1"/>
    <dgm:cxn modelId="{1DC42C48-6A8F-40E4-9ACD-06662C9FA362}" type="presParOf" srcId="{2FDAF7D0-1CDA-453B-96DD-C8698E0A70FA}" destId="{319A3700-5BB5-43D4-ADE3-9A9716EBC87E}" srcOrd="2" destOrd="0" presId="urn:microsoft.com/office/officeart/2005/8/layout/orgChart1"/>
    <dgm:cxn modelId="{42A478D4-B5AF-423B-A2F2-A3980AFE1B35}" type="presParOf" srcId="{319A3700-5BB5-43D4-ADE3-9A9716EBC87E}" destId="{E987B783-45B1-4316-B620-4F8AE6F9DCD8}" srcOrd="0" destOrd="0" presId="urn:microsoft.com/office/officeart/2005/8/layout/orgChart1"/>
    <dgm:cxn modelId="{541C0D9F-9C36-4002-8CD8-F67E3DE0D0B7}" type="presParOf" srcId="{319A3700-5BB5-43D4-ADE3-9A9716EBC87E}" destId="{FEC2B53A-CB06-48E4-91BA-56628E79D7DB}" srcOrd="1" destOrd="0" presId="urn:microsoft.com/office/officeart/2005/8/layout/orgChart1"/>
    <dgm:cxn modelId="{EFB810C3-7D11-47AB-80E6-74D6D1E659B4}" type="presParOf" srcId="{FEC2B53A-CB06-48E4-91BA-56628E79D7DB}" destId="{6A6F5AFF-EC17-4E94-8FEC-EC59D1F92904}" srcOrd="0" destOrd="0" presId="urn:microsoft.com/office/officeart/2005/8/layout/orgChart1"/>
    <dgm:cxn modelId="{E477AE63-4D53-4C75-A3D2-5CF21A5B393C}" type="presParOf" srcId="{6A6F5AFF-EC17-4E94-8FEC-EC59D1F92904}" destId="{71A49DBD-C12E-40D3-9290-9262BC89BD54}" srcOrd="0" destOrd="0" presId="urn:microsoft.com/office/officeart/2005/8/layout/orgChart1"/>
    <dgm:cxn modelId="{8E4DD0A4-0FFE-4805-812A-9A57C0D2CF71}" type="presParOf" srcId="{6A6F5AFF-EC17-4E94-8FEC-EC59D1F92904}" destId="{6B02A424-383E-431B-9E1A-3F761A1A8AD0}" srcOrd="1" destOrd="0" presId="urn:microsoft.com/office/officeart/2005/8/layout/orgChart1"/>
    <dgm:cxn modelId="{BBBDCA09-C48E-43FC-92F7-5D208B097CA9}" type="presParOf" srcId="{FEC2B53A-CB06-48E4-91BA-56628E79D7DB}" destId="{E6F922E2-D2DE-4F01-8CCA-501C3A49858D}" srcOrd="1" destOrd="0" presId="urn:microsoft.com/office/officeart/2005/8/layout/orgChart1"/>
    <dgm:cxn modelId="{7C0894D8-18AD-4A20-8FFD-58D58A2EF275}" type="presParOf" srcId="{FEC2B53A-CB06-48E4-91BA-56628E79D7DB}" destId="{9FB465DA-A695-4C6E-8FD0-4793335784DC}" srcOrd="2" destOrd="0" presId="urn:microsoft.com/office/officeart/2005/8/layout/orgChart1"/>
    <dgm:cxn modelId="{D95C5DDD-BF8C-4881-B75C-41055579F217}" type="presParOf" srcId="{319A3700-5BB5-43D4-ADE3-9A9716EBC87E}" destId="{48BCB67F-6F2C-41E2-8E07-76F8D1E84BB4}" srcOrd="2" destOrd="0" presId="urn:microsoft.com/office/officeart/2005/8/layout/orgChart1"/>
    <dgm:cxn modelId="{6B635564-9F81-4FD3-B9F0-42FD6B077689}" type="presParOf" srcId="{319A3700-5BB5-43D4-ADE3-9A9716EBC87E}" destId="{40F30758-C139-4EEB-AD44-716C7D1C7312}" srcOrd="3" destOrd="0" presId="urn:microsoft.com/office/officeart/2005/8/layout/orgChart1"/>
    <dgm:cxn modelId="{03EB24AC-0AD6-4D53-82DC-B7DE8A936ABC}" type="presParOf" srcId="{40F30758-C139-4EEB-AD44-716C7D1C7312}" destId="{961F775A-1DF6-40FE-8592-2EB5AFAB4D1A}" srcOrd="0" destOrd="0" presId="urn:microsoft.com/office/officeart/2005/8/layout/orgChart1"/>
    <dgm:cxn modelId="{F0FDD906-555E-4867-95AE-FD4405689ECA}" type="presParOf" srcId="{961F775A-1DF6-40FE-8592-2EB5AFAB4D1A}" destId="{87EFE258-72CA-4AB2-917E-BE755F2D5DE8}" srcOrd="0" destOrd="0" presId="urn:microsoft.com/office/officeart/2005/8/layout/orgChart1"/>
    <dgm:cxn modelId="{6FB93051-CF06-44DC-A1F6-01438D1AAC8F}" type="presParOf" srcId="{961F775A-1DF6-40FE-8592-2EB5AFAB4D1A}" destId="{222F53F7-4486-4572-9D65-CE0FB84ECC61}" srcOrd="1" destOrd="0" presId="urn:microsoft.com/office/officeart/2005/8/layout/orgChart1"/>
    <dgm:cxn modelId="{F4082D42-89B8-4A49-BC01-CF33FD3B7050}" type="presParOf" srcId="{40F30758-C139-4EEB-AD44-716C7D1C7312}" destId="{3E8FF300-6A96-4C4D-A040-1E56D56ACEF0}" srcOrd="1" destOrd="0" presId="urn:microsoft.com/office/officeart/2005/8/layout/orgChart1"/>
    <dgm:cxn modelId="{B61AB331-139A-4E9C-A5CF-62DC6FE91559}" type="presParOf" srcId="{40F30758-C139-4EEB-AD44-716C7D1C7312}" destId="{F980AF22-5CC8-4D6A-8F46-D5F3EE82C61D}" srcOrd="2" destOrd="0" presId="urn:microsoft.com/office/officeart/2005/8/layout/orgChart1"/>
    <dgm:cxn modelId="{9C06AB7E-0314-48CF-AAA6-65BEFA50F67B}" type="presParOf" srcId="{F980AF22-5CC8-4D6A-8F46-D5F3EE82C61D}" destId="{0E2456C7-3D6E-4485-AB5B-DEB21126CB0C}" srcOrd="0" destOrd="0" presId="urn:microsoft.com/office/officeart/2005/8/layout/orgChart1"/>
    <dgm:cxn modelId="{49144A1B-8F00-41A0-B9D7-06A6551F8AD6}" type="presParOf" srcId="{F980AF22-5CC8-4D6A-8F46-D5F3EE82C61D}" destId="{A0CF49E8-4961-4E3B-8697-810E5922CFBC}" srcOrd="1" destOrd="0" presId="urn:microsoft.com/office/officeart/2005/8/layout/orgChart1"/>
    <dgm:cxn modelId="{BEC60D55-2760-4277-9280-19952DF3FCEC}" type="presParOf" srcId="{A0CF49E8-4961-4E3B-8697-810E5922CFBC}" destId="{D0E71466-F982-4870-A7BE-348569143670}" srcOrd="0" destOrd="0" presId="urn:microsoft.com/office/officeart/2005/8/layout/orgChart1"/>
    <dgm:cxn modelId="{7F59310B-046A-4AE5-B26B-AD3D7E31F2D8}" type="presParOf" srcId="{D0E71466-F982-4870-A7BE-348569143670}" destId="{EFF06101-C6A6-4BF7-8191-A68D2D847169}" srcOrd="0" destOrd="0" presId="urn:microsoft.com/office/officeart/2005/8/layout/orgChart1"/>
    <dgm:cxn modelId="{3CFEFCFC-DBBB-49E8-B0F8-3860F691893F}" type="presParOf" srcId="{D0E71466-F982-4870-A7BE-348569143670}" destId="{D88A089D-1FBB-485A-BA21-94D251578FAE}" srcOrd="1" destOrd="0" presId="urn:microsoft.com/office/officeart/2005/8/layout/orgChart1"/>
    <dgm:cxn modelId="{F87AA21E-0330-474B-B264-F6030B0CCE2B}" type="presParOf" srcId="{A0CF49E8-4961-4E3B-8697-810E5922CFBC}" destId="{21B832CF-DF52-4249-BC8B-43F80D3A8584}" srcOrd="1" destOrd="0" presId="urn:microsoft.com/office/officeart/2005/8/layout/orgChart1"/>
    <dgm:cxn modelId="{833F8BDC-BFCA-445E-A091-C090F7497324}" type="presParOf" srcId="{A0CF49E8-4961-4E3B-8697-810E5922CFBC}" destId="{77D469EC-20D8-4148-BD74-1E7398FEB6DA}" srcOrd="2" destOrd="0" presId="urn:microsoft.com/office/officeart/2005/8/layout/orgChart1"/>
    <dgm:cxn modelId="{B5D2DB2B-6718-475C-B09B-23FBADD6C4C6}" type="presParOf" srcId="{F980AF22-5CC8-4D6A-8F46-D5F3EE82C61D}" destId="{BFA4F41A-4791-457E-96C1-799AEF7D1404}" srcOrd="2" destOrd="0" presId="urn:microsoft.com/office/officeart/2005/8/layout/orgChart1"/>
    <dgm:cxn modelId="{5D884C3F-D757-4E7F-9EC6-0345F78ED5DA}" type="presParOf" srcId="{F980AF22-5CC8-4D6A-8F46-D5F3EE82C61D}" destId="{89615F9C-7C33-4375-874C-14A3FB807CC7}" srcOrd="3" destOrd="0" presId="urn:microsoft.com/office/officeart/2005/8/layout/orgChart1"/>
    <dgm:cxn modelId="{6C1E74E2-881E-483A-9A58-FF8EE3B6FD62}" type="presParOf" srcId="{89615F9C-7C33-4375-874C-14A3FB807CC7}" destId="{2E0AE529-593D-489F-8403-E9B97FD3FB1D}" srcOrd="0" destOrd="0" presId="urn:microsoft.com/office/officeart/2005/8/layout/orgChart1"/>
    <dgm:cxn modelId="{74EFA9A0-3063-4E27-BC74-C76404D4F34C}" type="presParOf" srcId="{2E0AE529-593D-489F-8403-E9B97FD3FB1D}" destId="{EB708D26-CE7A-44BE-BF4A-70FABFEF52D1}" srcOrd="0" destOrd="0" presId="urn:microsoft.com/office/officeart/2005/8/layout/orgChart1"/>
    <dgm:cxn modelId="{0B9FF030-0ED9-48FB-9D5C-B65D3C0832D6}" type="presParOf" srcId="{2E0AE529-593D-489F-8403-E9B97FD3FB1D}" destId="{4D079FC1-8B6C-478E-B12C-C51D49A6D06B}" srcOrd="1" destOrd="0" presId="urn:microsoft.com/office/officeart/2005/8/layout/orgChart1"/>
    <dgm:cxn modelId="{0E23D9EF-C99C-4D75-ACDB-32A7AAB854DB}" type="presParOf" srcId="{89615F9C-7C33-4375-874C-14A3FB807CC7}" destId="{663BFAB2-4426-4F28-BE51-3F55EEAA8C35}" srcOrd="1" destOrd="0" presId="urn:microsoft.com/office/officeart/2005/8/layout/orgChart1"/>
    <dgm:cxn modelId="{F8E6C4BA-85FC-469A-BA67-3AD93CB3C364}" type="presParOf" srcId="{89615F9C-7C33-4375-874C-14A3FB807CC7}" destId="{F3C1AAC6-BC6F-4363-9EAF-31B8D4DC74DB}" srcOrd="2" destOrd="0" presId="urn:microsoft.com/office/officeart/2005/8/layout/orgChart1"/>
    <dgm:cxn modelId="{539B92BD-3408-4BC2-AFEE-FBF4DDE0566E}" type="presParOf" srcId="{F980AF22-5CC8-4D6A-8F46-D5F3EE82C61D}" destId="{EF1C8BD6-5072-44F7-8F9D-D3376F9012EC}" srcOrd="4" destOrd="0" presId="urn:microsoft.com/office/officeart/2005/8/layout/orgChart1"/>
    <dgm:cxn modelId="{924FD1F8-2344-4FB8-A5C4-7247D851D07D}" type="presParOf" srcId="{F980AF22-5CC8-4D6A-8F46-D5F3EE82C61D}" destId="{C978FE68-E463-4470-8C3B-272340270691}" srcOrd="5" destOrd="0" presId="urn:microsoft.com/office/officeart/2005/8/layout/orgChart1"/>
    <dgm:cxn modelId="{5156D2B1-FD86-445F-89C4-CB80E1C688C6}" type="presParOf" srcId="{C978FE68-E463-4470-8C3B-272340270691}" destId="{4AAF05A3-CE58-4211-88DB-04ACCC08AA0B}" srcOrd="0" destOrd="0" presId="urn:microsoft.com/office/officeart/2005/8/layout/orgChart1"/>
    <dgm:cxn modelId="{DD4776EB-B9BB-42E8-91B1-0B580A7C0446}" type="presParOf" srcId="{4AAF05A3-CE58-4211-88DB-04ACCC08AA0B}" destId="{034147DE-B3AB-425F-B703-6E56827FCDFA}" srcOrd="0" destOrd="0" presId="urn:microsoft.com/office/officeart/2005/8/layout/orgChart1"/>
    <dgm:cxn modelId="{1E4952AF-57C1-44ED-9435-EC804598E88E}" type="presParOf" srcId="{4AAF05A3-CE58-4211-88DB-04ACCC08AA0B}" destId="{78120B1F-DD1D-488E-BDC0-40A7902E44F1}" srcOrd="1" destOrd="0" presId="urn:microsoft.com/office/officeart/2005/8/layout/orgChart1"/>
    <dgm:cxn modelId="{221119D9-80AD-41BE-B7F4-F8FAE0F7403E}" type="presParOf" srcId="{C978FE68-E463-4470-8C3B-272340270691}" destId="{E6BE9D26-B3B8-433A-94F4-1F0FB6EC0F92}" srcOrd="1" destOrd="0" presId="urn:microsoft.com/office/officeart/2005/8/layout/orgChart1"/>
    <dgm:cxn modelId="{5E9276A5-AD7F-472B-ACDB-2941BA64F7F5}" type="presParOf" srcId="{C978FE68-E463-4470-8C3B-272340270691}" destId="{82D26FC3-1C3F-4A2D-9F5A-CDECA0956F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C8BD6-5072-44F7-8F9D-D3376F9012EC}">
      <dsp:nvSpPr>
        <dsp:cNvPr id="0" name=""/>
        <dsp:cNvSpPr/>
      </dsp:nvSpPr>
      <dsp:spPr>
        <a:xfrm>
          <a:off x="6465579" y="2979467"/>
          <a:ext cx="299078" cy="3026829"/>
        </a:xfrm>
        <a:custGeom>
          <a:avLst/>
          <a:gdLst/>
          <a:ahLst/>
          <a:cxnLst/>
          <a:rect l="0" t="0" r="0" b="0"/>
          <a:pathLst>
            <a:path>
              <a:moveTo>
                <a:pt x="299078" y="0"/>
              </a:moveTo>
              <a:lnTo>
                <a:pt x="299078" y="3026829"/>
              </a:lnTo>
              <a:lnTo>
                <a:pt x="0" y="302682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4F41A-4791-457E-96C1-799AEF7D1404}">
      <dsp:nvSpPr>
        <dsp:cNvPr id="0" name=""/>
        <dsp:cNvSpPr/>
      </dsp:nvSpPr>
      <dsp:spPr>
        <a:xfrm>
          <a:off x="6465579" y="2979467"/>
          <a:ext cx="299078" cy="1802697"/>
        </a:xfrm>
        <a:custGeom>
          <a:avLst/>
          <a:gdLst/>
          <a:ahLst/>
          <a:cxnLst/>
          <a:rect l="0" t="0" r="0" b="0"/>
          <a:pathLst>
            <a:path>
              <a:moveTo>
                <a:pt x="299078" y="0"/>
              </a:moveTo>
              <a:lnTo>
                <a:pt x="299078" y="1802697"/>
              </a:lnTo>
              <a:lnTo>
                <a:pt x="0" y="180269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456C7-3D6E-4485-AB5B-DEB21126CB0C}">
      <dsp:nvSpPr>
        <dsp:cNvPr id="0" name=""/>
        <dsp:cNvSpPr/>
      </dsp:nvSpPr>
      <dsp:spPr>
        <a:xfrm>
          <a:off x="6465579" y="2979467"/>
          <a:ext cx="299078" cy="650560"/>
        </a:xfrm>
        <a:custGeom>
          <a:avLst/>
          <a:gdLst/>
          <a:ahLst/>
          <a:cxnLst/>
          <a:rect l="0" t="0" r="0" b="0"/>
          <a:pathLst>
            <a:path>
              <a:moveTo>
                <a:pt x="299078" y="0"/>
              </a:moveTo>
              <a:lnTo>
                <a:pt x="299078" y="650560"/>
              </a:lnTo>
              <a:lnTo>
                <a:pt x="0" y="65056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CB67F-6F2C-41E2-8E07-76F8D1E84BB4}">
      <dsp:nvSpPr>
        <dsp:cNvPr id="0" name=""/>
        <dsp:cNvSpPr/>
      </dsp:nvSpPr>
      <dsp:spPr>
        <a:xfrm>
          <a:off x="4524854" y="1535920"/>
          <a:ext cx="889146" cy="105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215"/>
              </a:lnTo>
              <a:lnTo>
                <a:pt x="889146" y="10542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7B783-45B1-4316-B620-4F8AE6F9DCD8}">
      <dsp:nvSpPr>
        <dsp:cNvPr id="0" name=""/>
        <dsp:cNvSpPr/>
      </dsp:nvSpPr>
      <dsp:spPr>
        <a:xfrm>
          <a:off x="3058342" y="1535920"/>
          <a:ext cx="1466511" cy="1028492"/>
        </a:xfrm>
        <a:custGeom>
          <a:avLst/>
          <a:gdLst/>
          <a:ahLst/>
          <a:cxnLst/>
          <a:rect l="0" t="0" r="0" b="0"/>
          <a:pathLst>
            <a:path>
              <a:moveTo>
                <a:pt x="1466511" y="0"/>
              </a:moveTo>
              <a:lnTo>
                <a:pt x="1466511" y="1028492"/>
              </a:lnTo>
              <a:lnTo>
                <a:pt x="0" y="102849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61083-5E8F-43FC-ABA2-D390A6016928}">
      <dsp:nvSpPr>
        <dsp:cNvPr id="0" name=""/>
        <dsp:cNvSpPr/>
      </dsp:nvSpPr>
      <dsp:spPr>
        <a:xfrm>
          <a:off x="2078480" y="468544"/>
          <a:ext cx="4892748" cy="1067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Cambria" pitchFamily="18" charset="0"/>
            </a:rPr>
            <a:t>Суспільно небезпечні наслідки</a:t>
          </a:r>
          <a:endParaRPr lang="ru-RU" sz="2000" b="1" kern="1200" dirty="0">
            <a:latin typeface="Cambria" pitchFamily="18" charset="0"/>
          </a:endParaRPr>
        </a:p>
      </dsp:txBody>
      <dsp:txXfrm>
        <a:off x="2078480" y="468544"/>
        <a:ext cx="4892748" cy="1067376"/>
      </dsp:txXfrm>
    </dsp:sp>
    <dsp:sp modelId="{71A49DBD-C12E-40D3-9290-9262BC89BD54}">
      <dsp:nvSpPr>
        <dsp:cNvPr id="0" name=""/>
        <dsp:cNvSpPr/>
      </dsp:nvSpPr>
      <dsp:spPr>
        <a:xfrm>
          <a:off x="671" y="1767744"/>
          <a:ext cx="3057671" cy="1593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Cambria" pitchFamily="18" charset="0"/>
            </a:rPr>
            <a:t>створенням</a:t>
          </a:r>
          <a:r>
            <a:rPr lang="ru-RU" sz="2000" kern="1200" dirty="0">
              <a:latin typeface="Cambria" pitchFamily="18" charset="0"/>
            </a:rPr>
            <a:t> </a:t>
          </a:r>
          <a:r>
            <a:rPr lang="ru-RU" sz="2000" kern="1200" dirty="0" err="1">
              <a:latin typeface="Cambria" pitchFamily="18" charset="0"/>
            </a:rPr>
            <a:t>загрози</a:t>
          </a:r>
          <a:r>
            <a:rPr lang="ru-RU" sz="2000" kern="1200" dirty="0">
              <a:latin typeface="Cambria" pitchFamily="18" charset="0"/>
            </a:rPr>
            <a:t> </a:t>
          </a:r>
          <a:r>
            <a:rPr lang="ru-RU" sz="2000" kern="1200" dirty="0" err="1">
              <a:latin typeface="Cambria" pitchFamily="18" charset="0"/>
            </a:rPr>
            <a:t>загибелі</a:t>
          </a:r>
          <a:r>
            <a:rPr lang="ru-RU" sz="2000" kern="1200" dirty="0">
              <a:latin typeface="Cambria" pitchFamily="18" charset="0"/>
            </a:rPr>
            <a:t> людей </a:t>
          </a:r>
          <a:r>
            <a:rPr lang="ru-RU" sz="2000" kern="1200" dirty="0" err="1">
              <a:latin typeface="Cambria" pitchFamily="18" charset="0"/>
            </a:rPr>
            <a:t>чи</a:t>
          </a:r>
          <a:r>
            <a:rPr lang="ru-RU" sz="2000" kern="1200" dirty="0">
              <a:latin typeface="Cambria" pitchFamily="18" charset="0"/>
            </a:rPr>
            <a:t> </a:t>
          </a:r>
          <a:r>
            <a:rPr lang="ru-RU" sz="2000" kern="1200" dirty="0" err="1">
              <a:latin typeface="Cambria" pitchFamily="18" charset="0"/>
            </a:rPr>
            <a:t>настання</a:t>
          </a:r>
          <a:r>
            <a:rPr lang="ru-RU" sz="2000" kern="1200" dirty="0">
              <a:latin typeface="Cambria" pitchFamily="18" charset="0"/>
            </a:rPr>
            <a:t> </a:t>
          </a:r>
          <a:r>
            <a:rPr lang="ru-RU" sz="2000" kern="1200" dirty="0" err="1">
              <a:latin typeface="Cambria" pitchFamily="18" charset="0"/>
            </a:rPr>
            <a:t>інших</a:t>
          </a:r>
          <a:r>
            <a:rPr lang="ru-RU" sz="2000" kern="1200" dirty="0">
              <a:latin typeface="Cambria" pitchFamily="18" charset="0"/>
            </a:rPr>
            <a:t> тяжких </a:t>
          </a:r>
          <a:r>
            <a:rPr lang="ru-RU" sz="2000" kern="1200" dirty="0" err="1">
              <a:latin typeface="Cambria" pitchFamily="18" charset="0"/>
            </a:rPr>
            <a:t>наслідків</a:t>
          </a:r>
          <a:r>
            <a:rPr lang="ru-RU" sz="2000" kern="1200" dirty="0">
              <a:latin typeface="Cambria" pitchFamily="18" charset="0"/>
            </a:rPr>
            <a:t> (</a:t>
          </a:r>
          <a:r>
            <a:rPr lang="ru-RU" sz="2000" kern="1200" dirty="0" err="1">
              <a:latin typeface="Cambria" pitchFamily="18" charset="0"/>
            </a:rPr>
            <a:t>частини</a:t>
          </a:r>
          <a:r>
            <a:rPr lang="ru-RU" sz="2000" kern="1200" dirty="0">
              <a:latin typeface="Cambria" pitchFamily="18" charset="0"/>
            </a:rPr>
            <a:t> </a:t>
          </a:r>
          <a:r>
            <a:rPr lang="ru-RU" sz="2000" kern="1200" dirty="0" err="1">
              <a:latin typeface="Cambria" pitchFamily="18" charset="0"/>
            </a:rPr>
            <a:t>перші</a:t>
          </a:r>
          <a:r>
            <a:rPr lang="ru-RU" sz="2000" kern="1200" dirty="0">
              <a:latin typeface="Cambria" pitchFamily="18" charset="0"/>
            </a:rPr>
            <a:t> статей 272-275 КК)</a:t>
          </a:r>
        </a:p>
      </dsp:txBody>
      <dsp:txXfrm>
        <a:off x="671" y="1767744"/>
        <a:ext cx="3057671" cy="1593337"/>
      </dsp:txXfrm>
    </dsp:sp>
    <dsp:sp modelId="{87EFE258-72CA-4AB2-917E-BE755F2D5DE8}">
      <dsp:nvSpPr>
        <dsp:cNvPr id="0" name=""/>
        <dsp:cNvSpPr/>
      </dsp:nvSpPr>
      <dsp:spPr>
        <a:xfrm>
          <a:off x="5414000" y="2200805"/>
          <a:ext cx="2701316" cy="7786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Cambria" pitchFamily="18" charset="0"/>
            </a:rPr>
            <a:t>спричиненням</a:t>
          </a:r>
          <a:r>
            <a:rPr lang="ru-RU" sz="2000" kern="1200" dirty="0">
              <a:latin typeface="Cambria" pitchFamily="18" charset="0"/>
            </a:rPr>
            <a:t> </a:t>
          </a:r>
          <a:r>
            <a:rPr lang="ru-RU" sz="2000" kern="1200" dirty="0" err="1">
              <a:latin typeface="Cambria" pitchFamily="18" charset="0"/>
            </a:rPr>
            <a:t>реальної</a:t>
          </a:r>
          <a:r>
            <a:rPr lang="ru-RU" sz="2000" kern="1200" dirty="0">
              <a:latin typeface="Cambria" pitchFamily="18" charset="0"/>
            </a:rPr>
            <a:t> </a:t>
          </a:r>
          <a:r>
            <a:rPr lang="ru-RU" sz="2000" kern="1200" dirty="0" err="1">
              <a:latin typeface="Cambria" pitchFamily="18" charset="0"/>
            </a:rPr>
            <a:t>шкоди</a:t>
          </a:r>
          <a:endParaRPr lang="ru-RU" sz="2000" kern="1200" dirty="0">
            <a:latin typeface="Cambria" pitchFamily="18" charset="0"/>
          </a:endParaRPr>
        </a:p>
      </dsp:txBody>
      <dsp:txXfrm>
        <a:off x="5414000" y="2200805"/>
        <a:ext cx="2701316" cy="778661"/>
      </dsp:txXfrm>
    </dsp:sp>
    <dsp:sp modelId="{EFF06101-C6A6-4BF7-8191-A68D2D847169}">
      <dsp:nvSpPr>
        <dsp:cNvPr id="0" name=""/>
        <dsp:cNvSpPr/>
      </dsp:nvSpPr>
      <dsp:spPr>
        <a:xfrm>
          <a:off x="4330826" y="3096340"/>
          <a:ext cx="2134753" cy="1067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ambria" pitchFamily="18" charset="0"/>
            </a:rPr>
            <a:t>шкода </a:t>
          </a:r>
          <a:r>
            <a:rPr lang="ru-RU" sz="2000" kern="1200" dirty="0" err="1">
              <a:latin typeface="Cambria" pitchFamily="18" charset="0"/>
            </a:rPr>
            <a:t>здоров’ю</a:t>
          </a:r>
          <a:r>
            <a:rPr lang="ru-RU" sz="2000" kern="1200" dirty="0">
              <a:latin typeface="Cambria" pitchFamily="18" charset="0"/>
            </a:rPr>
            <a:t> </a:t>
          </a:r>
          <a:r>
            <a:rPr lang="ru-RU" sz="2000" kern="1200" dirty="0" err="1">
              <a:latin typeface="Cambria" pitchFamily="18" charset="0"/>
            </a:rPr>
            <a:t>потерпілого</a:t>
          </a:r>
          <a:r>
            <a:rPr lang="ru-RU" sz="2000" kern="1200" dirty="0">
              <a:latin typeface="Cambria" pitchFamily="18" charset="0"/>
            </a:rPr>
            <a:t> (ч. 1 ст. 271— 275 КК)</a:t>
          </a:r>
        </a:p>
      </dsp:txBody>
      <dsp:txXfrm>
        <a:off x="4330826" y="3096340"/>
        <a:ext cx="2134753" cy="1067376"/>
      </dsp:txXfrm>
    </dsp:sp>
    <dsp:sp modelId="{EB708D26-CE7A-44BE-BF4A-70FABFEF52D1}">
      <dsp:nvSpPr>
        <dsp:cNvPr id="0" name=""/>
        <dsp:cNvSpPr/>
      </dsp:nvSpPr>
      <dsp:spPr>
        <a:xfrm>
          <a:off x="4330826" y="4248477"/>
          <a:ext cx="2134753" cy="1067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Cambria" pitchFamily="18" charset="0"/>
            </a:rPr>
            <a:t>загибель</a:t>
          </a:r>
          <a:r>
            <a:rPr lang="ru-RU" sz="2000" kern="1200" dirty="0">
              <a:latin typeface="Cambria" pitchFamily="18" charset="0"/>
            </a:rPr>
            <a:t> людей (ч. 2 ст. 271-275 КК</a:t>
          </a:r>
        </a:p>
      </dsp:txBody>
      <dsp:txXfrm>
        <a:off x="4330826" y="4248477"/>
        <a:ext cx="2134753" cy="1067376"/>
      </dsp:txXfrm>
    </dsp:sp>
    <dsp:sp modelId="{034147DE-B3AB-425F-B703-6E56827FCDFA}">
      <dsp:nvSpPr>
        <dsp:cNvPr id="0" name=""/>
        <dsp:cNvSpPr/>
      </dsp:nvSpPr>
      <dsp:spPr>
        <a:xfrm>
          <a:off x="4330826" y="5472608"/>
          <a:ext cx="2134753" cy="1067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Cambria" pitchFamily="18" charset="0"/>
            </a:rPr>
            <a:t>інші</a:t>
          </a:r>
          <a:r>
            <a:rPr lang="ru-RU" sz="2000" kern="1200" dirty="0">
              <a:latin typeface="Cambria" pitchFamily="18" charset="0"/>
            </a:rPr>
            <a:t> </a:t>
          </a:r>
          <a:r>
            <a:rPr lang="ru-RU" sz="2000" kern="1200" dirty="0" err="1">
              <a:latin typeface="Cambria" pitchFamily="18" charset="0"/>
            </a:rPr>
            <a:t>тяжкі</a:t>
          </a:r>
          <a:r>
            <a:rPr lang="ru-RU" sz="2000" kern="1200" dirty="0">
              <a:latin typeface="Cambria" pitchFamily="18" charset="0"/>
            </a:rPr>
            <a:t> </a:t>
          </a:r>
          <a:r>
            <a:rPr lang="ru-RU" sz="2000" kern="1200" dirty="0" err="1">
              <a:latin typeface="Cambria" pitchFamily="18" charset="0"/>
            </a:rPr>
            <a:t>наслідки</a:t>
          </a:r>
          <a:r>
            <a:rPr lang="ru-RU" sz="2000" kern="1200" dirty="0">
              <a:latin typeface="Cambria" pitchFamily="18" charset="0"/>
            </a:rPr>
            <a:t> (ч.  2 ст. 271-275 КК)</a:t>
          </a:r>
        </a:p>
      </dsp:txBody>
      <dsp:txXfrm>
        <a:off x="4330826" y="5472608"/>
        <a:ext cx="2134753" cy="1067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29600" cy="1470025"/>
          </a:xfrm>
        </p:spPr>
        <p:txBody>
          <a:bodyPr>
            <a:normAutofit/>
          </a:bodyPr>
          <a:lstStyle/>
          <a:p>
            <a:r>
              <a:rPr lang="uk-UA" b="1" dirty="0"/>
              <a:t>   </a:t>
            </a:r>
            <a:r>
              <a:rPr lang="uk-UA" b="1" dirty="0">
                <a:latin typeface="Cambria" pitchFamily="18" charset="0"/>
              </a:rPr>
              <a:t>ТЕМА 11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068960"/>
            <a:ext cx="6400800" cy="3036912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1"/>
                </a:solidFill>
                <a:latin typeface="Cambria" pitchFamily="18" charset="0"/>
              </a:rPr>
              <a:t>КРИМІНАЛЬНІ ПРАВОПОРУШЕННЯ ПРОТИ БЕЗПЕКИ ВИРОБНИЦТВА</a:t>
            </a:r>
            <a:endParaRPr lang="ru-RU" sz="36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8914" name="Picture 2" descr="ÐÐ°ÑÑÐ¸Ð½ÐºÐ¸ Ð¿Ð¾ Ð·Ð°Ð¿ÑÐ¾ÑÑ Ð¿ÑÐ¾Ð¸Ð·Ð²Ð¾Ð´ÑÑÐ²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968552" cy="273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 err="1">
                <a:latin typeface="Cambria" pitchFamily="18" charset="0"/>
              </a:rPr>
              <a:t>Кр</a:t>
            </a:r>
            <a:r>
              <a:rPr lang="ru-RU" sz="2400" b="1" i="1" dirty="0">
                <a:latin typeface="Cambria" pitchFamily="18" charset="0"/>
              </a:rPr>
              <a:t>. пр. </a:t>
            </a:r>
            <a:r>
              <a:rPr lang="ru-RU" sz="2400" b="1" i="1" dirty="0" err="1">
                <a:latin typeface="Cambria" pitchFamily="18" charset="0"/>
              </a:rPr>
              <a:t>проти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виробництва</a:t>
            </a:r>
            <a:r>
              <a:rPr lang="ru-RU" sz="2400" dirty="0">
                <a:latin typeface="Cambria" pitchFamily="18" charset="0"/>
              </a:rPr>
              <a:t> - </a:t>
            </a:r>
            <a:r>
              <a:rPr lang="ru-RU" sz="2400" dirty="0" err="1">
                <a:latin typeface="Cambria" pitchFamily="18" charset="0"/>
              </a:rPr>
              <a:t>суспільно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небезпечні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винні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діяння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що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uk-UA" sz="2400" dirty="0">
                <a:latin typeface="Cambria" pitchFamily="18" charset="0"/>
              </a:rPr>
              <a:t>п</a:t>
            </a:r>
            <a:r>
              <a:rPr lang="ru-RU" sz="2400" dirty="0" err="1">
                <a:latin typeface="Cambria" pitchFamily="18" charset="0"/>
              </a:rPr>
              <a:t>орушують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встановлені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законодавчими</a:t>
            </a:r>
            <a:r>
              <a:rPr lang="ru-RU" sz="2400" dirty="0">
                <a:latin typeface="Cambria" pitchFamily="18" charset="0"/>
              </a:rPr>
              <a:t> та </a:t>
            </a:r>
            <a:r>
              <a:rPr lang="ru-RU" sz="2400" dirty="0" err="1">
                <a:latin typeface="Cambria" pitchFamily="18" charset="0"/>
              </a:rPr>
              <a:t>іншими</a:t>
            </a:r>
            <a:r>
              <a:rPr lang="ru-RU" sz="2400" dirty="0">
                <a:latin typeface="Cambria" pitchFamily="18" charset="0"/>
              </a:rPr>
              <a:t> нормативно-</a:t>
            </a:r>
            <a:r>
              <a:rPr lang="ru-RU" sz="2400" dirty="0" err="1">
                <a:latin typeface="Cambria" pitchFamily="18" charset="0"/>
              </a:rPr>
              <a:t>правовими</a:t>
            </a:r>
            <a:r>
              <a:rPr lang="ru-RU" sz="2400" dirty="0">
                <a:latin typeface="Cambria" pitchFamily="18" charset="0"/>
              </a:rPr>
              <a:t> актами правила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виробництва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які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призвели</a:t>
            </a:r>
            <a:r>
              <a:rPr lang="ru-RU" sz="2400" dirty="0">
                <a:latin typeface="Cambria" pitchFamily="18" charset="0"/>
              </a:rPr>
              <a:t> до </a:t>
            </a:r>
            <a:r>
              <a:rPr lang="ru-RU" sz="2400" dirty="0" err="1">
                <a:latin typeface="Cambria" pitchFamily="18" charset="0"/>
              </a:rPr>
              <a:t>настання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передбачених</a:t>
            </a:r>
            <a:r>
              <a:rPr lang="ru-RU" sz="2400" dirty="0">
                <a:latin typeface="Cambria" pitchFamily="18" charset="0"/>
              </a:rPr>
              <a:t> законом про </a:t>
            </a:r>
            <a:r>
              <a:rPr lang="ru-RU" sz="2400" dirty="0" err="1">
                <a:latin typeface="Cambria" pitchFamily="18" charset="0"/>
              </a:rPr>
              <a:t>кримінальну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відповідальність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суспільно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небезпечних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наслідків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вчинені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суб</a:t>
            </a:r>
            <a:r>
              <a:rPr lang="ru-RU" sz="2400" dirty="0">
                <a:latin typeface="Cambria" pitchFamily="18" charset="0"/>
              </a:rPr>
              <a:t> '</a:t>
            </a:r>
            <a:r>
              <a:rPr lang="ru-RU" sz="2400" dirty="0" err="1">
                <a:latin typeface="Cambria" pitchFamily="18" charset="0"/>
              </a:rPr>
              <a:t>єктом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кр.пр</a:t>
            </a:r>
            <a:r>
              <a:rPr lang="ru-RU" sz="24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b="1" i="1" dirty="0">
                <a:latin typeface="Cambria" pitchFamily="18" charset="0"/>
              </a:rPr>
              <a:t>Групи </a:t>
            </a:r>
            <a:r>
              <a:rPr lang="uk-UA" sz="2400" b="1" i="1" dirty="0" err="1">
                <a:latin typeface="Cambria" pitchFamily="18" charset="0"/>
              </a:rPr>
              <a:t>кр.пр</a:t>
            </a:r>
            <a:r>
              <a:rPr lang="uk-UA" sz="2400" b="1" i="1" dirty="0">
                <a:latin typeface="Cambria" pitchFamily="18" charset="0"/>
              </a:rPr>
              <a:t>. проти виробництва</a:t>
            </a:r>
            <a:endParaRPr lang="ru-RU" sz="2400" b="1" i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itchFamily="18" charset="0"/>
              </a:rPr>
              <a:t>-</a:t>
            </a:r>
            <a:r>
              <a:rPr lang="ru-RU" sz="2400" dirty="0" err="1">
                <a:latin typeface="Cambria" pitchFamily="18" charset="0"/>
              </a:rPr>
              <a:t>кр.пр</a:t>
            </a:r>
            <a:r>
              <a:rPr lang="ru-RU" sz="2400" dirty="0">
                <a:latin typeface="Cambria" pitchFamily="18" charset="0"/>
              </a:rPr>
              <a:t>. у </a:t>
            </a:r>
            <a:r>
              <a:rPr lang="ru-RU" sz="2400" dirty="0" err="1">
                <a:latin typeface="Cambria" pitchFamily="18" charset="0"/>
              </a:rPr>
              <a:t>сфері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праці</a:t>
            </a:r>
            <a:r>
              <a:rPr lang="ru-RU" sz="2400" dirty="0">
                <a:latin typeface="Cambria" pitchFamily="18" charset="0"/>
              </a:rPr>
              <a:t> (</a:t>
            </a:r>
            <a:r>
              <a:rPr lang="ru-RU" sz="2400" dirty="0" err="1">
                <a:latin typeface="Cambria" pitchFamily="18" charset="0"/>
              </a:rPr>
              <a:t>статті</a:t>
            </a:r>
            <a:r>
              <a:rPr lang="ru-RU" sz="2400" dirty="0">
                <a:latin typeface="Cambria" pitchFamily="18" charset="0"/>
              </a:rPr>
              <a:t> 271 і 272 КК);</a:t>
            </a:r>
          </a:p>
          <a:p>
            <a:pPr marL="0" indent="0">
              <a:buNone/>
            </a:pPr>
            <a:r>
              <a:rPr lang="ru-RU" sz="2400" dirty="0">
                <a:latin typeface="Cambria" pitchFamily="18" charset="0"/>
              </a:rPr>
              <a:t>-</a:t>
            </a:r>
            <a:r>
              <a:rPr lang="ru-RU" sz="2400" dirty="0" err="1">
                <a:latin typeface="Cambria" pitchFamily="18" charset="0"/>
              </a:rPr>
              <a:t>інші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кр.пр</a:t>
            </a:r>
            <a:r>
              <a:rPr lang="ru-RU" sz="2400" dirty="0">
                <a:latin typeface="Cambria" pitchFamily="18" charset="0"/>
              </a:rPr>
              <a:t>. у </a:t>
            </a:r>
            <a:r>
              <a:rPr lang="ru-RU" sz="2400" dirty="0" err="1">
                <a:latin typeface="Cambria" pitchFamily="18" charset="0"/>
              </a:rPr>
              <a:t>сфері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виробництва</a:t>
            </a:r>
            <a:r>
              <a:rPr lang="ru-RU" sz="2400" dirty="0">
                <a:latin typeface="Cambria" pitchFamily="18" charset="0"/>
              </a:rPr>
              <a:t> (</a:t>
            </a:r>
            <a:r>
              <a:rPr lang="ru-RU" sz="2400" dirty="0" err="1">
                <a:latin typeface="Cambria" pitchFamily="18" charset="0"/>
              </a:rPr>
              <a:t>статті</a:t>
            </a:r>
            <a:r>
              <a:rPr lang="ru-RU" sz="2400" dirty="0">
                <a:latin typeface="Cambria" pitchFamily="18" charset="0"/>
              </a:rPr>
              <a:t> 273-275 КК).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latin typeface="Cambria" pitchFamily="18" charset="0"/>
              </a:rPr>
              <a:t>2. </a:t>
            </a:r>
            <a:r>
              <a:rPr lang="ru-RU" sz="2400" b="1" dirty="0" err="1">
                <a:latin typeface="Cambria" pitchFamily="18" charset="0"/>
              </a:rPr>
              <a:t>Порушення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вимог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законодавства</a:t>
            </a:r>
            <a:r>
              <a:rPr lang="ru-RU" sz="2400" b="1" dirty="0">
                <a:latin typeface="Cambria" pitchFamily="18" charset="0"/>
              </a:rPr>
              <a:t> про </a:t>
            </a:r>
            <a:r>
              <a:rPr lang="ru-RU" sz="2400" b="1" dirty="0" err="1">
                <a:latin typeface="Cambria" pitchFamily="18" charset="0"/>
              </a:rPr>
              <a:t>охорону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праці</a:t>
            </a:r>
            <a:r>
              <a:rPr lang="ru-RU" sz="2400" b="1" dirty="0">
                <a:latin typeface="Cambria" pitchFamily="18" charset="0"/>
              </a:rPr>
              <a:t> (ст. 271 КК </a:t>
            </a:r>
            <a:r>
              <a:rPr lang="ru-RU" sz="2400" b="1" dirty="0" err="1">
                <a:latin typeface="Cambria" pitchFamily="18" charset="0"/>
              </a:rPr>
              <a:t>України</a:t>
            </a:r>
            <a:r>
              <a:rPr lang="ru-RU" sz="2400" b="1" dirty="0">
                <a:latin typeface="Cambria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400" dirty="0">
                <a:latin typeface="Cambria" pitchFamily="18" charset="0"/>
              </a:rPr>
              <a:t>1. </a:t>
            </a:r>
            <a:r>
              <a:rPr lang="ru-RU" sz="2400" dirty="0" err="1">
                <a:latin typeface="Cambria" pitchFamily="18" charset="0"/>
              </a:rPr>
              <a:t>Порушення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вимог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законодавчих</a:t>
            </a:r>
            <a:r>
              <a:rPr lang="ru-RU" sz="2400" dirty="0">
                <a:latin typeface="Cambria" pitchFamily="18" charset="0"/>
              </a:rPr>
              <a:t> та </a:t>
            </a:r>
            <a:r>
              <a:rPr lang="ru-RU" sz="2400" dirty="0" err="1">
                <a:latin typeface="Cambria" pitchFamily="18" charset="0"/>
              </a:rPr>
              <a:t>інших</a:t>
            </a:r>
            <a:r>
              <a:rPr lang="ru-RU" sz="2400" dirty="0">
                <a:latin typeface="Cambria" pitchFamily="18" charset="0"/>
              </a:rPr>
              <a:t> нормативно-</a:t>
            </a:r>
            <a:r>
              <a:rPr lang="ru-RU" sz="2400" dirty="0" err="1">
                <a:latin typeface="Cambria" pitchFamily="18" charset="0"/>
              </a:rPr>
              <a:t>правових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актів</a:t>
            </a:r>
            <a:r>
              <a:rPr lang="ru-RU" sz="2400" dirty="0">
                <a:latin typeface="Cambria" pitchFamily="18" charset="0"/>
              </a:rPr>
              <a:t> про </a:t>
            </a:r>
            <a:r>
              <a:rPr lang="ru-RU" sz="2400" dirty="0" err="1">
                <a:latin typeface="Cambria" pitchFamily="18" charset="0"/>
              </a:rPr>
              <a:t>охорону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праці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службовою</a:t>
            </a:r>
            <a:r>
              <a:rPr lang="ru-RU" sz="2400" dirty="0">
                <a:latin typeface="Cambria" pitchFamily="18" charset="0"/>
              </a:rPr>
              <a:t> особою </a:t>
            </a:r>
            <a:r>
              <a:rPr lang="ru-RU" sz="2400" dirty="0" err="1">
                <a:latin typeface="Cambria" pitchFamily="18" charset="0"/>
              </a:rPr>
              <a:t>підприємства</a:t>
            </a:r>
            <a:r>
              <a:rPr lang="ru-RU" sz="2400" dirty="0">
                <a:latin typeface="Cambria" pitchFamily="18" charset="0"/>
              </a:rPr>
              <a:t>, установи, </a:t>
            </a:r>
            <a:r>
              <a:rPr lang="ru-RU" sz="2400" dirty="0" err="1">
                <a:latin typeface="Cambria" pitchFamily="18" charset="0"/>
              </a:rPr>
              <a:t>організації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громадянином</a:t>
            </a:r>
            <a:r>
              <a:rPr lang="ru-RU" sz="2400" dirty="0">
                <a:latin typeface="Cambria" pitchFamily="18" charset="0"/>
              </a:rPr>
              <a:t> – </a:t>
            </a:r>
            <a:r>
              <a:rPr lang="ru-RU" sz="2400" dirty="0" err="1">
                <a:latin typeface="Cambria" pitchFamily="18" charset="0"/>
              </a:rPr>
              <a:t>суб’єктом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підприємницької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діяльності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якщо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це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порушення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заподіяло</a:t>
            </a:r>
            <a:r>
              <a:rPr lang="ru-RU" sz="2400" dirty="0">
                <a:latin typeface="Cambria" pitchFamily="18" charset="0"/>
              </a:rPr>
              <a:t> шкоду </a:t>
            </a:r>
            <a:r>
              <a:rPr lang="ru-RU" sz="2400" dirty="0" err="1">
                <a:latin typeface="Cambria" pitchFamily="18" charset="0"/>
              </a:rPr>
              <a:t>здоров’ю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потерпілого</a:t>
            </a:r>
            <a:r>
              <a:rPr lang="ru-RU" sz="2400" dirty="0">
                <a:latin typeface="Cambria" pitchFamily="18" charset="0"/>
              </a:rPr>
              <a:t>, -</a:t>
            </a:r>
          </a:p>
          <a:p>
            <a:pPr marL="0" indent="0" algn="just">
              <a:buNone/>
            </a:pPr>
            <a:r>
              <a:rPr lang="ru-RU" sz="2400" dirty="0">
                <a:latin typeface="Cambria" pitchFamily="18" charset="0"/>
              </a:rPr>
              <a:t>2. Те </a:t>
            </a:r>
            <a:r>
              <a:rPr lang="ru-RU" sz="2400" dirty="0" err="1">
                <a:latin typeface="Cambria" pitchFamily="18" charset="0"/>
              </a:rPr>
              <a:t>саме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діяння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якщо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воно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спричинило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загибель</a:t>
            </a:r>
            <a:r>
              <a:rPr lang="ru-RU" sz="2400" dirty="0">
                <a:latin typeface="Cambria" pitchFamily="18" charset="0"/>
              </a:rPr>
              <a:t> людей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інші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тяжкі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наслідки</a:t>
            </a:r>
            <a:r>
              <a:rPr lang="ru-RU" sz="2400" dirty="0">
                <a:latin typeface="Cambria" pitchFamily="18" charset="0"/>
              </a:rPr>
              <a:t>, -</a:t>
            </a:r>
          </a:p>
          <a:p>
            <a:endParaRPr lang="ru-RU" dirty="0"/>
          </a:p>
        </p:txBody>
      </p:sp>
      <p:pic>
        <p:nvPicPr>
          <p:cNvPr id="22529" name="Picture 1" descr="C:\Users\lenvo\Desktop\980836a3711a8b8390ab09461c894bc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149080"/>
            <a:ext cx="3120008" cy="2469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708921"/>
            <a:ext cx="8640960" cy="2232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latin typeface="Cambria" pitchFamily="18" charset="0"/>
            </a:endParaRPr>
          </a:p>
          <a:p>
            <a:pPr marL="0" indent="447675" algn="just"/>
            <a:r>
              <a:rPr lang="ru-RU" sz="2400" dirty="0" err="1">
                <a:latin typeface="Cambria" pitchFamily="18" charset="0"/>
              </a:rPr>
              <a:t>Діяння</a:t>
            </a:r>
            <a:r>
              <a:rPr lang="ru-RU" sz="2400" dirty="0">
                <a:latin typeface="Cambria" pitchFamily="18" charset="0"/>
              </a:rPr>
              <a:t> - </a:t>
            </a:r>
            <a:r>
              <a:rPr lang="ru-RU" sz="2400" dirty="0" err="1">
                <a:latin typeface="Cambria" pitchFamily="18" charset="0"/>
              </a:rPr>
              <a:t>це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uk-UA" sz="2400" dirty="0">
                <a:latin typeface="Cambria" pitchFamily="18" charset="0"/>
              </a:rPr>
              <a:t>в</a:t>
            </a:r>
            <a:r>
              <a:rPr lang="ru-RU" sz="2400" dirty="0" err="1">
                <a:latin typeface="Cambria" pitchFamily="18" charset="0"/>
              </a:rPr>
              <a:t>чиненн</a:t>
            </a:r>
            <a:r>
              <a:rPr lang="uk-UA" sz="2400" dirty="0">
                <a:latin typeface="Cambria" pitchFamily="18" charset="0"/>
              </a:rPr>
              <a:t>я</a:t>
            </a:r>
            <a:r>
              <a:rPr lang="ru-RU" sz="2400" dirty="0">
                <a:latin typeface="Cambria" pitchFamily="18" charset="0"/>
              </a:rPr>
              <a:t> особою </a:t>
            </a:r>
            <a:r>
              <a:rPr lang="ru-RU" sz="2400" dirty="0" err="1">
                <a:latin typeface="Cambria" pitchFamily="18" charset="0"/>
              </a:rPr>
              <a:t>дій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які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заборонені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відповідними</a:t>
            </a:r>
            <a:r>
              <a:rPr lang="ru-RU" sz="2400" dirty="0">
                <a:latin typeface="Cambria" pitchFamily="18" charset="0"/>
              </a:rPr>
              <a:t> актами,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невиконання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дій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які</a:t>
            </a:r>
            <a:r>
              <a:rPr lang="ru-RU" sz="2400" dirty="0">
                <a:latin typeface="Cambria" pitchFamily="18" charset="0"/>
              </a:rPr>
              <a:t> особа повинна </a:t>
            </a:r>
            <a:r>
              <a:rPr lang="ru-RU" sz="2400" dirty="0" err="1">
                <a:latin typeface="Cambria" pitchFamily="18" charset="0"/>
              </a:rPr>
              <a:t>була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вчинити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згідно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законодавчими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нормативними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вимогами</a:t>
            </a:r>
            <a:r>
              <a:rPr lang="ru-RU" sz="2400" dirty="0">
                <a:latin typeface="Cambria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64096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7675" algn="just"/>
            <a:r>
              <a:rPr lang="ru-RU" sz="2400" b="1" dirty="0" err="1">
                <a:latin typeface="Cambria" pitchFamily="18" charset="0"/>
              </a:rPr>
              <a:t>Основний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безпосередній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об’єкт</a:t>
            </a:r>
            <a:r>
              <a:rPr lang="ru-RU" sz="2400" dirty="0">
                <a:latin typeface="Cambria" pitchFamily="18" charset="0"/>
              </a:rPr>
              <a:t> - </a:t>
            </a:r>
            <a:r>
              <a:rPr lang="ru-RU" sz="2400" dirty="0" err="1">
                <a:latin typeface="Cambria" pitchFamily="18" charset="0"/>
              </a:rPr>
              <a:t>суспільні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відносини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що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забезпечують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безпеку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праці</a:t>
            </a:r>
            <a:r>
              <a:rPr lang="ru-RU" sz="2400" dirty="0">
                <a:latin typeface="Cambria" pitchFamily="18" charset="0"/>
              </a:rPr>
              <a:t>. </a:t>
            </a:r>
          </a:p>
          <a:p>
            <a:pPr indent="447675" algn="just"/>
            <a:r>
              <a:rPr lang="ru-RU" sz="2400" i="1" dirty="0" err="1">
                <a:latin typeface="Cambria" pitchFamily="18" charset="0"/>
              </a:rPr>
              <a:t>Безпека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праці</a:t>
            </a:r>
            <a:r>
              <a:rPr lang="ru-RU" sz="2400" dirty="0">
                <a:latin typeface="Cambria" pitchFamily="18" charset="0"/>
              </a:rPr>
              <a:t> — </a:t>
            </a:r>
            <a:r>
              <a:rPr lang="ru-RU" sz="2400" dirty="0" err="1">
                <a:latin typeface="Cambria" pitchFamily="18" charset="0"/>
              </a:rPr>
              <a:t>це</a:t>
            </a:r>
            <a:r>
              <a:rPr lang="ru-RU" sz="2400" dirty="0">
                <a:latin typeface="Cambria" pitchFamily="18" charset="0"/>
              </a:rPr>
              <a:t> стан умов </a:t>
            </a:r>
            <a:r>
              <a:rPr lang="ru-RU" sz="2400" dirty="0" err="1">
                <a:latin typeface="Cambria" pitchFamily="18" charset="0"/>
              </a:rPr>
              <a:t>праці</a:t>
            </a:r>
            <a:r>
              <a:rPr lang="ru-RU" sz="2400" dirty="0">
                <a:latin typeface="Cambria" pitchFamily="18" charset="0"/>
              </a:rPr>
              <a:t>, за </a:t>
            </a:r>
            <a:r>
              <a:rPr lang="ru-RU" sz="2400" dirty="0" err="1">
                <a:latin typeface="Cambria" pitchFamily="18" charset="0"/>
              </a:rPr>
              <a:t>якого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вплив</a:t>
            </a:r>
            <a:r>
              <a:rPr lang="ru-RU" sz="2400" dirty="0">
                <a:latin typeface="Cambria" pitchFamily="18" charset="0"/>
              </a:rPr>
              <a:t> на </a:t>
            </a:r>
            <a:r>
              <a:rPr lang="ru-RU" sz="2400" dirty="0" err="1">
                <a:latin typeface="Cambria" pitchFamily="18" charset="0"/>
              </a:rPr>
              <a:t>працівника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небезпечних</a:t>
            </a:r>
            <a:r>
              <a:rPr lang="ru-RU" sz="2400" dirty="0">
                <a:latin typeface="Cambria" pitchFamily="18" charset="0"/>
              </a:rPr>
              <a:t> і </a:t>
            </a:r>
            <a:r>
              <a:rPr lang="ru-RU" sz="2400" dirty="0" err="1">
                <a:latin typeface="Cambria" pitchFamily="18" charset="0"/>
              </a:rPr>
              <a:t>шкідливих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виробничих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чинників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усунуто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вплив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шкідливих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виробничих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чинників</a:t>
            </a:r>
            <a:r>
              <a:rPr lang="ru-RU" sz="2400" dirty="0">
                <a:latin typeface="Cambria" pitchFamily="18" charset="0"/>
              </a:rPr>
              <a:t> не </a:t>
            </a:r>
            <a:r>
              <a:rPr lang="ru-RU" sz="2400" dirty="0" err="1">
                <a:latin typeface="Cambria" pitchFamily="18" charset="0"/>
              </a:rPr>
              <a:t>перевищує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гранично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допустимих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значень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51520" y="1922642"/>
            <a:ext cx="864096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err="1">
                <a:latin typeface="Cambria" pitchFamily="18" charset="0"/>
              </a:rPr>
              <a:t>Суб’єктивна</a:t>
            </a:r>
            <a:r>
              <a:rPr lang="ru-RU" sz="2400" b="1" dirty="0">
                <a:latin typeface="Cambria" pitchFamily="18" charset="0"/>
              </a:rPr>
              <a:t> сторона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кр.пр</a:t>
            </a:r>
            <a:r>
              <a:rPr lang="ru-RU" sz="2400" dirty="0">
                <a:latin typeface="Cambria" pitchFamily="18" charset="0"/>
              </a:rPr>
              <a:t>. </a:t>
            </a:r>
            <a:r>
              <a:rPr lang="ru-RU" sz="2400" dirty="0" err="1">
                <a:latin typeface="Cambria" pitchFamily="18" charset="0"/>
              </a:rPr>
              <a:t>характеризується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змішаною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необережною</a:t>
            </a:r>
            <a:r>
              <a:rPr lang="ru-RU" sz="2400" dirty="0">
                <a:latin typeface="Cambria" pitchFamily="18" charset="0"/>
              </a:rPr>
              <a:t> формою вини.</a:t>
            </a:r>
          </a:p>
          <a:p>
            <a:r>
              <a:rPr lang="ru-RU" sz="2400" b="1" dirty="0" err="1">
                <a:latin typeface="Cambria" pitchFamily="18" charset="0"/>
              </a:rPr>
              <a:t>Суб’єкт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кр.пр</a:t>
            </a:r>
            <a:r>
              <a:rPr lang="ru-RU" sz="2400" b="1" dirty="0">
                <a:latin typeface="Cambria" pitchFamily="18" charset="0"/>
              </a:rPr>
              <a:t>.</a:t>
            </a:r>
            <a:r>
              <a:rPr lang="ru-RU" sz="2400" dirty="0">
                <a:latin typeface="Cambria" pitchFamily="18" charset="0"/>
              </a:rPr>
              <a:t> — </a:t>
            </a:r>
            <a:r>
              <a:rPr lang="ru-RU" sz="2400" dirty="0" err="1">
                <a:latin typeface="Cambria" pitchFamily="18" charset="0"/>
              </a:rPr>
              <a:t>службова</a:t>
            </a:r>
            <a:r>
              <a:rPr lang="ru-RU" sz="2400" dirty="0">
                <a:latin typeface="Cambria" pitchFamily="18" charset="0"/>
              </a:rPr>
              <a:t> особа </a:t>
            </a:r>
            <a:r>
              <a:rPr lang="ru-RU" sz="2400" dirty="0" err="1">
                <a:latin typeface="Cambria" pitchFamily="18" charset="0"/>
              </a:rPr>
              <a:t>підприємства</a:t>
            </a:r>
            <a:r>
              <a:rPr lang="ru-RU" sz="2400" dirty="0">
                <a:latin typeface="Cambria" pitchFamily="18" charset="0"/>
              </a:rPr>
              <a:t>, установи, </a:t>
            </a:r>
            <a:r>
              <a:rPr lang="ru-RU" sz="2400" dirty="0" err="1">
                <a:latin typeface="Cambria" pitchFamily="18" charset="0"/>
              </a:rPr>
              <a:t>організації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незалежно</a:t>
            </a:r>
            <a:r>
              <a:rPr lang="ru-RU" sz="2400" dirty="0">
                <a:latin typeface="Cambria" pitchFamily="18" charset="0"/>
              </a:rPr>
              <a:t> від </a:t>
            </a:r>
            <a:r>
              <a:rPr lang="ru-RU" sz="2400" dirty="0" err="1">
                <a:latin typeface="Cambria" pitchFamily="18" charset="0"/>
              </a:rPr>
              <a:t>форми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власності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громадянин</a:t>
            </a:r>
            <a:r>
              <a:rPr lang="ru-RU" sz="2400" dirty="0">
                <a:latin typeface="Cambria" pitchFamily="18" charset="0"/>
              </a:rPr>
              <a:t> — </a:t>
            </a:r>
            <a:r>
              <a:rPr lang="ru-RU" sz="2400" dirty="0" err="1">
                <a:latin typeface="Cambria" pitchFamily="18" charset="0"/>
              </a:rPr>
              <a:t>суб’єкт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підприємницької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діяльності</a:t>
            </a:r>
            <a:r>
              <a:rPr lang="ru-RU" sz="2400" dirty="0">
                <a:latin typeface="Cambria" pitchFamily="18" charset="0"/>
              </a:rPr>
              <a:t>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746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Cambria" pitchFamily="18" charset="0"/>
              </a:rPr>
              <a:t>3. </a:t>
            </a:r>
            <a:r>
              <a:rPr lang="ru-RU" b="1" dirty="0" err="1">
                <a:latin typeface="Cambria" pitchFamily="18" charset="0"/>
              </a:rPr>
              <a:t>Порушення</a:t>
            </a:r>
            <a:r>
              <a:rPr lang="ru-RU" b="1" dirty="0">
                <a:latin typeface="Cambria" pitchFamily="18" charset="0"/>
              </a:rPr>
              <a:t> правил </a:t>
            </a:r>
            <a:r>
              <a:rPr lang="ru-RU" b="1" dirty="0" err="1">
                <a:latin typeface="Cambria" pitchFamily="18" charset="0"/>
              </a:rPr>
              <a:t>безпеки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під</a:t>
            </a:r>
            <a:r>
              <a:rPr lang="ru-RU" b="1" dirty="0">
                <a:latin typeface="Cambria" pitchFamily="18" charset="0"/>
              </a:rPr>
              <a:t> час </a:t>
            </a:r>
            <a:r>
              <a:rPr lang="ru-RU" b="1" dirty="0" err="1">
                <a:latin typeface="Cambria" pitchFamily="18" charset="0"/>
              </a:rPr>
              <a:t>виконання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робіт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з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підвищеною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небезпекою</a:t>
            </a:r>
            <a:r>
              <a:rPr lang="ru-RU" b="1" dirty="0">
                <a:latin typeface="Cambria" pitchFamily="18" charset="0"/>
              </a:rPr>
              <a:t> (ст. 272 КК</a:t>
            </a:r>
            <a:r>
              <a:rPr lang="uk-UA" b="1" dirty="0">
                <a:latin typeface="Cambria" pitchFamily="18" charset="0"/>
              </a:rPr>
              <a:t> України</a:t>
            </a:r>
            <a:r>
              <a:rPr lang="ru-RU" b="1" dirty="0">
                <a:latin typeface="Cambria" pitchFamily="18" charset="0"/>
              </a:rPr>
              <a:t>)</a:t>
            </a:r>
            <a:r>
              <a:rPr lang="uk-UA" b="1" dirty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  <a:p>
            <a:pPr marL="0" indent="0">
              <a:buNone/>
            </a:pPr>
            <a:r>
              <a:rPr lang="uk-UA" i="1" dirty="0">
                <a:latin typeface="Cambria" pitchFamily="18" charset="0"/>
              </a:rPr>
              <a:t>1. Порушення правил безпеки під час виконання робіт з підвищеною небезпекою на виробництві або будь-якому підприємстві особою, яка зобов'язана їх дотримувати, якщо це порушення створило загрозу загибелі людей чи настання інших тяжких наслідків або заподіяло шкоду здоров'ю потерпілого, -</a:t>
            </a:r>
          </a:p>
          <a:p>
            <a:pPr marL="0" indent="0">
              <a:buNone/>
            </a:pPr>
            <a:endParaRPr lang="ru-RU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Cambria" pitchFamily="18" charset="0"/>
              </a:rPr>
              <a:t>2. Те </a:t>
            </a:r>
            <a:r>
              <a:rPr lang="ru-RU" i="1" dirty="0" err="1">
                <a:latin typeface="Cambria" pitchFamily="18" charset="0"/>
              </a:rPr>
              <a:t>саме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діяння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якщо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воно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спричинило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загибель</a:t>
            </a:r>
            <a:r>
              <a:rPr lang="ru-RU" i="1" dirty="0">
                <a:latin typeface="Cambria" pitchFamily="18" charset="0"/>
              </a:rPr>
              <a:t> людей </a:t>
            </a:r>
            <a:r>
              <a:rPr lang="ru-RU" i="1" dirty="0" err="1">
                <a:latin typeface="Cambria" pitchFamily="18" charset="0"/>
              </a:rPr>
              <a:t>або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інші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тяжкі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наслідки</a:t>
            </a:r>
            <a:r>
              <a:rPr lang="ru-RU" i="1" dirty="0">
                <a:latin typeface="Cambria" pitchFamily="18" charset="0"/>
              </a:rPr>
              <a:t>, -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760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Основний</a:t>
            </a:r>
            <a:r>
              <a:rPr lang="ru-RU" sz="2600" b="1" dirty="0">
                <a:latin typeface="Cambria" pitchFamily="18" charset="0"/>
              </a:rPr>
              <a:t> </a:t>
            </a:r>
            <a:r>
              <a:rPr lang="ru-RU" sz="2600" b="1" dirty="0" err="1">
                <a:latin typeface="Cambria" pitchFamily="18" charset="0"/>
              </a:rPr>
              <a:t>безпосередній</a:t>
            </a:r>
            <a:r>
              <a:rPr lang="ru-RU" sz="2600" b="1" dirty="0">
                <a:latin typeface="Cambria" pitchFamily="18" charset="0"/>
              </a:rPr>
              <a:t> </a:t>
            </a:r>
            <a:r>
              <a:rPr lang="ru-RU" sz="2600" b="1" dirty="0" err="1">
                <a:latin typeface="Cambria" pitchFamily="18" charset="0"/>
              </a:rPr>
              <a:t>об’єкт</a:t>
            </a:r>
            <a:r>
              <a:rPr lang="ru-RU" sz="2600" dirty="0">
                <a:latin typeface="Cambria" pitchFamily="18" charset="0"/>
              </a:rPr>
              <a:t> - </a:t>
            </a:r>
            <a:r>
              <a:rPr lang="ru-RU" sz="2600" dirty="0" err="1">
                <a:latin typeface="Cambria" pitchFamily="18" charset="0"/>
              </a:rPr>
              <a:t>безпека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праці</a:t>
            </a:r>
            <a:r>
              <a:rPr lang="ru-RU" sz="2600" dirty="0">
                <a:latin typeface="Cambria" pitchFamily="18" charset="0"/>
              </a:rPr>
              <a:t> при </a:t>
            </a:r>
            <a:r>
              <a:rPr lang="ru-RU" sz="2600" dirty="0" err="1">
                <a:latin typeface="Cambria" pitchFamily="18" charset="0"/>
              </a:rPr>
              <a:t>виконанні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робіт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із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підвищеною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небезпекою</a:t>
            </a:r>
            <a:r>
              <a:rPr lang="ru-RU" sz="2600" dirty="0">
                <a:latin typeface="Cambr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Потерпілий</a:t>
            </a:r>
            <a:r>
              <a:rPr lang="ru-RU" sz="2600" dirty="0">
                <a:latin typeface="Cambria" pitchFamily="18" charset="0"/>
              </a:rPr>
              <a:t> - </a:t>
            </a:r>
            <a:r>
              <a:rPr lang="ru-RU" sz="2600" dirty="0" err="1">
                <a:latin typeface="Cambria" pitchFamily="18" charset="0"/>
              </a:rPr>
              <a:t>працівник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виробництва</a:t>
            </a:r>
            <a:r>
              <a:rPr lang="ru-RU" sz="2600" dirty="0">
                <a:latin typeface="Cambria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Діяння</a:t>
            </a:r>
            <a:r>
              <a:rPr lang="ru-RU" sz="2600" b="1" i="1" dirty="0">
                <a:latin typeface="Cambria" pitchFamily="18" charset="0"/>
              </a:rPr>
              <a:t> </a:t>
            </a:r>
            <a:r>
              <a:rPr lang="ru-RU" sz="2600" dirty="0">
                <a:latin typeface="Cambria" pitchFamily="18" charset="0"/>
              </a:rPr>
              <a:t>- </a:t>
            </a:r>
            <a:r>
              <a:rPr lang="ru-RU" sz="2600" dirty="0" err="1">
                <a:latin typeface="Cambria" pitchFamily="18" charset="0"/>
              </a:rPr>
              <a:t>порушення</a:t>
            </a:r>
            <a:r>
              <a:rPr lang="ru-RU" sz="2600" dirty="0">
                <a:latin typeface="Cambria" pitchFamily="18" charset="0"/>
              </a:rPr>
              <a:t> правил </a:t>
            </a:r>
            <a:r>
              <a:rPr lang="ru-RU" sz="2600" dirty="0" err="1">
                <a:latin typeface="Cambria" pitchFamily="18" charset="0"/>
              </a:rPr>
              <a:t>безпеки</a:t>
            </a:r>
            <a:endParaRPr lang="ru-RU" sz="26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latin typeface="Cambria" pitchFamily="18" charset="0"/>
              </a:rPr>
              <a:t>Обстановка </a:t>
            </a:r>
            <a:r>
              <a:rPr lang="ru-RU" sz="2600" b="1" dirty="0" err="1">
                <a:latin typeface="Cambria" pitchFamily="18" charset="0"/>
              </a:rPr>
              <a:t>вчинення</a:t>
            </a:r>
            <a:r>
              <a:rPr lang="ru-RU" sz="2600" b="1" dirty="0">
                <a:latin typeface="Cambria" pitchFamily="18" charset="0"/>
              </a:rPr>
              <a:t> </a:t>
            </a:r>
            <a:r>
              <a:rPr lang="ru-RU" sz="2600" b="1" dirty="0" err="1">
                <a:latin typeface="Cambria" pitchFamily="18" charset="0"/>
              </a:rPr>
              <a:t>кр.пр</a:t>
            </a:r>
            <a:r>
              <a:rPr lang="ru-RU" sz="2600" b="1" dirty="0">
                <a:latin typeface="Cambria" pitchFamily="18" charset="0"/>
              </a:rPr>
              <a:t>.</a:t>
            </a:r>
            <a:r>
              <a:rPr lang="ru-RU" sz="2600" dirty="0">
                <a:latin typeface="Cambria" pitchFamily="18" charset="0"/>
              </a:rPr>
              <a:t>: </a:t>
            </a:r>
            <a:r>
              <a:rPr lang="ru-RU" sz="2600" dirty="0" err="1">
                <a:latin typeface="Cambria" pitchFamily="18" charset="0"/>
              </a:rPr>
              <a:t>виконання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робіт</a:t>
            </a:r>
            <a:r>
              <a:rPr lang="ru-RU" sz="2600" dirty="0">
                <a:latin typeface="Cambria" pitchFamily="18" charset="0"/>
              </a:rPr>
              <a:t> з </a:t>
            </a:r>
            <a:r>
              <a:rPr lang="ru-RU" sz="2600" dirty="0" err="1">
                <a:latin typeface="Cambria" pitchFamily="18" charset="0"/>
              </a:rPr>
              <a:t>підвищеною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небезпекою</a:t>
            </a:r>
            <a:r>
              <a:rPr lang="ru-RU" sz="2600" dirty="0">
                <a:latin typeface="Cambria" pitchFamily="18" charset="0"/>
              </a:rPr>
              <a:t> на </a:t>
            </a:r>
            <a:r>
              <a:rPr lang="ru-RU" sz="2600" dirty="0" err="1">
                <a:latin typeface="Cambria" pitchFamily="18" charset="0"/>
              </a:rPr>
              <a:t>виробництві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або</a:t>
            </a:r>
            <a:r>
              <a:rPr lang="ru-RU" sz="2600" dirty="0">
                <a:latin typeface="Cambria" pitchFamily="18" charset="0"/>
              </a:rPr>
              <a:t> будь-</a:t>
            </a:r>
            <a:r>
              <a:rPr lang="ru-RU" sz="2600" dirty="0" err="1">
                <a:latin typeface="Cambria" pitchFamily="18" charset="0"/>
              </a:rPr>
              <a:t>якому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підприємстві</a:t>
            </a:r>
            <a:r>
              <a:rPr lang="ru-RU" sz="2600" dirty="0">
                <a:latin typeface="Cambr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Наслідки</a:t>
            </a:r>
            <a:r>
              <a:rPr lang="ru-RU" sz="2600" dirty="0">
                <a:latin typeface="Cambria" pitchFamily="18" charset="0"/>
              </a:rPr>
              <a:t>: </a:t>
            </a:r>
            <a:r>
              <a:rPr lang="ru-RU" sz="2600" dirty="0" err="1">
                <a:latin typeface="Cambria" pitchFamily="18" charset="0"/>
              </a:rPr>
              <a:t>створення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загрози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загибелі</a:t>
            </a:r>
            <a:r>
              <a:rPr lang="ru-RU" sz="2600" dirty="0">
                <a:latin typeface="Cambria" pitchFamily="18" charset="0"/>
              </a:rPr>
              <a:t> людей </a:t>
            </a:r>
            <a:r>
              <a:rPr lang="ru-RU" sz="2600" dirty="0" err="1">
                <a:latin typeface="Cambria" pitchFamily="18" charset="0"/>
              </a:rPr>
              <a:t>чи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настання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інших</a:t>
            </a:r>
            <a:r>
              <a:rPr lang="ru-RU" sz="2600" dirty="0">
                <a:latin typeface="Cambria" pitchFamily="18" charset="0"/>
              </a:rPr>
              <a:t> тяжких </a:t>
            </a:r>
            <a:r>
              <a:rPr lang="ru-RU" sz="2600" dirty="0" err="1">
                <a:latin typeface="Cambria" pitchFamily="18" charset="0"/>
              </a:rPr>
              <a:t>наслідків</a:t>
            </a:r>
            <a:r>
              <a:rPr lang="ru-RU" sz="2600" dirty="0">
                <a:latin typeface="Cambria" pitchFamily="18" charset="0"/>
              </a:rPr>
              <a:t>; </a:t>
            </a:r>
            <a:r>
              <a:rPr lang="ru-RU" sz="2600" dirty="0" err="1">
                <a:latin typeface="Cambria" pitchFamily="18" charset="0"/>
              </a:rPr>
              <a:t>заподіяння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шкоди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здоров’ю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потерпілого</a:t>
            </a:r>
            <a:r>
              <a:rPr lang="ru-RU" sz="26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dirty="0" err="1">
                <a:latin typeface="Cambria" pitchFamily="18" charset="0"/>
              </a:rPr>
              <a:t>Суб’єктивна</a:t>
            </a:r>
            <a:r>
              <a:rPr lang="ru-RU" sz="2600" b="1" dirty="0">
                <a:latin typeface="Cambria" pitchFamily="18" charset="0"/>
              </a:rPr>
              <a:t> сторона</a:t>
            </a:r>
            <a:r>
              <a:rPr lang="ru-RU" sz="2600" dirty="0">
                <a:latin typeface="Cambria" pitchFamily="18" charset="0"/>
              </a:rPr>
              <a:t> : </a:t>
            </a:r>
            <a:r>
              <a:rPr lang="ru-RU" sz="2600" dirty="0" err="1">
                <a:latin typeface="Cambria" pitchFamily="18" charset="0"/>
              </a:rPr>
              <a:t>змішана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або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необережна</a:t>
            </a:r>
            <a:r>
              <a:rPr lang="ru-RU" sz="2600" dirty="0">
                <a:latin typeface="Cambria" pitchFamily="18" charset="0"/>
              </a:rPr>
              <a:t> форма вини.</a:t>
            </a:r>
          </a:p>
          <a:p>
            <a:pPr marL="0" indent="0">
              <a:buNone/>
            </a:pPr>
            <a:r>
              <a:rPr lang="ru-RU" sz="2600" b="1" dirty="0" err="1">
                <a:latin typeface="Cambria" pitchFamily="18" charset="0"/>
              </a:rPr>
              <a:t>Суб’єкт</a:t>
            </a:r>
            <a:r>
              <a:rPr lang="ru-RU" sz="2600" b="1" dirty="0">
                <a:latin typeface="Cambria" pitchFamily="18" charset="0"/>
              </a:rPr>
              <a:t> </a:t>
            </a:r>
            <a:r>
              <a:rPr lang="ru-RU" sz="2600" b="1" dirty="0" err="1">
                <a:latin typeface="Cambria" pitchFamily="18" charset="0"/>
              </a:rPr>
              <a:t>кр.пр</a:t>
            </a:r>
            <a:r>
              <a:rPr lang="ru-RU" sz="2600" b="1" dirty="0">
                <a:latin typeface="Cambria" pitchFamily="18" charset="0"/>
              </a:rPr>
              <a:t>.</a:t>
            </a:r>
            <a:r>
              <a:rPr lang="ru-RU" sz="2600" dirty="0">
                <a:latin typeface="Cambria" pitchFamily="18" charset="0"/>
              </a:rPr>
              <a:t> — </a:t>
            </a:r>
            <a:r>
              <a:rPr lang="ru-RU" sz="2600" dirty="0" err="1">
                <a:latin typeface="Cambria" pitchFamily="18" charset="0"/>
              </a:rPr>
              <a:t>спеціальний</a:t>
            </a:r>
            <a:r>
              <a:rPr lang="ru-RU" sz="2600" dirty="0"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976664"/>
          </a:xfrm>
        </p:spPr>
        <p:txBody>
          <a:bodyPr>
            <a:normAutofit fontScale="85000" lnSpcReduction="20000"/>
          </a:bodyPr>
          <a:lstStyle/>
          <a:p>
            <a:pPr marL="0" indent="447675" algn="just">
              <a:buNone/>
            </a:pPr>
            <a:r>
              <a:rPr lang="uk-UA" b="1" dirty="0">
                <a:latin typeface="Cambria" pitchFamily="18" charset="0"/>
              </a:rPr>
              <a:t>4. </a:t>
            </a:r>
            <a:r>
              <a:rPr lang="ru-RU" b="1" dirty="0" err="1">
                <a:latin typeface="Cambria" pitchFamily="18" charset="0"/>
              </a:rPr>
              <a:t>Порушення</a:t>
            </a:r>
            <a:r>
              <a:rPr lang="ru-RU" b="1" dirty="0">
                <a:latin typeface="Cambria" pitchFamily="18" charset="0"/>
              </a:rPr>
              <a:t> правил</a:t>
            </a:r>
            <a:r>
              <a:rPr lang="uk-UA" b="1" dirty="0">
                <a:latin typeface="Cambria" pitchFamily="18" charset="0"/>
              </a:rPr>
              <a:t> безпеки на</a:t>
            </a:r>
            <a:r>
              <a:rPr lang="uk-UA" dirty="0">
                <a:latin typeface="Cambria" pitchFamily="18" charset="0"/>
              </a:rPr>
              <a:t> </a:t>
            </a:r>
            <a:r>
              <a:rPr lang="uk-UA" b="1" dirty="0">
                <a:latin typeface="Cambria" pitchFamily="18" charset="0"/>
              </a:rPr>
              <a:t>вибухонебезпечних підприємствах або у вибухонебезпечних цехах (ст. 273 КК України).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i="1" dirty="0">
                <a:latin typeface="Cambria" pitchFamily="18" charset="0"/>
              </a:rPr>
              <a:t>1. Порушення правил безпеки на вибухонебезпечних підприємствах або у вибухонебезпечних цехах особою, яка зобов'язана їх дотримувати, якщо воно створило загрозу загибелі людей чи настання інших тяжких наслідків або заподіяло шкоду здоров'ю потерпілого, -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i="1" dirty="0">
                <a:latin typeface="Cambria" pitchFamily="18" charset="0"/>
              </a:rPr>
              <a:t>карається виправними роботами на строк до двох років або обмеженням волі на строк до трьох років, або позбавленням волі на строк до трьох років, з позбавленням права обіймати певні посади чи займатися певною діяльністю на строк до трьох років або без такого.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i="1" dirty="0">
                <a:latin typeface="Cambria" pitchFamily="18" charset="0"/>
              </a:rPr>
              <a:t>2. Те саме діяння, якщо воно спричинило загибель людей або інші тяжкі наслідки, -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i="1" dirty="0">
                <a:latin typeface="Cambria" pitchFamily="18" charset="0"/>
              </a:rPr>
              <a:t>карається обмеженням волі на строк до п'яти років або позбавленням волі на строк від двох до десяти років, з позбавленням права обіймати певні посади чи займатися певною діяльністю на строк до трьох років.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760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Основний</a:t>
            </a:r>
            <a:r>
              <a:rPr lang="ru-RU" sz="2600" b="1" dirty="0">
                <a:latin typeface="Cambria" pitchFamily="18" charset="0"/>
              </a:rPr>
              <a:t> </a:t>
            </a:r>
            <a:r>
              <a:rPr lang="ru-RU" sz="2600" b="1" dirty="0" err="1">
                <a:latin typeface="Cambria" pitchFamily="18" charset="0"/>
              </a:rPr>
              <a:t>безпосередній</a:t>
            </a:r>
            <a:r>
              <a:rPr lang="ru-RU" sz="2600" b="1" dirty="0">
                <a:latin typeface="Cambria" pitchFamily="18" charset="0"/>
              </a:rPr>
              <a:t> </a:t>
            </a:r>
            <a:r>
              <a:rPr lang="ru-RU" sz="2600" b="1" dirty="0" err="1">
                <a:latin typeface="Cambria" pitchFamily="18" charset="0"/>
              </a:rPr>
              <a:t>об’єкт</a:t>
            </a:r>
            <a:r>
              <a:rPr lang="ru-RU" sz="2600" dirty="0">
                <a:latin typeface="Cambria" pitchFamily="18" charset="0"/>
              </a:rPr>
              <a:t> - </a:t>
            </a:r>
            <a:r>
              <a:rPr lang="uk-UA" sz="2400" dirty="0">
                <a:latin typeface="Cambria" pitchFamily="18" charset="0"/>
              </a:rPr>
              <a:t>безпека вибухонебезпечних виробництв (включаючи безпеку праці)</a:t>
            </a:r>
            <a:r>
              <a:rPr lang="ru-RU" sz="2400" dirty="0">
                <a:latin typeface="Cambr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Потерпілі</a:t>
            </a:r>
            <a:r>
              <a:rPr lang="ru-RU" sz="2600" dirty="0">
                <a:latin typeface="Cambria" pitchFamily="18" charset="0"/>
              </a:rPr>
              <a:t> – </a:t>
            </a:r>
            <a:r>
              <a:rPr lang="ru-RU" sz="2400" dirty="0">
                <a:latin typeface="Cambria" pitchFamily="18" charset="0"/>
              </a:rPr>
              <a:t>як </a:t>
            </a:r>
            <a:r>
              <a:rPr lang="ru-RU" sz="2400" dirty="0" err="1">
                <a:latin typeface="Cambria" pitchFamily="18" charset="0"/>
              </a:rPr>
              <a:t>працівники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вибухонебезпечних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підприємств</a:t>
            </a:r>
            <a:r>
              <a:rPr lang="ru-RU" sz="2400" dirty="0">
                <a:latin typeface="Cambria" pitchFamily="18" charset="0"/>
              </a:rPr>
              <a:t> (</a:t>
            </a:r>
            <a:r>
              <a:rPr lang="ru-RU" sz="2400" dirty="0" err="1">
                <a:latin typeface="Cambria" pitchFamily="18" charset="0"/>
              </a:rPr>
              <a:t>цехів</a:t>
            </a:r>
            <a:r>
              <a:rPr lang="ru-RU" sz="2400" dirty="0">
                <a:latin typeface="Cambria" pitchFamily="18" charset="0"/>
              </a:rPr>
              <a:t>), так і </a:t>
            </a:r>
            <a:r>
              <a:rPr lang="ru-RU" sz="2400" dirty="0" err="1">
                <a:latin typeface="Cambria" pitchFamily="18" charset="0"/>
              </a:rPr>
              <a:t>сторонні</a:t>
            </a:r>
            <a:r>
              <a:rPr lang="ru-RU" sz="2400" dirty="0">
                <a:latin typeface="Cambria" pitchFamily="18" charset="0"/>
              </a:rPr>
              <a:t> особи</a:t>
            </a: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Діяння</a:t>
            </a:r>
            <a:r>
              <a:rPr lang="ru-RU" sz="2600" b="1" i="1" dirty="0">
                <a:latin typeface="Cambria" pitchFamily="18" charset="0"/>
              </a:rPr>
              <a:t> </a:t>
            </a:r>
            <a:r>
              <a:rPr lang="ru-RU" sz="2600" dirty="0">
                <a:latin typeface="Cambria" pitchFamily="18" charset="0"/>
              </a:rPr>
              <a:t>- </a:t>
            </a:r>
            <a:r>
              <a:rPr lang="ru-RU" sz="2600" dirty="0" err="1">
                <a:latin typeface="Cambria" pitchFamily="18" charset="0"/>
              </a:rPr>
              <a:t>порушення</a:t>
            </a:r>
            <a:r>
              <a:rPr lang="ru-RU" sz="2600" dirty="0">
                <a:latin typeface="Cambria" pitchFamily="18" charset="0"/>
              </a:rPr>
              <a:t> правил </a:t>
            </a:r>
            <a:r>
              <a:rPr lang="ru-RU" sz="2600" dirty="0" err="1">
                <a:latin typeface="Cambria" pitchFamily="18" charset="0"/>
              </a:rPr>
              <a:t>безпеки</a:t>
            </a:r>
            <a:endParaRPr lang="ru-RU" sz="26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400" b="1" dirty="0" err="1">
                <a:latin typeface="Cambria" pitchFamily="18" charset="0"/>
              </a:rPr>
              <a:t>Місце</a:t>
            </a:r>
            <a:r>
              <a:rPr lang="ru-RU" sz="2400" dirty="0">
                <a:latin typeface="Cambria" pitchFamily="18" charset="0"/>
              </a:rPr>
              <a:t> — </a:t>
            </a:r>
            <a:r>
              <a:rPr lang="ru-RU" sz="2400" dirty="0" err="1">
                <a:latin typeface="Cambria" pitchFamily="18" charset="0"/>
              </a:rPr>
              <a:t>вибухонебезпечне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підприємство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вибухонебезпечний</a:t>
            </a:r>
            <a:r>
              <a:rPr lang="ru-RU" sz="2400" dirty="0">
                <a:latin typeface="Cambria" pitchFamily="18" charset="0"/>
              </a:rPr>
              <a:t> цех </a:t>
            </a: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Наслідки</a:t>
            </a:r>
            <a:r>
              <a:rPr lang="ru-RU" sz="2600" dirty="0">
                <a:latin typeface="Cambria" pitchFamily="18" charset="0"/>
              </a:rPr>
              <a:t>: </a:t>
            </a:r>
            <a:r>
              <a:rPr lang="ru-RU" sz="2400" dirty="0" err="1">
                <a:latin typeface="Cambria" pitchFamily="18" charset="0"/>
              </a:rPr>
              <a:t>створення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загрози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загибелi</a:t>
            </a:r>
            <a:r>
              <a:rPr lang="ru-RU" sz="2400" dirty="0">
                <a:latin typeface="Cambria" pitchFamily="18" charset="0"/>
              </a:rPr>
              <a:t> людей </a:t>
            </a:r>
            <a:r>
              <a:rPr lang="ru-RU" sz="2400" dirty="0" err="1">
                <a:latin typeface="Cambria" pitchFamily="18" charset="0"/>
              </a:rPr>
              <a:t>чи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настання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iнших</a:t>
            </a:r>
            <a:r>
              <a:rPr lang="ru-RU" sz="2400" dirty="0">
                <a:latin typeface="Cambria" pitchFamily="18" charset="0"/>
              </a:rPr>
              <a:t> тяжких </a:t>
            </a:r>
            <a:r>
              <a:rPr lang="ru-RU" sz="2400" dirty="0" err="1">
                <a:latin typeface="Cambria" pitchFamily="18" charset="0"/>
              </a:rPr>
              <a:t>наслiдкiв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заподiяння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шкоди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здоров'ю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потерпiлого</a:t>
            </a:r>
            <a:r>
              <a:rPr lang="ru-RU" sz="24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dirty="0" err="1">
                <a:latin typeface="Cambria" pitchFamily="18" charset="0"/>
              </a:rPr>
              <a:t>Суб’єктивна</a:t>
            </a:r>
            <a:r>
              <a:rPr lang="ru-RU" sz="2600" b="1" dirty="0">
                <a:latin typeface="Cambria" pitchFamily="18" charset="0"/>
              </a:rPr>
              <a:t> сторона</a:t>
            </a:r>
            <a:r>
              <a:rPr lang="ru-RU" sz="2600" dirty="0">
                <a:latin typeface="Cambria" pitchFamily="18" charset="0"/>
              </a:rPr>
              <a:t> : </a:t>
            </a:r>
            <a:r>
              <a:rPr lang="ru-RU" sz="2600" dirty="0" err="1">
                <a:latin typeface="Cambria" pitchFamily="18" charset="0"/>
              </a:rPr>
              <a:t>змішана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або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необережна</a:t>
            </a:r>
            <a:r>
              <a:rPr lang="ru-RU" sz="2600" dirty="0">
                <a:latin typeface="Cambria" pitchFamily="18" charset="0"/>
              </a:rPr>
              <a:t> форма вини.</a:t>
            </a:r>
          </a:p>
          <a:p>
            <a:pPr marL="0" indent="0">
              <a:buNone/>
            </a:pPr>
            <a:r>
              <a:rPr lang="ru-RU" sz="2600" b="1" dirty="0" err="1">
                <a:latin typeface="Cambria" pitchFamily="18" charset="0"/>
              </a:rPr>
              <a:t>Суб’єкт</a:t>
            </a:r>
            <a:r>
              <a:rPr lang="ru-RU" sz="2600" b="1" dirty="0">
                <a:latin typeface="Cambria" pitchFamily="18" charset="0"/>
              </a:rPr>
              <a:t> </a:t>
            </a:r>
            <a:r>
              <a:rPr lang="ru-RU" sz="2600" b="1" dirty="0" err="1">
                <a:latin typeface="Cambria" pitchFamily="18" charset="0"/>
              </a:rPr>
              <a:t>кр.пр</a:t>
            </a:r>
            <a:r>
              <a:rPr lang="ru-RU" sz="2600" b="1" dirty="0">
                <a:latin typeface="Cambria" pitchFamily="18" charset="0"/>
              </a:rPr>
              <a:t>.</a:t>
            </a:r>
            <a:r>
              <a:rPr lang="ru-RU" sz="2600" dirty="0">
                <a:latin typeface="Cambria" pitchFamily="18" charset="0"/>
              </a:rPr>
              <a:t> — </a:t>
            </a:r>
            <a:r>
              <a:rPr lang="ru-RU" sz="2600" dirty="0" err="1">
                <a:latin typeface="Cambria" pitchFamily="18" charset="0"/>
              </a:rPr>
              <a:t>спеціальний</a:t>
            </a:r>
            <a:r>
              <a:rPr lang="ru-RU" sz="2600" dirty="0"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760640"/>
          </a:xfrm>
        </p:spPr>
        <p:txBody>
          <a:bodyPr>
            <a:normAutofit fontScale="92500" lnSpcReduction="20000"/>
          </a:bodyPr>
          <a:lstStyle/>
          <a:p>
            <a:pPr marL="0" lvl="0" indent="447675" algn="just">
              <a:buNone/>
            </a:pPr>
            <a:r>
              <a:rPr lang="ru-RU" b="1" dirty="0">
                <a:latin typeface="Cambria" pitchFamily="18" charset="0"/>
              </a:rPr>
              <a:t>5. </a:t>
            </a:r>
            <a:r>
              <a:rPr lang="ru-RU" b="1" dirty="0" err="1">
                <a:latin typeface="Cambria" pitchFamily="18" charset="0"/>
              </a:rPr>
              <a:t>Порушення</a:t>
            </a:r>
            <a:r>
              <a:rPr lang="ru-RU" b="1" dirty="0">
                <a:latin typeface="Cambria" pitchFamily="18" charset="0"/>
              </a:rPr>
              <a:t> правил </a:t>
            </a:r>
            <a:r>
              <a:rPr lang="ru-RU" b="1" dirty="0" err="1">
                <a:latin typeface="Cambria" pitchFamily="18" charset="0"/>
              </a:rPr>
              <a:t>ядерної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або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радіаційної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безпеки</a:t>
            </a:r>
            <a:r>
              <a:rPr lang="ru-RU" b="1" dirty="0">
                <a:latin typeface="Cambria" pitchFamily="18" charset="0"/>
              </a:rPr>
              <a:t> (ст. 274 КК</a:t>
            </a:r>
            <a:r>
              <a:rPr lang="uk-UA" b="1" dirty="0">
                <a:latin typeface="Cambria" pitchFamily="18" charset="0"/>
              </a:rPr>
              <a:t> України</a:t>
            </a:r>
            <a:r>
              <a:rPr lang="ru-RU" b="1" dirty="0">
                <a:latin typeface="Cambria" pitchFamily="18" charset="0"/>
              </a:rPr>
              <a:t>).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i="1" dirty="0">
                <a:latin typeface="Cambria" pitchFamily="18" charset="0"/>
              </a:rPr>
              <a:t>1. Порушення на виробництві правил ядерної або радіаційної безпеки особою, яка зобов'язана їх дотримувати, якщо воно створило загрозу загибелі людей чи настання інших тяжких наслідків або заподіяло шкоду здоров'ю потерпілого, -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i="1" dirty="0">
                <a:latin typeface="Cambria" pitchFamily="18" charset="0"/>
              </a:rPr>
              <a:t>карається обмеженням волі на строк до чотирьох років або позбавленням волі на той самий строк, з позбавленням права обіймати певні посади чи займатися певною діяльністю на строк до трьох років.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i="1" dirty="0">
                <a:latin typeface="Cambria" pitchFamily="18" charset="0"/>
              </a:rPr>
              <a:t>2. Те саме діяння, якщо воно спричинило загибель людей або інші тяжкі наслідки, -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i="1" dirty="0">
                <a:latin typeface="Cambria" pitchFamily="18" charset="0"/>
              </a:rPr>
              <a:t>карається позбавленням волі на строк від трьох до дванадцяти років з позбавленням права обіймати певні посади чи займатися певною діяльністю на строк до трьох років.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Основний</a:t>
            </a:r>
            <a:r>
              <a:rPr lang="ru-RU" sz="2600" b="1" dirty="0">
                <a:latin typeface="Cambria" pitchFamily="18" charset="0"/>
              </a:rPr>
              <a:t> </a:t>
            </a:r>
            <a:r>
              <a:rPr lang="ru-RU" sz="2600" b="1" dirty="0" err="1">
                <a:latin typeface="Cambria" pitchFamily="18" charset="0"/>
              </a:rPr>
              <a:t>безпосередній</a:t>
            </a:r>
            <a:r>
              <a:rPr lang="ru-RU" sz="2600" b="1" dirty="0">
                <a:latin typeface="Cambria" pitchFamily="18" charset="0"/>
              </a:rPr>
              <a:t> </a:t>
            </a:r>
            <a:r>
              <a:rPr lang="ru-RU" sz="2600" b="1" dirty="0" err="1">
                <a:latin typeface="Cambria" pitchFamily="18" charset="0"/>
              </a:rPr>
              <a:t>об’єкт</a:t>
            </a:r>
            <a:r>
              <a:rPr lang="ru-RU" sz="2600" dirty="0">
                <a:latin typeface="Cambria" pitchFamily="18" charset="0"/>
              </a:rPr>
              <a:t> - </a:t>
            </a:r>
            <a:r>
              <a:rPr lang="uk-UA" sz="2600" dirty="0">
                <a:latin typeface="Cambria" pitchFamily="18" charset="0"/>
              </a:rPr>
              <a:t>ядерна або радіаційна безпека виробництва (включаючи безпеку праці).</a:t>
            </a:r>
            <a:endParaRPr lang="ru-RU" sz="2600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sz="2600" i="1" dirty="0">
                <a:latin typeface="Cambria" pitchFamily="18" charset="0"/>
              </a:rPr>
              <a:t>Ядерна безпека</a:t>
            </a:r>
            <a:r>
              <a:rPr lang="uk-UA" sz="2600" dirty="0">
                <a:latin typeface="Cambria" pitchFamily="18" charset="0"/>
              </a:rPr>
              <a:t> — це дотримання норм, стандартів і умов використання ядерних матеріалів з метою забезпечення радіаційної безпеки.</a:t>
            </a:r>
            <a:endParaRPr lang="ru-RU" sz="2600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ru-RU" sz="2600" i="1" dirty="0" err="1">
                <a:latin typeface="Cambria" pitchFamily="18" charset="0"/>
              </a:rPr>
              <a:t>Радіаційна</a:t>
            </a:r>
            <a:r>
              <a:rPr lang="ru-RU" sz="2600" i="1" dirty="0">
                <a:latin typeface="Cambria" pitchFamily="18" charset="0"/>
              </a:rPr>
              <a:t> </a:t>
            </a:r>
            <a:r>
              <a:rPr lang="ru-RU" sz="2600" i="1" dirty="0" err="1">
                <a:latin typeface="Cambria" pitchFamily="18" charset="0"/>
              </a:rPr>
              <a:t>безпека</a:t>
            </a:r>
            <a:r>
              <a:rPr lang="ru-RU" sz="2600" dirty="0">
                <a:latin typeface="Cambria" pitchFamily="18" charset="0"/>
              </a:rPr>
              <a:t> — </a:t>
            </a:r>
            <a:r>
              <a:rPr lang="ru-RU" sz="2600" dirty="0" err="1">
                <a:latin typeface="Cambria" pitchFamily="18" charset="0"/>
              </a:rPr>
              <a:t>дотримання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допустимих</a:t>
            </a:r>
            <a:r>
              <a:rPr lang="ru-RU" sz="2600" dirty="0">
                <a:latin typeface="Cambria" pitchFamily="18" charset="0"/>
              </a:rPr>
              <a:t> меж </a:t>
            </a:r>
            <a:r>
              <a:rPr lang="ru-RU" sz="2600" dirty="0" err="1">
                <a:latin typeface="Cambria" pitchFamily="18" charset="0"/>
              </a:rPr>
              <a:t>радіаційного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впливу</a:t>
            </a:r>
            <a:r>
              <a:rPr lang="ru-RU" sz="2600" dirty="0">
                <a:latin typeface="Cambria" pitchFamily="18" charset="0"/>
              </a:rPr>
              <a:t> на персонал, </a:t>
            </a:r>
            <a:r>
              <a:rPr lang="ru-RU" sz="2600" dirty="0" err="1">
                <a:latin typeface="Cambria" pitchFamily="18" charset="0"/>
              </a:rPr>
              <a:t>населення</a:t>
            </a:r>
            <a:r>
              <a:rPr lang="ru-RU" sz="2600" dirty="0">
                <a:latin typeface="Cambria" pitchFamily="18" charset="0"/>
              </a:rPr>
              <a:t> і </a:t>
            </a:r>
            <a:r>
              <a:rPr lang="ru-RU" sz="2600" dirty="0" err="1">
                <a:latin typeface="Cambria" pitchFamily="18" charset="0"/>
              </a:rPr>
              <a:t>довкілля</a:t>
            </a:r>
            <a:r>
              <a:rPr lang="ru-RU" sz="2600" dirty="0">
                <a:latin typeface="Cambria" pitchFamily="18" charset="0"/>
              </a:rPr>
              <a:t>, </a:t>
            </a:r>
            <a:r>
              <a:rPr lang="ru-RU" sz="2600" dirty="0" err="1">
                <a:latin typeface="Cambria" pitchFamily="18" charset="0"/>
              </a:rPr>
              <a:t>що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встановлені</a:t>
            </a:r>
            <a:r>
              <a:rPr lang="ru-RU" sz="2600" dirty="0">
                <a:latin typeface="Cambria" pitchFamily="18" charset="0"/>
              </a:rPr>
              <a:t> нормами, правилами та стандартами </a:t>
            </a:r>
            <a:r>
              <a:rPr lang="ru-RU" sz="2600" dirty="0" err="1">
                <a:latin typeface="Cambria" pitchFamily="18" charset="0"/>
              </a:rPr>
              <a:t>з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ядерної</a:t>
            </a:r>
            <a:r>
              <a:rPr lang="ru-RU" sz="2600" dirty="0">
                <a:latin typeface="Cambria" pitchFamily="18" charset="0"/>
              </a:rPr>
              <a:t> та </a:t>
            </a:r>
            <a:r>
              <a:rPr lang="ru-RU" sz="2600" dirty="0" err="1">
                <a:latin typeface="Cambria" pitchFamily="18" charset="0"/>
              </a:rPr>
              <a:t>радіаційної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безпеки</a:t>
            </a:r>
            <a:r>
              <a:rPr lang="ru-RU" sz="2600" dirty="0">
                <a:latin typeface="Cambr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Потерпілі</a:t>
            </a:r>
            <a:r>
              <a:rPr lang="ru-RU" sz="2600" dirty="0">
                <a:latin typeface="Cambria" pitchFamily="18" charset="0"/>
              </a:rPr>
              <a:t> – </a:t>
            </a:r>
            <a:r>
              <a:rPr lang="ru-RU" sz="2400" dirty="0">
                <a:latin typeface="Cambria" pitchFamily="18" charset="0"/>
              </a:rPr>
              <a:t>як </a:t>
            </a:r>
            <a:r>
              <a:rPr lang="ru-RU" sz="2400" dirty="0" err="1">
                <a:latin typeface="Cambria" pitchFamily="18" charset="0"/>
              </a:rPr>
              <a:t>працівники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підприємств</a:t>
            </a:r>
            <a:r>
              <a:rPr lang="ru-RU" sz="2400" dirty="0">
                <a:latin typeface="Cambria" pitchFamily="18" charset="0"/>
              </a:rPr>
              <a:t> (</a:t>
            </a:r>
            <a:r>
              <a:rPr lang="ru-RU" sz="2400" dirty="0" err="1">
                <a:latin typeface="Cambria" pitchFamily="18" charset="0"/>
              </a:rPr>
              <a:t>цехів</a:t>
            </a:r>
            <a:r>
              <a:rPr lang="ru-RU" sz="2400" dirty="0">
                <a:latin typeface="Cambria" pitchFamily="18" charset="0"/>
              </a:rPr>
              <a:t>), так і </a:t>
            </a:r>
            <a:r>
              <a:rPr lang="ru-RU" sz="2400" dirty="0" err="1">
                <a:latin typeface="Cambria" pitchFamily="18" charset="0"/>
              </a:rPr>
              <a:t>сторонні</a:t>
            </a:r>
            <a:r>
              <a:rPr lang="ru-RU" sz="2400" dirty="0">
                <a:latin typeface="Cambria" pitchFamily="18" charset="0"/>
              </a:rPr>
              <a:t> особи</a:t>
            </a: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Діяння</a:t>
            </a:r>
            <a:r>
              <a:rPr lang="ru-RU" sz="2600" b="1" i="1" dirty="0">
                <a:latin typeface="Cambria" pitchFamily="18" charset="0"/>
              </a:rPr>
              <a:t> </a:t>
            </a:r>
            <a:r>
              <a:rPr lang="ru-RU" sz="2600" dirty="0">
                <a:latin typeface="Cambria" pitchFamily="18" charset="0"/>
              </a:rPr>
              <a:t>- </a:t>
            </a:r>
            <a:r>
              <a:rPr lang="ru-RU" sz="2600" dirty="0" err="1">
                <a:latin typeface="Cambria" pitchFamily="18" charset="0"/>
              </a:rPr>
              <a:t>порушення</a:t>
            </a:r>
            <a:r>
              <a:rPr lang="ru-RU" sz="2600" dirty="0">
                <a:latin typeface="Cambria" pitchFamily="18" charset="0"/>
              </a:rPr>
              <a:t> правил </a:t>
            </a:r>
            <a:r>
              <a:rPr lang="ru-RU" sz="2600" dirty="0" err="1">
                <a:latin typeface="Cambria" pitchFamily="18" charset="0"/>
              </a:rPr>
              <a:t>безпеки</a:t>
            </a:r>
            <a:endParaRPr lang="ru-RU" sz="26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400" b="1" dirty="0" err="1">
                <a:latin typeface="Cambria" pitchFamily="18" charset="0"/>
              </a:rPr>
              <a:t>Місце</a:t>
            </a:r>
            <a:r>
              <a:rPr lang="ru-RU" sz="2400" dirty="0">
                <a:latin typeface="Cambria" pitchFamily="18" charset="0"/>
              </a:rPr>
              <a:t> — </a:t>
            </a:r>
            <a:r>
              <a:rPr lang="ru-RU" sz="2600" dirty="0" err="1">
                <a:latin typeface="Cambria" pitchFamily="18" charset="0"/>
              </a:rPr>
              <a:t>це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виробництво</a:t>
            </a:r>
            <a:r>
              <a:rPr lang="ru-RU" sz="2600" dirty="0">
                <a:latin typeface="Cambria" pitchFamily="18" charset="0"/>
              </a:rPr>
              <a:t>, де </a:t>
            </a:r>
            <a:r>
              <a:rPr lang="ru-RU" sz="2600" dirty="0" err="1">
                <a:latin typeface="Cambria" pitchFamily="18" charset="0"/>
              </a:rPr>
              <a:t>використовуються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ядерні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або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радіоактивні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матеріали</a:t>
            </a:r>
            <a:r>
              <a:rPr lang="ru-RU" sz="2600" dirty="0">
                <a:latin typeface="Cambria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Наслідки</a:t>
            </a:r>
            <a:r>
              <a:rPr lang="ru-RU" sz="2600" dirty="0">
                <a:latin typeface="Cambria" pitchFamily="18" charset="0"/>
              </a:rPr>
              <a:t>: </a:t>
            </a:r>
            <a:r>
              <a:rPr lang="ru-RU" sz="2400" dirty="0" err="1">
                <a:latin typeface="Cambria" pitchFamily="18" charset="0"/>
              </a:rPr>
              <a:t>створення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загрози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загибелi</a:t>
            </a:r>
            <a:r>
              <a:rPr lang="ru-RU" sz="2400" dirty="0">
                <a:latin typeface="Cambria" pitchFamily="18" charset="0"/>
              </a:rPr>
              <a:t> людей </a:t>
            </a:r>
            <a:r>
              <a:rPr lang="ru-RU" sz="2400" dirty="0" err="1">
                <a:latin typeface="Cambria" pitchFamily="18" charset="0"/>
              </a:rPr>
              <a:t>чи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настання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iнших</a:t>
            </a:r>
            <a:r>
              <a:rPr lang="ru-RU" sz="2400" dirty="0">
                <a:latin typeface="Cambria" pitchFamily="18" charset="0"/>
              </a:rPr>
              <a:t> тяжких </a:t>
            </a:r>
            <a:r>
              <a:rPr lang="ru-RU" sz="2400" dirty="0" err="1">
                <a:latin typeface="Cambria" pitchFamily="18" charset="0"/>
              </a:rPr>
              <a:t>наслiдкiв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заподiяння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шкоди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здоров'ю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потерпiлого</a:t>
            </a:r>
            <a:r>
              <a:rPr lang="ru-RU" sz="24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dirty="0" err="1">
                <a:latin typeface="Cambria" pitchFamily="18" charset="0"/>
              </a:rPr>
              <a:t>Суб’єктивна</a:t>
            </a:r>
            <a:r>
              <a:rPr lang="ru-RU" sz="2600" b="1" dirty="0">
                <a:latin typeface="Cambria" pitchFamily="18" charset="0"/>
              </a:rPr>
              <a:t> сторона</a:t>
            </a:r>
            <a:r>
              <a:rPr lang="ru-RU" sz="2600" dirty="0">
                <a:latin typeface="Cambria" pitchFamily="18" charset="0"/>
              </a:rPr>
              <a:t> : </a:t>
            </a:r>
            <a:r>
              <a:rPr lang="ru-RU" sz="2600" dirty="0" err="1">
                <a:latin typeface="Cambria" pitchFamily="18" charset="0"/>
              </a:rPr>
              <a:t>змішана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або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необережна</a:t>
            </a:r>
            <a:r>
              <a:rPr lang="ru-RU" sz="2600" dirty="0">
                <a:latin typeface="Cambria" pitchFamily="18" charset="0"/>
              </a:rPr>
              <a:t> форма вини.</a:t>
            </a:r>
          </a:p>
          <a:p>
            <a:pPr marL="0" indent="0">
              <a:buNone/>
            </a:pPr>
            <a:r>
              <a:rPr lang="ru-RU" sz="2600" b="1" dirty="0" err="1">
                <a:latin typeface="Cambria" pitchFamily="18" charset="0"/>
              </a:rPr>
              <a:t>Суб’єкт</a:t>
            </a:r>
            <a:r>
              <a:rPr lang="ru-RU" sz="2600" b="1" dirty="0">
                <a:latin typeface="Cambria" pitchFamily="18" charset="0"/>
              </a:rPr>
              <a:t> </a:t>
            </a:r>
            <a:r>
              <a:rPr lang="ru-RU" sz="2600" b="1" dirty="0" err="1">
                <a:latin typeface="Cambria" pitchFamily="18" charset="0"/>
              </a:rPr>
              <a:t>кр.пр</a:t>
            </a:r>
            <a:r>
              <a:rPr lang="ru-RU" sz="2600" b="1" dirty="0">
                <a:latin typeface="Cambria" pitchFamily="18" charset="0"/>
              </a:rPr>
              <a:t>.</a:t>
            </a:r>
            <a:r>
              <a:rPr lang="ru-RU" sz="2600" dirty="0">
                <a:latin typeface="Cambria" pitchFamily="18" charset="0"/>
              </a:rPr>
              <a:t> — </a:t>
            </a:r>
            <a:r>
              <a:rPr lang="ru-RU" sz="2600" dirty="0" err="1">
                <a:latin typeface="Cambria" pitchFamily="18" charset="0"/>
              </a:rPr>
              <a:t>спеціальний</a:t>
            </a:r>
            <a:r>
              <a:rPr lang="ru-RU" sz="2600" dirty="0"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/>
          </a:bodyPr>
          <a:lstStyle/>
          <a:p>
            <a:pPr marL="0" lvl="0" indent="447675" algn="just"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58775" algn="just">
              <a:buFont typeface="+mj-lt"/>
              <a:buAutoNum type="arabicPeriod"/>
            </a:pPr>
            <a:r>
              <a:rPr lang="uk-UA" sz="2400" dirty="0">
                <a:latin typeface="Cambria" pitchFamily="18" charset="0"/>
              </a:rPr>
              <a:t>З</a:t>
            </a:r>
            <a:r>
              <a:rPr lang="ru-RU" sz="2400" dirty="0" err="1">
                <a:latin typeface="Cambria" pitchFamily="18" charset="0"/>
              </a:rPr>
              <a:t>агальна</a:t>
            </a:r>
            <a:r>
              <a:rPr lang="ru-RU" sz="2400" dirty="0">
                <a:latin typeface="Cambria" pitchFamily="18" charset="0"/>
              </a:rPr>
              <a:t> характеристика </a:t>
            </a:r>
            <a:r>
              <a:rPr lang="ru-RU" sz="2400" dirty="0" err="1">
                <a:latin typeface="Cambria" pitchFamily="18" charset="0"/>
              </a:rPr>
              <a:t>кримінальних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правопорушень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uk-UA" sz="2400" dirty="0">
                <a:latin typeface="Cambria" pitchFamily="18" charset="0"/>
              </a:rPr>
              <a:t>проти безпеки виробництва.</a:t>
            </a:r>
            <a:endParaRPr lang="ru-RU" sz="2400" dirty="0">
              <a:latin typeface="Cambria" pitchFamily="18" charset="0"/>
            </a:endParaRPr>
          </a:p>
          <a:p>
            <a:pPr marL="0" lvl="0" indent="358775" algn="just">
              <a:buFont typeface="+mj-lt"/>
              <a:buAutoNum type="arabicPeriod"/>
            </a:pPr>
            <a:r>
              <a:rPr lang="ru-RU" sz="2400" dirty="0" err="1">
                <a:latin typeface="Cambria" pitchFamily="18" charset="0"/>
              </a:rPr>
              <a:t>Порушення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вимог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законодавства</a:t>
            </a:r>
            <a:r>
              <a:rPr lang="ru-RU" sz="2400" dirty="0">
                <a:latin typeface="Cambria" pitchFamily="18" charset="0"/>
              </a:rPr>
              <a:t> про </a:t>
            </a:r>
            <a:r>
              <a:rPr lang="ru-RU" sz="2400" dirty="0" err="1">
                <a:latin typeface="Cambria" pitchFamily="18" charset="0"/>
              </a:rPr>
              <a:t>охорону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праці</a:t>
            </a:r>
            <a:r>
              <a:rPr lang="ru-RU" sz="2400" dirty="0">
                <a:latin typeface="Cambria" pitchFamily="18" charset="0"/>
              </a:rPr>
              <a:t> (ст. 271 КК </a:t>
            </a:r>
            <a:r>
              <a:rPr lang="ru-RU" sz="2400" dirty="0" err="1">
                <a:latin typeface="Cambria" pitchFamily="18" charset="0"/>
              </a:rPr>
              <a:t>України</a:t>
            </a:r>
            <a:r>
              <a:rPr lang="ru-RU" sz="2400" dirty="0">
                <a:latin typeface="Cambria" pitchFamily="18" charset="0"/>
              </a:rPr>
              <a:t>).</a:t>
            </a:r>
          </a:p>
          <a:p>
            <a:pPr marL="0" lvl="0" indent="358775" algn="just">
              <a:buFont typeface="+mj-lt"/>
              <a:buAutoNum type="arabicPeriod"/>
            </a:pPr>
            <a:r>
              <a:rPr lang="ru-RU" sz="2400" dirty="0" err="1">
                <a:latin typeface="Cambria" pitchFamily="18" charset="0"/>
              </a:rPr>
              <a:t>Порушення</a:t>
            </a:r>
            <a:r>
              <a:rPr lang="ru-RU" sz="2400" dirty="0">
                <a:latin typeface="Cambria" pitchFamily="18" charset="0"/>
              </a:rPr>
              <a:t> правил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</a:t>
            </a:r>
            <a:r>
              <a:rPr lang="ru-RU" sz="2400" dirty="0">
                <a:latin typeface="Cambria" pitchFamily="18" charset="0"/>
              </a:rPr>
              <a:t> час </a:t>
            </a:r>
            <a:r>
              <a:rPr lang="ru-RU" sz="2400" dirty="0" err="1">
                <a:latin typeface="Cambria" pitchFamily="18" charset="0"/>
              </a:rPr>
              <a:t>виконання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робіт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підвищеною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небезпекою</a:t>
            </a:r>
            <a:r>
              <a:rPr lang="ru-RU" sz="2400" dirty="0">
                <a:latin typeface="Cambria" pitchFamily="18" charset="0"/>
              </a:rPr>
              <a:t> (ст. 272 КК </a:t>
            </a:r>
            <a:r>
              <a:rPr lang="ru-RU" sz="2400" dirty="0" err="1">
                <a:latin typeface="Cambria" pitchFamily="18" charset="0"/>
              </a:rPr>
              <a:t>України</a:t>
            </a:r>
            <a:r>
              <a:rPr lang="ru-RU" sz="2400" dirty="0">
                <a:latin typeface="Cambria" pitchFamily="18" charset="0"/>
              </a:rPr>
              <a:t>)</a:t>
            </a:r>
            <a:r>
              <a:rPr lang="uk-UA" sz="2400" dirty="0">
                <a:latin typeface="Cambria" pitchFamily="18" charset="0"/>
              </a:rPr>
              <a:t>.</a:t>
            </a:r>
            <a:endParaRPr lang="ru-RU" sz="2400" dirty="0">
              <a:latin typeface="Cambria" pitchFamily="18" charset="0"/>
            </a:endParaRPr>
          </a:p>
          <a:p>
            <a:pPr marL="0" lvl="0" indent="358775" algn="just">
              <a:buFont typeface="+mj-lt"/>
              <a:buAutoNum type="arabicPeriod"/>
            </a:pPr>
            <a:r>
              <a:rPr lang="ru-RU" sz="2400" dirty="0" err="1">
                <a:latin typeface="Cambria" pitchFamily="18" charset="0"/>
              </a:rPr>
              <a:t>Порушення</a:t>
            </a:r>
            <a:r>
              <a:rPr lang="ru-RU" sz="2400" dirty="0">
                <a:latin typeface="Cambria" pitchFamily="18" charset="0"/>
              </a:rPr>
              <a:t> правил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 на </a:t>
            </a:r>
            <a:r>
              <a:rPr lang="ru-RU" sz="2400" dirty="0" err="1">
                <a:latin typeface="Cambria" pitchFamily="18" charset="0"/>
              </a:rPr>
              <a:t>вибухонебезпечних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підприємствах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у </a:t>
            </a:r>
            <a:r>
              <a:rPr lang="ru-RU" sz="2400" dirty="0" err="1">
                <a:latin typeface="Cambria" pitchFamily="18" charset="0"/>
              </a:rPr>
              <a:t>вибухонебезпечних</a:t>
            </a:r>
            <a:r>
              <a:rPr lang="ru-RU" sz="2400" dirty="0">
                <a:latin typeface="Cambria" pitchFamily="18" charset="0"/>
              </a:rPr>
              <a:t> цехах (ст. 273 КК </a:t>
            </a:r>
            <a:r>
              <a:rPr lang="ru-RU" sz="2400" dirty="0" err="1">
                <a:latin typeface="Cambria" pitchFamily="18" charset="0"/>
              </a:rPr>
              <a:t>України</a:t>
            </a:r>
            <a:r>
              <a:rPr lang="ru-RU" sz="2400" dirty="0">
                <a:latin typeface="Cambria" pitchFamily="18" charset="0"/>
              </a:rPr>
              <a:t>)</a:t>
            </a:r>
            <a:r>
              <a:rPr lang="uk-UA" sz="2400" dirty="0">
                <a:latin typeface="Cambria" pitchFamily="18" charset="0"/>
              </a:rPr>
              <a:t>.</a:t>
            </a:r>
            <a:endParaRPr lang="ru-RU" sz="2400" dirty="0">
              <a:latin typeface="Cambria" pitchFamily="18" charset="0"/>
            </a:endParaRPr>
          </a:p>
          <a:p>
            <a:pPr marL="0" lvl="0" indent="358775" algn="just">
              <a:buFont typeface="+mj-lt"/>
              <a:buAutoNum type="arabicPeriod"/>
            </a:pPr>
            <a:r>
              <a:rPr lang="ru-RU" sz="2400" dirty="0" err="1">
                <a:latin typeface="Cambria" pitchFamily="18" charset="0"/>
              </a:rPr>
              <a:t>Порушення</a:t>
            </a:r>
            <a:r>
              <a:rPr lang="ru-RU" sz="2400" dirty="0">
                <a:latin typeface="Cambria" pitchFamily="18" charset="0"/>
              </a:rPr>
              <a:t> правил </a:t>
            </a:r>
            <a:r>
              <a:rPr lang="ru-RU" sz="2400" dirty="0" err="1">
                <a:latin typeface="Cambria" pitchFamily="18" charset="0"/>
              </a:rPr>
              <a:t>ядерної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радіаційної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 (ст. 274 КК </a:t>
            </a:r>
            <a:r>
              <a:rPr lang="ru-RU" sz="2400" dirty="0" err="1">
                <a:latin typeface="Cambria" pitchFamily="18" charset="0"/>
              </a:rPr>
              <a:t>України</a:t>
            </a:r>
            <a:r>
              <a:rPr lang="ru-RU" sz="2400" dirty="0">
                <a:latin typeface="Cambria" pitchFamily="18" charset="0"/>
              </a:rPr>
              <a:t>). </a:t>
            </a:r>
          </a:p>
          <a:p>
            <a:pPr marL="0" lvl="0" indent="358775" algn="just">
              <a:buFont typeface="+mj-lt"/>
              <a:buAutoNum type="arabicPeriod"/>
            </a:pPr>
            <a:r>
              <a:rPr lang="ru-RU" sz="2400" dirty="0" err="1">
                <a:latin typeface="Cambria" pitchFamily="18" charset="0"/>
              </a:rPr>
              <a:t>Порушення</a:t>
            </a:r>
            <a:r>
              <a:rPr lang="ru-RU" sz="2400" dirty="0">
                <a:latin typeface="Cambria" pitchFamily="18" charset="0"/>
              </a:rPr>
              <a:t> правил, </a:t>
            </a:r>
            <a:r>
              <a:rPr lang="ru-RU" sz="2400" dirty="0" err="1">
                <a:latin typeface="Cambria" pitchFamily="18" charset="0"/>
              </a:rPr>
              <a:t>що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стосуються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безпечного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використання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промислової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продукції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безпечної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експлуатації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будівель</a:t>
            </a:r>
            <a:r>
              <a:rPr lang="ru-RU" sz="2400" dirty="0">
                <a:latin typeface="Cambria" pitchFamily="18" charset="0"/>
              </a:rPr>
              <a:t> і </a:t>
            </a:r>
            <a:r>
              <a:rPr lang="ru-RU" sz="2400" dirty="0" err="1">
                <a:latin typeface="Cambria" pitchFamily="18" charset="0"/>
              </a:rPr>
              <a:t>споруд</a:t>
            </a:r>
            <a:r>
              <a:rPr lang="ru-RU" sz="2400" dirty="0">
                <a:latin typeface="Cambria" pitchFamily="18" charset="0"/>
              </a:rPr>
              <a:t> (ст. 275 КК </a:t>
            </a:r>
            <a:r>
              <a:rPr lang="ru-RU" sz="2400" dirty="0" err="1">
                <a:latin typeface="Cambria" pitchFamily="18" charset="0"/>
              </a:rPr>
              <a:t>України</a:t>
            </a:r>
            <a:r>
              <a:rPr lang="ru-RU" sz="2400" dirty="0">
                <a:latin typeface="Cambria" pitchFamily="18" charset="0"/>
              </a:rPr>
              <a:t>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77500" lnSpcReduction="20000"/>
          </a:bodyPr>
          <a:lstStyle/>
          <a:p>
            <a:pPr marL="0" indent="447675" algn="just">
              <a:buNone/>
            </a:pPr>
            <a:r>
              <a:rPr lang="uk-UA" b="1" dirty="0">
                <a:latin typeface="Cambria" pitchFamily="18" charset="0"/>
              </a:rPr>
              <a:t>6.</a:t>
            </a:r>
            <a:r>
              <a:rPr lang="uk-UA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Порушення</a:t>
            </a:r>
            <a:r>
              <a:rPr lang="ru-RU" b="1" dirty="0">
                <a:latin typeface="Cambria" pitchFamily="18" charset="0"/>
              </a:rPr>
              <a:t> правил, </a:t>
            </a:r>
            <a:r>
              <a:rPr lang="ru-RU" b="1" dirty="0" err="1">
                <a:latin typeface="Cambria" pitchFamily="18" charset="0"/>
              </a:rPr>
              <a:t>що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стосуються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безпечного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використання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промислової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продукції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або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безпечної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експлуатації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будівель</a:t>
            </a:r>
            <a:r>
              <a:rPr lang="ru-RU" b="1" dirty="0">
                <a:latin typeface="Cambria" pitchFamily="18" charset="0"/>
              </a:rPr>
              <a:t> і </a:t>
            </a:r>
            <a:r>
              <a:rPr lang="ru-RU" b="1" dirty="0" err="1">
                <a:latin typeface="Cambria" pitchFamily="18" charset="0"/>
              </a:rPr>
              <a:t>споруд</a:t>
            </a:r>
            <a:r>
              <a:rPr lang="ru-RU" b="1" dirty="0">
                <a:latin typeface="Cambria" pitchFamily="18" charset="0"/>
              </a:rPr>
              <a:t> (ст. 275 КК</a:t>
            </a:r>
            <a:r>
              <a:rPr lang="uk-UA" b="1" dirty="0">
                <a:latin typeface="Cambria" pitchFamily="18" charset="0"/>
              </a:rPr>
              <a:t> України</a:t>
            </a:r>
            <a:r>
              <a:rPr lang="ru-RU" b="1" dirty="0">
                <a:latin typeface="Cambria" pitchFamily="18" charset="0"/>
              </a:rPr>
              <a:t>).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ru-RU" i="1" dirty="0">
                <a:latin typeface="Cambria" pitchFamily="18" charset="0"/>
              </a:rPr>
              <a:t>1. </a:t>
            </a:r>
            <a:r>
              <a:rPr lang="ru-RU" i="1" dirty="0" err="1">
                <a:latin typeface="Cambria" pitchFamily="18" charset="0"/>
              </a:rPr>
              <a:t>Порушення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під</a:t>
            </a:r>
            <a:r>
              <a:rPr lang="ru-RU" i="1" dirty="0">
                <a:latin typeface="Cambria" pitchFamily="18" charset="0"/>
              </a:rPr>
              <a:t> час </a:t>
            </a:r>
            <a:r>
              <a:rPr lang="ru-RU" i="1" dirty="0" err="1">
                <a:latin typeface="Cambria" pitchFamily="18" charset="0"/>
              </a:rPr>
              <a:t>розроблення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конструювання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виготовлення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чи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зберігання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промислової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продукції</a:t>
            </a:r>
            <a:r>
              <a:rPr lang="ru-RU" i="1" dirty="0">
                <a:latin typeface="Cambria" pitchFamily="18" charset="0"/>
              </a:rPr>
              <a:t> правил, </a:t>
            </a:r>
            <a:r>
              <a:rPr lang="ru-RU" i="1" dirty="0" err="1">
                <a:latin typeface="Cambria" pitchFamily="18" charset="0"/>
              </a:rPr>
              <a:t>що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стосуються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безпечного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її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використання</a:t>
            </a:r>
            <a:r>
              <a:rPr lang="ru-RU" i="1" dirty="0">
                <a:latin typeface="Cambria" pitchFamily="18" charset="0"/>
              </a:rPr>
              <a:t>, а </a:t>
            </a:r>
            <a:r>
              <a:rPr lang="ru-RU" i="1" dirty="0" err="1">
                <a:latin typeface="Cambria" pitchFamily="18" charset="0"/>
              </a:rPr>
              <a:t>також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порушення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під</a:t>
            </a:r>
            <a:r>
              <a:rPr lang="ru-RU" i="1" dirty="0">
                <a:latin typeface="Cambria" pitchFamily="18" charset="0"/>
              </a:rPr>
              <a:t> час </a:t>
            </a:r>
            <a:r>
              <a:rPr lang="ru-RU" i="1" dirty="0" err="1">
                <a:latin typeface="Cambria" pitchFamily="18" charset="0"/>
              </a:rPr>
              <a:t>проектування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чи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будівництва</a:t>
            </a:r>
            <a:r>
              <a:rPr lang="ru-RU" i="1" dirty="0">
                <a:latin typeface="Cambria" pitchFamily="18" charset="0"/>
              </a:rPr>
              <a:t> правил, </a:t>
            </a:r>
            <a:r>
              <a:rPr lang="ru-RU" i="1" dirty="0" err="1">
                <a:latin typeface="Cambria" pitchFamily="18" charset="0"/>
              </a:rPr>
              <a:t>що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стосуються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безпечної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експлуатації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будівель</a:t>
            </a:r>
            <a:r>
              <a:rPr lang="ru-RU" i="1" dirty="0">
                <a:latin typeface="Cambria" pitchFamily="18" charset="0"/>
              </a:rPr>
              <a:t> і </a:t>
            </a:r>
            <a:r>
              <a:rPr lang="ru-RU" i="1" dirty="0" err="1">
                <a:latin typeface="Cambria" pitchFamily="18" charset="0"/>
              </a:rPr>
              <a:t>споруд</a:t>
            </a:r>
            <a:r>
              <a:rPr lang="ru-RU" i="1" dirty="0">
                <a:latin typeface="Cambria" pitchFamily="18" charset="0"/>
              </a:rPr>
              <a:t>, особою, яка </a:t>
            </a:r>
            <a:r>
              <a:rPr lang="ru-RU" i="1" dirty="0" err="1">
                <a:latin typeface="Cambria" pitchFamily="18" charset="0"/>
              </a:rPr>
              <a:t>зобов'язана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дотримувати</a:t>
            </a:r>
            <a:r>
              <a:rPr lang="ru-RU" i="1" dirty="0">
                <a:latin typeface="Cambria" pitchFamily="18" charset="0"/>
              </a:rPr>
              <a:t> таких правил, </a:t>
            </a:r>
            <a:r>
              <a:rPr lang="ru-RU" i="1" dirty="0" err="1">
                <a:latin typeface="Cambria" pitchFamily="18" charset="0"/>
              </a:rPr>
              <a:t>якщо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це</a:t>
            </a:r>
            <a:r>
              <a:rPr lang="ru-RU" i="1" dirty="0">
                <a:latin typeface="Cambria" pitchFamily="18" charset="0"/>
              </a:rPr>
              <a:t> створило </a:t>
            </a:r>
            <a:r>
              <a:rPr lang="ru-RU" i="1" dirty="0" err="1">
                <a:latin typeface="Cambria" pitchFamily="18" charset="0"/>
              </a:rPr>
              <a:t>загрозу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загибелі</a:t>
            </a:r>
            <a:r>
              <a:rPr lang="ru-RU" i="1" dirty="0">
                <a:latin typeface="Cambria" pitchFamily="18" charset="0"/>
              </a:rPr>
              <a:t> людей </a:t>
            </a:r>
            <a:r>
              <a:rPr lang="ru-RU" i="1" dirty="0" err="1">
                <a:latin typeface="Cambria" pitchFamily="18" charset="0"/>
              </a:rPr>
              <a:t>чи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настання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інших</a:t>
            </a:r>
            <a:r>
              <a:rPr lang="ru-RU" i="1" dirty="0">
                <a:latin typeface="Cambria" pitchFamily="18" charset="0"/>
              </a:rPr>
              <a:t> тяжких </a:t>
            </a:r>
            <a:r>
              <a:rPr lang="ru-RU" i="1" dirty="0" err="1">
                <a:latin typeface="Cambria" pitchFamily="18" charset="0"/>
              </a:rPr>
              <a:t>наслідків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або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заподіяло</a:t>
            </a:r>
            <a:r>
              <a:rPr lang="ru-RU" i="1" dirty="0">
                <a:latin typeface="Cambria" pitchFamily="18" charset="0"/>
              </a:rPr>
              <a:t> шкоду </a:t>
            </a:r>
            <a:r>
              <a:rPr lang="ru-RU" i="1" dirty="0" err="1">
                <a:latin typeface="Cambria" pitchFamily="18" charset="0"/>
              </a:rPr>
              <a:t>здоров'ю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потерпілого</a:t>
            </a:r>
            <a:r>
              <a:rPr lang="ru-RU" i="1" dirty="0">
                <a:latin typeface="Cambria" pitchFamily="18" charset="0"/>
              </a:rPr>
              <a:t>, -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ru-RU" i="1" dirty="0" err="1">
                <a:latin typeface="Cambria" pitchFamily="18" charset="0"/>
              </a:rPr>
              <a:t>караються</a:t>
            </a:r>
            <a:r>
              <a:rPr lang="ru-RU" i="1" dirty="0">
                <a:latin typeface="Cambria" pitchFamily="18" charset="0"/>
              </a:rPr>
              <a:t> штрафом від ста до </a:t>
            </a:r>
            <a:r>
              <a:rPr lang="ru-RU" i="1" dirty="0" err="1">
                <a:latin typeface="Cambria" pitchFamily="18" charset="0"/>
              </a:rPr>
              <a:t>двохсот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неоподатковуваних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мінімумів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доходів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громадян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або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виправними</a:t>
            </a:r>
            <a:r>
              <a:rPr lang="ru-RU" i="1" dirty="0">
                <a:latin typeface="Cambria" pitchFamily="18" charset="0"/>
              </a:rPr>
              <a:t> роботами на строк до </a:t>
            </a:r>
            <a:r>
              <a:rPr lang="ru-RU" i="1" dirty="0" err="1">
                <a:latin typeface="Cambria" pitchFamily="18" charset="0"/>
              </a:rPr>
              <a:t>двох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років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або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обмеженням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волі</a:t>
            </a:r>
            <a:r>
              <a:rPr lang="ru-RU" i="1" dirty="0">
                <a:latin typeface="Cambria" pitchFamily="18" charset="0"/>
              </a:rPr>
              <a:t> на строк до </a:t>
            </a:r>
            <a:r>
              <a:rPr lang="ru-RU" i="1" dirty="0" err="1">
                <a:latin typeface="Cambria" pitchFamily="18" charset="0"/>
              </a:rPr>
              <a:t>трьох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років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з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позбавленням</a:t>
            </a:r>
            <a:r>
              <a:rPr lang="ru-RU" i="1" dirty="0">
                <a:latin typeface="Cambria" pitchFamily="18" charset="0"/>
              </a:rPr>
              <a:t> права </a:t>
            </a:r>
            <a:r>
              <a:rPr lang="ru-RU" i="1" dirty="0" err="1">
                <a:latin typeface="Cambria" pitchFamily="18" charset="0"/>
              </a:rPr>
              <a:t>обіймати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певні</a:t>
            </a:r>
            <a:r>
              <a:rPr lang="ru-RU" i="1" dirty="0">
                <a:latin typeface="Cambria" pitchFamily="18" charset="0"/>
              </a:rPr>
              <a:t> посади </a:t>
            </a:r>
            <a:r>
              <a:rPr lang="ru-RU" i="1" dirty="0" err="1">
                <a:latin typeface="Cambria" pitchFamily="18" charset="0"/>
              </a:rPr>
              <a:t>чи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займатися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певною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діяльністю</a:t>
            </a:r>
            <a:r>
              <a:rPr lang="ru-RU" i="1" dirty="0">
                <a:latin typeface="Cambria" pitchFamily="18" charset="0"/>
              </a:rPr>
              <a:t> на строк до </a:t>
            </a:r>
            <a:r>
              <a:rPr lang="ru-RU" i="1" dirty="0" err="1">
                <a:latin typeface="Cambria" pitchFamily="18" charset="0"/>
              </a:rPr>
              <a:t>двох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років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або</a:t>
            </a:r>
            <a:r>
              <a:rPr lang="ru-RU" i="1" dirty="0">
                <a:latin typeface="Cambria" pitchFamily="18" charset="0"/>
              </a:rPr>
              <a:t> без такого.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ru-RU" i="1" dirty="0">
                <a:latin typeface="Cambria" pitchFamily="18" charset="0"/>
              </a:rPr>
              <a:t>2. Те </a:t>
            </a:r>
            <a:r>
              <a:rPr lang="ru-RU" i="1" dirty="0" err="1">
                <a:latin typeface="Cambria" pitchFamily="18" charset="0"/>
              </a:rPr>
              <a:t>саме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діяння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якщо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воно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спричинило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загибель</a:t>
            </a:r>
            <a:r>
              <a:rPr lang="ru-RU" i="1" dirty="0">
                <a:latin typeface="Cambria" pitchFamily="18" charset="0"/>
              </a:rPr>
              <a:t> людей </a:t>
            </a:r>
            <a:r>
              <a:rPr lang="ru-RU" i="1" dirty="0" err="1">
                <a:latin typeface="Cambria" pitchFamily="18" charset="0"/>
              </a:rPr>
              <a:t>або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інші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тяжкі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наслідки</a:t>
            </a:r>
            <a:r>
              <a:rPr lang="ru-RU" i="1" dirty="0">
                <a:latin typeface="Cambria" pitchFamily="18" charset="0"/>
              </a:rPr>
              <a:t>, -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ru-RU" i="1" dirty="0" err="1">
                <a:latin typeface="Cambria" pitchFamily="18" charset="0"/>
              </a:rPr>
              <a:t>карається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виправними</a:t>
            </a:r>
            <a:r>
              <a:rPr lang="ru-RU" i="1" dirty="0">
                <a:latin typeface="Cambria" pitchFamily="18" charset="0"/>
              </a:rPr>
              <a:t> роботами на строк до </a:t>
            </a:r>
            <a:r>
              <a:rPr lang="ru-RU" i="1" dirty="0" err="1">
                <a:latin typeface="Cambria" pitchFamily="18" charset="0"/>
              </a:rPr>
              <a:t>двох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років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або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обмеженням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волі</a:t>
            </a:r>
            <a:r>
              <a:rPr lang="ru-RU" i="1" dirty="0">
                <a:latin typeface="Cambria" pitchFamily="18" charset="0"/>
              </a:rPr>
              <a:t> на строк до </a:t>
            </a:r>
            <a:r>
              <a:rPr lang="ru-RU" i="1" dirty="0" err="1">
                <a:latin typeface="Cambria" pitchFamily="18" charset="0"/>
              </a:rPr>
              <a:t>п'яти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років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або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позбавленням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волі</a:t>
            </a:r>
            <a:r>
              <a:rPr lang="ru-RU" i="1" dirty="0">
                <a:latin typeface="Cambria" pitchFamily="18" charset="0"/>
              </a:rPr>
              <a:t> на строк від </a:t>
            </a:r>
            <a:r>
              <a:rPr lang="ru-RU" i="1" dirty="0" err="1">
                <a:latin typeface="Cambria" pitchFamily="18" charset="0"/>
              </a:rPr>
              <a:t>двох</a:t>
            </a:r>
            <a:r>
              <a:rPr lang="ru-RU" i="1" dirty="0">
                <a:latin typeface="Cambria" pitchFamily="18" charset="0"/>
              </a:rPr>
              <a:t> до </a:t>
            </a:r>
            <a:r>
              <a:rPr lang="ru-RU" i="1" dirty="0" err="1">
                <a:latin typeface="Cambria" pitchFamily="18" charset="0"/>
              </a:rPr>
              <a:t>п'яти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років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з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позбавленням</a:t>
            </a:r>
            <a:r>
              <a:rPr lang="ru-RU" i="1" dirty="0">
                <a:latin typeface="Cambria" pitchFamily="18" charset="0"/>
              </a:rPr>
              <a:t> права </a:t>
            </a:r>
            <a:r>
              <a:rPr lang="ru-RU" i="1" dirty="0" err="1">
                <a:latin typeface="Cambria" pitchFamily="18" charset="0"/>
              </a:rPr>
              <a:t>обіймати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певні</a:t>
            </a:r>
            <a:r>
              <a:rPr lang="ru-RU" i="1" dirty="0">
                <a:latin typeface="Cambria" pitchFamily="18" charset="0"/>
              </a:rPr>
              <a:t> посади </a:t>
            </a:r>
            <a:r>
              <a:rPr lang="ru-RU" i="1" dirty="0" err="1">
                <a:latin typeface="Cambria" pitchFamily="18" charset="0"/>
              </a:rPr>
              <a:t>чи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займатися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певною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діяльністю</a:t>
            </a:r>
            <a:r>
              <a:rPr lang="ru-RU" i="1" dirty="0">
                <a:latin typeface="Cambria" pitchFamily="18" charset="0"/>
              </a:rPr>
              <a:t> на строк до </a:t>
            </a:r>
            <a:r>
              <a:rPr lang="ru-RU" i="1" dirty="0" err="1">
                <a:latin typeface="Cambria" pitchFamily="18" charset="0"/>
              </a:rPr>
              <a:t>трьох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років</a:t>
            </a:r>
            <a:r>
              <a:rPr lang="ru-RU" i="1" dirty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dirty="0" err="1">
                <a:latin typeface="Cambria" pitchFamily="18" charset="0"/>
              </a:rPr>
              <a:t>Основний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безпосередній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об’єкт</a:t>
            </a:r>
            <a:r>
              <a:rPr lang="ru-RU" sz="2400" dirty="0">
                <a:latin typeface="Cambria" pitchFamily="18" charset="0"/>
              </a:rPr>
              <a:t> - </a:t>
            </a:r>
            <a:r>
              <a:rPr lang="ru-RU" sz="2400" dirty="0" err="1">
                <a:latin typeface="Cambria" pitchFamily="18" charset="0"/>
              </a:rPr>
              <a:t>безпека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використання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промислової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продукції</a:t>
            </a:r>
            <a:r>
              <a:rPr lang="ru-RU" sz="2400" dirty="0">
                <a:latin typeface="Cambria" pitchFamily="18" charset="0"/>
              </a:rPr>
              <a:t> та </a:t>
            </a:r>
            <a:r>
              <a:rPr lang="ru-RU" sz="2400" dirty="0" err="1">
                <a:latin typeface="Cambria" pitchFamily="18" charset="0"/>
              </a:rPr>
              <a:t>безпека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експлуатації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будівель</a:t>
            </a:r>
            <a:r>
              <a:rPr lang="ru-RU" sz="2400" dirty="0">
                <a:latin typeface="Cambria" pitchFamily="18" charset="0"/>
              </a:rPr>
              <a:t> і </a:t>
            </a:r>
            <a:r>
              <a:rPr lang="ru-RU" sz="2400" dirty="0" err="1">
                <a:latin typeface="Cambria" pitchFamily="18" charset="0"/>
              </a:rPr>
              <a:t>споруд</a:t>
            </a:r>
            <a:r>
              <a:rPr lang="uk-UA" sz="2400" dirty="0">
                <a:latin typeface="Cambria" pitchFamily="18" charset="0"/>
              </a:rPr>
              <a:t>.</a:t>
            </a:r>
            <a:endParaRPr lang="ru-RU" sz="24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Потерпілі</a:t>
            </a:r>
            <a:r>
              <a:rPr lang="ru-RU" sz="2600" dirty="0">
                <a:latin typeface="Cambria" pitchFamily="18" charset="0"/>
              </a:rPr>
              <a:t> – </a:t>
            </a:r>
            <a:r>
              <a:rPr lang="ru-RU" sz="2400" dirty="0" err="1">
                <a:latin typeface="Cambria" pitchFamily="18" charset="0"/>
              </a:rPr>
              <a:t>споживачі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промислової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продукції</a:t>
            </a:r>
            <a:r>
              <a:rPr lang="ru-RU" sz="2400" dirty="0">
                <a:latin typeface="Cambria" pitchFamily="18" charset="0"/>
              </a:rPr>
              <a:t>: </a:t>
            </a:r>
            <a:r>
              <a:rPr lang="ru-RU" sz="2400" dirty="0" err="1">
                <a:latin typeface="Cambria" pitchFamily="18" charset="0"/>
              </a:rPr>
              <a:t>ті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хто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працює</a:t>
            </a:r>
            <a:r>
              <a:rPr lang="ru-RU" sz="2400" dirty="0">
                <a:latin typeface="Cambria" pitchFamily="18" charset="0"/>
              </a:rPr>
              <a:t> на </a:t>
            </a:r>
            <a:r>
              <a:rPr lang="ru-RU" sz="2400" dirty="0" err="1">
                <a:latin typeface="Cambria" pitchFamily="18" charset="0"/>
              </a:rPr>
              <a:t>даному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інших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виробництвах</a:t>
            </a:r>
            <a:r>
              <a:rPr lang="ru-RU" sz="2400" dirty="0">
                <a:latin typeface="Cambria" pitchFamily="18" charset="0"/>
              </a:rPr>
              <a:t>; </a:t>
            </a:r>
            <a:r>
              <a:rPr lang="ru-RU" sz="2400" dirty="0" err="1">
                <a:latin typeface="Cambria" pitchFamily="18" charset="0"/>
              </a:rPr>
              <a:t>користуються</a:t>
            </a:r>
            <a:r>
              <a:rPr lang="ru-RU" sz="2400" dirty="0">
                <a:latin typeface="Cambria" pitchFamily="18" charset="0"/>
              </a:rPr>
              <a:t> нею в </a:t>
            </a:r>
            <a:r>
              <a:rPr lang="ru-RU" sz="2400" dirty="0" err="1">
                <a:latin typeface="Cambria" pitchFamily="18" charset="0"/>
              </a:rPr>
              <a:t>побуті</a:t>
            </a:r>
            <a:r>
              <a:rPr lang="ru-RU" sz="2400" dirty="0">
                <a:latin typeface="Cambria" pitchFamily="18" charset="0"/>
              </a:rPr>
              <a:t>; а </a:t>
            </a:r>
            <a:r>
              <a:rPr lang="ru-RU" sz="2400" dirty="0" err="1">
                <a:latin typeface="Cambria" pitchFamily="18" charset="0"/>
              </a:rPr>
              <a:t>також</a:t>
            </a:r>
            <a:r>
              <a:rPr lang="ru-RU" sz="2400" dirty="0">
                <a:latin typeface="Cambria" pitchFamily="18" charset="0"/>
              </a:rPr>
              <a:t> особи, </a:t>
            </a:r>
            <a:r>
              <a:rPr lang="ru-RU" sz="2400" dirty="0" err="1">
                <a:latin typeface="Cambria" pitchFamily="18" charset="0"/>
              </a:rPr>
              <a:t>які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працюють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проживають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іншим</a:t>
            </a:r>
            <a:r>
              <a:rPr lang="ru-RU" sz="2400" dirty="0">
                <a:latin typeface="Cambria" pitchFamily="18" charset="0"/>
              </a:rPr>
              <a:t> чином </a:t>
            </a:r>
            <a:r>
              <a:rPr lang="ru-RU" sz="2400" dirty="0" err="1">
                <a:latin typeface="Cambria" pitchFamily="18" charset="0"/>
              </a:rPr>
              <a:t>використовують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будівлі</a:t>
            </a:r>
            <a:r>
              <a:rPr lang="ru-RU" sz="2400" dirty="0">
                <a:latin typeface="Cambria" pitchFamily="18" charset="0"/>
              </a:rPr>
              <a:t> та </a:t>
            </a:r>
            <a:r>
              <a:rPr lang="ru-RU" sz="2400" dirty="0" err="1">
                <a:latin typeface="Cambria" pitchFamily="18" charset="0"/>
              </a:rPr>
              <a:t>споруди</a:t>
            </a:r>
            <a:endParaRPr lang="ru-RU" sz="24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Діяння</a:t>
            </a:r>
            <a:r>
              <a:rPr lang="ru-RU" sz="2600" b="1" i="1" dirty="0">
                <a:latin typeface="Cambria" pitchFamily="18" charset="0"/>
              </a:rPr>
              <a:t> </a:t>
            </a:r>
            <a:r>
              <a:rPr lang="ru-RU" sz="2600" dirty="0">
                <a:latin typeface="Cambria" pitchFamily="18" charset="0"/>
              </a:rPr>
              <a:t>- </a:t>
            </a:r>
            <a:r>
              <a:rPr lang="ru-RU" sz="2400" dirty="0" err="1">
                <a:latin typeface="Cambria" pitchFamily="18" charset="0"/>
              </a:rPr>
              <a:t>порушенням</a:t>
            </a:r>
            <a:r>
              <a:rPr lang="ru-RU" sz="2400" dirty="0">
                <a:latin typeface="Cambria" pitchFamily="18" charset="0"/>
              </a:rPr>
              <a:t> правил, </a:t>
            </a:r>
            <a:r>
              <a:rPr lang="ru-RU" sz="2400" dirty="0" err="1">
                <a:latin typeface="Cambria" pitchFamily="18" charset="0"/>
              </a:rPr>
              <a:t>що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убезпечують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використання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промислової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продукції</a:t>
            </a:r>
            <a:r>
              <a:rPr lang="ru-RU" sz="2400" dirty="0">
                <a:latin typeface="Cambria" pitchFamily="18" charset="0"/>
              </a:rPr>
              <a:t>, при </a:t>
            </a:r>
            <a:r>
              <a:rPr lang="ru-RU" sz="2400" dirty="0" err="1">
                <a:latin typeface="Cambria" pitchFamily="18" charset="0"/>
              </a:rPr>
              <a:t>розробленні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конструюванні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такої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продукції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у </a:t>
            </a:r>
            <a:r>
              <a:rPr lang="ru-RU" sz="2400" dirty="0" err="1">
                <a:latin typeface="Cambria" pitchFamily="18" charset="0"/>
              </a:rPr>
              <a:t>процесі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її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виготовлення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чи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зберігання</a:t>
            </a:r>
            <a:r>
              <a:rPr lang="ru-RU" sz="2400" dirty="0">
                <a:latin typeface="Cambria" pitchFamily="18" charset="0"/>
              </a:rPr>
              <a:t>/ </a:t>
            </a:r>
            <a:r>
              <a:rPr lang="ru-RU" sz="2400" dirty="0" err="1">
                <a:latin typeface="Cambria" pitchFamily="18" charset="0"/>
              </a:rPr>
              <a:t>порушення</a:t>
            </a:r>
            <a:r>
              <a:rPr lang="ru-RU" sz="2400" dirty="0">
                <a:latin typeface="Cambria" pitchFamily="18" charset="0"/>
              </a:rPr>
              <a:t> правил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 при </a:t>
            </a:r>
            <a:r>
              <a:rPr lang="ru-RU" sz="2400" dirty="0" err="1">
                <a:latin typeface="Cambria" pitchFamily="18" charset="0"/>
              </a:rPr>
              <a:t>проектуванні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зведенні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будівель</a:t>
            </a:r>
            <a:r>
              <a:rPr lang="ru-RU" sz="2400" dirty="0">
                <a:latin typeface="Cambria" pitchFamily="18" charset="0"/>
              </a:rPr>
              <a:t> і </a:t>
            </a:r>
            <a:r>
              <a:rPr lang="ru-RU" sz="2400" dirty="0" err="1">
                <a:latin typeface="Cambria" pitchFamily="18" charset="0"/>
              </a:rPr>
              <a:t>споруд</a:t>
            </a:r>
            <a:r>
              <a:rPr lang="ru-RU" sz="2400" dirty="0">
                <a:latin typeface="Cambria" pitchFamily="18" charset="0"/>
              </a:rPr>
              <a:t> </a:t>
            </a:r>
            <a:endParaRPr lang="ru-RU" sz="26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600" b="1" dirty="0" err="1">
                <a:latin typeface="Cambria" pitchFamily="18" charset="0"/>
              </a:rPr>
              <a:t>Наслідки</a:t>
            </a:r>
            <a:r>
              <a:rPr lang="ru-RU" sz="2600" dirty="0">
                <a:latin typeface="Cambria" pitchFamily="18" charset="0"/>
              </a:rPr>
              <a:t>: </a:t>
            </a:r>
            <a:r>
              <a:rPr lang="ru-RU" sz="2400" dirty="0" err="1">
                <a:latin typeface="Cambria" pitchFamily="18" charset="0"/>
              </a:rPr>
              <a:t>створення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загрози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загибелi</a:t>
            </a:r>
            <a:r>
              <a:rPr lang="ru-RU" sz="2400" dirty="0">
                <a:latin typeface="Cambria" pitchFamily="18" charset="0"/>
              </a:rPr>
              <a:t> людей </a:t>
            </a:r>
            <a:r>
              <a:rPr lang="ru-RU" sz="2400" dirty="0" err="1">
                <a:latin typeface="Cambria" pitchFamily="18" charset="0"/>
              </a:rPr>
              <a:t>чи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настання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iнших</a:t>
            </a:r>
            <a:r>
              <a:rPr lang="ru-RU" sz="2400" dirty="0">
                <a:latin typeface="Cambria" pitchFamily="18" charset="0"/>
              </a:rPr>
              <a:t> тяжких </a:t>
            </a:r>
            <a:r>
              <a:rPr lang="ru-RU" sz="2400" dirty="0" err="1">
                <a:latin typeface="Cambria" pitchFamily="18" charset="0"/>
              </a:rPr>
              <a:t>наслiдкiв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заподiяння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шкоди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здоров'ю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потерпiлого</a:t>
            </a:r>
            <a:r>
              <a:rPr lang="ru-RU" sz="24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dirty="0" err="1">
                <a:latin typeface="Cambria" pitchFamily="18" charset="0"/>
              </a:rPr>
              <a:t>Суб’єктивна</a:t>
            </a:r>
            <a:r>
              <a:rPr lang="ru-RU" sz="2600" b="1" dirty="0">
                <a:latin typeface="Cambria" pitchFamily="18" charset="0"/>
              </a:rPr>
              <a:t> сторона</a:t>
            </a:r>
            <a:r>
              <a:rPr lang="ru-RU" sz="2600" dirty="0">
                <a:latin typeface="Cambria" pitchFamily="18" charset="0"/>
              </a:rPr>
              <a:t> : </a:t>
            </a:r>
            <a:r>
              <a:rPr lang="ru-RU" sz="2600" dirty="0" err="1">
                <a:latin typeface="Cambria" pitchFamily="18" charset="0"/>
              </a:rPr>
              <a:t>змішана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або</a:t>
            </a: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err="1">
                <a:latin typeface="Cambria" pitchFamily="18" charset="0"/>
              </a:rPr>
              <a:t>необережна</a:t>
            </a:r>
            <a:r>
              <a:rPr lang="ru-RU" sz="2600" dirty="0">
                <a:latin typeface="Cambria" pitchFamily="18" charset="0"/>
              </a:rPr>
              <a:t> форма вини.</a:t>
            </a:r>
          </a:p>
          <a:p>
            <a:pPr marL="0" indent="0">
              <a:buNone/>
            </a:pPr>
            <a:r>
              <a:rPr lang="ru-RU" sz="2600" b="1" dirty="0" err="1">
                <a:latin typeface="Cambria" pitchFamily="18" charset="0"/>
              </a:rPr>
              <a:t>Суб’єкт</a:t>
            </a:r>
            <a:r>
              <a:rPr lang="ru-RU" sz="2600" b="1" dirty="0">
                <a:latin typeface="Cambria" pitchFamily="18" charset="0"/>
              </a:rPr>
              <a:t> </a:t>
            </a:r>
            <a:r>
              <a:rPr lang="ru-RU" sz="2600" b="1" dirty="0" err="1">
                <a:latin typeface="Cambria" pitchFamily="18" charset="0"/>
              </a:rPr>
              <a:t>кр.пр</a:t>
            </a:r>
            <a:r>
              <a:rPr lang="ru-RU" sz="2600" b="1" dirty="0">
                <a:latin typeface="Cambria" pitchFamily="18" charset="0"/>
              </a:rPr>
              <a:t>.</a:t>
            </a:r>
            <a:r>
              <a:rPr lang="ru-RU" sz="2600" dirty="0">
                <a:latin typeface="Cambria" pitchFamily="18" charset="0"/>
              </a:rPr>
              <a:t> :</a:t>
            </a:r>
            <a:r>
              <a:rPr lang="ru-RU" sz="2400" dirty="0" err="1">
                <a:latin typeface="Cambria" pitchFamily="18" charset="0"/>
              </a:rPr>
              <a:t>громадяни</a:t>
            </a:r>
            <a:r>
              <a:rPr lang="ru-RU" sz="2400" dirty="0">
                <a:latin typeface="Cambria" pitchFamily="18" charset="0"/>
              </a:rPr>
              <a:t> — </a:t>
            </a:r>
            <a:r>
              <a:rPr lang="ru-RU" sz="2400" dirty="0" err="1">
                <a:latin typeface="Cambria" pitchFamily="18" charset="0"/>
              </a:rPr>
              <a:t>суб’єкти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підприємницької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діяльності</a:t>
            </a:r>
            <a:r>
              <a:rPr lang="ru-RU" sz="2400" dirty="0">
                <a:latin typeface="Cambria" pitchFamily="18" charset="0"/>
              </a:rPr>
              <a:t>, а </a:t>
            </a:r>
            <a:r>
              <a:rPr lang="ru-RU" sz="2400" dirty="0" err="1">
                <a:latin typeface="Cambria" pitchFamily="18" charset="0"/>
              </a:rPr>
              <a:t>також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службові</a:t>
            </a:r>
            <a:r>
              <a:rPr lang="ru-RU" sz="2400" dirty="0">
                <a:latin typeface="Cambria" pitchFamily="18" charset="0"/>
              </a:rPr>
              <a:t> особи, </a:t>
            </a:r>
            <a:r>
              <a:rPr lang="ru-RU" sz="2400" dirty="0" err="1">
                <a:latin typeface="Cambria" pitchFamily="18" charset="0"/>
              </a:rPr>
              <a:t>конструктори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проектувальники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працівники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промислового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будівельного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виробництва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які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зобов’язані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дотримувати</a:t>
            </a:r>
            <a:r>
              <a:rPr lang="ru-RU" sz="2400" dirty="0">
                <a:latin typeface="Cambria" pitchFamily="18" charset="0"/>
              </a:rPr>
              <a:t> правил, </a:t>
            </a:r>
            <a:r>
              <a:rPr lang="ru-RU" sz="2400" dirty="0" err="1">
                <a:latin typeface="Cambria" pitchFamily="18" charset="0"/>
              </a:rPr>
              <a:t>що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стосуються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безпечного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використання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промислової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продукції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безпечної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експлуатації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будівель</a:t>
            </a:r>
            <a:r>
              <a:rPr lang="ru-RU" sz="2400" dirty="0">
                <a:latin typeface="Cambria" pitchFamily="18" charset="0"/>
              </a:rPr>
              <a:t> і </a:t>
            </a:r>
            <a:r>
              <a:rPr lang="ru-RU" sz="2400" dirty="0" err="1">
                <a:latin typeface="Cambria" pitchFamily="18" charset="0"/>
              </a:rPr>
              <a:t>споруд</a:t>
            </a:r>
            <a:r>
              <a:rPr lang="ru-RU" sz="2600" dirty="0"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lenvo\Desktop\preview-21747NOGxzlYV2Z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892480" cy="6381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>
                <a:solidFill>
                  <a:schemeClr val="bg1"/>
                </a:solidFill>
              </a:rPr>
              <a:t>Дякую</a:t>
            </a:r>
            <a:r>
              <a:rPr lang="ru-RU" sz="3600" b="1" dirty="0">
                <a:solidFill>
                  <a:schemeClr val="bg1"/>
                </a:solidFill>
              </a:rPr>
              <a:t> за </a:t>
            </a:r>
            <a:r>
              <a:rPr lang="ru-RU" sz="3600" b="1" dirty="0" err="1">
                <a:solidFill>
                  <a:schemeClr val="bg1"/>
                </a:solidFill>
              </a:rPr>
              <a:t>увагу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3600" b="1" dirty="0">
                <a:solidFill>
                  <a:schemeClr val="bg1"/>
                </a:solidFill>
              </a:rPr>
              <a:t>Лектор:</a:t>
            </a:r>
          </a:p>
          <a:p>
            <a:pPr algn="r">
              <a:buNone/>
            </a:pPr>
            <a:r>
              <a:rPr lang="ru-RU" sz="3600" b="1" dirty="0">
                <a:solidFill>
                  <a:schemeClr val="bg1"/>
                </a:solidFill>
              </a:rPr>
              <a:t>Плутицька К.М.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93CFF1D-8ED9-4072-9879-1461F6904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ru-RU" b="1" dirty="0"/>
          </a:p>
          <a:p>
            <a:pPr marL="109728" indent="0" algn="ctr">
              <a:buNone/>
            </a:pPr>
            <a:endParaRPr lang="ru-RU" b="1" dirty="0"/>
          </a:p>
          <a:p>
            <a:pPr marL="109728" indent="0" algn="ctr">
              <a:buNone/>
            </a:pPr>
            <a:r>
              <a:rPr lang="ru-RU" b="1" dirty="0"/>
              <a:t>ППВС «Про практику </a:t>
            </a:r>
            <a:r>
              <a:rPr lang="ru-RU" b="1" dirty="0" err="1"/>
              <a:t>застосування</a:t>
            </a:r>
            <a:r>
              <a:rPr lang="ru-RU" b="1" dirty="0"/>
              <a:t> судами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законодавства</a:t>
            </a:r>
            <a:r>
              <a:rPr lang="ru-RU" b="1" dirty="0"/>
              <a:t> у справах про </a:t>
            </a:r>
            <a:r>
              <a:rPr lang="ru-RU" b="1" dirty="0" err="1"/>
              <a:t>злочини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r>
              <a:rPr lang="ru-RU" b="1" dirty="0"/>
              <a:t> </a:t>
            </a:r>
            <a:r>
              <a:rPr lang="ru-RU" b="1" dirty="0" err="1"/>
              <a:t>виробництва</a:t>
            </a:r>
            <a:r>
              <a:rPr lang="ru-RU" b="1" dirty="0"/>
              <a:t>» </a:t>
            </a:r>
            <a:r>
              <a:rPr lang="ru-RU" b="1" dirty="0" err="1"/>
              <a:t>від</a:t>
            </a:r>
            <a:r>
              <a:rPr lang="en-US" b="1" dirty="0"/>
              <a:t>12.06.2009  N 7</a:t>
            </a:r>
            <a:endParaRPr lang="ru-RU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99380F-7917-4075-B39F-56C66C9A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Ознайомтеся!!!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46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924945"/>
            <a:ext cx="8640960" cy="8640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>
                <a:latin typeface="Cambria" pitchFamily="18" charset="0"/>
              </a:rPr>
              <a:t>Родовий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об’єкт</a:t>
            </a:r>
            <a:r>
              <a:rPr lang="ru-RU" sz="2400" b="1" dirty="0">
                <a:latin typeface="Cambria" pitchFamily="18" charset="0"/>
              </a:rPr>
              <a:t> - </a:t>
            </a:r>
            <a:r>
              <a:rPr lang="ru-RU" sz="2400" dirty="0" err="1">
                <a:latin typeface="Cambria" pitchFamily="18" charset="0"/>
              </a:rPr>
              <a:t>суспільні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відносини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які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забезпечують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безпеку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виробництва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Cambria" pitchFamily="18" charset="0"/>
              </a:rPr>
              <a:t>1. </a:t>
            </a:r>
            <a:r>
              <a:rPr lang="uk-UA" sz="2400" b="1" dirty="0">
                <a:latin typeface="Cambria" pitchFamily="18" charset="0"/>
              </a:rPr>
              <a:t>З</a:t>
            </a:r>
            <a:r>
              <a:rPr lang="ru-RU" sz="2400" b="1" dirty="0" err="1">
                <a:latin typeface="Cambria" pitchFamily="18" charset="0"/>
              </a:rPr>
              <a:t>агальна</a:t>
            </a:r>
            <a:r>
              <a:rPr lang="ru-RU" sz="2400" b="1" dirty="0">
                <a:latin typeface="Cambria" pitchFamily="18" charset="0"/>
              </a:rPr>
              <a:t> характеристика </a:t>
            </a:r>
            <a:r>
              <a:rPr lang="ru-RU" sz="2400" b="1" dirty="0" err="1">
                <a:latin typeface="Cambria" pitchFamily="18" charset="0"/>
              </a:rPr>
              <a:t>кримінальних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правопорушень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uk-UA" sz="2400" b="1" dirty="0">
                <a:latin typeface="Cambria" pitchFamily="18" charset="0"/>
              </a:rPr>
              <a:t>проти безпеки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виробництва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36866" name="Picture 2" descr="ÐÐ°ÑÑÐ¸Ð½ÐºÐ¸ Ð¿Ð¾ Ð·Ð°Ð¿ÑÐ¾ÑÑ Ð±ÐµÐ·Ð¾Ð¿Ð°ÑÐ½Ð¾ÑÑÑ Ð¿ÑÐ¾Ð¸Ð·Ð²Ð¾Ð´ÑÑ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3816424" cy="20608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933056"/>
            <a:ext cx="864096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Cambria" pitchFamily="18" charset="0"/>
              </a:rPr>
              <a:t>Виробництво</a:t>
            </a:r>
            <a:r>
              <a:rPr lang="ru-RU" sz="2400" dirty="0">
                <a:latin typeface="Cambria" pitchFamily="18" charset="0"/>
              </a:rPr>
              <a:t> - </a:t>
            </a:r>
            <a:r>
              <a:rPr lang="ru-RU" sz="2400" dirty="0" err="1">
                <a:latin typeface="Cambria" pitchFamily="18" charset="0"/>
              </a:rPr>
              <a:t>будь-яку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діяльність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підприємства</a:t>
            </a:r>
            <a:r>
              <a:rPr lang="ru-RU" sz="2400" dirty="0">
                <a:latin typeface="Cambria" pitchFamily="18" charset="0"/>
              </a:rPr>
              <a:t>, установи, </a:t>
            </a:r>
            <a:r>
              <a:rPr lang="ru-RU" sz="2400" dirty="0" err="1">
                <a:latin typeface="Cambria" pitchFamily="18" charset="0"/>
              </a:rPr>
              <a:t>організації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чи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громадянина</a:t>
            </a:r>
            <a:r>
              <a:rPr lang="ru-RU" sz="2400" dirty="0">
                <a:latin typeface="Cambria" pitchFamily="18" charset="0"/>
              </a:rPr>
              <a:t> — </a:t>
            </a:r>
            <a:r>
              <a:rPr lang="ru-RU" sz="2400" dirty="0" err="1">
                <a:latin typeface="Cambria" pitchFamily="18" charset="0"/>
              </a:rPr>
              <a:t>суб’єкта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підприємницької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діяльності</a:t>
            </a:r>
            <a:r>
              <a:rPr lang="ru-RU" sz="2400" dirty="0">
                <a:latin typeface="Cambria" pitchFamily="18" charset="0"/>
              </a:rPr>
              <a:t>, в </a:t>
            </a:r>
            <a:r>
              <a:rPr lang="ru-RU" sz="2400" dirty="0" err="1">
                <a:latin typeface="Cambria" pitchFamily="18" charset="0"/>
              </a:rPr>
              <a:t>основі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функціонування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якої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лежить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праця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людини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спрямована</a:t>
            </a:r>
            <a:r>
              <a:rPr lang="ru-RU" sz="2400" dirty="0">
                <a:latin typeface="Cambria" pitchFamily="18" charset="0"/>
              </a:rPr>
              <a:t> на </a:t>
            </a:r>
            <a:r>
              <a:rPr lang="ru-RU" sz="2400" dirty="0" err="1">
                <a:latin typeface="Cambria" pitchFamily="18" charset="0"/>
              </a:rPr>
              <a:t>одержання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суспільно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корисного</a:t>
            </a:r>
            <a:r>
              <a:rPr lang="ru-RU" sz="2400" dirty="0">
                <a:latin typeface="Cambria" pitchFamily="18" charset="0"/>
              </a:rPr>
              <a:t> результату.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221088"/>
            <a:ext cx="8640960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sz="2400" b="1" i="1" dirty="0" err="1">
                <a:latin typeface="Cambria" pitchFamily="18" charset="0"/>
              </a:rPr>
              <a:t>Безпека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виробництва</a:t>
            </a:r>
            <a:r>
              <a:rPr lang="ru-RU" sz="2400" dirty="0">
                <a:latin typeface="Cambria" pitchFamily="18" charset="0"/>
              </a:rPr>
              <a:t> — </a:t>
            </a:r>
            <a:r>
              <a:rPr lang="ru-RU" sz="2400" dirty="0" err="1">
                <a:latin typeface="Cambria" pitchFamily="18" charset="0"/>
              </a:rPr>
              <a:t>це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такий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технічний</a:t>
            </a:r>
            <a:r>
              <a:rPr lang="ru-RU" sz="2400" dirty="0">
                <a:latin typeface="Cambria" pitchFamily="18" charset="0"/>
              </a:rPr>
              <a:t> стан, за </a:t>
            </a:r>
            <a:r>
              <a:rPr lang="ru-RU" sz="2400" dirty="0" err="1">
                <a:latin typeface="Cambria" pitchFamily="18" charset="0"/>
              </a:rPr>
              <a:t>якого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нейтралізується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можливість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уражаючого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впливу</a:t>
            </a:r>
            <a:r>
              <a:rPr lang="ru-RU" sz="2400" dirty="0">
                <a:latin typeface="Cambria" pitchFamily="18" charset="0"/>
              </a:rPr>
              <a:t> на людей, </a:t>
            </a:r>
            <a:r>
              <a:rPr lang="ru-RU" sz="2400" dirty="0" err="1">
                <a:latin typeface="Cambria" pitchFamily="18" charset="0"/>
              </a:rPr>
              <a:t>майно</a:t>
            </a:r>
            <a:r>
              <a:rPr lang="ru-RU" sz="2400" dirty="0">
                <a:latin typeface="Cambria" pitchFamily="18" charset="0"/>
              </a:rPr>
              <a:t> і </a:t>
            </a:r>
            <a:r>
              <a:rPr lang="ru-RU" sz="2400" dirty="0" err="1">
                <a:latin typeface="Cambria" pitchFamily="18" charset="0"/>
              </a:rPr>
              <a:t>довкілля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небезпечних</a:t>
            </a:r>
            <a:r>
              <a:rPr lang="ru-RU" sz="2400" dirty="0">
                <a:latin typeface="Cambria" pitchFamily="18" charset="0"/>
              </a:rPr>
              <a:t> та </a:t>
            </a:r>
            <a:r>
              <a:rPr lang="ru-RU" sz="2400" dirty="0" err="1">
                <a:latin typeface="Cambria" pitchFamily="18" charset="0"/>
              </a:rPr>
              <a:t>шкідливих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виробничих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факторів</a:t>
            </a:r>
            <a:r>
              <a:rPr lang="uk-UA" sz="2400" dirty="0">
                <a:latin typeface="Cambria" pitchFamily="18" charset="0"/>
                <a:cs typeface="Times New Roman" pitchFamily="18" charset="0"/>
              </a:rPr>
              <a:t>.</a:t>
            </a:r>
            <a:endParaRPr lang="ru-RU" sz="2400" dirty="0">
              <a:latin typeface="Cambria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ÐÐ°ÑÑÐ¸Ð½ÐºÐ¸ Ð¿Ð¾ Ð·Ð°Ð¿ÑÐ¾ÑÑ Ð±ÐµÐ·Ð¿ÐµÐºÐ° Ð²Ð¸ÑÐ¾Ð±Ð½Ð¸ÑÑ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216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latin typeface="Cambria" pitchFamily="18" charset="0"/>
              </a:rPr>
              <a:t>Основні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безпосередні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об’єкти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dirty="0">
                <a:latin typeface="Cambria" pitchFamily="18" charset="0"/>
              </a:rPr>
              <a:t>-</a:t>
            </a:r>
            <a:r>
              <a:rPr lang="ru-RU" sz="2400" dirty="0" err="1">
                <a:latin typeface="Cambria" pitchFamily="18" charset="0"/>
              </a:rPr>
              <a:t>безпека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окремих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видів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виробництв</a:t>
            </a:r>
            <a:r>
              <a:rPr lang="ru-RU" sz="24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err="1">
                <a:latin typeface="Cambria" pitchFamily="18" charset="0"/>
              </a:rPr>
              <a:t>Додаткові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обов’язкові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об’єкти</a:t>
            </a:r>
            <a:r>
              <a:rPr lang="ru-RU" sz="2400" dirty="0">
                <a:latin typeface="Cambria" pitchFamily="18" charset="0"/>
              </a:rPr>
              <a:t> : </a:t>
            </a:r>
            <a:r>
              <a:rPr lang="ru-RU" sz="2400" dirty="0" err="1">
                <a:latin typeface="Cambria" pitchFamily="18" charset="0"/>
              </a:rPr>
              <a:t>життя</a:t>
            </a:r>
            <a:r>
              <a:rPr lang="ru-RU" sz="2400" dirty="0">
                <a:latin typeface="Cambria" pitchFamily="18" charset="0"/>
              </a:rPr>
              <a:t> і </a:t>
            </a:r>
            <a:r>
              <a:rPr lang="ru-RU" sz="2400" dirty="0" err="1">
                <a:latin typeface="Cambria" pitchFamily="18" charset="0"/>
              </a:rPr>
              <a:t>здоров’я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людини</a:t>
            </a:r>
            <a:endParaRPr lang="ru-RU" sz="2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400" b="1" dirty="0" err="1">
                <a:latin typeface="Cambria" pitchFamily="18" charset="0"/>
              </a:rPr>
              <a:t>Додаткові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факультативні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об’єкти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dirty="0">
                <a:latin typeface="Cambria" pitchFamily="18" charset="0"/>
              </a:rPr>
              <a:t>: </a:t>
            </a:r>
            <a:r>
              <a:rPr lang="ru-RU" sz="2400" dirty="0" err="1">
                <a:latin typeface="Cambria" pitchFamily="18" charset="0"/>
              </a:rPr>
              <a:t>власність</a:t>
            </a:r>
            <a:r>
              <a:rPr lang="ru-RU" sz="2400" dirty="0">
                <a:latin typeface="Cambria" pitchFamily="18" charset="0"/>
              </a:rPr>
              <a:t> і </a:t>
            </a:r>
            <a:r>
              <a:rPr lang="ru-RU" sz="2400" dirty="0" err="1">
                <a:latin typeface="Cambria" pitchFamily="18" charset="0"/>
              </a:rPr>
              <a:t>довкілля</a:t>
            </a:r>
            <a:r>
              <a:rPr lang="ru-RU" sz="2400" dirty="0">
                <a:latin typeface="Cambria" pitchFamily="18" charset="0"/>
              </a:rPr>
              <a:t> (</a:t>
            </a:r>
            <a:r>
              <a:rPr lang="ru-RU" sz="2400" dirty="0" err="1">
                <a:latin typeface="Cambria" pitchFamily="18" charset="0"/>
              </a:rPr>
              <a:t>екологічна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безпека</a:t>
            </a:r>
            <a:r>
              <a:rPr lang="ru-RU" sz="2400" dirty="0">
                <a:latin typeface="Cambria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2803039"/>
            <a:ext cx="856895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Потерпілі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працівники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виробництва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(ст. 271 КК),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працівники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виробництва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сторонні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особи 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статті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272-274 КК)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сторонні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особи (ст. 275 КК).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8640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>
                <a:latin typeface="Cambria" pitchFamily="18" charset="0"/>
                <a:cs typeface="Times New Roman" pitchFamily="18" charset="0"/>
              </a:rPr>
              <a:t>З</a:t>
            </a:r>
            <a:r>
              <a:rPr lang="uk-UA" sz="2400" b="1" dirty="0">
                <a:latin typeface="Cambria" pitchFamily="18" charset="0"/>
                <a:cs typeface="Times New Roman" pitchFamily="18" charset="0"/>
              </a:rPr>
              <a:t> об'єктивної сторони </a:t>
            </a:r>
            <a:r>
              <a:rPr lang="uk-UA" sz="2400" dirty="0">
                <a:latin typeface="Cambria" pitchFamily="18" charset="0"/>
                <a:cs typeface="Times New Roman" pitchFamily="18" charset="0"/>
              </a:rPr>
              <a:t>всі </a:t>
            </a:r>
            <a:r>
              <a:rPr lang="uk-UA" sz="2400" dirty="0" err="1">
                <a:latin typeface="Cambria" pitchFamily="18" charset="0"/>
                <a:cs typeface="Times New Roman" pitchFamily="18" charset="0"/>
              </a:rPr>
              <a:t>кр.пр</a:t>
            </a:r>
            <a:r>
              <a:rPr lang="uk-UA" sz="2400" dirty="0">
                <a:latin typeface="Cambria" pitchFamily="18" charset="0"/>
                <a:cs typeface="Times New Roman" pitchFamily="18" charset="0"/>
              </a:rPr>
              <a:t>. проти безпеки виробництва  є з </a:t>
            </a:r>
            <a:r>
              <a:rPr lang="uk-UA" sz="2400" i="1" u="sng" dirty="0">
                <a:latin typeface="Cambria" pitchFamily="18" charset="0"/>
                <a:cs typeface="Times New Roman" pitchFamily="18" charset="0"/>
              </a:rPr>
              <a:t>матеріальним складом</a:t>
            </a:r>
            <a:endParaRPr lang="ru-RU" sz="2400" i="1" u="sng" dirty="0">
              <a:latin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412776"/>
            <a:ext cx="864096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>
                <a:latin typeface="Cambria" pitchFamily="18" charset="0"/>
              </a:rPr>
              <a:t>Суспільно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небезпечне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діяння</a:t>
            </a:r>
            <a:r>
              <a:rPr lang="ru-RU" sz="2400" dirty="0">
                <a:latin typeface="Cambria" pitchFamily="18" charset="0"/>
              </a:rPr>
              <a:t> як </a:t>
            </a:r>
            <a:r>
              <a:rPr lang="ru-RU" sz="2400" dirty="0" err="1">
                <a:latin typeface="Cambria" pitchFamily="18" charset="0"/>
              </a:rPr>
              <a:t>ознака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об’єктивної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сторони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виявляється</a:t>
            </a:r>
            <a:r>
              <a:rPr lang="ru-RU" sz="2400" dirty="0">
                <a:latin typeface="Cambria" pitchFamily="18" charset="0"/>
              </a:rPr>
              <a:t> в </a:t>
            </a:r>
            <a:r>
              <a:rPr lang="ru-RU" sz="2400" dirty="0" err="1">
                <a:latin typeface="Cambria" pitchFamily="18" charset="0"/>
              </a:rPr>
              <a:t>порушенні</a:t>
            </a:r>
            <a:r>
              <a:rPr lang="ru-RU" sz="2400" dirty="0">
                <a:latin typeface="Cambria" pitchFamily="18" charset="0"/>
              </a:rPr>
              <a:t> шляхом </a:t>
            </a:r>
            <a:r>
              <a:rPr lang="ru-RU" sz="2400" dirty="0" err="1">
                <a:latin typeface="Cambria" pitchFamily="18" charset="0"/>
              </a:rPr>
              <a:t>дії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бездіяльності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вимог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що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містяться</a:t>
            </a:r>
            <a:r>
              <a:rPr lang="ru-RU" sz="2400" dirty="0">
                <a:latin typeface="Cambria" pitchFamily="18" charset="0"/>
              </a:rPr>
              <a:t> в правилах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праці</a:t>
            </a:r>
            <a:r>
              <a:rPr lang="ru-RU" sz="2400" dirty="0">
                <a:latin typeface="Cambria" pitchFamily="18" charset="0"/>
              </a:rPr>
              <a:t> та </a:t>
            </a:r>
            <a:r>
              <a:rPr lang="ru-RU" sz="2400" dirty="0" err="1">
                <a:latin typeface="Cambria" pitchFamily="18" charset="0"/>
              </a:rPr>
              <a:t>виробництва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140968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i="1" dirty="0" err="1">
                <a:latin typeface="Cambria" pitchFamily="18" charset="0"/>
              </a:rPr>
              <a:t>Порушення</a:t>
            </a:r>
            <a:r>
              <a:rPr lang="ru-RU" sz="2400" b="1" i="1" dirty="0">
                <a:latin typeface="Cambria" pitchFamily="18" charset="0"/>
              </a:rPr>
              <a:t> - </a:t>
            </a:r>
            <a:r>
              <a:rPr lang="ru-RU" sz="2400" dirty="0" err="1">
                <a:latin typeface="Cambria" pitchFamily="18" charset="0"/>
              </a:rPr>
              <a:t>недотримання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неналежне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дотримання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вимог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передбачених</a:t>
            </a:r>
            <a:r>
              <a:rPr lang="ru-RU" sz="2400" dirty="0">
                <a:latin typeface="Cambria" pitchFamily="18" charset="0"/>
              </a:rPr>
              <a:t> правилами, </a:t>
            </a:r>
            <a:r>
              <a:rPr lang="ru-RU" sz="2400" dirty="0" err="1">
                <a:latin typeface="Cambria" pitchFamily="18" charset="0"/>
              </a:rPr>
              <a:t>або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здійснення</a:t>
            </a:r>
            <a:r>
              <a:rPr lang="ru-RU" sz="2400" dirty="0">
                <a:latin typeface="Cambria" pitchFamily="18" charset="0"/>
              </a:rPr>
              <a:t> в </a:t>
            </a:r>
            <a:r>
              <a:rPr lang="ru-RU" sz="2400" dirty="0" err="1">
                <a:latin typeface="Cambria" pitchFamily="18" charset="0"/>
              </a:rPr>
              <a:t>ході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виробничої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діяльності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дій</a:t>
            </a:r>
            <a:r>
              <a:rPr lang="ru-RU" sz="2400" dirty="0">
                <a:latin typeface="Cambria" pitchFamily="18" charset="0"/>
              </a:rPr>
              <a:t>, прямо </a:t>
            </a:r>
            <a:r>
              <a:rPr lang="ru-RU" sz="2400" dirty="0" err="1">
                <a:latin typeface="Cambria" pitchFamily="18" charset="0"/>
              </a:rPr>
              <a:t>заборонених</a:t>
            </a:r>
            <a:r>
              <a:rPr lang="ru-RU" sz="2400" dirty="0">
                <a:latin typeface="Cambria" pitchFamily="18" charset="0"/>
              </a:rPr>
              <a:t> правилами</a:t>
            </a:r>
          </a:p>
        </p:txBody>
      </p:sp>
      <p:pic>
        <p:nvPicPr>
          <p:cNvPr id="29698" name="Picture 2" descr="ÐÐ°ÑÑÐ¸Ð½ÐºÐ¸ Ð¿Ð¾ Ð·Ð°Ð¿ÑÐ¾ÑÑ Ð½Ð°ÑÑÑÐµÐ½Ð¸Ñ Ð¿ÑÐ°Ð²Ð¸Ð» Ð±ÐµÐ·Ð¾Ð¿Ð°ÑÐ½Ð¾ÑÑÐ¸ Ð¿ÑÐ¾Ð¸Ð·Ð²Ð¾Ð´ÑÑ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3497627" cy="2623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640"/>
          <a:ext cx="82296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47675">
              <a:buNone/>
            </a:pPr>
            <a:r>
              <a:rPr lang="ru-RU" sz="2400" b="1" dirty="0" err="1">
                <a:latin typeface="Cambria" pitchFamily="18" charset="0"/>
              </a:rPr>
              <a:t>Суб’єктивна</a:t>
            </a:r>
            <a:r>
              <a:rPr lang="ru-RU" sz="2400" b="1" dirty="0">
                <a:latin typeface="Cambria" pitchFamily="18" charset="0"/>
              </a:rPr>
              <a:t> сторона</a:t>
            </a:r>
            <a:r>
              <a:rPr lang="ru-RU" sz="2400" dirty="0">
                <a:latin typeface="Cambria" pitchFamily="18" charset="0"/>
              </a:rPr>
              <a:t>: </a:t>
            </a:r>
            <a:r>
              <a:rPr lang="ru-RU" sz="2400" dirty="0" err="1">
                <a:latin typeface="Cambria" pitchFamily="18" charset="0"/>
              </a:rPr>
              <a:t>щодо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порушення</a:t>
            </a:r>
            <a:r>
              <a:rPr lang="ru-RU" sz="2400" dirty="0">
                <a:latin typeface="Cambria" pitchFamily="18" charset="0"/>
              </a:rPr>
              <a:t> правил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можуть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мати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місце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i="1" u="sng" dirty="0" err="1">
                <a:latin typeface="Cambria" pitchFamily="18" charset="0"/>
              </a:rPr>
              <a:t>умисел</a:t>
            </a:r>
            <a:r>
              <a:rPr lang="ru-RU" sz="2400" i="1" u="sng" dirty="0">
                <a:latin typeface="Cambria" pitchFamily="18" charset="0"/>
              </a:rPr>
              <a:t> </a:t>
            </a:r>
            <a:r>
              <a:rPr lang="ru-RU" sz="2400" i="1" u="sng" dirty="0" err="1">
                <a:latin typeface="Cambria" pitchFamily="18" charset="0"/>
              </a:rPr>
              <a:t>або</a:t>
            </a:r>
            <a:r>
              <a:rPr lang="ru-RU" sz="2400" i="1" u="sng" dirty="0">
                <a:latin typeface="Cambria" pitchFamily="18" charset="0"/>
              </a:rPr>
              <a:t> </a:t>
            </a:r>
            <a:r>
              <a:rPr lang="ru-RU" sz="2400" i="1" u="sng" dirty="0" err="1">
                <a:latin typeface="Cambria" pitchFamily="18" charset="0"/>
              </a:rPr>
              <a:t>необережність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щодо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наслідків</a:t>
            </a:r>
            <a:r>
              <a:rPr lang="ru-RU" sz="2400" dirty="0">
                <a:latin typeface="Cambria" pitchFamily="18" charset="0"/>
              </a:rPr>
              <a:t> — </a:t>
            </a:r>
            <a:r>
              <a:rPr lang="ru-RU" sz="2400" i="1" u="sng" dirty="0" err="1">
                <a:latin typeface="Cambria" pitchFamily="18" charset="0"/>
              </a:rPr>
              <a:t>тільки</a:t>
            </a:r>
            <a:r>
              <a:rPr lang="ru-RU" sz="2400" i="1" u="sng" dirty="0">
                <a:latin typeface="Cambria" pitchFamily="18" charset="0"/>
              </a:rPr>
              <a:t> </a:t>
            </a:r>
            <a:r>
              <a:rPr lang="ru-RU" sz="2400" i="1" u="sng" dirty="0" err="1">
                <a:latin typeface="Cambria" pitchFamily="18" charset="0"/>
              </a:rPr>
              <a:t>необережність</a:t>
            </a:r>
            <a:r>
              <a:rPr lang="ru-RU" sz="2400" i="1" u="sng" dirty="0">
                <a:latin typeface="Cambria" pitchFamily="18" charset="0"/>
              </a:rPr>
              <a:t> </a:t>
            </a:r>
            <a:r>
              <a:rPr lang="ru-RU" sz="2400" dirty="0">
                <a:latin typeface="Cambria" pitchFamily="18" charset="0"/>
              </a:rPr>
              <a:t>.</a:t>
            </a:r>
          </a:p>
          <a:p>
            <a:pPr marL="0" indent="447675">
              <a:buNone/>
            </a:pPr>
            <a:r>
              <a:rPr lang="ru-RU" sz="2400" b="1" dirty="0" err="1">
                <a:latin typeface="Cambria" pitchFamily="18" charset="0"/>
              </a:rPr>
              <a:t>Суб’єкт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кр.пр</a:t>
            </a:r>
            <a:r>
              <a:rPr lang="ru-RU" sz="2400" dirty="0">
                <a:latin typeface="Cambria" pitchFamily="18" charset="0"/>
              </a:rPr>
              <a:t>. </a:t>
            </a:r>
            <a:r>
              <a:rPr lang="ru-RU" sz="2400" dirty="0" err="1">
                <a:latin typeface="Cambria" pitchFamily="18" charset="0"/>
              </a:rPr>
              <a:t>проти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безпеки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виробництва</a:t>
            </a:r>
            <a:r>
              <a:rPr lang="ru-RU" sz="2400" dirty="0">
                <a:latin typeface="Cambria" pitchFamily="18" charset="0"/>
              </a:rPr>
              <a:t> — </a:t>
            </a:r>
            <a:r>
              <a:rPr lang="ru-RU" sz="2400" dirty="0" err="1">
                <a:latin typeface="Cambria" pitchFamily="18" charset="0"/>
              </a:rPr>
              <a:t>спеціальний</a:t>
            </a:r>
            <a:r>
              <a:rPr lang="ru-RU" sz="2400" dirty="0">
                <a:latin typeface="Cambria" pitchFamily="18" charset="0"/>
              </a:rPr>
              <a:t>:</a:t>
            </a:r>
          </a:p>
          <a:p>
            <a:pPr marL="0" indent="447675">
              <a:buAutoNum type="arabicPeriod"/>
            </a:pPr>
            <a:r>
              <a:rPr lang="ru-RU" sz="2400" dirty="0" err="1">
                <a:latin typeface="Cambria" pitchFamily="18" charset="0"/>
              </a:rPr>
              <a:t>службові</a:t>
            </a:r>
            <a:r>
              <a:rPr lang="ru-RU" sz="2400" dirty="0">
                <a:latin typeface="Cambria" pitchFamily="18" charset="0"/>
              </a:rPr>
              <a:t> особи та </a:t>
            </a:r>
            <a:r>
              <a:rPr lang="ru-RU" sz="2400" dirty="0" err="1">
                <a:latin typeface="Cambria" pitchFamily="18" charset="0"/>
              </a:rPr>
              <a:t>громадяни</a:t>
            </a:r>
            <a:r>
              <a:rPr lang="ru-RU" sz="2400" dirty="0">
                <a:latin typeface="Cambria" pitchFamily="18" charset="0"/>
              </a:rPr>
              <a:t> — </a:t>
            </a:r>
            <a:r>
              <a:rPr lang="ru-RU" sz="2400" dirty="0" err="1">
                <a:latin typeface="Cambria" pitchFamily="18" charset="0"/>
              </a:rPr>
              <a:t>суб’єкти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підприємницької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діяльності</a:t>
            </a:r>
            <a:r>
              <a:rPr lang="ru-RU" sz="2400" dirty="0">
                <a:latin typeface="Cambria" pitchFamily="18" charset="0"/>
              </a:rPr>
              <a:t> (</a:t>
            </a:r>
            <a:r>
              <a:rPr lang="ru-RU" sz="2400" dirty="0" err="1">
                <a:latin typeface="Cambria" pitchFamily="18" charset="0"/>
              </a:rPr>
              <a:t>статті</a:t>
            </a:r>
            <a:r>
              <a:rPr lang="ru-RU" sz="2400" dirty="0">
                <a:latin typeface="Cambria" pitchFamily="18" charset="0"/>
              </a:rPr>
              <a:t> 272-275 КК); </a:t>
            </a:r>
          </a:p>
          <a:p>
            <a:pPr marL="0" indent="447675">
              <a:buAutoNum type="arabicPeriod"/>
            </a:pPr>
            <a:r>
              <a:rPr lang="ru-RU" sz="2400" dirty="0" err="1">
                <a:latin typeface="Cambria" pitchFamily="18" charset="0"/>
              </a:rPr>
              <a:t>робітники</a:t>
            </a:r>
            <a:r>
              <a:rPr lang="ru-RU" sz="2400" dirty="0">
                <a:latin typeface="Cambria" pitchFamily="18" charset="0"/>
              </a:rPr>
              <a:t> і </a:t>
            </a:r>
            <a:r>
              <a:rPr lang="ru-RU" sz="2400" dirty="0" err="1">
                <a:latin typeface="Cambria" pitchFamily="18" charset="0"/>
              </a:rPr>
              <a:t>службовці</a:t>
            </a:r>
            <a:r>
              <a:rPr lang="ru-RU" sz="2400" dirty="0">
                <a:latin typeface="Cambria" pitchFamily="18" charset="0"/>
              </a:rPr>
              <a:t> (</a:t>
            </a:r>
            <a:r>
              <a:rPr lang="ru-RU" sz="2400" dirty="0" err="1">
                <a:latin typeface="Cambria" pitchFamily="18" charset="0"/>
              </a:rPr>
              <a:t>статті</a:t>
            </a:r>
            <a:r>
              <a:rPr lang="ru-RU" sz="2400" dirty="0">
                <a:latin typeface="Cambria" pitchFamily="18" charset="0"/>
              </a:rPr>
              <a:t> 272-275 КК);</a:t>
            </a:r>
          </a:p>
          <a:p>
            <a:pPr marL="0" indent="447675">
              <a:buAutoNum type="arabicPeriod"/>
            </a:pP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сторонні</a:t>
            </a:r>
            <a:r>
              <a:rPr lang="ru-RU" sz="2400" dirty="0">
                <a:latin typeface="Cambria" pitchFamily="18" charset="0"/>
              </a:rPr>
              <a:t> для </a:t>
            </a:r>
            <a:r>
              <a:rPr lang="ru-RU" sz="2400" dirty="0" err="1">
                <a:latin typeface="Cambria" pitchFamily="18" charset="0"/>
              </a:rPr>
              <a:t>виробництва</a:t>
            </a:r>
            <a:r>
              <a:rPr lang="ru-RU" sz="2400" dirty="0">
                <a:latin typeface="Cambria" pitchFamily="18" charset="0"/>
              </a:rPr>
              <a:t> особи (</a:t>
            </a:r>
            <a:r>
              <a:rPr lang="ru-RU" sz="2400" dirty="0" err="1">
                <a:latin typeface="Cambria" pitchFamily="18" charset="0"/>
              </a:rPr>
              <a:t>статті</a:t>
            </a:r>
            <a:r>
              <a:rPr lang="ru-RU" sz="2400" dirty="0">
                <a:latin typeface="Cambria" pitchFamily="18" charset="0"/>
              </a:rPr>
              <a:t> 273 і 274 КК). </a:t>
            </a:r>
          </a:p>
          <a:p>
            <a:endParaRPr lang="uk-UA" dirty="0">
              <a:latin typeface="Cambria" pitchFamily="18" charset="0"/>
            </a:endParaRPr>
          </a:p>
          <a:p>
            <a:pPr marL="0" indent="0" algn="just">
              <a:buNone/>
            </a:pP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3779</TotalTime>
  <Words>1699</Words>
  <Application>Microsoft Office PowerPoint</Application>
  <PresentationFormat>Экран (4:3)</PresentationFormat>
  <Paragraphs>109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Cambria</vt:lpstr>
      <vt:lpstr>Lucida Sans Unicode</vt:lpstr>
      <vt:lpstr>Times New Roman</vt:lpstr>
      <vt:lpstr>Verdana</vt:lpstr>
      <vt:lpstr>Wingdings 2</vt:lpstr>
      <vt:lpstr>Wingdings 3</vt:lpstr>
      <vt:lpstr>Открытая</vt:lpstr>
      <vt:lpstr>   ТЕМА 11</vt:lpstr>
      <vt:lpstr>Презентация PowerPoint</vt:lpstr>
      <vt:lpstr>Ознайомтеся!!!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lenvo</dc:creator>
  <cp:lastModifiedBy>Пользователь</cp:lastModifiedBy>
  <cp:revision>376</cp:revision>
  <dcterms:created xsi:type="dcterms:W3CDTF">2018-09-05T14:57:47Z</dcterms:created>
  <dcterms:modified xsi:type="dcterms:W3CDTF">2025-02-18T18:41:07Z</dcterms:modified>
</cp:coreProperties>
</file>