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9" r:id="rId3"/>
    <p:sldId id="341" r:id="rId4"/>
    <p:sldId id="342" r:id="rId5"/>
    <p:sldId id="300" r:id="rId6"/>
    <p:sldId id="343" r:id="rId7"/>
    <p:sldId id="303" r:id="rId8"/>
    <p:sldId id="304" r:id="rId9"/>
    <p:sldId id="305" r:id="rId10"/>
    <p:sldId id="306" r:id="rId11"/>
    <p:sldId id="326" r:id="rId12"/>
    <p:sldId id="327" r:id="rId13"/>
    <p:sldId id="344" r:id="rId14"/>
    <p:sldId id="345" r:id="rId15"/>
    <p:sldId id="346" r:id="rId16"/>
    <p:sldId id="347" r:id="rId17"/>
    <p:sldId id="307" r:id="rId18"/>
    <p:sldId id="348" r:id="rId19"/>
    <p:sldId id="349" r:id="rId20"/>
    <p:sldId id="350" r:id="rId21"/>
    <p:sldId id="310" r:id="rId22"/>
    <p:sldId id="313" r:id="rId23"/>
    <p:sldId id="334" r:id="rId24"/>
    <p:sldId id="316" r:id="rId25"/>
    <p:sldId id="317" r:id="rId26"/>
    <p:sldId id="318" r:id="rId27"/>
    <p:sldId id="319" r:id="rId28"/>
    <p:sldId id="320" r:id="rId29"/>
    <p:sldId id="338" r:id="rId30"/>
    <p:sldId id="351" r:id="rId31"/>
    <p:sldId id="352" r:id="rId32"/>
    <p:sldId id="353" r:id="rId33"/>
    <p:sldId id="354" r:id="rId34"/>
    <p:sldId id="339" r:id="rId35"/>
    <p:sldId id="355" r:id="rId36"/>
    <p:sldId id="356" r:id="rId37"/>
    <p:sldId id="289"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dLbls>
            <c:dLbl>
              <c:idx val="0"/>
              <c:layout>
                <c:manualLayout>
                  <c:x val="-0.24021786931081732"/>
                  <c:y val="-0.17900632704115876"/>
                </c:manualLayout>
              </c:layout>
              <c:tx>
                <c:rich>
                  <a:bodyPr/>
                  <a:lstStyle/>
                  <a:p>
                    <a:r>
                      <a:rPr lang="ru-RU" sz="2400" dirty="0">
                        <a:latin typeface="Cambria" pitchFamily="18" charset="0"/>
                      </a:rPr>
                      <a:t>ст. 263 КК </a:t>
                    </a:r>
                    <a:r>
                      <a:rPr lang="ru-RU" sz="2400" dirty="0" err="1">
                        <a:latin typeface="Cambria" pitchFamily="18" charset="0"/>
                      </a:rPr>
                      <a:t>України</a:t>
                    </a:r>
                    <a:r>
                      <a:rPr lang="ru-RU" sz="2400" dirty="0">
                        <a:latin typeface="Cambria" pitchFamily="18" charset="0"/>
                      </a:rPr>
                      <a:t>
68%</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62F-4A20-89F8-92E4DF68B812}"/>
                </c:ext>
              </c:extLst>
            </c:dLbl>
            <c:dLbl>
              <c:idx val="2"/>
              <c:layout>
                <c:manualLayout>
                  <c:x val="-0.1060512720808799"/>
                  <c:y val="0.1863787886987828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62F-4A20-89F8-92E4DF68B812}"/>
                </c:ext>
              </c:extLst>
            </c:dLbl>
            <c:dLbl>
              <c:idx val="3"/>
              <c:layout>
                <c:manualLayout>
                  <c:x val="-0.14236219123801058"/>
                  <c:y val="5.68333227488322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62F-4A20-89F8-92E4DF68B812}"/>
                </c:ext>
              </c:extLst>
            </c:dLbl>
            <c:dLbl>
              <c:idx val="4"/>
              <c:layout>
                <c:manualLayout>
                  <c:x val="-8.6967628596822569E-2"/>
                  <c:y val="5.4828376229611707E-4"/>
                </c:manualLayout>
              </c:layout>
              <c:showLegendKey val="0"/>
              <c:showVal val="0"/>
              <c:showCatName val="1"/>
              <c:showSerName val="0"/>
              <c:showPercent val="1"/>
              <c:showBubbleSize val="0"/>
              <c:extLst>
                <c:ext xmlns:c15="http://schemas.microsoft.com/office/drawing/2012/chart" uri="{CE6537A1-D6FC-4f65-9D91-7224C49458BB}">
                  <c15:layout>
                    <c:manualLayout>
                      <c:w val="0.11729287023664037"/>
                      <c:h val="0.11716560136776656"/>
                    </c:manualLayout>
                  </c15:layout>
                </c:ext>
                <c:ext xmlns:c16="http://schemas.microsoft.com/office/drawing/2014/chart" uri="{C3380CC4-5D6E-409C-BE32-E72D297353CC}">
                  <c16:uniqueId val="{00000005-362F-4A20-89F8-92E4DF68B812}"/>
                </c:ext>
              </c:extLst>
            </c:dLbl>
            <c:dLbl>
              <c:idx val="5"/>
              <c:spPr/>
              <c:txPr>
                <a:bodyPr/>
                <a:lstStyle/>
                <a:p>
                  <a:pPr>
                    <a:defRPr sz="1800">
                      <a:solidFill>
                        <a:schemeClr val="bg1"/>
                      </a:solidFill>
                      <a:latin typeface="Cambria" pitchFamily="18" charset="0"/>
                    </a:defRPr>
                  </a:pPr>
                  <a:endParaRPr lang="ru-RU"/>
                </a:p>
              </c:txPr>
              <c:showLegendKey val="0"/>
              <c:showVal val="0"/>
              <c:showCatName val="1"/>
              <c:showSerName val="0"/>
              <c:showPercent val="1"/>
              <c:showBubbleSize val="0"/>
              <c:extLst>
                <c:ext xmlns:c16="http://schemas.microsoft.com/office/drawing/2014/chart" uri="{C3380CC4-5D6E-409C-BE32-E72D297353CC}">
                  <c16:uniqueId val="{00000003-362F-4A20-89F8-92E4DF68B812}"/>
                </c:ext>
              </c:extLst>
            </c:dLbl>
            <c:spPr>
              <a:noFill/>
              <a:ln>
                <a:noFill/>
              </a:ln>
              <a:effectLst/>
            </c:spPr>
            <c:txPr>
              <a:bodyPr/>
              <a:lstStyle/>
              <a:p>
                <a:pPr>
                  <a:defRPr sz="1800">
                    <a:latin typeface="Cambria" pitchFamily="18" charset="0"/>
                  </a:defRPr>
                </a:pPr>
                <a:endParaRPr lang="ru-RU"/>
              </a:p>
            </c:txPr>
            <c:showLegendKey val="0"/>
            <c:showVal val="0"/>
            <c:showCatName val="1"/>
            <c:showSerName val="0"/>
            <c:showPercent val="1"/>
            <c:showBubbleSize val="0"/>
            <c:showLeaderLines val="1"/>
            <c:extLst>
              <c:ext xmlns:c15="http://schemas.microsoft.com/office/drawing/2012/chart" uri="{CE6537A1-D6FC-4f65-9D91-7224C49458BB}"/>
            </c:extLst>
          </c:dLbls>
          <c:cat>
            <c:strRef>
              <c:f>Лист1!$A$2:$A$6</c:f>
              <c:strCache>
                <c:ptCount val="5"/>
                <c:pt idx="0">
                  <c:v>ст. 263 КК України</c:v>
                </c:pt>
                <c:pt idx="1">
                  <c:v>ст. 259 КК України</c:v>
                </c:pt>
                <c:pt idx="2">
                  <c:v>ст. 270 КК України</c:v>
                </c:pt>
                <c:pt idx="3">
                  <c:v>ст. 260 КК України</c:v>
                </c:pt>
                <c:pt idx="4">
                  <c:v>Інші</c:v>
                </c:pt>
              </c:strCache>
            </c:strRef>
          </c:cat>
          <c:val>
            <c:numRef>
              <c:f>Лист1!$B$2:$B$6</c:f>
              <c:numCache>
                <c:formatCode>0%</c:formatCode>
                <c:ptCount val="5"/>
                <c:pt idx="0">
                  <c:v>0.67</c:v>
                </c:pt>
                <c:pt idx="1">
                  <c:v>0.2</c:v>
                </c:pt>
                <c:pt idx="2">
                  <c:v>0.05</c:v>
                </c:pt>
                <c:pt idx="3">
                  <c:v>0.02</c:v>
                </c:pt>
                <c:pt idx="4">
                  <c:v>0.06</c:v>
                </c:pt>
              </c:numCache>
            </c:numRef>
          </c:val>
          <c:extLst>
            <c:ext xmlns:c16="http://schemas.microsoft.com/office/drawing/2014/chart" uri="{C3380CC4-5D6E-409C-BE32-E72D297353CC}">
              <c16:uniqueId val="{00000004-362F-4A20-89F8-92E4DF68B812}"/>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12.02.2025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12.02.2025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5B106E36-FD25-4E2D-B0AA-010F637433A0}" type="datetimeFigureOut">
              <a:rPr lang="ru-RU" smtClean="0"/>
              <a:pPr/>
              <a:t>12.02.2025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12.02.2025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12.02.2025</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zakon.rada.gov.ua/laws/show/2341-14"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484784"/>
            <a:ext cx="8229600" cy="1470025"/>
          </a:xfrm>
        </p:spPr>
        <p:txBody>
          <a:bodyPr>
            <a:normAutofit/>
          </a:bodyPr>
          <a:lstStyle/>
          <a:p>
            <a:r>
              <a:rPr lang="uk-UA" b="1" dirty="0"/>
              <a:t>   </a:t>
            </a:r>
            <a:r>
              <a:rPr lang="uk-UA" b="1" dirty="0">
                <a:latin typeface="Cambria" pitchFamily="18" charset="0"/>
              </a:rPr>
              <a:t>ТЕМА 10</a:t>
            </a:r>
            <a:endParaRPr lang="ru-RU" dirty="0">
              <a:latin typeface="Cambria" pitchFamily="18" charset="0"/>
            </a:endParaRPr>
          </a:p>
        </p:txBody>
      </p:sp>
      <p:sp>
        <p:nvSpPr>
          <p:cNvPr id="3" name="Подзаголовок 2"/>
          <p:cNvSpPr>
            <a:spLocks noGrp="1"/>
          </p:cNvSpPr>
          <p:nvPr>
            <p:ph type="subTitle" idx="1"/>
          </p:nvPr>
        </p:nvSpPr>
        <p:spPr>
          <a:xfrm>
            <a:off x="2483768" y="3068960"/>
            <a:ext cx="6400800" cy="3036912"/>
          </a:xfrm>
        </p:spPr>
        <p:txBody>
          <a:bodyPr>
            <a:noAutofit/>
          </a:bodyPr>
          <a:lstStyle/>
          <a:p>
            <a:r>
              <a:rPr lang="ru-RU" sz="3600" b="1" dirty="0">
                <a:solidFill>
                  <a:schemeClr val="tx1"/>
                </a:solidFill>
                <a:latin typeface="Cambria" pitchFamily="18" charset="0"/>
              </a:rPr>
              <a:t>КРИМІНАЛЬНІ ПРАВОПОРУШЕННЯ </a:t>
            </a:r>
            <a:r>
              <a:rPr lang="uk-UA" sz="3600" b="1" dirty="0">
                <a:solidFill>
                  <a:schemeClr val="tx1"/>
                </a:solidFill>
                <a:latin typeface="Cambria" pitchFamily="18" charset="0"/>
              </a:rPr>
              <a:t>ПРОТИ ГРОМАДСЬКОЇ БЕЗПЕКИ</a:t>
            </a:r>
            <a:endParaRPr lang="ru-RU" sz="3600" dirty="0">
              <a:solidFill>
                <a:schemeClr val="tx1"/>
              </a:solidFill>
              <a:latin typeface="Cambria" pitchFamily="18" charset="0"/>
            </a:endParaRPr>
          </a:p>
        </p:txBody>
      </p:sp>
      <p:pic>
        <p:nvPicPr>
          <p:cNvPr id="33794" name="Picture 2" descr="ÐÐ°ÑÑÐ¸Ð½ÐºÐ¸ Ð¿Ð¾ Ð·Ð°Ð¿ÑÐ¾ÑÑ ÑÐµÑÐ¾ÑÐ¸Ð·Ð¼"/>
          <p:cNvPicPr>
            <a:picLocks noChangeAspect="1" noChangeArrowheads="1"/>
          </p:cNvPicPr>
          <p:nvPr/>
        </p:nvPicPr>
        <p:blipFill>
          <a:blip r:embed="rId2" cstate="print"/>
          <a:srcRect/>
          <a:stretch>
            <a:fillRect/>
          </a:stretch>
        </p:blipFill>
        <p:spPr bwMode="auto">
          <a:xfrm>
            <a:off x="179512" y="188640"/>
            <a:ext cx="5476006" cy="295232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51520" y="260649"/>
            <a:ext cx="8640960" cy="2448271"/>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lgn="just">
              <a:buNone/>
            </a:pPr>
            <a:r>
              <a:rPr lang="uk-UA" sz="2400" b="1" dirty="0">
                <a:latin typeface="Cambria" pitchFamily="18" charset="0"/>
                <a:cs typeface="Times New Roman" pitchFamily="18" charset="0"/>
              </a:rPr>
              <a:t>Об'єктивна сторона</a:t>
            </a:r>
            <a:r>
              <a:rPr lang="uk-UA" sz="2400" dirty="0">
                <a:latin typeface="Cambria" pitchFamily="18" charset="0"/>
                <a:cs typeface="Times New Roman" pitchFamily="18" charset="0"/>
              </a:rPr>
              <a:t> </a:t>
            </a:r>
            <a:r>
              <a:rPr lang="ru-RU" sz="2400" dirty="0">
                <a:latin typeface="Cambria" pitchFamily="18" charset="0"/>
                <a:cs typeface="Times New Roman" pitchFamily="18" charset="0"/>
              </a:rPr>
              <a:t>в </a:t>
            </a:r>
            <a:r>
              <a:rPr lang="ru-RU" sz="2400" dirty="0" err="1">
                <a:latin typeface="Cambria" pitchFamily="18" charset="0"/>
                <a:cs typeface="Times New Roman" pitchFamily="18" charset="0"/>
              </a:rPr>
              <a:t>переважній</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більшості</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полягає</a:t>
            </a:r>
            <a:r>
              <a:rPr lang="ru-RU" sz="2400" dirty="0">
                <a:latin typeface="Cambria" pitchFamily="18" charset="0"/>
                <a:cs typeface="Times New Roman" pitchFamily="18" charset="0"/>
              </a:rPr>
              <a:t> у </a:t>
            </a:r>
            <a:r>
              <a:rPr lang="ru-RU" sz="2400" dirty="0" err="1">
                <a:latin typeface="Cambria" pitchFamily="18" charset="0"/>
                <a:cs typeface="Times New Roman" pitchFamily="18" charset="0"/>
              </a:rPr>
              <a:t>вчиненні</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суспільно-небезпечної</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дії</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проте</a:t>
            </a:r>
            <a:r>
              <a:rPr lang="ru-RU" sz="2400" dirty="0">
                <a:latin typeface="Cambria" pitchFamily="18" charset="0"/>
                <a:cs typeface="Times New Roman" pitchFamily="18" charset="0"/>
              </a:rPr>
              <a:t> не </a:t>
            </a:r>
            <a:r>
              <a:rPr lang="ru-RU" sz="2400" dirty="0" err="1">
                <a:latin typeface="Cambria" pitchFamily="18" charset="0"/>
                <a:cs typeface="Times New Roman" pitchFamily="18" charset="0"/>
              </a:rPr>
              <a:t>виключається</a:t>
            </a:r>
            <a:r>
              <a:rPr lang="ru-RU" sz="2400" dirty="0">
                <a:latin typeface="Cambria" pitchFamily="18" charset="0"/>
                <a:cs typeface="Times New Roman" pitchFamily="18" charset="0"/>
              </a:rPr>
              <a:t> і </a:t>
            </a:r>
            <a:r>
              <a:rPr lang="ru-RU" sz="2400" dirty="0" err="1">
                <a:latin typeface="Cambria" pitchFamily="18" charset="0"/>
                <a:cs typeface="Times New Roman" pitchFamily="18" charset="0"/>
              </a:rPr>
              <a:t>прояв</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поведінки</a:t>
            </a:r>
            <a:r>
              <a:rPr lang="ru-RU" sz="2400" dirty="0">
                <a:latin typeface="Cambria" pitchFamily="18" charset="0"/>
                <a:cs typeface="Times New Roman" pitchFamily="18" charset="0"/>
              </a:rPr>
              <a:t> у </a:t>
            </a:r>
            <a:r>
              <a:rPr lang="ru-RU" sz="2400" dirty="0" err="1">
                <a:latin typeface="Cambria" pitchFamily="18" charset="0"/>
                <a:cs typeface="Times New Roman" pitchFamily="18" charset="0"/>
              </a:rPr>
              <a:t>вигляді</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кримінально</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протиправної</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бездіяльності</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що</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порушує</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захищеність</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гарантованість</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життя</a:t>
            </a:r>
            <a:r>
              <a:rPr lang="ru-RU" sz="2400" dirty="0">
                <a:latin typeface="Cambria" pitchFamily="18" charset="0"/>
                <a:cs typeface="Times New Roman" pitchFamily="18" charset="0"/>
              </a:rPr>
              <a:t> і </a:t>
            </a:r>
            <a:r>
              <a:rPr lang="ru-RU" sz="2400" dirty="0" err="1">
                <a:latin typeface="Cambria" pitchFamily="18" charset="0"/>
                <a:cs typeface="Times New Roman" pitchFamily="18" charset="0"/>
              </a:rPr>
              <a:t>здоров‘я</a:t>
            </a:r>
            <a:r>
              <a:rPr lang="ru-RU" sz="2400" dirty="0">
                <a:latin typeface="Cambria" pitchFamily="18" charset="0"/>
                <a:cs typeface="Times New Roman" pitchFamily="18" charset="0"/>
              </a:rPr>
              <a:t> людей </a:t>
            </a:r>
            <a:r>
              <a:rPr lang="ru-RU" sz="2400" dirty="0" err="1">
                <a:latin typeface="Cambria" pitchFamily="18" charset="0"/>
                <a:cs typeface="Times New Roman" pitchFamily="18" charset="0"/>
              </a:rPr>
              <a:t>інших</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важливих</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цінностей</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суспільства</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створює</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загальну</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спільну</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небезпеку</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настання</a:t>
            </a:r>
            <a:r>
              <a:rPr lang="ru-RU" sz="2400" dirty="0">
                <a:latin typeface="Cambria" pitchFamily="18" charset="0"/>
                <a:cs typeface="Times New Roman" pitchFamily="18" charset="0"/>
              </a:rPr>
              <a:t> таких </a:t>
            </a:r>
            <a:r>
              <a:rPr lang="ru-RU" sz="2400" dirty="0" err="1">
                <a:latin typeface="Cambria" pitchFamily="18" charset="0"/>
                <a:cs typeface="Times New Roman" pitchFamily="18" charset="0"/>
              </a:rPr>
              <a:t>наслідків</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або</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заподіює</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таку</a:t>
            </a:r>
            <a:r>
              <a:rPr lang="ru-RU" sz="2400" dirty="0">
                <a:latin typeface="Cambria" pitchFamily="18" charset="0"/>
                <a:cs typeface="Times New Roman" pitchFamily="18" charset="0"/>
              </a:rPr>
              <a:t> шкоду</a:t>
            </a:r>
          </a:p>
          <a:p>
            <a:endParaRPr lang="ru-RU" dirty="0"/>
          </a:p>
        </p:txBody>
      </p:sp>
      <p:sp>
        <p:nvSpPr>
          <p:cNvPr id="27649" name="Rectangle 1"/>
          <p:cNvSpPr>
            <a:spLocks noChangeArrowheads="1"/>
          </p:cNvSpPr>
          <p:nvPr/>
        </p:nvSpPr>
        <p:spPr bwMode="auto">
          <a:xfrm>
            <a:off x="251520" y="2965594"/>
            <a:ext cx="8640960" cy="30469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Способами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можуть</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бути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різноманітними</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зокрема</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a:t>
            </a:r>
            <a:endParaRPr kumimoji="0" lang="ru-RU" sz="2400" b="0" i="0" u="none" strike="noStrike" cap="none" normalizeH="0" baseline="0" dirty="0">
              <a:ln>
                <a:noFill/>
              </a:ln>
              <a:solidFill>
                <a:schemeClr val="tx1"/>
              </a:solidFill>
              <a:effectLst/>
              <a:latin typeface="Cambria"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створення</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злочинної</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організації</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або</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керівництво</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нею (ст. 255 КК);</a:t>
            </a:r>
            <a:endParaRPr kumimoji="0" lang="ru-RU" sz="2400" b="0" i="0" u="none" strike="noStrike" cap="none" normalizeH="0" baseline="0" dirty="0">
              <a:ln>
                <a:noFill/>
              </a:ln>
              <a:solidFill>
                <a:schemeClr val="tx1"/>
              </a:solidFill>
              <a:effectLst/>
              <a:latin typeface="Cambria"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викрадення</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привласнення</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вимагання</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вогнепальної</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зброї</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(ст. 262 КК);</a:t>
            </a:r>
            <a:endParaRPr kumimoji="0" lang="ru-RU" sz="2400" b="0" i="0" u="none" strike="noStrike" cap="none" normalizeH="0" baseline="0" dirty="0">
              <a:ln>
                <a:noFill/>
              </a:ln>
              <a:solidFill>
                <a:schemeClr val="tx1"/>
              </a:solidFill>
              <a:effectLst/>
              <a:latin typeface="Cambria"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носіння</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зберігання</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придбання</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виготовлення</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ремонт, передача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чи</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збут</a:t>
            </a:r>
            <a:r>
              <a:rPr kumimoji="0" lang="uk-UA"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вогнепальної</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зброї</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(ст. 263 КК);</a:t>
            </a:r>
            <a:endParaRPr kumimoji="0" lang="ru-RU" sz="2400" b="0" i="0" u="none" strike="noStrike" cap="none" normalizeH="0" baseline="0" dirty="0">
              <a:ln>
                <a:noFill/>
              </a:ln>
              <a:solidFill>
                <a:schemeClr val="tx1"/>
              </a:solidFill>
              <a:effectLst/>
              <a:latin typeface="Cambria"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застосування</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зброї</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вчинення</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вибуху</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підпалу</a:t>
            </a:r>
            <a:r>
              <a:rPr kumimoji="0" lang="ru-RU"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(ст. 258 КК).</a:t>
            </a:r>
            <a:endParaRPr kumimoji="0" lang="ru-RU" sz="2400" b="0" i="0" u="none" strike="noStrike" cap="none" normalizeH="0" baseline="0" dirty="0">
              <a:ln>
                <a:noFill/>
              </a:ln>
              <a:solidFill>
                <a:schemeClr val="tx1"/>
              </a:solidFill>
              <a:effectLst/>
              <a:latin typeface="Cambria" pitchFamily="18"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3068960"/>
            <a:ext cx="8640960" cy="2664296"/>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r>
              <a:rPr lang="uk-UA" b="1" i="1" dirty="0">
                <a:latin typeface="Cambria" pitchFamily="18" charset="0"/>
              </a:rPr>
              <a:t>Наслідки</a:t>
            </a:r>
            <a:r>
              <a:rPr lang="uk-UA" dirty="0">
                <a:latin typeface="Cambria" pitchFamily="18" charset="0"/>
              </a:rPr>
              <a:t> :</a:t>
            </a:r>
            <a:endParaRPr lang="ru-RU" dirty="0">
              <a:latin typeface="Cambria" pitchFamily="18" charset="0"/>
            </a:endParaRPr>
          </a:p>
          <a:p>
            <a:pPr algn="just"/>
            <a:r>
              <a:rPr lang="ru-RU" dirty="0" err="1">
                <a:latin typeface="Cambria" pitchFamily="18" charset="0"/>
              </a:rPr>
              <a:t>створення</a:t>
            </a:r>
            <a:r>
              <a:rPr lang="ru-RU" dirty="0">
                <a:latin typeface="Cambria" pitchFamily="18" charset="0"/>
              </a:rPr>
              <a:t> </a:t>
            </a:r>
            <a:r>
              <a:rPr lang="ru-RU" dirty="0" err="1">
                <a:latin typeface="Cambria" pitchFamily="18" charset="0"/>
              </a:rPr>
              <a:t>небезпеки</a:t>
            </a:r>
            <a:r>
              <a:rPr lang="ru-RU" dirty="0">
                <a:latin typeface="Cambria" pitchFamily="18" charset="0"/>
              </a:rPr>
              <a:t> </a:t>
            </a:r>
            <a:r>
              <a:rPr lang="ru-RU" dirty="0" err="1">
                <a:latin typeface="Cambria" pitchFamily="18" charset="0"/>
              </a:rPr>
              <a:t>настання</a:t>
            </a:r>
            <a:r>
              <a:rPr lang="ru-RU" dirty="0">
                <a:latin typeface="Cambria" pitchFamily="18" charset="0"/>
              </a:rPr>
              <a:t> тяжких </a:t>
            </a:r>
            <a:r>
              <a:rPr lang="ru-RU" dirty="0" err="1">
                <a:latin typeface="Cambria" pitchFamily="18" charset="0"/>
              </a:rPr>
              <a:t>наслідків</a:t>
            </a:r>
            <a:r>
              <a:rPr lang="ru-RU" dirty="0">
                <a:latin typeface="Cambria" pitchFamily="18" charset="0"/>
              </a:rPr>
              <a:t> (ч. 1 ст. 267);</a:t>
            </a:r>
          </a:p>
          <a:p>
            <a:pPr algn="just"/>
            <a:r>
              <a:rPr lang="ru-RU" dirty="0" err="1">
                <a:latin typeface="Cambria" pitchFamily="18" charset="0"/>
              </a:rPr>
              <a:t>фактичне</a:t>
            </a:r>
            <a:r>
              <a:rPr lang="ru-RU" dirty="0">
                <a:latin typeface="Cambria" pitchFamily="18" charset="0"/>
              </a:rPr>
              <a:t> </a:t>
            </a:r>
            <a:r>
              <a:rPr lang="ru-RU" dirty="0" err="1">
                <a:latin typeface="Cambria" pitchFamily="18" charset="0"/>
              </a:rPr>
              <a:t>заподіяння</a:t>
            </a:r>
            <a:r>
              <a:rPr lang="ru-RU" dirty="0">
                <a:latin typeface="Cambria" pitchFamily="18" charset="0"/>
              </a:rPr>
              <a:t>: </a:t>
            </a:r>
            <a:r>
              <a:rPr lang="ru-RU" dirty="0" err="1">
                <a:latin typeface="Cambria" pitchFamily="18" charset="0"/>
              </a:rPr>
              <a:t>істотної</a:t>
            </a:r>
            <a:r>
              <a:rPr lang="ru-RU" dirty="0">
                <a:latin typeface="Cambria" pitchFamily="18" charset="0"/>
              </a:rPr>
              <a:t> </a:t>
            </a:r>
            <a:r>
              <a:rPr lang="ru-RU" dirty="0" err="1">
                <a:latin typeface="Cambria" pitchFamily="18" charset="0"/>
              </a:rPr>
              <a:t>шкоди</a:t>
            </a:r>
            <a:r>
              <a:rPr lang="ru-RU" dirty="0">
                <a:latin typeface="Cambria" pitchFamily="18" charset="0"/>
              </a:rPr>
              <a:t> (тяжких </a:t>
            </a:r>
            <a:r>
              <a:rPr lang="ru-RU" dirty="0" err="1">
                <a:latin typeface="Cambria" pitchFamily="18" charset="0"/>
              </a:rPr>
              <a:t>наслідків</a:t>
            </a:r>
            <a:r>
              <a:rPr lang="ru-RU" dirty="0">
                <a:latin typeface="Cambria" pitchFamily="18" charset="0"/>
              </a:rPr>
              <a:t>) – ст. 264 КК </a:t>
            </a:r>
            <a:r>
              <a:rPr lang="ru-RU" dirty="0" err="1">
                <a:latin typeface="Cambria" pitchFamily="18" charset="0"/>
              </a:rPr>
              <a:t>або</a:t>
            </a:r>
            <a:r>
              <a:rPr lang="ru-RU" dirty="0">
                <a:latin typeface="Cambria" pitchFamily="18" charset="0"/>
              </a:rPr>
              <a:t> </a:t>
            </a:r>
            <a:r>
              <a:rPr lang="ru-RU" dirty="0" err="1">
                <a:latin typeface="Cambria" pitchFamily="18" charset="0"/>
              </a:rPr>
              <a:t>шкоди</a:t>
            </a:r>
            <a:r>
              <a:rPr lang="ru-RU" dirty="0">
                <a:latin typeface="Cambria" pitchFamily="18" charset="0"/>
              </a:rPr>
              <a:t> </a:t>
            </a:r>
            <a:r>
              <a:rPr lang="ru-RU" dirty="0" err="1">
                <a:latin typeface="Cambria" pitchFamily="18" charset="0"/>
              </a:rPr>
              <a:t>здоров‘ю</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майнова</a:t>
            </a:r>
            <a:r>
              <a:rPr lang="ru-RU" dirty="0">
                <a:latin typeface="Cambria" pitchFamily="18" charset="0"/>
              </a:rPr>
              <a:t> шкода у великому </a:t>
            </a:r>
            <a:r>
              <a:rPr lang="ru-RU" dirty="0" err="1">
                <a:latin typeface="Cambria" pitchFamily="18" charset="0"/>
              </a:rPr>
              <a:t>розмірі</a:t>
            </a:r>
            <a:r>
              <a:rPr lang="ru-RU" dirty="0">
                <a:latin typeface="Cambria" pitchFamily="18" charset="0"/>
              </a:rPr>
              <a:t> (ч. 1 ст. 270 КК).</a:t>
            </a:r>
          </a:p>
        </p:txBody>
      </p:sp>
      <p:sp>
        <p:nvSpPr>
          <p:cNvPr id="4" name="Прямоугольник 3"/>
          <p:cNvSpPr/>
          <p:nvPr/>
        </p:nvSpPr>
        <p:spPr>
          <a:xfrm>
            <a:off x="251520" y="188640"/>
            <a:ext cx="8640960"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2400" b="1" dirty="0">
                <a:latin typeface="Cambria" pitchFamily="18" charset="0"/>
              </a:rPr>
              <a:t>За </a:t>
            </a:r>
            <a:r>
              <a:rPr lang="ru-RU" sz="2400" b="1" dirty="0" err="1">
                <a:latin typeface="Cambria" pitchFamily="18" charset="0"/>
              </a:rPr>
              <a:t>особливостями</a:t>
            </a:r>
            <a:r>
              <a:rPr lang="ru-RU" sz="2400" b="1" dirty="0">
                <a:latin typeface="Cambria" pitchFamily="18" charset="0"/>
              </a:rPr>
              <a:t> </a:t>
            </a:r>
            <a:r>
              <a:rPr lang="ru-RU" sz="2400" b="1" dirty="0" err="1">
                <a:latin typeface="Cambria" pitchFamily="18" charset="0"/>
              </a:rPr>
              <a:t>конструкції</a:t>
            </a:r>
            <a:r>
              <a:rPr lang="ru-RU" sz="2400" b="1" dirty="0">
                <a:latin typeface="Cambria" pitchFamily="18" charset="0"/>
              </a:rPr>
              <a:t> </a:t>
            </a:r>
            <a:r>
              <a:rPr lang="ru-RU" sz="2400" dirty="0" err="1">
                <a:latin typeface="Cambria" pitchFamily="18" charset="0"/>
              </a:rPr>
              <a:t>більшість</a:t>
            </a:r>
            <a:r>
              <a:rPr lang="ru-RU" sz="2400" dirty="0">
                <a:latin typeface="Cambria" pitchFamily="18" charset="0"/>
              </a:rPr>
              <a:t> </a:t>
            </a:r>
            <a:r>
              <a:rPr lang="ru-RU" sz="2400" dirty="0" err="1">
                <a:latin typeface="Cambria" pitchFamily="18" charset="0"/>
              </a:rPr>
              <a:t>кримінальних</a:t>
            </a:r>
            <a:r>
              <a:rPr lang="ru-RU" sz="2400" dirty="0">
                <a:latin typeface="Cambria" pitchFamily="18" charset="0"/>
              </a:rPr>
              <a:t> </a:t>
            </a:r>
            <a:r>
              <a:rPr lang="ru-RU" sz="2400" dirty="0" err="1">
                <a:latin typeface="Cambria" pitchFamily="18" charset="0"/>
              </a:rPr>
              <a:t>правопорушень</a:t>
            </a:r>
            <a:r>
              <a:rPr lang="ru-RU" sz="2400" dirty="0">
                <a:latin typeface="Cambria" pitchFamily="18" charset="0"/>
              </a:rPr>
              <a:t> </a:t>
            </a:r>
            <a:r>
              <a:rPr lang="ru-RU" sz="2400" dirty="0" err="1">
                <a:latin typeface="Cambria" pitchFamily="18" charset="0"/>
              </a:rPr>
              <a:t>проти</a:t>
            </a:r>
            <a:r>
              <a:rPr lang="ru-RU" sz="2400" dirty="0">
                <a:latin typeface="Cambria" pitchFamily="18" charset="0"/>
              </a:rPr>
              <a:t> </a:t>
            </a:r>
            <a:r>
              <a:rPr lang="ru-RU" sz="2400" dirty="0" err="1">
                <a:latin typeface="Cambria" pitchFamily="18" charset="0"/>
              </a:rPr>
              <a:t>громадської</a:t>
            </a:r>
            <a:r>
              <a:rPr lang="ru-RU" sz="2400" dirty="0">
                <a:latin typeface="Cambria" pitchFamily="18" charset="0"/>
              </a:rPr>
              <a:t> </a:t>
            </a:r>
            <a:r>
              <a:rPr lang="ru-RU" sz="2400" dirty="0" err="1">
                <a:latin typeface="Cambria" pitchFamily="18" charset="0"/>
              </a:rPr>
              <a:t>безпеки</a:t>
            </a:r>
            <a:r>
              <a:rPr lang="ru-RU" sz="2400" dirty="0">
                <a:latin typeface="Cambria" pitchFamily="18" charset="0"/>
              </a:rPr>
              <a:t> є </a:t>
            </a:r>
            <a:r>
              <a:rPr lang="ru-RU" sz="2400" dirty="0" err="1">
                <a:latin typeface="Cambria" pitchFamily="18" charset="0"/>
              </a:rPr>
              <a:t>кримінальними</a:t>
            </a:r>
            <a:r>
              <a:rPr lang="ru-RU" sz="2400" dirty="0">
                <a:latin typeface="Cambria" pitchFamily="18" charset="0"/>
              </a:rPr>
              <a:t> </a:t>
            </a:r>
            <a:r>
              <a:rPr lang="ru-RU" sz="2400" dirty="0" err="1">
                <a:latin typeface="Cambria" pitchFamily="18" charset="0"/>
              </a:rPr>
              <a:t>правопорушеннями</a:t>
            </a:r>
            <a:r>
              <a:rPr lang="ru-RU" sz="2400" dirty="0">
                <a:latin typeface="Cambria" pitchFamily="18" charset="0"/>
              </a:rPr>
              <a:t> з </a:t>
            </a:r>
            <a:r>
              <a:rPr lang="ru-RU" sz="2400" b="1" i="1" dirty="0" err="1">
                <a:latin typeface="Cambria" pitchFamily="18" charset="0"/>
              </a:rPr>
              <a:t>формальним</a:t>
            </a:r>
            <a:r>
              <a:rPr lang="ru-RU" sz="2400" b="1" i="1" dirty="0">
                <a:latin typeface="Cambria" pitchFamily="18" charset="0"/>
              </a:rPr>
              <a:t> складом</a:t>
            </a:r>
            <a:r>
              <a:rPr lang="ru-RU" sz="2400" dirty="0">
                <a:latin typeface="Cambria" pitchFamily="18" charset="0"/>
              </a:rPr>
              <a:t> і </a:t>
            </a:r>
            <a:r>
              <a:rPr lang="ru-RU" sz="2400" dirty="0" err="1">
                <a:latin typeface="Cambria" pitchFamily="18" charset="0"/>
              </a:rPr>
              <a:t>вчиняються</a:t>
            </a:r>
            <a:r>
              <a:rPr lang="ru-RU" sz="2400" dirty="0">
                <a:latin typeface="Cambria" pitchFamily="18" charset="0"/>
              </a:rPr>
              <a:t> шляхом </a:t>
            </a:r>
            <a:r>
              <a:rPr lang="ru-RU" sz="2400" dirty="0" err="1">
                <a:latin typeface="Cambria" pitchFamily="18" charset="0"/>
              </a:rPr>
              <a:t>дії</a:t>
            </a:r>
            <a:r>
              <a:rPr lang="ru-RU" sz="2400" dirty="0">
                <a:latin typeface="Cambria" pitchFamily="18" charset="0"/>
              </a:rPr>
              <a:t>, а </a:t>
            </a:r>
            <a:r>
              <a:rPr lang="ru-RU" sz="2400" dirty="0" err="1">
                <a:latin typeface="Cambria" pitchFamily="18" charset="0"/>
              </a:rPr>
              <a:t>декілька</a:t>
            </a:r>
            <a:r>
              <a:rPr lang="ru-RU" sz="2400" dirty="0">
                <a:latin typeface="Cambria" pitchFamily="18" charset="0"/>
              </a:rPr>
              <a:t> </a:t>
            </a:r>
            <a:r>
              <a:rPr lang="ru-RU" sz="2400" dirty="0" err="1">
                <a:latin typeface="Cambria" pitchFamily="18" charset="0"/>
              </a:rPr>
              <a:t>кримінальних</a:t>
            </a:r>
            <a:r>
              <a:rPr lang="ru-RU" sz="2400" dirty="0">
                <a:latin typeface="Cambria" pitchFamily="18" charset="0"/>
              </a:rPr>
              <a:t> </a:t>
            </a:r>
            <a:r>
              <a:rPr lang="ru-RU" sz="2400" dirty="0" err="1">
                <a:latin typeface="Cambria" pitchFamily="18" charset="0"/>
              </a:rPr>
              <a:t>правопорушень</a:t>
            </a:r>
            <a:r>
              <a:rPr lang="ru-RU" sz="2400" dirty="0">
                <a:latin typeface="Cambria" pitchFamily="18" charset="0"/>
              </a:rPr>
              <a:t> – з </a:t>
            </a:r>
            <a:r>
              <a:rPr lang="ru-RU" sz="2400" b="1" i="1" dirty="0" err="1">
                <a:latin typeface="Cambria" pitchFamily="18" charset="0"/>
              </a:rPr>
              <a:t>матеріальним</a:t>
            </a:r>
            <a:r>
              <a:rPr lang="ru-RU" sz="2400" b="1" i="1" dirty="0">
                <a:latin typeface="Cambria" pitchFamily="18" charset="0"/>
              </a:rPr>
              <a:t> складом</a:t>
            </a:r>
            <a:r>
              <a:rPr lang="ru-RU" sz="2400" dirty="0">
                <a:latin typeface="Cambria" pitchFamily="18" charset="0"/>
              </a:rPr>
              <a:t> (ст. 264, 267, 270 КК) і </a:t>
            </a:r>
            <a:r>
              <a:rPr lang="ru-RU" sz="2400" dirty="0" err="1">
                <a:latin typeface="Cambria" pitchFamily="18" charset="0"/>
              </a:rPr>
              <a:t>можуть</a:t>
            </a:r>
            <a:r>
              <a:rPr lang="ru-RU" sz="2400" dirty="0">
                <a:latin typeface="Cambria" pitchFamily="18" charset="0"/>
              </a:rPr>
              <a:t> бути </a:t>
            </a:r>
            <a:r>
              <a:rPr lang="ru-RU" sz="2400" dirty="0" err="1">
                <a:latin typeface="Cambria" pitchFamily="18" charset="0"/>
              </a:rPr>
              <a:t>вчинені</a:t>
            </a:r>
            <a:r>
              <a:rPr lang="ru-RU" sz="2400" dirty="0">
                <a:latin typeface="Cambria" pitchFamily="18" charset="0"/>
              </a:rPr>
              <a:t> як шляхом </a:t>
            </a:r>
            <a:r>
              <a:rPr lang="ru-RU" sz="2400" dirty="0" err="1">
                <a:latin typeface="Cambria" pitchFamily="18" charset="0"/>
              </a:rPr>
              <a:t>дії</a:t>
            </a:r>
            <a:r>
              <a:rPr lang="ru-RU" sz="2400" dirty="0">
                <a:latin typeface="Cambria" pitchFamily="18" charset="0"/>
              </a:rPr>
              <a:t> так і </a:t>
            </a:r>
            <a:r>
              <a:rPr lang="ru-RU" sz="2400" dirty="0" err="1">
                <a:latin typeface="Cambria" pitchFamily="18" charset="0"/>
              </a:rPr>
              <a:t>бездіяльності</a:t>
            </a:r>
            <a:r>
              <a:rPr lang="ru-RU" sz="2400" dirty="0">
                <a:latin typeface="Cambria"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268760"/>
            <a:ext cx="8640960" cy="3672407"/>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447675" algn="just">
              <a:buNone/>
            </a:pPr>
            <a:r>
              <a:rPr lang="uk-UA" sz="2400" b="1" dirty="0">
                <a:latin typeface="Cambria" pitchFamily="18" charset="0"/>
                <a:cs typeface="Times New Roman" pitchFamily="18" charset="0"/>
              </a:rPr>
              <a:t>Суб'єктивна сторона</a:t>
            </a:r>
            <a:r>
              <a:rPr lang="uk-UA" sz="2400" dirty="0">
                <a:latin typeface="Cambria" pitchFamily="18" charset="0"/>
                <a:cs typeface="Times New Roman" pitchFamily="18" charset="0"/>
              </a:rPr>
              <a:t> більшості кримінальних правопорушень характеризується </a:t>
            </a:r>
            <a:r>
              <a:rPr lang="uk-UA" sz="2400" b="1" i="1" dirty="0">
                <a:latin typeface="Cambria" pitchFamily="18" charset="0"/>
                <a:cs typeface="Times New Roman" pitchFamily="18" charset="0"/>
              </a:rPr>
              <a:t>умисною</a:t>
            </a:r>
            <a:r>
              <a:rPr lang="uk-UA" sz="2400" dirty="0">
                <a:latin typeface="Cambria" pitchFamily="18" charset="0"/>
                <a:cs typeface="Times New Roman" pitchFamily="18" charset="0"/>
              </a:rPr>
              <a:t> </a:t>
            </a:r>
            <a:r>
              <a:rPr lang="uk-UA" sz="2400" b="1" i="1" dirty="0">
                <a:latin typeface="Cambria" pitchFamily="18" charset="0"/>
                <a:cs typeface="Times New Roman" pitchFamily="18" charset="0"/>
              </a:rPr>
              <a:t>виною </a:t>
            </a:r>
            <a:r>
              <a:rPr lang="uk-UA" sz="2400" dirty="0">
                <a:latin typeface="Cambria" pitchFamily="18" charset="0"/>
                <a:cs typeface="Times New Roman" pitchFamily="18" charset="0"/>
              </a:rPr>
              <a:t>у виді прямого умислу. </a:t>
            </a:r>
          </a:p>
          <a:p>
            <a:pPr marL="0" indent="447675" algn="just">
              <a:buNone/>
            </a:pPr>
            <a:r>
              <a:rPr lang="ru-RU" sz="2400" dirty="0" err="1">
                <a:latin typeface="Cambria" pitchFamily="18" charset="0"/>
                <a:cs typeface="Times New Roman" pitchFamily="18" charset="0"/>
              </a:rPr>
              <a:t>Кримінальні</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правопорушення</a:t>
            </a:r>
            <a:r>
              <a:rPr lang="ru-RU" sz="2400" dirty="0">
                <a:latin typeface="Cambria" pitchFamily="18" charset="0"/>
                <a:cs typeface="Times New Roman" pitchFamily="18" charset="0"/>
              </a:rPr>
              <a:t> з </a:t>
            </a:r>
            <a:r>
              <a:rPr lang="ru-RU" sz="2400" dirty="0" err="1">
                <a:latin typeface="Cambria" pitchFamily="18" charset="0"/>
                <a:cs typeface="Times New Roman" pitchFamily="18" charset="0"/>
              </a:rPr>
              <a:t>матеріальним</a:t>
            </a:r>
            <a:r>
              <a:rPr lang="ru-RU" sz="2400" dirty="0">
                <a:latin typeface="Cambria" pitchFamily="18" charset="0"/>
                <a:cs typeface="Times New Roman" pitchFamily="18" charset="0"/>
              </a:rPr>
              <a:t> складом </a:t>
            </a:r>
            <a:r>
              <a:rPr lang="ru-RU" sz="2400" dirty="0" err="1">
                <a:latin typeface="Cambria" pitchFamily="18" charset="0"/>
                <a:cs typeface="Times New Roman" pitchFamily="18" charset="0"/>
              </a:rPr>
              <a:t>характеризуються</a:t>
            </a:r>
            <a:r>
              <a:rPr lang="ru-RU" sz="2400" dirty="0">
                <a:latin typeface="Cambria" pitchFamily="18" charset="0"/>
                <a:cs typeface="Times New Roman" pitchFamily="18" charset="0"/>
              </a:rPr>
              <a:t> </a:t>
            </a:r>
            <a:r>
              <a:rPr lang="ru-RU" sz="2400" b="1" i="1" dirty="0" err="1">
                <a:latin typeface="Cambria" pitchFamily="18" charset="0"/>
                <a:cs typeface="Times New Roman" pitchFamily="18" charset="0"/>
              </a:rPr>
              <a:t>необережною</a:t>
            </a:r>
            <a:r>
              <a:rPr lang="ru-RU" sz="2400" b="1" i="1" dirty="0">
                <a:latin typeface="Cambria" pitchFamily="18" charset="0"/>
                <a:cs typeface="Times New Roman" pitchFamily="18" charset="0"/>
              </a:rPr>
              <a:t> формою </a:t>
            </a:r>
            <a:r>
              <a:rPr lang="ru-RU" sz="2400" i="1" dirty="0">
                <a:latin typeface="Cambria" pitchFamily="18" charset="0"/>
                <a:cs typeface="Times New Roman" pitchFamily="18" charset="0"/>
              </a:rPr>
              <a:t>вини</a:t>
            </a:r>
            <a:r>
              <a:rPr lang="ru-RU" sz="2400" dirty="0">
                <a:latin typeface="Cambria" pitchFamily="18" charset="0"/>
                <a:cs typeface="Times New Roman" pitchFamily="18" charset="0"/>
              </a:rPr>
              <a:t>.</a:t>
            </a:r>
          </a:p>
          <a:p>
            <a:pPr marL="0" indent="447675" algn="just">
              <a:buNone/>
            </a:pPr>
            <a:r>
              <a:rPr lang="ru-RU" sz="2400" dirty="0" err="1">
                <a:latin typeface="Cambria" pitchFamily="18" charset="0"/>
                <a:cs typeface="Times New Roman" pitchFamily="18" charset="0"/>
              </a:rPr>
              <a:t>Має</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місце</a:t>
            </a:r>
            <a:r>
              <a:rPr lang="ru-RU" sz="2400" dirty="0">
                <a:latin typeface="Cambria" pitchFamily="18" charset="0"/>
                <a:cs typeface="Times New Roman" pitchFamily="18" charset="0"/>
              </a:rPr>
              <a:t> </a:t>
            </a:r>
            <a:r>
              <a:rPr lang="ru-RU" sz="2400" b="1" i="1" dirty="0" err="1">
                <a:latin typeface="Cambria" pitchFamily="18" charset="0"/>
                <a:cs typeface="Times New Roman" pitchFamily="18" charset="0"/>
              </a:rPr>
              <a:t>змішана</a:t>
            </a:r>
            <a:r>
              <a:rPr lang="ru-RU" sz="2400" b="1" i="1" dirty="0">
                <a:latin typeface="Cambria" pitchFamily="18" charset="0"/>
                <a:cs typeface="Times New Roman" pitchFamily="18" charset="0"/>
              </a:rPr>
              <a:t> форма</a:t>
            </a:r>
            <a:r>
              <a:rPr lang="ru-RU" sz="2400" b="1" dirty="0">
                <a:latin typeface="Cambria" pitchFamily="18" charset="0"/>
                <a:cs typeface="Times New Roman" pitchFamily="18" charset="0"/>
              </a:rPr>
              <a:t> </a:t>
            </a:r>
            <a:r>
              <a:rPr lang="ru-RU" sz="2400" dirty="0">
                <a:latin typeface="Cambria" pitchFamily="18" charset="0"/>
                <a:cs typeface="Times New Roman" pitchFamily="18" charset="0"/>
              </a:rPr>
              <a:t>вини, </a:t>
            </a:r>
            <a:r>
              <a:rPr lang="ru-RU" sz="2400" dirty="0" err="1">
                <a:latin typeface="Cambria" pitchFamily="18" charset="0"/>
                <a:cs typeface="Times New Roman" pitchFamily="18" charset="0"/>
              </a:rPr>
              <a:t>що</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передбачає</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умисну</a:t>
            </a:r>
            <a:r>
              <a:rPr lang="ru-RU" sz="2400" dirty="0">
                <a:latin typeface="Cambria" pitchFamily="18" charset="0"/>
                <a:cs typeface="Times New Roman" pitchFamily="18" charset="0"/>
              </a:rPr>
              <a:t> форму вини </a:t>
            </a:r>
            <a:r>
              <a:rPr lang="ru-RU" sz="2400" dirty="0" err="1">
                <a:latin typeface="Cambria" pitchFamily="18" charset="0"/>
                <a:cs typeface="Times New Roman" pitchFamily="18" charset="0"/>
              </a:rPr>
              <a:t>щодо</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діяння</a:t>
            </a:r>
            <a:r>
              <a:rPr lang="ru-RU" sz="2400" dirty="0">
                <a:latin typeface="Cambria" pitchFamily="18" charset="0"/>
                <a:cs typeface="Times New Roman" pitchFamily="18" charset="0"/>
              </a:rPr>
              <a:t> і </a:t>
            </a:r>
            <a:r>
              <a:rPr lang="ru-RU" sz="2400" dirty="0" err="1">
                <a:latin typeface="Cambria" pitchFamily="18" charset="0"/>
                <a:cs typeface="Times New Roman" pitchFamily="18" charset="0"/>
              </a:rPr>
              <a:t>необережність</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щодо</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наслідку</a:t>
            </a:r>
            <a:r>
              <a:rPr lang="ru-RU" sz="2400" dirty="0">
                <a:latin typeface="Cambria" pitchFamily="18" charset="0"/>
                <a:cs typeface="Times New Roman" pitchFamily="18" charset="0"/>
              </a:rPr>
              <a:t>.</a:t>
            </a:r>
            <a:endParaRPr lang="ru-RU" sz="2400" b="1" i="1" dirty="0">
              <a:latin typeface="Cambria" pitchFamily="18" charset="0"/>
              <a:cs typeface="Times New Roman" pitchFamily="18" charset="0"/>
            </a:endParaRPr>
          </a:p>
          <a:p>
            <a:pPr marL="0" indent="447675" algn="just">
              <a:buNone/>
            </a:pPr>
            <a:r>
              <a:rPr lang="ru-RU" sz="2400" b="1" i="1" dirty="0" err="1">
                <a:latin typeface="Cambria" pitchFamily="18" charset="0"/>
                <a:cs typeface="Times New Roman" pitchFamily="18" charset="0"/>
              </a:rPr>
              <a:t>Мотиви</a:t>
            </a:r>
            <a:r>
              <a:rPr lang="ru-RU" sz="2400" b="1" i="1" dirty="0">
                <a:latin typeface="Cambria" pitchFamily="18" charset="0"/>
                <a:cs typeface="Times New Roman" pitchFamily="18" charset="0"/>
              </a:rPr>
              <a:t> і мета</a:t>
            </a:r>
            <a:r>
              <a:rPr lang="ru-RU" sz="2400" b="1" dirty="0">
                <a:latin typeface="Cambria" pitchFamily="18" charset="0"/>
                <a:cs typeface="Times New Roman" pitchFamily="18" charset="0"/>
              </a:rPr>
              <a:t> </a:t>
            </a:r>
            <a:r>
              <a:rPr lang="ru-RU" sz="2400" dirty="0" err="1">
                <a:latin typeface="Cambria" pitchFamily="18" charset="0"/>
                <a:cs typeface="Times New Roman" pitchFamily="18" charset="0"/>
              </a:rPr>
              <a:t>більшості</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кримінальних</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правопорушень</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проти</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громадської</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безпеки</a:t>
            </a:r>
            <a:r>
              <a:rPr lang="ru-RU" sz="2400" dirty="0">
                <a:latin typeface="Cambria" pitchFamily="18" charset="0"/>
                <a:cs typeface="Times New Roman" pitchFamily="18" charset="0"/>
              </a:rPr>
              <a:t> не є </a:t>
            </a:r>
            <a:r>
              <a:rPr lang="ru-RU" sz="2400" dirty="0" err="1">
                <a:latin typeface="Cambria" pitchFamily="18" charset="0"/>
                <a:cs typeface="Times New Roman" pitchFamily="18" charset="0"/>
              </a:rPr>
              <a:t>їх</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обов‘язковою</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ознакою</a:t>
            </a:r>
            <a:r>
              <a:rPr lang="ru-RU" sz="2400" dirty="0">
                <a:latin typeface="Cambria" pitchFamily="18" charset="0"/>
                <a:cs typeface="Times New Roman" pitchFamily="18" charset="0"/>
              </a:rPr>
              <a:t> і </a:t>
            </a:r>
            <a:r>
              <a:rPr lang="ru-RU" sz="2400" dirty="0" err="1">
                <a:latin typeface="Cambria" pitchFamily="18" charset="0"/>
                <a:cs typeface="Times New Roman" pitchFamily="18" charset="0"/>
              </a:rPr>
              <a:t>можуть</a:t>
            </a:r>
            <a:r>
              <a:rPr lang="ru-RU" sz="2400" dirty="0">
                <a:latin typeface="Cambria" pitchFamily="18" charset="0"/>
                <a:cs typeface="Times New Roman" pitchFamily="18" charset="0"/>
              </a:rPr>
              <a:t> бути </a:t>
            </a:r>
            <a:r>
              <a:rPr lang="ru-RU" sz="2400" dirty="0" err="1">
                <a:latin typeface="Cambria" pitchFamily="18" charset="0"/>
                <a:cs typeface="Times New Roman" pitchFamily="18" charset="0"/>
              </a:rPr>
              <a:t>різноманітними</a:t>
            </a:r>
            <a:r>
              <a:rPr lang="ru-RU" sz="2400" dirty="0">
                <a:latin typeface="Times New Roman" pitchFamily="18" charset="0"/>
                <a:cs typeface="Times New Roman" pitchFamily="18" charset="0"/>
              </a:rPr>
              <a:t>.</a:t>
            </a:r>
            <a:endParaRPr lang="ru-RU" sz="2400" dirty="0"/>
          </a:p>
          <a:p>
            <a:endParaRPr lang="uk-UA" dirty="0">
              <a:latin typeface="Cambria" pitchFamily="18" charset="0"/>
            </a:endParaRPr>
          </a:p>
          <a:p>
            <a:pPr marL="0" indent="0" algn="just">
              <a:buNone/>
            </a:pPr>
            <a:endParaRPr lang="ru-RU" dirty="0">
              <a:latin typeface="Cambria" pitchFamily="18" charset="0"/>
            </a:endParaRP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188640"/>
            <a:ext cx="8568952" cy="6048672"/>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0" indent="447675" algn="just">
              <a:buNone/>
            </a:pPr>
            <a:r>
              <a:rPr lang="ru-RU" sz="2800" b="1" dirty="0">
                <a:latin typeface="Cambria" pitchFamily="18" charset="0"/>
              </a:rPr>
              <a:t>Але </a:t>
            </a:r>
            <a:r>
              <a:rPr lang="ru-RU" sz="2800" dirty="0">
                <a:latin typeface="Cambria" pitchFamily="18" charset="0"/>
              </a:rPr>
              <a:t>в </a:t>
            </a:r>
            <a:r>
              <a:rPr lang="ru-RU" sz="2800" dirty="0" err="1">
                <a:latin typeface="Cambria" pitchFamily="18" charset="0"/>
              </a:rPr>
              <a:t>ряді</a:t>
            </a:r>
            <a:r>
              <a:rPr lang="ru-RU" sz="2800" dirty="0">
                <a:latin typeface="Cambria" pitchFamily="18" charset="0"/>
              </a:rPr>
              <a:t> </a:t>
            </a:r>
            <a:r>
              <a:rPr lang="ru-RU" sz="2800" dirty="0" err="1">
                <a:latin typeface="Cambria" pitchFamily="18" charset="0"/>
              </a:rPr>
              <a:t>випадків</a:t>
            </a:r>
            <a:r>
              <a:rPr lang="ru-RU" sz="2800" dirty="0">
                <a:latin typeface="Cambria" pitchFamily="18" charset="0"/>
              </a:rPr>
              <a:t> </a:t>
            </a:r>
            <a:r>
              <a:rPr lang="ru-RU" sz="2800" b="1" dirty="0">
                <a:latin typeface="Cambria" pitchFamily="18" charset="0"/>
              </a:rPr>
              <a:t>мета </a:t>
            </a:r>
            <a:r>
              <a:rPr lang="ru-RU" sz="2800" dirty="0" err="1">
                <a:latin typeface="Cambria" pitchFamily="18" charset="0"/>
              </a:rPr>
              <a:t>безпосередньо</a:t>
            </a:r>
            <a:r>
              <a:rPr lang="ru-RU" sz="2800" dirty="0">
                <a:latin typeface="Cambria" pitchFamily="18" charset="0"/>
              </a:rPr>
              <a:t> </a:t>
            </a:r>
            <a:r>
              <a:rPr lang="ru-RU" sz="2800" dirty="0" err="1">
                <a:latin typeface="Cambria" pitchFamily="18" charset="0"/>
              </a:rPr>
              <a:t>вказана</a:t>
            </a:r>
            <a:r>
              <a:rPr lang="ru-RU" sz="2800" dirty="0">
                <a:latin typeface="Cambria" pitchFamily="18" charset="0"/>
              </a:rPr>
              <a:t> в </a:t>
            </a:r>
            <a:r>
              <a:rPr lang="ru-RU" sz="2800" dirty="0" err="1">
                <a:latin typeface="Cambria" pitchFamily="18" charset="0"/>
              </a:rPr>
              <a:t>законі</a:t>
            </a:r>
            <a:r>
              <a:rPr lang="ru-RU" sz="2800" dirty="0">
                <a:latin typeface="Cambria" pitchFamily="18" charset="0"/>
              </a:rPr>
              <a:t>, </a:t>
            </a:r>
            <a:r>
              <a:rPr lang="ru-RU" sz="2800" dirty="0" err="1">
                <a:latin typeface="Cambria" pitchFamily="18" charset="0"/>
              </a:rPr>
              <a:t>зокрема</a:t>
            </a:r>
            <a:r>
              <a:rPr lang="ru-RU" sz="2800" dirty="0">
                <a:latin typeface="Cambria" pitchFamily="18" charset="0"/>
              </a:rPr>
              <a:t> :</a:t>
            </a:r>
          </a:p>
          <a:p>
            <a:pPr marL="0" indent="447675" algn="just">
              <a:buFont typeface="Wingdings" pitchFamily="2" charset="2"/>
              <a:buChar char="ü"/>
            </a:pPr>
            <a:r>
              <a:rPr lang="ru-RU" sz="2800" dirty="0">
                <a:latin typeface="Cambria" pitchFamily="18" charset="0"/>
              </a:rPr>
              <a:t> </a:t>
            </a:r>
            <a:r>
              <a:rPr lang="ru-RU" sz="2800" dirty="0" err="1">
                <a:latin typeface="Cambria" pitchFamily="18" charset="0"/>
              </a:rPr>
              <a:t>напад</a:t>
            </a:r>
            <a:r>
              <a:rPr lang="ru-RU" sz="2800" dirty="0">
                <a:latin typeface="Cambria" pitchFamily="18" charset="0"/>
              </a:rPr>
              <a:t> на </a:t>
            </a:r>
            <a:r>
              <a:rPr lang="ru-RU" sz="2800" dirty="0" err="1">
                <a:latin typeface="Cambria" pitchFamily="18" charset="0"/>
              </a:rPr>
              <a:t>підприємства</a:t>
            </a:r>
            <a:r>
              <a:rPr lang="ru-RU" sz="2800" dirty="0">
                <a:latin typeface="Cambria" pitchFamily="18" charset="0"/>
              </a:rPr>
              <a:t>, установи, </a:t>
            </a:r>
            <a:r>
              <a:rPr lang="ru-RU" sz="2800" dirty="0" err="1">
                <a:latin typeface="Cambria" pitchFamily="18" charset="0"/>
              </a:rPr>
              <a:t>організації</a:t>
            </a:r>
            <a:r>
              <a:rPr lang="ru-RU" sz="2800" dirty="0">
                <a:latin typeface="Cambria" pitchFamily="18" charset="0"/>
              </a:rPr>
              <a:t> </a:t>
            </a:r>
            <a:r>
              <a:rPr lang="ru-RU" sz="2800" dirty="0" err="1">
                <a:latin typeface="Cambria" pitchFamily="18" charset="0"/>
              </a:rPr>
              <a:t>або</a:t>
            </a:r>
            <a:r>
              <a:rPr lang="ru-RU" sz="2800" dirty="0">
                <a:latin typeface="Cambria" pitchFamily="18" charset="0"/>
              </a:rPr>
              <a:t> </a:t>
            </a:r>
            <a:r>
              <a:rPr lang="ru-RU" sz="2800" dirty="0" err="1">
                <a:latin typeface="Cambria" pitchFamily="18" charset="0"/>
              </a:rPr>
              <a:t>окремих</a:t>
            </a:r>
            <a:r>
              <a:rPr lang="ru-RU" sz="2800" dirty="0">
                <a:latin typeface="Cambria" pitchFamily="18" charset="0"/>
              </a:rPr>
              <a:t> </a:t>
            </a:r>
            <a:r>
              <a:rPr lang="ru-RU" sz="2800" dirty="0" err="1">
                <a:latin typeface="Cambria" pitchFamily="18" charset="0"/>
              </a:rPr>
              <a:t>громадян</a:t>
            </a:r>
            <a:r>
              <a:rPr lang="ru-RU" sz="2800" dirty="0">
                <a:latin typeface="Cambria" pitchFamily="18" charset="0"/>
              </a:rPr>
              <a:t> </a:t>
            </a:r>
            <a:r>
              <a:rPr lang="uk-UA" sz="2800" dirty="0">
                <a:latin typeface="Cambria" pitchFamily="18" charset="0"/>
              </a:rPr>
              <a:t>;</a:t>
            </a:r>
          </a:p>
          <a:p>
            <a:pPr marL="0" indent="447675" algn="just">
              <a:buFont typeface="Wingdings" pitchFamily="2" charset="2"/>
              <a:buChar char="ü"/>
            </a:pPr>
            <a:r>
              <a:rPr lang="ru-RU" sz="2800" dirty="0" err="1">
                <a:latin typeface="Cambria" pitchFamily="18" charset="0"/>
              </a:rPr>
              <a:t>вчинення</a:t>
            </a:r>
            <a:r>
              <a:rPr lang="ru-RU" sz="2800" dirty="0">
                <a:latin typeface="Cambria" pitchFamily="18" charset="0"/>
              </a:rPr>
              <a:t> тяжкого </a:t>
            </a:r>
            <a:r>
              <a:rPr lang="ru-RU" sz="2800" dirty="0" err="1">
                <a:latin typeface="Cambria" pitchFamily="18" charset="0"/>
              </a:rPr>
              <a:t>або</a:t>
            </a:r>
            <a:r>
              <a:rPr lang="ru-RU" sz="2800" dirty="0">
                <a:latin typeface="Cambria" pitchFamily="18" charset="0"/>
              </a:rPr>
              <a:t> особливо тяжкого </a:t>
            </a:r>
            <a:r>
              <a:rPr lang="ru-RU" sz="2800" dirty="0" err="1">
                <a:latin typeface="Cambria" pitchFamily="18" charset="0"/>
              </a:rPr>
              <a:t>злочину</a:t>
            </a:r>
            <a:r>
              <a:rPr lang="ru-RU" sz="2800" dirty="0">
                <a:latin typeface="Cambria" pitchFamily="18" charset="0"/>
              </a:rPr>
              <a:t>, </a:t>
            </a:r>
            <a:r>
              <a:rPr lang="ru-RU" sz="2800" dirty="0" err="1">
                <a:latin typeface="Cambria" pitchFamily="18" charset="0"/>
              </a:rPr>
              <a:t>порушення</a:t>
            </a:r>
            <a:r>
              <a:rPr lang="ru-RU" sz="2800" dirty="0">
                <a:latin typeface="Cambria" pitchFamily="18" charset="0"/>
              </a:rPr>
              <a:t> </a:t>
            </a:r>
            <a:r>
              <a:rPr lang="ru-RU" sz="2800" dirty="0" err="1">
                <a:latin typeface="Cambria" pitchFamily="18" charset="0"/>
              </a:rPr>
              <a:t>громадської</a:t>
            </a:r>
            <a:r>
              <a:rPr lang="ru-RU" sz="2800" dirty="0">
                <a:latin typeface="Cambria" pitchFamily="18" charset="0"/>
              </a:rPr>
              <a:t> </a:t>
            </a:r>
            <a:r>
              <a:rPr lang="ru-RU" sz="2800" dirty="0" err="1">
                <a:latin typeface="Cambria" pitchFamily="18" charset="0"/>
              </a:rPr>
              <a:t>безпеки</a:t>
            </a:r>
            <a:r>
              <a:rPr lang="ru-RU" sz="2800" dirty="0">
                <a:latin typeface="Cambria" pitchFamily="18" charset="0"/>
              </a:rPr>
              <a:t>, </a:t>
            </a:r>
            <a:r>
              <a:rPr lang="ru-RU" sz="2800" dirty="0" err="1">
                <a:latin typeface="Cambria" pitchFamily="18" charset="0"/>
              </a:rPr>
              <a:t>залякування</a:t>
            </a:r>
            <a:r>
              <a:rPr lang="ru-RU" sz="2800" dirty="0">
                <a:latin typeface="Cambria" pitchFamily="18" charset="0"/>
              </a:rPr>
              <a:t> </a:t>
            </a:r>
            <a:r>
              <a:rPr lang="ru-RU" sz="2800" dirty="0" err="1">
                <a:latin typeface="Cambria" pitchFamily="18" charset="0"/>
              </a:rPr>
              <a:t>населення</a:t>
            </a:r>
            <a:r>
              <a:rPr lang="ru-RU" sz="2800" dirty="0">
                <a:latin typeface="Cambria" pitchFamily="18" charset="0"/>
              </a:rPr>
              <a:t>, </a:t>
            </a:r>
            <a:r>
              <a:rPr lang="ru-RU" sz="2800" dirty="0" err="1">
                <a:latin typeface="Cambria" pitchFamily="18" charset="0"/>
              </a:rPr>
              <a:t>провокація</a:t>
            </a:r>
            <a:r>
              <a:rPr lang="ru-RU" sz="2800" dirty="0">
                <a:latin typeface="Cambria" pitchFamily="18" charset="0"/>
              </a:rPr>
              <a:t> </a:t>
            </a:r>
            <a:r>
              <a:rPr lang="ru-RU" sz="2800" dirty="0" err="1">
                <a:latin typeface="Cambria" pitchFamily="18" charset="0"/>
              </a:rPr>
              <a:t>воєнного</a:t>
            </a:r>
            <a:r>
              <a:rPr lang="ru-RU" sz="2800" dirty="0">
                <a:latin typeface="Cambria" pitchFamily="18" charset="0"/>
              </a:rPr>
              <a:t> </a:t>
            </a:r>
            <a:r>
              <a:rPr lang="ru-RU" sz="2800" dirty="0" err="1">
                <a:latin typeface="Cambria" pitchFamily="18" charset="0"/>
              </a:rPr>
              <a:t>конфлікту</a:t>
            </a:r>
            <a:r>
              <a:rPr lang="ru-RU" sz="2800" dirty="0">
                <a:latin typeface="Cambria" pitchFamily="18" charset="0"/>
              </a:rPr>
              <a:t>, </a:t>
            </a:r>
            <a:r>
              <a:rPr lang="ru-RU" sz="2800" dirty="0" err="1">
                <a:latin typeface="Cambria" pitchFamily="18" charset="0"/>
              </a:rPr>
              <a:t>міжнародного</a:t>
            </a:r>
            <a:r>
              <a:rPr lang="ru-RU" sz="2800" dirty="0">
                <a:latin typeface="Cambria" pitchFamily="18" charset="0"/>
              </a:rPr>
              <a:t> </a:t>
            </a:r>
            <a:r>
              <a:rPr lang="ru-RU" sz="2800" dirty="0" err="1">
                <a:latin typeface="Cambria" pitchFamily="18" charset="0"/>
              </a:rPr>
              <a:t>ускладнення</a:t>
            </a:r>
            <a:r>
              <a:rPr lang="ru-RU" sz="2800" dirty="0">
                <a:latin typeface="Cambria" pitchFamily="18" charset="0"/>
              </a:rPr>
              <a:t>;</a:t>
            </a:r>
          </a:p>
          <a:p>
            <a:pPr marL="0" indent="447675" algn="just">
              <a:buFont typeface="Wingdings" pitchFamily="2" charset="2"/>
              <a:buChar char="ü"/>
            </a:pPr>
            <a:r>
              <a:rPr lang="ru-RU" sz="2800" dirty="0" err="1">
                <a:latin typeface="Cambria" pitchFamily="18" charset="0"/>
              </a:rPr>
              <a:t>вплив</a:t>
            </a:r>
            <a:r>
              <a:rPr lang="ru-RU" sz="2800" dirty="0">
                <a:latin typeface="Cambria" pitchFamily="18" charset="0"/>
              </a:rPr>
              <a:t> на </a:t>
            </a:r>
            <a:r>
              <a:rPr lang="ru-RU" sz="2800" dirty="0" err="1">
                <a:latin typeface="Cambria" pitchFamily="18" charset="0"/>
              </a:rPr>
              <a:t>прийняття</a:t>
            </a:r>
            <a:r>
              <a:rPr lang="ru-RU" sz="2800" dirty="0">
                <a:latin typeface="Cambria" pitchFamily="18" charset="0"/>
              </a:rPr>
              <a:t> </a:t>
            </a:r>
            <a:r>
              <a:rPr lang="ru-RU" sz="2800" dirty="0" err="1">
                <a:latin typeface="Cambria" pitchFamily="18" charset="0"/>
              </a:rPr>
              <a:t>рішень</a:t>
            </a:r>
            <a:r>
              <a:rPr lang="ru-RU" sz="2800" dirty="0">
                <a:latin typeface="Cambria" pitchFamily="18" charset="0"/>
              </a:rPr>
              <a:t> </a:t>
            </a:r>
            <a:r>
              <a:rPr lang="ru-RU" sz="2800" dirty="0" err="1">
                <a:latin typeface="Cambria" pitchFamily="18" charset="0"/>
              </a:rPr>
              <a:t>чи</a:t>
            </a:r>
            <a:r>
              <a:rPr lang="ru-RU" sz="2800" dirty="0">
                <a:latin typeface="Cambria" pitchFamily="18" charset="0"/>
              </a:rPr>
              <a:t> </a:t>
            </a:r>
            <a:r>
              <a:rPr lang="ru-RU" sz="2800" dirty="0" err="1">
                <a:latin typeface="Cambria" pitchFamily="18" charset="0"/>
              </a:rPr>
              <a:t>вчинення</a:t>
            </a:r>
            <a:r>
              <a:rPr lang="ru-RU" sz="2800" dirty="0">
                <a:latin typeface="Cambria" pitchFamily="18" charset="0"/>
              </a:rPr>
              <a:t> </a:t>
            </a:r>
            <a:r>
              <a:rPr lang="ru-RU" sz="2800" dirty="0" err="1">
                <a:latin typeface="Cambria" pitchFamily="18" charset="0"/>
              </a:rPr>
              <a:t>або</a:t>
            </a:r>
            <a:r>
              <a:rPr lang="ru-RU" sz="2800" dirty="0">
                <a:latin typeface="Cambria" pitchFamily="18" charset="0"/>
              </a:rPr>
              <a:t> </a:t>
            </a:r>
            <a:r>
              <a:rPr lang="ru-RU" sz="2800" dirty="0" err="1">
                <a:latin typeface="Cambria" pitchFamily="18" charset="0"/>
              </a:rPr>
              <a:t>невчинення</a:t>
            </a:r>
            <a:r>
              <a:rPr lang="ru-RU" sz="2800" dirty="0">
                <a:latin typeface="Cambria" pitchFamily="18" charset="0"/>
              </a:rPr>
              <a:t> </a:t>
            </a:r>
            <a:r>
              <a:rPr lang="ru-RU" sz="2800" dirty="0" err="1">
                <a:latin typeface="Cambria" pitchFamily="18" charset="0"/>
              </a:rPr>
              <a:t>дій</a:t>
            </a:r>
            <a:r>
              <a:rPr lang="ru-RU" sz="2800" dirty="0">
                <a:latin typeface="Cambria" pitchFamily="18" charset="0"/>
              </a:rPr>
              <a:t>;</a:t>
            </a:r>
          </a:p>
          <a:p>
            <a:pPr marL="0" indent="447675" algn="just">
              <a:buFont typeface="Wingdings" pitchFamily="2" charset="2"/>
              <a:buChar char="ü"/>
            </a:pPr>
            <a:r>
              <a:rPr lang="ru-RU" sz="2800" dirty="0" err="1">
                <a:latin typeface="Cambria" pitchFamily="18" charset="0"/>
              </a:rPr>
              <a:t>привернення</a:t>
            </a:r>
            <a:r>
              <a:rPr lang="ru-RU" sz="2800" dirty="0">
                <a:latin typeface="Cambria" pitchFamily="18" charset="0"/>
              </a:rPr>
              <a:t> </a:t>
            </a:r>
            <a:r>
              <a:rPr lang="ru-RU" sz="2800" dirty="0" err="1">
                <a:latin typeface="Cambria" pitchFamily="18" charset="0"/>
              </a:rPr>
              <a:t>уваги</a:t>
            </a:r>
            <a:r>
              <a:rPr lang="ru-RU" sz="2800" dirty="0">
                <a:latin typeface="Cambria" pitchFamily="18" charset="0"/>
              </a:rPr>
              <a:t> </a:t>
            </a:r>
            <a:r>
              <a:rPr lang="ru-RU" sz="2800" dirty="0" err="1">
                <a:latin typeface="Cambria" pitchFamily="18" charset="0"/>
              </a:rPr>
              <a:t>громадськості</a:t>
            </a:r>
            <a:r>
              <a:rPr lang="ru-RU" sz="2800" dirty="0">
                <a:latin typeface="Cambria" pitchFamily="18" charset="0"/>
              </a:rPr>
              <a:t> до </a:t>
            </a:r>
            <a:r>
              <a:rPr lang="ru-RU" sz="2800" dirty="0" err="1">
                <a:latin typeface="Cambria" pitchFamily="18" charset="0"/>
              </a:rPr>
              <a:t>певних</a:t>
            </a:r>
            <a:r>
              <a:rPr lang="ru-RU" sz="2800" dirty="0">
                <a:latin typeface="Cambria" pitchFamily="18" charset="0"/>
              </a:rPr>
              <a:t> </a:t>
            </a:r>
            <a:r>
              <a:rPr lang="ru-RU" sz="2800" dirty="0" err="1">
                <a:latin typeface="Cambria" pitchFamily="18" charset="0"/>
              </a:rPr>
              <a:t>політичних</a:t>
            </a:r>
            <a:r>
              <a:rPr lang="ru-RU" sz="2800" dirty="0">
                <a:latin typeface="Cambria" pitchFamily="18" charset="0"/>
              </a:rPr>
              <a:t>, </a:t>
            </a:r>
            <a:r>
              <a:rPr lang="ru-RU" sz="2800" dirty="0" err="1">
                <a:latin typeface="Cambria" pitchFamily="18" charset="0"/>
              </a:rPr>
              <a:t>релігійних</a:t>
            </a:r>
            <a:r>
              <a:rPr lang="ru-RU" sz="2800" dirty="0">
                <a:latin typeface="Cambria" pitchFamily="18" charset="0"/>
              </a:rPr>
              <a:t> </a:t>
            </a:r>
            <a:r>
              <a:rPr lang="ru-RU" sz="2800" dirty="0" err="1">
                <a:latin typeface="Cambria" pitchFamily="18" charset="0"/>
              </a:rPr>
              <a:t>поглядів</a:t>
            </a:r>
            <a:r>
              <a:rPr lang="ru-RU" sz="2800" dirty="0">
                <a:latin typeface="Cambria" pitchFamily="18" charset="0"/>
              </a:rPr>
              <a:t> </a:t>
            </a:r>
            <a:r>
              <a:rPr lang="ru-RU" sz="2800" dirty="0" err="1">
                <a:latin typeface="Cambria" pitchFamily="18" charset="0"/>
              </a:rPr>
              <a:t>терориста</a:t>
            </a:r>
            <a:r>
              <a:rPr lang="ru-RU" sz="2800" dirty="0">
                <a:latin typeface="Cambria" pitchFamily="18" charset="0"/>
              </a:rPr>
              <a:t>; </a:t>
            </a:r>
          </a:p>
          <a:p>
            <a:pPr marL="0" indent="447675" algn="just">
              <a:buFont typeface="Wingdings" pitchFamily="2" charset="2"/>
              <a:buChar char="ü"/>
            </a:pPr>
            <a:r>
              <a:rPr lang="ru-RU" sz="2800" dirty="0" err="1">
                <a:latin typeface="Cambria" pitchFamily="18" charset="0"/>
              </a:rPr>
              <a:t>захоплення</a:t>
            </a:r>
            <a:r>
              <a:rPr lang="ru-RU" sz="2800" dirty="0">
                <a:latin typeface="Cambria" pitchFamily="18" charset="0"/>
              </a:rPr>
              <a:t>, </a:t>
            </a:r>
            <a:r>
              <a:rPr lang="ru-RU" sz="2800" dirty="0" err="1">
                <a:latin typeface="Cambria" pitchFamily="18" charset="0"/>
              </a:rPr>
              <a:t>пошкодження</a:t>
            </a:r>
            <a:r>
              <a:rPr lang="ru-RU" sz="2800" dirty="0">
                <a:latin typeface="Cambria" pitchFamily="18" charset="0"/>
              </a:rPr>
              <a:t> </a:t>
            </a:r>
            <a:r>
              <a:rPr lang="ru-RU" sz="2800" dirty="0" err="1">
                <a:latin typeface="Cambria" pitchFamily="18" charset="0"/>
              </a:rPr>
              <a:t>або</a:t>
            </a:r>
            <a:r>
              <a:rPr lang="ru-RU" sz="2800" dirty="0">
                <a:latin typeface="Cambria" pitchFamily="18" charset="0"/>
              </a:rPr>
              <a:t> </a:t>
            </a:r>
            <a:r>
              <a:rPr lang="ru-RU" sz="2800" dirty="0" err="1">
                <a:latin typeface="Cambria" pitchFamily="18" charset="0"/>
              </a:rPr>
              <a:t>знищення</a:t>
            </a:r>
            <a:r>
              <a:rPr lang="ru-RU" sz="2800" dirty="0">
                <a:latin typeface="Cambria" pitchFamily="18" charset="0"/>
              </a:rPr>
              <a:t> </a:t>
            </a:r>
            <a:r>
              <a:rPr lang="ru-RU" sz="2800" dirty="0" err="1">
                <a:latin typeface="Cambria" pitchFamily="18" charset="0"/>
              </a:rPr>
              <a:t>об‘єктів</a:t>
            </a:r>
            <a:r>
              <a:rPr lang="ru-RU" sz="2800" dirty="0">
                <a:latin typeface="Cambria" pitchFamily="18" charset="0"/>
              </a:rPr>
              <a:t> </a:t>
            </a:r>
            <a:r>
              <a:rPr lang="uk-UA" sz="2800" dirty="0">
                <a:latin typeface="Cambria" pitchFamily="18" charset="0"/>
              </a:rPr>
              <a:t>;</a:t>
            </a:r>
          </a:p>
          <a:p>
            <a:pPr marL="0" indent="447675" algn="just">
              <a:buFont typeface="Wingdings" pitchFamily="2" charset="2"/>
              <a:buChar char="ü"/>
            </a:pPr>
            <a:r>
              <a:rPr lang="ru-RU" sz="2800" dirty="0" err="1">
                <a:latin typeface="Cambria" pitchFamily="18" charset="0"/>
              </a:rPr>
              <a:t>примусити</a:t>
            </a:r>
            <a:r>
              <a:rPr lang="ru-RU" sz="2800" dirty="0">
                <a:latin typeface="Cambria" pitchFamily="18" charset="0"/>
              </a:rPr>
              <a:t> </a:t>
            </a:r>
            <a:r>
              <a:rPr lang="ru-RU" sz="2800" dirty="0" err="1">
                <a:latin typeface="Cambria" pitchFamily="18" charset="0"/>
              </a:rPr>
              <a:t>фізичну</a:t>
            </a:r>
            <a:r>
              <a:rPr lang="ru-RU" sz="2800" dirty="0">
                <a:latin typeface="Cambria" pitchFamily="18" charset="0"/>
              </a:rPr>
              <a:t> </a:t>
            </a:r>
            <a:r>
              <a:rPr lang="ru-RU" sz="2800" dirty="0" err="1">
                <a:latin typeface="Cambria" pitchFamily="18" charset="0"/>
              </a:rPr>
              <a:t>чи</a:t>
            </a:r>
            <a:r>
              <a:rPr lang="ru-RU" sz="2800" dirty="0">
                <a:latin typeface="Cambria" pitchFamily="18" charset="0"/>
              </a:rPr>
              <a:t> </a:t>
            </a:r>
            <a:r>
              <a:rPr lang="ru-RU" sz="2800" dirty="0" err="1">
                <a:latin typeface="Cambria" pitchFamily="18" charset="0"/>
              </a:rPr>
              <a:t>юридичну</a:t>
            </a:r>
            <a:r>
              <a:rPr lang="ru-RU" sz="2800" dirty="0">
                <a:latin typeface="Cambria" pitchFamily="18" charset="0"/>
              </a:rPr>
              <a:t> особу, </a:t>
            </a:r>
            <a:r>
              <a:rPr lang="ru-RU" sz="2800" dirty="0" err="1">
                <a:latin typeface="Cambria" pitchFamily="18" charset="0"/>
              </a:rPr>
              <a:t>міжнародну</a:t>
            </a:r>
            <a:r>
              <a:rPr lang="ru-RU" sz="2800" dirty="0">
                <a:latin typeface="Cambria" pitchFamily="18" charset="0"/>
              </a:rPr>
              <a:t> </a:t>
            </a:r>
            <a:r>
              <a:rPr lang="ru-RU" sz="2800" dirty="0" err="1">
                <a:latin typeface="Cambria" pitchFamily="18" charset="0"/>
              </a:rPr>
              <a:t>організацію</a:t>
            </a:r>
            <a:r>
              <a:rPr lang="ru-RU" sz="2800" dirty="0">
                <a:latin typeface="Cambria" pitchFamily="18" charset="0"/>
              </a:rPr>
              <a:t> </a:t>
            </a:r>
            <a:r>
              <a:rPr lang="ru-RU" sz="2800" dirty="0" err="1">
                <a:latin typeface="Cambria" pitchFamily="18" charset="0"/>
              </a:rPr>
              <a:t>чи</a:t>
            </a:r>
            <a:r>
              <a:rPr lang="ru-RU" sz="2800" dirty="0">
                <a:latin typeface="Cambria" pitchFamily="18" charset="0"/>
              </a:rPr>
              <a:t> державу </a:t>
            </a:r>
            <a:r>
              <a:rPr lang="ru-RU" sz="2800" dirty="0" err="1">
                <a:latin typeface="Cambria" pitchFamily="18" charset="0"/>
              </a:rPr>
              <a:t>вчинити</a:t>
            </a:r>
            <a:r>
              <a:rPr lang="ru-RU" sz="2800" dirty="0">
                <a:latin typeface="Cambria" pitchFamily="18" charset="0"/>
              </a:rPr>
              <a:t> </a:t>
            </a:r>
            <a:r>
              <a:rPr lang="ru-RU" sz="2800" dirty="0" err="1">
                <a:latin typeface="Cambria" pitchFamily="18" charset="0"/>
              </a:rPr>
              <a:t>будь-яку</a:t>
            </a:r>
            <a:r>
              <a:rPr lang="ru-RU" sz="2800" dirty="0">
                <a:latin typeface="Cambria" pitchFamily="18" charset="0"/>
              </a:rPr>
              <a:t> </a:t>
            </a:r>
            <a:r>
              <a:rPr lang="ru-RU" sz="2800" dirty="0" err="1">
                <a:latin typeface="Cambria" pitchFamily="18" charset="0"/>
              </a:rPr>
              <a:t>дію</a:t>
            </a:r>
            <a:r>
              <a:rPr lang="ru-RU" sz="2800" dirty="0">
                <a:latin typeface="Cambria" pitchFamily="18" charset="0"/>
              </a:rPr>
              <a:t> </a:t>
            </a:r>
            <a:r>
              <a:rPr lang="ru-RU" sz="2800" dirty="0" err="1">
                <a:latin typeface="Cambria" pitchFamily="18" charset="0"/>
              </a:rPr>
              <a:t>або</a:t>
            </a:r>
            <a:r>
              <a:rPr lang="ru-RU" sz="2800" dirty="0">
                <a:latin typeface="Cambria" pitchFamily="18" charset="0"/>
              </a:rPr>
              <a:t> </a:t>
            </a:r>
            <a:r>
              <a:rPr lang="ru-RU" sz="2800" dirty="0" err="1">
                <a:latin typeface="Cambria" pitchFamily="18" charset="0"/>
              </a:rPr>
              <a:t>утриматися</a:t>
            </a:r>
            <a:r>
              <a:rPr lang="ru-RU" sz="2800" dirty="0">
                <a:latin typeface="Cambria" pitchFamily="18" charset="0"/>
              </a:rPr>
              <a:t> від </a:t>
            </a:r>
            <a:r>
              <a:rPr lang="ru-RU" sz="2800" dirty="0" err="1">
                <a:latin typeface="Cambria" pitchFamily="18" charset="0"/>
              </a:rPr>
              <a:t>неї</a:t>
            </a:r>
            <a:r>
              <a:rPr lang="ru-RU" sz="2800" dirty="0">
                <a:latin typeface="Cambria" pitchFamily="18" charset="0"/>
              </a:rPr>
              <a:t> </a:t>
            </a:r>
            <a:r>
              <a:rPr lang="uk-UA" sz="2800" dirty="0">
                <a:latin typeface="Cambria" pitchFamily="18" charset="0"/>
              </a:rPr>
              <a:t>;</a:t>
            </a:r>
          </a:p>
          <a:p>
            <a:pPr marL="0" indent="447675" algn="just">
              <a:buFont typeface="Wingdings" pitchFamily="2" charset="2"/>
              <a:buChar char="ü"/>
            </a:pPr>
            <a:r>
              <a:rPr lang="ru-RU" sz="2800" dirty="0" err="1">
                <a:latin typeface="Cambria" pitchFamily="18" charset="0"/>
              </a:rPr>
              <a:t>спричинення</a:t>
            </a:r>
            <a:r>
              <a:rPr lang="ru-RU" sz="2800" dirty="0">
                <a:latin typeface="Cambria" pitchFamily="18" charset="0"/>
              </a:rPr>
              <a:t> </a:t>
            </a:r>
            <a:r>
              <a:rPr lang="ru-RU" sz="2800" dirty="0" err="1">
                <a:latin typeface="Cambria" pitchFamily="18" charset="0"/>
              </a:rPr>
              <a:t>загибелі</a:t>
            </a:r>
            <a:r>
              <a:rPr lang="ru-RU" sz="2800" dirty="0">
                <a:latin typeface="Cambria" pitchFamily="18" charset="0"/>
              </a:rPr>
              <a:t> людей </a:t>
            </a:r>
            <a:r>
              <a:rPr lang="ru-RU" sz="2800" dirty="0" err="1">
                <a:latin typeface="Cambria" pitchFamily="18" charset="0"/>
              </a:rPr>
              <a:t>або</a:t>
            </a:r>
            <a:r>
              <a:rPr lang="ru-RU" sz="2800" dirty="0">
                <a:latin typeface="Cambria" pitchFamily="18" charset="0"/>
              </a:rPr>
              <a:t> </a:t>
            </a:r>
            <a:r>
              <a:rPr lang="ru-RU" sz="2800" dirty="0" err="1">
                <a:latin typeface="Cambria" pitchFamily="18" charset="0"/>
              </a:rPr>
              <a:t>інших</a:t>
            </a:r>
            <a:r>
              <a:rPr lang="ru-RU" sz="2800" dirty="0">
                <a:latin typeface="Cambria" pitchFamily="18" charset="0"/>
              </a:rPr>
              <a:t> тяжких </a:t>
            </a:r>
            <a:r>
              <a:rPr lang="ru-RU" sz="2800" dirty="0" err="1">
                <a:latin typeface="Cambria" pitchFamily="18" charset="0"/>
              </a:rPr>
              <a:t>наслідків</a:t>
            </a:r>
            <a:r>
              <a:rPr lang="ru-RU" sz="2800" dirty="0">
                <a:latin typeface="Cambria" pitchFamily="18" charset="0"/>
              </a:rPr>
              <a:t>.</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260648"/>
            <a:ext cx="8229600" cy="4525963"/>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lgn="just">
              <a:buNone/>
            </a:pPr>
            <a:r>
              <a:rPr lang="ru-RU" sz="2600" b="1" dirty="0" err="1">
                <a:latin typeface="Cambria" pitchFamily="18" charset="0"/>
                <a:cs typeface="Times New Roman" pitchFamily="18" charset="0"/>
              </a:rPr>
              <a:t>Суб’єкт</a:t>
            </a:r>
            <a:r>
              <a:rPr lang="ru-RU" sz="2600" b="1" dirty="0">
                <a:latin typeface="Cambria" pitchFamily="18" charset="0"/>
                <a:cs typeface="Times New Roman" pitchFamily="18" charset="0"/>
              </a:rPr>
              <a:t> </a:t>
            </a:r>
            <a:r>
              <a:rPr lang="ru-RU" sz="2600" dirty="0">
                <a:latin typeface="Cambria" pitchFamily="18" charset="0"/>
                <a:cs typeface="Times New Roman" pitchFamily="18" charset="0"/>
              </a:rPr>
              <a:t>– </a:t>
            </a:r>
            <a:r>
              <a:rPr lang="ru-RU" sz="2600" dirty="0" err="1">
                <a:latin typeface="Cambria" pitchFamily="18" charset="0"/>
                <a:cs typeface="Times New Roman" pitchFamily="18" charset="0"/>
              </a:rPr>
              <a:t>фізична</a:t>
            </a:r>
            <a:r>
              <a:rPr lang="ru-RU" sz="2600" dirty="0">
                <a:latin typeface="Cambria" pitchFamily="18" charset="0"/>
                <a:cs typeface="Times New Roman" pitchFamily="18" charset="0"/>
              </a:rPr>
              <a:t>, </a:t>
            </a:r>
            <a:r>
              <a:rPr lang="ru-RU" sz="2600" dirty="0" err="1">
                <a:latin typeface="Cambria" pitchFamily="18" charset="0"/>
                <a:cs typeface="Times New Roman" pitchFamily="18" charset="0"/>
              </a:rPr>
              <a:t>осудна</a:t>
            </a:r>
            <a:r>
              <a:rPr lang="ru-RU" sz="2600" dirty="0">
                <a:latin typeface="Cambria" pitchFamily="18" charset="0"/>
                <a:cs typeface="Times New Roman" pitchFamily="18" charset="0"/>
              </a:rPr>
              <a:t> особа, яка </a:t>
            </a:r>
            <a:r>
              <a:rPr lang="ru-RU" sz="2600" dirty="0" err="1">
                <a:latin typeface="Cambria" pitchFamily="18" charset="0"/>
                <a:cs typeface="Times New Roman" pitchFamily="18" charset="0"/>
              </a:rPr>
              <a:t>досягла</a:t>
            </a:r>
            <a:r>
              <a:rPr lang="ru-RU" sz="2600" dirty="0">
                <a:latin typeface="Cambria" pitchFamily="18" charset="0"/>
                <a:cs typeface="Times New Roman" pitchFamily="18" charset="0"/>
              </a:rPr>
              <a:t> 16-ти </a:t>
            </a:r>
            <a:r>
              <a:rPr lang="ru-RU" sz="2600" dirty="0" err="1">
                <a:latin typeface="Cambria" pitchFamily="18" charset="0"/>
                <a:cs typeface="Times New Roman" pitchFamily="18" charset="0"/>
              </a:rPr>
              <a:t>річного</a:t>
            </a:r>
            <a:r>
              <a:rPr lang="ru-RU" sz="2600" dirty="0">
                <a:latin typeface="Cambria" pitchFamily="18" charset="0"/>
                <a:cs typeface="Times New Roman" pitchFamily="18" charset="0"/>
              </a:rPr>
              <a:t> </a:t>
            </a:r>
            <a:r>
              <a:rPr lang="ru-RU" sz="2600" dirty="0" err="1">
                <a:latin typeface="Cambria" pitchFamily="18" charset="0"/>
                <a:cs typeface="Times New Roman" pitchFamily="18" charset="0"/>
              </a:rPr>
              <a:t>віку</a:t>
            </a:r>
            <a:r>
              <a:rPr lang="ru-RU" sz="2600" dirty="0">
                <a:latin typeface="Cambria" pitchFamily="18" charset="0"/>
                <a:cs typeface="Times New Roman" pitchFamily="18" charset="0"/>
              </a:rPr>
              <a:t>.</a:t>
            </a:r>
          </a:p>
          <a:p>
            <a:pPr marL="0" indent="0" algn="just">
              <a:buNone/>
            </a:pPr>
            <a:endParaRPr lang="ru-RU" sz="2600" dirty="0">
              <a:latin typeface="Cambria" pitchFamily="18" charset="0"/>
              <a:cs typeface="Times New Roman" pitchFamily="18" charset="0"/>
            </a:endParaRPr>
          </a:p>
          <a:p>
            <a:pPr marL="0" indent="0" algn="just">
              <a:buNone/>
            </a:pPr>
            <a:r>
              <a:rPr lang="uk-UA" sz="2600" i="1" dirty="0">
                <a:latin typeface="Cambria" pitchFamily="18" charset="0"/>
                <a:cs typeface="Times New Roman" pitchFamily="18" charset="0"/>
              </a:rPr>
              <a:t>З</a:t>
            </a:r>
            <a:r>
              <a:rPr lang="ru-RU" sz="2600" i="1" dirty="0">
                <a:latin typeface="Cambria" pitchFamily="18" charset="0"/>
                <a:cs typeface="Times New Roman" pitchFamily="18" charset="0"/>
              </a:rPr>
              <a:t>а </a:t>
            </a:r>
            <a:r>
              <a:rPr lang="ru-RU" sz="2600" i="1" dirty="0" err="1">
                <a:latin typeface="Cambria" pitchFamily="18" charset="0"/>
                <a:cs typeface="Times New Roman" pitchFamily="18" charset="0"/>
              </a:rPr>
              <a:t>вчинення</a:t>
            </a:r>
            <a:r>
              <a:rPr lang="ru-RU" sz="2600" i="1" dirty="0">
                <a:latin typeface="Cambria" pitchFamily="18" charset="0"/>
                <a:cs typeface="Times New Roman" pitchFamily="18" charset="0"/>
              </a:rPr>
              <a:t> </a:t>
            </a:r>
            <a:r>
              <a:rPr lang="ru-RU" sz="2600" i="1" dirty="0" err="1">
                <a:latin typeface="Cambria" pitchFamily="18" charset="0"/>
                <a:cs typeface="Times New Roman" pitchFamily="18" charset="0"/>
              </a:rPr>
              <a:t>кримінальних</a:t>
            </a:r>
            <a:r>
              <a:rPr lang="ru-RU" sz="2600" i="1" dirty="0">
                <a:latin typeface="Cambria" pitchFamily="18" charset="0"/>
                <a:cs typeface="Times New Roman" pitchFamily="18" charset="0"/>
              </a:rPr>
              <a:t> </a:t>
            </a:r>
            <a:r>
              <a:rPr lang="ru-RU" sz="2600" i="1" dirty="0" err="1">
                <a:latin typeface="Cambria" pitchFamily="18" charset="0"/>
                <a:cs typeface="Times New Roman" pitchFamily="18" charset="0"/>
              </a:rPr>
              <a:t>правопорушень</a:t>
            </a:r>
            <a:r>
              <a:rPr lang="ru-RU" sz="2600" i="1" dirty="0">
                <a:latin typeface="Cambria" pitchFamily="18" charset="0"/>
                <a:cs typeface="Times New Roman" pitchFamily="18" charset="0"/>
              </a:rPr>
              <a:t>, </a:t>
            </a:r>
            <a:r>
              <a:rPr lang="ru-RU" sz="2600" i="1" dirty="0" err="1">
                <a:latin typeface="Cambria" pitchFamily="18" charset="0"/>
                <a:cs typeface="Times New Roman" pitchFamily="18" charset="0"/>
              </a:rPr>
              <a:t>передбачених</a:t>
            </a:r>
            <a:r>
              <a:rPr lang="ru-RU" sz="2600" i="1" dirty="0">
                <a:latin typeface="Cambria" pitchFamily="18" charset="0"/>
                <a:cs typeface="Times New Roman" pitchFamily="18" charset="0"/>
              </a:rPr>
              <a:t>: ст. 257 </a:t>
            </a:r>
            <a:r>
              <a:rPr lang="uk-UA" sz="2600" i="1" dirty="0">
                <a:latin typeface="Cambria" pitchFamily="18" charset="0"/>
                <a:cs typeface="Times New Roman" pitchFamily="18" charset="0"/>
              </a:rPr>
              <a:t>КК</a:t>
            </a:r>
            <a:r>
              <a:rPr lang="ru-RU" sz="2600" i="1" dirty="0">
                <a:latin typeface="Cambria" pitchFamily="18" charset="0"/>
                <a:cs typeface="Times New Roman" pitchFamily="18" charset="0"/>
              </a:rPr>
              <a:t>, ст. 258, ст. 262, </a:t>
            </a:r>
            <a:r>
              <a:rPr lang="ru-RU" sz="2600" i="1" dirty="0" err="1">
                <a:latin typeface="Cambria" pitchFamily="18" charset="0"/>
                <a:cs typeface="Times New Roman" pitchFamily="18" charset="0"/>
              </a:rPr>
              <a:t>якщо</a:t>
            </a:r>
            <a:r>
              <a:rPr lang="ru-RU" sz="2600" i="1" dirty="0">
                <a:latin typeface="Cambria" pitchFamily="18" charset="0"/>
                <a:cs typeface="Times New Roman" pitchFamily="18" charset="0"/>
              </a:rPr>
              <a:t> </a:t>
            </a:r>
            <a:r>
              <a:rPr lang="ru-RU" sz="2600" i="1" dirty="0" err="1">
                <a:latin typeface="Cambria" pitchFamily="18" charset="0"/>
                <a:cs typeface="Times New Roman" pitchFamily="18" charset="0"/>
              </a:rPr>
              <a:t>вчинене</a:t>
            </a:r>
            <a:r>
              <a:rPr lang="ru-RU" sz="2600" i="1" dirty="0">
                <a:latin typeface="Cambria" pitchFamily="18" charset="0"/>
                <a:cs typeface="Times New Roman" pitchFamily="18" charset="0"/>
              </a:rPr>
              <a:t> шляхом </a:t>
            </a:r>
            <a:r>
              <a:rPr lang="ru-RU" sz="2600" i="1" dirty="0" err="1">
                <a:latin typeface="Cambria" pitchFamily="18" charset="0"/>
                <a:cs typeface="Times New Roman" pitchFamily="18" charset="0"/>
              </a:rPr>
              <a:t>крадіжки</a:t>
            </a:r>
            <a:r>
              <a:rPr lang="ru-RU" sz="2600" i="1" dirty="0">
                <a:latin typeface="Cambria" pitchFamily="18" charset="0"/>
                <a:cs typeface="Times New Roman" pitchFamily="18" charset="0"/>
              </a:rPr>
              <a:t>, грабежу, </a:t>
            </a:r>
            <a:r>
              <a:rPr lang="ru-RU" sz="2600" i="1" dirty="0" err="1">
                <a:latin typeface="Cambria" pitchFamily="18" charset="0"/>
                <a:cs typeface="Times New Roman" pitchFamily="18" charset="0"/>
              </a:rPr>
              <a:t>розбою</a:t>
            </a:r>
            <a:r>
              <a:rPr lang="ru-RU" sz="2600" i="1" dirty="0">
                <a:latin typeface="Cambria" pitchFamily="18" charset="0"/>
                <a:cs typeface="Times New Roman" pitchFamily="18" charset="0"/>
              </a:rPr>
              <a:t> </a:t>
            </a:r>
            <a:r>
              <a:rPr lang="ru-RU" sz="2600" i="1" dirty="0" err="1">
                <a:latin typeface="Cambria" pitchFamily="18" charset="0"/>
                <a:cs typeface="Times New Roman" pitchFamily="18" charset="0"/>
              </a:rPr>
              <a:t>чи</a:t>
            </a:r>
            <a:r>
              <a:rPr lang="ru-RU" sz="2600" i="1" dirty="0">
                <a:latin typeface="Cambria" pitchFamily="18" charset="0"/>
                <a:cs typeface="Times New Roman" pitchFamily="18" charset="0"/>
              </a:rPr>
              <a:t> </a:t>
            </a:r>
            <a:r>
              <a:rPr lang="ru-RU" sz="2600" i="1" dirty="0" err="1">
                <a:latin typeface="Cambria" pitchFamily="18" charset="0"/>
                <a:cs typeface="Times New Roman" pitchFamily="18" charset="0"/>
              </a:rPr>
              <a:t>вимагання</a:t>
            </a:r>
            <a:r>
              <a:rPr lang="ru-RU" sz="2600" i="1" dirty="0">
                <a:latin typeface="Cambria" pitchFamily="18" charset="0"/>
                <a:cs typeface="Times New Roman" pitchFamily="18" charset="0"/>
              </a:rPr>
              <a:t> </a:t>
            </a:r>
            <a:r>
              <a:rPr lang="ru-RU" sz="2600" i="1" dirty="0" err="1">
                <a:latin typeface="Cambria" pitchFamily="18" charset="0"/>
                <a:cs typeface="Times New Roman" pitchFamily="18" charset="0"/>
              </a:rPr>
              <a:t>відповідальність</a:t>
            </a:r>
            <a:r>
              <a:rPr lang="ru-RU" sz="2600" i="1" dirty="0">
                <a:latin typeface="Cambria" pitchFamily="18" charset="0"/>
                <a:cs typeface="Times New Roman" pitchFamily="18" charset="0"/>
              </a:rPr>
              <a:t> </a:t>
            </a:r>
            <a:r>
              <a:rPr lang="ru-RU" sz="2600" i="1" dirty="0" err="1">
                <a:latin typeface="Cambria" pitchFamily="18" charset="0"/>
                <a:cs typeface="Times New Roman" pitchFamily="18" charset="0"/>
              </a:rPr>
              <a:t>настає</a:t>
            </a:r>
            <a:r>
              <a:rPr lang="ru-RU" sz="2600" i="1" dirty="0">
                <a:latin typeface="Cambria" pitchFamily="18" charset="0"/>
                <a:cs typeface="Times New Roman" pitchFamily="18" charset="0"/>
              </a:rPr>
              <a:t> </a:t>
            </a:r>
            <a:r>
              <a:rPr lang="ru-RU" sz="2600" b="1" i="1" dirty="0">
                <a:latin typeface="Cambria" pitchFamily="18" charset="0"/>
                <a:cs typeface="Times New Roman" pitchFamily="18" charset="0"/>
              </a:rPr>
              <a:t>з 14 </a:t>
            </a:r>
            <a:r>
              <a:rPr lang="ru-RU" sz="2600" b="1" i="1" dirty="0" err="1">
                <a:latin typeface="Cambria" pitchFamily="18" charset="0"/>
                <a:cs typeface="Times New Roman" pitchFamily="18" charset="0"/>
              </a:rPr>
              <a:t>років</a:t>
            </a:r>
            <a:r>
              <a:rPr lang="ru-RU" sz="2600" i="1" dirty="0">
                <a:latin typeface="Cambria" pitchFamily="18" charset="0"/>
                <a:cs typeface="Times New Roman" pitchFamily="18" charset="0"/>
              </a:rPr>
              <a:t>.</a:t>
            </a:r>
          </a:p>
          <a:p>
            <a:pPr marL="0" indent="0" algn="just">
              <a:buNone/>
            </a:pPr>
            <a:endParaRPr lang="ru-RU" sz="2600" i="1" dirty="0">
              <a:latin typeface="Cambria" pitchFamily="18" charset="0"/>
              <a:cs typeface="Times New Roman" pitchFamily="18" charset="0"/>
            </a:endParaRPr>
          </a:p>
          <a:p>
            <a:pPr marL="0" indent="0" algn="just">
              <a:buNone/>
            </a:pPr>
            <a:r>
              <a:rPr lang="ru-RU" sz="2600" dirty="0">
                <a:latin typeface="Cambria" pitchFamily="18" charset="0"/>
                <a:cs typeface="Times New Roman" pitchFamily="18" charset="0"/>
              </a:rPr>
              <a:t>У </a:t>
            </a:r>
            <a:r>
              <a:rPr lang="ru-RU" sz="2600" dirty="0" err="1">
                <a:latin typeface="Cambria" pitchFamily="18" charset="0"/>
                <a:cs typeface="Times New Roman" pitchFamily="18" charset="0"/>
              </a:rPr>
              <a:t>ряді</a:t>
            </a:r>
            <a:r>
              <a:rPr lang="ru-RU" sz="2600" dirty="0">
                <a:latin typeface="Cambria" pitchFamily="18" charset="0"/>
                <a:cs typeface="Times New Roman" pitchFamily="18" charset="0"/>
              </a:rPr>
              <a:t> </a:t>
            </a:r>
            <a:r>
              <a:rPr lang="ru-RU" sz="2600" dirty="0" err="1">
                <a:latin typeface="Cambria" pitchFamily="18" charset="0"/>
                <a:cs typeface="Times New Roman" pitchFamily="18" charset="0"/>
              </a:rPr>
              <a:t>випадків</a:t>
            </a:r>
            <a:r>
              <a:rPr lang="ru-RU" sz="2600" dirty="0">
                <a:latin typeface="Cambria" pitchFamily="18" charset="0"/>
                <a:cs typeface="Times New Roman" pitchFamily="18" charset="0"/>
              </a:rPr>
              <a:t> при </a:t>
            </a:r>
            <a:r>
              <a:rPr lang="ru-RU" sz="2600" dirty="0" err="1">
                <a:latin typeface="Cambria" pitchFamily="18" charset="0"/>
                <a:cs typeface="Times New Roman" pitchFamily="18" charset="0"/>
              </a:rPr>
              <a:t>вчинення</a:t>
            </a:r>
            <a:r>
              <a:rPr lang="ru-RU" sz="2600" dirty="0">
                <a:latin typeface="Cambria" pitchFamily="18" charset="0"/>
                <a:cs typeface="Times New Roman" pitchFamily="18" charset="0"/>
              </a:rPr>
              <a:t> </a:t>
            </a:r>
            <a:r>
              <a:rPr lang="ru-RU" sz="2600" dirty="0" err="1">
                <a:latin typeface="Cambria" pitchFamily="18" charset="0"/>
                <a:cs typeface="Times New Roman" pitchFamily="18" charset="0"/>
              </a:rPr>
              <a:t>кримінальних</a:t>
            </a:r>
            <a:r>
              <a:rPr lang="ru-RU" sz="2600" dirty="0">
                <a:latin typeface="Cambria" pitchFamily="18" charset="0"/>
                <a:cs typeface="Times New Roman" pitchFamily="18" charset="0"/>
              </a:rPr>
              <a:t> </a:t>
            </a:r>
            <a:r>
              <a:rPr lang="ru-RU" sz="2600" dirty="0" err="1">
                <a:latin typeface="Cambria" pitchFamily="18" charset="0"/>
                <a:cs typeface="Times New Roman" pitchFamily="18" charset="0"/>
              </a:rPr>
              <a:t>правопорушень</a:t>
            </a:r>
            <a:r>
              <a:rPr lang="ru-RU" sz="2600" dirty="0">
                <a:latin typeface="Cambria" pitchFamily="18" charset="0"/>
                <a:cs typeface="Times New Roman" pitchFamily="18" charset="0"/>
              </a:rPr>
              <a:t> </a:t>
            </a:r>
            <a:r>
              <a:rPr lang="ru-RU" sz="2600" dirty="0" err="1">
                <a:latin typeface="Cambria" pitchFamily="18" charset="0"/>
                <a:cs typeface="Times New Roman" pitchFamily="18" charset="0"/>
              </a:rPr>
              <a:t>проти</a:t>
            </a:r>
            <a:r>
              <a:rPr lang="ru-RU" sz="2600" dirty="0">
                <a:latin typeface="Cambria" pitchFamily="18" charset="0"/>
                <a:cs typeface="Times New Roman" pitchFamily="18" charset="0"/>
              </a:rPr>
              <a:t> </a:t>
            </a:r>
            <a:r>
              <a:rPr lang="ru-RU" sz="2600" dirty="0" err="1">
                <a:latin typeface="Cambria" pitchFamily="18" charset="0"/>
                <a:cs typeface="Times New Roman" pitchFamily="18" charset="0"/>
              </a:rPr>
              <a:t>громадської</a:t>
            </a:r>
            <a:r>
              <a:rPr lang="ru-RU" sz="2600" dirty="0">
                <a:latin typeface="Cambria" pitchFamily="18" charset="0"/>
                <a:cs typeface="Times New Roman" pitchFamily="18" charset="0"/>
              </a:rPr>
              <a:t> </a:t>
            </a:r>
            <a:r>
              <a:rPr lang="ru-RU" sz="2600" dirty="0" err="1">
                <a:latin typeface="Cambria" pitchFamily="18" charset="0"/>
                <a:cs typeface="Times New Roman" pitchFamily="18" charset="0"/>
              </a:rPr>
              <a:t>безпеки</a:t>
            </a:r>
            <a:r>
              <a:rPr lang="ru-RU" sz="2600" dirty="0">
                <a:latin typeface="Cambria" pitchFamily="18" charset="0"/>
                <a:cs typeface="Times New Roman" pitchFamily="18" charset="0"/>
              </a:rPr>
              <a:t> </a:t>
            </a:r>
            <a:r>
              <a:rPr lang="ru-RU" sz="2600" dirty="0" err="1">
                <a:latin typeface="Cambria" pitchFamily="18" charset="0"/>
                <a:cs typeface="Times New Roman" pitchFamily="18" charset="0"/>
              </a:rPr>
              <a:t>має</a:t>
            </a:r>
            <a:r>
              <a:rPr lang="ru-RU" sz="2600" dirty="0">
                <a:latin typeface="Cambria" pitchFamily="18" charset="0"/>
                <a:cs typeface="Times New Roman" pitchFamily="18" charset="0"/>
              </a:rPr>
              <a:t> </a:t>
            </a:r>
            <a:r>
              <a:rPr lang="ru-RU" sz="2600" dirty="0" err="1">
                <a:latin typeface="Cambria" pitchFamily="18" charset="0"/>
                <a:cs typeface="Times New Roman" pitchFamily="18" charset="0"/>
              </a:rPr>
              <a:t>місце</a:t>
            </a:r>
            <a:r>
              <a:rPr lang="ru-RU" sz="2600" dirty="0">
                <a:latin typeface="Cambria" pitchFamily="18" charset="0"/>
                <a:cs typeface="Times New Roman" pitchFamily="18" charset="0"/>
              </a:rPr>
              <a:t> </a:t>
            </a:r>
            <a:r>
              <a:rPr lang="ru-RU" sz="2600" b="1" i="1" dirty="0" err="1">
                <a:latin typeface="Cambria" pitchFamily="18" charset="0"/>
                <a:cs typeface="Times New Roman" pitchFamily="18" charset="0"/>
              </a:rPr>
              <a:t>спеціальний</a:t>
            </a:r>
            <a:r>
              <a:rPr lang="ru-RU" sz="2600" b="1" i="1" dirty="0">
                <a:latin typeface="Cambria" pitchFamily="18" charset="0"/>
                <a:cs typeface="Times New Roman" pitchFamily="18" charset="0"/>
              </a:rPr>
              <a:t> </a:t>
            </a:r>
            <a:r>
              <a:rPr lang="ru-RU" sz="2600" b="1" i="1" dirty="0" err="1">
                <a:latin typeface="Cambria" pitchFamily="18" charset="0"/>
                <a:cs typeface="Times New Roman" pitchFamily="18" charset="0"/>
              </a:rPr>
              <a:t>суб‘єкт</a:t>
            </a:r>
            <a:r>
              <a:rPr lang="ru-RU" sz="2600" dirty="0">
                <a:latin typeface="Cambria" pitchFamily="18" charset="0"/>
                <a:cs typeface="Times New Roman" pitchFamily="18" charset="0"/>
              </a:rPr>
              <a:t> (</a:t>
            </a:r>
            <a:r>
              <a:rPr lang="ru-RU" sz="2600" dirty="0" err="1">
                <a:latin typeface="Cambria" pitchFamily="18" charset="0"/>
                <a:cs typeface="Times New Roman" pitchFamily="18" charset="0"/>
              </a:rPr>
              <a:t>службова</a:t>
            </a:r>
            <a:r>
              <a:rPr lang="ru-RU" sz="2600" dirty="0">
                <a:latin typeface="Cambria" pitchFamily="18" charset="0"/>
                <a:cs typeface="Times New Roman" pitchFamily="18" charset="0"/>
              </a:rPr>
              <a:t> особа), </a:t>
            </a:r>
            <a:r>
              <a:rPr lang="ru-RU" sz="2600" dirty="0" err="1">
                <a:latin typeface="Cambria" pitchFamily="18" charset="0"/>
                <a:cs typeface="Times New Roman" pitchFamily="18" charset="0"/>
              </a:rPr>
              <a:t>зокрема</a:t>
            </a:r>
            <a:r>
              <a:rPr lang="ru-RU" sz="2600" dirty="0">
                <a:latin typeface="Cambria" pitchFamily="18" charset="0"/>
                <a:cs typeface="Times New Roman" pitchFamily="18" charset="0"/>
              </a:rPr>
              <a:t> (ч. 2 ст. 256, 258-1, 258-4, 262, ч. 4 ст. 267-1)</a:t>
            </a:r>
          </a:p>
          <a:p>
            <a:endParaRPr lang="ru-RU" dirty="0"/>
          </a:p>
        </p:txBody>
      </p:sp>
      <p:pic>
        <p:nvPicPr>
          <p:cNvPr id="50178" name="Picture 2" descr="ÐÐ°ÑÑÐ¸Ð½ÐºÐ¸ Ð¿Ð¾ Ð·Ð°Ð¿ÑÐ¾ÑÑ Ð¿ÑÐµÑÑÑÐ¿Ð½Ð°Ñ Ð³ÑÑÐ¿Ð¿Ð¸ÑÐ¾Ð²ÐºÐ°"/>
          <p:cNvPicPr>
            <a:picLocks noChangeAspect="1" noChangeArrowheads="1"/>
          </p:cNvPicPr>
          <p:nvPr/>
        </p:nvPicPr>
        <p:blipFill>
          <a:blip r:embed="rId2" cstate="print"/>
          <a:srcRect/>
          <a:stretch>
            <a:fillRect/>
          </a:stretch>
        </p:blipFill>
        <p:spPr bwMode="auto">
          <a:xfrm flipH="1">
            <a:off x="5004048" y="4653136"/>
            <a:ext cx="3878145" cy="208823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260649"/>
            <a:ext cx="8651304" cy="4176464"/>
          </a:xfrm>
        </p:spPr>
        <p:style>
          <a:lnRef idx="1">
            <a:schemeClr val="accent1"/>
          </a:lnRef>
          <a:fillRef idx="2">
            <a:schemeClr val="accent1"/>
          </a:fillRef>
          <a:effectRef idx="1">
            <a:schemeClr val="accent1"/>
          </a:effectRef>
          <a:fontRef idx="minor">
            <a:schemeClr val="dk1"/>
          </a:fontRef>
        </p:style>
        <p:txBody>
          <a:bodyPr>
            <a:normAutofit/>
          </a:bodyPr>
          <a:lstStyle/>
          <a:p>
            <a:pPr algn="just">
              <a:buNone/>
            </a:pPr>
            <a:r>
              <a:rPr lang="ru-RU" sz="2400" b="1" dirty="0" err="1">
                <a:latin typeface="Cambria" pitchFamily="18" charset="0"/>
              </a:rPr>
              <a:t>Кваліфікуючі</a:t>
            </a:r>
            <a:r>
              <a:rPr lang="ru-RU" sz="2400" b="1" dirty="0">
                <a:latin typeface="Cambria" pitchFamily="18" charset="0"/>
              </a:rPr>
              <a:t> та особливо </a:t>
            </a:r>
            <a:r>
              <a:rPr lang="ru-RU" sz="2400" b="1" dirty="0" err="1">
                <a:latin typeface="Cambria" pitchFamily="18" charset="0"/>
              </a:rPr>
              <a:t>кваліфікуюча</a:t>
            </a:r>
            <a:r>
              <a:rPr lang="ru-RU" sz="2400" b="1" dirty="0">
                <a:latin typeface="Cambria" pitchFamily="18" charset="0"/>
              </a:rPr>
              <a:t> </a:t>
            </a:r>
            <a:r>
              <a:rPr lang="ru-RU" sz="2400" b="1" dirty="0" err="1">
                <a:latin typeface="Cambria" pitchFamily="18" charset="0"/>
              </a:rPr>
              <a:t>ознаки</a:t>
            </a:r>
            <a:r>
              <a:rPr lang="ru-RU" sz="2400" b="1" dirty="0">
                <a:latin typeface="Cambria" pitchFamily="18" charset="0"/>
              </a:rPr>
              <a:t> </a:t>
            </a:r>
            <a:r>
              <a:rPr lang="ru-RU" sz="2400" dirty="0">
                <a:latin typeface="Cambria" pitchFamily="18" charset="0"/>
              </a:rPr>
              <a:t>:</a:t>
            </a:r>
          </a:p>
          <a:p>
            <a:pPr marL="0" indent="358775" algn="just"/>
            <a:r>
              <a:rPr lang="ru-RU" sz="2400" dirty="0" err="1">
                <a:latin typeface="Cambria" pitchFamily="18" charset="0"/>
              </a:rPr>
              <a:t>загибель</a:t>
            </a:r>
            <a:r>
              <a:rPr lang="ru-RU" sz="2400" dirty="0">
                <a:latin typeface="Cambria" pitchFamily="18" charset="0"/>
              </a:rPr>
              <a:t> людей, </a:t>
            </a:r>
            <a:r>
              <a:rPr lang="ru-RU" sz="2400" dirty="0" err="1">
                <a:latin typeface="Cambria" pitchFamily="18" charset="0"/>
              </a:rPr>
              <a:t>що</a:t>
            </a:r>
            <a:r>
              <a:rPr lang="ru-RU" sz="2400" dirty="0">
                <a:latin typeface="Cambria" pitchFamily="18" charset="0"/>
              </a:rPr>
              <a:t> </a:t>
            </a:r>
            <a:r>
              <a:rPr lang="ru-RU" sz="2400" dirty="0" err="1">
                <a:latin typeface="Cambria" pitchFamily="18" charset="0"/>
              </a:rPr>
              <a:t>означає</a:t>
            </a:r>
            <a:r>
              <a:rPr lang="ru-RU" sz="2400" dirty="0">
                <a:latin typeface="Cambria" pitchFamily="18" charset="0"/>
              </a:rPr>
              <a:t> </a:t>
            </a:r>
            <a:r>
              <a:rPr lang="ru-RU" sz="2400" dirty="0" err="1">
                <a:latin typeface="Cambria" pitchFamily="18" charset="0"/>
              </a:rPr>
              <a:t>заподіяння</a:t>
            </a:r>
            <a:r>
              <a:rPr lang="ru-RU" sz="2400" dirty="0">
                <a:latin typeface="Cambria" pitchFamily="18" charset="0"/>
              </a:rPr>
              <a:t> </a:t>
            </a:r>
            <a:r>
              <a:rPr lang="ru-RU" sz="2400" dirty="0" err="1">
                <a:latin typeface="Cambria" pitchFamily="18" charset="0"/>
              </a:rPr>
              <a:t>смерті</a:t>
            </a:r>
            <a:r>
              <a:rPr lang="ru-RU" sz="2400" dirty="0">
                <a:latin typeface="Cambria" pitchFamily="18" charset="0"/>
              </a:rPr>
              <a:t> </a:t>
            </a:r>
            <a:r>
              <a:rPr lang="ru-RU" sz="2400" dirty="0" err="1">
                <a:latin typeface="Cambria" pitchFamily="18" charset="0"/>
              </a:rPr>
              <a:t>хоча</a:t>
            </a:r>
            <a:r>
              <a:rPr lang="ru-RU" sz="2400" dirty="0">
                <a:latin typeface="Cambria" pitchFamily="18" charset="0"/>
              </a:rPr>
              <a:t> б </a:t>
            </a:r>
            <a:r>
              <a:rPr lang="ru-RU" sz="2400" dirty="0" err="1">
                <a:latin typeface="Cambria" pitchFamily="18" charset="0"/>
              </a:rPr>
              <a:t>одній</a:t>
            </a:r>
            <a:r>
              <a:rPr lang="ru-RU" sz="2400" dirty="0">
                <a:latin typeface="Cambria" pitchFamily="18" charset="0"/>
              </a:rPr>
              <a:t> </a:t>
            </a:r>
            <a:r>
              <a:rPr lang="ru-RU" sz="2400" dirty="0" err="1">
                <a:latin typeface="Cambria" pitchFamily="18" charset="0"/>
              </a:rPr>
              <a:t>особі</a:t>
            </a:r>
            <a:r>
              <a:rPr lang="ru-RU" sz="2400" dirty="0">
                <a:latin typeface="Cambria" pitchFamily="18" charset="0"/>
              </a:rPr>
              <a:t> </a:t>
            </a:r>
            <a:r>
              <a:rPr lang="ru-RU" sz="2400" dirty="0" err="1">
                <a:latin typeface="Cambria" pitchFamily="18" charset="0"/>
              </a:rPr>
              <a:t>або</a:t>
            </a:r>
            <a:r>
              <a:rPr lang="ru-RU" sz="2400" dirty="0">
                <a:latin typeface="Cambria" pitchFamily="18" charset="0"/>
              </a:rPr>
              <a:t> </a:t>
            </a:r>
            <a:r>
              <a:rPr lang="ru-RU" sz="2400" dirty="0" err="1">
                <a:latin typeface="Cambria" pitchFamily="18" charset="0"/>
              </a:rPr>
              <a:t>більше</a:t>
            </a:r>
            <a:r>
              <a:rPr lang="ru-RU" sz="2400" dirty="0">
                <a:latin typeface="Cambria" pitchFamily="18" charset="0"/>
              </a:rPr>
              <a:t>, </a:t>
            </a:r>
            <a:r>
              <a:rPr lang="ru-RU" sz="2400" dirty="0" err="1">
                <a:latin typeface="Cambria" pitchFamily="18" charset="0"/>
              </a:rPr>
              <a:t>інші</a:t>
            </a:r>
            <a:r>
              <a:rPr lang="ru-RU" sz="2400" dirty="0">
                <a:latin typeface="Cambria" pitchFamily="18" charset="0"/>
              </a:rPr>
              <a:t> </a:t>
            </a:r>
            <a:r>
              <a:rPr lang="ru-RU" sz="2400" dirty="0" err="1">
                <a:latin typeface="Cambria" pitchFamily="18" charset="0"/>
              </a:rPr>
              <a:t>тяжкі</a:t>
            </a:r>
            <a:r>
              <a:rPr lang="ru-RU" sz="2400" dirty="0">
                <a:latin typeface="Cambria" pitchFamily="18" charset="0"/>
              </a:rPr>
              <a:t> </a:t>
            </a:r>
            <a:r>
              <a:rPr lang="ru-RU" sz="2400" dirty="0" err="1">
                <a:latin typeface="Cambria" pitchFamily="18" charset="0"/>
              </a:rPr>
              <a:t>наслідки</a:t>
            </a:r>
            <a:r>
              <a:rPr lang="ru-RU" sz="2400" dirty="0">
                <a:latin typeface="Cambria" pitchFamily="18" charset="0"/>
              </a:rPr>
              <a:t>:</a:t>
            </a:r>
          </a:p>
          <a:p>
            <a:pPr marL="985838" indent="0" algn="just">
              <a:buFont typeface="Wingdings" pitchFamily="2" charset="2"/>
              <a:buChar char="v"/>
            </a:pPr>
            <a:r>
              <a:rPr lang="ru-RU" sz="2400" dirty="0" err="1">
                <a:latin typeface="Cambria" pitchFamily="18" charset="0"/>
              </a:rPr>
              <a:t>заподіяння</a:t>
            </a:r>
            <a:r>
              <a:rPr lang="ru-RU" sz="2400" dirty="0">
                <a:latin typeface="Cambria" pitchFamily="18" charset="0"/>
              </a:rPr>
              <a:t> тяжких </a:t>
            </a:r>
            <a:r>
              <a:rPr lang="ru-RU" sz="2400" dirty="0" err="1">
                <a:latin typeface="Cambria" pitchFamily="18" charset="0"/>
              </a:rPr>
              <a:t>тілесних</a:t>
            </a:r>
            <a:r>
              <a:rPr lang="ru-RU" sz="2400" dirty="0">
                <a:latin typeface="Cambria" pitchFamily="18" charset="0"/>
              </a:rPr>
              <a:t> </a:t>
            </a:r>
            <a:r>
              <a:rPr lang="ru-RU" sz="2400" dirty="0" err="1">
                <a:latin typeface="Cambria" pitchFamily="18" charset="0"/>
              </a:rPr>
              <a:t>ушкоджень</a:t>
            </a:r>
            <a:r>
              <a:rPr lang="ru-RU" sz="2400" dirty="0">
                <a:latin typeface="Cambria" pitchFamily="18" charset="0"/>
              </a:rPr>
              <a:t> </a:t>
            </a:r>
            <a:r>
              <a:rPr lang="ru-RU" sz="2400" dirty="0" err="1">
                <a:latin typeface="Cambria" pitchFamily="18" charset="0"/>
              </a:rPr>
              <a:t>одній</a:t>
            </a:r>
            <a:r>
              <a:rPr lang="ru-RU" sz="2400" dirty="0">
                <a:latin typeface="Cambria" pitchFamily="18" charset="0"/>
              </a:rPr>
              <a:t> </a:t>
            </a:r>
            <a:r>
              <a:rPr lang="ru-RU" sz="2400" dirty="0" err="1">
                <a:latin typeface="Cambria" pitchFamily="18" charset="0"/>
              </a:rPr>
              <a:t>або</a:t>
            </a:r>
            <a:r>
              <a:rPr lang="ru-RU" sz="2400" dirty="0">
                <a:latin typeface="Cambria" pitchFamily="18" charset="0"/>
              </a:rPr>
              <a:t> </a:t>
            </a:r>
            <a:r>
              <a:rPr lang="ru-RU" sz="2400" dirty="0" err="1">
                <a:latin typeface="Cambria" pitchFamily="18" charset="0"/>
              </a:rPr>
              <a:t>кільком</a:t>
            </a:r>
            <a:r>
              <a:rPr lang="ru-RU" sz="2400" dirty="0">
                <a:latin typeface="Cambria" pitchFamily="18" charset="0"/>
              </a:rPr>
              <a:t> особам;</a:t>
            </a:r>
          </a:p>
          <a:p>
            <a:pPr marL="985838" indent="0" algn="just">
              <a:buFont typeface="Wingdings" pitchFamily="2" charset="2"/>
              <a:buChar char="v"/>
            </a:pPr>
            <a:r>
              <a:rPr lang="ru-RU" sz="2400" dirty="0" err="1">
                <a:latin typeface="Cambria" pitchFamily="18" charset="0"/>
              </a:rPr>
              <a:t>середньої</a:t>
            </a:r>
            <a:r>
              <a:rPr lang="ru-RU" sz="2400" dirty="0">
                <a:latin typeface="Cambria" pitchFamily="18" charset="0"/>
              </a:rPr>
              <a:t> </a:t>
            </a:r>
            <a:r>
              <a:rPr lang="ru-RU" sz="2400" dirty="0" err="1">
                <a:latin typeface="Cambria" pitchFamily="18" charset="0"/>
              </a:rPr>
              <a:t>тяжкості</a:t>
            </a:r>
            <a:r>
              <a:rPr lang="ru-RU" sz="2400" dirty="0">
                <a:latin typeface="Cambria" pitchFamily="18" charset="0"/>
              </a:rPr>
              <a:t> </a:t>
            </a:r>
            <a:r>
              <a:rPr lang="ru-RU" sz="2400" dirty="0" err="1">
                <a:latin typeface="Cambria" pitchFamily="18" charset="0"/>
              </a:rPr>
              <a:t>двом</a:t>
            </a:r>
            <a:r>
              <a:rPr lang="ru-RU" sz="2400" dirty="0">
                <a:latin typeface="Cambria" pitchFamily="18" charset="0"/>
              </a:rPr>
              <a:t> </a:t>
            </a:r>
            <a:r>
              <a:rPr lang="ru-RU" sz="2400" dirty="0" err="1">
                <a:latin typeface="Cambria" pitchFamily="18" charset="0"/>
              </a:rPr>
              <a:t>чи</a:t>
            </a:r>
            <a:r>
              <a:rPr lang="ru-RU" sz="2400" dirty="0">
                <a:latin typeface="Cambria" pitchFamily="18" charset="0"/>
              </a:rPr>
              <a:t> </a:t>
            </a:r>
            <a:r>
              <a:rPr lang="ru-RU" sz="2400" dirty="0" err="1">
                <a:latin typeface="Cambria" pitchFamily="18" charset="0"/>
              </a:rPr>
              <a:t>більше</a:t>
            </a:r>
            <a:r>
              <a:rPr lang="ru-RU" sz="2400" dirty="0">
                <a:latin typeface="Cambria" pitchFamily="18" charset="0"/>
              </a:rPr>
              <a:t> особам;</a:t>
            </a:r>
          </a:p>
          <a:p>
            <a:pPr marL="985838" indent="0" algn="just">
              <a:buFont typeface="Wingdings" pitchFamily="2" charset="2"/>
              <a:buChar char="v"/>
            </a:pPr>
            <a:r>
              <a:rPr lang="ru-RU" sz="2400" dirty="0" err="1">
                <a:latin typeface="Cambria" pitchFamily="18" charset="0"/>
              </a:rPr>
              <a:t>заподіяння</a:t>
            </a:r>
            <a:r>
              <a:rPr lang="ru-RU" sz="2400" dirty="0">
                <a:latin typeface="Cambria" pitchFamily="18" charset="0"/>
              </a:rPr>
              <a:t> </a:t>
            </a:r>
            <a:r>
              <a:rPr lang="ru-RU" sz="2400" dirty="0" err="1">
                <a:latin typeface="Cambria" pitchFamily="18" charset="0"/>
              </a:rPr>
              <a:t>майнової</a:t>
            </a:r>
            <a:r>
              <a:rPr lang="ru-RU" sz="2400" dirty="0">
                <a:latin typeface="Cambria" pitchFamily="18" charset="0"/>
              </a:rPr>
              <a:t> </a:t>
            </a:r>
            <a:r>
              <a:rPr lang="ru-RU" sz="2400" dirty="0" err="1">
                <a:latin typeface="Cambria" pitchFamily="18" charset="0"/>
              </a:rPr>
              <a:t>шкоди</a:t>
            </a:r>
            <a:r>
              <a:rPr lang="ru-RU" sz="2400" dirty="0">
                <a:latin typeface="Cambria" pitchFamily="18" charset="0"/>
              </a:rPr>
              <a:t> у великому </a:t>
            </a:r>
            <a:r>
              <a:rPr lang="ru-RU" sz="2400" dirty="0" err="1">
                <a:latin typeface="Cambria" pitchFamily="18" charset="0"/>
              </a:rPr>
              <a:t>або</a:t>
            </a:r>
            <a:r>
              <a:rPr lang="ru-RU" sz="2400" dirty="0">
                <a:latin typeface="Cambria" pitchFamily="18" charset="0"/>
              </a:rPr>
              <a:t> особливо великому </a:t>
            </a:r>
            <a:r>
              <a:rPr lang="ru-RU" sz="2400" dirty="0" err="1">
                <a:latin typeface="Cambria" pitchFamily="18" charset="0"/>
              </a:rPr>
              <a:t>розмірі</a:t>
            </a:r>
            <a:r>
              <a:rPr lang="ru-RU" sz="2400" dirty="0">
                <a:latin typeface="Cambria" pitchFamily="18" charset="0"/>
              </a:rPr>
              <a:t>;</a:t>
            </a:r>
          </a:p>
          <a:p>
            <a:pPr marL="0" indent="358775" algn="just"/>
            <a:r>
              <a:rPr lang="ru-RU" sz="2400" dirty="0">
                <a:latin typeface="Cambria" pitchFamily="18" charset="0"/>
              </a:rPr>
              <a:t>повторно;</a:t>
            </a:r>
          </a:p>
          <a:p>
            <a:pPr marL="0" indent="358775" algn="just"/>
            <a:r>
              <a:rPr lang="ru-RU" sz="2400" dirty="0" err="1">
                <a:latin typeface="Cambria" pitchFamily="18" charset="0"/>
              </a:rPr>
              <a:t>попередня</a:t>
            </a:r>
            <a:r>
              <a:rPr lang="ru-RU" sz="2400" dirty="0">
                <a:latin typeface="Cambria" pitchFamily="18" charset="0"/>
              </a:rPr>
              <a:t> </a:t>
            </a:r>
            <a:r>
              <a:rPr lang="ru-RU" sz="2400" dirty="0" err="1">
                <a:latin typeface="Cambria" pitchFamily="18" charset="0"/>
              </a:rPr>
              <a:t>змова</a:t>
            </a:r>
            <a:r>
              <a:rPr lang="ru-RU" sz="2400" dirty="0">
                <a:latin typeface="Cambria" pitchFamily="18" charset="0"/>
              </a:rPr>
              <a:t> </a:t>
            </a:r>
            <a:r>
              <a:rPr lang="ru-RU" sz="2400" dirty="0" err="1">
                <a:latin typeface="Cambria" pitchFamily="18" charset="0"/>
              </a:rPr>
              <a:t>групи</a:t>
            </a:r>
            <a:r>
              <a:rPr lang="ru-RU" sz="2400" dirty="0">
                <a:latin typeface="Cambria" pitchFamily="18" charset="0"/>
              </a:rPr>
              <a:t> </a:t>
            </a:r>
            <a:r>
              <a:rPr lang="ru-RU" sz="2400" dirty="0" err="1">
                <a:latin typeface="Cambria" pitchFamily="18" charset="0"/>
              </a:rPr>
              <a:t>осіб</a:t>
            </a:r>
            <a:r>
              <a:rPr lang="ru-RU" sz="2400" dirty="0">
                <a:latin typeface="Cambria" pitchFamily="18" charset="0"/>
              </a:rPr>
              <a:t>.</a:t>
            </a:r>
          </a:p>
          <a:p>
            <a:endParaRPr lang="ru-RU" dirty="0"/>
          </a:p>
        </p:txBody>
      </p:sp>
      <p:pic>
        <p:nvPicPr>
          <p:cNvPr id="52229" name="Picture 5" descr="ÐÐ°ÑÑÐ¸Ð½ÐºÐ¸ Ð¿Ð¾ Ð·Ð°Ð¿ÑÐ¾ÑÑ ÑÐ¿Ð¾Ð½ÑÐ¸Ðº Ð² ÑÑÐ°ÑÐ¾ÑÑÐ¸"/>
          <p:cNvPicPr>
            <a:picLocks noChangeAspect="1" noChangeArrowheads="1"/>
          </p:cNvPicPr>
          <p:nvPr/>
        </p:nvPicPr>
        <p:blipFill>
          <a:blip r:embed="rId2" cstate="print"/>
          <a:srcRect/>
          <a:stretch>
            <a:fillRect/>
          </a:stretch>
        </p:blipFill>
        <p:spPr bwMode="auto">
          <a:xfrm>
            <a:off x="5652120" y="3573016"/>
            <a:ext cx="3238500" cy="317832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16632"/>
            <a:ext cx="8640960" cy="2016224"/>
          </a:xfrm>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0">
              <a:buNone/>
            </a:pPr>
            <a:r>
              <a:rPr lang="ru-RU" sz="2400" dirty="0">
                <a:latin typeface="Cambria" pitchFamily="18" charset="0"/>
              </a:rPr>
              <a:t>В </a:t>
            </a:r>
            <a:r>
              <a:rPr lang="ru-RU" sz="2400" dirty="0" err="1">
                <a:latin typeface="Cambria" pitchFamily="18" charset="0"/>
              </a:rPr>
              <a:t>статтях</a:t>
            </a:r>
            <a:r>
              <a:rPr lang="ru-RU" sz="2400" dirty="0">
                <a:latin typeface="Cambria" pitchFamily="18" charset="0"/>
              </a:rPr>
              <a:t> (ч. 2 ст. 255, ч. 2 ст. 2583, ч. 6 ст. 260, ч. 3 ст. 263 КК) </a:t>
            </a:r>
            <a:r>
              <a:rPr lang="ru-RU" sz="2400" dirty="0" err="1">
                <a:latin typeface="Cambria" pitchFamily="18" charset="0"/>
              </a:rPr>
              <a:t>містяться</a:t>
            </a:r>
            <a:r>
              <a:rPr lang="ru-RU" sz="2400" dirty="0">
                <a:latin typeface="Cambria" pitchFamily="18" charset="0"/>
              </a:rPr>
              <a:t> </a:t>
            </a:r>
            <a:r>
              <a:rPr lang="ru-RU" sz="2400" b="1" dirty="0" err="1">
                <a:latin typeface="Cambria" pitchFamily="18" charset="0"/>
              </a:rPr>
              <a:t>заохочувальні</a:t>
            </a:r>
            <a:r>
              <a:rPr lang="ru-RU" sz="2400" b="1" dirty="0">
                <a:latin typeface="Cambria" pitchFamily="18" charset="0"/>
              </a:rPr>
              <a:t> </a:t>
            </a:r>
            <a:r>
              <a:rPr lang="ru-RU" sz="2400" b="1" dirty="0" err="1">
                <a:latin typeface="Cambria" pitchFamily="18" charset="0"/>
              </a:rPr>
              <a:t>норми</a:t>
            </a:r>
            <a:r>
              <a:rPr lang="ru-RU" sz="2400" dirty="0">
                <a:latin typeface="Cambria" pitchFamily="18" charset="0"/>
              </a:rPr>
              <a:t>, </a:t>
            </a:r>
            <a:r>
              <a:rPr lang="ru-RU" sz="2400" dirty="0" err="1">
                <a:latin typeface="Cambria" pitchFamily="18" charset="0"/>
              </a:rPr>
              <a:t>які</a:t>
            </a:r>
            <a:r>
              <a:rPr lang="ru-RU" sz="2400" dirty="0">
                <a:latin typeface="Cambria" pitchFamily="18" charset="0"/>
              </a:rPr>
              <a:t> </a:t>
            </a:r>
            <a:r>
              <a:rPr lang="ru-RU" sz="2400" dirty="0" err="1">
                <a:latin typeface="Cambria" pitchFamily="18" charset="0"/>
              </a:rPr>
              <a:t>передбачають</a:t>
            </a:r>
            <a:r>
              <a:rPr lang="ru-RU" sz="2400" dirty="0">
                <a:latin typeface="Cambria" pitchFamily="18" charset="0"/>
              </a:rPr>
              <a:t> </a:t>
            </a:r>
            <a:r>
              <a:rPr lang="ru-RU" sz="2400" dirty="0" err="1">
                <a:latin typeface="Cambria" pitchFamily="18" charset="0"/>
              </a:rPr>
              <a:t>обов‘язкове</a:t>
            </a:r>
            <a:r>
              <a:rPr lang="ru-RU" sz="2400" dirty="0">
                <a:latin typeface="Cambria" pitchFamily="18" charset="0"/>
              </a:rPr>
              <a:t> і </a:t>
            </a:r>
            <a:r>
              <a:rPr lang="ru-RU" sz="2400" dirty="0" err="1">
                <a:latin typeface="Cambria" pitchFamily="18" charset="0"/>
              </a:rPr>
              <a:t>безумовне</a:t>
            </a:r>
            <a:r>
              <a:rPr lang="ru-RU" sz="2400" dirty="0">
                <a:latin typeface="Cambria" pitchFamily="18" charset="0"/>
              </a:rPr>
              <a:t> </a:t>
            </a:r>
            <a:r>
              <a:rPr lang="ru-RU" sz="2400" dirty="0" err="1">
                <a:latin typeface="Cambria" pitchFamily="18" charset="0"/>
              </a:rPr>
              <a:t>звільнення</a:t>
            </a:r>
            <a:r>
              <a:rPr lang="ru-RU" sz="2400" dirty="0">
                <a:latin typeface="Cambria" pitchFamily="18" charset="0"/>
              </a:rPr>
              <a:t> особи від </a:t>
            </a:r>
            <a:r>
              <a:rPr lang="ru-RU" sz="2400" dirty="0" err="1">
                <a:latin typeface="Cambria" pitchFamily="18" charset="0"/>
              </a:rPr>
              <a:t>кримінальної</a:t>
            </a:r>
            <a:r>
              <a:rPr lang="ru-RU" sz="2400" dirty="0">
                <a:latin typeface="Cambria" pitchFamily="18" charset="0"/>
              </a:rPr>
              <a:t> </a:t>
            </a:r>
            <a:r>
              <a:rPr lang="ru-RU" sz="2400" dirty="0" err="1">
                <a:latin typeface="Cambria" pitchFamily="18" charset="0"/>
              </a:rPr>
              <a:t>відповідальності</a:t>
            </a:r>
            <a:r>
              <a:rPr lang="ru-RU" sz="2400" dirty="0">
                <a:latin typeface="Cambria" pitchFamily="18" charset="0"/>
              </a:rPr>
              <a:t> за </a:t>
            </a:r>
            <a:r>
              <a:rPr lang="ru-RU" sz="2400" dirty="0" err="1">
                <a:latin typeface="Cambria" pitchFamily="18" charset="0"/>
              </a:rPr>
              <a:t>деякі</a:t>
            </a:r>
            <a:r>
              <a:rPr lang="ru-RU" sz="2400" dirty="0">
                <a:latin typeface="Cambria" pitchFamily="18" charset="0"/>
              </a:rPr>
              <a:t> </a:t>
            </a:r>
            <a:r>
              <a:rPr lang="ru-RU" sz="2400" dirty="0" err="1">
                <a:latin typeface="Cambria" pitchFamily="18" charset="0"/>
              </a:rPr>
              <a:t>кримінальні</a:t>
            </a:r>
            <a:r>
              <a:rPr lang="ru-RU" sz="2400" dirty="0">
                <a:latin typeface="Cambria" pitchFamily="18" charset="0"/>
              </a:rPr>
              <a:t> </a:t>
            </a:r>
            <a:r>
              <a:rPr lang="ru-RU" sz="2400" dirty="0" err="1">
                <a:latin typeface="Cambria" pitchFamily="18" charset="0"/>
              </a:rPr>
              <a:t>правопорушення</a:t>
            </a:r>
            <a:r>
              <a:rPr lang="ru-RU" sz="2400" dirty="0">
                <a:latin typeface="Cambria" pitchFamily="18" charset="0"/>
              </a:rPr>
              <a:t> </a:t>
            </a:r>
            <a:r>
              <a:rPr lang="ru-RU" sz="2400" dirty="0" err="1">
                <a:latin typeface="Cambria" pitchFamily="18" charset="0"/>
              </a:rPr>
              <a:t>проти</a:t>
            </a:r>
            <a:r>
              <a:rPr lang="ru-RU" sz="2400" dirty="0">
                <a:latin typeface="Cambria" pitchFamily="18" charset="0"/>
              </a:rPr>
              <a:t> </a:t>
            </a:r>
            <a:r>
              <a:rPr lang="ru-RU" sz="2400" dirty="0" err="1">
                <a:latin typeface="Cambria" pitchFamily="18" charset="0"/>
              </a:rPr>
              <a:t>громадської</a:t>
            </a:r>
            <a:r>
              <a:rPr lang="ru-RU" sz="2400" dirty="0">
                <a:latin typeface="Cambria" pitchFamily="18" charset="0"/>
              </a:rPr>
              <a:t> </a:t>
            </a:r>
            <a:r>
              <a:rPr lang="ru-RU" sz="2400" dirty="0" err="1">
                <a:latin typeface="Cambria" pitchFamily="18" charset="0"/>
              </a:rPr>
              <a:t>безпеки</a:t>
            </a:r>
            <a:r>
              <a:rPr lang="ru-RU" sz="2400" dirty="0">
                <a:latin typeface="Cambria" pitchFamily="18" charset="0"/>
              </a:rPr>
              <a:t> за </a:t>
            </a:r>
            <a:r>
              <a:rPr lang="ru-RU" sz="2400" dirty="0" err="1">
                <a:latin typeface="Cambria" pitchFamily="18" charset="0"/>
              </a:rPr>
              <a:t>наявності</a:t>
            </a:r>
            <a:r>
              <a:rPr lang="ru-RU" sz="2400" dirty="0">
                <a:latin typeface="Cambria" pitchFamily="18" charset="0"/>
              </a:rPr>
              <a:t> </a:t>
            </a:r>
            <a:r>
              <a:rPr lang="ru-RU" sz="2400" dirty="0" err="1">
                <a:latin typeface="Cambria" pitchFamily="18" charset="0"/>
              </a:rPr>
              <a:t>певних</a:t>
            </a:r>
            <a:r>
              <a:rPr lang="ru-RU" sz="2400" dirty="0">
                <a:latin typeface="Cambria" pitchFamily="18" charset="0"/>
              </a:rPr>
              <a:t> умов і </a:t>
            </a:r>
            <a:r>
              <a:rPr lang="ru-RU" sz="2400" dirty="0" err="1">
                <a:latin typeface="Cambria" pitchFamily="18" charset="0"/>
              </a:rPr>
              <a:t>підстав</a:t>
            </a:r>
            <a:endParaRPr lang="ru-RU" sz="2400" dirty="0">
              <a:latin typeface="Cambria" pitchFamily="18" charset="0"/>
            </a:endParaRPr>
          </a:p>
          <a:p>
            <a:endParaRPr lang="ru-RU" dirty="0"/>
          </a:p>
        </p:txBody>
      </p:sp>
      <p:sp>
        <p:nvSpPr>
          <p:cNvPr id="53249" name="Rectangle 1"/>
          <p:cNvSpPr>
            <a:spLocks noChangeArrowheads="1"/>
          </p:cNvSpPr>
          <p:nvPr/>
        </p:nvSpPr>
        <p:spPr bwMode="auto">
          <a:xfrm>
            <a:off x="251520" y="2050976"/>
            <a:ext cx="8640960" cy="467820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Види</a:t>
            </a:r>
            <a:r>
              <a:rPr kumimoji="0" lang="ru-RU"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кримінальних</a:t>
            </a:r>
            <a:r>
              <a:rPr kumimoji="0" lang="ru-RU"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правопорушень</a:t>
            </a:r>
            <a:r>
              <a:rPr kumimoji="0" lang="ru-RU" sz="2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проти</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громадської</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безпеки</a:t>
            </a:r>
            <a:r>
              <a:rPr kumimoji="0" lang="ru-RU" sz="2000" b="0" i="0" u="none" strike="noStrike" cap="none" normalizeH="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в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залежності</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від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джерел</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безпеки</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і</a:t>
            </a:r>
            <a:r>
              <a:rPr kumimoji="0" lang="uk-UA"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загроз</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a:t>
            </a:r>
            <a:endParaRPr kumimoji="0" lang="ru-RU" sz="2000" b="0" i="0" u="none" strike="noStrike" cap="none" normalizeH="0" baseline="0" dirty="0">
              <a:ln>
                <a:noFill/>
              </a:ln>
              <a:solidFill>
                <a:schemeClr val="tx1"/>
              </a:solidFill>
              <a:effectLst/>
              <a:latin typeface="Cambria" pitchFamily="18" charset="0"/>
              <a:cs typeface="Times New Roman" pitchFamily="18"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1.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Кримінальні</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правопорушення</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що</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сприяють</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створенню</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і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діяльності</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організованих</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груп</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a:t>
            </a:r>
            <a:r>
              <a:rPr kumimoji="0" lang="uk-UA"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злочинних</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організацій</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і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озброєних</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банд (ст. 255-257 КК);</a:t>
            </a:r>
            <a:endParaRPr kumimoji="0" lang="ru-RU" sz="2000" b="0" i="0" u="none" strike="noStrike" cap="none" normalizeH="0" baseline="0" dirty="0">
              <a:ln>
                <a:noFill/>
              </a:ln>
              <a:solidFill>
                <a:schemeClr val="tx1"/>
              </a:solidFill>
              <a:effectLst/>
              <a:latin typeface="Cambria" pitchFamily="18" charset="0"/>
              <a:cs typeface="Times New Roman" pitchFamily="18"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2. </a:t>
            </a:r>
            <a:r>
              <a:rPr kumimoji="0" lang="uk-UA"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П</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ов‘язані</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тероризуванням</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населення</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утворення</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непередбачених</a:t>
            </a:r>
            <a:r>
              <a:rPr kumimoji="0" lang="uk-UA"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законом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воєнізованих</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або</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озброєних</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формувань</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(ст. 258-260 КК);</a:t>
            </a:r>
            <a:endParaRPr kumimoji="0" lang="ru-RU" sz="2000" b="0" i="0" u="none" strike="noStrike" cap="none" normalizeH="0" baseline="0" dirty="0">
              <a:ln>
                <a:noFill/>
              </a:ln>
              <a:solidFill>
                <a:schemeClr val="tx1"/>
              </a:solidFill>
              <a:effectLst/>
              <a:latin typeface="Cambria" pitchFamily="18" charset="0"/>
              <a:cs typeface="Times New Roman" pitchFamily="18"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3.</a:t>
            </a:r>
            <a:r>
              <a:rPr kumimoji="0" lang="uk-UA"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П</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язані</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порушенням</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правил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придбання</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зберігання</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зброї</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a:t>
            </a:r>
            <a:r>
              <a:rPr kumimoji="0" lang="uk-UA"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боєприпасів</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а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також</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радіоактивних</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матеріалів</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(ст. 261-2651 КК);</a:t>
            </a:r>
            <a:endParaRPr kumimoji="0" lang="ru-RU" sz="2000" b="0" i="0" u="none" strike="noStrike" cap="none" normalizeH="0" baseline="0" dirty="0">
              <a:ln>
                <a:noFill/>
              </a:ln>
              <a:solidFill>
                <a:schemeClr val="tx1"/>
              </a:solidFill>
              <a:effectLst/>
              <a:latin typeface="Cambria" pitchFamily="18" charset="0"/>
              <a:cs typeface="Times New Roman" pitchFamily="18"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4. </a:t>
            </a:r>
            <a:r>
              <a:rPr kumimoji="0" lang="uk-UA"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П</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ов‘язані</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неправомірним</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поводженням</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радіоактивними</a:t>
            </a:r>
            <a:r>
              <a:rPr kumimoji="0" lang="uk-UA"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матеріалами</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легкозаймистими</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їдкими</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речовинами</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шкідливими</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відходами</a:t>
            </a:r>
            <a:r>
              <a:rPr kumimoji="0" lang="uk-UA"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виробництва</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вторинною</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сировиною</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(ст. 266-269 КК);</a:t>
            </a:r>
            <a:endParaRPr kumimoji="0" lang="ru-RU" sz="2000" b="0" i="0" u="none" strike="noStrike" cap="none" normalizeH="0" baseline="0" dirty="0">
              <a:ln>
                <a:noFill/>
              </a:ln>
              <a:solidFill>
                <a:schemeClr val="tx1"/>
              </a:solidFill>
              <a:effectLst/>
              <a:latin typeface="Cambria" pitchFamily="18" charset="0"/>
              <a:cs typeface="Times New Roman" pitchFamily="18"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5. </a:t>
            </a:r>
            <a:r>
              <a:rPr kumimoji="0" lang="uk-UA"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П</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ов‘язані</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порушенням</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встановлених</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вимог</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що</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спричинили</a:t>
            </a:r>
            <a:r>
              <a:rPr kumimoji="0" lang="uk-UA"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виникнення</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пожежі</a:t>
            </a:r>
            <a:r>
              <a:rPr kumimoji="0" lang="ru-RU" sz="2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(ст. 270 КК).</a:t>
            </a:r>
            <a:endParaRPr kumimoji="0" lang="ru-RU" sz="2000" b="0" i="0" u="none" strike="noStrike" cap="none" normalizeH="0" baseline="0" dirty="0">
              <a:ln>
                <a:noFill/>
              </a:ln>
              <a:solidFill>
                <a:schemeClr val="tx1"/>
              </a:solidFill>
              <a:effectLst/>
              <a:latin typeface="Cambria"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640960" cy="6408712"/>
          </a:xfrm>
        </p:spPr>
        <p:txBody>
          <a:bodyPr>
            <a:normAutofit fontScale="70000" lnSpcReduction="20000"/>
          </a:bodyPr>
          <a:lstStyle/>
          <a:p>
            <a:pPr marL="0" lvl="0" indent="0">
              <a:buNone/>
            </a:pPr>
            <a:r>
              <a:rPr lang="uk-UA" sz="2400" b="1" dirty="0">
                <a:latin typeface="Cambria" pitchFamily="18" charset="0"/>
              </a:rPr>
              <a:t>2. Терористичний акт (ст. 258 КК України).</a:t>
            </a:r>
            <a:endParaRPr lang="ru-RU" sz="2400" dirty="0">
              <a:latin typeface="Cambria" pitchFamily="18" charset="0"/>
            </a:endParaRPr>
          </a:p>
          <a:p>
            <a:pPr marL="0" indent="0">
              <a:buNone/>
            </a:pPr>
            <a:r>
              <a:rPr lang="ru-RU" sz="2400" i="1" dirty="0">
                <a:latin typeface="Cambria" pitchFamily="18" charset="0"/>
              </a:rPr>
              <a:t>1. </a:t>
            </a:r>
            <a:r>
              <a:rPr lang="ru-RU" sz="2400" i="1" dirty="0" err="1">
                <a:latin typeface="Cambria" pitchFamily="18" charset="0"/>
              </a:rPr>
              <a:t>Терористичний</a:t>
            </a:r>
            <a:r>
              <a:rPr lang="ru-RU" sz="2400" i="1" dirty="0">
                <a:latin typeface="Cambria" pitchFamily="18" charset="0"/>
              </a:rPr>
              <a:t> акт, </a:t>
            </a:r>
            <a:r>
              <a:rPr lang="ru-RU" sz="2400" i="1" dirty="0" err="1">
                <a:latin typeface="Cambria" pitchFamily="18" charset="0"/>
              </a:rPr>
              <a:t>тобто</a:t>
            </a:r>
            <a:r>
              <a:rPr lang="ru-RU" sz="2400" i="1" dirty="0">
                <a:latin typeface="Cambria" pitchFamily="18" charset="0"/>
              </a:rPr>
              <a:t> </a:t>
            </a:r>
            <a:r>
              <a:rPr lang="ru-RU" sz="2400" i="1" dirty="0" err="1">
                <a:latin typeface="Cambria" pitchFamily="18" charset="0"/>
              </a:rPr>
              <a:t>застосування</a:t>
            </a:r>
            <a:r>
              <a:rPr lang="ru-RU" sz="2400" i="1" dirty="0">
                <a:latin typeface="Cambria" pitchFamily="18" charset="0"/>
              </a:rPr>
              <a:t> </a:t>
            </a:r>
            <a:r>
              <a:rPr lang="ru-RU" sz="2400" i="1" dirty="0" err="1">
                <a:latin typeface="Cambria" pitchFamily="18" charset="0"/>
              </a:rPr>
              <a:t>зброї</a:t>
            </a:r>
            <a:r>
              <a:rPr lang="ru-RU" sz="2400" i="1" dirty="0">
                <a:latin typeface="Cambria" pitchFamily="18" charset="0"/>
              </a:rPr>
              <a:t>, </a:t>
            </a:r>
            <a:r>
              <a:rPr lang="ru-RU" sz="2400" i="1" dirty="0" err="1">
                <a:latin typeface="Cambria" pitchFamily="18" charset="0"/>
              </a:rPr>
              <a:t>вчинення</a:t>
            </a:r>
            <a:r>
              <a:rPr lang="ru-RU" sz="2400" i="1" dirty="0">
                <a:latin typeface="Cambria" pitchFamily="18" charset="0"/>
              </a:rPr>
              <a:t> </a:t>
            </a:r>
            <a:r>
              <a:rPr lang="ru-RU" sz="2400" i="1" dirty="0" err="1">
                <a:latin typeface="Cambria" pitchFamily="18" charset="0"/>
              </a:rPr>
              <a:t>вибуху</a:t>
            </a:r>
            <a:r>
              <a:rPr lang="ru-RU" sz="2400" i="1" dirty="0">
                <a:latin typeface="Cambria" pitchFamily="18" charset="0"/>
              </a:rPr>
              <a:t>, </a:t>
            </a:r>
            <a:r>
              <a:rPr lang="ru-RU" sz="2400" i="1" dirty="0" err="1">
                <a:latin typeface="Cambria" pitchFamily="18" charset="0"/>
              </a:rPr>
              <a:t>підпалу</a:t>
            </a:r>
            <a:r>
              <a:rPr lang="ru-RU" sz="2400" i="1" dirty="0">
                <a:latin typeface="Cambria" pitchFamily="18" charset="0"/>
              </a:rPr>
              <a:t> </a:t>
            </a:r>
            <a:r>
              <a:rPr lang="ru-RU" sz="2400" i="1" dirty="0" err="1">
                <a:latin typeface="Cambria" pitchFamily="18" charset="0"/>
              </a:rPr>
              <a:t>чи</a:t>
            </a:r>
            <a:r>
              <a:rPr lang="ru-RU" sz="2400" i="1" dirty="0">
                <a:latin typeface="Cambria" pitchFamily="18" charset="0"/>
              </a:rPr>
              <a:t> </a:t>
            </a:r>
            <a:r>
              <a:rPr lang="ru-RU" sz="2400" i="1" dirty="0" err="1">
                <a:latin typeface="Cambria" pitchFamily="18" charset="0"/>
              </a:rPr>
              <a:t>інших</a:t>
            </a:r>
            <a:r>
              <a:rPr lang="ru-RU" sz="2400" i="1" dirty="0">
                <a:latin typeface="Cambria" pitchFamily="18" charset="0"/>
              </a:rPr>
              <a:t> </a:t>
            </a:r>
            <a:r>
              <a:rPr lang="ru-RU" sz="2400" i="1" dirty="0" err="1">
                <a:latin typeface="Cambria" pitchFamily="18" charset="0"/>
              </a:rPr>
              <a:t>дій</a:t>
            </a:r>
            <a:r>
              <a:rPr lang="ru-RU" sz="2400" i="1" dirty="0">
                <a:latin typeface="Cambria" pitchFamily="18" charset="0"/>
              </a:rPr>
              <a:t>, </a:t>
            </a:r>
            <a:r>
              <a:rPr lang="ru-RU" sz="2400" i="1" dirty="0" err="1">
                <a:latin typeface="Cambria" pitchFamily="18" charset="0"/>
              </a:rPr>
              <a:t>які</a:t>
            </a:r>
            <a:r>
              <a:rPr lang="ru-RU" sz="2400" i="1" dirty="0">
                <a:latin typeface="Cambria" pitchFamily="18" charset="0"/>
              </a:rPr>
              <a:t> </a:t>
            </a:r>
            <a:r>
              <a:rPr lang="ru-RU" sz="2400" i="1" dirty="0" err="1">
                <a:latin typeface="Cambria" pitchFamily="18" charset="0"/>
              </a:rPr>
              <a:t>створювали</a:t>
            </a:r>
            <a:r>
              <a:rPr lang="ru-RU" sz="2400" i="1" dirty="0">
                <a:latin typeface="Cambria" pitchFamily="18" charset="0"/>
              </a:rPr>
              <a:t> </a:t>
            </a:r>
            <a:r>
              <a:rPr lang="ru-RU" sz="2400" i="1" dirty="0" err="1">
                <a:latin typeface="Cambria" pitchFamily="18" charset="0"/>
              </a:rPr>
              <a:t>небезпеку</a:t>
            </a:r>
            <a:r>
              <a:rPr lang="ru-RU" sz="2400" i="1" dirty="0">
                <a:latin typeface="Cambria" pitchFamily="18" charset="0"/>
              </a:rPr>
              <a:t> для </a:t>
            </a:r>
            <a:r>
              <a:rPr lang="ru-RU" sz="2400" i="1" dirty="0" err="1">
                <a:latin typeface="Cambria" pitchFamily="18" charset="0"/>
              </a:rPr>
              <a:t>життя</a:t>
            </a:r>
            <a:r>
              <a:rPr lang="ru-RU" sz="2400" i="1" dirty="0">
                <a:latin typeface="Cambria" pitchFamily="18" charset="0"/>
              </a:rPr>
              <a:t> </a:t>
            </a:r>
            <a:r>
              <a:rPr lang="ru-RU" sz="2400" i="1" dirty="0" err="1">
                <a:latin typeface="Cambria" pitchFamily="18" charset="0"/>
              </a:rPr>
              <a:t>чи</a:t>
            </a:r>
            <a:r>
              <a:rPr lang="ru-RU" sz="2400" i="1" dirty="0">
                <a:latin typeface="Cambria" pitchFamily="18" charset="0"/>
              </a:rPr>
              <a:t> </a:t>
            </a:r>
            <a:r>
              <a:rPr lang="ru-RU" sz="2400" i="1" dirty="0" err="1">
                <a:latin typeface="Cambria" pitchFamily="18" charset="0"/>
              </a:rPr>
              <a:t>здоров'я</a:t>
            </a:r>
            <a:r>
              <a:rPr lang="ru-RU" sz="2400" i="1" dirty="0">
                <a:latin typeface="Cambria" pitchFamily="18" charset="0"/>
              </a:rPr>
              <a:t> </a:t>
            </a:r>
            <a:r>
              <a:rPr lang="ru-RU" sz="2400" i="1" dirty="0" err="1">
                <a:latin typeface="Cambria" pitchFamily="18" charset="0"/>
              </a:rPr>
              <a:t>людини</a:t>
            </a:r>
            <a:r>
              <a:rPr lang="ru-RU" sz="2400" i="1" dirty="0">
                <a:latin typeface="Cambria" pitchFamily="18" charset="0"/>
              </a:rPr>
              <a:t> </a:t>
            </a:r>
            <a:r>
              <a:rPr lang="ru-RU" sz="2400" i="1" dirty="0" err="1">
                <a:latin typeface="Cambria" pitchFamily="18" charset="0"/>
              </a:rPr>
              <a:t>або</a:t>
            </a:r>
            <a:r>
              <a:rPr lang="ru-RU" sz="2400" i="1" dirty="0">
                <a:latin typeface="Cambria" pitchFamily="18" charset="0"/>
              </a:rPr>
              <a:t> </a:t>
            </a:r>
            <a:r>
              <a:rPr lang="ru-RU" sz="2400" i="1" dirty="0" err="1">
                <a:latin typeface="Cambria" pitchFamily="18" charset="0"/>
              </a:rPr>
              <a:t>заподіяння</a:t>
            </a:r>
            <a:r>
              <a:rPr lang="ru-RU" sz="2400" i="1" dirty="0">
                <a:latin typeface="Cambria" pitchFamily="18" charset="0"/>
              </a:rPr>
              <a:t> </a:t>
            </a:r>
            <a:r>
              <a:rPr lang="ru-RU" sz="2400" i="1" dirty="0" err="1">
                <a:latin typeface="Cambria" pitchFamily="18" charset="0"/>
              </a:rPr>
              <a:t>значної</a:t>
            </a:r>
            <a:r>
              <a:rPr lang="ru-RU" sz="2400" i="1" dirty="0">
                <a:latin typeface="Cambria" pitchFamily="18" charset="0"/>
              </a:rPr>
              <a:t> </a:t>
            </a:r>
            <a:r>
              <a:rPr lang="ru-RU" sz="2400" i="1" dirty="0" err="1">
                <a:latin typeface="Cambria" pitchFamily="18" charset="0"/>
              </a:rPr>
              <a:t>майнової</a:t>
            </a:r>
            <a:r>
              <a:rPr lang="ru-RU" sz="2400" i="1" dirty="0">
                <a:latin typeface="Cambria" pitchFamily="18" charset="0"/>
              </a:rPr>
              <a:t> </a:t>
            </a:r>
            <a:r>
              <a:rPr lang="ru-RU" sz="2400" i="1" dirty="0" err="1">
                <a:latin typeface="Cambria" pitchFamily="18" charset="0"/>
              </a:rPr>
              <a:t>шкоди</a:t>
            </a:r>
            <a:r>
              <a:rPr lang="ru-RU" sz="2400" i="1" dirty="0">
                <a:latin typeface="Cambria" pitchFamily="18" charset="0"/>
              </a:rPr>
              <a:t> </a:t>
            </a:r>
            <a:r>
              <a:rPr lang="ru-RU" sz="2400" i="1" dirty="0" err="1">
                <a:latin typeface="Cambria" pitchFamily="18" charset="0"/>
              </a:rPr>
              <a:t>чи</a:t>
            </a:r>
            <a:r>
              <a:rPr lang="ru-RU" sz="2400" i="1" dirty="0">
                <a:latin typeface="Cambria" pitchFamily="18" charset="0"/>
              </a:rPr>
              <a:t> </a:t>
            </a:r>
            <a:r>
              <a:rPr lang="ru-RU" sz="2400" i="1" dirty="0" err="1">
                <a:latin typeface="Cambria" pitchFamily="18" charset="0"/>
              </a:rPr>
              <a:t>настання</a:t>
            </a:r>
            <a:r>
              <a:rPr lang="ru-RU" sz="2400" i="1" dirty="0">
                <a:latin typeface="Cambria" pitchFamily="18" charset="0"/>
              </a:rPr>
              <a:t> </a:t>
            </a:r>
            <a:r>
              <a:rPr lang="ru-RU" sz="2400" i="1" dirty="0" err="1">
                <a:latin typeface="Cambria" pitchFamily="18" charset="0"/>
              </a:rPr>
              <a:t>інших</a:t>
            </a:r>
            <a:r>
              <a:rPr lang="ru-RU" sz="2400" i="1" dirty="0">
                <a:latin typeface="Cambria" pitchFamily="18" charset="0"/>
              </a:rPr>
              <a:t> тяжких </a:t>
            </a:r>
            <a:r>
              <a:rPr lang="ru-RU" sz="2400" i="1" dirty="0" err="1">
                <a:latin typeface="Cambria" pitchFamily="18" charset="0"/>
              </a:rPr>
              <a:t>наслідків</a:t>
            </a:r>
            <a:r>
              <a:rPr lang="ru-RU" sz="2400" i="1" dirty="0">
                <a:latin typeface="Cambria" pitchFamily="18" charset="0"/>
              </a:rPr>
              <a:t>, </a:t>
            </a:r>
            <a:r>
              <a:rPr lang="ru-RU" sz="2400" i="1" dirty="0" err="1">
                <a:latin typeface="Cambria" pitchFamily="18" charset="0"/>
              </a:rPr>
              <a:t>якщо</a:t>
            </a:r>
            <a:r>
              <a:rPr lang="ru-RU" sz="2400" i="1" dirty="0">
                <a:latin typeface="Cambria" pitchFamily="18" charset="0"/>
              </a:rPr>
              <a:t> </a:t>
            </a:r>
            <a:r>
              <a:rPr lang="ru-RU" sz="2400" i="1" dirty="0" err="1">
                <a:latin typeface="Cambria" pitchFamily="18" charset="0"/>
              </a:rPr>
              <a:t>такі</a:t>
            </a:r>
            <a:r>
              <a:rPr lang="ru-RU" sz="2400" i="1" dirty="0">
                <a:latin typeface="Cambria" pitchFamily="18" charset="0"/>
              </a:rPr>
              <a:t> </a:t>
            </a:r>
            <a:r>
              <a:rPr lang="ru-RU" sz="2400" i="1" dirty="0" err="1">
                <a:latin typeface="Cambria" pitchFamily="18" charset="0"/>
              </a:rPr>
              <a:t>дії</a:t>
            </a:r>
            <a:r>
              <a:rPr lang="ru-RU" sz="2400" i="1" dirty="0">
                <a:latin typeface="Cambria" pitchFamily="18" charset="0"/>
              </a:rPr>
              <a:t> </a:t>
            </a:r>
            <a:r>
              <a:rPr lang="ru-RU" sz="2400" i="1" dirty="0" err="1">
                <a:latin typeface="Cambria" pitchFamily="18" charset="0"/>
              </a:rPr>
              <a:t>були</a:t>
            </a:r>
            <a:r>
              <a:rPr lang="ru-RU" sz="2400" i="1" dirty="0">
                <a:latin typeface="Cambria" pitchFamily="18" charset="0"/>
              </a:rPr>
              <a:t> </a:t>
            </a:r>
            <a:r>
              <a:rPr lang="ru-RU" sz="2400" i="1" dirty="0" err="1">
                <a:latin typeface="Cambria" pitchFamily="18" charset="0"/>
              </a:rPr>
              <a:t>вчинені</a:t>
            </a:r>
            <a:r>
              <a:rPr lang="ru-RU" sz="2400" i="1" dirty="0">
                <a:latin typeface="Cambria" pitchFamily="18" charset="0"/>
              </a:rPr>
              <a:t> з метою </a:t>
            </a:r>
            <a:r>
              <a:rPr lang="ru-RU" sz="2400" i="1" dirty="0" err="1">
                <a:latin typeface="Cambria" pitchFamily="18" charset="0"/>
              </a:rPr>
              <a:t>порушення</a:t>
            </a:r>
            <a:r>
              <a:rPr lang="ru-RU" sz="2400" i="1" dirty="0">
                <a:latin typeface="Cambria" pitchFamily="18" charset="0"/>
              </a:rPr>
              <a:t> </a:t>
            </a:r>
            <a:r>
              <a:rPr lang="ru-RU" sz="2400" i="1" dirty="0" err="1">
                <a:latin typeface="Cambria" pitchFamily="18" charset="0"/>
              </a:rPr>
              <a:t>громадської</a:t>
            </a:r>
            <a:r>
              <a:rPr lang="ru-RU" sz="2400" i="1" dirty="0">
                <a:latin typeface="Cambria" pitchFamily="18" charset="0"/>
              </a:rPr>
              <a:t> </a:t>
            </a:r>
            <a:r>
              <a:rPr lang="ru-RU" sz="2400" i="1" dirty="0" err="1">
                <a:latin typeface="Cambria" pitchFamily="18" charset="0"/>
              </a:rPr>
              <a:t>безпеки</a:t>
            </a:r>
            <a:r>
              <a:rPr lang="ru-RU" sz="2400" i="1" dirty="0">
                <a:latin typeface="Cambria" pitchFamily="18" charset="0"/>
              </a:rPr>
              <a:t>, </a:t>
            </a:r>
            <a:r>
              <a:rPr lang="ru-RU" sz="2400" i="1" dirty="0" err="1">
                <a:latin typeface="Cambria" pitchFamily="18" charset="0"/>
              </a:rPr>
              <a:t>залякування</a:t>
            </a:r>
            <a:r>
              <a:rPr lang="ru-RU" sz="2400" i="1" dirty="0">
                <a:latin typeface="Cambria" pitchFamily="18" charset="0"/>
              </a:rPr>
              <a:t> </a:t>
            </a:r>
            <a:r>
              <a:rPr lang="ru-RU" sz="2400" i="1" dirty="0" err="1">
                <a:latin typeface="Cambria" pitchFamily="18" charset="0"/>
              </a:rPr>
              <a:t>населення</a:t>
            </a:r>
            <a:r>
              <a:rPr lang="ru-RU" sz="2400" i="1" dirty="0">
                <a:latin typeface="Cambria" pitchFamily="18" charset="0"/>
              </a:rPr>
              <a:t>, </a:t>
            </a:r>
            <a:r>
              <a:rPr lang="ru-RU" sz="2400" i="1" dirty="0" err="1">
                <a:latin typeface="Cambria" pitchFamily="18" charset="0"/>
              </a:rPr>
              <a:t>провокації</a:t>
            </a:r>
            <a:r>
              <a:rPr lang="ru-RU" sz="2400" i="1" dirty="0">
                <a:latin typeface="Cambria" pitchFamily="18" charset="0"/>
              </a:rPr>
              <a:t> </a:t>
            </a:r>
            <a:r>
              <a:rPr lang="ru-RU" sz="2400" i="1" dirty="0" err="1">
                <a:latin typeface="Cambria" pitchFamily="18" charset="0"/>
              </a:rPr>
              <a:t>воєнного</a:t>
            </a:r>
            <a:r>
              <a:rPr lang="ru-RU" sz="2400" i="1" dirty="0">
                <a:latin typeface="Cambria" pitchFamily="18" charset="0"/>
              </a:rPr>
              <a:t> </a:t>
            </a:r>
            <a:r>
              <a:rPr lang="ru-RU" sz="2400" i="1" dirty="0" err="1">
                <a:latin typeface="Cambria" pitchFamily="18" charset="0"/>
              </a:rPr>
              <a:t>конфлікту</a:t>
            </a:r>
            <a:r>
              <a:rPr lang="ru-RU" sz="2400" i="1" dirty="0">
                <a:latin typeface="Cambria" pitchFamily="18" charset="0"/>
              </a:rPr>
              <a:t>, </a:t>
            </a:r>
            <a:r>
              <a:rPr lang="ru-RU" sz="2400" i="1" dirty="0" err="1">
                <a:latin typeface="Cambria" pitchFamily="18" charset="0"/>
              </a:rPr>
              <a:t>міжнародного</a:t>
            </a:r>
            <a:r>
              <a:rPr lang="ru-RU" sz="2400" i="1" dirty="0">
                <a:latin typeface="Cambria" pitchFamily="18" charset="0"/>
              </a:rPr>
              <a:t> </a:t>
            </a:r>
            <a:r>
              <a:rPr lang="ru-RU" sz="2400" i="1" dirty="0" err="1">
                <a:latin typeface="Cambria" pitchFamily="18" charset="0"/>
              </a:rPr>
              <a:t>ускладнення</a:t>
            </a:r>
            <a:r>
              <a:rPr lang="ru-RU" sz="2400" i="1" dirty="0">
                <a:latin typeface="Cambria" pitchFamily="18" charset="0"/>
              </a:rPr>
              <a:t>, </a:t>
            </a:r>
            <a:r>
              <a:rPr lang="ru-RU" sz="2400" i="1" dirty="0" err="1">
                <a:latin typeface="Cambria" pitchFamily="18" charset="0"/>
              </a:rPr>
              <a:t>або</a:t>
            </a:r>
            <a:r>
              <a:rPr lang="ru-RU" sz="2400" i="1" dirty="0">
                <a:latin typeface="Cambria" pitchFamily="18" charset="0"/>
              </a:rPr>
              <a:t> з метою </a:t>
            </a:r>
            <a:r>
              <a:rPr lang="ru-RU" sz="2400" i="1" dirty="0" err="1">
                <a:latin typeface="Cambria" pitchFamily="18" charset="0"/>
              </a:rPr>
              <a:t>впливу</a:t>
            </a:r>
            <a:r>
              <a:rPr lang="ru-RU" sz="2400" i="1" dirty="0">
                <a:latin typeface="Cambria" pitchFamily="18" charset="0"/>
              </a:rPr>
              <a:t> на </a:t>
            </a:r>
            <a:r>
              <a:rPr lang="ru-RU" sz="2400" i="1" dirty="0" err="1">
                <a:latin typeface="Cambria" pitchFamily="18" charset="0"/>
              </a:rPr>
              <a:t>прийняття</a:t>
            </a:r>
            <a:r>
              <a:rPr lang="ru-RU" sz="2400" i="1" dirty="0">
                <a:latin typeface="Cambria" pitchFamily="18" charset="0"/>
              </a:rPr>
              <a:t> </a:t>
            </a:r>
            <a:r>
              <a:rPr lang="ru-RU" sz="2400" i="1" dirty="0" err="1">
                <a:latin typeface="Cambria" pitchFamily="18" charset="0"/>
              </a:rPr>
              <a:t>рішень</a:t>
            </a:r>
            <a:r>
              <a:rPr lang="ru-RU" sz="2400" i="1" dirty="0">
                <a:latin typeface="Cambria" pitchFamily="18" charset="0"/>
              </a:rPr>
              <a:t> </a:t>
            </a:r>
            <a:r>
              <a:rPr lang="ru-RU" sz="2400" i="1" dirty="0" err="1">
                <a:latin typeface="Cambria" pitchFamily="18" charset="0"/>
              </a:rPr>
              <a:t>чи</a:t>
            </a:r>
            <a:r>
              <a:rPr lang="ru-RU" sz="2400" i="1" dirty="0">
                <a:latin typeface="Cambria" pitchFamily="18" charset="0"/>
              </a:rPr>
              <a:t> </a:t>
            </a:r>
            <a:r>
              <a:rPr lang="ru-RU" sz="2400" i="1" dirty="0" err="1">
                <a:latin typeface="Cambria" pitchFamily="18" charset="0"/>
              </a:rPr>
              <a:t>вчинення</a:t>
            </a:r>
            <a:r>
              <a:rPr lang="ru-RU" sz="2400" i="1" dirty="0">
                <a:latin typeface="Cambria" pitchFamily="18" charset="0"/>
              </a:rPr>
              <a:t> </a:t>
            </a:r>
            <a:r>
              <a:rPr lang="ru-RU" sz="2400" i="1" dirty="0" err="1">
                <a:latin typeface="Cambria" pitchFamily="18" charset="0"/>
              </a:rPr>
              <a:t>або</a:t>
            </a:r>
            <a:r>
              <a:rPr lang="ru-RU" sz="2400" i="1" dirty="0">
                <a:latin typeface="Cambria" pitchFamily="18" charset="0"/>
              </a:rPr>
              <a:t> </a:t>
            </a:r>
            <a:r>
              <a:rPr lang="ru-RU" sz="2400" i="1" dirty="0" err="1">
                <a:latin typeface="Cambria" pitchFamily="18" charset="0"/>
              </a:rPr>
              <a:t>невчинення</a:t>
            </a:r>
            <a:r>
              <a:rPr lang="ru-RU" sz="2400" i="1" dirty="0">
                <a:latin typeface="Cambria" pitchFamily="18" charset="0"/>
              </a:rPr>
              <a:t> </a:t>
            </a:r>
            <a:r>
              <a:rPr lang="ru-RU" sz="2400" i="1" dirty="0" err="1">
                <a:latin typeface="Cambria" pitchFamily="18" charset="0"/>
              </a:rPr>
              <a:t>дій</a:t>
            </a:r>
            <a:r>
              <a:rPr lang="ru-RU" sz="2400" i="1" dirty="0">
                <a:latin typeface="Cambria" pitchFamily="18" charset="0"/>
              </a:rPr>
              <a:t> органами </a:t>
            </a:r>
            <a:r>
              <a:rPr lang="ru-RU" sz="2400" i="1" dirty="0" err="1">
                <a:latin typeface="Cambria" pitchFamily="18" charset="0"/>
              </a:rPr>
              <a:t>державної</a:t>
            </a:r>
            <a:r>
              <a:rPr lang="ru-RU" sz="2400" i="1" dirty="0">
                <a:latin typeface="Cambria" pitchFamily="18" charset="0"/>
              </a:rPr>
              <a:t> </a:t>
            </a:r>
            <a:r>
              <a:rPr lang="ru-RU" sz="2400" i="1" dirty="0" err="1">
                <a:latin typeface="Cambria" pitchFamily="18" charset="0"/>
              </a:rPr>
              <a:t>влади</a:t>
            </a:r>
            <a:r>
              <a:rPr lang="ru-RU" sz="2400" i="1" dirty="0">
                <a:latin typeface="Cambria" pitchFamily="18" charset="0"/>
              </a:rPr>
              <a:t> </a:t>
            </a:r>
            <a:r>
              <a:rPr lang="ru-RU" sz="2400" i="1" dirty="0" err="1">
                <a:latin typeface="Cambria" pitchFamily="18" charset="0"/>
              </a:rPr>
              <a:t>чи</a:t>
            </a:r>
            <a:r>
              <a:rPr lang="ru-RU" sz="2400" i="1" dirty="0">
                <a:latin typeface="Cambria" pitchFamily="18" charset="0"/>
              </a:rPr>
              <a:t> органами </a:t>
            </a:r>
            <a:r>
              <a:rPr lang="ru-RU" sz="2400" i="1" dirty="0" err="1">
                <a:latin typeface="Cambria" pitchFamily="18" charset="0"/>
              </a:rPr>
              <a:t>місцевого</a:t>
            </a:r>
            <a:r>
              <a:rPr lang="ru-RU" sz="2400" i="1" dirty="0">
                <a:latin typeface="Cambria" pitchFamily="18" charset="0"/>
              </a:rPr>
              <a:t> </a:t>
            </a:r>
            <a:r>
              <a:rPr lang="ru-RU" sz="2400" i="1" dirty="0" err="1">
                <a:latin typeface="Cambria" pitchFamily="18" charset="0"/>
              </a:rPr>
              <a:t>самоврядування</a:t>
            </a:r>
            <a:r>
              <a:rPr lang="ru-RU" sz="2400" i="1" dirty="0">
                <a:latin typeface="Cambria" pitchFamily="18" charset="0"/>
              </a:rPr>
              <a:t>, </a:t>
            </a:r>
            <a:r>
              <a:rPr lang="ru-RU" sz="2400" i="1" dirty="0" err="1">
                <a:latin typeface="Cambria" pitchFamily="18" charset="0"/>
              </a:rPr>
              <a:t>службовими</a:t>
            </a:r>
            <a:r>
              <a:rPr lang="ru-RU" sz="2400" i="1" dirty="0">
                <a:latin typeface="Cambria" pitchFamily="18" charset="0"/>
              </a:rPr>
              <a:t> особами </a:t>
            </a:r>
            <a:r>
              <a:rPr lang="ru-RU" sz="2400" i="1" dirty="0" err="1">
                <a:latin typeface="Cambria" pitchFamily="18" charset="0"/>
              </a:rPr>
              <a:t>цих</a:t>
            </a:r>
            <a:r>
              <a:rPr lang="ru-RU" sz="2400" i="1" dirty="0">
                <a:latin typeface="Cambria" pitchFamily="18" charset="0"/>
              </a:rPr>
              <a:t> </a:t>
            </a:r>
            <a:r>
              <a:rPr lang="ru-RU" sz="2400" i="1" dirty="0" err="1">
                <a:latin typeface="Cambria" pitchFamily="18" charset="0"/>
              </a:rPr>
              <a:t>органів</a:t>
            </a:r>
            <a:r>
              <a:rPr lang="ru-RU" sz="2400" i="1" dirty="0">
                <a:latin typeface="Cambria" pitchFamily="18" charset="0"/>
              </a:rPr>
              <a:t>, </a:t>
            </a:r>
            <a:r>
              <a:rPr lang="ru-RU" sz="2400" i="1" dirty="0" err="1">
                <a:latin typeface="Cambria" pitchFamily="18" charset="0"/>
              </a:rPr>
              <a:t>об'єднаннями</a:t>
            </a:r>
            <a:r>
              <a:rPr lang="ru-RU" sz="2400" i="1" dirty="0">
                <a:latin typeface="Cambria" pitchFamily="18" charset="0"/>
              </a:rPr>
              <a:t> </a:t>
            </a:r>
            <a:r>
              <a:rPr lang="ru-RU" sz="2400" i="1" dirty="0" err="1">
                <a:latin typeface="Cambria" pitchFamily="18" charset="0"/>
              </a:rPr>
              <a:t>громадян</a:t>
            </a:r>
            <a:r>
              <a:rPr lang="ru-RU" sz="2400" i="1" dirty="0">
                <a:latin typeface="Cambria" pitchFamily="18" charset="0"/>
              </a:rPr>
              <a:t>, </a:t>
            </a:r>
            <a:r>
              <a:rPr lang="ru-RU" sz="2400" i="1" dirty="0" err="1">
                <a:latin typeface="Cambria" pitchFamily="18" charset="0"/>
              </a:rPr>
              <a:t>юридичними</a:t>
            </a:r>
            <a:r>
              <a:rPr lang="ru-RU" sz="2400" i="1" dirty="0">
                <a:latin typeface="Cambria" pitchFamily="18" charset="0"/>
              </a:rPr>
              <a:t> особами, </a:t>
            </a:r>
            <a:r>
              <a:rPr lang="ru-RU" sz="2400" i="1" dirty="0" err="1">
                <a:latin typeface="Cambria" pitchFamily="18" charset="0"/>
              </a:rPr>
              <a:t>міжнародними</a:t>
            </a:r>
            <a:r>
              <a:rPr lang="ru-RU" sz="2400" i="1" dirty="0">
                <a:latin typeface="Cambria" pitchFamily="18" charset="0"/>
              </a:rPr>
              <a:t> </a:t>
            </a:r>
            <a:r>
              <a:rPr lang="ru-RU" sz="2400" i="1" dirty="0" err="1">
                <a:latin typeface="Cambria" pitchFamily="18" charset="0"/>
              </a:rPr>
              <a:t>організаціями</a:t>
            </a:r>
            <a:r>
              <a:rPr lang="ru-RU" sz="2400" i="1" dirty="0">
                <a:latin typeface="Cambria" pitchFamily="18" charset="0"/>
              </a:rPr>
              <a:t>, </a:t>
            </a:r>
            <a:r>
              <a:rPr lang="ru-RU" sz="2400" i="1" dirty="0" err="1">
                <a:latin typeface="Cambria" pitchFamily="18" charset="0"/>
              </a:rPr>
              <a:t>або</a:t>
            </a:r>
            <a:r>
              <a:rPr lang="ru-RU" sz="2400" i="1" dirty="0">
                <a:latin typeface="Cambria" pitchFamily="18" charset="0"/>
              </a:rPr>
              <a:t> </a:t>
            </a:r>
            <a:r>
              <a:rPr lang="ru-RU" sz="2400" i="1" dirty="0" err="1">
                <a:latin typeface="Cambria" pitchFamily="18" charset="0"/>
              </a:rPr>
              <a:t>привернення</a:t>
            </a:r>
            <a:r>
              <a:rPr lang="ru-RU" sz="2400" i="1" dirty="0">
                <a:latin typeface="Cambria" pitchFamily="18" charset="0"/>
              </a:rPr>
              <a:t> </a:t>
            </a:r>
            <a:r>
              <a:rPr lang="ru-RU" sz="2400" i="1" dirty="0" err="1">
                <a:latin typeface="Cambria" pitchFamily="18" charset="0"/>
              </a:rPr>
              <a:t>уваги</a:t>
            </a:r>
            <a:r>
              <a:rPr lang="ru-RU" sz="2400" i="1" dirty="0">
                <a:latin typeface="Cambria" pitchFamily="18" charset="0"/>
              </a:rPr>
              <a:t> </a:t>
            </a:r>
            <a:r>
              <a:rPr lang="ru-RU" sz="2400" i="1" dirty="0" err="1">
                <a:latin typeface="Cambria" pitchFamily="18" charset="0"/>
              </a:rPr>
              <a:t>громадськості</a:t>
            </a:r>
            <a:r>
              <a:rPr lang="ru-RU" sz="2400" i="1" dirty="0">
                <a:latin typeface="Cambria" pitchFamily="18" charset="0"/>
              </a:rPr>
              <a:t> до </a:t>
            </a:r>
            <a:r>
              <a:rPr lang="ru-RU" sz="2400" i="1" dirty="0" err="1">
                <a:latin typeface="Cambria" pitchFamily="18" charset="0"/>
              </a:rPr>
              <a:t>певних</a:t>
            </a:r>
            <a:r>
              <a:rPr lang="ru-RU" sz="2400" i="1" dirty="0">
                <a:latin typeface="Cambria" pitchFamily="18" charset="0"/>
              </a:rPr>
              <a:t> </a:t>
            </a:r>
            <a:r>
              <a:rPr lang="ru-RU" sz="2400" i="1" dirty="0" err="1">
                <a:latin typeface="Cambria" pitchFamily="18" charset="0"/>
              </a:rPr>
              <a:t>політичних</a:t>
            </a:r>
            <a:r>
              <a:rPr lang="ru-RU" sz="2400" i="1" dirty="0">
                <a:latin typeface="Cambria" pitchFamily="18" charset="0"/>
              </a:rPr>
              <a:t>, </a:t>
            </a:r>
            <a:r>
              <a:rPr lang="ru-RU" sz="2400" i="1" dirty="0" err="1">
                <a:latin typeface="Cambria" pitchFamily="18" charset="0"/>
              </a:rPr>
              <a:t>релігійних</a:t>
            </a:r>
            <a:r>
              <a:rPr lang="ru-RU" sz="2400" i="1" dirty="0">
                <a:latin typeface="Cambria" pitchFamily="18" charset="0"/>
              </a:rPr>
              <a:t> </a:t>
            </a:r>
            <a:r>
              <a:rPr lang="ru-RU" sz="2400" i="1" dirty="0" err="1">
                <a:latin typeface="Cambria" pitchFamily="18" charset="0"/>
              </a:rPr>
              <a:t>чи</a:t>
            </a:r>
            <a:r>
              <a:rPr lang="ru-RU" sz="2400" i="1" dirty="0">
                <a:latin typeface="Cambria" pitchFamily="18" charset="0"/>
              </a:rPr>
              <a:t> </a:t>
            </a:r>
            <a:r>
              <a:rPr lang="ru-RU" sz="2400" i="1" dirty="0" err="1">
                <a:latin typeface="Cambria" pitchFamily="18" charset="0"/>
              </a:rPr>
              <a:t>інших</a:t>
            </a:r>
            <a:r>
              <a:rPr lang="ru-RU" sz="2400" i="1" dirty="0">
                <a:latin typeface="Cambria" pitchFamily="18" charset="0"/>
              </a:rPr>
              <a:t> </a:t>
            </a:r>
            <a:r>
              <a:rPr lang="ru-RU" sz="2400" i="1" dirty="0" err="1">
                <a:latin typeface="Cambria" pitchFamily="18" charset="0"/>
              </a:rPr>
              <a:t>поглядів</a:t>
            </a:r>
            <a:r>
              <a:rPr lang="ru-RU" sz="2400" i="1" dirty="0">
                <a:latin typeface="Cambria" pitchFamily="18" charset="0"/>
              </a:rPr>
              <a:t> винного (</a:t>
            </a:r>
            <a:r>
              <a:rPr lang="ru-RU" sz="2400" i="1" dirty="0" err="1">
                <a:latin typeface="Cambria" pitchFamily="18" charset="0"/>
              </a:rPr>
              <a:t>терориста</a:t>
            </a:r>
            <a:r>
              <a:rPr lang="ru-RU" sz="2400" i="1" dirty="0">
                <a:latin typeface="Cambria" pitchFamily="18" charset="0"/>
              </a:rPr>
              <a:t>), а </a:t>
            </a:r>
            <a:r>
              <a:rPr lang="ru-RU" sz="2400" i="1" dirty="0" err="1">
                <a:latin typeface="Cambria" pitchFamily="18" charset="0"/>
              </a:rPr>
              <a:t>також</a:t>
            </a:r>
            <a:r>
              <a:rPr lang="ru-RU" sz="2400" i="1" dirty="0">
                <a:latin typeface="Cambria" pitchFamily="18" charset="0"/>
              </a:rPr>
              <a:t> </a:t>
            </a:r>
            <a:r>
              <a:rPr lang="ru-RU" sz="2400" i="1" dirty="0" err="1">
                <a:latin typeface="Cambria" pitchFamily="18" charset="0"/>
              </a:rPr>
              <a:t>погроза</a:t>
            </a:r>
            <a:r>
              <a:rPr lang="ru-RU" sz="2400" i="1" dirty="0">
                <a:latin typeface="Cambria" pitchFamily="18" charset="0"/>
              </a:rPr>
              <a:t> </a:t>
            </a:r>
            <a:r>
              <a:rPr lang="ru-RU" sz="2400" i="1" dirty="0" err="1">
                <a:latin typeface="Cambria" pitchFamily="18" charset="0"/>
              </a:rPr>
              <a:t>вчинення</a:t>
            </a:r>
            <a:r>
              <a:rPr lang="ru-RU" sz="2400" i="1" dirty="0">
                <a:latin typeface="Cambria" pitchFamily="18" charset="0"/>
              </a:rPr>
              <a:t> </a:t>
            </a:r>
            <a:r>
              <a:rPr lang="ru-RU" sz="2400" i="1" dirty="0" err="1">
                <a:latin typeface="Cambria" pitchFamily="18" charset="0"/>
              </a:rPr>
              <a:t>зазначених</a:t>
            </a:r>
            <a:r>
              <a:rPr lang="ru-RU" sz="2400" i="1" dirty="0">
                <a:latin typeface="Cambria" pitchFamily="18" charset="0"/>
              </a:rPr>
              <a:t> </a:t>
            </a:r>
            <a:r>
              <a:rPr lang="ru-RU" sz="2400" i="1" dirty="0" err="1">
                <a:latin typeface="Cambria" pitchFamily="18" charset="0"/>
              </a:rPr>
              <a:t>дій</a:t>
            </a:r>
            <a:r>
              <a:rPr lang="ru-RU" sz="2400" i="1" dirty="0">
                <a:latin typeface="Cambria" pitchFamily="18" charset="0"/>
              </a:rPr>
              <a:t> з </a:t>
            </a:r>
            <a:r>
              <a:rPr lang="ru-RU" sz="2400" i="1" dirty="0" err="1">
                <a:latin typeface="Cambria" pitchFamily="18" charset="0"/>
              </a:rPr>
              <a:t>тією</a:t>
            </a:r>
            <a:r>
              <a:rPr lang="ru-RU" sz="2400" i="1" dirty="0">
                <a:latin typeface="Cambria" pitchFamily="18" charset="0"/>
              </a:rPr>
              <a:t> самою метою -</a:t>
            </a:r>
          </a:p>
          <a:p>
            <a:pPr marL="0" indent="0">
              <a:buNone/>
            </a:pPr>
            <a:r>
              <a:rPr lang="ru-RU" sz="2400" i="1" dirty="0">
                <a:latin typeface="Cambria" pitchFamily="18" charset="0"/>
              </a:rPr>
              <a:t>2. </a:t>
            </a:r>
            <a:r>
              <a:rPr lang="ru-RU" sz="2400" i="1" dirty="0" err="1">
                <a:latin typeface="Cambria" pitchFamily="18" charset="0"/>
              </a:rPr>
              <a:t>Ті</a:t>
            </a:r>
            <a:r>
              <a:rPr lang="ru-RU" sz="2400" i="1" dirty="0">
                <a:latin typeface="Cambria" pitchFamily="18" charset="0"/>
              </a:rPr>
              <a:t> </a:t>
            </a:r>
            <a:r>
              <a:rPr lang="ru-RU" sz="2400" i="1" dirty="0" err="1">
                <a:latin typeface="Cambria" pitchFamily="18" charset="0"/>
              </a:rPr>
              <a:t>самі</a:t>
            </a:r>
            <a:r>
              <a:rPr lang="ru-RU" sz="2400" i="1" dirty="0">
                <a:latin typeface="Cambria" pitchFamily="18" charset="0"/>
              </a:rPr>
              <a:t> </a:t>
            </a:r>
            <a:r>
              <a:rPr lang="ru-RU" sz="2400" i="1" dirty="0" err="1">
                <a:latin typeface="Cambria" pitchFamily="18" charset="0"/>
              </a:rPr>
              <a:t>дії</a:t>
            </a:r>
            <a:r>
              <a:rPr lang="ru-RU" sz="2400" i="1" dirty="0">
                <a:latin typeface="Cambria" pitchFamily="18" charset="0"/>
              </a:rPr>
              <a:t>, </a:t>
            </a:r>
            <a:r>
              <a:rPr lang="ru-RU" sz="2400" i="1" dirty="0" err="1">
                <a:latin typeface="Cambria" pitchFamily="18" charset="0"/>
              </a:rPr>
              <a:t>вчинені</a:t>
            </a:r>
            <a:r>
              <a:rPr lang="ru-RU" sz="2400" i="1" dirty="0">
                <a:latin typeface="Cambria" pitchFamily="18" charset="0"/>
              </a:rPr>
              <a:t> повторно </a:t>
            </a:r>
            <a:r>
              <a:rPr lang="ru-RU" sz="2400" i="1" dirty="0" err="1">
                <a:latin typeface="Cambria" pitchFamily="18" charset="0"/>
              </a:rPr>
              <a:t>або</a:t>
            </a:r>
            <a:r>
              <a:rPr lang="ru-RU" sz="2400" i="1" dirty="0">
                <a:latin typeface="Cambria" pitchFamily="18" charset="0"/>
              </a:rPr>
              <a:t> за </a:t>
            </a:r>
            <a:r>
              <a:rPr lang="ru-RU" sz="2400" i="1" dirty="0" err="1">
                <a:latin typeface="Cambria" pitchFamily="18" charset="0"/>
              </a:rPr>
              <a:t>попередньою</a:t>
            </a:r>
            <a:r>
              <a:rPr lang="ru-RU" sz="2400" i="1" dirty="0">
                <a:latin typeface="Cambria" pitchFamily="18" charset="0"/>
              </a:rPr>
              <a:t> </a:t>
            </a:r>
            <a:r>
              <a:rPr lang="ru-RU" sz="2400" i="1" dirty="0" err="1">
                <a:latin typeface="Cambria" pitchFamily="18" charset="0"/>
              </a:rPr>
              <a:t>змовою</a:t>
            </a:r>
            <a:r>
              <a:rPr lang="ru-RU" sz="2400" i="1" dirty="0">
                <a:latin typeface="Cambria" pitchFamily="18" charset="0"/>
              </a:rPr>
              <a:t> </a:t>
            </a:r>
            <a:r>
              <a:rPr lang="ru-RU" sz="2400" i="1" dirty="0" err="1">
                <a:latin typeface="Cambria" pitchFamily="18" charset="0"/>
              </a:rPr>
              <a:t>групою</a:t>
            </a:r>
            <a:r>
              <a:rPr lang="ru-RU" sz="2400" i="1" dirty="0">
                <a:latin typeface="Cambria" pitchFamily="18" charset="0"/>
              </a:rPr>
              <a:t> </a:t>
            </a:r>
            <a:r>
              <a:rPr lang="ru-RU" sz="2400" i="1" dirty="0" err="1">
                <a:latin typeface="Cambria" pitchFamily="18" charset="0"/>
              </a:rPr>
              <a:t>осіб</a:t>
            </a:r>
            <a:r>
              <a:rPr lang="ru-RU" sz="2400" i="1" dirty="0">
                <a:latin typeface="Cambria" pitchFamily="18" charset="0"/>
              </a:rPr>
              <a:t>, </a:t>
            </a:r>
            <a:r>
              <a:rPr lang="ru-RU" sz="2400" i="1" dirty="0" err="1">
                <a:latin typeface="Cambria" pitchFamily="18" charset="0"/>
              </a:rPr>
              <a:t>або</a:t>
            </a:r>
            <a:r>
              <a:rPr lang="ru-RU" sz="2400" i="1" dirty="0">
                <a:latin typeface="Cambria" pitchFamily="18" charset="0"/>
              </a:rPr>
              <a:t> </a:t>
            </a:r>
            <a:r>
              <a:rPr lang="ru-RU" sz="2400" i="1" dirty="0" err="1">
                <a:latin typeface="Cambria" pitchFamily="18" charset="0"/>
              </a:rPr>
              <a:t>якщо</a:t>
            </a:r>
            <a:r>
              <a:rPr lang="ru-RU" sz="2400" i="1" dirty="0">
                <a:latin typeface="Cambria" pitchFamily="18" charset="0"/>
              </a:rPr>
              <a:t> вони </a:t>
            </a:r>
            <a:r>
              <a:rPr lang="ru-RU" sz="2400" i="1" dirty="0" err="1">
                <a:latin typeface="Cambria" pitchFamily="18" charset="0"/>
              </a:rPr>
              <a:t>призвели</a:t>
            </a:r>
            <a:r>
              <a:rPr lang="ru-RU" sz="2400" i="1" dirty="0">
                <a:latin typeface="Cambria" pitchFamily="18" charset="0"/>
              </a:rPr>
              <a:t> до </a:t>
            </a:r>
            <a:r>
              <a:rPr lang="ru-RU" sz="2400" i="1" dirty="0" err="1">
                <a:latin typeface="Cambria" pitchFamily="18" charset="0"/>
              </a:rPr>
              <a:t>заподіяння</a:t>
            </a:r>
            <a:r>
              <a:rPr lang="ru-RU" sz="2400" i="1" dirty="0">
                <a:latin typeface="Cambria" pitchFamily="18" charset="0"/>
              </a:rPr>
              <a:t> </a:t>
            </a:r>
            <a:r>
              <a:rPr lang="ru-RU" sz="2400" i="1" dirty="0" err="1">
                <a:latin typeface="Cambria" pitchFamily="18" charset="0"/>
              </a:rPr>
              <a:t>значної</a:t>
            </a:r>
            <a:r>
              <a:rPr lang="ru-RU" sz="2400" i="1" dirty="0">
                <a:latin typeface="Cambria" pitchFamily="18" charset="0"/>
              </a:rPr>
              <a:t> </a:t>
            </a:r>
            <a:r>
              <a:rPr lang="ru-RU" sz="2400" i="1" dirty="0" err="1">
                <a:latin typeface="Cambria" pitchFamily="18" charset="0"/>
              </a:rPr>
              <a:t>майнової</a:t>
            </a:r>
            <a:r>
              <a:rPr lang="ru-RU" sz="2400" i="1" dirty="0">
                <a:latin typeface="Cambria" pitchFamily="18" charset="0"/>
              </a:rPr>
              <a:t> </a:t>
            </a:r>
            <a:r>
              <a:rPr lang="ru-RU" sz="2400" i="1" dirty="0" err="1">
                <a:latin typeface="Cambria" pitchFamily="18" charset="0"/>
              </a:rPr>
              <a:t>шкоди</a:t>
            </a:r>
            <a:r>
              <a:rPr lang="ru-RU" sz="2400" i="1" dirty="0">
                <a:latin typeface="Cambria" pitchFamily="18" charset="0"/>
              </a:rPr>
              <a:t> </a:t>
            </a:r>
            <a:r>
              <a:rPr lang="ru-RU" sz="2400" i="1" dirty="0" err="1">
                <a:latin typeface="Cambria" pitchFamily="18" charset="0"/>
              </a:rPr>
              <a:t>чи</a:t>
            </a:r>
            <a:r>
              <a:rPr lang="ru-RU" sz="2400" i="1" dirty="0">
                <a:latin typeface="Cambria" pitchFamily="18" charset="0"/>
              </a:rPr>
              <a:t> </a:t>
            </a:r>
            <a:r>
              <a:rPr lang="ru-RU" sz="2400" i="1" dirty="0" err="1">
                <a:latin typeface="Cambria" pitchFamily="18" charset="0"/>
              </a:rPr>
              <a:t>інших</a:t>
            </a:r>
            <a:r>
              <a:rPr lang="ru-RU" sz="2400" i="1" dirty="0">
                <a:latin typeface="Cambria" pitchFamily="18" charset="0"/>
              </a:rPr>
              <a:t> тяжких </a:t>
            </a:r>
            <a:r>
              <a:rPr lang="ru-RU" sz="2400" i="1" dirty="0" err="1">
                <a:latin typeface="Cambria" pitchFamily="18" charset="0"/>
              </a:rPr>
              <a:t>наслідків</a:t>
            </a:r>
            <a:r>
              <a:rPr lang="ru-RU" sz="2400" i="1" dirty="0">
                <a:latin typeface="Cambria" pitchFamily="18" charset="0"/>
              </a:rPr>
              <a:t>, -</a:t>
            </a:r>
          </a:p>
          <a:p>
            <a:pPr marL="0" indent="0">
              <a:buNone/>
            </a:pPr>
            <a:r>
              <a:rPr lang="ru-RU" sz="2400" i="1" dirty="0">
                <a:latin typeface="Cambria" pitchFamily="18" charset="0"/>
              </a:rPr>
              <a:t>3. </a:t>
            </a:r>
            <a:r>
              <a:rPr lang="ru-RU" sz="2400" i="1" dirty="0" err="1">
                <a:latin typeface="Cambria" pitchFamily="18" charset="0"/>
              </a:rPr>
              <a:t>Дії</a:t>
            </a:r>
            <a:r>
              <a:rPr lang="ru-RU" sz="2400" i="1" dirty="0">
                <a:latin typeface="Cambria" pitchFamily="18" charset="0"/>
              </a:rPr>
              <a:t>, </a:t>
            </a:r>
            <a:r>
              <a:rPr lang="ru-RU" sz="2400" i="1" dirty="0" err="1">
                <a:latin typeface="Cambria" pitchFamily="18" charset="0"/>
              </a:rPr>
              <a:t>передбачені</a:t>
            </a:r>
            <a:r>
              <a:rPr lang="ru-RU" sz="2400" i="1" dirty="0">
                <a:latin typeface="Cambria" pitchFamily="18" charset="0"/>
              </a:rPr>
              <a:t> </a:t>
            </a:r>
            <a:r>
              <a:rPr lang="ru-RU" sz="2400" i="1" dirty="0" err="1">
                <a:latin typeface="Cambria" pitchFamily="18" charset="0"/>
              </a:rPr>
              <a:t>частинами</a:t>
            </a:r>
            <a:r>
              <a:rPr lang="ru-RU" sz="2400" i="1" dirty="0">
                <a:latin typeface="Cambria" pitchFamily="18" charset="0"/>
              </a:rPr>
              <a:t> </a:t>
            </a:r>
            <a:r>
              <a:rPr lang="ru-RU" sz="2400" i="1" dirty="0" err="1">
                <a:latin typeface="Cambria" pitchFamily="18" charset="0"/>
              </a:rPr>
              <a:t>першою</a:t>
            </a:r>
            <a:r>
              <a:rPr lang="ru-RU" sz="2400" i="1" dirty="0">
                <a:latin typeface="Cambria" pitchFamily="18" charset="0"/>
              </a:rPr>
              <a:t> </a:t>
            </a:r>
            <a:r>
              <a:rPr lang="ru-RU" sz="2400" i="1" dirty="0" err="1">
                <a:latin typeface="Cambria" pitchFamily="18" charset="0"/>
              </a:rPr>
              <a:t>або</a:t>
            </a:r>
            <a:r>
              <a:rPr lang="ru-RU" sz="2400" i="1" dirty="0">
                <a:latin typeface="Cambria" pitchFamily="18" charset="0"/>
              </a:rPr>
              <a:t> другою </a:t>
            </a:r>
            <a:r>
              <a:rPr lang="ru-RU" sz="2400" i="1" dirty="0" err="1">
                <a:latin typeface="Cambria" pitchFamily="18" charset="0"/>
              </a:rPr>
              <a:t>цієї</a:t>
            </a:r>
            <a:r>
              <a:rPr lang="ru-RU" sz="2400" i="1" dirty="0">
                <a:latin typeface="Cambria" pitchFamily="18" charset="0"/>
              </a:rPr>
              <a:t> </a:t>
            </a:r>
            <a:r>
              <a:rPr lang="ru-RU" sz="2400" i="1" dirty="0" err="1">
                <a:latin typeface="Cambria" pitchFamily="18" charset="0"/>
              </a:rPr>
              <a:t>статті</a:t>
            </a:r>
            <a:r>
              <a:rPr lang="ru-RU" sz="2400" i="1" dirty="0">
                <a:latin typeface="Cambria" pitchFamily="18" charset="0"/>
              </a:rPr>
              <a:t>, </a:t>
            </a:r>
            <a:r>
              <a:rPr lang="ru-RU" sz="2400" i="1" dirty="0" err="1">
                <a:latin typeface="Cambria" pitchFamily="18" charset="0"/>
              </a:rPr>
              <a:t>що</a:t>
            </a:r>
            <a:r>
              <a:rPr lang="ru-RU" sz="2400" i="1" dirty="0">
                <a:latin typeface="Cambria" pitchFamily="18" charset="0"/>
              </a:rPr>
              <a:t> </a:t>
            </a:r>
            <a:r>
              <a:rPr lang="ru-RU" sz="2400" i="1" dirty="0" err="1">
                <a:latin typeface="Cambria" pitchFamily="18" charset="0"/>
              </a:rPr>
              <a:t>призвели</a:t>
            </a:r>
            <a:r>
              <a:rPr lang="ru-RU" sz="2400" i="1" dirty="0">
                <a:latin typeface="Cambria" pitchFamily="18" charset="0"/>
              </a:rPr>
              <a:t> до </a:t>
            </a:r>
            <a:r>
              <a:rPr lang="ru-RU" sz="2400" i="1" dirty="0" err="1">
                <a:latin typeface="Cambria" pitchFamily="18" charset="0"/>
              </a:rPr>
              <a:t>загибелі</a:t>
            </a:r>
            <a:r>
              <a:rPr lang="ru-RU" sz="2400" i="1" dirty="0">
                <a:latin typeface="Cambria" pitchFamily="18" charset="0"/>
              </a:rPr>
              <a:t> </a:t>
            </a:r>
            <a:r>
              <a:rPr lang="ru-RU" sz="2400" i="1" dirty="0" err="1">
                <a:latin typeface="Cambria" pitchFamily="18" charset="0"/>
              </a:rPr>
              <a:t>людини</a:t>
            </a:r>
            <a:r>
              <a:rPr lang="ru-RU" sz="2400" i="1" dirty="0">
                <a:latin typeface="Cambria" pitchFamily="18" charset="0"/>
              </a:rPr>
              <a:t>, -</a:t>
            </a:r>
          </a:p>
          <a:p>
            <a:pPr marL="0" indent="0">
              <a:buNone/>
            </a:pPr>
            <a:r>
              <a:rPr lang="ru-RU" sz="2400" i="1" dirty="0">
                <a:latin typeface="Cambria" pitchFamily="18" charset="0"/>
              </a:rPr>
              <a:t>6. Особа </a:t>
            </a:r>
            <a:r>
              <a:rPr lang="ru-RU" sz="2400" i="1" dirty="0" err="1">
                <a:latin typeface="Cambria" pitchFamily="18" charset="0"/>
              </a:rPr>
              <a:t>звільняється</a:t>
            </a:r>
            <a:r>
              <a:rPr lang="ru-RU" sz="2400" i="1" dirty="0">
                <a:latin typeface="Cambria" pitchFamily="18" charset="0"/>
              </a:rPr>
              <a:t> </a:t>
            </a:r>
            <a:r>
              <a:rPr lang="ru-RU" sz="2400" i="1" dirty="0" err="1">
                <a:latin typeface="Cambria" pitchFamily="18" charset="0"/>
              </a:rPr>
              <a:t>від</a:t>
            </a:r>
            <a:r>
              <a:rPr lang="ru-RU" sz="2400" i="1" dirty="0">
                <a:latin typeface="Cambria" pitchFamily="18" charset="0"/>
              </a:rPr>
              <a:t> </a:t>
            </a:r>
            <a:r>
              <a:rPr lang="ru-RU" sz="2400" i="1" dirty="0" err="1">
                <a:latin typeface="Cambria" pitchFamily="18" charset="0"/>
              </a:rPr>
              <a:t>кримінальної</a:t>
            </a:r>
            <a:r>
              <a:rPr lang="ru-RU" sz="2400" i="1" dirty="0">
                <a:latin typeface="Cambria" pitchFamily="18" charset="0"/>
              </a:rPr>
              <a:t> </a:t>
            </a:r>
            <a:r>
              <a:rPr lang="ru-RU" sz="2400" i="1" dirty="0" err="1">
                <a:latin typeface="Cambria" pitchFamily="18" charset="0"/>
              </a:rPr>
              <a:t>відповідальності</a:t>
            </a:r>
            <a:r>
              <a:rPr lang="ru-RU" sz="2400" i="1" dirty="0">
                <a:latin typeface="Cambria" pitchFamily="18" charset="0"/>
              </a:rPr>
              <a:t> за </a:t>
            </a:r>
            <a:r>
              <a:rPr lang="ru-RU" sz="2400" i="1" dirty="0" err="1">
                <a:latin typeface="Cambria" pitchFamily="18" charset="0"/>
              </a:rPr>
              <a:t>діяння</a:t>
            </a:r>
            <a:r>
              <a:rPr lang="ru-RU" sz="2400" i="1" dirty="0">
                <a:latin typeface="Cambria" pitchFamily="18" charset="0"/>
              </a:rPr>
              <a:t>, </a:t>
            </a:r>
            <a:r>
              <a:rPr lang="ru-RU" sz="2400" i="1" dirty="0" err="1">
                <a:latin typeface="Cambria" pitchFamily="18" charset="0"/>
              </a:rPr>
              <a:t>передбачене</a:t>
            </a:r>
            <a:r>
              <a:rPr lang="ru-RU" sz="2400" i="1" dirty="0">
                <a:latin typeface="Cambria" pitchFamily="18" charset="0"/>
              </a:rPr>
              <a:t> </a:t>
            </a:r>
            <a:r>
              <a:rPr lang="ru-RU" sz="2400" i="1" dirty="0" err="1">
                <a:latin typeface="Cambria" pitchFamily="18" charset="0"/>
              </a:rPr>
              <a:t>частиною</a:t>
            </a:r>
            <a:r>
              <a:rPr lang="ru-RU" sz="2400" i="1" dirty="0">
                <a:latin typeface="Cambria" pitchFamily="18" charset="0"/>
              </a:rPr>
              <a:t> </a:t>
            </a:r>
            <a:r>
              <a:rPr lang="ru-RU" sz="2400" i="1" dirty="0" err="1">
                <a:latin typeface="Cambria" pitchFamily="18" charset="0"/>
              </a:rPr>
              <a:t>першою</a:t>
            </a:r>
            <a:r>
              <a:rPr lang="ru-RU" sz="2400" i="1" dirty="0">
                <a:latin typeface="Cambria" pitchFamily="18" charset="0"/>
              </a:rPr>
              <a:t> </a:t>
            </a:r>
            <a:r>
              <a:rPr lang="ru-RU" sz="2400" i="1" dirty="0" err="1">
                <a:latin typeface="Cambria" pitchFamily="18" charset="0"/>
              </a:rPr>
              <a:t>цієї</a:t>
            </a:r>
            <a:r>
              <a:rPr lang="ru-RU" sz="2400" i="1" dirty="0">
                <a:latin typeface="Cambria" pitchFamily="18" charset="0"/>
              </a:rPr>
              <a:t> </a:t>
            </a:r>
            <a:r>
              <a:rPr lang="ru-RU" sz="2400" i="1" dirty="0" err="1">
                <a:latin typeface="Cambria" pitchFamily="18" charset="0"/>
              </a:rPr>
              <a:t>статті</a:t>
            </a:r>
            <a:r>
              <a:rPr lang="ru-RU" sz="2400" i="1" dirty="0">
                <a:latin typeface="Cambria" pitchFamily="18" charset="0"/>
              </a:rPr>
              <a:t> в </a:t>
            </a:r>
            <a:r>
              <a:rPr lang="ru-RU" sz="2400" i="1" dirty="0" err="1">
                <a:latin typeface="Cambria" pitchFamily="18" charset="0"/>
              </a:rPr>
              <a:t>частині</a:t>
            </a:r>
            <a:r>
              <a:rPr lang="ru-RU" sz="2400" i="1" dirty="0">
                <a:latin typeface="Cambria" pitchFamily="18" charset="0"/>
              </a:rPr>
              <a:t> погрози </a:t>
            </a:r>
            <a:r>
              <a:rPr lang="ru-RU" sz="2400" i="1" dirty="0" err="1">
                <a:latin typeface="Cambria" pitchFamily="18" charset="0"/>
              </a:rPr>
              <a:t>вчинення</a:t>
            </a:r>
            <a:r>
              <a:rPr lang="ru-RU" sz="2400" i="1" dirty="0">
                <a:latin typeface="Cambria" pitchFamily="18" charset="0"/>
              </a:rPr>
              <a:t> </a:t>
            </a:r>
            <a:r>
              <a:rPr lang="ru-RU" sz="2400" i="1" dirty="0" err="1">
                <a:latin typeface="Cambria" pitchFamily="18" charset="0"/>
              </a:rPr>
              <a:t>терористичного</a:t>
            </a:r>
            <a:r>
              <a:rPr lang="ru-RU" sz="2400" i="1" dirty="0">
                <a:latin typeface="Cambria" pitchFamily="18" charset="0"/>
              </a:rPr>
              <a:t> акту, </a:t>
            </a:r>
            <a:r>
              <a:rPr lang="ru-RU" sz="2400" i="1" dirty="0" err="1">
                <a:latin typeface="Cambria" pitchFamily="18" charset="0"/>
              </a:rPr>
              <a:t>якщо</a:t>
            </a:r>
            <a:r>
              <a:rPr lang="ru-RU" sz="2400" i="1" dirty="0">
                <a:latin typeface="Cambria" pitchFamily="18" charset="0"/>
              </a:rPr>
              <a:t> вона до </a:t>
            </a:r>
            <a:r>
              <a:rPr lang="ru-RU" sz="2400" i="1" dirty="0" err="1">
                <a:latin typeface="Cambria" pitchFamily="18" charset="0"/>
              </a:rPr>
              <a:t>повідомлення</a:t>
            </a:r>
            <a:r>
              <a:rPr lang="ru-RU" sz="2400" i="1" dirty="0">
                <a:latin typeface="Cambria" pitchFamily="18" charset="0"/>
              </a:rPr>
              <a:t> </a:t>
            </a:r>
            <a:r>
              <a:rPr lang="ru-RU" sz="2400" i="1" dirty="0" err="1">
                <a:latin typeface="Cambria" pitchFamily="18" charset="0"/>
              </a:rPr>
              <a:t>їй</a:t>
            </a:r>
            <a:r>
              <a:rPr lang="ru-RU" sz="2400" i="1" dirty="0">
                <a:latin typeface="Cambria" pitchFamily="18" charset="0"/>
              </a:rPr>
              <a:t> про </a:t>
            </a:r>
            <a:r>
              <a:rPr lang="ru-RU" sz="2400" i="1" dirty="0" err="1">
                <a:latin typeface="Cambria" pitchFamily="18" charset="0"/>
              </a:rPr>
              <a:t>підозру</a:t>
            </a:r>
            <a:r>
              <a:rPr lang="ru-RU" sz="2400" i="1" dirty="0">
                <a:latin typeface="Cambria" pitchFamily="18" charset="0"/>
              </a:rPr>
              <a:t> у </a:t>
            </a:r>
            <a:r>
              <a:rPr lang="ru-RU" sz="2400" i="1" dirty="0" err="1">
                <a:latin typeface="Cambria" pitchFamily="18" charset="0"/>
              </a:rPr>
              <a:t>вчиненні</a:t>
            </a:r>
            <a:r>
              <a:rPr lang="ru-RU" sz="2400" i="1" dirty="0">
                <a:latin typeface="Cambria" pitchFamily="18" charset="0"/>
              </a:rPr>
              <a:t> нею </a:t>
            </a:r>
            <a:r>
              <a:rPr lang="ru-RU" sz="2400" i="1" dirty="0" err="1">
                <a:latin typeface="Cambria" pitchFamily="18" charset="0"/>
              </a:rPr>
              <a:t>злочину</a:t>
            </a:r>
            <a:r>
              <a:rPr lang="ru-RU" sz="2400" i="1" dirty="0">
                <a:latin typeface="Cambria" pitchFamily="18" charset="0"/>
              </a:rPr>
              <a:t> </a:t>
            </a:r>
            <a:r>
              <a:rPr lang="ru-RU" sz="2400" i="1" dirty="0" err="1">
                <a:latin typeface="Cambria" pitchFamily="18" charset="0"/>
              </a:rPr>
              <a:t>добровільно</a:t>
            </a:r>
            <a:r>
              <a:rPr lang="ru-RU" sz="2400" i="1" dirty="0">
                <a:latin typeface="Cambria" pitchFamily="18" charset="0"/>
              </a:rPr>
              <a:t> </a:t>
            </a:r>
            <a:r>
              <a:rPr lang="ru-RU" sz="2400" i="1" dirty="0" err="1">
                <a:latin typeface="Cambria" pitchFamily="18" charset="0"/>
              </a:rPr>
              <a:t>повідомила</a:t>
            </a:r>
            <a:r>
              <a:rPr lang="ru-RU" sz="2400" i="1" dirty="0">
                <a:latin typeface="Cambria" pitchFamily="18" charset="0"/>
              </a:rPr>
              <a:t> </a:t>
            </a:r>
            <a:r>
              <a:rPr lang="ru-RU" sz="2400" i="1" dirty="0" err="1">
                <a:latin typeface="Cambria" pitchFamily="18" charset="0"/>
              </a:rPr>
              <a:t>правоохоронний</a:t>
            </a:r>
            <a:r>
              <a:rPr lang="ru-RU" sz="2400" i="1" dirty="0">
                <a:latin typeface="Cambria" pitchFamily="18" charset="0"/>
              </a:rPr>
              <a:t> орган про </a:t>
            </a:r>
            <a:r>
              <a:rPr lang="ru-RU" sz="2400" i="1" dirty="0" err="1">
                <a:latin typeface="Cambria" pitchFamily="18" charset="0"/>
              </a:rPr>
              <a:t>цей</a:t>
            </a:r>
            <a:r>
              <a:rPr lang="ru-RU" sz="2400" i="1" dirty="0">
                <a:latin typeface="Cambria" pitchFamily="18" charset="0"/>
              </a:rPr>
              <a:t> </a:t>
            </a:r>
            <a:r>
              <a:rPr lang="ru-RU" sz="2400" i="1" dirty="0" err="1">
                <a:latin typeface="Cambria" pitchFamily="18" charset="0"/>
              </a:rPr>
              <a:t>злочин</a:t>
            </a:r>
            <a:r>
              <a:rPr lang="ru-RU" sz="2400" i="1" dirty="0">
                <a:latin typeface="Cambria" pitchFamily="18" charset="0"/>
              </a:rPr>
              <a:t>, </a:t>
            </a:r>
            <a:r>
              <a:rPr lang="ru-RU" sz="2400" i="1" dirty="0" err="1">
                <a:latin typeface="Cambria" pitchFamily="18" charset="0"/>
              </a:rPr>
              <a:t>сприяла</a:t>
            </a:r>
            <a:r>
              <a:rPr lang="ru-RU" sz="2400" i="1" dirty="0">
                <a:latin typeface="Cambria" pitchFamily="18" charset="0"/>
              </a:rPr>
              <a:t> </a:t>
            </a:r>
            <a:r>
              <a:rPr lang="ru-RU" sz="2400" i="1" dirty="0" err="1">
                <a:latin typeface="Cambria" pitchFamily="18" charset="0"/>
              </a:rPr>
              <a:t>його</a:t>
            </a:r>
            <a:r>
              <a:rPr lang="ru-RU" sz="2400" i="1" dirty="0">
                <a:latin typeface="Cambria" pitchFamily="18" charset="0"/>
              </a:rPr>
              <a:t> </a:t>
            </a:r>
            <a:r>
              <a:rPr lang="ru-RU" sz="2400" i="1" dirty="0" err="1">
                <a:latin typeface="Cambria" pitchFamily="18" charset="0"/>
              </a:rPr>
              <a:t>припиненню</a:t>
            </a:r>
            <a:r>
              <a:rPr lang="ru-RU" sz="2400" i="1" dirty="0">
                <a:latin typeface="Cambria" pitchFamily="18" charset="0"/>
              </a:rPr>
              <a:t> </a:t>
            </a:r>
            <a:r>
              <a:rPr lang="ru-RU" sz="2400" i="1" dirty="0" err="1">
                <a:latin typeface="Cambria" pitchFamily="18" charset="0"/>
              </a:rPr>
              <a:t>або</a:t>
            </a:r>
            <a:r>
              <a:rPr lang="ru-RU" sz="2400" i="1" dirty="0">
                <a:latin typeface="Cambria" pitchFamily="18" charset="0"/>
              </a:rPr>
              <a:t> </a:t>
            </a:r>
            <a:r>
              <a:rPr lang="ru-RU" sz="2400" i="1" dirty="0" err="1">
                <a:latin typeface="Cambria" pitchFamily="18" charset="0"/>
              </a:rPr>
              <a:t>розкриттю</a:t>
            </a:r>
            <a:r>
              <a:rPr lang="ru-RU" sz="2400" i="1" dirty="0">
                <a:latin typeface="Cambria" pitchFamily="18" charset="0"/>
              </a:rPr>
              <a:t>, у </a:t>
            </a:r>
            <a:r>
              <a:rPr lang="ru-RU" sz="2400" i="1" dirty="0" err="1">
                <a:latin typeface="Cambria" pitchFamily="18" charset="0"/>
              </a:rPr>
              <a:t>разі</a:t>
            </a:r>
            <a:r>
              <a:rPr lang="ru-RU" sz="2400" i="1" dirty="0">
                <a:latin typeface="Cambria" pitchFamily="18" charset="0"/>
              </a:rPr>
              <a:t> </a:t>
            </a:r>
            <a:r>
              <a:rPr lang="ru-RU" sz="2400" i="1" dirty="0" err="1">
                <a:latin typeface="Cambria" pitchFamily="18" charset="0"/>
              </a:rPr>
              <a:t>якщо</a:t>
            </a:r>
            <a:r>
              <a:rPr lang="ru-RU" sz="2400" i="1" dirty="0">
                <a:latin typeface="Cambria" pitchFamily="18" charset="0"/>
              </a:rPr>
              <a:t> </a:t>
            </a:r>
            <a:r>
              <a:rPr lang="ru-RU" sz="2400" i="1" dirty="0" err="1">
                <a:latin typeface="Cambria" pitchFamily="18" charset="0"/>
              </a:rPr>
              <a:t>внаслідок</a:t>
            </a:r>
            <a:r>
              <a:rPr lang="ru-RU" sz="2400" i="1" dirty="0">
                <a:latin typeface="Cambria" pitchFamily="18" charset="0"/>
              </a:rPr>
              <a:t> </a:t>
            </a:r>
            <a:r>
              <a:rPr lang="ru-RU" sz="2400" i="1" dirty="0" err="1">
                <a:latin typeface="Cambria" pitchFamily="18" charset="0"/>
              </a:rPr>
              <a:t>цього</a:t>
            </a:r>
            <a:r>
              <a:rPr lang="ru-RU" sz="2400" i="1" dirty="0">
                <a:latin typeface="Cambria" pitchFamily="18" charset="0"/>
              </a:rPr>
              <a:t> і </a:t>
            </a:r>
            <a:r>
              <a:rPr lang="ru-RU" sz="2400" i="1" dirty="0" err="1">
                <a:latin typeface="Cambria" pitchFamily="18" charset="0"/>
              </a:rPr>
              <a:t>вжитих</a:t>
            </a:r>
            <a:r>
              <a:rPr lang="ru-RU" sz="2400" i="1" dirty="0">
                <a:latin typeface="Cambria" pitchFamily="18" charset="0"/>
              </a:rPr>
              <a:t> </a:t>
            </a:r>
            <a:r>
              <a:rPr lang="ru-RU" sz="2400" i="1" dirty="0" err="1">
                <a:latin typeface="Cambria" pitchFamily="18" charset="0"/>
              </a:rPr>
              <a:t>заходів</a:t>
            </a:r>
            <a:r>
              <a:rPr lang="ru-RU" sz="2400" i="1" dirty="0">
                <a:latin typeface="Cambria" pitchFamily="18" charset="0"/>
              </a:rPr>
              <a:t> </a:t>
            </a:r>
            <a:r>
              <a:rPr lang="ru-RU" sz="2400" i="1" dirty="0" err="1">
                <a:latin typeface="Cambria" pitchFamily="18" charset="0"/>
              </a:rPr>
              <a:t>було</a:t>
            </a:r>
            <a:r>
              <a:rPr lang="ru-RU" sz="2400" i="1" dirty="0">
                <a:latin typeface="Cambria" pitchFamily="18" charset="0"/>
              </a:rPr>
              <a:t> </a:t>
            </a:r>
            <a:r>
              <a:rPr lang="ru-RU" sz="2400" i="1" dirty="0" err="1">
                <a:latin typeface="Cambria" pitchFamily="18" charset="0"/>
              </a:rPr>
              <a:t>відвернено</a:t>
            </a:r>
            <a:r>
              <a:rPr lang="ru-RU" sz="2400" i="1" dirty="0">
                <a:latin typeface="Cambria" pitchFamily="18" charset="0"/>
              </a:rPr>
              <a:t> </a:t>
            </a:r>
            <a:r>
              <a:rPr lang="ru-RU" sz="2400" i="1" dirty="0" err="1">
                <a:latin typeface="Cambria" pitchFamily="18" charset="0"/>
              </a:rPr>
              <a:t>небезпеку</a:t>
            </a:r>
            <a:r>
              <a:rPr lang="ru-RU" sz="2400" i="1" dirty="0">
                <a:latin typeface="Cambria" pitchFamily="18" charset="0"/>
              </a:rPr>
              <a:t> для </a:t>
            </a:r>
            <a:r>
              <a:rPr lang="ru-RU" sz="2400" i="1" dirty="0" err="1">
                <a:latin typeface="Cambria" pitchFamily="18" charset="0"/>
              </a:rPr>
              <a:t>життя</a:t>
            </a:r>
            <a:r>
              <a:rPr lang="ru-RU" sz="2400" i="1" dirty="0">
                <a:latin typeface="Cambria" pitchFamily="18" charset="0"/>
              </a:rPr>
              <a:t> </a:t>
            </a:r>
            <a:r>
              <a:rPr lang="ru-RU" sz="2400" i="1" dirty="0" err="1">
                <a:latin typeface="Cambria" pitchFamily="18" charset="0"/>
              </a:rPr>
              <a:t>чи</a:t>
            </a:r>
            <a:r>
              <a:rPr lang="ru-RU" sz="2400" i="1" dirty="0">
                <a:latin typeface="Cambria" pitchFamily="18" charset="0"/>
              </a:rPr>
              <a:t> </a:t>
            </a:r>
            <a:r>
              <a:rPr lang="ru-RU" sz="2400" i="1" dirty="0" err="1">
                <a:latin typeface="Cambria" pitchFamily="18" charset="0"/>
              </a:rPr>
              <a:t>здоров’я</a:t>
            </a:r>
            <a:r>
              <a:rPr lang="ru-RU" sz="2400" i="1" dirty="0">
                <a:latin typeface="Cambria" pitchFamily="18" charset="0"/>
              </a:rPr>
              <a:t> </a:t>
            </a:r>
            <a:r>
              <a:rPr lang="ru-RU" sz="2400" i="1" dirty="0" err="1">
                <a:latin typeface="Cambria" pitchFamily="18" charset="0"/>
              </a:rPr>
              <a:t>людини</a:t>
            </a:r>
            <a:r>
              <a:rPr lang="ru-RU" sz="2400" i="1" dirty="0">
                <a:latin typeface="Cambria" pitchFamily="18" charset="0"/>
              </a:rPr>
              <a:t> </a:t>
            </a:r>
            <a:r>
              <a:rPr lang="ru-RU" sz="2400" i="1" dirty="0" err="1">
                <a:latin typeface="Cambria" pitchFamily="18" charset="0"/>
              </a:rPr>
              <a:t>або</a:t>
            </a:r>
            <a:r>
              <a:rPr lang="ru-RU" sz="2400" i="1" dirty="0">
                <a:latin typeface="Cambria" pitchFamily="18" charset="0"/>
              </a:rPr>
              <a:t> </a:t>
            </a:r>
            <a:r>
              <a:rPr lang="ru-RU" sz="2400" i="1" dirty="0" err="1">
                <a:latin typeface="Cambria" pitchFamily="18" charset="0"/>
              </a:rPr>
              <a:t>заподіяння</a:t>
            </a:r>
            <a:r>
              <a:rPr lang="ru-RU" sz="2400" i="1" dirty="0">
                <a:latin typeface="Cambria" pitchFamily="18" charset="0"/>
              </a:rPr>
              <a:t> </a:t>
            </a:r>
            <a:r>
              <a:rPr lang="ru-RU" sz="2400" i="1" dirty="0" err="1">
                <a:latin typeface="Cambria" pitchFamily="18" charset="0"/>
              </a:rPr>
              <a:t>значної</a:t>
            </a:r>
            <a:r>
              <a:rPr lang="ru-RU" sz="2400" i="1" dirty="0">
                <a:latin typeface="Cambria" pitchFamily="18" charset="0"/>
              </a:rPr>
              <a:t> </a:t>
            </a:r>
            <a:r>
              <a:rPr lang="ru-RU" sz="2400" i="1" dirty="0" err="1">
                <a:latin typeface="Cambria" pitchFamily="18" charset="0"/>
              </a:rPr>
              <a:t>майнової</a:t>
            </a:r>
            <a:r>
              <a:rPr lang="ru-RU" sz="2400" i="1" dirty="0">
                <a:latin typeface="Cambria" pitchFamily="18" charset="0"/>
              </a:rPr>
              <a:t> </a:t>
            </a:r>
            <a:r>
              <a:rPr lang="ru-RU" sz="2400" i="1" dirty="0" err="1">
                <a:latin typeface="Cambria" pitchFamily="18" charset="0"/>
              </a:rPr>
              <a:t>шкоди</a:t>
            </a:r>
            <a:r>
              <a:rPr lang="ru-RU" sz="2400" i="1" dirty="0">
                <a:latin typeface="Cambria" pitchFamily="18" charset="0"/>
              </a:rPr>
              <a:t> </a:t>
            </a:r>
            <a:r>
              <a:rPr lang="ru-RU" sz="2400" i="1" dirty="0" err="1">
                <a:latin typeface="Cambria" pitchFamily="18" charset="0"/>
              </a:rPr>
              <a:t>чи</a:t>
            </a:r>
            <a:r>
              <a:rPr lang="ru-RU" sz="2400" i="1" dirty="0">
                <a:latin typeface="Cambria" pitchFamily="18" charset="0"/>
              </a:rPr>
              <a:t> </a:t>
            </a:r>
            <a:r>
              <a:rPr lang="ru-RU" sz="2400" i="1" dirty="0" err="1">
                <a:latin typeface="Cambria" pitchFamily="18" charset="0"/>
              </a:rPr>
              <a:t>настання</a:t>
            </a:r>
            <a:r>
              <a:rPr lang="ru-RU" sz="2400" i="1" dirty="0">
                <a:latin typeface="Cambria" pitchFamily="18" charset="0"/>
              </a:rPr>
              <a:t> </a:t>
            </a:r>
            <a:r>
              <a:rPr lang="ru-RU" sz="2400" i="1" dirty="0" err="1">
                <a:latin typeface="Cambria" pitchFamily="18" charset="0"/>
              </a:rPr>
              <a:t>інших</a:t>
            </a:r>
            <a:r>
              <a:rPr lang="ru-RU" sz="2400" i="1" dirty="0">
                <a:latin typeface="Cambria" pitchFamily="18" charset="0"/>
              </a:rPr>
              <a:t> тяжких </a:t>
            </a:r>
            <a:r>
              <a:rPr lang="ru-RU" sz="2400" i="1" dirty="0" err="1">
                <a:latin typeface="Cambria" pitchFamily="18" charset="0"/>
              </a:rPr>
              <a:t>наслідків</a:t>
            </a:r>
            <a:r>
              <a:rPr lang="ru-RU" sz="2400" i="1" dirty="0">
                <a:latin typeface="Cambria" pitchFamily="18" charset="0"/>
              </a:rPr>
              <a:t>, </a:t>
            </a:r>
            <a:r>
              <a:rPr lang="ru-RU" sz="2400" i="1" dirty="0" err="1">
                <a:latin typeface="Cambria" pitchFamily="18" charset="0"/>
              </a:rPr>
              <a:t>якщо</a:t>
            </a:r>
            <a:r>
              <a:rPr lang="ru-RU" sz="2400" i="1" dirty="0">
                <a:latin typeface="Cambria" pitchFamily="18" charset="0"/>
              </a:rPr>
              <a:t> в </a:t>
            </a:r>
            <a:r>
              <a:rPr lang="ru-RU" sz="2400" i="1" dirty="0" err="1">
                <a:latin typeface="Cambria" pitchFamily="18" charset="0"/>
              </a:rPr>
              <a:t>її</a:t>
            </a:r>
            <a:r>
              <a:rPr lang="ru-RU" sz="2400" i="1" dirty="0">
                <a:latin typeface="Cambria" pitchFamily="18" charset="0"/>
              </a:rPr>
              <a:t> </a:t>
            </a:r>
            <a:r>
              <a:rPr lang="ru-RU" sz="2400" i="1" dirty="0" err="1">
                <a:latin typeface="Cambria" pitchFamily="18" charset="0"/>
              </a:rPr>
              <a:t>діях</a:t>
            </a:r>
            <a:r>
              <a:rPr lang="ru-RU" sz="2400" i="1" dirty="0">
                <a:latin typeface="Cambria" pitchFamily="18" charset="0"/>
              </a:rPr>
              <a:t> </a:t>
            </a:r>
            <a:r>
              <a:rPr lang="ru-RU" sz="2400" i="1" dirty="0" err="1">
                <a:latin typeface="Cambria" pitchFamily="18" charset="0"/>
              </a:rPr>
              <a:t>немає</a:t>
            </a:r>
            <a:r>
              <a:rPr lang="ru-RU" sz="2400" i="1" dirty="0">
                <a:latin typeface="Cambria" pitchFamily="18" charset="0"/>
              </a:rPr>
              <a:t> складу </a:t>
            </a:r>
            <a:r>
              <a:rPr lang="ru-RU" sz="2400" i="1" dirty="0" err="1">
                <a:latin typeface="Cambria" pitchFamily="18" charset="0"/>
              </a:rPr>
              <a:t>іншого</a:t>
            </a:r>
            <a:r>
              <a:rPr lang="ru-RU" sz="2400" i="1" dirty="0">
                <a:latin typeface="Cambria" pitchFamily="18" charset="0"/>
              </a:rPr>
              <a:t> </a:t>
            </a:r>
            <a:r>
              <a:rPr lang="ru-RU" sz="2400" i="1" dirty="0" err="1">
                <a:latin typeface="Cambria" pitchFamily="18" charset="0"/>
              </a:rPr>
              <a:t>злочину</a:t>
            </a:r>
            <a:r>
              <a:rPr lang="ru-RU" sz="2400" i="1" dirty="0">
                <a:latin typeface="Cambria" pitchFamily="18" charset="0"/>
              </a:rPr>
              <a:t>.</a:t>
            </a:r>
          </a:p>
          <a:p>
            <a:pPr marL="0" indent="0">
              <a:buNone/>
            </a:pPr>
            <a:r>
              <a:rPr lang="ru-RU" sz="2400" i="1" dirty="0">
                <a:latin typeface="Cambria" pitchFamily="18" charset="0"/>
              </a:rPr>
              <a:t>{</a:t>
            </a:r>
            <a:r>
              <a:rPr lang="ru-RU" sz="2400" i="1" dirty="0" err="1">
                <a:latin typeface="Cambria" pitchFamily="18" charset="0"/>
              </a:rPr>
              <a:t>Стаття</a:t>
            </a:r>
            <a:r>
              <a:rPr lang="ru-RU" sz="2400" i="1" dirty="0">
                <a:latin typeface="Cambria" pitchFamily="18" charset="0"/>
              </a:rPr>
              <a:t> 258 </a:t>
            </a:r>
            <a:r>
              <a:rPr lang="ru-RU" sz="2400" i="1" dirty="0" err="1">
                <a:latin typeface="Cambria" pitchFamily="18" charset="0"/>
              </a:rPr>
              <a:t>із</a:t>
            </a:r>
            <a:r>
              <a:rPr lang="ru-RU" sz="2400" i="1" dirty="0">
                <a:latin typeface="Cambria" pitchFamily="18" charset="0"/>
              </a:rPr>
              <a:t> </a:t>
            </a:r>
            <a:r>
              <a:rPr lang="ru-RU" sz="2400" i="1" dirty="0" err="1">
                <a:latin typeface="Cambria" pitchFamily="18" charset="0"/>
              </a:rPr>
              <a:t>змінами</a:t>
            </a:r>
            <a:r>
              <a:rPr lang="ru-RU" sz="2400" i="1" dirty="0">
                <a:latin typeface="Cambria" pitchFamily="18" charset="0"/>
              </a:rPr>
              <a:t>, </a:t>
            </a:r>
            <a:r>
              <a:rPr lang="ru-RU" sz="2400" i="1" dirty="0" err="1">
                <a:latin typeface="Cambria" pitchFamily="18" charset="0"/>
              </a:rPr>
              <a:t>внесеними</a:t>
            </a:r>
            <a:r>
              <a:rPr lang="ru-RU" sz="2400" i="1" dirty="0">
                <a:latin typeface="Cambria" pitchFamily="18" charset="0"/>
              </a:rPr>
              <a:t> </a:t>
            </a:r>
            <a:r>
              <a:rPr lang="ru-RU" sz="2400" i="1" dirty="0" err="1">
                <a:latin typeface="Cambria" pitchFamily="18" charset="0"/>
              </a:rPr>
              <a:t>згідно</a:t>
            </a:r>
            <a:r>
              <a:rPr lang="ru-RU" sz="2400" i="1" dirty="0">
                <a:latin typeface="Cambria" pitchFamily="18" charset="0"/>
              </a:rPr>
              <a:t> </a:t>
            </a:r>
            <a:r>
              <a:rPr lang="ru-RU" sz="2400" i="1" dirty="0" err="1">
                <a:latin typeface="Cambria" pitchFamily="18" charset="0"/>
              </a:rPr>
              <a:t>із</a:t>
            </a:r>
            <a:r>
              <a:rPr lang="ru-RU" sz="2400" i="1" dirty="0">
                <a:latin typeface="Cambria" pitchFamily="18" charset="0"/>
              </a:rPr>
              <a:t> Законами № 1689-</a:t>
            </a:r>
            <a:r>
              <a:rPr lang="en-US" sz="2400" i="1" dirty="0">
                <a:latin typeface="Cambria" pitchFamily="18" charset="0"/>
              </a:rPr>
              <a:t>VII </a:t>
            </a:r>
            <a:r>
              <a:rPr lang="ru-RU" sz="2400" i="1" dirty="0" err="1">
                <a:latin typeface="Cambria" pitchFamily="18" charset="0"/>
              </a:rPr>
              <a:t>від</a:t>
            </a:r>
            <a:r>
              <a:rPr lang="ru-RU" sz="2400" i="1" dirty="0">
                <a:latin typeface="Cambria" pitchFamily="18" charset="0"/>
              </a:rPr>
              <a:t> 07.10.2014, № 361-</a:t>
            </a:r>
            <a:r>
              <a:rPr lang="en-US" sz="2400" i="1" dirty="0">
                <a:latin typeface="Cambria" pitchFamily="18" charset="0"/>
              </a:rPr>
              <a:t>IX </a:t>
            </a:r>
            <a:r>
              <a:rPr lang="ru-RU" sz="2400" i="1" dirty="0" err="1">
                <a:latin typeface="Cambria" pitchFamily="18" charset="0"/>
              </a:rPr>
              <a:t>від</a:t>
            </a:r>
            <a:r>
              <a:rPr lang="ru-RU" sz="2400" i="1" dirty="0">
                <a:latin typeface="Cambria" pitchFamily="18" charset="0"/>
              </a:rPr>
              <a:t> 06.12.2019}</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3271597"/>
            <a:ext cx="8640960" cy="3586403"/>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r>
              <a:rPr lang="uk-UA" b="1" i="1" dirty="0">
                <a:latin typeface="Cambria" pitchFamily="18" charset="0"/>
              </a:rPr>
              <a:t>Т</a:t>
            </a:r>
            <a:r>
              <a:rPr lang="ru-RU" sz="2400" b="1" i="1" dirty="0" err="1">
                <a:latin typeface="Cambria" pitchFamily="18" charset="0"/>
              </a:rPr>
              <a:t>ероризм</a:t>
            </a:r>
            <a:r>
              <a:rPr lang="ru-RU" sz="2400" b="1" i="1" dirty="0">
                <a:latin typeface="Cambria" pitchFamily="18" charset="0"/>
              </a:rPr>
              <a:t> </a:t>
            </a:r>
            <a:r>
              <a:rPr lang="uk-UA" sz="2400" dirty="0">
                <a:latin typeface="Cambria" pitchFamily="18" charset="0"/>
              </a:rPr>
              <a:t>відповідно до</a:t>
            </a:r>
            <a:r>
              <a:rPr lang="ru-RU" sz="2400" dirty="0">
                <a:latin typeface="Cambria" pitchFamily="18" charset="0"/>
              </a:rPr>
              <a:t> ст. 1 ЗУ «Про </a:t>
            </a:r>
            <a:r>
              <a:rPr lang="ru-RU" sz="2400" dirty="0" err="1">
                <a:latin typeface="Cambria" pitchFamily="18" charset="0"/>
              </a:rPr>
              <a:t>боротьбу</a:t>
            </a:r>
            <a:r>
              <a:rPr lang="ru-RU" sz="2400" dirty="0">
                <a:latin typeface="Cambria" pitchFamily="18" charset="0"/>
              </a:rPr>
              <a:t> </a:t>
            </a:r>
            <a:r>
              <a:rPr lang="ru-RU" sz="2400" dirty="0" err="1">
                <a:latin typeface="Cambria" pitchFamily="18" charset="0"/>
              </a:rPr>
              <a:t>з</a:t>
            </a:r>
            <a:r>
              <a:rPr lang="ru-RU" sz="2400" dirty="0">
                <a:latin typeface="Cambria" pitchFamily="18" charset="0"/>
              </a:rPr>
              <a:t> </a:t>
            </a:r>
            <a:r>
              <a:rPr lang="ru-RU" sz="2400" dirty="0" err="1">
                <a:latin typeface="Cambria" pitchFamily="18" charset="0"/>
              </a:rPr>
              <a:t>тероризмом</a:t>
            </a:r>
            <a:r>
              <a:rPr lang="ru-RU" sz="2400" dirty="0">
                <a:latin typeface="Cambria" pitchFamily="18" charset="0"/>
              </a:rPr>
              <a:t>» від 20 </a:t>
            </a:r>
            <a:r>
              <a:rPr lang="ru-RU" sz="2400" dirty="0" err="1">
                <a:latin typeface="Cambria" pitchFamily="18" charset="0"/>
              </a:rPr>
              <a:t>березня</a:t>
            </a:r>
            <a:r>
              <a:rPr lang="ru-RU" sz="2400" dirty="0">
                <a:latin typeface="Cambria" pitchFamily="18" charset="0"/>
              </a:rPr>
              <a:t> 2003 року – </a:t>
            </a:r>
            <a:r>
              <a:rPr lang="ru-RU" sz="2400" dirty="0" err="1">
                <a:latin typeface="Cambria" pitchFamily="18" charset="0"/>
              </a:rPr>
              <a:t>це</a:t>
            </a:r>
            <a:r>
              <a:rPr lang="ru-RU" sz="2400" dirty="0">
                <a:latin typeface="Cambria" pitchFamily="18" charset="0"/>
              </a:rPr>
              <a:t> </a:t>
            </a:r>
            <a:r>
              <a:rPr lang="ru-RU" sz="2400" dirty="0" err="1">
                <a:latin typeface="Cambria" pitchFamily="18" charset="0"/>
              </a:rPr>
              <a:t>суспільно</a:t>
            </a:r>
            <a:r>
              <a:rPr lang="ru-RU" sz="2400" dirty="0">
                <a:latin typeface="Cambria" pitchFamily="18" charset="0"/>
              </a:rPr>
              <a:t> </a:t>
            </a:r>
            <a:r>
              <a:rPr lang="ru-RU" sz="2400" dirty="0" err="1">
                <a:latin typeface="Cambria" pitchFamily="18" charset="0"/>
              </a:rPr>
              <a:t>небезпечна</a:t>
            </a:r>
            <a:r>
              <a:rPr lang="ru-RU" sz="2400" dirty="0">
                <a:latin typeface="Cambria" pitchFamily="18" charset="0"/>
              </a:rPr>
              <a:t> </a:t>
            </a:r>
            <a:r>
              <a:rPr lang="ru-RU" sz="2400" dirty="0" err="1">
                <a:latin typeface="Cambria" pitchFamily="18" charset="0"/>
              </a:rPr>
              <a:t>діяльність</a:t>
            </a:r>
            <a:r>
              <a:rPr lang="ru-RU" sz="2400" dirty="0">
                <a:latin typeface="Cambria" pitchFamily="18" charset="0"/>
              </a:rPr>
              <a:t>, яка </a:t>
            </a:r>
            <a:r>
              <a:rPr lang="ru-RU" sz="2400" dirty="0" err="1">
                <a:latin typeface="Cambria" pitchFamily="18" charset="0"/>
              </a:rPr>
              <a:t>полягає</a:t>
            </a:r>
            <a:r>
              <a:rPr lang="ru-RU" sz="2400" dirty="0">
                <a:latin typeface="Cambria" pitchFamily="18" charset="0"/>
              </a:rPr>
              <a:t> у </a:t>
            </a:r>
            <a:r>
              <a:rPr lang="ru-RU" sz="2400" dirty="0" err="1">
                <a:latin typeface="Cambria" pitchFamily="18" charset="0"/>
              </a:rPr>
              <a:t>свідомому</a:t>
            </a:r>
            <a:r>
              <a:rPr lang="ru-RU" sz="2400" dirty="0">
                <a:latin typeface="Cambria" pitchFamily="18" charset="0"/>
              </a:rPr>
              <a:t>, </a:t>
            </a:r>
            <a:r>
              <a:rPr lang="ru-RU" sz="2400" dirty="0" err="1">
                <a:latin typeface="Cambria" pitchFamily="18" charset="0"/>
              </a:rPr>
              <a:t>цілеспрямованому</a:t>
            </a:r>
            <a:r>
              <a:rPr lang="ru-RU" sz="2400" dirty="0">
                <a:latin typeface="Cambria" pitchFamily="18" charset="0"/>
              </a:rPr>
              <a:t> </a:t>
            </a:r>
            <a:r>
              <a:rPr lang="ru-RU" sz="2400" dirty="0" err="1">
                <a:latin typeface="Cambria" pitchFamily="18" charset="0"/>
              </a:rPr>
              <a:t>застосуванні</a:t>
            </a:r>
            <a:r>
              <a:rPr lang="ru-RU" sz="2400" dirty="0">
                <a:latin typeface="Cambria" pitchFamily="18" charset="0"/>
              </a:rPr>
              <a:t> </a:t>
            </a:r>
            <a:r>
              <a:rPr lang="ru-RU" sz="2400" dirty="0" err="1">
                <a:latin typeface="Cambria" pitchFamily="18" charset="0"/>
              </a:rPr>
              <a:t>насильства</a:t>
            </a:r>
            <a:r>
              <a:rPr lang="ru-RU" sz="2400" dirty="0">
                <a:latin typeface="Cambria" pitchFamily="18" charset="0"/>
              </a:rPr>
              <a:t> шляхом </a:t>
            </a:r>
            <a:r>
              <a:rPr lang="ru-RU" sz="2400" dirty="0" err="1">
                <a:latin typeface="Cambria" pitchFamily="18" charset="0"/>
              </a:rPr>
              <a:t>захоплення</a:t>
            </a:r>
            <a:r>
              <a:rPr lang="ru-RU" sz="2400" dirty="0">
                <a:latin typeface="Cambria" pitchFamily="18" charset="0"/>
              </a:rPr>
              <a:t> </a:t>
            </a:r>
            <a:r>
              <a:rPr lang="ru-RU" sz="2400" dirty="0" err="1">
                <a:latin typeface="Cambria" pitchFamily="18" charset="0"/>
              </a:rPr>
              <a:t>заручників</a:t>
            </a:r>
            <a:r>
              <a:rPr lang="ru-RU" sz="2400" dirty="0">
                <a:latin typeface="Cambria" pitchFamily="18" charset="0"/>
              </a:rPr>
              <a:t>, </a:t>
            </a:r>
            <a:r>
              <a:rPr lang="ru-RU" sz="2400" dirty="0" err="1">
                <a:latin typeface="Cambria" pitchFamily="18" charset="0"/>
              </a:rPr>
              <a:t>підпалів</a:t>
            </a:r>
            <a:r>
              <a:rPr lang="ru-RU" sz="2400" dirty="0">
                <a:latin typeface="Cambria" pitchFamily="18" charset="0"/>
              </a:rPr>
              <a:t>, </a:t>
            </a:r>
            <a:r>
              <a:rPr lang="ru-RU" sz="2400" dirty="0" err="1">
                <a:latin typeface="Cambria" pitchFamily="18" charset="0"/>
              </a:rPr>
              <a:t>убивств</a:t>
            </a:r>
            <a:r>
              <a:rPr lang="ru-RU" sz="2400" dirty="0">
                <a:latin typeface="Cambria" pitchFamily="18" charset="0"/>
              </a:rPr>
              <a:t>, </a:t>
            </a:r>
            <a:r>
              <a:rPr lang="ru-RU" sz="2400" dirty="0" err="1">
                <a:latin typeface="Cambria" pitchFamily="18" charset="0"/>
              </a:rPr>
              <a:t>тортур</a:t>
            </a:r>
            <a:r>
              <a:rPr lang="ru-RU" sz="2400" dirty="0">
                <a:latin typeface="Cambria" pitchFamily="18" charset="0"/>
              </a:rPr>
              <a:t>, </a:t>
            </a:r>
            <a:r>
              <a:rPr lang="ru-RU" sz="2400" dirty="0" err="1">
                <a:latin typeface="Cambria" pitchFamily="18" charset="0"/>
              </a:rPr>
              <a:t>залякування</a:t>
            </a:r>
            <a:r>
              <a:rPr lang="ru-RU" sz="2400" dirty="0">
                <a:latin typeface="Cambria" pitchFamily="18" charset="0"/>
              </a:rPr>
              <a:t> </a:t>
            </a:r>
            <a:r>
              <a:rPr lang="ru-RU" sz="2400" dirty="0" err="1">
                <a:latin typeface="Cambria" pitchFamily="18" charset="0"/>
              </a:rPr>
              <a:t>населення</a:t>
            </a:r>
            <a:r>
              <a:rPr lang="ru-RU" sz="2400" dirty="0">
                <a:latin typeface="Cambria" pitchFamily="18" charset="0"/>
              </a:rPr>
              <a:t> та </a:t>
            </a:r>
            <a:r>
              <a:rPr lang="ru-RU" sz="2400" dirty="0" err="1">
                <a:latin typeface="Cambria" pitchFamily="18" charset="0"/>
              </a:rPr>
              <a:t>органів</a:t>
            </a:r>
            <a:r>
              <a:rPr lang="ru-RU" sz="2400" dirty="0">
                <a:latin typeface="Cambria" pitchFamily="18" charset="0"/>
              </a:rPr>
              <a:t> </a:t>
            </a:r>
            <a:r>
              <a:rPr lang="ru-RU" sz="2400" dirty="0" err="1">
                <a:latin typeface="Cambria" pitchFamily="18" charset="0"/>
              </a:rPr>
              <a:t>влади</a:t>
            </a:r>
            <a:r>
              <a:rPr lang="ru-RU" sz="2400" dirty="0">
                <a:latin typeface="Cambria" pitchFamily="18" charset="0"/>
              </a:rPr>
              <a:t> </a:t>
            </a:r>
            <a:r>
              <a:rPr lang="ru-RU" sz="2400" dirty="0" err="1">
                <a:latin typeface="Cambria" pitchFamily="18" charset="0"/>
              </a:rPr>
              <a:t>або</a:t>
            </a:r>
            <a:r>
              <a:rPr lang="ru-RU" sz="2400" dirty="0">
                <a:latin typeface="Cambria" pitchFamily="18" charset="0"/>
              </a:rPr>
              <a:t> </a:t>
            </a:r>
            <a:r>
              <a:rPr lang="ru-RU" sz="2400" dirty="0" err="1">
                <a:latin typeface="Cambria" pitchFamily="18" charset="0"/>
              </a:rPr>
              <a:t>вчинення</a:t>
            </a:r>
            <a:r>
              <a:rPr lang="ru-RU" sz="2400" dirty="0">
                <a:latin typeface="Cambria" pitchFamily="18" charset="0"/>
              </a:rPr>
              <a:t> </a:t>
            </a:r>
            <a:r>
              <a:rPr lang="ru-RU" sz="2400" dirty="0" err="1">
                <a:latin typeface="Cambria" pitchFamily="18" charset="0"/>
              </a:rPr>
              <a:t>інших</a:t>
            </a:r>
            <a:r>
              <a:rPr lang="ru-RU" sz="2400" dirty="0">
                <a:latin typeface="Cambria" pitchFamily="18" charset="0"/>
              </a:rPr>
              <a:t> </a:t>
            </a:r>
            <a:r>
              <a:rPr lang="ru-RU" sz="2400" dirty="0" err="1">
                <a:latin typeface="Cambria" pitchFamily="18" charset="0"/>
              </a:rPr>
              <a:t>посягань</a:t>
            </a:r>
            <a:r>
              <a:rPr lang="ru-RU" sz="2400" dirty="0">
                <a:latin typeface="Cambria" pitchFamily="18" charset="0"/>
              </a:rPr>
              <a:t> на </a:t>
            </a:r>
            <a:r>
              <a:rPr lang="ru-RU" sz="2400" dirty="0" err="1">
                <a:latin typeface="Cambria" pitchFamily="18" charset="0"/>
              </a:rPr>
              <a:t>життя</a:t>
            </a:r>
            <a:r>
              <a:rPr lang="ru-RU" sz="2400" dirty="0">
                <a:latin typeface="Cambria" pitchFamily="18" charset="0"/>
              </a:rPr>
              <a:t> </a:t>
            </a:r>
            <a:r>
              <a:rPr lang="ru-RU" sz="2400" dirty="0" err="1">
                <a:latin typeface="Cambria" pitchFamily="18" charset="0"/>
              </a:rPr>
              <a:t>чи</a:t>
            </a:r>
            <a:r>
              <a:rPr lang="ru-RU" sz="2400" dirty="0">
                <a:latin typeface="Cambria" pitchFamily="18" charset="0"/>
              </a:rPr>
              <a:t> </a:t>
            </a:r>
            <a:r>
              <a:rPr lang="ru-RU" sz="2400" dirty="0" err="1">
                <a:latin typeface="Cambria" pitchFamily="18" charset="0"/>
              </a:rPr>
              <a:t>здоров'я</a:t>
            </a:r>
            <a:r>
              <a:rPr lang="ru-RU" sz="2400" dirty="0">
                <a:latin typeface="Cambria" pitchFamily="18" charset="0"/>
              </a:rPr>
              <a:t> </a:t>
            </a:r>
            <a:r>
              <a:rPr lang="ru-RU" sz="2400" dirty="0" err="1">
                <a:latin typeface="Cambria" pitchFamily="18" charset="0"/>
              </a:rPr>
              <a:t>ні</a:t>
            </a:r>
            <a:r>
              <a:rPr lang="ru-RU" sz="2400" dirty="0">
                <a:latin typeface="Cambria" pitchFamily="18" charset="0"/>
              </a:rPr>
              <a:t> в </a:t>
            </a:r>
            <a:r>
              <a:rPr lang="ru-RU" sz="2400" dirty="0" err="1">
                <a:latin typeface="Cambria" pitchFamily="18" charset="0"/>
              </a:rPr>
              <a:t>чому</a:t>
            </a:r>
            <a:r>
              <a:rPr lang="ru-RU" sz="2400" dirty="0">
                <a:latin typeface="Cambria" pitchFamily="18" charset="0"/>
              </a:rPr>
              <a:t> не </a:t>
            </a:r>
            <a:r>
              <a:rPr lang="ru-RU" sz="2400" dirty="0" err="1">
                <a:latin typeface="Cambria" pitchFamily="18" charset="0"/>
              </a:rPr>
              <a:t>винних</a:t>
            </a:r>
            <a:r>
              <a:rPr lang="ru-RU" sz="2400" dirty="0">
                <a:latin typeface="Cambria" pitchFamily="18" charset="0"/>
              </a:rPr>
              <a:t> людей </a:t>
            </a:r>
            <a:r>
              <a:rPr lang="ru-RU" sz="2400" dirty="0" err="1">
                <a:latin typeface="Cambria" pitchFamily="18" charset="0"/>
              </a:rPr>
              <a:t>або</a:t>
            </a:r>
            <a:r>
              <a:rPr lang="ru-RU" sz="2400" dirty="0">
                <a:latin typeface="Cambria" pitchFamily="18" charset="0"/>
              </a:rPr>
              <a:t> погрози </a:t>
            </a:r>
            <a:r>
              <a:rPr lang="ru-RU" sz="2400" dirty="0" err="1">
                <a:latin typeface="Cambria" pitchFamily="18" charset="0"/>
              </a:rPr>
              <a:t>вчинення</a:t>
            </a:r>
            <a:r>
              <a:rPr lang="ru-RU" sz="2400" dirty="0">
                <a:latin typeface="Cambria" pitchFamily="18" charset="0"/>
              </a:rPr>
              <a:t> </a:t>
            </a:r>
            <a:r>
              <a:rPr lang="ru-RU" sz="2400" dirty="0" err="1">
                <a:latin typeface="Cambria" pitchFamily="18" charset="0"/>
              </a:rPr>
              <a:t>злочинних</a:t>
            </a:r>
            <a:r>
              <a:rPr lang="ru-RU" sz="2400" dirty="0">
                <a:latin typeface="Cambria" pitchFamily="18" charset="0"/>
              </a:rPr>
              <a:t> </a:t>
            </a:r>
            <a:r>
              <a:rPr lang="ru-RU" sz="2400" dirty="0" err="1">
                <a:latin typeface="Cambria" pitchFamily="18" charset="0"/>
              </a:rPr>
              <a:t>дій</a:t>
            </a:r>
            <a:r>
              <a:rPr lang="ru-RU" sz="2400" dirty="0">
                <a:latin typeface="Cambria" pitchFamily="18" charset="0"/>
              </a:rPr>
              <a:t> </a:t>
            </a:r>
            <a:r>
              <a:rPr lang="ru-RU" sz="2400" dirty="0" err="1">
                <a:latin typeface="Cambria" pitchFamily="18" charset="0"/>
              </a:rPr>
              <a:t>з</a:t>
            </a:r>
            <a:r>
              <a:rPr lang="ru-RU" sz="2400" dirty="0">
                <a:latin typeface="Cambria" pitchFamily="18" charset="0"/>
              </a:rPr>
              <a:t> метою </a:t>
            </a:r>
            <a:r>
              <a:rPr lang="ru-RU" sz="2400" dirty="0" err="1">
                <a:latin typeface="Cambria" pitchFamily="18" charset="0"/>
              </a:rPr>
              <a:t>досягнення</a:t>
            </a:r>
            <a:r>
              <a:rPr lang="ru-RU" sz="2400" dirty="0">
                <a:latin typeface="Cambria" pitchFamily="18" charset="0"/>
              </a:rPr>
              <a:t> </a:t>
            </a:r>
            <a:r>
              <a:rPr lang="ru-RU" sz="2400" dirty="0" err="1">
                <a:latin typeface="Cambria" pitchFamily="18" charset="0"/>
              </a:rPr>
              <a:t>злочинних</a:t>
            </a:r>
            <a:r>
              <a:rPr lang="ru-RU" sz="2400" dirty="0">
                <a:latin typeface="Cambria" pitchFamily="18" charset="0"/>
              </a:rPr>
              <a:t> </a:t>
            </a:r>
            <a:r>
              <a:rPr lang="ru-RU" sz="2400" dirty="0" err="1">
                <a:latin typeface="Cambria" pitchFamily="18" charset="0"/>
              </a:rPr>
              <a:t>цілей</a:t>
            </a:r>
            <a:r>
              <a:rPr lang="ru-RU" sz="2400" dirty="0">
                <a:latin typeface="Cambria" pitchFamily="18" charset="0"/>
              </a:rPr>
              <a:t>.</a:t>
            </a:r>
          </a:p>
          <a:p>
            <a:endParaRPr lang="ru-RU" dirty="0"/>
          </a:p>
        </p:txBody>
      </p:sp>
      <p:pic>
        <p:nvPicPr>
          <p:cNvPr id="54274" name="Picture 2" descr="C:\Users\lenvo\Desktop\5103.jpg"/>
          <p:cNvPicPr>
            <a:picLocks noChangeAspect="1" noChangeArrowheads="1"/>
          </p:cNvPicPr>
          <p:nvPr/>
        </p:nvPicPr>
        <p:blipFill>
          <a:blip r:embed="rId2" cstate="print"/>
          <a:srcRect/>
          <a:stretch>
            <a:fillRect/>
          </a:stretch>
        </p:blipFill>
        <p:spPr bwMode="auto">
          <a:xfrm>
            <a:off x="4427984" y="188640"/>
            <a:ext cx="4415830" cy="2880320"/>
          </a:xfrm>
          <a:prstGeom prst="rect">
            <a:avLst/>
          </a:prstGeom>
          <a:noFill/>
        </p:spPr>
      </p:pic>
      <p:sp>
        <p:nvSpPr>
          <p:cNvPr id="5" name="Прямоугольник 4"/>
          <p:cNvSpPr/>
          <p:nvPr/>
        </p:nvSpPr>
        <p:spPr>
          <a:xfrm>
            <a:off x="251520" y="188640"/>
            <a:ext cx="3816424" cy="304698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uk-UA" sz="2400" b="1" i="1" dirty="0">
                <a:latin typeface="Cambria" pitchFamily="18" charset="0"/>
              </a:rPr>
              <a:t>Терористичний акт</a:t>
            </a:r>
            <a:r>
              <a:rPr lang="uk-UA" sz="2400" dirty="0">
                <a:latin typeface="Cambria" pitchFamily="18" charset="0"/>
              </a:rPr>
              <a:t> - злочинне діяння у формі застосування зброї, вчинення вибуху, підпалу чи інших дій, відповідальність за які передбачена</a:t>
            </a:r>
            <a:r>
              <a:rPr lang="ru-RU" sz="2400" dirty="0">
                <a:latin typeface="Cambria" pitchFamily="18" charset="0"/>
              </a:rPr>
              <a:t> </a:t>
            </a:r>
            <a:r>
              <a:rPr lang="uk-UA" sz="2400" u="sng" dirty="0">
                <a:latin typeface="Cambria" pitchFamily="18" charset="0"/>
                <a:hlinkClick r:id="rId3"/>
              </a:rPr>
              <a:t>ст. 258</a:t>
            </a:r>
            <a:r>
              <a:rPr lang="ru-RU" sz="2400" dirty="0">
                <a:latin typeface="Cambria" pitchFamily="18" charset="0"/>
              </a:rPr>
              <a:t> </a:t>
            </a:r>
            <a:r>
              <a:rPr lang="uk-UA" sz="2400" dirty="0">
                <a:latin typeface="Cambria" pitchFamily="18" charset="0"/>
              </a:rPr>
              <a:t>КК України. </a:t>
            </a:r>
            <a:endParaRPr lang="ru-RU" sz="2400" dirty="0">
              <a:latin typeface="Cambri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51520" y="260648"/>
            <a:ext cx="8640960" cy="526297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uk-UA" sz="2400" b="1" i="1" dirty="0">
                <a:latin typeface="Cambria" pitchFamily="18" charset="0"/>
                <a:ea typeface="Calibri" pitchFamily="34" charset="0"/>
                <a:cs typeface="Times New Roman" pitchFamily="18" charset="0"/>
              </a:rPr>
              <a:t>Т</a:t>
            </a:r>
            <a:r>
              <a:rPr kumimoji="0" lang="uk-UA" sz="2400" b="1" i="1" u="none" strike="noStrike" cap="none" normalizeH="0" baseline="0" dirty="0">
                <a:ln>
                  <a:noFill/>
                </a:ln>
                <a:solidFill>
                  <a:schemeClr val="tx1"/>
                </a:solidFill>
                <a:effectLst/>
                <a:latin typeface="Cambria" pitchFamily="18" charset="0"/>
                <a:ea typeface="Calibri" pitchFamily="34" charset="0"/>
                <a:cs typeface="Times New Roman" pitchFamily="18" charset="0"/>
              </a:rPr>
              <a:t>ерористичний акт</a:t>
            </a:r>
            <a:r>
              <a:rPr kumimoji="0" lang="uk-UA" sz="2400" b="1" i="1" u="none" strike="noStrike" cap="none" normalizeH="0" dirty="0">
                <a:ln>
                  <a:noFill/>
                </a:ln>
                <a:solidFill>
                  <a:schemeClr val="tx1"/>
                </a:solidFill>
                <a:effectLst/>
                <a:latin typeface="Cambria" pitchFamily="18" charset="0"/>
                <a:ea typeface="Calibri" pitchFamily="34" charset="0"/>
                <a:cs typeface="Times New Roman" pitchFamily="18" charset="0"/>
              </a:rPr>
              <a:t> (КК)</a:t>
            </a:r>
            <a:r>
              <a:rPr kumimoji="0" lang="uk-UA"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 це застосування зброї, вчинення вибуху, підпалу чи інших дій, які створювали небезпеку для життя чи здоров'я людини або заподіяння значної майнової шкоди чи настання інших тяжких наслідків, якщо такі дії були вчинені з метою порушення громадської безпеки, залякування населення, провокації воєнного конфлікту, міжнародного ускладнення, або з метою впливу на прийняття рішень чи вчинення або </a:t>
            </a:r>
            <a:r>
              <a:rPr kumimoji="0" lang="uk-UA" sz="24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невчинення</a:t>
            </a:r>
            <a:r>
              <a:rPr kumimoji="0" lang="uk-UA" sz="24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дій органами державної влади чи органами місцевого самоврядування, службовими особами цих органів, об'єднаннями громадян, юридичними особами, або привернення уваги громадськості до певних політичних, релігійних чи інших поглядів винного (терориста), а також погроза вчинення зазначених дій з тією самою метою.</a:t>
            </a:r>
            <a:endParaRPr kumimoji="0" lang="uk-UA" sz="2400" b="0" i="0" u="none" strike="noStrike" cap="none" normalizeH="0" baseline="0" dirty="0">
              <a:ln>
                <a:noFill/>
              </a:ln>
              <a:solidFill>
                <a:schemeClr val="tx1"/>
              </a:solidFill>
              <a:effectLst/>
              <a:latin typeface="Cambria"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640960" cy="6336704"/>
          </a:xfrm>
        </p:spPr>
        <p:txBody>
          <a:bodyPr>
            <a:normAutofit/>
          </a:bodyPr>
          <a:lstStyle/>
          <a:p>
            <a:pPr marL="0" lvl="0" indent="447675" algn="just">
              <a:buNone/>
            </a:pPr>
            <a:r>
              <a:rPr lang="uk-UA" sz="2400" b="1" dirty="0">
                <a:latin typeface="Times New Roman" pitchFamily="18" charset="0"/>
                <a:cs typeface="Times New Roman" pitchFamily="18" charset="0"/>
              </a:rPr>
              <a:t>План:</a:t>
            </a:r>
            <a:endParaRPr lang="ru-RU" sz="2400" b="1" dirty="0">
              <a:latin typeface="Times New Roman" pitchFamily="18" charset="0"/>
              <a:cs typeface="Times New Roman" pitchFamily="18" charset="0"/>
            </a:endParaRPr>
          </a:p>
          <a:p>
            <a:pPr marL="0" lvl="0" indent="0" algn="just">
              <a:buNone/>
            </a:pPr>
            <a:r>
              <a:rPr lang="uk-UA" sz="2400" dirty="0">
                <a:latin typeface="Times New Roman" pitchFamily="18" charset="0"/>
                <a:cs typeface="Times New Roman" pitchFamily="18" charset="0"/>
              </a:rPr>
              <a:t>1.	Загальна характеристика кримінальних правопорушень проти громадської безпеки.</a:t>
            </a:r>
          </a:p>
          <a:p>
            <a:pPr marL="0" lvl="0" indent="0" algn="just">
              <a:buNone/>
            </a:pPr>
            <a:r>
              <a:rPr lang="uk-UA" sz="2400" dirty="0">
                <a:latin typeface="Times New Roman" pitchFamily="18" charset="0"/>
                <a:cs typeface="Times New Roman" pitchFamily="18" charset="0"/>
              </a:rPr>
              <a:t>2.	Терористичний акт (ст. 258 КК України).</a:t>
            </a:r>
          </a:p>
          <a:p>
            <a:pPr marL="0" lvl="0" indent="0" algn="just">
              <a:buNone/>
            </a:pPr>
            <a:r>
              <a:rPr lang="uk-UA" sz="2400" dirty="0">
                <a:latin typeface="Times New Roman" pitchFamily="18" charset="0"/>
                <a:cs typeface="Times New Roman" pitchFamily="18" charset="0"/>
              </a:rPr>
              <a:t>3.	Завідомо неправдиве повідомлення про загрозу безпеці громадян, знищення чи пошкодження об'єктів власності (ст. 259 КК України).</a:t>
            </a:r>
          </a:p>
          <a:p>
            <a:pPr marL="0" lvl="0" indent="0" algn="just">
              <a:buNone/>
            </a:pPr>
            <a:r>
              <a:rPr lang="uk-UA" sz="2400" dirty="0">
                <a:latin typeface="Times New Roman" pitchFamily="18" charset="0"/>
                <a:cs typeface="Times New Roman" pitchFamily="18" charset="0"/>
              </a:rPr>
              <a:t>4.	Створення не передбачених законом воєнізованих або збройних формувань (ст. 260 КК України).</a:t>
            </a:r>
          </a:p>
          <a:p>
            <a:pPr marL="0" lvl="0" indent="0" algn="just">
              <a:buNone/>
            </a:pPr>
            <a:r>
              <a:rPr lang="uk-UA" sz="2400" dirty="0">
                <a:latin typeface="Times New Roman" pitchFamily="18" charset="0"/>
                <a:cs typeface="Times New Roman" pitchFamily="18" charset="0"/>
              </a:rPr>
              <a:t>5.	Незаконне поводження зі зброєю, бойовими припасами або вибуховими речовинами (ст. 263 КК України).</a:t>
            </a:r>
          </a:p>
          <a:p>
            <a:pPr marL="0" lvl="0" indent="0" algn="just">
              <a:buNone/>
            </a:pPr>
            <a:r>
              <a:rPr lang="uk-UA" sz="2400" dirty="0">
                <a:latin typeface="Times New Roman" pitchFamily="18" charset="0"/>
                <a:cs typeface="Times New Roman" pitchFamily="18" charset="0"/>
              </a:rPr>
              <a:t>6.	Порушення встановлених законодавством вимог пожежної або техногенної безпеки (ст. 270 КК України).</a:t>
            </a:r>
          </a:p>
          <a:p>
            <a:pPr>
              <a:buNone/>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88641"/>
            <a:ext cx="8229600" cy="3240360"/>
          </a:xfrm>
        </p:spPr>
        <p:style>
          <a:lnRef idx="1">
            <a:schemeClr val="accent1"/>
          </a:lnRef>
          <a:fillRef idx="2">
            <a:schemeClr val="accent1"/>
          </a:fillRef>
          <a:effectRef idx="1">
            <a:schemeClr val="accent1"/>
          </a:effectRef>
          <a:fontRef idx="minor">
            <a:schemeClr val="dk1"/>
          </a:fontRef>
        </p:style>
        <p:txBody>
          <a:bodyPr>
            <a:normAutofit/>
          </a:bodyPr>
          <a:lstStyle/>
          <a:p>
            <a:pPr marL="0" indent="447675" algn="just">
              <a:buNone/>
            </a:pPr>
            <a:r>
              <a:rPr lang="uk-UA" sz="2400" b="1" dirty="0">
                <a:latin typeface="Cambria" pitchFamily="18" charset="0"/>
                <a:cs typeface="Times New Roman" pitchFamily="18" charset="0"/>
              </a:rPr>
              <a:t>Родовий об’єкт </a:t>
            </a:r>
            <a:r>
              <a:rPr lang="uk-UA" sz="2400" dirty="0">
                <a:latin typeface="Cambria" pitchFamily="18" charset="0"/>
                <a:cs typeface="Times New Roman" pitchFamily="18" charset="0"/>
              </a:rPr>
              <a:t>– громадська безпека.</a:t>
            </a:r>
            <a:endParaRPr lang="ru-RU" sz="2400" dirty="0">
              <a:latin typeface="Cambria" pitchFamily="18" charset="0"/>
              <a:cs typeface="Times New Roman" pitchFamily="18" charset="0"/>
            </a:endParaRPr>
          </a:p>
          <a:p>
            <a:pPr marL="0" indent="447675" algn="just">
              <a:buNone/>
            </a:pPr>
            <a:r>
              <a:rPr lang="uk-UA" sz="2400" b="1" dirty="0">
                <a:latin typeface="Cambria" pitchFamily="18" charset="0"/>
                <a:cs typeface="Times New Roman" pitchFamily="18" charset="0"/>
              </a:rPr>
              <a:t>Безпосередній об’єкт </a:t>
            </a:r>
            <a:r>
              <a:rPr lang="uk-UA" sz="2400" dirty="0">
                <a:latin typeface="Cambria" pitchFamily="18" charset="0"/>
                <a:cs typeface="Times New Roman" pitchFamily="18" charset="0"/>
              </a:rPr>
              <a:t>– громадська безпека в різних сферах діяльності суспільства і держави (політичній, економічній, соціальній, національній, релігійній тощо). </a:t>
            </a:r>
            <a:endParaRPr lang="ru-RU" sz="2400" dirty="0">
              <a:latin typeface="Cambria" pitchFamily="18" charset="0"/>
              <a:cs typeface="Times New Roman" pitchFamily="18" charset="0"/>
            </a:endParaRPr>
          </a:p>
          <a:p>
            <a:pPr marL="0" indent="447675" algn="just">
              <a:buNone/>
            </a:pPr>
            <a:r>
              <a:rPr lang="ru-RU" sz="2400" b="1" dirty="0" err="1">
                <a:latin typeface="Cambria" pitchFamily="18" charset="0"/>
                <a:cs typeface="Times New Roman" pitchFamily="18" charset="0"/>
              </a:rPr>
              <a:t>Безпосередній</a:t>
            </a:r>
            <a:r>
              <a:rPr lang="ru-RU" sz="2400" b="1" dirty="0">
                <a:latin typeface="Cambria" pitchFamily="18" charset="0"/>
                <a:cs typeface="Times New Roman" pitchFamily="18" charset="0"/>
              </a:rPr>
              <a:t> </a:t>
            </a:r>
            <a:r>
              <a:rPr lang="ru-RU" sz="2400" b="1" dirty="0" err="1">
                <a:latin typeface="Cambria" pitchFamily="18" charset="0"/>
                <a:cs typeface="Times New Roman" pitchFamily="18" charset="0"/>
              </a:rPr>
              <a:t>об’єкт</a:t>
            </a:r>
            <a:r>
              <a:rPr lang="ru-RU" sz="2400" b="1" dirty="0">
                <a:latin typeface="Cambria" pitchFamily="18" charset="0"/>
                <a:cs typeface="Times New Roman" pitchFamily="18" charset="0"/>
              </a:rPr>
              <a:t> (</a:t>
            </a:r>
            <a:r>
              <a:rPr lang="ru-RU" sz="2400" b="1" dirty="0" err="1">
                <a:latin typeface="Cambria" pitchFamily="18" charset="0"/>
                <a:cs typeface="Times New Roman" pitchFamily="18" charset="0"/>
              </a:rPr>
              <a:t>додатковий</a:t>
            </a:r>
            <a:r>
              <a:rPr lang="ru-RU" sz="2400" b="1" dirty="0">
                <a:latin typeface="Cambria" pitchFamily="18" charset="0"/>
                <a:cs typeface="Times New Roman" pitchFamily="18" charset="0"/>
              </a:rPr>
              <a:t>): </a:t>
            </a:r>
            <a:r>
              <a:rPr lang="ru-RU" sz="2400" dirty="0" err="1">
                <a:latin typeface="Cambria" pitchFamily="18" charset="0"/>
                <a:cs typeface="Times New Roman" pitchFamily="18" charset="0"/>
              </a:rPr>
              <a:t>життя</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здоров‘я</a:t>
            </a:r>
            <a:r>
              <a:rPr lang="ru-RU" sz="2400" dirty="0">
                <a:latin typeface="Cambria" pitchFamily="18" charset="0"/>
                <a:cs typeface="Times New Roman" pitchFamily="18" charset="0"/>
              </a:rPr>
              <a:t> людей</a:t>
            </a:r>
            <a:r>
              <a:rPr lang="uk-UA" sz="2400" dirty="0">
                <a:latin typeface="Cambria" pitchFamily="18" charset="0"/>
                <a:cs typeface="Times New Roman" pitchFamily="18" charset="0"/>
              </a:rPr>
              <a:t>,</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власність</a:t>
            </a:r>
            <a:r>
              <a:rPr lang="uk-UA" sz="2400" dirty="0">
                <a:latin typeface="Cambria" pitchFamily="18" charset="0"/>
                <a:cs typeface="Times New Roman" pitchFamily="18" charset="0"/>
              </a:rPr>
              <a:t>, </a:t>
            </a:r>
            <a:r>
              <a:rPr lang="ru-RU" sz="2400" dirty="0" err="1">
                <a:latin typeface="Cambria" pitchFamily="18" charset="0"/>
                <a:cs typeface="Times New Roman" pitchFamily="18" charset="0"/>
              </a:rPr>
              <a:t>довкілля</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тощо</a:t>
            </a:r>
            <a:r>
              <a:rPr lang="ru-RU" sz="2400" dirty="0">
                <a:latin typeface="Cambria" pitchFamily="18" charset="0"/>
                <a:cs typeface="Times New Roman" pitchFamily="18" charset="0"/>
              </a:rPr>
              <a:t>.</a:t>
            </a:r>
          </a:p>
          <a:p>
            <a:pPr marL="0" indent="447675" algn="just">
              <a:buNone/>
            </a:pPr>
            <a:r>
              <a:rPr lang="ru-RU" sz="2400" b="1" dirty="0">
                <a:latin typeface="Cambria" pitchFamily="18" charset="0"/>
                <a:cs typeface="Times New Roman" pitchFamily="18" charset="0"/>
              </a:rPr>
              <a:t>Предмет</a:t>
            </a:r>
            <a:r>
              <a:rPr lang="uk-UA" sz="2400" dirty="0">
                <a:latin typeface="Cambria" pitchFamily="18" charset="0"/>
                <a:cs typeface="Times New Roman" pitchFamily="18" charset="0"/>
              </a:rPr>
              <a:t> - </a:t>
            </a:r>
            <a:r>
              <a:rPr lang="ru-RU" sz="2400" dirty="0">
                <a:latin typeface="Cambria" pitchFamily="18" charset="0"/>
                <a:cs typeface="Times New Roman" pitchFamily="18" charset="0"/>
              </a:rPr>
              <a:t>як правило, </a:t>
            </a:r>
            <a:r>
              <a:rPr lang="ru-RU" sz="2400" dirty="0" err="1">
                <a:latin typeface="Cambria" pitchFamily="18" charset="0"/>
                <a:cs typeface="Times New Roman" pitchFamily="18" charset="0"/>
              </a:rPr>
              <a:t>майно</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приватне</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колективне</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державне</a:t>
            </a:r>
            <a:r>
              <a:rPr lang="ru-RU" sz="2400" dirty="0">
                <a:latin typeface="Cambria" pitchFamily="18" charset="0"/>
                <a:cs typeface="Times New Roman" pitchFamily="18" charset="0"/>
              </a:rPr>
              <a:t>)</a:t>
            </a:r>
            <a:r>
              <a:rPr lang="uk-UA" sz="2400" dirty="0">
                <a:latin typeface="Cambria" pitchFamily="18" charset="0"/>
                <a:cs typeface="Times New Roman" pitchFamily="18" charset="0"/>
              </a:rPr>
              <a:t>.</a:t>
            </a:r>
            <a:endParaRPr lang="ru-RU" sz="2400" dirty="0">
              <a:latin typeface="Cambria" pitchFamily="18" charset="0"/>
              <a:cs typeface="Times New Roman" pitchFamily="18" charset="0"/>
            </a:endParaRPr>
          </a:p>
          <a:p>
            <a:endParaRPr lang="ru-RU" dirty="0"/>
          </a:p>
        </p:txBody>
      </p:sp>
      <p:pic>
        <p:nvPicPr>
          <p:cNvPr id="56322" name="Picture 2" descr="ÐÐ°ÑÑÐ¸Ð½ÐºÐ¸ Ð¿Ð¾ Ð·Ð°Ð¿ÑÐ¾ÑÑ ÑÐµÑÑÐ¾ÑÐ¸ÑÑÐ¸ÑÐµÑÐºÐ¸Ð¹ Ð°ÐºÑ"/>
          <p:cNvPicPr>
            <a:picLocks noChangeAspect="1" noChangeArrowheads="1"/>
          </p:cNvPicPr>
          <p:nvPr/>
        </p:nvPicPr>
        <p:blipFill>
          <a:blip r:embed="rId2" cstate="print"/>
          <a:srcRect/>
          <a:stretch>
            <a:fillRect/>
          </a:stretch>
        </p:blipFill>
        <p:spPr bwMode="auto">
          <a:xfrm>
            <a:off x="2699792" y="3212976"/>
            <a:ext cx="6191250" cy="3429001"/>
          </a:xfrm>
          <a:prstGeom prst="rect">
            <a:avLst/>
          </a:prstGeom>
          <a:noFill/>
          <a:scene3d>
            <a:camera prst="orthographicFront"/>
            <a:lightRig rig="threePt" dir="t"/>
          </a:scene3d>
          <a:sp3d>
            <a:bevelT w="152400" h="50800" prst="softRound"/>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88641"/>
            <a:ext cx="8856984" cy="2088232"/>
          </a:xfrm>
        </p:spPr>
        <p:style>
          <a:lnRef idx="0">
            <a:scrgbClr r="0" g="0" b="0"/>
          </a:lnRef>
          <a:fillRef idx="1002">
            <a:schemeClr val="lt2"/>
          </a:fillRef>
          <a:effectRef idx="0">
            <a:scrgbClr r="0" g="0" b="0"/>
          </a:effectRef>
          <a:fontRef idx="major"/>
        </p:style>
        <p:txBody>
          <a:bodyPr>
            <a:normAutofit fontScale="92500" lnSpcReduction="20000"/>
          </a:bodyPr>
          <a:lstStyle/>
          <a:p>
            <a:pPr marL="0" indent="447675" algn="just">
              <a:buNone/>
            </a:pPr>
            <a:r>
              <a:rPr lang="ru-RU" sz="2400" b="1" dirty="0" err="1">
                <a:latin typeface="Cambria" pitchFamily="18" charset="0"/>
              </a:rPr>
              <a:t>Об’єктивна</a:t>
            </a:r>
            <a:r>
              <a:rPr lang="ru-RU" sz="2400" b="1" dirty="0">
                <a:latin typeface="Cambria" pitchFamily="18" charset="0"/>
              </a:rPr>
              <a:t> сторона </a:t>
            </a:r>
            <a:r>
              <a:rPr lang="ru-RU" sz="2400" dirty="0" err="1">
                <a:latin typeface="Cambria" pitchFamily="18" charset="0"/>
              </a:rPr>
              <a:t>цього</a:t>
            </a:r>
            <a:r>
              <a:rPr lang="ru-RU" sz="2400" dirty="0">
                <a:latin typeface="Cambria" pitchFamily="18" charset="0"/>
              </a:rPr>
              <a:t> </a:t>
            </a:r>
            <a:r>
              <a:rPr lang="ru-RU" sz="2400" dirty="0" err="1">
                <a:latin typeface="Cambria" pitchFamily="18" charset="0"/>
              </a:rPr>
              <a:t>кримінального</a:t>
            </a:r>
            <a:r>
              <a:rPr lang="ru-RU" sz="2400" dirty="0">
                <a:latin typeface="Cambria" pitchFamily="18" charset="0"/>
              </a:rPr>
              <a:t> </a:t>
            </a:r>
            <a:r>
              <a:rPr lang="ru-RU" sz="2400" dirty="0" err="1">
                <a:latin typeface="Cambria" pitchFamily="18" charset="0"/>
              </a:rPr>
              <a:t>правопорушення</a:t>
            </a:r>
            <a:r>
              <a:rPr lang="ru-RU" sz="2400" dirty="0">
                <a:latin typeface="Cambria" pitchFamily="18" charset="0"/>
              </a:rPr>
              <a:t> </a:t>
            </a:r>
            <a:r>
              <a:rPr lang="ru-RU" sz="2400" dirty="0" err="1">
                <a:latin typeface="Cambria" pitchFamily="18" charset="0"/>
              </a:rPr>
              <a:t>виражається</a:t>
            </a:r>
            <a:r>
              <a:rPr lang="ru-RU" sz="2400" dirty="0">
                <a:latin typeface="Cambria" pitchFamily="18" charset="0"/>
              </a:rPr>
              <a:t> в 2 формах:</a:t>
            </a:r>
          </a:p>
          <a:p>
            <a:pPr marL="0" indent="447675" algn="just">
              <a:buNone/>
            </a:pPr>
            <a:r>
              <a:rPr lang="ru-RU" sz="2400" dirty="0">
                <a:latin typeface="Cambria" pitchFamily="18" charset="0"/>
              </a:rPr>
              <a:t>1. </a:t>
            </a:r>
            <a:r>
              <a:rPr lang="ru-RU" sz="2400" dirty="0" err="1">
                <a:latin typeface="Cambria" pitchFamily="18" charset="0"/>
              </a:rPr>
              <a:t>Застосування</a:t>
            </a:r>
            <a:r>
              <a:rPr lang="ru-RU" sz="2400" dirty="0">
                <a:latin typeface="Cambria" pitchFamily="18" charset="0"/>
              </a:rPr>
              <a:t> </a:t>
            </a:r>
            <a:r>
              <a:rPr lang="ru-RU" sz="2400" dirty="0" err="1">
                <a:latin typeface="Cambria" pitchFamily="18" charset="0"/>
              </a:rPr>
              <a:t>зброї</a:t>
            </a:r>
            <a:r>
              <a:rPr lang="ru-RU" sz="2400" dirty="0">
                <a:latin typeface="Cambria" pitchFamily="18" charset="0"/>
              </a:rPr>
              <a:t>, </a:t>
            </a:r>
            <a:r>
              <a:rPr lang="ru-RU" sz="2400" dirty="0" err="1">
                <a:latin typeface="Cambria" pitchFamily="18" charset="0"/>
              </a:rPr>
              <a:t>вчинення</a:t>
            </a:r>
            <a:r>
              <a:rPr lang="ru-RU" sz="2400" dirty="0">
                <a:latin typeface="Cambria" pitchFamily="18" charset="0"/>
              </a:rPr>
              <a:t> </a:t>
            </a:r>
            <a:r>
              <a:rPr lang="ru-RU" sz="2400" dirty="0" err="1">
                <a:latin typeface="Cambria" pitchFamily="18" charset="0"/>
              </a:rPr>
              <a:t>вибуху</a:t>
            </a:r>
            <a:r>
              <a:rPr lang="ru-RU" sz="2400" dirty="0">
                <a:latin typeface="Cambria" pitchFamily="18" charset="0"/>
              </a:rPr>
              <a:t>, </a:t>
            </a:r>
            <a:r>
              <a:rPr lang="ru-RU" sz="2400" dirty="0" err="1">
                <a:latin typeface="Cambria" pitchFamily="18" charset="0"/>
              </a:rPr>
              <a:t>підпалу</a:t>
            </a:r>
            <a:r>
              <a:rPr lang="ru-RU" sz="2400" dirty="0">
                <a:latin typeface="Cambria" pitchFamily="18" charset="0"/>
              </a:rPr>
              <a:t> </a:t>
            </a:r>
            <a:r>
              <a:rPr lang="ru-RU" sz="2400" dirty="0" err="1">
                <a:latin typeface="Cambria" pitchFamily="18" charset="0"/>
              </a:rPr>
              <a:t>чи</a:t>
            </a:r>
            <a:r>
              <a:rPr lang="ru-RU" sz="2400" dirty="0">
                <a:latin typeface="Cambria" pitchFamily="18" charset="0"/>
              </a:rPr>
              <a:t> </a:t>
            </a:r>
            <a:r>
              <a:rPr lang="ru-RU" sz="2400" dirty="0" err="1">
                <a:latin typeface="Cambria" pitchFamily="18" charset="0"/>
              </a:rPr>
              <a:t>інших</a:t>
            </a:r>
            <a:r>
              <a:rPr lang="ru-RU" sz="2400" dirty="0">
                <a:latin typeface="Cambria" pitchFamily="18" charset="0"/>
              </a:rPr>
              <a:t> </a:t>
            </a:r>
            <a:r>
              <a:rPr lang="ru-RU" sz="2400" dirty="0" err="1">
                <a:latin typeface="Cambria" pitchFamily="18" charset="0"/>
              </a:rPr>
              <a:t>дій</a:t>
            </a:r>
            <a:r>
              <a:rPr lang="ru-RU" sz="2400" dirty="0">
                <a:latin typeface="Cambria" pitchFamily="18" charset="0"/>
              </a:rPr>
              <a:t>, </a:t>
            </a:r>
            <a:r>
              <a:rPr lang="ru-RU" sz="2400" dirty="0" err="1">
                <a:latin typeface="Cambria" pitchFamily="18" charset="0"/>
              </a:rPr>
              <a:t>які</a:t>
            </a:r>
            <a:r>
              <a:rPr lang="ru-RU" sz="2400" dirty="0">
                <a:latin typeface="Cambria" pitchFamily="18" charset="0"/>
              </a:rPr>
              <a:t> </a:t>
            </a:r>
            <a:r>
              <a:rPr lang="ru-RU" sz="2400" dirty="0" err="1">
                <a:latin typeface="Cambria" pitchFamily="18" charset="0"/>
              </a:rPr>
              <a:t>створювали</a:t>
            </a:r>
            <a:r>
              <a:rPr lang="ru-RU" sz="2400" dirty="0">
                <a:latin typeface="Cambria" pitchFamily="18" charset="0"/>
              </a:rPr>
              <a:t> </a:t>
            </a:r>
            <a:r>
              <a:rPr lang="ru-RU" sz="2400" dirty="0" err="1">
                <a:latin typeface="Cambria" pitchFamily="18" charset="0"/>
              </a:rPr>
              <a:t>небезпеку</a:t>
            </a:r>
            <a:r>
              <a:rPr lang="ru-RU" sz="2400" dirty="0">
                <a:latin typeface="Cambria" pitchFamily="18" charset="0"/>
              </a:rPr>
              <a:t> для </a:t>
            </a:r>
            <a:r>
              <a:rPr lang="ru-RU" sz="2400" dirty="0" err="1">
                <a:latin typeface="Cambria" pitchFamily="18" charset="0"/>
              </a:rPr>
              <a:t>життя</a:t>
            </a:r>
            <a:r>
              <a:rPr lang="ru-RU" sz="2400" dirty="0">
                <a:latin typeface="Cambria" pitchFamily="18" charset="0"/>
              </a:rPr>
              <a:t> </a:t>
            </a:r>
            <a:r>
              <a:rPr lang="ru-RU" sz="2400" dirty="0" err="1">
                <a:latin typeface="Cambria" pitchFamily="18" charset="0"/>
              </a:rPr>
              <a:t>чи</a:t>
            </a:r>
            <a:r>
              <a:rPr lang="ru-RU" sz="2400" dirty="0">
                <a:latin typeface="Cambria" pitchFamily="18" charset="0"/>
              </a:rPr>
              <a:t> </a:t>
            </a:r>
            <a:r>
              <a:rPr lang="ru-RU" sz="2400" dirty="0" err="1">
                <a:latin typeface="Cambria" pitchFamily="18" charset="0"/>
              </a:rPr>
              <a:t>здоров‘я</a:t>
            </a:r>
            <a:r>
              <a:rPr lang="ru-RU" sz="2400" dirty="0">
                <a:latin typeface="Cambria" pitchFamily="18" charset="0"/>
              </a:rPr>
              <a:t> </a:t>
            </a:r>
            <a:r>
              <a:rPr lang="ru-RU" sz="2400" dirty="0" err="1">
                <a:latin typeface="Cambria" pitchFamily="18" charset="0"/>
              </a:rPr>
              <a:t>людини</a:t>
            </a:r>
            <a:r>
              <a:rPr lang="ru-RU" sz="2400" dirty="0">
                <a:latin typeface="Cambria" pitchFamily="18" charset="0"/>
              </a:rPr>
              <a:t> </a:t>
            </a:r>
            <a:r>
              <a:rPr lang="ru-RU" sz="2400" dirty="0" err="1">
                <a:latin typeface="Cambria" pitchFamily="18" charset="0"/>
              </a:rPr>
              <a:t>або</a:t>
            </a:r>
            <a:r>
              <a:rPr lang="ru-RU" sz="2400" dirty="0">
                <a:latin typeface="Cambria" pitchFamily="18" charset="0"/>
              </a:rPr>
              <a:t> </a:t>
            </a:r>
            <a:r>
              <a:rPr lang="ru-RU" sz="2400" dirty="0" err="1">
                <a:latin typeface="Cambria" pitchFamily="18" charset="0"/>
              </a:rPr>
              <a:t>заподіяння</a:t>
            </a:r>
            <a:r>
              <a:rPr lang="ru-RU" sz="2400" dirty="0">
                <a:latin typeface="Cambria" pitchFamily="18" charset="0"/>
              </a:rPr>
              <a:t> </a:t>
            </a:r>
            <a:r>
              <a:rPr lang="ru-RU" sz="2400" dirty="0" err="1">
                <a:latin typeface="Cambria" pitchFamily="18" charset="0"/>
              </a:rPr>
              <a:t>значної</a:t>
            </a:r>
            <a:r>
              <a:rPr lang="ru-RU" sz="2400" dirty="0">
                <a:latin typeface="Cambria" pitchFamily="18" charset="0"/>
              </a:rPr>
              <a:t> </a:t>
            </a:r>
            <a:r>
              <a:rPr lang="ru-RU" sz="2400" dirty="0" err="1">
                <a:latin typeface="Cambria" pitchFamily="18" charset="0"/>
              </a:rPr>
              <a:t>майнової</a:t>
            </a:r>
            <a:r>
              <a:rPr lang="ru-RU" sz="2400" dirty="0">
                <a:latin typeface="Cambria" pitchFamily="18" charset="0"/>
              </a:rPr>
              <a:t> </a:t>
            </a:r>
            <a:r>
              <a:rPr lang="ru-RU" sz="2400" dirty="0" err="1">
                <a:latin typeface="Cambria" pitchFamily="18" charset="0"/>
              </a:rPr>
              <a:t>шкоди</a:t>
            </a:r>
            <a:r>
              <a:rPr lang="ru-RU" sz="2400" dirty="0">
                <a:latin typeface="Cambria" pitchFamily="18" charset="0"/>
              </a:rPr>
              <a:t> </a:t>
            </a:r>
            <a:r>
              <a:rPr lang="ru-RU" sz="2400" dirty="0" err="1">
                <a:latin typeface="Cambria" pitchFamily="18" charset="0"/>
              </a:rPr>
              <a:t>чи</a:t>
            </a:r>
            <a:r>
              <a:rPr lang="ru-RU" sz="2400" dirty="0">
                <a:latin typeface="Cambria" pitchFamily="18" charset="0"/>
              </a:rPr>
              <a:t> </a:t>
            </a:r>
            <a:r>
              <a:rPr lang="ru-RU" sz="2400" dirty="0" err="1">
                <a:latin typeface="Cambria" pitchFamily="18" charset="0"/>
              </a:rPr>
              <a:t>настання</a:t>
            </a:r>
            <a:r>
              <a:rPr lang="ru-RU" sz="2400" dirty="0">
                <a:latin typeface="Cambria" pitchFamily="18" charset="0"/>
              </a:rPr>
              <a:t> </a:t>
            </a:r>
            <a:r>
              <a:rPr lang="ru-RU" sz="2400" dirty="0" err="1">
                <a:latin typeface="Cambria" pitchFamily="18" charset="0"/>
              </a:rPr>
              <a:t>інших</a:t>
            </a:r>
            <a:r>
              <a:rPr lang="ru-RU" sz="2400" dirty="0">
                <a:latin typeface="Cambria" pitchFamily="18" charset="0"/>
              </a:rPr>
              <a:t> тяжких </a:t>
            </a:r>
            <a:r>
              <a:rPr lang="ru-RU" sz="2400" dirty="0" err="1">
                <a:latin typeface="Cambria" pitchFamily="18" charset="0"/>
              </a:rPr>
              <a:t>наслідків</a:t>
            </a:r>
            <a:r>
              <a:rPr lang="ru-RU" sz="2400" dirty="0">
                <a:latin typeface="Cambria" pitchFamily="18" charset="0"/>
              </a:rPr>
              <a:t> (</a:t>
            </a:r>
            <a:r>
              <a:rPr lang="ru-RU" sz="2400" dirty="0" err="1">
                <a:latin typeface="Cambria" pitchFamily="18" charset="0"/>
              </a:rPr>
              <a:t>матеріальний</a:t>
            </a:r>
            <a:r>
              <a:rPr lang="ru-RU" sz="2400" dirty="0">
                <a:latin typeface="Cambria" pitchFamily="18" charset="0"/>
              </a:rPr>
              <a:t> склад);</a:t>
            </a:r>
          </a:p>
          <a:p>
            <a:pPr marL="0" indent="447675" algn="just">
              <a:buNone/>
            </a:pPr>
            <a:r>
              <a:rPr lang="ru-RU" sz="2400" dirty="0">
                <a:latin typeface="Cambria" pitchFamily="18" charset="0"/>
              </a:rPr>
              <a:t>2. </a:t>
            </a:r>
            <a:r>
              <a:rPr lang="ru-RU" sz="2400" dirty="0" err="1">
                <a:latin typeface="Cambria" pitchFamily="18" charset="0"/>
              </a:rPr>
              <a:t>Погроза</a:t>
            </a:r>
            <a:r>
              <a:rPr lang="ru-RU" sz="2400" dirty="0">
                <a:latin typeface="Cambria" pitchFamily="18" charset="0"/>
              </a:rPr>
              <a:t> </a:t>
            </a:r>
            <a:r>
              <a:rPr lang="ru-RU" sz="2400" dirty="0" err="1">
                <a:latin typeface="Cambria" pitchFamily="18" charset="0"/>
              </a:rPr>
              <a:t>вчинення</a:t>
            </a:r>
            <a:r>
              <a:rPr lang="ru-RU" sz="2400" dirty="0">
                <a:latin typeface="Cambria" pitchFamily="18" charset="0"/>
              </a:rPr>
              <a:t> </a:t>
            </a:r>
            <a:r>
              <a:rPr lang="ru-RU" sz="2400" dirty="0" err="1">
                <a:latin typeface="Cambria" pitchFamily="18" charset="0"/>
              </a:rPr>
              <a:t>зазначених</a:t>
            </a:r>
            <a:r>
              <a:rPr lang="ru-RU" sz="2400" dirty="0">
                <a:latin typeface="Cambria" pitchFamily="18" charset="0"/>
              </a:rPr>
              <a:t> </a:t>
            </a:r>
            <a:r>
              <a:rPr lang="ru-RU" sz="2400" dirty="0" err="1">
                <a:latin typeface="Cambria" pitchFamily="18" charset="0"/>
              </a:rPr>
              <a:t>дій</a:t>
            </a:r>
            <a:r>
              <a:rPr lang="ru-RU" sz="2400" dirty="0">
                <a:latin typeface="Cambria" pitchFamily="18" charset="0"/>
              </a:rPr>
              <a:t> (</a:t>
            </a:r>
            <a:r>
              <a:rPr lang="ru-RU" sz="2400" dirty="0" err="1">
                <a:latin typeface="Cambria" pitchFamily="18" charset="0"/>
              </a:rPr>
              <a:t>формальний</a:t>
            </a:r>
            <a:r>
              <a:rPr lang="ru-RU" sz="2400" dirty="0">
                <a:latin typeface="Cambria" pitchFamily="18" charset="0"/>
              </a:rPr>
              <a:t> склад).</a:t>
            </a:r>
          </a:p>
          <a:p>
            <a:endParaRPr lang="ru-RU" dirty="0"/>
          </a:p>
        </p:txBody>
      </p:sp>
      <p:sp>
        <p:nvSpPr>
          <p:cNvPr id="6" name="Прямоугольник 5"/>
          <p:cNvSpPr/>
          <p:nvPr/>
        </p:nvSpPr>
        <p:spPr>
          <a:xfrm>
            <a:off x="107504" y="2348880"/>
            <a:ext cx="8856984"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47675" algn="just"/>
            <a:r>
              <a:rPr lang="ru-RU" sz="2200" b="1" dirty="0" err="1">
                <a:latin typeface="Cambria" pitchFamily="18" charset="0"/>
                <a:cs typeface="Times New Roman" pitchFamily="18" charset="0"/>
              </a:rPr>
              <a:t>Суб’єктивна</a:t>
            </a:r>
            <a:r>
              <a:rPr lang="ru-RU" sz="2200" b="1" dirty="0">
                <a:latin typeface="Cambria" pitchFamily="18" charset="0"/>
                <a:cs typeface="Times New Roman" pitchFamily="18" charset="0"/>
              </a:rPr>
              <a:t> сторона </a:t>
            </a:r>
            <a:r>
              <a:rPr lang="ru-RU" sz="2200" dirty="0" err="1">
                <a:latin typeface="Cambria" pitchFamily="18" charset="0"/>
                <a:cs typeface="Times New Roman" pitchFamily="18" charset="0"/>
              </a:rPr>
              <a:t>характеризується</a:t>
            </a:r>
            <a:r>
              <a:rPr lang="ru-RU" sz="2200" dirty="0">
                <a:latin typeface="Cambria" pitchFamily="18" charset="0"/>
                <a:cs typeface="Times New Roman" pitchFamily="18" charset="0"/>
              </a:rPr>
              <a:t> </a:t>
            </a:r>
            <a:r>
              <a:rPr lang="ru-RU" sz="2200" dirty="0" err="1">
                <a:latin typeface="Cambria" pitchFamily="18" charset="0"/>
                <a:cs typeface="Times New Roman" pitchFamily="18" charset="0"/>
              </a:rPr>
              <a:t>умисною</a:t>
            </a:r>
            <a:r>
              <a:rPr lang="ru-RU" sz="2200" dirty="0">
                <a:latin typeface="Cambria" pitchFamily="18" charset="0"/>
                <a:cs typeface="Times New Roman" pitchFamily="18" charset="0"/>
              </a:rPr>
              <a:t> формою вини і </a:t>
            </a:r>
            <a:r>
              <a:rPr lang="ru-RU" sz="2200" dirty="0" err="1">
                <a:latin typeface="Cambria" pitchFamily="18" charset="0"/>
                <a:cs typeface="Times New Roman" pitchFamily="18" charset="0"/>
              </a:rPr>
              <a:t>тільки</a:t>
            </a:r>
            <a:r>
              <a:rPr lang="ru-RU" sz="2200" dirty="0">
                <a:latin typeface="Cambria" pitchFamily="18" charset="0"/>
                <a:cs typeface="Times New Roman" pitchFamily="18" charset="0"/>
              </a:rPr>
              <a:t> у </a:t>
            </a:r>
            <a:r>
              <a:rPr lang="ru-RU" sz="2200" dirty="0" err="1">
                <a:latin typeface="Cambria" pitchFamily="18" charset="0"/>
                <a:cs typeface="Times New Roman" pitchFamily="18" charset="0"/>
              </a:rPr>
              <a:t>вигляді</a:t>
            </a:r>
            <a:r>
              <a:rPr lang="ru-RU" sz="2200" dirty="0">
                <a:latin typeface="Cambria" pitchFamily="18" charset="0"/>
                <a:cs typeface="Times New Roman" pitchFamily="18" charset="0"/>
              </a:rPr>
              <a:t> прямого </a:t>
            </a:r>
            <a:r>
              <a:rPr lang="ru-RU" sz="2200" dirty="0" err="1">
                <a:latin typeface="Cambria" pitchFamily="18" charset="0"/>
                <a:cs typeface="Times New Roman" pitchFamily="18" charset="0"/>
              </a:rPr>
              <a:t>умислу</a:t>
            </a:r>
            <a:r>
              <a:rPr lang="ru-RU" sz="2200" dirty="0">
                <a:latin typeface="Cambria" pitchFamily="18" charset="0"/>
                <a:cs typeface="Times New Roman" pitchFamily="18" charset="0"/>
              </a:rPr>
              <a:t>.</a:t>
            </a:r>
          </a:p>
        </p:txBody>
      </p:sp>
      <p:sp>
        <p:nvSpPr>
          <p:cNvPr id="19458" name="Rectangle 2"/>
          <p:cNvSpPr>
            <a:spLocks noChangeArrowheads="1"/>
          </p:cNvSpPr>
          <p:nvPr/>
        </p:nvSpPr>
        <p:spPr bwMode="auto">
          <a:xfrm>
            <a:off x="107504" y="3212976"/>
            <a:ext cx="8856984" cy="34778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R="0" lvl="0" indent="450850" algn="just"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Обов‘язкова</a:t>
            </a:r>
            <a:r>
              <a:rPr kumimoji="0" lang="ru-RU" sz="2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20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ознака</a:t>
            </a:r>
            <a:r>
              <a:rPr kumimoji="0" lang="ru-RU" sz="22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мета</a:t>
            </a:r>
            <a:r>
              <a:rPr kumimoji="0" lang="ru-RU" sz="2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endParaRPr kumimoji="0" lang="ru-RU" sz="2200" b="0" i="0" u="none" strike="noStrike" cap="none" normalizeH="0" baseline="0" dirty="0">
              <a:ln>
                <a:noFill/>
              </a:ln>
              <a:solidFill>
                <a:schemeClr val="tx1"/>
              </a:solidFill>
              <a:effectLst/>
              <a:latin typeface="Cambria" pitchFamily="18" charset="0"/>
              <a:cs typeface="Arial" pitchFamily="34" charset="0"/>
            </a:endParaRPr>
          </a:p>
          <a:p>
            <a:pPr marR="0" lvl="0" indent="450850" algn="just" defTabSz="914400" rtl="0" eaLnBrk="0" fontAlgn="base" latinLnBrk="0" hangingPunct="0">
              <a:lnSpc>
                <a:spcPct val="100000"/>
              </a:lnSpc>
              <a:spcBef>
                <a:spcPct val="0"/>
              </a:spcBef>
              <a:spcAft>
                <a:spcPct val="0"/>
              </a:spcAft>
              <a:buClrTx/>
              <a:buSzTx/>
              <a:buFont typeface="Arial" pitchFamily="34" charset="0"/>
              <a:buChar char="•"/>
              <a:tabLst/>
            </a:pPr>
            <a:r>
              <a:rPr kumimoji="0" lang="ru-RU" sz="22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порушення</a:t>
            </a:r>
            <a:r>
              <a:rPr kumimoji="0" lang="ru-RU" sz="2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2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громадської</a:t>
            </a:r>
            <a:r>
              <a:rPr kumimoji="0" lang="ru-RU" sz="2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2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безпеки</a:t>
            </a:r>
            <a:r>
              <a:rPr kumimoji="0" lang="ru-RU" sz="2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a:t>
            </a:r>
            <a:endParaRPr kumimoji="0" lang="ru-RU" sz="2200" b="0" i="0" u="none" strike="noStrike" cap="none" normalizeH="0" baseline="0" dirty="0">
              <a:ln>
                <a:noFill/>
              </a:ln>
              <a:solidFill>
                <a:schemeClr val="tx1"/>
              </a:solidFill>
              <a:effectLst/>
              <a:latin typeface="Cambria" pitchFamily="18" charset="0"/>
              <a:cs typeface="Arial" pitchFamily="34" charset="0"/>
            </a:endParaRPr>
          </a:p>
          <a:p>
            <a:pPr marR="0" lvl="0" indent="450850" algn="just" defTabSz="914400" rtl="0" eaLnBrk="0" fontAlgn="base" latinLnBrk="0" hangingPunct="0">
              <a:lnSpc>
                <a:spcPct val="100000"/>
              </a:lnSpc>
              <a:spcBef>
                <a:spcPct val="0"/>
              </a:spcBef>
              <a:spcAft>
                <a:spcPct val="0"/>
              </a:spcAft>
              <a:buClrTx/>
              <a:buSzTx/>
              <a:buFont typeface="Arial" pitchFamily="34" charset="0"/>
              <a:buChar char="•"/>
              <a:tabLst/>
            </a:pPr>
            <a:r>
              <a:rPr kumimoji="0" lang="ru-RU" sz="22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залякування</a:t>
            </a:r>
            <a:r>
              <a:rPr kumimoji="0" lang="ru-RU" sz="2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2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населення</a:t>
            </a:r>
            <a:r>
              <a:rPr kumimoji="0" lang="ru-RU" sz="2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endParaRPr kumimoji="0" lang="ru-RU" sz="2200" b="0" i="0" u="none" strike="noStrike" cap="none" normalizeH="0" baseline="0" dirty="0">
              <a:ln>
                <a:noFill/>
              </a:ln>
              <a:solidFill>
                <a:schemeClr val="tx1"/>
              </a:solidFill>
              <a:effectLst/>
              <a:latin typeface="Cambria" pitchFamily="18" charset="0"/>
              <a:cs typeface="Arial" pitchFamily="34" charset="0"/>
            </a:endParaRPr>
          </a:p>
          <a:p>
            <a:pPr marR="0" lvl="0" indent="450850" algn="just" defTabSz="914400" rtl="0" eaLnBrk="0" fontAlgn="base" latinLnBrk="0" hangingPunct="0">
              <a:lnSpc>
                <a:spcPct val="100000"/>
              </a:lnSpc>
              <a:spcBef>
                <a:spcPct val="0"/>
              </a:spcBef>
              <a:spcAft>
                <a:spcPct val="0"/>
              </a:spcAft>
              <a:buClrTx/>
              <a:buSzTx/>
              <a:buFont typeface="Arial" pitchFamily="34" charset="0"/>
              <a:buChar char="•"/>
              <a:tabLst/>
            </a:pPr>
            <a:r>
              <a:rPr kumimoji="0" lang="ru-RU" sz="22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провокація</a:t>
            </a:r>
            <a:r>
              <a:rPr kumimoji="0" lang="ru-RU" sz="2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2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міжнародного</a:t>
            </a:r>
            <a:r>
              <a:rPr kumimoji="0" lang="ru-RU" sz="2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2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ускладнення</a:t>
            </a:r>
            <a:r>
              <a:rPr kumimoji="0" lang="ru-RU" sz="2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a:t>
            </a:r>
            <a:r>
              <a:rPr kumimoji="0" lang="uk-UA" sz="2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2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воєнного</a:t>
            </a:r>
            <a:r>
              <a:rPr kumimoji="0" lang="ru-RU" sz="2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2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конфлікту</a:t>
            </a:r>
            <a:r>
              <a:rPr kumimoji="0" lang="ru-RU" sz="2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endParaRPr kumimoji="0" lang="ru-RU" sz="2200" b="0" i="0" u="none" strike="noStrike" cap="none" normalizeH="0" baseline="0" dirty="0">
              <a:ln>
                <a:noFill/>
              </a:ln>
              <a:solidFill>
                <a:schemeClr val="tx1"/>
              </a:solidFill>
              <a:effectLst/>
              <a:latin typeface="Cambria" pitchFamily="18" charset="0"/>
              <a:cs typeface="Arial" pitchFamily="34" charset="0"/>
            </a:endParaRPr>
          </a:p>
          <a:p>
            <a:pPr marR="0" lvl="0" indent="450850" algn="just" defTabSz="914400" rtl="0" eaLnBrk="0" fontAlgn="base" latinLnBrk="0" hangingPunct="0">
              <a:lnSpc>
                <a:spcPct val="100000"/>
              </a:lnSpc>
              <a:spcBef>
                <a:spcPct val="0"/>
              </a:spcBef>
              <a:spcAft>
                <a:spcPct val="0"/>
              </a:spcAft>
              <a:buClrTx/>
              <a:buSzTx/>
              <a:buFont typeface="Arial" pitchFamily="34" charset="0"/>
              <a:buChar char="•"/>
              <a:tabLst/>
            </a:pPr>
            <a:r>
              <a:rPr kumimoji="0" lang="uk-UA" sz="2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вплив на прийняття рішення чи вчинення або невчинення дій органами державної влади чи органами місцевого самоврядування, службовими особами цих органів, об‘єднаннями громадян, юридичними особами, міжнародними організаціями; </a:t>
            </a:r>
            <a:endParaRPr kumimoji="0" lang="ru-RU" sz="2200" b="0" i="0" u="none" strike="noStrike" cap="none" normalizeH="0" baseline="0" dirty="0">
              <a:ln>
                <a:noFill/>
              </a:ln>
              <a:solidFill>
                <a:schemeClr val="tx1"/>
              </a:solidFill>
              <a:effectLst/>
              <a:latin typeface="Cambria" pitchFamily="18" charset="0"/>
              <a:cs typeface="Arial" pitchFamily="34" charset="0"/>
            </a:endParaRPr>
          </a:p>
          <a:p>
            <a:pPr marR="0" lvl="0" indent="450850" algn="just" defTabSz="914400" rtl="0" eaLnBrk="0" fontAlgn="base" latinLnBrk="0" hangingPunct="0">
              <a:lnSpc>
                <a:spcPct val="100000"/>
              </a:lnSpc>
              <a:spcBef>
                <a:spcPct val="0"/>
              </a:spcBef>
              <a:spcAft>
                <a:spcPct val="0"/>
              </a:spcAft>
              <a:buClrTx/>
              <a:buSzTx/>
              <a:buFont typeface="Arial" pitchFamily="34" charset="0"/>
              <a:buChar char="•"/>
              <a:tabLst/>
            </a:pPr>
            <a:r>
              <a:rPr kumimoji="0" lang="uk-UA" sz="2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привернення уваги громадськості до певних політичних, релігійних </a:t>
            </a:r>
            <a:r>
              <a:rPr kumimoji="0" lang="ru-RU" sz="22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чи</a:t>
            </a:r>
            <a:r>
              <a:rPr kumimoji="0" lang="ru-RU" sz="2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2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інших</a:t>
            </a:r>
            <a:r>
              <a:rPr kumimoji="0" lang="ru-RU" sz="2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2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поглядів</a:t>
            </a:r>
            <a:r>
              <a:rPr kumimoji="0" lang="ru-RU" sz="2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винного (</a:t>
            </a:r>
            <a:r>
              <a:rPr kumimoji="0" lang="ru-RU" sz="22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терориста</a:t>
            </a:r>
            <a:r>
              <a:rPr kumimoji="0" lang="ru-RU" sz="2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a:t>
            </a:r>
            <a:endParaRPr kumimoji="0" lang="ru-RU" sz="2200" b="0" i="0" u="none" strike="noStrike" cap="none" normalizeH="0" baseline="0" dirty="0">
              <a:ln>
                <a:noFill/>
              </a:ln>
              <a:solidFill>
                <a:schemeClr val="tx1"/>
              </a:solidFill>
              <a:effectLst/>
              <a:latin typeface="Cambria" pitchFamily="18"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C:\Users\lenvo\Desktop\1394595098_image61845704.jpg"/>
          <p:cNvPicPr>
            <a:picLocks noChangeAspect="1" noChangeArrowheads="1"/>
          </p:cNvPicPr>
          <p:nvPr/>
        </p:nvPicPr>
        <p:blipFill>
          <a:blip r:embed="rId2" cstate="print"/>
          <a:srcRect/>
          <a:stretch>
            <a:fillRect/>
          </a:stretch>
        </p:blipFill>
        <p:spPr bwMode="auto">
          <a:xfrm>
            <a:off x="5508104" y="4581128"/>
            <a:ext cx="3394348" cy="2153816"/>
          </a:xfrm>
          <a:prstGeom prst="rect">
            <a:avLst/>
          </a:prstGeom>
          <a:noFill/>
        </p:spPr>
      </p:pic>
      <p:sp>
        <p:nvSpPr>
          <p:cNvPr id="3" name="Содержимое 2"/>
          <p:cNvSpPr>
            <a:spLocks noGrp="1"/>
          </p:cNvSpPr>
          <p:nvPr>
            <p:ph idx="1"/>
          </p:nvPr>
        </p:nvSpPr>
        <p:spPr>
          <a:xfrm>
            <a:off x="251520" y="188640"/>
            <a:ext cx="8640960" cy="6408712"/>
          </a:xfrm>
        </p:spPr>
        <p:txBody>
          <a:bodyPr>
            <a:normAutofit/>
          </a:bodyPr>
          <a:lstStyle/>
          <a:p>
            <a:pPr marL="0" lvl="0" indent="447675" algn="just">
              <a:buNone/>
            </a:pPr>
            <a:r>
              <a:rPr lang="en-US" sz="2400" b="1" dirty="0">
                <a:latin typeface="Cambria" pitchFamily="18" charset="0"/>
              </a:rPr>
              <a:t>3</a:t>
            </a:r>
            <a:r>
              <a:rPr lang="ru-RU" sz="2400" b="1" dirty="0">
                <a:latin typeface="Cambria" pitchFamily="18" charset="0"/>
              </a:rPr>
              <a:t>. </a:t>
            </a:r>
            <a:r>
              <a:rPr lang="uk-UA" sz="2400" b="1" dirty="0">
                <a:latin typeface="Cambria" pitchFamily="18" charset="0"/>
              </a:rPr>
              <a:t>Завідомо неправдиве повідомлення про загрозу безпеці громадян, знищення чи пошкодження об'єктів власності (ст. 259 КК України).</a:t>
            </a:r>
            <a:endParaRPr lang="ru-RU" sz="2400" dirty="0">
              <a:latin typeface="Cambria" pitchFamily="18" charset="0"/>
            </a:endParaRPr>
          </a:p>
          <a:p>
            <a:pPr marL="0" indent="447675" algn="just">
              <a:buNone/>
            </a:pPr>
            <a:r>
              <a:rPr lang="uk-UA" sz="2400" i="1" dirty="0">
                <a:latin typeface="Cambria" pitchFamily="18" charset="0"/>
              </a:rPr>
              <a:t> 1. Завідомо неправдиве повідомлення про підготовку вибуху, підпалу або інших дій, які загрожують загибеллю людей чи іншими тяжкими наслідками, -</a:t>
            </a:r>
          </a:p>
          <a:p>
            <a:pPr marL="0" indent="447675" algn="just">
              <a:buNone/>
            </a:pPr>
            <a:r>
              <a:rPr lang="uk-UA" sz="2400" i="1" dirty="0">
                <a:latin typeface="Cambria" pitchFamily="18" charset="0"/>
              </a:rPr>
              <a:t>2. Те саме діяння, якщо об’єктами завідомо неправдивого повідомлення стали критично важливі об’єкти інфраструктури або будівлі чи споруди, що забезпечують діяльність органів державної влади, або заклади охорони здоров’я, або заклади освіти або якщо воно спричинило тяжкі наслідки чи вчинене повторно, -</a:t>
            </a:r>
          </a:p>
          <a:p>
            <a:pPr marL="0" indent="447675" algn="just">
              <a:buNone/>
            </a:pPr>
            <a:r>
              <a:rPr lang="uk-UA" sz="2400" i="1" dirty="0">
                <a:latin typeface="Cambria" pitchFamily="18" charset="0"/>
              </a:rPr>
              <a:t>Примітка. Термін "критично важливі об’єкти інфраструктури" вживається у значенні, визначеному в Законі України "Про основні засади забезпечення </a:t>
            </a:r>
            <a:r>
              <a:rPr lang="uk-UA" sz="2400" i="1" dirty="0" err="1">
                <a:latin typeface="Cambria" pitchFamily="18" charset="0"/>
              </a:rPr>
              <a:t>кібербезпеки</a:t>
            </a:r>
            <a:r>
              <a:rPr lang="uk-UA" sz="2400" i="1" dirty="0">
                <a:latin typeface="Cambria" pitchFamily="18" charset="0"/>
              </a:rPr>
              <a:t> України".</a:t>
            </a:r>
          </a:p>
          <a:p>
            <a:pPr marL="0" indent="447675" algn="just">
              <a:buNone/>
            </a:pPr>
            <a:endParaRPr lang="ru-RU" dirty="0">
              <a:latin typeface="Cambria" pitchFamily="18" charset="0"/>
            </a:endParaRP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1520" y="188640"/>
            <a:ext cx="4824536" cy="28083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sz="2400" b="1" i="1" dirty="0">
                <a:latin typeface="Cambria" pitchFamily="18" charset="0"/>
                <a:cs typeface="Times New Roman" pitchFamily="18" charset="0"/>
              </a:rPr>
              <a:t>Об'єктивна сторона</a:t>
            </a:r>
            <a:r>
              <a:rPr lang="uk-UA" sz="2400" dirty="0">
                <a:latin typeface="Cambria" pitchFamily="18" charset="0"/>
                <a:cs typeface="Times New Roman" pitchFamily="18" charset="0"/>
              </a:rPr>
              <a:t> </a:t>
            </a:r>
            <a:r>
              <a:rPr lang="uk-UA" sz="2400" dirty="0" err="1">
                <a:latin typeface="Cambria" pitchFamily="18" charset="0"/>
                <a:cs typeface="Times New Roman" pitchFamily="18" charset="0"/>
              </a:rPr>
              <a:t>-неправдиве</a:t>
            </a:r>
            <a:r>
              <a:rPr lang="uk-UA" sz="2400" dirty="0">
                <a:latin typeface="Cambria" pitchFamily="18" charset="0"/>
                <a:cs typeface="Times New Roman" pitchFamily="18" charset="0"/>
              </a:rPr>
              <a:t> повідомленні про підготовку вибуху, підпалу або інших дій, які загрожують загибеллю людей чи іншими тяжкими наслідками</a:t>
            </a:r>
            <a:endParaRPr lang="ru-RU" sz="2400" dirty="0">
              <a:latin typeface="Cambria" pitchFamily="18" charset="0"/>
              <a:cs typeface="Times New Roman" pitchFamily="18" charset="0"/>
            </a:endParaRPr>
          </a:p>
        </p:txBody>
      </p:sp>
      <p:sp>
        <p:nvSpPr>
          <p:cNvPr id="5" name="Содержимое 4"/>
          <p:cNvSpPr>
            <a:spLocks noGrp="1"/>
          </p:cNvSpPr>
          <p:nvPr>
            <p:ph idx="1"/>
          </p:nvPr>
        </p:nvSpPr>
        <p:spPr>
          <a:xfrm>
            <a:off x="5148064" y="188640"/>
            <a:ext cx="3745111" cy="28086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noAutofit/>
          </a:bodyPr>
          <a:lstStyle/>
          <a:p>
            <a:pPr algn="ctr">
              <a:buNone/>
            </a:pPr>
            <a:r>
              <a:rPr lang="uk-UA" sz="2400" b="1" i="1" dirty="0">
                <a:latin typeface="Cambria" pitchFamily="18" charset="0"/>
              </a:rPr>
              <a:t>Суб'єктивна сторона</a:t>
            </a:r>
            <a:r>
              <a:rPr lang="uk-UA" sz="2400" dirty="0">
                <a:latin typeface="Cambria" pitchFamily="18" charset="0"/>
              </a:rPr>
              <a:t> - прямий </a:t>
            </a:r>
            <a:r>
              <a:rPr lang="uk-UA" sz="2400" dirty="0" err="1">
                <a:latin typeface="Cambria" pitchFamily="18" charset="0"/>
              </a:rPr>
              <a:t>умислел</a:t>
            </a:r>
            <a:r>
              <a:rPr lang="uk-UA" sz="2400" dirty="0">
                <a:latin typeface="Cambria" pitchFamily="18" charset="0"/>
              </a:rPr>
              <a:t>, </a:t>
            </a:r>
            <a:r>
              <a:rPr lang="uk-UA" sz="2400" dirty="0" err="1">
                <a:latin typeface="Cambria" pitchFamily="18" charset="0"/>
              </a:rPr>
              <a:t>завідомість</a:t>
            </a:r>
            <a:r>
              <a:rPr lang="uk-UA" sz="2400" dirty="0">
                <a:latin typeface="Cambria" pitchFamily="18" charset="0"/>
              </a:rPr>
              <a:t> — тобто винний знає про те, що відомості, повідомлені ним, є неправдивими</a:t>
            </a:r>
            <a:endParaRPr lang="ru-RU" sz="2400" dirty="0">
              <a:latin typeface="Cambria" pitchFamily="18" charset="0"/>
            </a:endParaRPr>
          </a:p>
        </p:txBody>
      </p:sp>
      <p:sp>
        <p:nvSpPr>
          <p:cNvPr id="6" name="Содержимое 4"/>
          <p:cNvSpPr txBox="1">
            <a:spLocks/>
          </p:cNvSpPr>
          <p:nvPr/>
        </p:nvSpPr>
        <p:spPr>
          <a:xfrm>
            <a:off x="611560" y="3068960"/>
            <a:ext cx="7992888" cy="1080120"/>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noAutofit/>
          </a:bodyPr>
          <a:lstStyle/>
          <a:p>
            <a:pPr lvl="0" algn="ctr">
              <a:spcBef>
                <a:spcPts val="400"/>
              </a:spcBef>
              <a:buClr>
                <a:schemeClr val="accent1"/>
              </a:buClr>
              <a:buSzPct val="68000"/>
            </a:pPr>
            <a:r>
              <a:rPr lang="uk-UA" sz="2400" b="1" i="1" dirty="0">
                <a:latin typeface="Cambria" pitchFamily="18" charset="0"/>
                <a:cs typeface="Times New Roman" pitchFamily="18" charset="0"/>
              </a:rPr>
              <a:t>Суб’єкт</a:t>
            </a:r>
            <a:r>
              <a:rPr lang="uk-UA" sz="2400" dirty="0">
                <a:latin typeface="Cambria" pitchFamily="18" charset="0"/>
                <a:cs typeface="Times New Roman" pitchFamily="18" charset="0"/>
              </a:rPr>
              <a:t> кримінального правопорушення — будь-яка особа, яка досягла 16-річного віку</a:t>
            </a:r>
            <a:endParaRPr kumimoji="0" lang="ru-RU" sz="2400" b="0" i="0" u="none" strike="noStrike" kern="1200" cap="none" spc="0" normalizeH="0" baseline="0" noProof="0" dirty="0">
              <a:ln>
                <a:noFill/>
              </a:ln>
              <a:solidFill>
                <a:schemeClr val="dk1"/>
              </a:solidFill>
              <a:effectLst/>
              <a:uLnTx/>
              <a:uFillTx/>
              <a:latin typeface="Cambria" pitchFamily="18" charset="0"/>
              <a:cs typeface="Times New Roman" pitchFamily="18" charset="0"/>
            </a:endParaRPr>
          </a:p>
        </p:txBody>
      </p:sp>
      <p:pic>
        <p:nvPicPr>
          <p:cNvPr id="15362" name="Picture 2" descr="ÐÐ°ÑÑÐ¸Ð½ÐºÐ¸ Ð¿Ð¾ Ð·Ð°Ð¿ÑÐ¾ÑÑ Ð±Ð¾Ð¼Ð±Ð° Ð² ÑÐºÐ¾Ð»Ðµ"/>
          <p:cNvPicPr>
            <a:picLocks noChangeAspect="1" noChangeArrowheads="1"/>
          </p:cNvPicPr>
          <p:nvPr/>
        </p:nvPicPr>
        <p:blipFill>
          <a:blip r:embed="rId2" cstate="print"/>
          <a:srcRect/>
          <a:stretch>
            <a:fillRect/>
          </a:stretch>
        </p:blipFill>
        <p:spPr bwMode="auto">
          <a:xfrm>
            <a:off x="5652120" y="4365104"/>
            <a:ext cx="3161556" cy="229685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568952" cy="6408712"/>
          </a:xfrm>
        </p:spPr>
        <p:txBody>
          <a:bodyPr>
            <a:normAutofit fontScale="70000" lnSpcReduction="20000"/>
          </a:bodyPr>
          <a:lstStyle/>
          <a:p>
            <a:pPr marL="0" lvl="0" indent="0">
              <a:buNone/>
            </a:pPr>
            <a:r>
              <a:rPr lang="uk-UA" b="1" dirty="0">
                <a:latin typeface="Cambria" pitchFamily="18" charset="0"/>
              </a:rPr>
              <a:t>4. </a:t>
            </a:r>
            <a:r>
              <a:rPr lang="ru-RU" b="1" dirty="0" err="1">
                <a:latin typeface="Cambria" pitchFamily="18" charset="0"/>
              </a:rPr>
              <a:t>Створення</a:t>
            </a:r>
            <a:r>
              <a:rPr lang="ru-RU" b="1" dirty="0">
                <a:latin typeface="Cambria" pitchFamily="18" charset="0"/>
              </a:rPr>
              <a:t> не </a:t>
            </a:r>
            <a:r>
              <a:rPr lang="ru-RU" b="1" dirty="0" err="1">
                <a:latin typeface="Cambria" pitchFamily="18" charset="0"/>
              </a:rPr>
              <a:t>передбачених</a:t>
            </a:r>
            <a:r>
              <a:rPr lang="ru-RU" b="1" dirty="0">
                <a:latin typeface="Cambria" pitchFamily="18" charset="0"/>
              </a:rPr>
              <a:t> законом </a:t>
            </a:r>
            <a:r>
              <a:rPr lang="ru-RU" b="1" dirty="0" err="1">
                <a:latin typeface="Cambria" pitchFamily="18" charset="0"/>
              </a:rPr>
              <a:t>воєнізованих</a:t>
            </a:r>
            <a:r>
              <a:rPr lang="ru-RU" b="1" dirty="0">
                <a:latin typeface="Cambria" pitchFamily="18" charset="0"/>
              </a:rPr>
              <a:t> </a:t>
            </a:r>
            <a:r>
              <a:rPr lang="ru-RU" b="1" dirty="0" err="1">
                <a:latin typeface="Cambria" pitchFamily="18" charset="0"/>
              </a:rPr>
              <a:t>або</a:t>
            </a:r>
            <a:r>
              <a:rPr lang="ru-RU" b="1" dirty="0">
                <a:latin typeface="Cambria" pitchFamily="18" charset="0"/>
              </a:rPr>
              <a:t> </a:t>
            </a:r>
            <a:r>
              <a:rPr lang="ru-RU" b="1" dirty="0" err="1">
                <a:latin typeface="Cambria" pitchFamily="18" charset="0"/>
              </a:rPr>
              <a:t>збройних</a:t>
            </a:r>
            <a:r>
              <a:rPr lang="ru-RU" b="1" dirty="0">
                <a:latin typeface="Cambria" pitchFamily="18" charset="0"/>
              </a:rPr>
              <a:t> </a:t>
            </a:r>
            <a:r>
              <a:rPr lang="ru-RU" b="1" dirty="0" err="1">
                <a:latin typeface="Cambria" pitchFamily="18" charset="0"/>
              </a:rPr>
              <a:t>формувань</a:t>
            </a:r>
            <a:r>
              <a:rPr lang="uk-UA" b="1" dirty="0">
                <a:latin typeface="Cambria" pitchFamily="18" charset="0"/>
              </a:rPr>
              <a:t> (ст. 260 КК України).</a:t>
            </a:r>
            <a:endParaRPr lang="ru-RU" dirty="0">
              <a:latin typeface="Cambria" pitchFamily="18" charset="0"/>
            </a:endParaRPr>
          </a:p>
          <a:p>
            <a:pPr marL="0" indent="0">
              <a:buNone/>
            </a:pPr>
            <a:r>
              <a:rPr lang="ru-RU" i="1" dirty="0">
                <a:latin typeface="Cambria" pitchFamily="18" charset="0"/>
              </a:rPr>
              <a:t>1. </a:t>
            </a:r>
            <a:r>
              <a:rPr lang="ru-RU" i="1" dirty="0" err="1">
                <a:latin typeface="Cambria" pitchFamily="18" charset="0"/>
              </a:rPr>
              <a:t>Створення</a:t>
            </a:r>
            <a:r>
              <a:rPr lang="ru-RU" i="1" dirty="0">
                <a:latin typeface="Cambria" pitchFamily="18" charset="0"/>
              </a:rPr>
              <a:t> не </a:t>
            </a:r>
            <a:r>
              <a:rPr lang="ru-RU" i="1" dirty="0" err="1">
                <a:latin typeface="Cambria" pitchFamily="18" charset="0"/>
              </a:rPr>
              <a:t>передбачених</a:t>
            </a:r>
            <a:r>
              <a:rPr lang="ru-RU" i="1" dirty="0">
                <a:latin typeface="Cambria" pitchFamily="18" charset="0"/>
              </a:rPr>
              <a:t> законами </a:t>
            </a:r>
            <a:r>
              <a:rPr lang="ru-RU" i="1" dirty="0" err="1">
                <a:latin typeface="Cambria" pitchFamily="18" charset="0"/>
              </a:rPr>
              <a:t>України</a:t>
            </a:r>
            <a:r>
              <a:rPr lang="ru-RU" i="1" dirty="0">
                <a:latin typeface="Cambria" pitchFamily="18" charset="0"/>
              </a:rPr>
              <a:t> </a:t>
            </a:r>
            <a:r>
              <a:rPr lang="ru-RU" i="1" dirty="0" err="1">
                <a:latin typeface="Cambria" pitchFamily="18" charset="0"/>
              </a:rPr>
              <a:t>воєнізованих</a:t>
            </a:r>
            <a:r>
              <a:rPr lang="ru-RU" i="1" dirty="0">
                <a:latin typeface="Cambria" pitchFamily="18" charset="0"/>
              </a:rPr>
              <a:t> </a:t>
            </a:r>
            <a:r>
              <a:rPr lang="ru-RU" i="1" dirty="0" err="1">
                <a:latin typeface="Cambria" pitchFamily="18" charset="0"/>
              </a:rPr>
              <a:t>формувань</a:t>
            </a:r>
            <a:r>
              <a:rPr lang="ru-RU" i="1" dirty="0">
                <a:latin typeface="Cambria" pitchFamily="18" charset="0"/>
              </a:rPr>
              <a:t> </a:t>
            </a:r>
            <a:r>
              <a:rPr lang="ru-RU" i="1" dirty="0" err="1">
                <a:latin typeface="Cambria" pitchFamily="18" charset="0"/>
              </a:rPr>
              <a:t>або</a:t>
            </a:r>
            <a:r>
              <a:rPr lang="ru-RU" i="1" dirty="0">
                <a:latin typeface="Cambria" pitchFamily="18" charset="0"/>
              </a:rPr>
              <a:t> участь у </a:t>
            </a:r>
            <a:r>
              <a:rPr lang="ru-RU" i="1" dirty="0" err="1">
                <a:latin typeface="Cambria" pitchFamily="18" charset="0"/>
              </a:rPr>
              <a:t>їх</a:t>
            </a:r>
            <a:r>
              <a:rPr lang="ru-RU" i="1" dirty="0">
                <a:latin typeface="Cambria" pitchFamily="18" charset="0"/>
              </a:rPr>
              <a:t> </a:t>
            </a:r>
            <a:r>
              <a:rPr lang="ru-RU" i="1" dirty="0" err="1">
                <a:latin typeface="Cambria" pitchFamily="18" charset="0"/>
              </a:rPr>
              <a:t>діяльності</a:t>
            </a:r>
            <a:r>
              <a:rPr lang="ru-RU" i="1" dirty="0">
                <a:latin typeface="Cambria" pitchFamily="18" charset="0"/>
              </a:rPr>
              <a:t> -</a:t>
            </a:r>
            <a:endParaRPr lang="ru-RU" dirty="0">
              <a:latin typeface="Cambria" pitchFamily="18" charset="0"/>
            </a:endParaRPr>
          </a:p>
          <a:p>
            <a:pPr marL="0" indent="0">
              <a:buNone/>
            </a:pPr>
            <a:r>
              <a:rPr lang="ru-RU" i="1" dirty="0">
                <a:latin typeface="Cambria" pitchFamily="18" charset="0"/>
              </a:rPr>
              <a:t>2. </a:t>
            </a:r>
            <a:r>
              <a:rPr lang="ru-RU" i="1" dirty="0" err="1">
                <a:latin typeface="Cambria" pitchFamily="18" charset="0"/>
              </a:rPr>
              <a:t>Створення</a:t>
            </a:r>
            <a:r>
              <a:rPr lang="ru-RU" i="1" dirty="0">
                <a:latin typeface="Cambria" pitchFamily="18" charset="0"/>
              </a:rPr>
              <a:t> не </a:t>
            </a:r>
            <a:r>
              <a:rPr lang="ru-RU" i="1" dirty="0" err="1">
                <a:latin typeface="Cambria" pitchFamily="18" charset="0"/>
              </a:rPr>
              <a:t>передбачених</a:t>
            </a:r>
            <a:r>
              <a:rPr lang="ru-RU" i="1" dirty="0">
                <a:latin typeface="Cambria" pitchFamily="18" charset="0"/>
              </a:rPr>
              <a:t> законом </a:t>
            </a:r>
            <a:r>
              <a:rPr lang="ru-RU" i="1" dirty="0" err="1">
                <a:latin typeface="Cambria" pitchFamily="18" charset="0"/>
              </a:rPr>
              <a:t>збройних</a:t>
            </a:r>
            <a:r>
              <a:rPr lang="ru-RU" i="1" dirty="0">
                <a:latin typeface="Cambria" pitchFamily="18" charset="0"/>
              </a:rPr>
              <a:t> </a:t>
            </a:r>
            <a:r>
              <a:rPr lang="ru-RU" i="1" dirty="0" err="1">
                <a:latin typeface="Cambria" pitchFamily="18" charset="0"/>
              </a:rPr>
              <a:t>формувань</a:t>
            </a:r>
            <a:r>
              <a:rPr lang="ru-RU" i="1" dirty="0">
                <a:latin typeface="Cambria" pitchFamily="18" charset="0"/>
              </a:rPr>
              <a:t> </a:t>
            </a:r>
            <a:r>
              <a:rPr lang="ru-RU" i="1" dirty="0" err="1">
                <a:latin typeface="Cambria" pitchFamily="18" charset="0"/>
              </a:rPr>
              <a:t>або</a:t>
            </a:r>
            <a:r>
              <a:rPr lang="ru-RU" i="1" dirty="0">
                <a:latin typeface="Cambria" pitchFamily="18" charset="0"/>
              </a:rPr>
              <a:t> участь у </a:t>
            </a:r>
            <a:r>
              <a:rPr lang="ru-RU" i="1" dirty="0" err="1">
                <a:latin typeface="Cambria" pitchFamily="18" charset="0"/>
              </a:rPr>
              <a:t>їх</a:t>
            </a:r>
            <a:r>
              <a:rPr lang="ru-RU" i="1" dirty="0">
                <a:latin typeface="Cambria" pitchFamily="18" charset="0"/>
              </a:rPr>
              <a:t> </a:t>
            </a:r>
            <a:r>
              <a:rPr lang="ru-RU" i="1" dirty="0" err="1">
                <a:latin typeface="Cambria" pitchFamily="18" charset="0"/>
              </a:rPr>
              <a:t>діяльності</a:t>
            </a:r>
            <a:r>
              <a:rPr lang="ru-RU" i="1" dirty="0">
                <a:latin typeface="Cambria" pitchFamily="18" charset="0"/>
              </a:rPr>
              <a:t> -</a:t>
            </a:r>
            <a:endParaRPr lang="ru-RU" dirty="0">
              <a:latin typeface="Cambria" pitchFamily="18" charset="0"/>
            </a:endParaRPr>
          </a:p>
          <a:p>
            <a:pPr marL="0" indent="0">
              <a:buNone/>
            </a:pPr>
            <a:r>
              <a:rPr lang="ru-RU" i="1" dirty="0">
                <a:latin typeface="Cambria" pitchFamily="18" charset="0"/>
              </a:rPr>
              <a:t>3. </a:t>
            </a:r>
            <a:r>
              <a:rPr lang="ru-RU" i="1" dirty="0" err="1">
                <a:latin typeface="Cambria" pitchFamily="18" charset="0"/>
              </a:rPr>
              <a:t>Керівництво</a:t>
            </a:r>
            <a:r>
              <a:rPr lang="ru-RU" i="1" dirty="0">
                <a:latin typeface="Cambria" pitchFamily="18" charset="0"/>
              </a:rPr>
              <a:t> </a:t>
            </a:r>
            <a:r>
              <a:rPr lang="ru-RU" i="1" dirty="0" err="1">
                <a:latin typeface="Cambria" pitchFamily="18" charset="0"/>
              </a:rPr>
              <a:t>зазначеними</a:t>
            </a:r>
            <a:r>
              <a:rPr lang="ru-RU" i="1" dirty="0">
                <a:latin typeface="Cambria" pitchFamily="18" charset="0"/>
              </a:rPr>
              <a:t> в </a:t>
            </a:r>
            <a:r>
              <a:rPr lang="ru-RU" i="1" dirty="0" err="1">
                <a:latin typeface="Cambria" pitchFamily="18" charset="0"/>
              </a:rPr>
              <a:t>частинах</a:t>
            </a:r>
            <a:r>
              <a:rPr lang="ru-RU" i="1" dirty="0">
                <a:latin typeface="Cambria" pitchFamily="18" charset="0"/>
              </a:rPr>
              <a:t> </a:t>
            </a:r>
            <a:r>
              <a:rPr lang="ru-RU" i="1" dirty="0" err="1">
                <a:latin typeface="Cambria" pitchFamily="18" charset="0"/>
              </a:rPr>
              <a:t>першій</a:t>
            </a:r>
            <a:r>
              <a:rPr lang="ru-RU" i="1" dirty="0">
                <a:latin typeface="Cambria" pitchFamily="18" charset="0"/>
              </a:rPr>
              <a:t> </a:t>
            </a:r>
            <a:r>
              <a:rPr lang="ru-RU" i="1" dirty="0" err="1">
                <a:latin typeface="Cambria" pitchFamily="18" charset="0"/>
              </a:rPr>
              <a:t>або</a:t>
            </a:r>
            <a:r>
              <a:rPr lang="ru-RU" i="1" dirty="0">
                <a:latin typeface="Cambria" pitchFamily="18" charset="0"/>
              </a:rPr>
              <a:t> </a:t>
            </a:r>
            <a:r>
              <a:rPr lang="ru-RU" i="1" dirty="0" err="1">
                <a:latin typeface="Cambria" pitchFamily="18" charset="0"/>
              </a:rPr>
              <a:t>другій</a:t>
            </a:r>
            <a:r>
              <a:rPr lang="ru-RU" i="1" dirty="0">
                <a:latin typeface="Cambria" pitchFamily="18" charset="0"/>
              </a:rPr>
              <a:t> </a:t>
            </a:r>
            <a:r>
              <a:rPr lang="ru-RU" i="1" dirty="0" err="1">
                <a:latin typeface="Cambria" pitchFamily="18" charset="0"/>
              </a:rPr>
              <a:t>цієї</a:t>
            </a:r>
            <a:r>
              <a:rPr lang="ru-RU" i="1" dirty="0">
                <a:latin typeface="Cambria" pitchFamily="18" charset="0"/>
              </a:rPr>
              <a:t> </a:t>
            </a:r>
            <a:r>
              <a:rPr lang="ru-RU" i="1" dirty="0" err="1">
                <a:latin typeface="Cambria" pitchFamily="18" charset="0"/>
              </a:rPr>
              <a:t>статті</a:t>
            </a:r>
            <a:r>
              <a:rPr lang="ru-RU" i="1" dirty="0">
                <a:latin typeface="Cambria" pitchFamily="18" charset="0"/>
              </a:rPr>
              <a:t> </a:t>
            </a:r>
            <a:r>
              <a:rPr lang="ru-RU" i="1" dirty="0" err="1">
                <a:latin typeface="Cambria" pitchFamily="18" charset="0"/>
              </a:rPr>
              <a:t>формуваннями</a:t>
            </a:r>
            <a:r>
              <a:rPr lang="ru-RU" i="1" dirty="0">
                <a:latin typeface="Cambria" pitchFamily="18" charset="0"/>
              </a:rPr>
              <a:t>, </a:t>
            </a:r>
            <a:r>
              <a:rPr lang="ru-RU" i="1" dirty="0" err="1">
                <a:latin typeface="Cambria" pitchFamily="18" charset="0"/>
              </a:rPr>
              <a:t>їх</a:t>
            </a:r>
            <a:r>
              <a:rPr lang="ru-RU" i="1" dirty="0">
                <a:latin typeface="Cambria" pitchFamily="18" charset="0"/>
              </a:rPr>
              <a:t> </a:t>
            </a:r>
            <a:r>
              <a:rPr lang="ru-RU" i="1" dirty="0" err="1">
                <a:latin typeface="Cambria" pitchFamily="18" charset="0"/>
              </a:rPr>
              <a:t>фінансування</a:t>
            </a:r>
            <a:r>
              <a:rPr lang="ru-RU" i="1" dirty="0">
                <a:latin typeface="Cambria" pitchFamily="18" charset="0"/>
              </a:rPr>
              <a:t>, </a:t>
            </a:r>
            <a:r>
              <a:rPr lang="ru-RU" i="1" dirty="0" err="1">
                <a:latin typeface="Cambria" pitchFamily="18" charset="0"/>
              </a:rPr>
              <a:t>постачання</a:t>
            </a:r>
            <a:r>
              <a:rPr lang="ru-RU" i="1" dirty="0">
                <a:latin typeface="Cambria" pitchFamily="18" charset="0"/>
              </a:rPr>
              <a:t> </a:t>
            </a:r>
            <a:r>
              <a:rPr lang="ru-RU" i="1" dirty="0" err="1">
                <a:latin typeface="Cambria" pitchFamily="18" charset="0"/>
              </a:rPr>
              <a:t>їм</a:t>
            </a:r>
            <a:r>
              <a:rPr lang="ru-RU" i="1" dirty="0">
                <a:latin typeface="Cambria" pitchFamily="18" charset="0"/>
              </a:rPr>
              <a:t> </a:t>
            </a:r>
            <a:r>
              <a:rPr lang="ru-RU" i="1" dirty="0" err="1">
                <a:latin typeface="Cambria" pitchFamily="18" charset="0"/>
              </a:rPr>
              <a:t>зброї</a:t>
            </a:r>
            <a:r>
              <a:rPr lang="ru-RU" i="1" dirty="0">
                <a:latin typeface="Cambria" pitchFamily="18" charset="0"/>
              </a:rPr>
              <a:t>, </a:t>
            </a:r>
            <a:r>
              <a:rPr lang="ru-RU" i="1" dirty="0" err="1">
                <a:latin typeface="Cambria" pitchFamily="18" charset="0"/>
              </a:rPr>
              <a:t>боєприпасів</a:t>
            </a:r>
            <a:r>
              <a:rPr lang="ru-RU" i="1" dirty="0">
                <a:latin typeface="Cambria" pitchFamily="18" charset="0"/>
              </a:rPr>
              <a:t>, </a:t>
            </a:r>
            <a:r>
              <a:rPr lang="ru-RU" i="1" dirty="0" err="1">
                <a:latin typeface="Cambria" pitchFamily="18" charset="0"/>
              </a:rPr>
              <a:t>вибухових</a:t>
            </a:r>
            <a:r>
              <a:rPr lang="ru-RU" i="1" dirty="0">
                <a:latin typeface="Cambria" pitchFamily="18" charset="0"/>
              </a:rPr>
              <a:t> </a:t>
            </a:r>
            <a:r>
              <a:rPr lang="ru-RU" i="1" dirty="0" err="1">
                <a:latin typeface="Cambria" pitchFamily="18" charset="0"/>
              </a:rPr>
              <a:t>речовин</a:t>
            </a:r>
            <a:r>
              <a:rPr lang="ru-RU" i="1" dirty="0">
                <a:latin typeface="Cambria" pitchFamily="18" charset="0"/>
              </a:rPr>
              <a:t> </a:t>
            </a:r>
            <a:r>
              <a:rPr lang="ru-RU" i="1" dirty="0" err="1">
                <a:latin typeface="Cambria" pitchFamily="18" charset="0"/>
              </a:rPr>
              <a:t>чи</a:t>
            </a:r>
            <a:r>
              <a:rPr lang="ru-RU" i="1" dirty="0">
                <a:latin typeface="Cambria" pitchFamily="18" charset="0"/>
              </a:rPr>
              <a:t> </a:t>
            </a:r>
            <a:r>
              <a:rPr lang="ru-RU" i="1" dirty="0" err="1">
                <a:latin typeface="Cambria" pitchFamily="18" charset="0"/>
              </a:rPr>
              <a:t>військової</a:t>
            </a:r>
            <a:r>
              <a:rPr lang="ru-RU" i="1" dirty="0">
                <a:latin typeface="Cambria" pitchFamily="18" charset="0"/>
              </a:rPr>
              <a:t> </a:t>
            </a:r>
            <a:r>
              <a:rPr lang="ru-RU" i="1" dirty="0" err="1">
                <a:latin typeface="Cambria" pitchFamily="18" charset="0"/>
              </a:rPr>
              <a:t>техніки</a:t>
            </a:r>
            <a:r>
              <a:rPr lang="ru-RU" i="1" dirty="0">
                <a:latin typeface="Cambria" pitchFamily="18" charset="0"/>
              </a:rPr>
              <a:t> -</a:t>
            </a:r>
            <a:endParaRPr lang="ru-RU" dirty="0">
              <a:latin typeface="Cambria" pitchFamily="18" charset="0"/>
            </a:endParaRPr>
          </a:p>
          <a:p>
            <a:pPr marL="0" indent="0">
              <a:buNone/>
            </a:pPr>
            <a:r>
              <a:rPr lang="ru-RU" i="1" dirty="0">
                <a:latin typeface="Cambria" pitchFamily="18" charset="0"/>
              </a:rPr>
              <a:t>4. Участь у </a:t>
            </a:r>
            <a:r>
              <a:rPr lang="ru-RU" i="1" dirty="0" err="1">
                <a:latin typeface="Cambria" pitchFamily="18" charset="0"/>
              </a:rPr>
              <a:t>складі</a:t>
            </a:r>
            <a:r>
              <a:rPr lang="ru-RU" i="1" dirty="0">
                <a:latin typeface="Cambria" pitchFamily="18" charset="0"/>
              </a:rPr>
              <a:t> </a:t>
            </a:r>
            <a:r>
              <a:rPr lang="ru-RU" i="1" dirty="0" err="1">
                <a:latin typeface="Cambria" pitchFamily="18" charset="0"/>
              </a:rPr>
              <a:t>передбачених</a:t>
            </a:r>
            <a:r>
              <a:rPr lang="ru-RU" i="1" dirty="0">
                <a:latin typeface="Cambria" pitchFamily="18" charset="0"/>
              </a:rPr>
              <a:t> </a:t>
            </a:r>
            <a:r>
              <a:rPr lang="ru-RU" i="1" dirty="0" err="1">
                <a:latin typeface="Cambria" pitchFamily="18" charset="0"/>
              </a:rPr>
              <a:t>частинами</a:t>
            </a:r>
            <a:r>
              <a:rPr lang="ru-RU" i="1" dirty="0">
                <a:latin typeface="Cambria" pitchFamily="18" charset="0"/>
              </a:rPr>
              <a:t> </a:t>
            </a:r>
            <a:r>
              <a:rPr lang="ru-RU" i="1" dirty="0" err="1">
                <a:latin typeface="Cambria" pitchFamily="18" charset="0"/>
              </a:rPr>
              <a:t>першою</a:t>
            </a:r>
            <a:r>
              <a:rPr lang="ru-RU" i="1" dirty="0">
                <a:latin typeface="Cambria" pitchFamily="18" charset="0"/>
              </a:rPr>
              <a:t> </a:t>
            </a:r>
            <a:r>
              <a:rPr lang="ru-RU" i="1" dirty="0" err="1">
                <a:latin typeface="Cambria" pitchFamily="18" charset="0"/>
              </a:rPr>
              <a:t>або</a:t>
            </a:r>
            <a:r>
              <a:rPr lang="ru-RU" i="1" dirty="0">
                <a:latin typeface="Cambria" pitchFamily="18" charset="0"/>
              </a:rPr>
              <a:t> другою </a:t>
            </a:r>
            <a:r>
              <a:rPr lang="ru-RU" i="1" dirty="0" err="1">
                <a:latin typeface="Cambria" pitchFamily="18" charset="0"/>
              </a:rPr>
              <a:t>цієї</a:t>
            </a:r>
            <a:r>
              <a:rPr lang="ru-RU" i="1" dirty="0">
                <a:latin typeface="Cambria" pitchFamily="18" charset="0"/>
              </a:rPr>
              <a:t> </a:t>
            </a:r>
            <a:r>
              <a:rPr lang="ru-RU" i="1" dirty="0" err="1">
                <a:latin typeface="Cambria" pitchFamily="18" charset="0"/>
              </a:rPr>
              <a:t>статті</a:t>
            </a:r>
            <a:r>
              <a:rPr lang="ru-RU" i="1" dirty="0">
                <a:latin typeface="Cambria" pitchFamily="18" charset="0"/>
              </a:rPr>
              <a:t> </a:t>
            </a:r>
            <a:r>
              <a:rPr lang="ru-RU" i="1" dirty="0" err="1">
                <a:latin typeface="Cambria" pitchFamily="18" charset="0"/>
              </a:rPr>
              <a:t>формувань</a:t>
            </a:r>
            <a:r>
              <a:rPr lang="ru-RU" i="1" dirty="0">
                <a:latin typeface="Cambria" pitchFamily="18" charset="0"/>
              </a:rPr>
              <a:t> у </a:t>
            </a:r>
            <a:r>
              <a:rPr lang="ru-RU" i="1" dirty="0" err="1">
                <a:latin typeface="Cambria" pitchFamily="18" charset="0"/>
              </a:rPr>
              <a:t>нападі</a:t>
            </a:r>
            <a:r>
              <a:rPr lang="ru-RU" i="1" dirty="0">
                <a:latin typeface="Cambria" pitchFamily="18" charset="0"/>
              </a:rPr>
              <a:t> на </a:t>
            </a:r>
            <a:r>
              <a:rPr lang="ru-RU" i="1" dirty="0" err="1">
                <a:latin typeface="Cambria" pitchFamily="18" charset="0"/>
              </a:rPr>
              <a:t>підприємства</a:t>
            </a:r>
            <a:r>
              <a:rPr lang="ru-RU" i="1" dirty="0">
                <a:latin typeface="Cambria" pitchFamily="18" charset="0"/>
              </a:rPr>
              <a:t>, установи, </a:t>
            </a:r>
            <a:r>
              <a:rPr lang="ru-RU" i="1" dirty="0" err="1">
                <a:latin typeface="Cambria" pitchFamily="18" charset="0"/>
              </a:rPr>
              <a:t>організації</a:t>
            </a:r>
            <a:r>
              <a:rPr lang="ru-RU" i="1" dirty="0">
                <a:latin typeface="Cambria" pitchFamily="18" charset="0"/>
              </a:rPr>
              <a:t> </a:t>
            </a:r>
            <a:r>
              <a:rPr lang="ru-RU" i="1" dirty="0" err="1">
                <a:latin typeface="Cambria" pitchFamily="18" charset="0"/>
              </a:rPr>
              <a:t>чи</a:t>
            </a:r>
            <a:r>
              <a:rPr lang="ru-RU" i="1" dirty="0">
                <a:latin typeface="Cambria" pitchFamily="18" charset="0"/>
              </a:rPr>
              <a:t> на </a:t>
            </a:r>
            <a:r>
              <a:rPr lang="ru-RU" i="1" dirty="0" err="1">
                <a:latin typeface="Cambria" pitchFamily="18" charset="0"/>
              </a:rPr>
              <a:t>громадян</a:t>
            </a:r>
            <a:r>
              <a:rPr lang="ru-RU" i="1" dirty="0">
                <a:latin typeface="Cambria" pitchFamily="18" charset="0"/>
              </a:rPr>
              <a:t> -</a:t>
            </a:r>
            <a:endParaRPr lang="ru-RU" dirty="0">
              <a:latin typeface="Cambria" pitchFamily="18" charset="0"/>
            </a:endParaRPr>
          </a:p>
          <a:p>
            <a:pPr marL="0" indent="0">
              <a:buNone/>
            </a:pPr>
            <a:r>
              <a:rPr lang="ru-RU" i="1" dirty="0">
                <a:latin typeface="Cambria" pitchFamily="18" charset="0"/>
              </a:rPr>
              <a:t>5. </a:t>
            </a:r>
            <a:r>
              <a:rPr lang="ru-RU" i="1" dirty="0" err="1">
                <a:latin typeface="Cambria" pitchFamily="18" charset="0"/>
              </a:rPr>
              <a:t>Діяння</a:t>
            </a:r>
            <a:r>
              <a:rPr lang="ru-RU" i="1" dirty="0">
                <a:latin typeface="Cambria" pitchFamily="18" charset="0"/>
              </a:rPr>
              <a:t>, </a:t>
            </a:r>
            <a:r>
              <a:rPr lang="ru-RU" i="1" dirty="0" err="1">
                <a:latin typeface="Cambria" pitchFamily="18" charset="0"/>
              </a:rPr>
              <a:t>передбачене</a:t>
            </a:r>
            <a:r>
              <a:rPr lang="ru-RU" i="1" dirty="0">
                <a:latin typeface="Cambria" pitchFamily="18" charset="0"/>
              </a:rPr>
              <a:t> </a:t>
            </a:r>
            <a:r>
              <a:rPr lang="ru-RU" i="1" dirty="0" err="1">
                <a:latin typeface="Cambria" pitchFamily="18" charset="0"/>
              </a:rPr>
              <a:t>частиною</a:t>
            </a:r>
            <a:r>
              <a:rPr lang="ru-RU" i="1" dirty="0">
                <a:latin typeface="Cambria" pitchFamily="18" charset="0"/>
              </a:rPr>
              <a:t> четвертою </a:t>
            </a:r>
            <a:r>
              <a:rPr lang="ru-RU" i="1" dirty="0" err="1">
                <a:latin typeface="Cambria" pitchFamily="18" charset="0"/>
              </a:rPr>
              <a:t>цієї</a:t>
            </a:r>
            <a:r>
              <a:rPr lang="ru-RU" i="1" dirty="0">
                <a:latin typeface="Cambria" pitchFamily="18" charset="0"/>
              </a:rPr>
              <a:t> </a:t>
            </a:r>
            <a:r>
              <a:rPr lang="ru-RU" i="1" dirty="0" err="1">
                <a:latin typeface="Cambria" pitchFamily="18" charset="0"/>
              </a:rPr>
              <a:t>статті</a:t>
            </a:r>
            <a:r>
              <a:rPr lang="ru-RU" i="1" dirty="0">
                <a:latin typeface="Cambria" pitchFamily="18" charset="0"/>
              </a:rPr>
              <a:t>, </a:t>
            </a:r>
            <a:r>
              <a:rPr lang="ru-RU" i="1" dirty="0" err="1">
                <a:latin typeface="Cambria" pitchFamily="18" charset="0"/>
              </a:rPr>
              <a:t>що</a:t>
            </a:r>
            <a:r>
              <a:rPr lang="ru-RU" i="1" dirty="0">
                <a:latin typeface="Cambria" pitchFamily="18" charset="0"/>
              </a:rPr>
              <a:t> </a:t>
            </a:r>
            <a:r>
              <a:rPr lang="ru-RU" i="1" dirty="0" err="1">
                <a:latin typeface="Cambria" pitchFamily="18" charset="0"/>
              </a:rPr>
              <a:t>призвело</a:t>
            </a:r>
            <a:r>
              <a:rPr lang="ru-RU" i="1" dirty="0">
                <a:latin typeface="Cambria" pitchFamily="18" charset="0"/>
              </a:rPr>
              <a:t> до </a:t>
            </a:r>
            <a:r>
              <a:rPr lang="ru-RU" i="1" dirty="0" err="1">
                <a:latin typeface="Cambria" pitchFamily="18" charset="0"/>
              </a:rPr>
              <a:t>загибелі</a:t>
            </a:r>
            <a:r>
              <a:rPr lang="ru-RU" i="1" dirty="0">
                <a:latin typeface="Cambria" pitchFamily="18" charset="0"/>
              </a:rPr>
              <a:t> людей </a:t>
            </a:r>
            <a:r>
              <a:rPr lang="ru-RU" i="1" dirty="0" err="1">
                <a:latin typeface="Cambria" pitchFamily="18" charset="0"/>
              </a:rPr>
              <a:t>чи</a:t>
            </a:r>
            <a:r>
              <a:rPr lang="ru-RU" i="1" dirty="0">
                <a:latin typeface="Cambria" pitchFamily="18" charset="0"/>
              </a:rPr>
              <a:t> </a:t>
            </a:r>
            <a:r>
              <a:rPr lang="ru-RU" i="1" dirty="0" err="1">
                <a:latin typeface="Cambria" pitchFamily="18" charset="0"/>
              </a:rPr>
              <a:t>інших</a:t>
            </a:r>
            <a:r>
              <a:rPr lang="ru-RU" i="1" dirty="0">
                <a:latin typeface="Cambria" pitchFamily="18" charset="0"/>
              </a:rPr>
              <a:t> тяжких </a:t>
            </a:r>
            <a:r>
              <a:rPr lang="ru-RU" i="1" dirty="0" err="1">
                <a:latin typeface="Cambria" pitchFamily="18" charset="0"/>
              </a:rPr>
              <a:t>наслідків</a:t>
            </a:r>
            <a:r>
              <a:rPr lang="ru-RU" i="1" dirty="0">
                <a:latin typeface="Cambria" pitchFamily="18" charset="0"/>
              </a:rPr>
              <a:t>, -</a:t>
            </a:r>
            <a:endParaRPr lang="ru-RU" dirty="0">
              <a:latin typeface="Cambria" pitchFamily="18" charset="0"/>
            </a:endParaRPr>
          </a:p>
          <a:p>
            <a:pPr marL="0" indent="0">
              <a:buNone/>
            </a:pPr>
            <a:r>
              <a:rPr lang="ru-RU" i="1" dirty="0">
                <a:latin typeface="Cambria" pitchFamily="18" charset="0"/>
              </a:rPr>
              <a:t>6. </a:t>
            </a:r>
            <a:r>
              <a:rPr lang="ru-RU" i="1" dirty="0" err="1">
                <a:latin typeface="Cambria" pitchFamily="18" charset="0"/>
              </a:rPr>
              <a:t>Звільняється</a:t>
            </a:r>
            <a:r>
              <a:rPr lang="ru-RU" i="1" dirty="0">
                <a:latin typeface="Cambria" pitchFamily="18" charset="0"/>
              </a:rPr>
              <a:t> від </a:t>
            </a:r>
            <a:r>
              <a:rPr lang="ru-RU" i="1" dirty="0" err="1">
                <a:latin typeface="Cambria" pitchFamily="18" charset="0"/>
              </a:rPr>
              <a:t>кримінальної</a:t>
            </a:r>
            <a:r>
              <a:rPr lang="ru-RU" i="1" dirty="0">
                <a:latin typeface="Cambria" pitchFamily="18" charset="0"/>
              </a:rPr>
              <a:t> </a:t>
            </a:r>
            <a:r>
              <a:rPr lang="ru-RU" i="1" dirty="0" err="1">
                <a:latin typeface="Cambria" pitchFamily="18" charset="0"/>
              </a:rPr>
              <a:t>відповідальності</a:t>
            </a:r>
            <a:r>
              <a:rPr lang="ru-RU" i="1" dirty="0">
                <a:latin typeface="Cambria" pitchFamily="18" charset="0"/>
              </a:rPr>
              <a:t> за </a:t>
            </a:r>
            <a:r>
              <a:rPr lang="ru-RU" i="1" dirty="0" err="1">
                <a:latin typeface="Cambria" pitchFamily="18" charset="0"/>
              </a:rPr>
              <a:t>цією</a:t>
            </a:r>
            <a:r>
              <a:rPr lang="ru-RU" i="1" dirty="0">
                <a:latin typeface="Cambria" pitchFamily="18" charset="0"/>
              </a:rPr>
              <a:t> </a:t>
            </a:r>
            <a:r>
              <a:rPr lang="ru-RU" i="1" dirty="0" err="1">
                <a:latin typeface="Cambria" pitchFamily="18" charset="0"/>
              </a:rPr>
              <a:t>статтею</a:t>
            </a:r>
            <a:r>
              <a:rPr lang="ru-RU" i="1" dirty="0">
                <a:latin typeface="Cambria" pitchFamily="18" charset="0"/>
              </a:rPr>
              <a:t> особа, яка </a:t>
            </a:r>
            <a:r>
              <a:rPr lang="ru-RU" i="1" dirty="0" err="1">
                <a:latin typeface="Cambria" pitchFamily="18" charset="0"/>
              </a:rPr>
              <a:t>перебувала</a:t>
            </a:r>
            <a:r>
              <a:rPr lang="ru-RU" i="1" dirty="0">
                <a:latin typeface="Cambria" pitchFamily="18" charset="0"/>
              </a:rPr>
              <a:t> в </a:t>
            </a:r>
            <a:r>
              <a:rPr lang="ru-RU" i="1" dirty="0" err="1">
                <a:latin typeface="Cambria" pitchFamily="18" charset="0"/>
              </a:rPr>
              <a:t>складі</a:t>
            </a:r>
            <a:r>
              <a:rPr lang="ru-RU" i="1" dirty="0">
                <a:latin typeface="Cambria" pitchFamily="18" charset="0"/>
              </a:rPr>
              <a:t> </a:t>
            </a:r>
            <a:r>
              <a:rPr lang="ru-RU" i="1" dirty="0" err="1">
                <a:latin typeface="Cambria" pitchFamily="18" charset="0"/>
              </a:rPr>
              <a:t>зазначених</a:t>
            </a:r>
            <a:r>
              <a:rPr lang="ru-RU" i="1" dirty="0">
                <a:latin typeface="Cambria" pitchFamily="18" charset="0"/>
              </a:rPr>
              <a:t> у </a:t>
            </a:r>
            <a:r>
              <a:rPr lang="ru-RU" i="1" dirty="0" err="1">
                <a:latin typeface="Cambria" pitchFamily="18" charset="0"/>
              </a:rPr>
              <a:t>цій</a:t>
            </a:r>
            <a:r>
              <a:rPr lang="ru-RU" i="1" dirty="0">
                <a:latin typeface="Cambria" pitchFamily="18" charset="0"/>
              </a:rPr>
              <a:t> </a:t>
            </a:r>
            <a:r>
              <a:rPr lang="ru-RU" i="1" dirty="0" err="1">
                <a:latin typeface="Cambria" pitchFamily="18" charset="0"/>
              </a:rPr>
              <a:t>статті</a:t>
            </a:r>
            <a:r>
              <a:rPr lang="ru-RU" i="1" dirty="0">
                <a:latin typeface="Cambria" pitchFamily="18" charset="0"/>
              </a:rPr>
              <a:t> </a:t>
            </a:r>
            <a:r>
              <a:rPr lang="ru-RU" i="1" dirty="0" err="1">
                <a:latin typeface="Cambria" pitchFamily="18" charset="0"/>
              </a:rPr>
              <a:t>формувань</a:t>
            </a:r>
            <a:r>
              <a:rPr lang="ru-RU" i="1" dirty="0">
                <a:latin typeface="Cambria" pitchFamily="18" charset="0"/>
              </a:rPr>
              <a:t>, за </a:t>
            </a:r>
            <a:r>
              <a:rPr lang="ru-RU" i="1" dirty="0" err="1">
                <a:latin typeface="Cambria" pitchFamily="18" charset="0"/>
              </a:rPr>
              <a:t>дії</a:t>
            </a:r>
            <a:r>
              <a:rPr lang="ru-RU" i="1" dirty="0">
                <a:latin typeface="Cambria" pitchFamily="18" charset="0"/>
              </a:rPr>
              <a:t>, </a:t>
            </a:r>
            <a:r>
              <a:rPr lang="ru-RU" i="1" dirty="0" err="1">
                <a:latin typeface="Cambria" pitchFamily="18" charset="0"/>
              </a:rPr>
              <a:t>передбачені</a:t>
            </a:r>
            <a:r>
              <a:rPr lang="ru-RU" i="1" dirty="0">
                <a:latin typeface="Cambria" pitchFamily="18" charset="0"/>
              </a:rPr>
              <a:t> </a:t>
            </a:r>
            <a:r>
              <a:rPr lang="ru-RU" i="1" dirty="0" err="1">
                <a:latin typeface="Cambria" pitchFamily="18" charset="0"/>
              </a:rPr>
              <a:t>частинами</a:t>
            </a:r>
            <a:r>
              <a:rPr lang="ru-RU" i="1" dirty="0">
                <a:latin typeface="Cambria" pitchFamily="18" charset="0"/>
              </a:rPr>
              <a:t> </a:t>
            </a:r>
            <a:r>
              <a:rPr lang="ru-RU" i="1" dirty="0" err="1">
                <a:latin typeface="Cambria" pitchFamily="18" charset="0"/>
              </a:rPr>
              <a:t>першою</a:t>
            </a:r>
            <a:r>
              <a:rPr lang="ru-RU" i="1" dirty="0">
                <a:latin typeface="Cambria" pitchFamily="18" charset="0"/>
              </a:rPr>
              <a:t> </a:t>
            </a:r>
            <a:r>
              <a:rPr lang="ru-RU" i="1" dirty="0" err="1">
                <a:latin typeface="Cambria" pitchFamily="18" charset="0"/>
              </a:rPr>
              <a:t>або</a:t>
            </a:r>
            <a:r>
              <a:rPr lang="ru-RU" i="1" dirty="0">
                <a:latin typeface="Cambria" pitchFamily="18" charset="0"/>
              </a:rPr>
              <a:t> другою </a:t>
            </a:r>
            <a:r>
              <a:rPr lang="ru-RU" i="1" dirty="0" err="1">
                <a:latin typeface="Cambria" pitchFamily="18" charset="0"/>
              </a:rPr>
              <a:t>цієї</a:t>
            </a:r>
            <a:r>
              <a:rPr lang="ru-RU" i="1" dirty="0">
                <a:latin typeface="Cambria" pitchFamily="18" charset="0"/>
              </a:rPr>
              <a:t> </a:t>
            </a:r>
            <a:r>
              <a:rPr lang="ru-RU" i="1" dirty="0" err="1">
                <a:latin typeface="Cambria" pitchFamily="18" charset="0"/>
              </a:rPr>
              <a:t>статті</a:t>
            </a:r>
            <a:r>
              <a:rPr lang="ru-RU" i="1" dirty="0">
                <a:latin typeface="Cambria" pitchFamily="18" charset="0"/>
              </a:rPr>
              <a:t>, </a:t>
            </a:r>
            <a:r>
              <a:rPr lang="ru-RU" i="1" dirty="0" err="1">
                <a:latin typeface="Cambria" pitchFamily="18" charset="0"/>
              </a:rPr>
              <a:t>якщо</a:t>
            </a:r>
            <a:r>
              <a:rPr lang="ru-RU" i="1" dirty="0">
                <a:latin typeface="Cambria" pitchFamily="18" charset="0"/>
              </a:rPr>
              <a:t> вона </a:t>
            </a:r>
            <a:r>
              <a:rPr lang="ru-RU" i="1" dirty="0" err="1">
                <a:latin typeface="Cambria" pitchFamily="18" charset="0"/>
              </a:rPr>
              <a:t>добровільно</a:t>
            </a:r>
            <a:r>
              <a:rPr lang="ru-RU" i="1" dirty="0">
                <a:latin typeface="Cambria" pitchFamily="18" charset="0"/>
              </a:rPr>
              <a:t> </a:t>
            </a:r>
            <a:r>
              <a:rPr lang="ru-RU" i="1" dirty="0" err="1">
                <a:latin typeface="Cambria" pitchFamily="18" charset="0"/>
              </a:rPr>
              <a:t>вийшла</a:t>
            </a:r>
            <a:r>
              <a:rPr lang="ru-RU" i="1" dirty="0">
                <a:latin typeface="Cambria" pitchFamily="18" charset="0"/>
              </a:rPr>
              <a:t> </a:t>
            </a:r>
            <a:r>
              <a:rPr lang="ru-RU" i="1" dirty="0" err="1">
                <a:latin typeface="Cambria" pitchFamily="18" charset="0"/>
              </a:rPr>
              <a:t>з</a:t>
            </a:r>
            <a:r>
              <a:rPr lang="ru-RU" i="1" dirty="0">
                <a:latin typeface="Cambria" pitchFamily="18" charset="0"/>
              </a:rPr>
              <a:t> такого </a:t>
            </a:r>
            <a:r>
              <a:rPr lang="ru-RU" i="1" dirty="0" err="1">
                <a:latin typeface="Cambria" pitchFamily="18" charset="0"/>
              </a:rPr>
              <a:t>формування</a:t>
            </a:r>
            <a:r>
              <a:rPr lang="ru-RU" i="1" dirty="0">
                <a:latin typeface="Cambria" pitchFamily="18" charset="0"/>
              </a:rPr>
              <a:t> і </a:t>
            </a:r>
            <a:r>
              <a:rPr lang="ru-RU" i="1" dirty="0" err="1">
                <a:latin typeface="Cambria" pitchFamily="18" charset="0"/>
              </a:rPr>
              <a:t>повідомила</a:t>
            </a:r>
            <a:r>
              <a:rPr lang="ru-RU" i="1" dirty="0">
                <a:latin typeface="Cambria" pitchFamily="18" charset="0"/>
              </a:rPr>
              <a:t> про </a:t>
            </a:r>
            <a:r>
              <a:rPr lang="ru-RU" i="1" dirty="0" err="1">
                <a:latin typeface="Cambria" pitchFamily="18" charset="0"/>
              </a:rPr>
              <a:t>його</a:t>
            </a:r>
            <a:r>
              <a:rPr lang="ru-RU" i="1" dirty="0">
                <a:latin typeface="Cambria" pitchFamily="18" charset="0"/>
              </a:rPr>
              <a:t> </a:t>
            </a:r>
            <a:r>
              <a:rPr lang="ru-RU" i="1" dirty="0" err="1">
                <a:latin typeface="Cambria" pitchFamily="18" charset="0"/>
              </a:rPr>
              <a:t>існування</a:t>
            </a:r>
            <a:r>
              <a:rPr lang="ru-RU" i="1" dirty="0">
                <a:latin typeface="Cambria" pitchFamily="18" charset="0"/>
              </a:rPr>
              <a:t> </a:t>
            </a:r>
            <a:r>
              <a:rPr lang="ru-RU" i="1" dirty="0" err="1">
                <a:latin typeface="Cambria" pitchFamily="18" charset="0"/>
              </a:rPr>
              <a:t>органи</a:t>
            </a:r>
            <a:r>
              <a:rPr lang="ru-RU" i="1" dirty="0">
                <a:latin typeface="Cambria" pitchFamily="18" charset="0"/>
              </a:rPr>
              <a:t> </a:t>
            </a:r>
            <a:r>
              <a:rPr lang="ru-RU" i="1" dirty="0" err="1">
                <a:latin typeface="Cambria" pitchFamily="18" charset="0"/>
              </a:rPr>
              <a:t>державної</a:t>
            </a:r>
            <a:r>
              <a:rPr lang="ru-RU" i="1" dirty="0">
                <a:latin typeface="Cambria" pitchFamily="18" charset="0"/>
              </a:rPr>
              <a:t> </a:t>
            </a:r>
            <a:r>
              <a:rPr lang="ru-RU" i="1" dirty="0" err="1">
                <a:latin typeface="Cambria" pitchFamily="18" charset="0"/>
              </a:rPr>
              <a:t>влади</a:t>
            </a:r>
            <a:r>
              <a:rPr lang="ru-RU" i="1" dirty="0">
                <a:latin typeface="Cambria" pitchFamily="18" charset="0"/>
              </a:rPr>
              <a:t> </a:t>
            </a:r>
            <a:r>
              <a:rPr lang="ru-RU" i="1" dirty="0" err="1">
                <a:latin typeface="Cambria" pitchFamily="18" charset="0"/>
              </a:rPr>
              <a:t>чи</a:t>
            </a:r>
            <a:r>
              <a:rPr lang="ru-RU" i="1" dirty="0">
                <a:latin typeface="Cambria" pitchFamily="18" charset="0"/>
              </a:rPr>
              <a:t> </a:t>
            </a:r>
            <a:r>
              <a:rPr lang="ru-RU" i="1" dirty="0" err="1">
                <a:latin typeface="Cambria" pitchFamily="18" charset="0"/>
              </a:rPr>
              <a:t>органи</a:t>
            </a:r>
            <a:r>
              <a:rPr lang="ru-RU" i="1" dirty="0">
                <a:latin typeface="Cambria" pitchFamily="18" charset="0"/>
              </a:rPr>
              <a:t> </a:t>
            </a:r>
            <a:r>
              <a:rPr lang="ru-RU" i="1" dirty="0" err="1">
                <a:latin typeface="Cambria" pitchFamily="18" charset="0"/>
              </a:rPr>
              <a:t>місцевого</a:t>
            </a:r>
            <a:r>
              <a:rPr lang="ru-RU" i="1" dirty="0">
                <a:latin typeface="Cambria" pitchFamily="18" charset="0"/>
              </a:rPr>
              <a:t> </a:t>
            </a:r>
            <a:r>
              <a:rPr lang="ru-RU" i="1" dirty="0" err="1">
                <a:latin typeface="Cambria" pitchFamily="18" charset="0"/>
              </a:rPr>
              <a:t>самоврядування</a:t>
            </a:r>
            <a:r>
              <a:rPr lang="ru-RU" i="1" dirty="0">
                <a:latin typeface="Cambria" pitchFamily="18" charset="0"/>
              </a:rPr>
              <a:t>.</a:t>
            </a:r>
            <a:endParaRPr lang="ru-RU" dirty="0">
              <a:latin typeface="Cambria" pitchFamily="18" charset="0"/>
            </a:endParaRPr>
          </a:p>
          <a:p>
            <a:pPr marL="0" indent="0">
              <a:buNone/>
            </a:pPr>
            <a:r>
              <a:rPr lang="ru-RU" b="1" i="1" dirty="0" err="1">
                <a:latin typeface="Cambria" pitchFamily="18" charset="0"/>
              </a:rPr>
              <a:t>Примітка</a:t>
            </a:r>
            <a:r>
              <a:rPr lang="ru-RU" b="1" i="1" dirty="0">
                <a:latin typeface="Cambria" pitchFamily="18" charset="0"/>
              </a:rPr>
              <a:t>.</a:t>
            </a:r>
            <a:r>
              <a:rPr lang="ru-RU" i="1" dirty="0">
                <a:latin typeface="Cambria" pitchFamily="18" charset="0"/>
              </a:rPr>
              <a:t> 1. </a:t>
            </a:r>
            <a:r>
              <a:rPr lang="ru-RU" i="1" dirty="0" err="1">
                <a:latin typeface="Cambria" pitchFamily="18" charset="0"/>
              </a:rPr>
              <a:t>Під</a:t>
            </a:r>
            <a:r>
              <a:rPr lang="ru-RU" i="1" dirty="0">
                <a:latin typeface="Cambria" pitchFamily="18" charset="0"/>
              </a:rPr>
              <a:t> </a:t>
            </a:r>
            <a:r>
              <a:rPr lang="ru-RU" i="1" dirty="0" err="1">
                <a:latin typeface="Cambria" pitchFamily="18" charset="0"/>
              </a:rPr>
              <a:t>воєнізованими</a:t>
            </a:r>
            <a:r>
              <a:rPr lang="ru-RU" i="1" dirty="0">
                <a:latin typeface="Cambria" pitchFamily="18" charset="0"/>
              </a:rPr>
              <a:t> </a:t>
            </a:r>
            <a:r>
              <a:rPr lang="ru-RU" i="1" dirty="0" err="1">
                <a:latin typeface="Cambria" pitchFamily="18" charset="0"/>
              </a:rPr>
              <a:t>слід</a:t>
            </a:r>
            <a:r>
              <a:rPr lang="ru-RU" i="1" dirty="0">
                <a:latin typeface="Cambria" pitchFamily="18" charset="0"/>
              </a:rPr>
              <a:t> </a:t>
            </a:r>
            <a:r>
              <a:rPr lang="ru-RU" i="1" dirty="0" err="1">
                <a:latin typeface="Cambria" pitchFamily="18" charset="0"/>
              </a:rPr>
              <a:t>розуміти</a:t>
            </a:r>
            <a:r>
              <a:rPr lang="ru-RU" i="1" dirty="0">
                <a:latin typeface="Cambria" pitchFamily="18" charset="0"/>
              </a:rPr>
              <a:t> </a:t>
            </a:r>
            <a:r>
              <a:rPr lang="ru-RU" i="1" dirty="0" err="1">
                <a:latin typeface="Cambria" pitchFamily="18" charset="0"/>
              </a:rPr>
              <a:t>формування</a:t>
            </a:r>
            <a:r>
              <a:rPr lang="ru-RU" i="1" dirty="0">
                <a:latin typeface="Cambria" pitchFamily="18" charset="0"/>
              </a:rPr>
              <a:t>, </a:t>
            </a:r>
            <a:r>
              <a:rPr lang="ru-RU" i="1" dirty="0" err="1">
                <a:latin typeface="Cambria" pitchFamily="18" charset="0"/>
              </a:rPr>
              <a:t>які</a:t>
            </a:r>
            <a:r>
              <a:rPr lang="ru-RU" i="1" dirty="0">
                <a:latin typeface="Cambria" pitchFamily="18" charset="0"/>
              </a:rPr>
              <a:t> </a:t>
            </a:r>
            <a:r>
              <a:rPr lang="ru-RU" i="1" dirty="0" err="1">
                <a:latin typeface="Cambria" pitchFamily="18" charset="0"/>
              </a:rPr>
              <a:t>мають</a:t>
            </a:r>
            <a:r>
              <a:rPr lang="ru-RU" i="1" dirty="0">
                <a:latin typeface="Cambria" pitchFamily="18" charset="0"/>
              </a:rPr>
              <a:t> </a:t>
            </a:r>
            <a:r>
              <a:rPr lang="ru-RU" i="1" dirty="0" err="1">
                <a:latin typeface="Cambria" pitchFamily="18" charset="0"/>
              </a:rPr>
              <a:t>організаційну</a:t>
            </a:r>
            <a:r>
              <a:rPr lang="ru-RU" i="1" dirty="0">
                <a:latin typeface="Cambria" pitchFamily="18" charset="0"/>
              </a:rPr>
              <a:t> структуру </a:t>
            </a:r>
            <a:r>
              <a:rPr lang="ru-RU" i="1" dirty="0" err="1">
                <a:latin typeface="Cambria" pitchFamily="18" charset="0"/>
              </a:rPr>
              <a:t>військового</a:t>
            </a:r>
            <a:r>
              <a:rPr lang="ru-RU" i="1" dirty="0">
                <a:latin typeface="Cambria" pitchFamily="18" charset="0"/>
              </a:rPr>
              <a:t> типу, а </a:t>
            </a:r>
            <a:r>
              <a:rPr lang="ru-RU" i="1" dirty="0" err="1">
                <a:latin typeface="Cambria" pitchFamily="18" charset="0"/>
              </a:rPr>
              <a:t>саме</a:t>
            </a:r>
            <a:r>
              <a:rPr lang="ru-RU" i="1" dirty="0">
                <a:latin typeface="Cambria" pitchFamily="18" charset="0"/>
              </a:rPr>
              <a:t>: </a:t>
            </a:r>
            <a:r>
              <a:rPr lang="ru-RU" i="1" dirty="0" err="1">
                <a:latin typeface="Cambria" pitchFamily="18" charset="0"/>
              </a:rPr>
              <a:t>єдиноначальність</a:t>
            </a:r>
            <a:r>
              <a:rPr lang="ru-RU" i="1" dirty="0">
                <a:latin typeface="Cambria" pitchFamily="18" charset="0"/>
              </a:rPr>
              <a:t>, </a:t>
            </a:r>
            <a:r>
              <a:rPr lang="ru-RU" i="1" dirty="0" err="1">
                <a:latin typeface="Cambria" pitchFamily="18" charset="0"/>
              </a:rPr>
              <a:t>підпорядкованість</a:t>
            </a:r>
            <a:r>
              <a:rPr lang="ru-RU" i="1" dirty="0">
                <a:latin typeface="Cambria" pitchFamily="18" charset="0"/>
              </a:rPr>
              <a:t> та </a:t>
            </a:r>
            <a:r>
              <a:rPr lang="ru-RU" i="1" dirty="0" err="1">
                <a:latin typeface="Cambria" pitchFamily="18" charset="0"/>
              </a:rPr>
              <a:t>дисципліну</a:t>
            </a:r>
            <a:r>
              <a:rPr lang="ru-RU" i="1" dirty="0">
                <a:latin typeface="Cambria" pitchFamily="18" charset="0"/>
              </a:rPr>
              <a:t>, і в </a:t>
            </a:r>
            <a:r>
              <a:rPr lang="ru-RU" i="1" dirty="0" err="1">
                <a:latin typeface="Cambria" pitchFamily="18" charset="0"/>
              </a:rPr>
              <a:t>яких</a:t>
            </a:r>
            <a:r>
              <a:rPr lang="ru-RU" i="1" dirty="0">
                <a:latin typeface="Cambria" pitchFamily="18" charset="0"/>
              </a:rPr>
              <a:t> проводиться </a:t>
            </a:r>
            <a:r>
              <a:rPr lang="ru-RU" i="1" dirty="0" err="1">
                <a:latin typeface="Cambria" pitchFamily="18" charset="0"/>
              </a:rPr>
              <a:t>військова</a:t>
            </a:r>
            <a:r>
              <a:rPr lang="ru-RU" i="1" dirty="0">
                <a:latin typeface="Cambria" pitchFamily="18" charset="0"/>
              </a:rPr>
              <a:t> </a:t>
            </a:r>
            <a:r>
              <a:rPr lang="ru-RU" i="1" dirty="0" err="1">
                <a:latin typeface="Cambria" pitchFamily="18" charset="0"/>
              </a:rPr>
              <a:t>або</a:t>
            </a:r>
            <a:r>
              <a:rPr lang="ru-RU" i="1" dirty="0">
                <a:latin typeface="Cambria" pitchFamily="18" charset="0"/>
              </a:rPr>
              <a:t> </a:t>
            </a:r>
            <a:r>
              <a:rPr lang="ru-RU" i="1" dirty="0" err="1">
                <a:latin typeface="Cambria" pitchFamily="18" charset="0"/>
              </a:rPr>
              <a:t>стройова</a:t>
            </a:r>
            <a:r>
              <a:rPr lang="ru-RU" i="1" dirty="0">
                <a:latin typeface="Cambria" pitchFamily="18" charset="0"/>
              </a:rPr>
              <a:t> </a:t>
            </a:r>
            <a:r>
              <a:rPr lang="ru-RU" i="1" dirty="0" err="1">
                <a:latin typeface="Cambria" pitchFamily="18" charset="0"/>
              </a:rPr>
              <a:t>чи</a:t>
            </a:r>
            <a:r>
              <a:rPr lang="ru-RU" i="1" dirty="0">
                <a:latin typeface="Cambria" pitchFamily="18" charset="0"/>
              </a:rPr>
              <a:t> </a:t>
            </a:r>
            <a:r>
              <a:rPr lang="ru-RU" i="1" dirty="0" err="1">
                <a:latin typeface="Cambria" pitchFamily="18" charset="0"/>
              </a:rPr>
              <a:t>фізична</a:t>
            </a:r>
            <a:r>
              <a:rPr lang="ru-RU" i="1" dirty="0">
                <a:latin typeface="Cambria" pitchFamily="18" charset="0"/>
              </a:rPr>
              <a:t> </a:t>
            </a:r>
            <a:r>
              <a:rPr lang="ru-RU" i="1" dirty="0" err="1">
                <a:latin typeface="Cambria" pitchFamily="18" charset="0"/>
              </a:rPr>
              <a:t>підготовка</a:t>
            </a:r>
            <a:r>
              <a:rPr lang="ru-RU" i="1" dirty="0">
                <a:latin typeface="Cambria" pitchFamily="18" charset="0"/>
              </a:rPr>
              <a:t>.</a:t>
            </a:r>
            <a:endParaRPr lang="ru-RU" dirty="0">
              <a:latin typeface="Cambria" pitchFamily="18" charset="0"/>
            </a:endParaRPr>
          </a:p>
          <a:p>
            <a:pPr marL="0" indent="0">
              <a:buNone/>
            </a:pPr>
            <a:r>
              <a:rPr lang="ru-RU" i="1" dirty="0">
                <a:latin typeface="Cambria" pitchFamily="18" charset="0"/>
              </a:rPr>
              <a:t>2. </a:t>
            </a:r>
            <a:r>
              <a:rPr lang="ru-RU" i="1" dirty="0" err="1">
                <a:latin typeface="Cambria" pitchFamily="18" charset="0"/>
              </a:rPr>
              <a:t>Під</a:t>
            </a:r>
            <a:r>
              <a:rPr lang="ru-RU" i="1" dirty="0">
                <a:latin typeface="Cambria" pitchFamily="18" charset="0"/>
              </a:rPr>
              <a:t> </a:t>
            </a:r>
            <a:r>
              <a:rPr lang="ru-RU" i="1" dirty="0" err="1">
                <a:latin typeface="Cambria" pitchFamily="18" charset="0"/>
              </a:rPr>
              <a:t>збройними</a:t>
            </a:r>
            <a:r>
              <a:rPr lang="ru-RU" i="1" dirty="0">
                <a:latin typeface="Cambria" pitchFamily="18" charset="0"/>
              </a:rPr>
              <a:t> </a:t>
            </a:r>
            <a:r>
              <a:rPr lang="ru-RU" i="1" dirty="0" err="1">
                <a:latin typeface="Cambria" pitchFamily="18" charset="0"/>
              </a:rPr>
              <a:t>формуваннями</a:t>
            </a:r>
            <a:r>
              <a:rPr lang="ru-RU" i="1" dirty="0">
                <a:latin typeface="Cambria" pitchFamily="18" charset="0"/>
              </a:rPr>
              <a:t> </a:t>
            </a:r>
            <a:r>
              <a:rPr lang="ru-RU" i="1" dirty="0" err="1">
                <a:latin typeface="Cambria" pitchFamily="18" charset="0"/>
              </a:rPr>
              <a:t>слід</a:t>
            </a:r>
            <a:r>
              <a:rPr lang="ru-RU" i="1" dirty="0">
                <a:latin typeface="Cambria" pitchFamily="18" charset="0"/>
              </a:rPr>
              <a:t> </a:t>
            </a:r>
            <a:r>
              <a:rPr lang="ru-RU" i="1" dirty="0" err="1">
                <a:latin typeface="Cambria" pitchFamily="18" charset="0"/>
              </a:rPr>
              <a:t>розуміти</a:t>
            </a:r>
            <a:r>
              <a:rPr lang="ru-RU" i="1" dirty="0">
                <a:latin typeface="Cambria" pitchFamily="18" charset="0"/>
              </a:rPr>
              <a:t> </a:t>
            </a:r>
            <a:r>
              <a:rPr lang="ru-RU" i="1" dirty="0" err="1">
                <a:latin typeface="Cambria" pitchFamily="18" charset="0"/>
              </a:rPr>
              <a:t>воєнізовані</a:t>
            </a:r>
            <a:r>
              <a:rPr lang="ru-RU" i="1" dirty="0">
                <a:latin typeface="Cambria" pitchFamily="18" charset="0"/>
              </a:rPr>
              <a:t> </a:t>
            </a:r>
            <a:r>
              <a:rPr lang="ru-RU" i="1" dirty="0" err="1">
                <a:latin typeface="Cambria" pitchFamily="18" charset="0"/>
              </a:rPr>
              <a:t>групи</a:t>
            </a:r>
            <a:r>
              <a:rPr lang="ru-RU" i="1" dirty="0">
                <a:latin typeface="Cambria" pitchFamily="18" charset="0"/>
              </a:rPr>
              <a:t>, </a:t>
            </a:r>
            <a:r>
              <a:rPr lang="ru-RU" i="1" dirty="0" err="1">
                <a:latin typeface="Cambria" pitchFamily="18" charset="0"/>
              </a:rPr>
              <a:t>які</a:t>
            </a:r>
            <a:r>
              <a:rPr lang="ru-RU" i="1" dirty="0">
                <a:latin typeface="Cambria" pitchFamily="18" charset="0"/>
              </a:rPr>
              <a:t> незаконно </a:t>
            </a:r>
            <a:r>
              <a:rPr lang="ru-RU" i="1" dirty="0" err="1">
                <a:latin typeface="Cambria" pitchFamily="18" charset="0"/>
              </a:rPr>
              <a:t>мають</a:t>
            </a:r>
            <a:r>
              <a:rPr lang="ru-RU" i="1" dirty="0">
                <a:latin typeface="Cambria" pitchFamily="18" charset="0"/>
              </a:rPr>
              <a:t> на </a:t>
            </a:r>
            <a:r>
              <a:rPr lang="ru-RU" i="1" dirty="0" err="1">
                <a:latin typeface="Cambria" pitchFamily="18" charset="0"/>
              </a:rPr>
              <a:t>озброєнні</a:t>
            </a:r>
            <a:r>
              <a:rPr lang="ru-RU" i="1" dirty="0">
                <a:latin typeface="Cambria" pitchFamily="18" charset="0"/>
              </a:rPr>
              <a:t> </a:t>
            </a:r>
            <a:r>
              <a:rPr lang="ru-RU" i="1" dirty="0" err="1">
                <a:latin typeface="Cambria" pitchFamily="18" charset="0"/>
              </a:rPr>
              <a:t>придатну</a:t>
            </a:r>
            <a:r>
              <a:rPr lang="ru-RU" i="1" dirty="0">
                <a:latin typeface="Cambria" pitchFamily="18" charset="0"/>
              </a:rPr>
              <a:t> для </a:t>
            </a:r>
            <a:r>
              <a:rPr lang="ru-RU" i="1" dirty="0" err="1">
                <a:latin typeface="Cambria" pitchFamily="18" charset="0"/>
              </a:rPr>
              <a:t>використання</a:t>
            </a:r>
            <a:r>
              <a:rPr lang="ru-RU" i="1" dirty="0">
                <a:latin typeface="Cambria" pitchFamily="18" charset="0"/>
              </a:rPr>
              <a:t> </a:t>
            </a:r>
            <a:r>
              <a:rPr lang="ru-RU" i="1" dirty="0" err="1">
                <a:latin typeface="Cambria" pitchFamily="18" charset="0"/>
              </a:rPr>
              <a:t>вогнепальну</a:t>
            </a:r>
            <a:r>
              <a:rPr lang="ru-RU" i="1" dirty="0">
                <a:latin typeface="Cambria" pitchFamily="18" charset="0"/>
              </a:rPr>
              <a:t>, </a:t>
            </a:r>
            <a:r>
              <a:rPr lang="ru-RU" i="1" dirty="0" err="1">
                <a:latin typeface="Cambria" pitchFamily="18" charset="0"/>
              </a:rPr>
              <a:t>вибухову</a:t>
            </a:r>
            <a:r>
              <a:rPr lang="ru-RU" i="1" dirty="0">
                <a:latin typeface="Cambria" pitchFamily="18" charset="0"/>
              </a:rPr>
              <a:t> </a:t>
            </a:r>
            <a:r>
              <a:rPr lang="ru-RU" i="1" dirty="0" err="1">
                <a:latin typeface="Cambria" pitchFamily="18" charset="0"/>
              </a:rPr>
              <a:t>чи</a:t>
            </a:r>
            <a:r>
              <a:rPr lang="ru-RU" i="1" dirty="0">
                <a:latin typeface="Cambria" pitchFamily="18" charset="0"/>
              </a:rPr>
              <a:t> </a:t>
            </a:r>
            <a:r>
              <a:rPr lang="ru-RU" i="1" dirty="0" err="1">
                <a:latin typeface="Cambria" pitchFamily="18" charset="0"/>
              </a:rPr>
              <a:t>іншу</a:t>
            </a:r>
            <a:r>
              <a:rPr lang="ru-RU" i="1" dirty="0">
                <a:latin typeface="Cambria" pitchFamily="18" charset="0"/>
              </a:rPr>
              <a:t> </a:t>
            </a:r>
            <a:r>
              <a:rPr lang="ru-RU" i="1" dirty="0" err="1">
                <a:latin typeface="Cambria" pitchFamily="18" charset="0"/>
              </a:rPr>
              <a:t>зброю</a:t>
            </a:r>
            <a:r>
              <a:rPr lang="ru-RU" i="1" dirty="0">
                <a:latin typeface="Cambria" pitchFamily="18" charset="0"/>
              </a:rPr>
              <a:t>.</a:t>
            </a:r>
            <a:endParaRPr lang="ru-RU" dirty="0">
              <a:latin typeface="Cambria" pitchFamily="18" charset="0"/>
            </a:endParaRPr>
          </a:p>
          <a:p>
            <a:pPr>
              <a:buNone/>
            </a:pP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640960" cy="6336704"/>
          </a:xfrm>
        </p:spPr>
        <p:txBody>
          <a:bodyPr/>
          <a:lstStyle/>
          <a:p>
            <a:endParaRPr lang="ru-RU" dirty="0"/>
          </a:p>
        </p:txBody>
      </p:sp>
      <p:sp>
        <p:nvSpPr>
          <p:cNvPr id="4" name="Скругленный прямоугольник 3"/>
          <p:cNvSpPr/>
          <p:nvPr/>
        </p:nvSpPr>
        <p:spPr>
          <a:xfrm>
            <a:off x="251520" y="260648"/>
            <a:ext cx="8640960" cy="2304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fontAlgn="base">
              <a:spcBef>
                <a:spcPct val="0"/>
              </a:spcBef>
              <a:spcAft>
                <a:spcPct val="0"/>
              </a:spcAft>
            </a:pPr>
            <a:r>
              <a:rPr lang="ru-RU" sz="2400" b="1" dirty="0" err="1">
                <a:latin typeface="Cambria" pitchFamily="18" charset="0"/>
              </a:rPr>
              <a:t>Безпосередній</a:t>
            </a:r>
            <a:r>
              <a:rPr lang="ru-RU" sz="2400" b="1" dirty="0">
                <a:latin typeface="Cambria" pitchFamily="18" charset="0"/>
              </a:rPr>
              <a:t> </a:t>
            </a:r>
            <a:r>
              <a:rPr lang="ru-RU" sz="2400" b="1" dirty="0" err="1">
                <a:latin typeface="Cambria" pitchFamily="18" charset="0"/>
              </a:rPr>
              <a:t>об’єкт</a:t>
            </a:r>
            <a:r>
              <a:rPr lang="ru-RU" sz="2400" b="1" dirty="0">
                <a:latin typeface="Cambria" pitchFamily="18" charset="0"/>
              </a:rPr>
              <a:t> </a:t>
            </a:r>
            <a:r>
              <a:rPr lang="ru-RU" sz="2400" dirty="0">
                <a:latin typeface="Cambria" pitchFamily="18" charset="0"/>
              </a:rPr>
              <a:t>– </a:t>
            </a:r>
            <a:r>
              <a:rPr lang="ru-RU" sz="2400" dirty="0" err="1">
                <a:latin typeface="Cambria" pitchFamily="18" charset="0"/>
              </a:rPr>
              <a:t>громадська</a:t>
            </a:r>
            <a:r>
              <a:rPr lang="ru-RU" sz="2400" dirty="0">
                <a:latin typeface="Cambria" pitchFamily="18" charset="0"/>
              </a:rPr>
              <a:t> </a:t>
            </a:r>
            <a:r>
              <a:rPr lang="ru-RU" sz="2400" dirty="0" err="1">
                <a:latin typeface="Cambria" pitchFamily="18" charset="0"/>
              </a:rPr>
              <a:t>безпека</a:t>
            </a:r>
            <a:r>
              <a:rPr lang="ru-RU" sz="2400" dirty="0">
                <a:latin typeface="Cambria" pitchFamily="18" charset="0"/>
              </a:rPr>
              <a:t> в </a:t>
            </a:r>
            <a:r>
              <a:rPr lang="ru-RU" sz="2400" dirty="0" err="1">
                <a:latin typeface="Cambria" pitchFamily="18" charset="0"/>
              </a:rPr>
              <a:t>частині</a:t>
            </a:r>
            <a:r>
              <a:rPr lang="ru-RU" sz="2400" dirty="0">
                <a:latin typeface="Cambria" pitchFamily="18" charset="0"/>
              </a:rPr>
              <a:t> </a:t>
            </a:r>
            <a:r>
              <a:rPr lang="ru-RU" sz="2400" dirty="0" err="1">
                <a:latin typeface="Cambria" pitchFamily="18" charset="0"/>
              </a:rPr>
              <a:t>забезпечення</a:t>
            </a:r>
            <a:r>
              <a:rPr lang="ru-RU" sz="2400" dirty="0">
                <a:latin typeface="Cambria" pitchFamily="18" charset="0"/>
              </a:rPr>
              <a:t> </a:t>
            </a:r>
            <a:r>
              <a:rPr lang="ru-RU" sz="2400" dirty="0" err="1">
                <a:latin typeface="Cambria" pitchFamily="18" charset="0"/>
              </a:rPr>
              <a:t>життєдіяльності</a:t>
            </a:r>
            <a:r>
              <a:rPr lang="ru-RU" sz="2400" dirty="0">
                <a:latin typeface="Cambria" pitchFamily="18" charset="0"/>
              </a:rPr>
              <a:t> людей в </a:t>
            </a:r>
            <a:r>
              <a:rPr lang="ru-RU" sz="2400" dirty="0" err="1">
                <a:latin typeface="Cambria" pitchFamily="18" charset="0"/>
              </a:rPr>
              <a:t>різних</a:t>
            </a:r>
            <a:r>
              <a:rPr lang="ru-RU" sz="2400" dirty="0">
                <a:latin typeface="Cambria" pitchFamily="18" charset="0"/>
              </a:rPr>
              <a:t> сферах, а </a:t>
            </a:r>
            <a:r>
              <a:rPr lang="ru-RU" sz="2400" dirty="0" err="1">
                <a:latin typeface="Cambria" pitchFamily="18" charset="0"/>
              </a:rPr>
              <a:t>також</a:t>
            </a:r>
            <a:r>
              <a:rPr lang="ru-RU" sz="2400" dirty="0">
                <a:latin typeface="Cambria" pitchFamily="18" charset="0"/>
              </a:rPr>
              <a:t> </a:t>
            </a:r>
            <a:r>
              <a:rPr lang="ru-RU" sz="2400" dirty="0" err="1">
                <a:latin typeface="Cambria" pitchFamily="18" charset="0"/>
              </a:rPr>
              <a:t>захист</a:t>
            </a:r>
            <a:r>
              <a:rPr lang="ru-RU" sz="2400" dirty="0">
                <a:latin typeface="Cambria" pitchFamily="18" charset="0"/>
              </a:rPr>
              <a:t> </a:t>
            </a:r>
            <a:r>
              <a:rPr lang="ru-RU" sz="2400" dirty="0" err="1">
                <a:latin typeface="Cambria" pitchFamily="18" charset="0"/>
              </a:rPr>
              <a:t>суверенітету</a:t>
            </a:r>
            <a:r>
              <a:rPr lang="ru-RU" sz="2400" dirty="0">
                <a:latin typeface="Cambria" pitchFamily="18" charset="0"/>
              </a:rPr>
              <a:t> і </a:t>
            </a:r>
            <a:r>
              <a:rPr lang="ru-RU" sz="2400" dirty="0" err="1">
                <a:latin typeface="Cambria" pitchFamily="18" charset="0"/>
              </a:rPr>
              <a:t>територіальної</a:t>
            </a:r>
            <a:r>
              <a:rPr lang="ru-RU" sz="2400" dirty="0">
                <a:latin typeface="Cambria" pitchFamily="18" charset="0"/>
              </a:rPr>
              <a:t> </a:t>
            </a:r>
            <a:r>
              <a:rPr lang="ru-RU" sz="2400" dirty="0" err="1">
                <a:latin typeface="Cambria" pitchFamily="18" charset="0"/>
              </a:rPr>
              <a:t>цілісності</a:t>
            </a:r>
            <a:r>
              <a:rPr lang="ru-RU" sz="2400" dirty="0">
                <a:latin typeface="Cambria" pitchFamily="18" charset="0"/>
              </a:rPr>
              <a:t> </a:t>
            </a:r>
            <a:r>
              <a:rPr lang="ru-RU" sz="2400" dirty="0" err="1">
                <a:latin typeface="Cambria" pitchFamily="18" charset="0"/>
              </a:rPr>
              <a:t>України</a:t>
            </a:r>
            <a:r>
              <a:rPr lang="ru-RU" sz="2400" dirty="0">
                <a:latin typeface="Cambria" pitchFamily="18" charset="0"/>
              </a:rPr>
              <a:t>, </a:t>
            </a:r>
            <a:r>
              <a:rPr lang="ru-RU" sz="2400" dirty="0" err="1">
                <a:latin typeface="Cambria" pitchFamily="18" charset="0"/>
              </a:rPr>
              <a:t>економічної</a:t>
            </a:r>
            <a:r>
              <a:rPr lang="ru-RU" sz="2400" dirty="0">
                <a:latin typeface="Cambria" pitchFamily="18" charset="0"/>
              </a:rPr>
              <a:t> </a:t>
            </a:r>
            <a:r>
              <a:rPr lang="ru-RU" sz="2400" dirty="0" err="1">
                <a:latin typeface="Cambria" pitchFamily="18" charset="0"/>
              </a:rPr>
              <a:t>і</a:t>
            </a:r>
            <a:r>
              <a:rPr lang="ru-RU" sz="2400" dirty="0">
                <a:latin typeface="Cambria" pitchFamily="18" charset="0"/>
              </a:rPr>
              <a:t> </a:t>
            </a:r>
            <a:r>
              <a:rPr lang="ru-RU" sz="2400" dirty="0" err="1">
                <a:latin typeface="Cambria" pitchFamily="18" charset="0"/>
              </a:rPr>
              <a:t>політичної</a:t>
            </a:r>
            <a:r>
              <a:rPr lang="ru-RU" sz="2400" dirty="0">
                <a:latin typeface="Cambria" pitchFamily="18" charset="0"/>
              </a:rPr>
              <a:t> </a:t>
            </a:r>
            <a:r>
              <a:rPr lang="ru-RU" sz="2400" dirty="0" err="1">
                <a:latin typeface="Cambria" pitchFamily="18" charset="0"/>
              </a:rPr>
              <a:t>стабільності</a:t>
            </a:r>
            <a:r>
              <a:rPr lang="ru-RU" sz="2400" dirty="0">
                <a:latin typeface="Cambria" pitchFamily="18" charset="0"/>
              </a:rPr>
              <a:t> в </a:t>
            </a:r>
            <a:r>
              <a:rPr lang="ru-RU" sz="2400" dirty="0" err="1">
                <a:latin typeface="Cambria" pitchFamily="18" charset="0"/>
              </a:rPr>
              <a:t>державі</a:t>
            </a:r>
            <a:r>
              <a:rPr lang="ru-RU" sz="2400" dirty="0">
                <a:latin typeface="Cambria" pitchFamily="18" charset="0"/>
              </a:rPr>
              <a:t>.</a:t>
            </a:r>
            <a:endParaRPr lang="ru-RU" dirty="0">
              <a:latin typeface="Cambria" pitchFamily="18" charset="0"/>
            </a:endParaRPr>
          </a:p>
        </p:txBody>
      </p:sp>
      <p:pic>
        <p:nvPicPr>
          <p:cNvPr id="8193" name="Picture 1" descr="C:\Users\lenvo\Desktop\ea44ef4c5aa947b39d1427c7fae3ee92_18.jpg"/>
          <p:cNvPicPr>
            <a:picLocks noChangeAspect="1" noChangeArrowheads="1"/>
          </p:cNvPicPr>
          <p:nvPr/>
        </p:nvPicPr>
        <p:blipFill>
          <a:blip r:embed="rId2" cstate="print"/>
          <a:srcRect/>
          <a:stretch>
            <a:fillRect/>
          </a:stretch>
        </p:blipFill>
        <p:spPr bwMode="auto">
          <a:xfrm>
            <a:off x="3371867" y="3356992"/>
            <a:ext cx="5462983" cy="307292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251520" y="188640"/>
            <a:ext cx="8640960" cy="2088232"/>
          </a:xfrm>
        </p:spPr>
        <p:style>
          <a:lnRef idx="1">
            <a:schemeClr val="accent1"/>
          </a:lnRef>
          <a:fillRef idx="2">
            <a:schemeClr val="accent1"/>
          </a:fillRef>
          <a:effectRef idx="1">
            <a:schemeClr val="accent1"/>
          </a:effectRef>
          <a:fontRef idx="minor">
            <a:schemeClr val="dk1"/>
          </a:fontRef>
        </p:style>
        <p:txBody>
          <a:bodyPr>
            <a:normAutofit fontScale="92500"/>
          </a:bodyPr>
          <a:lstStyle/>
          <a:p>
            <a:pPr>
              <a:buNone/>
            </a:pPr>
            <a:r>
              <a:rPr lang="ru-RU" sz="2400" b="1" dirty="0" err="1">
                <a:latin typeface="Cambria" pitchFamily="18" charset="0"/>
              </a:rPr>
              <a:t>Об’єктивна</a:t>
            </a:r>
            <a:r>
              <a:rPr lang="ru-RU" sz="2400" b="1" dirty="0">
                <a:latin typeface="Cambria" pitchFamily="18" charset="0"/>
              </a:rPr>
              <a:t> сторона </a:t>
            </a:r>
            <a:r>
              <a:rPr lang="ru-RU" sz="2400" dirty="0" err="1">
                <a:latin typeface="Cambria" pitchFamily="18" charset="0"/>
              </a:rPr>
              <a:t>полягає</a:t>
            </a:r>
            <a:r>
              <a:rPr lang="ru-RU" sz="2400" dirty="0">
                <a:latin typeface="Cambria" pitchFamily="18" charset="0"/>
              </a:rPr>
              <a:t> у: </a:t>
            </a:r>
          </a:p>
          <a:p>
            <a:r>
              <a:rPr lang="ru-RU" sz="2400" dirty="0" err="1">
                <a:latin typeface="Cambria" pitchFamily="18" charset="0"/>
              </a:rPr>
              <a:t>створенні</a:t>
            </a:r>
            <a:r>
              <a:rPr lang="ru-RU" sz="2400" dirty="0">
                <a:latin typeface="Cambria" pitchFamily="18" charset="0"/>
              </a:rPr>
              <a:t> </a:t>
            </a:r>
            <a:r>
              <a:rPr lang="ru-RU" sz="2400" dirty="0" err="1">
                <a:latin typeface="Cambria" pitchFamily="18" charset="0"/>
              </a:rPr>
              <a:t>непередбачених</a:t>
            </a:r>
            <a:r>
              <a:rPr lang="ru-RU" sz="2400" dirty="0">
                <a:latin typeface="Cambria" pitchFamily="18" charset="0"/>
              </a:rPr>
              <a:t> законами </a:t>
            </a:r>
            <a:r>
              <a:rPr lang="ru-RU" sz="2400" dirty="0" err="1">
                <a:latin typeface="Cambria" pitchFamily="18" charset="0"/>
              </a:rPr>
              <a:t>України</a:t>
            </a:r>
            <a:r>
              <a:rPr lang="ru-RU" sz="2400" dirty="0">
                <a:latin typeface="Cambria" pitchFamily="18" charset="0"/>
              </a:rPr>
              <a:t> </a:t>
            </a:r>
            <a:r>
              <a:rPr lang="ru-RU" sz="2400" dirty="0" err="1">
                <a:latin typeface="Cambria" pitchFamily="18" charset="0"/>
              </a:rPr>
              <a:t>воєнізованих</a:t>
            </a:r>
            <a:r>
              <a:rPr lang="ru-RU" sz="2400" dirty="0">
                <a:latin typeface="Cambria" pitchFamily="18" charset="0"/>
              </a:rPr>
              <a:t> </a:t>
            </a:r>
            <a:r>
              <a:rPr lang="ru-RU" sz="2400" dirty="0" err="1">
                <a:latin typeface="Cambria" pitchFamily="18" charset="0"/>
              </a:rPr>
              <a:t>формувань</a:t>
            </a:r>
            <a:r>
              <a:rPr lang="ru-RU" sz="2400" dirty="0">
                <a:latin typeface="Cambria" pitchFamily="18" charset="0"/>
              </a:rPr>
              <a:t>; </a:t>
            </a:r>
          </a:p>
          <a:p>
            <a:r>
              <a:rPr lang="ru-RU" sz="2400" dirty="0" err="1">
                <a:latin typeface="Cambria" pitchFamily="18" charset="0"/>
              </a:rPr>
              <a:t>створенні</a:t>
            </a:r>
            <a:r>
              <a:rPr lang="ru-RU" sz="2400" dirty="0">
                <a:latin typeface="Cambria" pitchFamily="18" charset="0"/>
              </a:rPr>
              <a:t> </a:t>
            </a:r>
            <a:r>
              <a:rPr lang="ru-RU" sz="2400" dirty="0" err="1">
                <a:latin typeface="Cambria" pitchFamily="18" charset="0"/>
              </a:rPr>
              <a:t>непередбачених</a:t>
            </a:r>
            <a:r>
              <a:rPr lang="ru-RU" sz="2400" dirty="0">
                <a:latin typeface="Cambria" pitchFamily="18" charset="0"/>
              </a:rPr>
              <a:t> законами </a:t>
            </a:r>
            <a:r>
              <a:rPr lang="ru-RU" sz="2400" dirty="0" err="1">
                <a:latin typeface="Cambria" pitchFamily="18" charset="0"/>
              </a:rPr>
              <a:t>збройних</a:t>
            </a:r>
            <a:r>
              <a:rPr lang="ru-RU" sz="2400" dirty="0">
                <a:latin typeface="Cambria" pitchFamily="18" charset="0"/>
              </a:rPr>
              <a:t> </a:t>
            </a:r>
            <a:r>
              <a:rPr lang="ru-RU" sz="2400" dirty="0" err="1">
                <a:latin typeface="Cambria" pitchFamily="18" charset="0"/>
              </a:rPr>
              <a:t>формувань</a:t>
            </a:r>
            <a:r>
              <a:rPr lang="ru-RU" sz="2400" dirty="0">
                <a:latin typeface="Cambria" pitchFamily="18" charset="0"/>
              </a:rPr>
              <a:t>; </a:t>
            </a:r>
          </a:p>
          <a:p>
            <a:r>
              <a:rPr lang="ru-RU" sz="2400" dirty="0">
                <a:latin typeface="Cambria" pitchFamily="18" charset="0"/>
              </a:rPr>
              <a:t>участь у </a:t>
            </a:r>
            <a:r>
              <a:rPr lang="ru-RU" sz="2400" dirty="0" err="1">
                <a:latin typeface="Cambria" pitchFamily="18" charset="0"/>
              </a:rPr>
              <a:t>їх</a:t>
            </a:r>
            <a:r>
              <a:rPr lang="ru-RU" sz="2400" dirty="0">
                <a:latin typeface="Cambria" pitchFamily="18" charset="0"/>
              </a:rPr>
              <a:t> </a:t>
            </a:r>
            <a:r>
              <a:rPr lang="ru-RU" sz="2400" dirty="0" err="1">
                <a:latin typeface="Cambria" pitchFamily="18" charset="0"/>
              </a:rPr>
              <a:t>діяльності</a:t>
            </a:r>
            <a:r>
              <a:rPr lang="ru-RU" sz="2400" dirty="0">
                <a:latin typeface="Cambria" pitchFamily="18" charset="0"/>
              </a:rPr>
              <a:t>.</a:t>
            </a:r>
          </a:p>
        </p:txBody>
      </p:sp>
      <p:sp>
        <p:nvSpPr>
          <p:cNvPr id="9217" name="Rectangle 1"/>
          <p:cNvSpPr>
            <a:spLocks noChangeArrowheads="1"/>
          </p:cNvSpPr>
          <p:nvPr/>
        </p:nvSpPr>
        <p:spPr bwMode="auto">
          <a:xfrm>
            <a:off x="251520" y="2636912"/>
            <a:ext cx="8640960" cy="341632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a:r>
              <a:rPr lang="uk-UA" sz="2400" b="1" i="1" dirty="0">
                <a:latin typeface="Cambria" pitchFamily="18" charset="0"/>
                <a:cs typeface="Times New Roman" pitchFamily="18" charset="0"/>
              </a:rPr>
              <a:t>Воєнізовані формування</a:t>
            </a:r>
            <a:r>
              <a:rPr lang="uk-UA" sz="2400" dirty="0">
                <a:latin typeface="Cambria" pitchFamily="18" charset="0"/>
                <a:cs typeface="Times New Roman" pitchFamily="18" charset="0"/>
              </a:rPr>
              <a:t> відповідно до п. 1 примітки до ст. 260 КК – формування, які мають організаційну структуру військового типу, а саме: єдиноначальність, підпорядкованість та дисципліну, і в яких проводиться військова або стройова чи фізична підготовка.</a:t>
            </a:r>
            <a:endParaRPr lang="ru-RU" sz="2400" dirty="0">
              <a:latin typeface="Cambria" pitchFamily="18" charset="0"/>
              <a:cs typeface="Times New Roman" pitchFamily="18" charset="0"/>
            </a:endParaRPr>
          </a:p>
          <a:p>
            <a:pPr algn="just"/>
            <a:r>
              <a:rPr lang="uk-UA" sz="2400" b="1" i="1" dirty="0">
                <a:latin typeface="Cambria" pitchFamily="18" charset="0"/>
                <a:cs typeface="Times New Roman" pitchFamily="18" charset="0"/>
              </a:rPr>
              <a:t>Збройні формування</a:t>
            </a:r>
            <a:r>
              <a:rPr lang="uk-UA" sz="2400" dirty="0">
                <a:latin typeface="Cambria" pitchFamily="18" charset="0"/>
                <a:cs typeface="Times New Roman" pitchFamily="18" charset="0"/>
              </a:rPr>
              <a:t> згідно з п. 2 примітки до ст. 260 КК – воєнізовані групи, які незаконно мають на озброєнні придатну для використання вогнепальну, вибухову чи іншу зброю.</a:t>
            </a:r>
            <a:endParaRPr lang="ru-RU" sz="2400" dirty="0">
              <a:latin typeface="Cambria"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251520" y="188640"/>
            <a:ext cx="8640960" cy="4248472"/>
          </a:xfrm>
        </p:spPr>
        <p:style>
          <a:lnRef idx="1">
            <a:schemeClr val="accent1"/>
          </a:lnRef>
          <a:fillRef idx="2">
            <a:schemeClr val="accent1"/>
          </a:fillRef>
          <a:effectRef idx="1">
            <a:schemeClr val="accent1"/>
          </a:effectRef>
          <a:fontRef idx="minor">
            <a:schemeClr val="dk1"/>
          </a:fontRef>
        </p:style>
        <p:txBody>
          <a:bodyPr>
            <a:normAutofit/>
          </a:bodyPr>
          <a:lstStyle/>
          <a:p>
            <a:pPr marL="0" indent="447675" algn="just">
              <a:buNone/>
            </a:pPr>
            <a:r>
              <a:rPr lang="ru-RU" sz="2400" b="1" dirty="0" err="1">
                <a:latin typeface="Cambria" pitchFamily="18" charset="0"/>
                <a:cs typeface="Times New Roman" pitchFamily="18" charset="0"/>
              </a:rPr>
              <a:t>Суб’єктивна</a:t>
            </a:r>
            <a:r>
              <a:rPr lang="ru-RU" sz="2400" b="1" dirty="0">
                <a:latin typeface="Cambria" pitchFamily="18" charset="0"/>
                <a:cs typeface="Times New Roman" pitchFamily="18" charset="0"/>
              </a:rPr>
              <a:t> сторона </a:t>
            </a:r>
            <a:r>
              <a:rPr lang="ru-RU" sz="2400" dirty="0" err="1">
                <a:latin typeface="Cambria" pitchFamily="18" charset="0"/>
                <a:cs typeface="Times New Roman" pitchFamily="18" charset="0"/>
              </a:rPr>
              <a:t>характеризується</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тільки</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умисною</a:t>
            </a:r>
            <a:r>
              <a:rPr lang="ru-RU" sz="2400" dirty="0">
                <a:latin typeface="Cambria" pitchFamily="18" charset="0"/>
                <a:cs typeface="Times New Roman" pitchFamily="18" charset="0"/>
              </a:rPr>
              <a:t> формою вини і </a:t>
            </a:r>
            <a:r>
              <a:rPr lang="ru-RU" sz="2400" dirty="0" err="1">
                <a:latin typeface="Cambria" pitchFamily="18" charset="0"/>
                <a:cs typeface="Times New Roman" pitchFamily="18" charset="0"/>
              </a:rPr>
              <a:t>тільки</a:t>
            </a:r>
            <a:r>
              <a:rPr lang="ru-RU" sz="2400" dirty="0">
                <a:latin typeface="Cambria" pitchFamily="18" charset="0"/>
                <a:cs typeface="Times New Roman" pitchFamily="18" charset="0"/>
              </a:rPr>
              <a:t> у </a:t>
            </a:r>
            <a:r>
              <a:rPr lang="ru-RU" sz="2400" dirty="0" err="1">
                <a:latin typeface="Cambria" pitchFamily="18" charset="0"/>
                <a:cs typeface="Times New Roman" pitchFamily="18" charset="0"/>
              </a:rPr>
              <a:t>вигляді</a:t>
            </a:r>
            <a:r>
              <a:rPr lang="ru-RU" sz="2400" dirty="0">
                <a:latin typeface="Cambria" pitchFamily="18" charset="0"/>
                <a:cs typeface="Times New Roman" pitchFamily="18" charset="0"/>
              </a:rPr>
              <a:t> прямого </a:t>
            </a:r>
            <a:r>
              <a:rPr lang="ru-RU" sz="2400" dirty="0" err="1">
                <a:latin typeface="Cambria" pitchFamily="18" charset="0"/>
                <a:cs typeface="Times New Roman" pitchFamily="18" charset="0"/>
              </a:rPr>
              <a:t>умислу</a:t>
            </a:r>
            <a:r>
              <a:rPr lang="ru-RU" sz="2400" dirty="0">
                <a:latin typeface="Cambria" pitchFamily="18" charset="0"/>
                <a:cs typeface="Times New Roman" pitchFamily="18" charset="0"/>
              </a:rPr>
              <a:t>.</a:t>
            </a:r>
          </a:p>
          <a:p>
            <a:pPr marL="0" indent="447675" algn="just">
              <a:buNone/>
            </a:pPr>
            <a:r>
              <a:rPr lang="ru-RU" sz="2400" b="1" dirty="0">
                <a:latin typeface="Cambria" pitchFamily="18" charset="0"/>
                <a:cs typeface="Times New Roman" pitchFamily="18" charset="0"/>
              </a:rPr>
              <a:t>Мотив і мета </a:t>
            </a:r>
            <a:r>
              <a:rPr lang="ru-RU" sz="2400" dirty="0" err="1">
                <a:latin typeface="Cambria" pitchFamily="18" charset="0"/>
                <a:cs typeface="Times New Roman" pitchFamily="18" charset="0"/>
              </a:rPr>
              <a:t>можуть</a:t>
            </a:r>
            <a:r>
              <a:rPr lang="ru-RU" sz="2400" dirty="0">
                <a:latin typeface="Cambria" pitchFamily="18" charset="0"/>
                <a:cs typeface="Times New Roman" pitchFamily="18" charset="0"/>
              </a:rPr>
              <a:t> бути </a:t>
            </a:r>
            <a:r>
              <a:rPr lang="ru-RU" sz="2400" dirty="0" err="1">
                <a:latin typeface="Cambria" pitchFamily="18" charset="0"/>
                <a:cs typeface="Times New Roman" pitchFamily="18" charset="0"/>
              </a:rPr>
              <a:t>різними</a:t>
            </a:r>
            <a:r>
              <a:rPr lang="ru-RU" sz="2400" dirty="0">
                <a:latin typeface="Cambria" pitchFamily="18" charset="0"/>
                <a:cs typeface="Times New Roman" pitchFamily="18" charset="0"/>
              </a:rPr>
              <a:t>.</a:t>
            </a:r>
            <a:r>
              <a:rPr lang="ru-RU" sz="2400" b="1" dirty="0">
                <a:latin typeface="Cambria" pitchFamily="18" charset="0"/>
              </a:rPr>
              <a:t> </a:t>
            </a:r>
          </a:p>
          <a:p>
            <a:pPr marL="0" indent="447675" algn="just">
              <a:buNone/>
            </a:pPr>
            <a:r>
              <a:rPr lang="ru-RU" sz="2400" b="1" dirty="0" err="1">
                <a:latin typeface="Cambria" pitchFamily="18" charset="0"/>
              </a:rPr>
              <a:t>Суб’єкт</a:t>
            </a:r>
            <a:r>
              <a:rPr lang="ru-RU" sz="2400" b="1" dirty="0">
                <a:latin typeface="Cambria" pitchFamily="18" charset="0"/>
              </a:rPr>
              <a:t> </a:t>
            </a:r>
            <a:r>
              <a:rPr lang="ru-RU" sz="2400" dirty="0">
                <a:latin typeface="Cambria" pitchFamily="18" charset="0"/>
              </a:rPr>
              <a:t>– </a:t>
            </a:r>
            <a:r>
              <a:rPr lang="ru-RU" sz="2400" dirty="0" err="1">
                <a:latin typeface="Cambria" pitchFamily="18" charset="0"/>
              </a:rPr>
              <a:t>фізична</a:t>
            </a:r>
            <a:r>
              <a:rPr lang="ru-RU" sz="2400" dirty="0">
                <a:latin typeface="Cambria" pitchFamily="18" charset="0"/>
              </a:rPr>
              <a:t> </a:t>
            </a:r>
            <a:r>
              <a:rPr lang="ru-RU" sz="2400" dirty="0" err="1">
                <a:latin typeface="Cambria" pitchFamily="18" charset="0"/>
              </a:rPr>
              <a:t>осудна</a:t>
            </a:r>
            <a:r>
              <a:rPr lang="ru-RU" sz="2400" dirty="0">
                <a:latin typeface="Cambria" pitchFamily="18" charset="0"/>
              </a:rPr>
              <a:t> особа, яка </a:t>
            </a:r>
            <a:r>
              <a:rPr lang="ru-RU" sz="2400" dirty="0" err="1">
                <a:latin typeface="Cambria" pitchFamily="18" charset="0"/>
              </a:rPr>
              <a:t>досягла</a:t>
            </a:r>
            <a:r>
              <a:rPr lang="ru-RU" sz="2400" dirty="0">
                <a:latin typeface="Cambria" pitchFamily="18" charset="0"/>
              </a:rPr>
              <a:t> 16 </a:t>
            </a:r>
            <a:r>
              <a:rPr lang="ru-RU" sz="2400" dirty="0" err="1">
                <a:latin typeface="Cambria" pitchFamily="18" charset="0"/>
              </a:rPr>
              <a:t>річного</a:t>
            </a:r>
            <a:r>
              <a:rPr lang="ru-RU" sz="2400" dirty="0">
                <a:latin typeface="Cambria" pitchFamily="18" charset="0"/>
              </a:rPr>
              <a:t> </a:t>
            </a:r>
            <a:r>
              <a:rPr lang="ru-RU" sz="2400" dirty="0" err="1">
                <a:latin typeface="Cambria" pitchFamily="18" charset="0"/>
              </a:rPr>
              <a:t>віку</a:t>
            </a:r>
            <a:r>
              <a:rPr lang="ru-RU" sz="2400" dirty="0">
                <a:latin typeface="Cambria" pitchFamily="18" charset="0"/>
              </a:rPr>
              <a:t>.</a:t>
            </a:r>
          </a:p>
          <a:p>
            <a:pPr marL="0" indent="447675" algn="just">
              <a:buNone/>
            </a:pPr>
            <a:r>
              <a:rPr lang="ru-RU" sz="2400" b="1" dirty="0" err="1">
                <a:latin typeface="Cambria" pitchFamily="18" charset="0"/>
              </a:rPr>
              <a:t>Кваліфікуючі</a:t>
            </a:r>
            <a:r>
              <a:rPr lang="ru-RU" sz="2400" b="1" dirty="0">
                <a:latin typeface="Cambria" pitchFamily="18" charset="0"/>
              </a:rPr>
              <a:t> </a:t>
            </a:r>
            <a:r>
              <a:rPr lang="ru-RU" sz="2400" b="1" dirty="0" err="1">
                <a:latin typeface="Cambria" pitchFamily="18" charset="0"/>
              </a:rPr>
              <a:t>ознаки</a:t>
            </a:r>
            <a:r>
              <a:rPr lang="ru-RU" sz="2400" b="1" dirty="0">
                <a:latin typeface="Cambria" pitchFamily="18" charset="0"/>
              </a:rPr>
              <a:t> (</a:t>
            </a:r>
            <a:r>
              <a:rPr lang="ru-RU" sz="2400" dirty="0">
                <a:latin typeface="Cambria" pitchFamily="18" charset="0"/>
              </a:rPr>
              <a:t>ч.3 ст.260 КК) : </a:t>
            </a:r>
          </a:p>
          <a:p>
            <a:pPr marL="0" lvl="0" indent="447675" algn="just">
              <a:buFont typeface="Arial" pitchFamily="34" charset="0"/>
              <a:buChar char="•"/>
            </a:pPr>
            <a:r>
              <a:rPr lang="uk-UA" sz="2400" dirty="0">
                <a:latin typeface="Cambria" pitchFamily="18" charset="0"/>
              </a:rPr>
              <a:t>керівництво незаконними формуваннями; </a:t>
            </a:r>
            <a:endParaRPr lang="ru-RU" sz="2400" dirty="0">
              <a:latin typeface="Cambria" pitchFamily="18" charset="0"/>
            </a:endParaRPr>
          </a:p>
          <a:p>
            <a:pPr marL="0" lvl="0" indent="447675" algn="just">
              <a:buFont typeface="Arial" pitchFamily="34" charset="0"/>
              <a:buChar char="•"/>
            </a:pPr>
            <a:r>
              <a:rPr lang="uk-UA" sz="2400" dirty="0">
                <a:latin typeface="Cambria" pitchFamily="18" charset="0"/>
              </a:rPr>
              <a:t>їх фінансування; </a:t>
            </a:r>
            <a:endParaRPr lang="ru-RU" sz="2400" dirty="0">
              <a:latin typeface="Cambria" pitchFamily="18" charset="0"/>
            </a:endParaRPr>
          </a:p>
          <a:p>
            <a:pPr marL="0" lvl="0" indent="447675" algn="just">
              <a:buFont typeface="Arial" pitchFamily="34" charset="0"/>
              <a:buChar char="•"/>
            </a:pPr>
            <a:r>
              <a:rPr lang="uk-UA" sz="2400" dirty="0">
                <a:latin typeface="Cambria" pitchFamily="18" charset="0"/>
              </a:rPr>
              <a:t>постачання їм зброї,боєприпасів, вибухових речовин чи військової техніки.</a:t>
            </a:r>
            <a:endParaRPr lang="ru-RU" sz="2400" dirty="0">
              <a:latin typeface="Cambria" pitchFamily="18" charset="0"/>
            </a:endParaRPr>
          </a:p>
          <a:p>
            <a:pPr>
              <a:buNone/>
            </a:pPr>
            <a:endParaRPr lang="ru-RU" sz="2400" dirty="0">
              <a:latin typeface="Times New Roman" pitchFamily="18" charset="0"/>
              <a:cs typeface="Times New Roman" pitchFamily="18" charset="0"/>
            </a:endParaRPr>
          </a:p>
        </p:txBody>
      </p:sp>
      <p:pic>
        <p:nvPicPr>
          <p:cNvPr id="6146" name="Picture 2" descr="ÐÐ°ÑÑÐ¸Ð½ÐºÐ¸ Ð¿Ð¾ Ð·Ð°Ð¿ÑÐ¾ÑÑ Ð²Ð¾ÑÐ½ÑÐ·Ð¾Ð²Ð°Ð½Ðµ Ð·Ð»Ð¾ÑÐ¸Ð½Ð½Ðµ ÑÐ³ÑÑÐ¿ÑÐ²Ð°Ð½Ð½Ñ"/>
          <p:cNvPicPr>
            <a:picLocks noChangeAspect="1" noChangeArrowheads="1"/>
          </p:cNvPicPr>
          <p:nvPr/>
        </p:nvPicPr>
        <p:blipFill>
          <a:blip r:embed="rId2" cstate="print"/>
          <a:srcRect/>
          <a:stretch>
            <a:fillRect/>
          </a:stretch>
        </p:blipFill>
        <p:spPr bwMode="auto">
          <a:xfrm>
            <a:off x="4211960" y="4601024"/>
            <a:ext cx="4647600" cy="214034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251520" y="188640"/>
            <a:ext cx="8640960" cy="6336704"/>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marL="0" indent="0" algn="just">
              <a:buNone/>
            </a:pPr>
            <a:r>
              <a:rPr lang="ru-RU" sz="3100" b="1" dirty="0">
                <a:latin typeface="Cambria" pitchFamily="18" charset="0"/>
              </a:rPr>
              <a:t>5. </a:t>
            </a:r>
            <a:r>
              <a:rPr lang="ru-RU" sz="3100" b="1" dirty="0" err="1">
                <a:latin typeface="Cambria" pitchFamily="18" charset="0"/>
              </a:rPr>
              <a:t>Незаконне</a:t>
            </a:r>
            <a:r>
              <a:rPr lang="ru-RU" sz="3100" b="1" dirty="0">
                <a:latin typeface="Cambria" pitchFamily="18" charset="0"/>
              </a:rPr>
              <a:t> </a:t>
            </a:r>
            <a:r>
              <a:rPr lang="ru-RU" sz="3100" b="1" dirty="0" err="1">
                <a:latin typeface="Cambria" pitchFamily="18" charset="0"/>
              </a:rPr>
              <a:t>поводження</a:t>
            </a:r>
            <a:r>
              <a:rPr lang="ru-RU" sz="3100" b="1" dirty="0">
                <a:latin typeface="Cambria" pitchFamily="18" charset="0"/>
              </a:rPr>
              <a:t> </a:t>
            </a:r>
            <a:r>
              <a:rPr lang="ru-RU" sz="3100" b="1" dirty="0" err="1">
                <a:latin typeface="Cambria" pitchFamily="18" charset="0"/>
              </a:rPr>
              <a:t>зі</a:t>
            </a:r>
            <a:r>
              <a:rPr lang="ru-RU" sz="3100" b="1" dirty="0">
                <a:latin typeface="Cambria" pitchFamily="18" charset="0"/>
              </a:rPr>
              <a:t> </a:t>
            </a:r>
            <a:r>
              <a:rPr lang="ru-RU" sz="3100" b="1" dirty="0" err="1">
                <a:latin typeface="Cambria" pitchFamily="18" charset="0"/>
              </a:rPr>
              <a:t>зброєю</a:t>
            </a:r>
            <a:r>
              <a:rPr lang="ru-RU" sz="3100" b="1" dirty="0">
                <a:latin typeface="Cambria" pitchFamily="18" charset="0"/>
              </a:rPr>
              <a:t>, </a:t>
            </a:r>
            <a:r>
              <a:rPr lang="ru-RU" sz="3100" b="1" dirty="0" err="1">
                <a:latin typeface="Cambria" pitchFamily="18" charset="0"/>
              </a:rPr>
              <a:t>бойовими</a:t>
            </a:r>
            <a:r>
              <a:rPr lang="ru-RU" sz="3100" b="1" dirty="0">
                <a:latin typeface="Cambria" pitchFamily="18" charset="0"/>
              </a:rPr>
              <a:t> припасами </a:t>
            </a:r>
            <a:r>
              <a:rPr lang="ru-RU" sz="3100" b="1" dirty="0" err="1">
                <a:latin typeface="Cambria" pitchFamily="18" charset="0"/>
              </a:rPr>
              <a:t>або</a:t>
            </a:r>
            <a:r>
              <a:rPr lang="ru-RU" sz="3100" b="1" dirty="0">
                <a:latin typeface="Cambria" pitchFamily="18" charset="0"/>
              </a:rPr>
              <a:t> </a:t>
            </a:r>
            <a:r>
              <a:rPr lang="ru-RU" sz="3100" b="1" dirty="0" err="1">
                <a:latin typeface="Cambria" pitchFamily="18" charset="0"/>
              </a:rPr>
              <a:t>вибуховими</a:t>
            </a:r>
            <a:r>
              <a:rPr lang="ru-RU" sz="3100" b="1" dirty="0">
                <a:latin typeface="Cambria" pitchFamily="18" charset="0"/>
              </a:rPr>
              <a:t> </a:t>
            </a:r>
            <a:r>
              <a:rPr lang="ru-RU" sz="3100" b="1" dirty="0" err="1">
                <a:latin typeface="Cambria" pitchFamily="18" charset="0"/>
              </a:rPr>
              <a:t>речовинами</a:t>
            </a:r>
            <a:r>
              <a:rPr lang="uk-UA" sz="3100" b="1" dirty="0">
                <a:latin typeface="Cambria" pitchFamily="18" charset="0"/>
              </a:rPr>
              <a:t> (ст. 263 КК України).</a:t>
            </a:r>
            <a:endParaRPr lang="ru-RU" sz="3100" dirty="0">
              <a:latin typeface="Cambria" pitchFamily="18" charset="0"/>
            </a:endParaRPr>
          </a:p>
          <a:p>
            <a:pPr marL="0" indent="0" algn="just">
              <a:buNone/>
            </a:pPr>
            <a:r>
              <a:rPr lang="uk-UA" sz="3100" b="1" dirty="0">
                <a:latin typeface="Cambria" pitchFamily="18" charset="0"/>
              </a:rPr>
              <a:t> 1. Носіння, зберігання, придбання, передача чи збут вогнепальної зброї (крім гладкоствольної мисливської), бойових припасів, вибухових речовин або вибухових пристроїв без передбаченого законом дозволу -</a:t>
            </a:r>
          </a:p>
          <a:p>
            <a:pPr marL="0" indent="0" algn="just">
              <a:buNone/>
            </a:pPr>
            <a:r>
              <a:rPr lang="uk-UA" sz="3100" b="1" dirty="0">
                <a:latin typeface="Cambria" pitchFamily="18" charset="0"/>
              </a:rPr>
              <a:t>караються позбавленням волі на строк від трьох до семи років.</a:t>
            </a:r>
          </a:p>
          <a:p>
            <a:pPr marL="0" indent="0" algn="just">
              <a:buNone/>
            </a:pPr>
            <a:r>
              <a:rPr lang="uk-UA" sz="3100" b="1" dirty="0">
                <a:latin typeface="Cambria" pitchFamily="18" charset="0"/>
              </a:rPr>
              <a:t>2. Носіння, виготовлення, ремонт або збут кинджалів, фінських ножів, кастетів чи іншої холодної зброї без передбаченого законом дозволу -</a:t>
            </a:r>
          </a:p>
          <a:p>
            <a:pPr marL="0" indent="0" algn="just">
              <a:buNone/>
            </a:pPr>
            <a:r>
              <a:rPr lang="uk-UA" sz="3100" b="1" dirty="0">
                <a:latin typeface="Cambria" pitchFamily="18" charset="0"/>
              </a:rPr>
              <a:t>караються штрафом від однієї тисячі до чотирьох тисяч неоподатковуваних мінімумів доходів громадян або громадськими роботами на строк від ста двадцяти до двохсот сорока годин, або </a:t>
            </a:r>
            <a:r>
              <a:rPr lang="uk-UA" sz="3100" b="1" dirty="0" err="1">
                <a:latin typeface="Cambria" pitchFamily="18" charset="0"/>
              </a:rPr>
              <a:t>пробаційним</a:t>
            </a:r>
            <a:r>
              <a:rPr lang="uk-UA" sz="3100" b="1" dirty="0">
                <a:latin typeface="Cambria" pitchFamily="18" charset="0"/>
              </a:rPr>
              <a:t> наглядом на строк від двох до п’яти років, або обмеженням волі на той самий строк, або позбавленням волі на строк до трьох років.</a:t>
            </a:r>
          </a:p>
          <a:p>
            <a:pPr marL="0" indent="0" algn="just">
              <a:buNone/>
            </a:pPr>
            <a:r>
              <a:rPr lang="uk-UA" sz="3100" b="1" dirty="0">
                <a:latin typeface="Cambria" pitchFamily="18" charset="0"/>
              </a:rPr>
              <a:t>3. Не підлягає кримінальній відповідальності за вчинення дій, передбачених частиною першою або другою цієї статті, особа, яка добровільно здала органам влади зброю, бойові припаси, вибухові речовини або вибухові пристрої.</a:t>
            </a:r>
          </a:p>
          <a:p>
            <a:pPr marL="0" indent="0" algn="just">
              <a:buNone/>
            </a:pPr>
            <a:r>
              <a:rPr lang="uk-UA" sz="3100" b="1" dirty="0">
                <a:latin typeface="Cambria" pitchFamily="18" charset="0"/>
              </a:rPr>
              <a:t>{Стаття 263 із змінами, внесеними згідно із Законами № 270-</a:t>
            </a:r>
            <a:r>
              <a:rPr lang="en-US" sz="3100" b="1" dirty="0">
                <a:latin typeface="Cambria" pitchFamily="18" charset="0"/>
              </a:rPr>
              <a:t>VI </a:t>
            </a:r>
            <a:r>
              <a:rPr lang="uk-UA" sz="3100" b="1" dirty="0">
                <a:latin typeface="Cambria" pitchFamily="18" charset="0"/>
              </a:rPr>
              <a:t>від 15.04.2008, № 5064-</a:t>
            </a:r>
            <a:r>
              <a:rPr lang="en-US" sz="3100" b="1" dirty="0">
                <a:latin typeface="Cambria" pitchFamily="18" charset="0"/>
              </a:rPr>
              <a:t>VI </a:t>
            </a:r>
            <a:r>
              <a:rPr lang="uk-UA" sz="3100" b="1" dirty="0">
                <a:latin typeface="Cambria" pitchFamily="18" charset="0"/>
              </a:rPr>
              <a:t>від 05.07.2012, № 2617-</a:t>
            </a:r>
            <a:r>
              <a:rPr lang="en-US" sz="3100" b="1" dirty="0">
                <a:latin typeface="Cambria" pitchFamily="18" charset="0"/>
              </a:rPr>
              <a:t>VIII </a:t>
            </a:r>
            <a:r>
              <a:rPr lang="uk-UA" sz="3100" b="1" dirty="0">
                <a:latin typeface="Cambria" pitchFamily="18" charset="0"/>
              </a:rPr>
              <a:t>від 22.11.2018, № 2150-</a:t>
            </a:r>
            <a:r>
              <a:rPr lang="en-US" sz="3100" b="1" dirty="0">
                <a:latin typeface="Cambria" pitchFamily="18" charset="0"/>
              </a:rPr>
              <a:t>IX </a:t>
            </a:r>
            <a:r>
              <a:rPr lang="uk-UA" sz="3100" b="1" dirty="0">
                <a:latin typeface="Cambria" pitchFamily="18" charset="0"/>
              </a:rPr>
              <a:t>від 24.03.2022, № 3342-</a:t>
            </a:r>
            <a:r>
              <a:rPr lang="en-US" sz="3100" b="1" dirty="0">
                <a:latin typeface="Cambria" pitchFamily="18" charset="0"/>
              </a:rPr>
              <a:t>IX </a:t>
            </a:r>
            <a:r>
              <a:rPr lang="uk-UA" sz="3100" b="1" dirty="0">
                <a:latin typeface="Cambria" pitchFamily="18" charset="0"/>
              </a:rPr>
              <a:t>від 23.08.2023}</a:t>
            </a:r>
          </a:p>
          <a:p>
            <a:pPr marL="0" indent="0" algn="just">
              <a:buNone/>
            </a:pP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88640"/>
            <a:ext cx="8640960" cy="6120679"/>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447675" algn="just">
              <a:buNone/>
            </a:pPr>
            <a:r>
              <a:rPr lang="uk-UA" sz="2400" b="1" dirty="0">
                <a:latin typeface="Cambria" pitchFamily="18" charset="0"/>
              </a:rPr>
              <a:t>Безпосередній об’єкт </a:t>
            </a:r>
            <a:r>
              <a:rPr lang="uk-UA" sz="2400" dirty="0">
                <a:latin typeface="Cambria" pitchFamily="18" charset="0"/>
              </a:rPr>
              <a:t>– громадська безпека в частині убезпечення від порушення правил (користування населенням) вогнепальної і холодної зброї, бойових припасів вибухових речовин та вибухових пристроїв. </a:t>
            </a:r>
            <a:r>
              <a:rPr lang="ru-RU" sz="2400" dirty="0" err="1">
                <a:latin typeface="Cambria" pitchFamily="18" charset="0"/>
              </a:rPr>
              <a:t>Іншими</a:t>
            </a:r>
            <a:r>
              <a:rPr lang="ru-RU" sz="2400" dirty="0">
                <a:latin typeface="Cambria" pitchFamily="18" charset="0"/>
              </a:rPr>
              <a:t> словами </a:t>
            </a:r>
            <a:r>
              <a:rPr lang="ru-RU" sz="2400" dirty="0" err="1">
                <a:latin typeface="Cambria" pitchFamily="18" charset="0"/>
              </a:rPr>
              <a:t>можна</a:t>
            </a:r>
            <a:r>
              <a:rPr lang="ru-RU" sz="2400" dirty="0">
                <a:latin typeface="Cambria" pitchFamily="18" charset="0"/>
              </a:rPr>
              <a:t> </a:t>
            </a:r>
            <a:r>
              <a:rPr lang="ru-RU" sz="2400" dirty="0" err="1">
                <a:latin typeface="Cambria" pitchFamily="18" charset="0"/>
              </a:rPr>
              <a:t>сказати</a:t>
            </a:r>
            <a:r>
              <a:rPr lang="ru-RU" sz="2400" dirty="0">
                <a:latin typeface="Cambria" pitchFamily="18" charset="0"/>
              </a:rPr>
              <a:t>, </a:t>
            </a:r>
            <a:r>
              <a:rPr lang="ru-RU" sz="2400" dirty="0" err="1">
                <a:latin typeface="Cambria" pitchFamily="18" charset="0"/>
              </a:rPr>
              <a:t>що</a:t>
            </a:r>
            <a:r>
              <a:rPr lang="ru-RU" sz="2400" dirty="0">
                <a:latin typeface="Cambria" pitchFamily="18" charset="0"/>
              </a:rPr>
              <a:t> </a:t>
            </a:r>
            <a:r>
              <a:rPr lang="ru-RU" sz="2400" dirty="0" err="1">
                <a:latin typeface="Cambria" pitchFamily="18" charset="0"/>
              </a:rPr>
              <a:t>безпосередній</a:t>
            </a:r>
            <a:r>
              <a:rPr lang="ru-RU" sz="2400" dirty="0">
                <a:latin typeface="Cambria" pitchFamily="18" charset="0"/>
              </a:rPr>
              <a:t> </a:t>
            </a:r>
            <a:r>
              <a:rPr lang="ru-RU" sz="2400" dirty="0" err="1">
                <a:latin typeface="Cambria" pitchFamily="18" charset="0"/>
              </a:rPr>
              <a:t>об‘єкт</a:t>
            </a:r>
            <a:r>
              <a:rPr lang="ru-RU" sz="2400" dirty="0">
                <a:latin typeface="Cambria" pitchFamily="18" charset="0"/>
              </a:rPr>
              <a:t> – </a:t>
            </a:r>
            <a:r>
              <a:rPr lang="ru-RU" sz="2400" dirty="0" err="1">
                <a:latin typeface="Cambria" pitchFamily="18" charset="0"/>
              </a:rPr>
              <a:t>це</a:t>
            </a:r>
            <a:r>
              <a:rPr lang="ru-RU" sz="2400" dirty="0">
                <a:latin typeface="Cambria" pitchFamily="18" charset="0"/>
              </a:rPr>
              <a:t> </a:t>
            </a:r>
            <a:r>
              <a:rPr lang="ru-RU" sz="2400" dirty="0" err="1">
                <a:latin typeface="Cambria" pitchFamily="18" charset="0"/>
              </a:rPr>
              <a:t>встановлений</a:t>
            </a:r>
            <a:r>
              <a:rPr lang="ru-RU" sz="2400" dirty="0">
                <a:latin typeface="Cambria" pitchFamily="18" charset="0"/>
              </a:rPr>
              <a:t> порядок </a:t>
            </a:r>
            <a:r>
              <a:rPr lang="ru-RU" sz="2400" dirty="0" err="1">
                <a:latin typeface="Cambria" pitchFamily="18" charset="0"/>
              </a:rPr>
              <a:t>поводження</a:t>
            </a:r>
            <a:r>
              <a:rPr lang="ru-RU" sz="2400" dirty="0">
                <a:latin typeface="Cambria" pitchFamily="18" charset="0"/>
              </a:rPr>
              <a:t> </a:t>
            </a:r>
            <a:r>
              <a:rPr lang="ru-RU" sz="2400" dirty="0" err="1">
                <a:latin typeface="Cambria" pitchFamily="18" charset="0"/>
              </a:rPr>
              <a:t>з</a:t>
            </a:r>
            <a:r>
              <a:rPr lang="ru-RU" sz="2400" dirty="0">
                <a:latin typeface="Cambria" pitchFamily="18" charset="0"/>
              </a:rPr>
              <a:t> </a:t>
            </a:r>
            <a:r>
              <a:rPr lang="ru-RU" sz="2400" dirty="0" err="1">
                <a:latin typeface="Cambria" pitchFamily="18" charset="0"/>
              </a:rPr>
              <a:t>вказаними</a:t>
            </a:r>
            <a:r>
              <a:rPr lang="ru-RU" sz="2400" dirty="0">
                <a:latin typeface="Cambria" pitchFamily="18" charset="0"/>
              </a:rPr>
              <a:t> предметами.</a:t>
            </a:r>
          </a:p>
          <a:p>
            <a:pPr marL="0" indent="447675" algn="just">
              <a:buNone/>
            </a:pPr>
            <a:r>
              <a:rPr lang="ru-RU" sz="2400" b="1" dirty="0">
                <a:latin typeface="Cambria" pitchFamily="18" charset="0"/>
              </a:rPr>
              <a:t>Предмет </a:t>
            </a:r>
            <a:r>
              <a:rPr lang="ru-RU" sz="2400" dirty="0">
                <a:latin typeface="Cambria" pitchFamily="18" charset="0"/>
              </a:rPr>
              <a:t>криминального </a:t>
            </a:r>
            <a:r>
              <a:rPr lang="ru-RU" sz="2400" dirty="0" err="1">
                <a:latin typeface="Cambria" pitchFamily="18" charset="0"/>
              </a:rPr>
              <a:t>правопорушення</a:t>
            </a:r>
            <a:r>
              <a:rPr lang="ru-RU" sz="2400" dirty="0">
                <a:latin typeface="Cambria" pitchFamily="18" charset="0"/>
              </a:rPr>
              <a:t>, </a:t>
            </a:r>
            <a:r>
              <a:rPr lang="ru-RU" sz="2400" dirty="0" err="1">
                <a:latin typeface="Cambria" pitchFamily="18" charset="0"/>
              </a:rPr>
              <a:t>передбаченого</a:t>
            </a:r>
            <a:r>
              <a:rPr lang="ru-RU" sz="2400" dirty="0">
                <a:latin typeface="Cambria" pitchFamily="18" charset="0"/>
              </a:rPr>
              <a:t> </a:t>
            </a:r>
            <a:r>
              <a:rPr lang="ru-RU" sz="2400" b="1" dirty="0">
                <a:latin typeface="Cambria" pitchFamily="18" charset="0"/>
              </a:rPr>
              <a:t>ч.1 ст.263 КК </a:t>
            </a:r>
            <a:r>
              <a:rPr lang="ru-RU" sz="2400" dirty="0">
                <a:latin typeface="Cambria" pitchFamily="18" charset="0"/>
              </a:rPr>
              <a:t>є:</a:t>
            </a:r>
          </a:p>
          <a:p>
            <a:pPr marL="0" indent="447675" algn="just">
              <a:buNone/>
            </a:pPr>
            <a:r>
              <a:rPr lang="ru-RU" sz="2400" dirty="0">
                <a:latin typeface="Cambria" pitchFamily="18" charset="0"/>
              </a:rPr>
              <a:t>- </a:t>
            </a:r>
            <a:r>
              <a:rPr lang="ru-RU" sz="2400" dirty="0" err="1">
                <a:latin typeface="Cambria" pitchFamily="18" charset="0"/>
              </a:rPr>
              <a:t>вогнепальна</a:t>
            </a:r>
            <a:r>
              <a:rPr lang="ru-RU" sz="2400" dirty="0">
                <a:latin typeface="Cambria" pitchFamily="18" charset="0"/>
              </a:rPr>
              <a:t> </a:t>
            </a:r>
            <a:r>
              <a:rPr lang="ru-RU" sz="2400" dirty="0" err="1">
                <a:latin typeface="Cambria" pitchFamily="18" charset="0"/>
              </a:rPr>
              <a:t>зброя</a:t>
            </a:r>
            <a:r>
              <a:rPr lang="ru-RU" sz="2400" dirty="0">
                <a:latin typeface="Cambria" pitchFamily="18" charset="0"/>
              </a:rPr>
              <a:t> (</a:t>
            </a:r>
            <a:r>
              <a:rPr lang="ru-RU" sz="2400" dirty="0" err="1">
                <a:latin typeface="Cambria" pitchFamily="18" charset="0"/>
              </a:rPr>
              <a:t>крім</a:t>
            </a:r>
            <a:r>
              <a:rPr lang="ru-RU" sz="2400" dirty="0">
                <a:latin typeface="Cambria" pitchFamily="18" charset="0"/>
              </a:rPr>
              <a:t> </a:t>
            </a:r>
            <a:r>
              <a:rPr lang="ru-RU" sz="2400" dirty="0" err="1">
                <a:latin typeface="Cambria" pitchFamily="18" charset="0"/>
              </a:rPr>
              <a:t>гладкоствольної</a:t>
            </a:r>
            <a:r>
              <a:rPr lang="ru-RU" sz="2400" dirty="0">
                <a:latin typeface="Cambria" pitchFamily="18" charset="0"/>
              </a:rPr>
              <a:t> </a:t>
            </a:r>
            <a:r>
              <a:rPr lang="ru-RU" sz="2400" dirty="0" err="1">
                <a:latin typeface="Cambria" pitchFamily="18" charset="0"/>
              </a:rPr>
              <a:t>мисливської</a:t>
            </a:r>
            <a:r>
              <a:rPr lang="ru-RU" sz="2400" dirty="0">
                <a:latin typeface="Cambria" pitchFamily="18" charset="0"/>
              </a:rPr>
              <a:t>);</a:t>
            </a:r>
          </a:p>
          <a:p>
            <a:pPr marL="0" indent="447675" algn="just">
              <a:buNone/>
            </a:pPr>
            <a:r>
              <a:rPr lang="ru-RU" sz="2400" dirty="0">
                <a:latin typeface="Cambria" pitchFamily="18" charset="0"/>
              </a:rPr>
              <a:t>- </a:t>
            </a:r>
            <a:r>
              <a:rPr lang="ru-RU" sz="2400" dirty="0" err="1">
                <a:latin typeface="Cambria" pitchFamily="18" charset="0"/>
              </a:rPr>
              <a:t>бойові</a:t>
            </a:r>
            <a:r>
              <a:rPr lang="ru-RU" sz="2400" dirty="0">
                <a:latin typeface="Cambria" pitchFamily="18" charset="0"/>
              </a:rPr>
              <a:t> припаси;</a:t>
            </a:r>
          </a:p>
          <a:p>
            <a:pPr marL="0" indent="447675" algn="just">
              <a:buNone/>
            </a:pPr>
            <a:r>
              <a:rPr lang="ru-RU" sz="2400" dirty="0">
                <a:latin typeface="Cambria" pitchFamily="18" charset="0"/>
              </a:rPr>
              <a:t>- </a:t>
            </a:r>
            <a:r>
              <a:rPr lang="ru-RU" sz="2400" dirty="0" err="1">
                <a:latin typeface="Cambria" pitchFamily="18" charset="0"/>
              </a:rPr>
              <a:t>вибухові</a:t>
            </a:r>
            <a:r>
              <a:rPr lang="ru-RU" sz="2400" dirty="0">
                <a:latin typeface="Cambria" pitchFamily="18" charset="0"/>
              </a:rPr>
              <a:t> </a:t>
            </a:r>
            <a:r>
              <a:rPr lang="ru-RU" sz="2400" dirty="0" err="1">
                <a:latin typeface="Cambria" pitchFamily="18" charset="0"/>
              </a:rPr>
              <a:t>речовини</a:t>
            </a:r>
            <a:r>
              <a:rPr lang="ru-RU" sz="2400" dirty="0">
                <a:latin typeface="Cambria" pitchFamily="18" charset="0"/>
              </a:rPr>
              <a:t>;</a:t>
            </a:r>
          </a:p>
          <a:p>
            <a:pPr marL="0" indent="447675" algn="just">
              <a:buNone/>
            </a:pPr>
            <a:r>
              <a:rPr lang="ru-RU" sz="2400" dirty="0">
                <a:latin typeface="Cambria" pitchFamily="18" charset="0"/>
              </a:rPr>
              <a:t>- </a:t>
            </a:r>
            <a:r>
              <a:rPr lang="ru-RU" sz="2400" dirty="0" err="1">
                <a:latin typeface="Cambria" pitchFamily="18" charset="0"/>
              </a:rPr>
              <a:t>вибухові</a:t>
            </a:r>
            <a:r>
              <a:rPr lang="ru-RU" sz="2400" dirty="0">
                <a:latin typeface="Cambria" pitchFamily="18" charset="0"/>
              </a:rPr>
              <a:t> </a:t>
            </a:r>
            <a:r>
              <a:rPr lang="ru-RU" sz="2400" dirty="0" err="1">
                <a:latin typeface="Cambria" pitchFamily="18" charset="0"/>
              </a:rPr>
              <a:t>пристрої</a:t>
            </a:r>
            <a:r>
              <a:rPr lang="ru-RU" sz="2400" dirty="0">
                <a:latin typeface="Cambria" pitchFamily="18" charset="0"/>
              </a:rPr>
              <a:t>.</a:t>
            </a:r>
          </a:p>
          <a:p>
            <a:pPr marL="0" indent="447675" algn="just">
              <a:buNone/>
            </a:pPr>
            <a:r>
              <a:rPr lang="ru-RU" sz="2400" b="1" dirty="0">
                <a:latin typeface="Cambria" pitchFamily="18" charset="0"/>
              </a:rPr>
              <a:t>Предмет </a:t>
            </a:r>
            <a:r>
              <a:rPr lang="ru-RU" sz="2400" dirty="0" err="1">
                <a:latin typeface="Cambria" pitchFamily="18" charset="0"/>
              </a:rPr>
              <a:t>кримінального</a:t>
            </a:r>
            <a:r>
              <a:rPr lang="ru-RU" sz="2400" dirty="0">
                <a:latin typeface="Cambria" pitchFamily="18" charset="0"/>
              </a:rPr>
              <a:t> </a:t>
            </a:r>
            <a:r>
              <a:rPr lang="ru-RU" sz="2400" dirty="0" err="1">
                <a:latin typeface="Cambria" pitchFamily="18" charset="0"/>
              </a:rPr>
              <a:t>правопорушення</a:t>
            </a:r>
            <a:r>
              <a:rPr lang="ru-RU" sz="2400" dirty="0">
                <a:latin typeface="Cambria" pitchFamily="18" charset="0"/>
              </a:rPr>
              <a:t>, </a:t>
            </a:r>
            <a:r>
              <a:rPr lang="ru-RU" sz="2400" dirty="0" err="1">
                <a:latin typeface="Cambria" pitchFamily="18" charset="0"/>
              </a:rPr>
              <a:t>передбаченого</a:t>
            </a:r>
            <a:r>
              <a:rPr lang="ru-RU" sz="2400" dirty="0">
                <a:latin typeface="Cambria" pitchFamily="18" charset="0"/>
              </a:rPr>
              <a:t> </a:t>
            </a:r>
            <a:r>
              <a:rPr lang="ru-RU" sz="2400" b="1" dirty="0">
                <a:latin typeface="Cambria" pitchFamily="18" charset="0"/>
              </a:rPr>
              <a:t>ч.2 ст.263 КК</a:t>
            </a:r>
            <a:r>
              <a:rPr lang="ru-RU" sz="2400" dirty="0">
                <a:latin typeface="Cambria" pitchFamily="18" charset="0"/>
              </a:rPr>
              <a:t> є:</a:t>
            </a:r>
          </a:p>
          <a:p>
            <a:pPr marL="0" indent="447675" algn="just">
              <a:buNone/>
            </a:pPr>
            <a:r>
              <a:rPr lang="ru-RU" sz="2400" dirty="0">
                <a:latin typeface="Cambria" pitchFamily="18" charset="0"/>
              </a:rPr>
              <a:t>- </a:t>
            </a:r>
            <a:r>
              <a:rPr lang="ru-RU" sz="2400" dirty="0" err="1">
                <a:latin typeface="Cambria" pitchFamily="18" charset="0"/>
              </a:rPr>
              <a:t>кинджали</a:t>
            </a:r>
            <a:r>
              <a:rPr lang="ru-RU" sz="2400" dirty="0">
                <a:latin typeface="Cambria" pitchFamily="18" charset="0"/>
              </a:rPr>
              <a:t>;</a:t>
            </a:r>
          </a:p>
          <a:p>
            <a:pPr marL="0" indent="447675" algn="just">
              <a:buNone/>
            </a:pPr>
            <a:r>
              <a:rPr lang="ru-RU" sz="2400" dirty="0">
                <a:latin typeface="Cambria" pitchFamily="18" charset="0"/>
              </a:rPr>
              <a:t>- </a:t>
            </a:r>
            <a:r>
              <a:rPr lang="ru-RU" sz="2400" dirty="0" err="1">
                <a:latin typeface="Cambria" pitchFamily="18" charset="0"/>
              </a:rPr>
              <a:t>фінські</a:t>
            </a:r>
            <a:r>
              <a:rPr lang="ru-RU" sz="2400" dirty="0">
                <a:latin typeface="Cambria" pitchFamily="18" charset="0"/>
              </a:rPr>
              <a:t> </a:t>
            </a:r>
            <a:r>
              <a:rPr lang="ru-RU" sz="2400" dirty="0" err="1">
                <a:latin typeface="Cambria" pitchFamily="18" charset="0"/>
              </a:rPr>
              <a:t>ножі</a:t>
            </a:r>
            <a:r>
              <a:rPr lang="ru-RU" sz="2400" dirty="0">
                <a:latin typeface="Cambria" pitchFamily="18" charset="0"/>
              </a:rPr>
              <a:t>;</a:t>
            </a:r>
          </a:p>
          <a:p>
            <a:pPr marL="0" indent="447675" algn="just">
              <a:buNone/>
            </a:pPr>
            <a:r>
              <a:rPr lang="ru-RU" sz="2400" dirty="0">
                <a:latin typeface="Cambria" pitchFamily="18" charset="0"/>
              </a:rPr>
              <a:t>- </a:t>
            </a:r>
            <a:r>
              <a:rPr lang="ru-RU" sz="2400" dirty="0" err="1">
                <a:latin typeface="Cambria" pitchFamily="18" charset="0"/>
              </a:rPr>
              <a:t>кастети</a:t>
            </a:r>
            <a:r>
              <a:rPr lang="ru-RU" sz="2400" dirty="0">
                <a:latin typeface="Cambria" pitchFamily="18" charset="0"/>
              </a:rPr>
              <a:t>;</a:t>
            </a:r>
          </a:p>
          <a:p>
            <a:pPr marL="0" indent="447675" algn="just">
              <a:buNone/>
            </a:pPr>
            <a:r>
              <a:rPr lang="ru-RU" sz="2400" dirty="0">
                <a:latin typeface="Cambria" pitchFamily="18" charset="0"/>
              </a:rPr>
              <a:t>- </a:t>
            </a:r>
            <a:r>
              <a:rPr lang="ru-RU" sz="2400" dirty="0" err="1">
                <a:latin typeface="Cambria" pitchFamily="18" charset="0"/>
              </a:rPr>
              <a:t>інша</a:t>
            </a:r>
            <a:r>
              <a:rPr lang="ru-RU" sz="2400" dirty="0">
                <a:latin typeface="Cambria" pitchFamily="18" charset="0"/>
              </a:rPr>
              <a:t> холодна </a:t>
            </a:r>
            <a:r>
              <a:rPr lang="ru-RU" sz="2400" dirty="0" err="1">
                <a:latin typeface="Cambria" pitchFamily="18" charset="0"/>
              </a:rPr>
              <a:t>зброя</a:t>
            </a:r>
            <a:endParaRPr lang="ru-RU" sz="2400" dirty="0">
              <a:latin typeface="Cambria" pitchFamily="18" charset="0"/>
            </a:endParaRPr>
          </a:p>
        </p:txBody>
      </p:sp>
      <p:sp>
        <p:nvSpPr>
          <p:cNvPr id="67588" name="AutoShape 4" descr="ÐÐ°ÑÑÐ¸Ð½ÐºÐ¸ Ð¿Ð¾ Ð·Ð°Ð¿ÑÐ¾ÑÑ Ð¼Ð¾ÑÑÐºÐ¾Ðµ ÑÐ°ÑÑÐµÐ½Ð¸Ðµ Ð¿ÑÐ¾Ð¼ÑÑÐ»ÐµÐ½Ð½Ð¾Ð³Ð¾ Ð·Ð½Ð°ÑÐµÐ½Ð¸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924944"/>
            <a:ext cx="8229600" cy="3082347"/>
          </a:xfrm>
        </p:spPr>
        <p:txBody>
          <a:bodyPr>
            <a:normAutofit fontScale="92500" lnSpcReduction="20000"/>
          </a:bodyPr>
          <a:lstStyle/>
          <a:p>
            <a:pPr marL="0" indent="447675" algn="just">
              <a:buNone/>
            </a:pPr>
            <a:r>
              <a:rPr lang="uk-UA" sz="2600" b="1" dirty="0">
                <a:latin typeface="Cambria" pitchFamily="18" charset="0"/>
                <a:cs typeface="Times New Roman" pitchFamily="18" charset="0"/>
              </a:rPr>
              <a:t>Громадська безпека і порядок</a:t>
            </a:r>
            <a:r>
              <a:rPr lang="uk-UA" sz="2600" dirty="0">
                <a:latin typeface="Cambria" pitchFamily="18" charset="0"/>
                <a:cs typeface="Times New Roman" pitchFamily="18" charset="0"/>
              </a:rPr>
              <a:t> - захищеність життєво важливих для суспільства та особи інтересів, прав і свобод людини і громадянина, забезпечення яких є пріоритетним завданням діяльності сил безпеки, інших державних органів, </a:t>
            </a:r>
            <a:r>
              <a:rPr lang="uk-UA" sz="2600" dirty="0" err="1">
                <a:latin typeface="Cambria" pitchFamily="18" charset="0"/>
                <a:cs typeface="Times New Roman" pitchFamily="18" charset="0"/>
              </a:rPr>
              <a:t>органів</a:t>
            </a:r>
            <a:r>
              <a:rPr lang="uk-UA" sz="2600" dirty="0">
                <a:latin typeface="Cambria" pitchFamily="18" charset="0"/>
                <a:cs typeface="Times New Roman" pitchFamily="18" charset="0"/>
              </a:rPr>
              <a:t> місцевого самоврядування, їх посадових осіб та громадськості, які здійснюють узгоджені заходи щодо реалізації і захисту національних інтересів від впливу загроз</a:t>
            </a:r>
          </a:p>
          <a:p>
            <a:pPr marL="0" indent="447675" algn="just">
              <a:buNone/>
            </a:pPr>
            <a:r>
              <a:rPr lang="uk-UA" sz="2600" dirty="0">
                <a:latin typeface="Cambria" pitchFamily="18" charset="0"/>
                <a:cs typeface="Times New Roman" pitchFamily="18" charset="0"/>
              </a:rPr>
              <a:t>(ЗУ “Про національну безпеку України”).</a:t>
            </a:r>
            <a:endParaRPr lang="ru-RU" sz="2600" dirty="0">
              <a:latin typeface="Cambria" pitchFamily="18" charset="0"/>
              <a:cs typeface="Times New Roman" pitchFamily="18" charset="0"/>
            </a:endParaRPr>
          </a:p>
          <a:p>
            <a:endParaRPr lang="ru-RU" dirty="0"/>
          </a:p>
        </p:txBody>
      </p:sp>
      <p:pic>
        <p:nvPicPr>
          <p:cNvPr id="47106" name="Picture 2" descr="ÐÐ°ÑÑÐ¸Ð½ÐºÐ¸ Ð¿Ð¾ Ð·Ð°Ð¿ÑÐ¾ÑÑ Ð³ÑÐ¾Ð¼Ð°Ð´ÑÑÐºÐ° Ð±ÐµÐ·Ð¿ÐµÐºÐ°"/>
          <p:cNvPicPr>
            <a:picLocks noChangeAspect="1" noChangeArrowheads="1"/>
          </p:cNvPicPr>
          <p:nvPr/>
        </p:nvPicPr>
        <p:blipFill>
          <a:blip r:embed="rId2" cstate="print"/>
          <a:srcRect/>
          <a:stretch>
            <a:fillRect/>
          </a:stretch>
        </p:blipFill>
        <p:spPr bwMode="auto">
          <a:xfrm>
            <a:off x="4788024" y="188639"/>
            <a:ext cx="4109728" cy="2304257"/>
          </a:xfrm>
          <a:prstGeom prst="rect">
            <a:avLst/>
          </a:prstGeom>
          <a:noFill/>
          <a:effectLst>
            <a:softEdge rad="31750"/>
          </a:effectLst>
        </p:spPr>
      </p:pic>
      <p:sp>
        <p:nvSpPr>
          <p:cNvPr id="5" name="Прямоугольник 4"/>
          <p:cNvSpPr/>
          <p:nvPr/>
        </p:nvSpPr>
        <p:spPr>
          <a:xfrm>
            <a:off x="251520" y="188640"/>
            <a:ext cx="4320480" cy="1569660"/>
          </a:xfrm>
          <a:prstGeom prst="rect">
            <a:avLst/>
          </a:prstGeom>
        </p:spPr>
        <p:txBody>
          <a:bodyPr wrap="square">
            <a:spAutoFit/>
          </a:bodyPr>
          <a:lstStyle/>
          <a:p>
            <a:pPr lvl="0"/>
            <a:r>
              <a:rPr lang="ru-RU" sz="2400" b="1" dirty="0">
                <a:latin typeface="Cambria" pitchFamily="18" charset="0"/>
              </a:rPr>
              <a:t>1. </a:t>
            </a:r>
            <a:r>
              <a:rPr lang="uk-UA" sz="2400" b="1" dirty="0">
                <a:latin typeface="Cambria" pitchFamily="18" charset="0"/>
              </a:rPr>
              <a:t>З</a:t>
            </a:r>
            <a:r>
              <a:rPr lang="ru-RU" sz="2400" b="1" dirty="0" err="1">
                <a:latin typeface="Cambria" pitchFamily="18" charset="0"/>
              </a:rPr>
              <a:t>агальна</a:t>
            </a:r>
            <a:r>
              <a:rPr lang="ru-RU" sz="2400" b="1" dirty="0">
                <a:latin typeface="Cambria" pitchFamily="18" charset="0"/>
              </a:rPr>
              <a:t> характеристика </a:t>
            </a:r>
            <a:r>
              <a:rPr lang="ru-RU" sz="2400" b="1" dirty="0" err="1">
                <a:latin typeface="Cambria" pitchFamily="18" charset="0"/>
              </a:rPr>
              <a:t>кримінальних</a:t>
            </a:r>
            <a:r>
              <a:rPr lang="ru-RU" sz="2400" b="1" dirty="0">
                <a:latin typeface="Cambria" pitchFamily="18" charset="0"/>
              </a:rPr>
              <a:t> </a:t>
            </a:r>
            <a:r>
              <a:rPr lang="ru-RU" sz="2400" b="1" dirty="0" err="1">
                <a:latin typeface="Cambria" pitchFamily="18" charset="0"/>
              </a:rPr>
              <a:t>правопорушень</a:t>
            </a:r>
            <a:r>
              <a:rPr lang="ru-RU" sz="2400" b="1" dirty="0">
                <a:latin typeface="Cambria" pitchFamily="18" charset="0"/>
              </a:rPr>
              <a:t>  </a:t>
            </a:r>
            <a:r>
              <a:rPr lang="uk-UA" sz="2400" b="1" dirty="0">
                <a:latin typeface="Cambria" pitchFamily="18" charset="0"/>
              </a:rPr>
              <a:t>проти </a:t>
            </a:r>
            <a:r>
              <a:rPr lang="ru-RU" sz="2400" b="1" dirty="0" err="1">
                <a:latin typeface="Cambria" pitchFamily="18" charset="0"/>
              </a:rPr>
              <a:t>громадсь</a:t>
            </a:r>
            <a:r>
              <a:rPr lang="uk-UA" sz="2400" b="1" dirty="0" err="1">
                <a:latin typeface="Cambria" pitchFamily="18" charset="0"/>
              </a:rPr>
              <a:t>кої</a:t>
            </a:r>
            <a:r>
              <a:rPr lang="uk-UA" sz="2400" b="1" dirty="0">
                <a:latin typeface="Cambria" pitchFamily="18" charset="0"/>
              </a:rPr>
              <a:t> безпеки</a:t>
            </a:r>
            <a:endParaRPr lang="ru-RU" sz="2400" b="1" dirty="0">
              <a:latin typeface="Cambria"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260648"/>
            <a:ext cx="8640960" cy="6408712"/>
          </a:xfrm>
        </p:spPr>
        <p:txBody>
          <a:bodyPr/>
          <a:lstStyle/>
          <a:p>
            <a:endParaRPr lang="ru-RU" dirty="0"/>
          </a:p>
          <a:p>
            <a:endParaRPr lang="ru-RU" dirty="0"/>
          </a:p>
          <a:p>
            <a:endParaRPr lang="ru-RU" dirty="0"/>
          </a:p>
          <a:p>
            <a:endParaRPr lang="ru-RU" dirty="0"/>
          </a:p>
          <a:p>
            <a:endParaRPr lang="ru-RU" dirty="0"/>
          </a:p>
          <a:p>
            <a:pPr>
              <a:buNone/>
            </a:pPr>
            <a:r>
              <a:rPr lang="ru-RU" dirty="0"/>
              <a:t>      </a:t>
            </a:r>
          </a:p>
        </p:txBody>
      </p:sp>
      <p:pic>
        <p:nvPicPr>
          <p:cNvPr id="57347" name="Picture 3" descr="C:\Users\lenvo\Desktop\28828207.jpg"/>
          <p:cNvPicPr>
            <a:picLocks noChangeAspect="1" noChangeArrowheads="1"/>
          </p:cNvPicPr>
          <p:nvPr/>
        </p:nvPicPr>
        <p:blipFill>
          <a:blip r:embed="rId2" cstate="print"/>
          <a:srcRect/>
          <a:stretch>
            <a:fillRect/>
          </a:stretch>
        </p:blipFill>
        <p:spPr bwMode="auto">
          <a:xfrm>
            <a:off x="251520" y="260648"/>
            <a:ext cx="3721878" cy="2160240"/>
          </a:xfrm>
          <a:prstGeom prst="rect">
            <a:avLst/>
          </a:prstGeom>
          <a:noFill/>
        </p:spPr>
      </p:pic>
      <p:pic>
        <p:nvPicPr>
          <p:cNvPr id="57349" name="Picture 5" descr="C:\Users\lenvo\Desktop\1308757391_w640_h640_15397000.jpg"/>
          <p:cNvPicPr>
            <a:picLocks noChangeAspect="1" noChangeArrowheads="1"/>
          </p:cNvPicPr>
          <p:nvPr/>
        </p:nvPicPr>
        <p:blipFill>
          <a:blip r:embed="rId3" cstate="print"/>
          <a:srcRect/>
          <a:stretch>
            <a:fillRect/>
          </a:stretch>
        </p:blipFill>
        <p:spPr bwMode="auto">
          <a:xfrm>
            <a:off x="4211960" y="188640"/>
            <a:ext cx="3454563" cy="2304256"/>
          </a:xfrm>
          <a:prstGeom prst="rect">
            <a:avLst/>
          </a:prstGeom>
          <a:noFill/>
        </p:spPr>
      </p:pic>
      <p:pic>
        <p:nvPicPr>
          <p:cNvPr id="57351" name="Picture 7" descr="ÐÐ°ÑÑÐ¸Ð½ÐºÐ¸ Ð¿Ð¾ Ð·Ð°Ð¿ÑÐ¾ÑÑ Ð±Ð°Ð³Ð½ÐµÑ"/>
          <p:cNvPicPr>
            <a:picLocks noChangeAspect="1" noChangeArrowheads="1"/>
          </p:cNvPicPr>
          <p:nvPr/>
        </p:nvPicPr>
        <p:blipFill>
          <a:blip r:embed="rId4" cstate="print"/>
          <a:srcRect/>
          <a:stretch>
            <a:fillRect/>
          </a:stretch>
        </p:blipFill>
        <p:spPr bwMode="auto">
          <a:xfrm>
            <a:off x="323528" y="2924944"/>
            <a:ext cx="3672408" cy="2333626"/>
          </a:xfrm>
          <a:prstGeom prst="rect">
            <a:avLst/>
          </a:prstGeom>
          <a:noFill/>
        </p:spPr>
      </p:pic>
      <p:sp>
        <p:nvSpPr>
          <p:cNvPr id="9" name="Прямоугольник 8"/>
          <p:cNvSpPr/>
          <p:nvPr/>
        </p:nvSpPr>
        <p:spPr>
          <a:xfrm>
            <a:off x="323528" y="5373216"/>
            <a:ext cx="352839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400" dirty="0">
                <a:latin typeface="Cambria" pitchFamily="18" charset="0"/>
              </a:rPr>
              <a:t>Багнет</a:t>
            </a:r>
            <a:endParaRPr lang="ru-RU" sz="2400" dirty="0">
              <a:latin typeface="Cambria" pitchFamily="18" charset="0"/>
            </a:endParaRPr>
          </a:p>
        </p:txBody>
      </p:sp>
      <p:sp>
        <p:nvSpPr>
          <p:cNvPr id="10" name="Прямоугольник 9"/>
          <p:cNvSpPr/>
          <p:nvPr/>
        </p:nvSpPr>
        <p:spPr>
          <a:xfrm>
            <a:off x="395536" y="2492896"/>
            <a:ext cx="352839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400" dirty="0">
                <a:latin typeface="Cambria" pitchFamily="18" charset="0"/>
              </a:rPr>
              <a:t>Кинджал</a:t>
            </a:r>
            <a:endParaRPr lang="ru-RU" sz="2400" dirty="0">
              <a:latin typeface="Cambria" pitchFamily="18" charset="0"/>
            </a:endParaRPr>
          </a:p>
        </p:txBody>
      </p:sp>
      <p:sp>
        <p:nvSpPr>
          <p:cNvPr id="11" name="Прямоугольник 10"/>
          <p:cNvSpPr/>
          <p:nvPr/>
        </p:nvSpPr>
        <p:spPr>
          <a:xfrm>
            <a:off x="4427984" y="2492896"/>
            <a:ext cx="352839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400" dirty="0">
                <a:latin typeface="Cambria" pitchFamily="18" charset="0"/>
              </a:rPr>
              <a:t>Фінський ніж</a:t>
            </a:r>
            <a:endParaRPr lang="ru-RU" sz="2400" dirty="0">
              <a:latin typeface="Cambria" pitchFamily="18" charset="0"/>
            </a:endParaRPr>
          </a:p>
        </p:txBody>
      </p:sp>
      <p:pic>
        <p:nvPicPr>
          <p:cNvPr id="57352" name="Picture 8" descr="C:\Users\lenvo\Desktop\500px-Gunners_stiletto_01.jpg"/>
          <p:cNvPicPr>
            <a:picLocks noChangeAspect="1" noChangeArrowheads="1"/>
          </p:cNvPicPr>
          <p:nvPr/>
        </p:nvPicPr>
        <p:blipFill>
          <a:blip r:embed="rId5" cstate="print"/>
          <a:srcRect/>
          <a:stretch>
            <a:fillRect/>
          </a:stretch>
        </p:blipFill>
        <p:spPr bwMode="auto">
          <a:xfrm>
            <a:off x="4572000" y="3861048"/>
            <a:ext cx="3561012" cy="1138783"/>
          </a:xfrm>
          <a:prstGeom prst="rect">
            <a:avLst/>
          </a:prstGeom>
          <a:noFill/>
        </p:spPr>
      </p:pic>
      <p:sp>
        <p:nvSpPr>
          <p:cNvPr id="13" name="Прямоугольник 12"/>
          <p:cNvSpPr/>
          <p:nvPr/>
        </p:nvSpPr>
        <p:spPr>
          <a:xfrm>
            <a:off x="4572000" y="5373216"/>
            <a:ext cx="352839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uk-UA" sz="2400" dirty="0">
                <a:latin typeface="Cambria" pitchFamily="18" charset="0"/>
              </a:rPr>
              <a:t>Стилет</a:t>
            </a:r>
            <a:endParaRPr lang="ru-RU" sz="2400" dirty="0">
              <a:latin typeface="Cambria"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lenvo\Desktop\chto_takoe_kastet__1.jpg"/>
          <p:cNvPicPr>
            <a:picLocks noChangeAspect="1" noChangeArrowheads="1"/>
          </p:cNvPicPr>
          <p:nvPr/>
        </p:nvPicPr>
        <p:blipFill>
          <a:blip r:embed="rId2" cstate="print"/>
          <a:srcRect/>
          <a:stretch>
            <a:fillRect/>
          </a:stretch>
        </p:blipFill>
        <p:spPr bwMode="auto">
          <a:xfrm>
            <a:off x="467544" y="332656"/>
            <a:ext cx="3999284" cy="2016224"/>
          </a:xfrm>
          <a:prstGeom prst="rect">
            <a:avLst/>
          </a:prstGeom>
          <a:noFill/>
        </p:spPr>
      </p:pic>
      <p:sp>
        <p:nvSpPr>
          <p:cNvPr id="5" name="Содержимое 4"/>
          <p:cNvSpPr>
            <a:spLocks noGrp="1"/>
          </p:cNvSpPr>
          <p:nvPr>
            <p:ph idx="1"/>
          </p:nvPr>
        </p:nvSpPr>
        <p:spPr>
          <a:xfrm>
            <a:off x="539552" y="2636912"/>
            <a:ext cx="3960440"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buNone/>
            </a:pPr>
            <a:r>
              <a:rPr lang="uk-UA" sz="2400" dirty="0">
                <a:latin typeface="Cambria" pitchFamily="18" charset="0"/>
              </a:rPr>
              <a:t>Кастет</a:t>
            </a:r>
            <a:endParaRPr lang="ru-RU" sz="2400" dirty="0">
              <a:latin typeface="Cambria" pitchFamily="18" charset="0"/>
            </a:endParaRPr>
          </a:p>
        </p:txBody>
      </p:sp>
      <p:pic>
        <p:nvPicPr>
          <p:cNvPr id="58372" name="Picture 4" descr="ÐÐ°ÑÑÐ¸Ð½ÐºÐ¸ Ð¿Ð¾ Ð·Ð°Ð¿ÑÐ¾ÑÑ Ð°ÑÐ±Ð°Ð»ÐµÑ"/>
          <p:cNvPicPr>
            <a:picLocks noChangeAspect="1" noChangeArrowheads="1"/>
          </p:cNvPicPr>
          <p:nvPr/>
        </p:nvPicPr>
        <p:blipFill>
          <a:blip r:embed="rId3" cstate="print"/>
          <a:srcRect/>
          <a:stretch>
            <a:fillRect/>
          </a:stretch>
        </p:blipFill>
        <p:spPr bwMode="auto">
          <a:xfrm>
            <a:off x="4716016" y="404664"/>
            <a:ext cx="4075622" cy="2016224"/>
          </a:xfrm>
          <a:prstGeom prst="rect">
            <a:avLst/>
          </a:prstGeom>
          <a:noFill/>
        </p:spPr>
      </p:pic>
      <p:sp>
        <p:nvSpPr>
          <p:cNvPr id="7" name="Содержимое 4"/>
          <p:cNvSpPr txBox="1">
            <a:spLocks/>
          </p:cNvSpPr>
          <p:nvPr/>
        </p:nvSpPr>
        <p:spPr>
          <a:xfrm>
            <a:off x="4644008" y="2636912"/>
            <a:ext cx="3960440" cy="576064"/>
          </a:xfrm>
          <a:prstGeom prst="rect">
            <a:avLst/>
          </a:prstGeom>
        </p:spPr>
        <p:style>
          <a:lnRef idx="2">
            <a:schemeClr val="dk1"/>
          </a:lnRef>
          <a:fillRef idx="1">
            <a:schemeClr val="lt1"/>
          </a:fillRef>
          <a:effectRef idx="0">
            <a:schemeClr val="dk1"/>
          </a:effectRef>
          <a:fontRef idx="minor">
            <a:schemeClr val="dk1"/>
          </a:fontRef>
        </p:style>
        <p:txBody>
          <a:bodyPr vert="horz" rtlCol="0" anchor="ctr">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uk-UA" sz="2400" b="0" i="0" u="none" strike="noStrike" kern="1200" cap="none" spc="0" normalizeH="0" baseline="0" noProof="0" dirty="0">
                <a:ln>
                  <a:noFill/>
                </a:ln>
                <a:solidFill>
                  <a:schemeClr val="dk1"/>
                </a:solidFill>
                <a:effectLst/>
                <a:uLnTx/>
                <a:uFillTx/>
                <a:latin typeface="Cambria" pitchFamily="18" charset="0"/>
                <a:ea typeface="+mn-ea"/>
                <a:cs typeface="+mn-cs"/>
              </a:rPr>
              <a:t>Арбалет</a:t>
            </a:r>
            <a:endParaRPr kumimoji="0" lang="ru-RU" sz="2400" b="0" i="0" u="none" strike="noStrike" kern="1200" cap="none" spc="0" normalizeH="0" baseline="0" noProof="0" dirty="0">
              <a:ln>
                <a:noFill/>
              </a:ln>
              <a:solidFill>
                <a:schemeClr val="dk1"/>
              </a:solidFill>
              <a:effectLst/>
              <a:uLnTx/>
              <a:uFillTx/>
              <a:latin typeface="Cambria" pitchFamily="18" charset="0"/>
              <a:ea typeface="+mn-ea"/>
              <a:cs typeface="+mn-cs"/>
            </a:endParaRPr>
          </a:p>
        </p:txBody>
      </p:sp>
      <p:pic>
        <p:nvPicPr>
          <p:cNvPr id="58374" name="Picture 6" descr="ÐÐ°ÑÑÐ¸Ð½ÐºÐ¸ Ð¿Ð¾ Ð·Ð°Ð¿ÑÐ¾ÑÑ Ð½ÑÐ½ÑÐ°ÐºÐ¸"/>
          <p:cNvPicPr>
            <a:picLocks noChangeAspect="1" noChangeArrowheads="1"/>
          </p:cNvPicPr>
          <p:nvPr/>
        </p:nvPicPr>
        <p:blipFill>
          <a:blip r:embed="rId4" cstate="print"/>
          <a:srcRect/>
          <a:stretch>
            <a:fillRect/>
          </a:stretch>
        </p:blipFill>
        <p:spPr bwMode="auto">
          <a:xfrm>
            <a:off x="467544" y="3501008"/>
            <a:ext cx="3888432" cy="2695229"/>
          </a:xfrm>
          <a:prstGeom prst="rect">
            <a:avLst/>
          </a:prstGeom>
          <a:noFill/>
        </p:spPr>
      </p:pic>
      <p:sp>
        <p:nvSpPr>
          <p:cNvPr id="9" name="Содержимое 4"/>
          <p:cNvSpPr txBox="1">
            <a:spLocks/>
          </p:cNvSpPr>
          <p:nvPr/>
        </p:nvSpPr>
        <p:spPr>
          <a:xfrm>
            <a:off x="467544" y="6281936"/>
            <a:ext cx="3960440" cy="576064"/>
          </a:xfrm>
          <a:prstGeom prst="rect">
            <a:avLst/>
          </a:prstGeom>
        </p:spPr>
        <p:style>
          <a:lnRef idx="2">
            <a:schemeClr val="dk1"/>
          </a:lnRef>
          <a:fillRef idx="1">
            <a:schemeClr val="lt1"/>
          </a:fillRef>
          <a:effectRef idx="0">
            <a:schemeClr val="dk1"/>
          </a:effectRef>
          <a:fontRef idx="minor">
            <a:schemeClr val="dk1"/>
          </a:fontRef>
        </p:style>
        <p:txBody>
          <a:bodyPr vert="horz" rtlCol="0" anchor="ctr">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uk-UA" sz="2400" b="0" i="0" u="none" strike="noStrike" kern="1200" cap="none" spc="0" normalizeH="0" baseline="0" noProof="0" dirty="0" err="1">
                <a:ln>
                  <a:noFill/>
                </a:ln>
                <a:solidFill>
                  <a:schemeClr val="dk1"/>
                </a:solidFill>
                <a:effectLst/>
                <a:uLnTx/>
                <a:uFillTx/>
                <a:latin typeface="Cambria" pitchFamily="18" charset="0"/>
                <a:ea typeface="+mn-ea"/>
                <a:cs typeface="+mn-cs"/>
              </a:rPr>
              <a:t>Нунчаки</a:t>
            </a:r>
            <a:endParaRPr kumimoji="0" lang="ru-RU" sz="2400" b="0" i="0" u="none" strike="noStrike" kern="1200" cap="none" spc="0" normalizeH="0" baseline="0" noProof="0" dirty="0">
              <a:ln>
                <a:noFill/>
              </a:ln>
              <a:solidFill>
                <a:schemeClr val="dk1"/>
              </a:solidFill>
              <a:effectLst/>
              <a:uLnTx/>
              <a:uFillTx/>
              <a:latin typeface="Cambria" pitchFamily="18" charset="0"/>
              <a:ea typeface="+mn-ea"/>
              <a:cs typeface="+mn-cs"/>
            </a:endParaRPr>
          </a:p>
        </p:txBody>
      </p:sp>
      <p:pic>
        <p:nvPicPr>
          <p:cNvPr id="58376" name="Picture 8" descr="ÐÐ°ÑÑÐ¸Ð½ÐºÐ¸ Ð¿Ð¾ Ð·Ð°Ð¿ÑÐ¾ÑÑ ÑÐ°Ð±Ð»Ñ"/>
          <p:cNvPicPr>
            <a:picLocks noChangeAspect="1" noChangeArrowheads="1"/>
          </p:cNvPicPr>
          <p:nvPr/>
        </p:nvPicPr>
        <p:blipFill>
          <a:blip r:embed="rId5" cstate="print"/>
          <a:srcRect/>
          <a:stretch>
            <a:fillRect/>
          </a:stretch>
        </p:blipFill>
        <p:spPr bwMode="auto">
          <a:xfrm>
            <a:off x="4644008" y="3501008"/>
            <a:ext cx="4320480" cy="2282957"/>
          </a:xfrm>
          <a:prstGeom prst="rect">
            <a:avLst/>
          </a:prstGeom>
          <a:noFill/>
        </p:spPr>
      </p:pic>
      <p:sp>
        <p:nvSpPr>
          <p:cNvPr id="11" name="Содержимое 4"/>
          <p:cNvSpPr txBox="1">
            <a:spLocks/>
          </p:cNvSpPr>
          <p:nvPr/>
        </p:nvSpPr>
        <p:spPr>
          <a:xfrm>
            <a:off x="4788024" y="6281936"/>
            <a:ext cx="3960440" cy="576064"/>
          </a:xfrm>
          <a:prstGeom prst="rect">
            <a:avLst/>
          </a:prstGeom>
        </p:spPr>
        <p:style>
          <a:lnRef idx="2">
            <a:schemeClr val="dk1"/>
          </a:lnRef>
          <a:fillRef idx="1">
            <a:schemeClr val="lt1"/>
          </a:fillRef>
          <a:effectRef idx="0">
            <a:schemeClr val="dk1"/>
          </a:effectRef>
          <a:fontRef idx="minor">
            <a:schemeClr val="dk1"/>
          </a:fontRef>
        </p:style>
        <p:txBody>
          <a:bodyPr vert="horz" rtlCol="0" anchor="ctr">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uk-UA" sz="2400" b="0" i="0" u="none" strike="noStrike" kern="1200" cap="none" spc="0" normalizeH="0" baseline="0" noProof="0" dirty="0" err="1">
                <a:ln>
                  <a:noFill/>
                </a:ln>
                <a:solidFill>
                  <a:schemeClr val="dk1"/>
                </a:solidFill>
                <a:effectLst/>
                <a:uLnTx/>
                <a:uFillTx/>
                <a:latin typeface="Cambria" pitchFamily="18" charset="0"/>
                <a:ea typeface="+mn-ea"/>
                <a:cs typeface="+mn-cs"/>
              </a:rPr>
              <a:t>Сабля</a:t>
            </a:r>
            <a:endParaRPr kumimoji="0" lang="uk-UA" sz="2400" b="0" i="0" u="none" strike="noStrike" kern="1200" cap="none" spc="0" normalizeH="0" baseline="0" noProof="0" dirty="0">
              <a:ln>
                <a:noFill/>
              </a:ln>
              <a:solidFill>
                <a:schemeClr val="dk1"/>
              </a:solidFill>
              <a:effectLst/>
              <a:uLnTx/>
              <a:uFillTx/>
              <a:latin typeface="Cambria" pitchFamily="18" charset="0"/>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lenvo\Desktop\2b45edd655e09d2312e7554523ef2a5b.jpg"/>
          <p:cNvPicPr>
            <a:picLocks noChangeAspect="1" noChangeArrowheads="1"/>
          </p:cNvPicPr>
          <p:nvPr/>
        </p:nvPicPr>
        <p:blipFill>
          <a:blip r:embed="rId2" cstate="print"/>
          <a:srcRect/>
          <a:stretch>
            <a:fillRect/>
          </a:stretch>
        </p:blipFill>
        <p:spPr bwMode="auto">
          <a:xfrm flipH="1">
            <a:off x="251520" y="260649"/>
            <a:ext cx="4392488" cy="2160240"/>
          </a:xfrm>
          <a:prstGeom prst="rect">
            <a:avLst/>
          </a:prstGeom>
          <a:noFill/>
        </p:spPr>
      </p:pic>
      <p:pic>
        <p:nvPicPr>
          <p:cNvPr id="59395" name="Picture 3" descr="C:\Users\lenvo\Desktop\depositphotos_12531025-stock-photo-medieval-sword.jpg"/>
          <p:cNvPicPr>
            <a:picLocks noChangeAspect="1" noChangeArrowheads="1"/>
          </p:cNvPicPr>
          <p:nvPr/>
        </p:nvPicPr>
        <p:blipFill>
          <a:blip r:embed="rId3" cstate="print"/>
          <a:srcRect/>
          <a:stretch>
            <a:fillRect/>
          </a:stretch>
        </p:blipFill>
        <p:spPr bwMode="auto">
          <a:xfrm>
            <a:off x="4572000" y="332657"/>
            <a:ext cx="4286250" cy="2160240"/>
          </a:xfrm>
          <a:prstGeom prst="rect">
            <a:avLst/>
          </a:prstGeom>
          <a:noFill/>
        </p:spPr>
      </p:pic>
      <p:sp>
        <p:nvSpPr>
          <p:cNvPr id="6" name="Содержимое 4"/>
          <p:cNvSpPr>
            <a:spLocks noGrp="1"/>
          </p:cNvSpPr>
          <p:nvPr>
            <p:ph idx="1"/>
          </p:nvPr>
        </p:nvSpPr>
        <p:spPr>
          <a:xfrm>
            <a:off x="323528" y="2708920"/>
            <a:ext cx="3672408"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buNone/>
            </a:pPr>
            <a:r>
              <a:rPr lang="uk-UA" sz="2400" dirty="0">
                <a:latin typeface="Cambria" pitchFamily="18" charset="0"/>
              </a:rPr>
              <a:t>Шпага</a:t>
            </a:r>
            <a:endParaRPr lang="ru-RU" sz="2400" dirty="0">
              <a:latin typeface="Cambria" pitchFamily="18" charset="0"/>
            </a:endParaRPr>
          </a:p>
        </p:txBody>
      </p:sp>
      <p:sp>
        <p:nvSpPr>
          <p:cNvPr id="7" name="Содержимое 4"/>
          <p:cNvSpPr txBox="1">
            <a:spLocks/>
          </p:cNvSpPr>
          <p:nvPr/>
        </p:nvSpPr>
        <p:spPr>
          <a:xfrm>
            <a:off x="4788024" y="2708920"/>
            <a:ext cx="3672408" cy="504056"/>
          </a:xfrm>
          <a:prstGeom prst="rect">
            <a:avLst/>
          </a:prstGeom>
        </p:spPr>
        <p:style>
          <a:lnRef idx="2">
            <a:schemeClr val="dk1"/>
          </a:lnRef>
          <a:fillRef idx="1">
            <a:schemeClr val="lt1"/>
          </a:fillRef>
          <a:effectRef idx="0">
            <a:schemeClr val="dk1"/>
          </a:effectRef>
          <a:fontRef idx="minor">
            <a:schemeClr val="dk1"/>
          </a:fontRef>
        </p:style>
        <p:txBody>
          <a:bodyPr vert="horz" rtlCol="0" anchor="ctr">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uk-UA" sz="2400" b="0" i="0" u="none" strike="noStrike" kern="1200" cap="none" spc="0" normalizeH="0" baseline="0" noProof="0" dirty="0">
                <a:ln>
                  <a:noFill/>
                </a:ln>
                <a:solidFill>
                  <a:schemeClr val="dk1"/>
                </a:solidFill>
                <a:effectLst/>
                <a:uLnTx/>
                <a:uFillTx/>
                <a:latin typeface="Cambria" pitchFamily="18" charset="0"/>
                <a:ea typeface="+mn-ea"/>
                <a:cs typeface="+mn-cs"/>
              </a:rPr>
              <a:t>Меч</a:t>
            </a:r>
            <a:endParaRPr kumimoji="0" lang="ru-RU" sz="2400" b="0" i="0" u="none" strike="noStrike" kern="1200" cap="none" spc="0" normalizeH="0" baseline="0" noProof="0" dirty="0">
              <a:ln>
                <a:noFill/>
              </a:ln>
              <a:solidFill>
                <a:schemeClr val="dk1"/>
              </a:solidFill>
              <a:effectLst/>
              <a:uLnTx/>
              <a:uFillTx/>
              <a:latin typeface="Cambria" pitchFamily="18" charset="0"/>
              <a:ea typeface="+mn-ea"/>
              <a:cs typeface="+mn-cs"/>
            </a:endParaRPr>
          </a:p>
        </p:txBody>
      </p:sp>
      <p:pic>
        <p:nvPicPr>
          <p:cNvPr id="59397" name="Picture 5" descr="ÐÐ°ÑÑÐ¸Ð½ÐºÐ¸ Ð¿Ð¾ Ð·Ð°Ð¿ÑÐ¾ÑÑ Ð±ÑÐ¼ÐµÑÐ°Ð½Ð³"/>
          <p:cNvPicPr>
            <a:picLocks noChangeAspect="1" noChangeArrowheads="1"/>
          </p:cNvPicPr>
          <p:nvPr/>
        </p:nvPicPr>
        <p:blipFill>
          <a:blip r:embed="rId4" cstate="print"/>
          <a:srcRect/>
          <a:stretch>
            <a:fillRect/>
          </a:stretch>
        </p:blipFill>
        <p:spPr bwMode="auto">
          <a:xfrm>
            <a:off x="251520" y="3501008"/>
            <a:ext cx="4248472" cy="2852936"/>
          </a:xfrm>
          <a:prstGeom prst="rect">
            <a:avLst/>
          </a:prstGeom>
          <a:noFill/>
        </p:spPr>
      </p:pic>
      <p:sp>
        <p:nvSpPr>
          <p:cNvPr id="9" name="Содержимое 4"/>
          <p:cNvSpPr txBox="1">
            <a:spLocks/>
          </p:cNvSpPr>
          <p:nvPr/>
        </p:nvSpPr>
        <p:spPr>
          <a:xfrm>
            <a:off x="251520" y="6165304"/>
            <a:ext cx="3672408" cy="504056"/>
          </a:xfrm>
          <a:prstGeom prst="rect">
            <a:avLst/>
          </a:prstGeom>
        </p:spPr>
        <p:style>
          <a:lnRef idx="2">
            <a:schemeClr val="dk1"/>
          </a:lnRef>
          <a:fillRef idx="1">
            <a:schemeClr val="lt1"/>
          </a:fillRef>
          <a:effectRef idx="0">
            <a:schemeClr val="dk1"/>
          </a:effectRef>
          <a:fontRef idx="minor">
            <a:schemeClr val="dk1"/>
          </a:fontRef>
        </p:style>
        <p:txBody>
          <a:bodyPr vert="horz" rtlCol="0" anchor="ctr">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uk-UA" sz="2400" b="0" i="0" u="none" strike="noStrike" kern="1200" cap="none" spc="0" normalizeH="0" baseline="0" noProof="0" dirty="0">
                <a:ln>
                  <a:noFill/>
                </a:ln>
                <a:solidFill>
                  <a:schemeClr val="dk1"/>
                </a:solidFill>
                <a:effectLst/>
                <a:uLnTx/>
                <a:uFillTx/>
                <a:latin typeface="Cambria" pitchFamily="18" charset="0"/>
                <a:ea typeface="+mn-ea"/>
                <a:cs typeface="+mn-cs"/>
              </a:rPr>
              <a:t>Бумеранг</a:t>
            </a:r>
            <a:endParaRPr kumimoji="0" lang="ru-RU" sz="2400" b="0" i="0" u="none" strike="noStrike" kern="1200" cap="none" spc="0" normalizeH="0" baseline="0" noProof="0" dirty="0">
              <a:ln>
                <a:noFill/>
              </a:ln>
              <a:solidFill>
                <a:schemeClr val="dk1"/>
              </a:solidFill>
              <a:effectLst/>
              <a:uLnTx/>
              <a:uFillTx/>
              <a:latin typeface="Cambria" pitchFamily="18" charset="0"/>
              <a:ea typeface="+mn-ea"/>
              <a:cs typeface="+mn-cs"/>
            </a:endParaRPr>
          </a:p>
        </p:txBody>
      </p:sp>
      <p:pic>
        <p:nvPicPr>
          <p:cNvPr id="59399" name="Picture 7" descr="ÐÐ°ÑÑÐ¸Ð½ÐºÐ¸ Ð¿Ð¾ Ð·Ð°Ð¿ÑÐ¾ÑÑ ÑÐ¿Ð¸Ñ"/>
          <p:cNvPicPr>
            <a:picLocks noChangeAspect="1" noChangeArrowheads="1"/>
          </p:cNvPicPr>
          <p:nvPr/>
        </p:nvPicPr>
        <p:blipFill>
          <a:blip r:embed="rId5" cstate="print"/>
          <a:srcRect/>
          <a:stretch>
            <a:fillRect/>
          </a:stretch>
        </p:blipFill>
        <p:spPr bwMode="auto">
          <a:xfrm>
            <a:off x="4716016" y="3284984"/>
            <a:ext cx="4176464" cy="2880320"/>
          </a:xfrm>
          <a:prstGeom prst="rect">
            <a:avLst/>
          </a:prstGeom>
          <a:noFill/>
        </p:spPr>
      </p:pic>
      <p:sp>
        <p:nvSpPr>
          <p:cNvPr id="11" name="Содержимое 4"/>
          <p:cNvSpPr txBox="1">
            <a:spLocks/>
          </p:cNvSpPr>
          <p:nvPr/>
        </p:nvSpPr>
        <p:spPr>
          <a:xfrm>
            <a:off x="5004048" y="6237312"/>
            <a:ext cx="3672408" cy="504056"/>
          </a:xfrm>
          <a:prstGeom prst="rect">
            <a:avLst/>
          </a:prstGeom>
        </p:spPr>
        <p:style>
          <a:lnRef idx="2">
            <a:schemeClr val="dk1"/>
          </a:lnRef>
          <a:fillRef idx="1">
            <a:schemeClr val="lt1"/>
          </a:fillRef>
          <a:effectRef idx="0">
            <a:schemeClr val="dk1"/>
          </a:effectRef>
          <a:fontRef idx="minor">
            <a:schemeClr val="dk1"/>
          </a:fontRef>
        </p:style>
        <p:txBody>
          <a:bodyPr vert="horz" rtlCol="0" anchor="ctr">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uk-UA" sz="2400" b="0" i="0" u="none" strike="noStrike" kern="1200" cap="none" spc="0" normalizeH="0" baseline="0" noProof="0" dirty="0">
                <a:ln>
                  <a:noFill/>
                </a:ln>
                <a:solidFill>
                  <a:schemeClr val="dk1"/>
                </a:solidFill>
                <a:effectLst/>
                <a:uLnTx/>
                <a:uFillTx/>
                <a:latin typeface="Cambria" pitchFamily="18" charset="0"/>
                <a:ea typeface="+mn-ea"/>
                <a:cs typeface="+mn-cs"/>
              </a:rPr>
              <a:t>Спис</a:t>
            </a:r>
            <a:endParaRPr kumimoji="0" lang="ru-RU" sz="2400" b="0" i="0" u="none" strike="noStrike" kern="1200" cap="none" spc="0" normalizeH="0" baseline="0" noProof="0" dirty="0">
              <a:ln>
                <a:noFill/>
              </a:ln>
              <a:solidFill>
                <a:schemeClr val="dk1"/>
              </a:solidFill>
              <a:effectLst/>
              <a:uLnTx/>
              <a:uFillTx/>
              <a:latin typeface="Cambria" pitchFamily="18" charset="0"/>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4"/>
          <p:cNvSpPr>
            <a:spLocks noGrp="1"/>
          </p:cNvSpPr>
          <p:nvPr>
            <p:ph idx="1"/>
          </p:nvPr>
        </p:nvSpPr>
        <p:spPr>
          <a:xfrm>
            <a:off x="323528" y="2708920"/>
            <a:ext cx="3672408"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buNone/>
            </a:pPr>
            <a:r>
              <a:rPr lang="uk-UA" sz="2400" dirty="0">
                <a:latin typeface="Cambria" pitchFamily="18" charset="0"/>
              </a:rPr>
              <a:t>Праща</a:t>
            </a:r>
            <a:endParaRPr lang="ru-RU" sz="2400" dirty="0">
              <a:latin typeface="Cambria" pitchFamily="18" charset="0"/>
            </a:endParaRPr>
          </a:p>
        </p:txBody>
      </p:sp>
      <p:sp>
        <p:nvSpPr>
          <p:cNvPr id="7" name="Содержимое 4"/>
          <p:cNvSpPr txBox="1">
            <a:spLocks/>
          </p:cNvSpPr>
          <p:nvPr/>
        </p:nvSpPr>
        <p:spPr>
          <a:xfrm>
            <a:off x="4788024" y="2708920"/>
            <a:ext cx="3672408" cy="504056"/>
          </a:xfrm>
          <a:prstGeom prst="rect">
            <a:avLst/>
          </a:prstGeom>
        </p:spPr>
        <p:style>
          <a:lnRef idx="2">
            <a:schemeClr val="dk1"/>
          </a:lnRef>
          <a:fillRef idx="1">
            <a:schemeClr val="lt1"/>
          </a:fillRef>
          <a:effectRef idx="0">
            <a:schemeClr val="dk1"/>
          </a:effectRef>
          <a:fontRef idx="minor">
            <a:schemeClr val="dk1"/>
          </a:fontRef>
        </p:style>
        <p:txBody>
          <a:bodyPr vert="horz" rtlCol="0" anchor="ctr">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uk-UA" sz="2400" b="0" i="0" u="none" strike="noStrike" kern="1200" cap="none" spc="0" normalizeH="0" baseline="0" noProof="0" dirty="0">
                <a:ln>
                  <a:noFill/>
                </a:ln>
                <a:solidFill>
                  <a:schemeClr val="dk1"/>
                </a:solidFill>
                <a:effectLst/>
                <a:uLnTx/>
                <a:uFillTx/>
                <a:latin typeface="Cambria" pitchFamily="18" charset="0"/>
                <a:ea typeface="+mn-ea"/>
                <a:cs typeface="+mn-cs"/>
              </a:rPr>
              <a:t>Лук</a:t>
            </a:r>
            <a:endParaRPr kumimoji="0" lang="ru-RU" sz="2400" b="0" i="0" u="none" strike="noStrike" kern="1200" cap="none" spc="0" normalizeH="0" baseline="0" noProof="0" dirty="0">
              <a:ln>
                <a:noFill/>
              </a:ln>
              <a:solidFill>
                <a:schemeClr val="dk1"/>
              </a:solidFill>
              <a:effectLst/>
              <a:uLnTx/>
              <a:uFillTx/>
              <a:latin typeface="Cambria" pitchFamily="18" charset="0"/>
              <a:ea typeface="+mn-ea"/>
              <a:cs typeface="+mn-cs"/>
            </a:endParaRPr>
          </a:p>
        </p:txBody>
      </p:sp>
      <p:sp>
        <p:nvSpPr>
          <p:cNvPr id="9" name="Содержимое 4"/>
          <p:cNvSpPr txBox="1">
            <a:spLocks/>
          </p:cNvSpPr>
          <p:nvPr/>
        </p:nvSpPr>
        <p:spPr>
          <a:xfrm>
            <a:off x="971600" y="5949280"/>
            <a:ext cx="7272808" cy="504056"/>
          </a:xfrm>
          <a:prstGeom prst="rect">
            <a:avLst/>
          </a:prstGeom>
        </p:spPr>
        <p:style>
          <a:lnRef idx="2">
            <a:schemeClr val="dk1"/>
          </a:lnRef>
          <a:fillRef idx="1">
            <a:schemeClr val="lt1"/>
          </a:fillRef>
          <a:effectRef idx="0">
            <a:schemeClr val="dk1"/>
          </a:effectRef>
          <a:fontRef idx="minor">
            <a:schemeClr val="dk1"/>
          </a:fontRef>
        </p:style>
        <p:txBody>
          <a:bodyPr vert="horz" rtlCol="0" anchor="ctr">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uk-UA" sz="2400" b="0" i="0" u="none" strike="noStrike" kern="1200" cap="none" spc="0" normalizeH="0" baseline="0" noProof="0" dirty="0">
                <a:ln>
                  <a:noFill/>
                </a:ln>
                <a:solidFill>
                  <a:schemeClr val="dk1"/>
                </a:solidFill>
                <a:effectLst/>
                <a:uLnTx/>
                <a:uFillTx/>
                <a:latin typeface="Cambria" pitchFamily="18" charset="0"/>
                <a:ea typeface="+mn-ea"/>
                <a:cs typeface="+mn-cs"/>
              </a:rPr>
              <a:t>Спортивна холодна зброя</a:t>
            </a:r>
            <a:endParaRPr kumimoji="0" lang="ru-RU" sz="2400" b="0" i="0" u="none" strike="noStrike" kern="1200" cap="none" spc="0" normalizeH="0" baseline="0" noProof="0" dirty="0">
              <a:ln>
                <a:noFill/>
              </a:ln>
              <a:solidFill>
                <a:schemeClr val="dk1"/>
              </a:solidFill>
              <a:effectLst/>
              <a:uLnTx/>
              <a:uFillTx/>
              <a:latin typeface="Cambria" pitchFamily="18" charset="0"/>
              <a:ea typeface="+mn-ea"/>
              <a:cs typeface="+mn-cs"/>
            </a:endParaRPr>
          </a:p>
        </p:txBody>
      </p:sp>
      <p:pic>
        <p:nvPicPr>
          <p:cNvPr id="60418" name="Picture 2" descr="ÐÐ°ÑÑÐ¸Ð½ÐºÐ¸ Ð¿Ð¾ Ð·Ð°Ð¿ÑÐ¾ÑÑ Ð¿ÑÐ°ÑÐ°"/>
          <p:cNvPicPr>
            <a:picLocks noChangeAspect="1" noChangeArrowheads="1"/>
          </p:cNvPicPr>
          <p:nvPr/>
        </p:nvPicPr>
        <p:blipFill>
          <a:blip r:embed="rId2" cstate="print"/>
          <a:srcRect/>
          <a:stretch>
            <a:fillRect/>
          </a:stretch>
        </p:blipFill>
        <p:spPr bwMode="auto">
          <a:xfrm>
            <a:off x="179512" y="188640"/>
            <a:ext cx="4464496" cy="2304255"/>
          </a:xfrm>
          <a:prstGeom prst="rect">
            <a:avLst/>
          </a:prstGeom>
          <a:noFill/>
        </p:spPr>
      </p:pic>
      <p:pic>
        <p:nvPicPr>
          <p:cNvPr id="60420" name="Picture 4" descr="ÐÐ°ÑÑÐ¸Ð½ÐºÐ¸ Ð¿Ð¾ Ð·Ð°Ð¿ÑÐ¾ÑÑ Ð»ÑÐº"/>
          <p:cNvPicPr>
            <a:picLocks noChangeAspect="1" noChangeArrowheads="1"/>
          </p:cNvPicPr>
          <p:nvPr/>
        </p:nvPicPr>
        <p:blipFill>
          <a:blip r:embed="rId3" cstate="print"/>
          <a:srcRect/>
          <a:stretch>
            <a:fillRect/>
          </a:stretch>
        </p:blipFill>
        <p:spPr bwMode="auto">
          <a:xfrm>
            <a:off x="4716016" y="188640"/>
            <a:ext cx="4104456" cy="2390720"/>
          </a:xfrm>
          <a:prstGeom prst="rect">
            <a:avLst/>
          </a:prstGeom>
          <a:noFill/>
        </p:spPr>
      </p:pic>
      <p:pic>
        <p:nvPicPr>
          <p:cNvPr id="60422" name="Picture 6" descr="ÐÐ°ÑÑÐ¸Ð½ÐºÐ¸ Ð¿Ð¾ Ð·Ð°Ð¿ÑÐ¾ÑÑ ÑÐ¿Ð¾ÑÑÐ¸Ð²Ð½Ð° ÑÐ¿Ð°Ð³Ð°"/>
          <p:cNvPicPr>
            <a:picLocks noChangeAspect="1" noChangeArrowheads="1"/>
          </p:cNvPicPr>
          <p:nvPr/>
        </p:nvPicPr>
        <p:blipFill>
          <a:blip r:embed="rId4" cstate="print"/>
          <a:srcRect/>
          <a:stretch>
            <a:fillRect/>
          </a:stretch>
        </p:blipFill>
        <p:spPr bwMode="auto">
          <a:xfrm>
            <a:off x="323528" y="3429000"/>
            <a:ext cx="8208912" cy="2448272"/>
          </a:xfrm>
          <a:prstGeom prst="rect">
            <a:avLst/>
          </a:prstGeom>
          <a:noFill/>
        </p:spPr>
      </p:pic>
      <p:cxnSp>
        <p:nvCxnSpPr>
          <p:cNvPr id="14" name="Прямая соединительная линия 13"/>
          <p:cNvCxnSpPr/>
          <p:nvPr/>
        </p:nvCxnSpPr>
        <p:spPr>
          <a:xfrm flipV="1">
            <a:off x="683568" y="3429000"/>
            <a:ext cx="7560840" cy="2448272"/>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 name="Прямая соединительная линия 14"/>
          <p:cNvCxnSpPr/>
          <p:nvPr/>
        </p:nvCxnSpPr>
        <p:spPr>
          <a:xfrm>
            <a:off x="475928" y="3581400"/>
            <a:ext cx="7848872" cy="2304256"/>
          </a:xfrm>
          <a:prstGeom prst="line">
            <a:avLst/>
          </a:prstGeom>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116633"/>
            <a:ext cx="8363272" cy="2736303"/>
          </a:xfrm>
        </p:spPr>
        <p:style>
          <a:lnRef idx="1">
            <a:schemeClr val="accent1"/>
          </a:lnRef>
          <a:fillRef idx="2">
            <a:schemeClr val="accent1"/>
          </a:fillRef>
          <a:effectRef idx="1">
            <a:schemeClr val="accent1"/>
          </a:effectRef>
          <a:fontRef idx="minor">
            <a:schemeClr val="dk1"/>
          </a:fontRef>
        </p:style>
        <p:txBody>
          <a:bodyPr>
            <a:normAutofit/>
          </a:bodyPr>
          <a:lstStyle/>
          <a:p>
            <a:pPr marL="0" indent="447675" algn="just">
              <a:buNone/>
            </a:pPr>
            <a:r>
              <a:rPr lang="ru-RU" sz="2400" b="1" dirty="0" err="1">
                <a:latin typeface="Times New Roman" pitchFamily="18" charset="0"/>
                <a:cs typeface="Times New Roman" pitchFamily="18" charset="0"/>
              </a:rPr>
              <a:t>Об’єктивна</a:t>
            </a:r>
            <a:r>
              <a:rPr lang="ru-RU" sz="2400" b="1" dirty="0">
                <a:latin typeface="Times New Roman" pitchFamily="18" charset="0"/>
                <a:cs typeface="Times New Roman" pitchFamily="18" charset="0"/>
              </a:rPr>
              <a:t> сторона (ч. 1 ст. 263 КК) </a:t>
            </a:r>
            <a:r>
              <a:rPr lang="ru-RU" sz="2400" dirty="0" err="1">
                <a:latin typeface="Times New Roman" pitchFamily="18" charset="0"/>
                <a:cs typeface="Times New Roman" pitchFamily="18" charset="0"/>
              </a:rPr>
              <a:t>полягає</a:t>
            </a:r>
            <a:r>
              <a:rPr lang="ru-RU" sz="2400" dirty="0">
                <a:latin typeface="Times New Roman" pitchFamily="18" charset="0"/>
                <a:cs typeface="Times New Roman" pitchFamily="18" charset="0"/>
              </a:rPr>
              <a:t> у </a:t>
            </a:r>
            <a:r>
              <a:rPr lang="ru-RU" sz="2400" dirty="0" err="1">
                <a:latin typeface="Times New Roman" pitchFamily="18" charset="0"/>
                <a:cs typeface="Times New Roman" pitchFamily="18" charset="0"/>
              </a:rPr>
              <a:t>вчиненні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будь-якого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наступних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діянь</a:t>
            </a:r>
            <a:r>
              <a:rPr lang="ru-RU" sz="2400" dirty="0">
                <a:latin typeface="Times New Roman" pitchFamily="18" charset="0"/>
                <a:cs typeface="Times New Roman" pitchFamily="18" charset="0"/>
              </a:rPr>
              <a:t>, а </a:t>
            </a:r>
            <a:r>
              <a:rPr lang="ru-RU" sz="2400" dirty="0" err="1">
                <a:latin typeface="Times New Roman" pitchFamily="18" charset="0"/>
                <a:cs typeface="Times New Roman" pitchFamily="18" charset="0"/>
              </a:rPr>
              <a:t>саме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носіння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зберігання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придбання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виготовлення</a:t>
            </a:r>
            <a:r>
              <a:rPr lang="ru-RU" sz="2400" dirty="0">
                <a:latin typeface="Times New Roman" pitchFamily="18" charset="0"/>
                <a:cs typeface="Times New Roman" pitchFamily="18" charset="0"/>
              </a:rPr>
              <a:t>, ремонт, передача, </a:t>
            </a:r>
            <a:r>
              <a:rPr lang="ru-RU" sz="2400" dirty="0" err="1">
                <a:latin typeface="Times New Roman" pitchFamily="18" charset="0"/>
                <a:cs typeface="Times New Roman" pitchFamily="18" charset="0"/>
              </a:rPr>
              <a:t>збут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вказаних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предметів</a:t>
            </a:r>
            <a:r>
              <a:rPr lang="ru-RU" sz="2400" dirty="0">
                <a:latin typeface="Times New Roman" pitchFamily="18" charset="0"/>
                <a:cs typeface="Times New Roman" pitchFamily="18" charset="0"/>
              </a:rPr>
              <a:t> без </a:t>
            </a:r>
            <a:r>
              <a:rPr lang="ru-RU" sz="2400" dirty="0" err="1">
                <a:latin typeface="Times New Roman" pitchFamily="18" charset="0"/>
                <a:cs typeface="Times New Roman" pitchFamily="18" charset="0"/>
              </a:rPr>
              <a:t>передбаченого</a:t>
            </a:r>
            <a:r>
              <a:rPr lang="ru-RU" sz="2400" dirty="0">
                <a:latin typeface="Times New Roman" pitchFamily="18" charset="0"/>
                <a:cs typeface="Times New Roman" pitchFamily="18" charset="0"/>
              </a:rPr>
              <a:t> законом </a:t>
            </a:r>
            <a:r>
              <a:rPr lang="ru-RU" sz="2400" dirty="0" err="1">
                <a:latin typeface="Times New Roman" pitchFamily="18" charset="0"/>
                <a:cs typeface="Times New Roman" pitchFamily="18" charset="0"/>
              </a:rPr>
              <a:t>дозволу</a:t>
            </a:r>
            <a:r>
              <a:rPr lang="ru-RU" sz="2400" dirty="0">
                <a:latin typeface="Times New Roman" pitchFamily="18" charset="0"/>
                <a:cs typeface="Times New Roman" pitchFamily="18" charset="0"/>
              </a:rPr>
              <a:t>, а в </a:t>
            </a:r>
            <a:r>
              <a:rPr lang="ru-RU" sz="2400" b="1" dirty="0">
                <a:latin typeface="Times New Roman" pitchFamily="18" charset="0"/>
                <a:cs typeface="Times New Roman" pitchFamily="18" charset="0"/>
              </a:rPr>
              <a:t>ч. 2 ст. 263 КК </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носіння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виготовлення</a:t>
            </a:r>
            <a:r>
              <a:rPr lang="ru-RU" sz="2400" dirty="0">
                <a:latin typeface="Times New Roman" pitchFamily="18" charset="0"/>
                <a:cs typeface="Times New Roman" pitchFamily="18" charset="0"/>
              </a:rPr>
              <a:t>, ремонт, </a:t>
            </a:r>
            <a:r>
              <a:rPr lang="ru-RU" sz="2400" dirty="0" err="1">
                <a:latin typeface="Times New Roman" pitchFamily="18" charset="0"/>
                <a:cs typeface="Times New Roman" pitchFamily="18" charset="0"/>
              </a:rPr>
              <a:t>збут</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кинджалів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фінських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ножів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кастетів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іншої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холодної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зброї</a:t>
            </a:r>
            <a:r>
              <a:rPr lang="ru-RU" sz="2400" dirty="0">
                <a:latin typeface="Times New Roman" pitchFamily="18" charset="0"/>
                <a:cs typeface="Times New Roman" pitchFamily="18" charset="0"/>
              </a:rPr>
              <a:t> без </a:t>
            </a:r>
            <a:r>
              <a:rPr lang="ru-RU" sz="2400" dirty="0" err="1">
                <a:latin typeface="Times New Roman" pitchFamily="18" charset="0"/>
                <a:cs typeface="Times New Roman" pitchFamily="18" charset="0"/>
              </a:rPr>
              <a:t>передбаченого</a:t>
            </a:r>
            <a:r>
              <a:rPr lang="ru-RU" sz="2400" dirty="0">
                <a:latin typeface="Times New Roman" pitchFamily="18" charset="0"/>
                <a:cs typeface="Times New Roman" pitchFamily="18" charset="0"/>
              </a:rPr>
              <a:t> законом </a:t>
            </a:r>
            <a:r>
              <a:rPr lang="ru-RU" sz="2400" dirty="0" err="1">
                <a:latin typeface="Times New Roman" pitchFamily="18" charset="0"/>
                <a:cs typeface="Times New Roman" pitchFamily="18" charset="0"/>
              </a:rPr>
              <a:t>дозволу</a:t>
            </a:r>
            <a:r>
              <a:rPr lang="ru-RU" sz="2400" dirty="0">
                <a:latin typeface="Times New Roman" pitchFamily="18" charset="0"/>
                <a:cs typeface="Times New Roman" pitchFamily="18" charset="0"/>
              </a:rPr>
              <a:t>.</a:t>
            </a:r>
          </a:p>
          <a:p>
            <a:endParaRPr lang="ru-RU" dirty="0"/>
          </a:p>
        </p:txBody>
      </p:sp>
      <p:sp>
        <p:nvSpPr>
          <p:cNvPr id="3073" name="Rectangle 1"/>
          <p:cNvSpPr>
            <a:spLocks noChangeArrowheads="1"/>
          </p:cNvSpPr>
          <p:nvPr/>
        </p:nvSpPr>
        <p:spPr bwMode="auto">
          <a:xfrm>
            <a:off x="323528" y="3642990"/>
            <a:ext cx="8424936" cy="230832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За </a:t>
            </a:r>
            <a:r>
              <a:rPr kumimoji="0" lang="ru-RU"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особливостями</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конструкції</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t>
            </a:r>
            <a:r>
              <a:rPr kumimoji="0" lang="ru-RU"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кримінальне</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правопорушення</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з </a:t>
            </a:r>
            <a:r>
              <a:rPr kumimoji="0" lang="ru-RU"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формальним</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складом</a:t>
            </a:r>
            <a:r>
              <a:rPr lang="ru-RU" sz="2400" dirty="0">
                <a:solidFill>
                  <a:schemeClr val="tx1"/>
                </a:solidFill>
                <a:latin typeface="Times New Roman" pitchFamily="18" charset="0"/>
                <a:ea typeface="Calibri" pitchFamily="34" charset="0"/>
                <a:cs typeface="Times New Roman" pitchFamily="18" charset="0"/>
              </a:rPr>
              <a:t>. </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Суб’єктивна</a:t>
            </a:r>
            <a:r>
              <a:rPr kumimoji="0" lang="ru-RU"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сторона </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умисна</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форма вини і</a:t>
            </a:r>
            <a:r>
              <a:rPr kumimoji="0" lang="uk-UA"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тільки</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у </a:t>
            </a:r>
            <a:r>
              <a:rPr kumimoji="0" lang="ru-RU"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вигляді</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прямого </a:t>
            </a:r>
            <a:r>
              <a:rPr kumimoji="0" lang="ru-RU"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умислу</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Мотив і мета </a:t>
            </a:r>
            <a:r>
              <a:rPr kumimoji="0" lang="ru-RU"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можуть</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бути </a:t>
            </a:r>
            <a:r>
              <a:rPr kumimoji="0" lang="ru-RU"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різними</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Суб’єкт</a:t>
            </a:r>
            <a:r>
              <a:rPr kumimoji="0" lang="ru-RU" sz="2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фізична</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осудна</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особа, яка </a:t>
            </a:r>
            <a:r>
              <a:rPr kumimoji="0" lang="ru-RU"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досягла</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віку</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16 </a:t>
            </a:r>
            <a:r>
              <a:rPr kumimoji="0" lang="ru-RU"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років</a:t>
            </a:r>
            <a:r>
              <a:rPr kumimoji="0" lang="ru-RU"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16632"/>
            <a:ext cx="8229600" cy="4525963"/>
          </a:xfrm>
        </p:spPr>
        <p:txBody>
          <a:bodyPr>
            <a:normAutofit fontScale="62500" lnSpcReduction="20000"/>
          </a:bodyPr>
          <a:lstStyle/>
          <a:p>
            <a:pPr marL="0" lvl="0" indent="0" algn="just">
              <a:buNone/>
            </a:pPr>
            <a:r>
              <a:rPr lang="ru-RU" sz="3100" b="1" dirty="0">
                <a:latin typeface="Cambria" pitchFamily="18" charset="0"/>
              </a:rPr>
              <a:t>6. </a:t>
            </a:r>
            <a:r>
              <a:rPr lang="ru-RU" sz="3100" b="1" dirty="0" err="1">
                <a:latin typeface="Cambria" pitchFamily="18" charset="0"/>
              </a:rPr>
              <a:t>Порушення</a:t>
            </a:r>
            <a:r>
              <a:rPr lang="ru-RU" sz="3100" b="1" dirty="0">
                <a:latin typeface="Cambria" pitchFamily="18" charset="0"/>
              </a:rPr>
              <a:t> </a:t>
            </a:r>
            <a:r>
              <a:rPr lang="ru-RU" sz="3100" b="1" dirty="0" err="1">
                <a:latin typeface="Cambria" pitchFamily="18" charset="0"/>
              </a:rPr>
              <a:t>встановлених</a:t>
            </a:r>
            <a:r>
              <a:rPr lang="ru-RU" sz="3100" b="1" dirty="0">
                <a:latin typeface="Cambria" pitchFamily="18" charset="0"/>
              </a:rPr>
              <a:t> </a:t>
            </a:r>
            <a:r>
              <a:rPr lang="ru-RU" sz="3100" b="1" dirty="0" err="1">
                <a:latin typeface="Cambria" pitchFamily="18" charset="0"/>
              </a:rPr>
              <a:t>законодавством</a:t>
            </a:r>
            <a:r>
              <a:rPr lang="ru-RU" sz="3100" b="1" dirty="0">
                <a:latin typeface="Cambria" pitchFamily="18" charset="0"/>
              </a:rPr>
              <a:t> </a:t>
            </a:r>
            <a:r>
              <a:rPr lang="ru-RU" sz="3100" b="1" dirty="0" err="1">
                <a:latin typeface="Cambria" pitchFamily="18" charset="0"/>
              </a:rPr>
              <a:t>вимог</a:t>
            </a:r>
            <a:r>
              <a:rPr lang="ru-RU" sz="3100" b="1" dirty="0">
                <a:latin typeface="Cambria" pitchFamily="18" charset="0"/>
              </a:rPr>
              <a:t> </a:t>
            </a:r>
            <a:r>
              <a:rPr lang="ru-RU" sz="3100" b="1" dirty="0" err="1">
                <a:latin typeface="Cambria" pitchFamily="18" charset="0"/>
              </a:rPr>
              <a:t>пожежної</a:t>
            </a:r>
            <a:r>
              <a:rPr lang="ru-RU" sz="3100" b="1" dirty="0">
                <a:latin typeface="Cambria" pitchFamily="18" charset="0"/>
              </a:rPr>
              <a:t> </a:t>
            </a:r>
            <a:r>
              <a:rPr lang="ru-RU" sz="3100" b="1" dirty="0" err="1">
                <a:latin typeface="Cambria" pitchFamily="18" charset="0"/>
              </a:rPr>
              <a:t>безпеки</a:t>
            </a:r>
            <a:r>
              <a:rPr lang="uk-UA" sz="3100" b="1" dirty="0">
                <a:latin typeface="Cambria" pitchFamily="18" charset="0"/>
              </a:rPr>
              <a:t> (ст. 270 КК України)</a:t>
            </a:r>
            <a:endParaRPr lang="ru-RU" sz="3100" dirty="0">
              <a:latin typeface="Cambria" pitchFamily="18" charset="0"/>
            </a:endParaRPr>
          </a:p>
          <a:p>
            <a:pPr marL="0" indent="0" algn="just">
              <a:buNone/>
            </a:pPr>
            <a:r>
              <a:rPr lang="ru-RU" sz="3100" i="1" dirty="0">
                <a:latin typeface="Cambria" pitchFamily="18" charset="0"/>
              </a:rPr>
              <a:t>1. </a:t>
            </a:r>
            <a:r>
              <a:rPr lang="ru-RU" sz="3100" i="1" dirty="0" err="1">
                <a:latin typeface="Cambria" pitchFamily="18" charset="0"/>
              </a:rPr>
              <a:t>Порушення</a:t>
            </a:r>
            <a:r>
              <a:rPr lang="ru-RU" sz="3100" i="1" dirty="0">
                <a:latin typeface="Cambria" pitchFamily="18" charset="0"/>
              </a:rPr>
              <a:t> </a:t>
            </a:r>
            <a:r>
              <a:rPr lang="ru-RU" sz="3100" i="1" dirty="0" err="1">
                <a:latin typeface="Cambria" pitchFamily="18" charset="0"/>
              </a:rPr>
              <a:t>встановлених</a:t>
            </a:r>
            <a:r>
              <a:rPr lang="ru-RU" sz="3100" i="1" dirty="0">
                <a:latin typeface="Cambria" pitchFamily="18" charset="0"/>
              </a:rPr>
              <a:t> </a:t>
            </a:r>
            <a:r>
              <a:rPr lang="ru-RU" sz="3100" i="1" dirty="0" err="1">
                <a:latin typeface="Cambria" pitchFamily="18" charset="0"/>
              </a:rPr>
              <a:t>законодавством</a:t>
            </a:r>
            <a:r>
              <a:rPr lang="ru-RU" sz="3100" i="1" dirty="0">
                <a:latin typeface="Cambria" pitchFamily="18" charset="0"/>
              </a:rPr>
              <a:t> </a:t>
            </a:r>
            <a:r>
              <a:rPr lang="ru-RU" sz="3100" i="1" dirty="0" err="1">
                <a:latin typeface="Cambria" pitchFamily="18" charset="0"/>
              </a:rPr>
              <a:t>вимог</a:t>
            </a:r>
            <a:r>
              <a:rPr lang="ru-RU" sz="3100" i="1" dirty="0">
                <a:latin typeface="Cambria" pitchFamily="18" charset="0"/>
              </a:rPr>
              <a:t> </a:t>
            </a:r>
            <a:r>
              <a:rPr lang="ru-RU" sz="3100" i="1" dirty="0" err="1">
                <a:latin typeface="Cambria" pitchFamily="18" charset="0"/>
              </a:rPr>
              <a:t>пожежної</a:t>
            </a:r>
            <a:r>
              <a:rPr lang="ru-RU" sz="3100" i="1" dirty="0">
                <a:latin typeface="Cambria" pitchFamily="18" charset="0"/>
              </a:rPr>
              <a:t> </a:t>
            </a:r>
            <a:r>
              <a:rPr lang="ru-RU" sz="3100" i="1" dirty="0" err="1">
                <a:latin typeface="Cambria" pitchFamily="18" charset="0"/>
              </a:rPr>
              <a:t>або</a:t>
            </a:r>
            <a:r>
              <a:rPr lang="ru-RU" sz="3100" i="1" dirty="0">
                <a:latin typeface="Cambria" pitchFamily="18" charset="0"/>
              </a:rPr>
              <a:t> </a:t>
            </a:r>
            <a:r>
              <a:rPr lang="ru-RU" sz="3100" i="1" dirty="0" err="1">
                <a:latin typeface="Cambria" pitchFamily="18" charset="0"/>
              </a:rPr>
              <a:t>техногенної</a:t>
            </a:r>
            <a:r>
              <a:rPr lang="ru-RU" sz="3100" i="1" dirty="0">
                <a:latin typeface="Cambria" pitchFamily="18" charset="0"/>
              </a:rPr>
              <a:t> </a:t>
            </a:r>
            <a:r>
              <a:rPr lang="ru-RU" sz="3100" i="1" dirty="0" err="1">
                <a:latin typeface="Cambria" pitchFamily="18" charset="0"/>
              </a:rPr>
              <a:t>безпеки</a:t>
            </a:r>
            <a:r>
              <a:rPr lang="ru-RU" sz="3100" i="1" dirty="0">
                <a:latin typeface="Cambria" pitchFamily="18" charset="0"/>
              </a:rPr>
              <a:t>, </a:t>
            </a:r>
            <a:r>
              <a:rPr lang="ru-RU" sz="3100" i="1" dirty="0" err="1">
                <a:latin typeface="Cambria" pitchFamily="18" charset="0"/>
              </a:rPr>
              <a:t>якщо</a:t>
            </a:r>
            <a:r>
              <a:rPr lang="ru-RU" sz="3100" i="1" dirty="0">
                <a:latin typeface="Cambria" pitchFamily="18" charset="0"/>
              </a:rPr>
              <a:t> </a:t>
            </a:r>
            <a:r>
              <a:rPr lang="ru-RU" sz="3100" i="1" dirty="0" err="1">
                <a:latin typeface="Cambria" pitchFamily="18" charset="0"/>
              </a:rPr>
              <a:t>воно</a:t>
            </a:r>
            <a:r>
              <a:rPr lang="ru-RU" sz="3100" i="1" dirty="0">
                <a:latin typeface="Cambria" pitchFamily="18" charset="0"/>
              </a:rPr>
              <a:t> </a:t>
            </a:r>
            <a:r>
              <a:rPr lang="ru-RU" sz="3100" i="1" dirty="0" err="1">
                <a:latin typeface="Cambria" pitchFamily="18" charset="0"/>
              </a:rPr>
              <a:t>спричинило</a:t>
            </a:r>
            <a:r>
              <a:rPr lang="ru-RU" sz="3100" i="1" dirty="0">
                <a:latin typeface="Cambria" pitchFamily="18" charset="0"/>
              </a:rPr>
              <a:t> </a:t>
            </a:r>
            <a:r>
              <a:rPr lang="ru-RU" sz="3100" i="1" dirty="0" err="1">
                <a:latin typeface="Cambria" pitchFamily="18" charset="0"/>
              </a:rPr>
              <a:t>виникнення</a:t>
            </a:r>
            <a:r>
              <a:rPr lang="ru-RU" sz="3100" i="1" dirty="0">
                <a:latin typeface="Cambria" pitchFamily="18" charset="0"/>
              </a:rPr>
              <a:t> </a:t>
            </a:r>
            <a:r>
              <a:rPr lang="ru-RU" sz="3100" i="1" dirty="0" err="1">
                <a:latin typeface="Cambria" pitchFamily="18" charset="0"/>
              </a:rPr>
              <a:t>пожежі</a:t>
            </a:r>
            <a:r>
              <a:rPr lang="ru-RU" sz="3100" i="1" dirty="0">
                <a:latin typeface="Cambria" pitchFamily="18" charset="0"/>
              </a:rPr>
              <a:t> </a:t>
            </a:r>
            <a:r>
              <a:rPr lang="ru-RU" sz="3100" i="1" dirty="0" err="1">
                <a:latin typeface="Cambria" pitchFamily="18" charset="0"/>
              </a:rPr>
              <a:t>або</a:t>
            </a:r>
            <a:r>
              <a:rPr lang="ru-RU" sz="3100" i="1" dirty="0">
                <a:latin typeface="Cambria" pitchFamily="18" charset="0"/>
              </a:rPr>
              <a:t> </a:t>
            </a:r>
            <a:r>
              <a:rPr lang="ru-RU" sz="3100" i="1" dirty="0" err="1">
                <a:latin typeface="Cambria" pitchFamily="18" charset="0"/>
              </a:rPr>
              <a:t>аварії</a:t>
            </a:r>
            <a:r>
              <a:rPr lang="ru-RU" sz="3100" i="1" dirty="0">
                <a:latin typeface="Cambria" pitchFamily="18" charset="0"/>
              </a:rPr>
              <a:t>, </a:t>
            </a:r>
            <a:r>
              <a:rPr lang="ru-RU" sz="3100" i="1" dirty="0" err="1">
                <a:latin typeface="Cambria" pitchFamily="18" charset="0"/>
              </a:rPr>
              <a:t>якою</a:t>
            </a:r>
            <a:r>
              <a:rPr lang="ru-RU" sz="3100" i="1" dirty="0">
                <a:latin typeface="Cambria" pitchFamily="18" charset="0"/>
              </a:rPr>
              <a:t> </a:t>
            </a:r>
            <a:r>
              <a:rPr lang="ru-RU" sz="3100" i="1" dirty="0" err="1">
                <a:latin typeface="Cambria" pitchFamily="18" charset="0"/>
              </a:rPr>
              <a:t>заподіяно</a:t>
            </a:r>
            <a:r>
              <a:rPr lang="ru-RU" sz="3100" i="1" dirty="0">
                <a:latin typeface="Cambria" pitchFamily="18" charset="0"/>
              </a:rPr>
              <a:t> шкоду </a:t>
            </a:r>
            <a:r>
              <a:rPr lang="ru-RU" sz="3100" i="1" dirty="0" err="1">
                <a:latin typeface="Cambria" pitchFamily="18" charset="0"/>
              </a:rPr>
              <a:t>здоров’ю</a:t>
            </a:r>
            <a:r>
              <a:rPr lang="ru-RU" sz="3100" i="1" dirty="0">
                <a:latin typeface="Cambria" pitchFamily="18" charset="0"/>
              </a:rPr>
              <a:t> людей </a:t>
            </a:r>
            <a:r>
              <a:rPr lang="ru-RU" sz="3100" i="1" dirty="0" err="1">
                <a:latin typeface="Cambria" pitchFamily="18" charset="0"/>
              </a:rPr>
              <a:t>або</a:t>
            </a:r>
            <a:r>
              <a:rPr lang="ru-RU" sz="3100" i="1" dirty="0">
                <a:latin typeface="Cambria" pitchFamily="18" charset="0"/>
              </a:rPr>
              <a:t> </a:t>
            </a:r>
            <a:r>
              <a:rPr lang="ru-RU" sz="3100" i="1" dirty="0" err="1">
                <a:latin typeface="Cambria" pitchFamily="18" charset="0"/>
              </a:rPr>
              <a:t>майнову</a:t>
            </a:r>
            <a:r>
              <a:rPr lang="ru-RU" sz="3100" i="1" dirty="0">
                <a:latin typeface="Cambria" pitchFamily="18" charset="0"/>
              </a:rPr>
              <a:t> шкоду у великому </a:t>
            </a:r>
            <a:r>
              <a:rPr lang="ru-RU" sz="3100" i="1" dirty="0" err="1">
                <a:latin typeface="Cambria" pitchFamily="18" charset="0"/>
              </a:rPr>
              <a:t>розмірі</a:t>
            </a:r>
            <a:r>
              <a:rPr lang="ru-RU" sz="3100" i="1" dirty="0">
                <a:latin typeface="Cambria" pitchFamily="18" charset="0"/>
              </a:rPr>
              <a:t>, -</a:t>
            </a:r>
          </a:p>
          <a:p>
            <a:pPr marL="0" indent="0" algn="just">
              <a:buNone/>
            </a:pPr>
            <a:r>
              <a:rPr lang="ru-RU" sz="3100" i="1" dirty="0">
                <a:latin typeface="Cambria" pitchFamily="18" charset="0"/>
              </a:rPr>
              <a:t>2. Те </a:t>
            </a:r>
            <a:r>
              <a:rPr lang="ru-RU" sz="3100" i="1" dirty="0" err="1">
                <a:latin typeface="Cambria" pitchFamily="18" charset="0"/>
              </a:rPr>
              <a:t>саме</a:t>
            </a:r>
            <a:r>
              <a:rPr lang="ru-RU" sz="3100" i="1" dirty="0">
                <a:latin typeface="Cambria" pitchFamily="18" charset="0"/>
              </a:rPr>
              <a:t> </a:t>
            </a:r>
            <a:r>
              <a:rPr lang="ru-RU" sz="3100" i="1" dirty="0" err="1">
                <a:latin typeface="Cambria" pitchFamily="18" charset="0"/>
              </a:rPr>
              <a:t>діяння</a:t>
            </a:r>
            <a:r>
              <a:rPr lang="ru-RU" sz="3100" i="1" dirty="0">
                <a:latin typeface="Cambria" pitchFamily="18" charset="0"/>
              </a:rPr>
              <a:t>, </a:t>
            </a:r>
            <a:r>
              <a:rPr lang="ru-RU" sz="3100" i="1" dirty="0" err="1">
                <a:latin typeface="Cambria" pitchFamily="18" charset="0"/>
              </a:rPr>
              <a:t>якщо</a:t>
            </a:r>
            <a:r>
              <a:rPr lang="ru-RU" sz="3100" i="1" dirty="0">
                <a:latin typeface="Cambria" pitchFamily="18" charset="0"/>
              </a:rPr>
              <a:t> </a:t>
            </a:r>
            <a:r>
              <a:rPr lang="ru-RU" sz="3100" i="1" dirty="0" err="1">
                <a:latin typeface="Cambria" pitchFamily="18" charset="0"/>
              </a:rPr>
              <a:t>воно</a:t>
            </a:r>
            <a:r>
              <a:rPr lang="ru-RU" sz="3100" i="1" dirty="0">
                <a:latin typeface="Cambria" pitchFamily="18" charset="0"/>
              </a:rPr>
              <a:t> </a:t>
            </a:r>
            <a:r>
              <a:rPr lang="ru-RU" sz="3100" i="1" dirty="0" err="1">
                <a:latin typeface="Cambria" pitchFamily="18" charset="0"/>
              </a:rPr>
              <a:t>спричинило</a:t>
            </a:r>
            <a:r>
              <a:rPr lang="ru-RU" sz="3100" i="1" dirty="0">
                <a:latin typeface="Cambria" pitchFamily="18" charset="0"/>
              </a:rPr>
              <a:t> </a:t>
            </a:r>
            <a:r>
              <a:rPr lang="ru-RU" sz="3100" i="1" dirty="0" err="1">
                <a:latin typeface="Cambria" pitchFamily="18" charset="0"/>
              </a:rPr>
              <a:t>загибель</a:t>
            </a:r>
            <a:r>
              <a:rPr lang="ru-RU" sz="3100" i="1" dirty="0">
                <a:latin typeface="Cambria" pitchFamily="18" charset="0"/>
              </a:rPr>
              <a:t> людей, </a:t>
            </a:r>
            <a:r>
              <a:rPr lang="ru-RU" sz="3100" i="1" dirty="0" err="1">
                <a:latin typeface="Cambria" pitchFamily="18" charset="0"/>
              </a:rPr>
              <a:t>майнову</a:t>
            </a:r>
            <a:r>
              <a:rPr lang="ru-RU" sz="3100" i="1" dirty="0">
                <a:latin typeface="Cambria" pitchFamily="18" charset="0"/>
              </a:rPr>
              <a:t> шкоду в особливо великому </a:t>
            </a:r>
            <a:r>
              <a:rPr lang="ru-RU" sz="3100" i="1" dirty="0" err="1">
                <a:latin typeface="Cambria" pitchFamily="18" charset="0"/>
              </a:rPr>
              <a:t>розмірі</a:t>
            </a:r>
            <a:r>
              <a:rPr lang="ru-RU" sz="3100" i="1" dirty="0">
                <a:latin typeface="Cambria" pitchFamily="18" charset="0"/>
              </a:rPr>
              <a:t> </a:t>
            </a:r>
            <a:r>
              <a:rPr lang="ru-RU" sz="3100" i="1" dirty="0" err="1">
                <a:latin typeface="Cambria" pitchFamily="18" charset="0"/>
              </a:rPr>
              <a:t>або</a:t>
            </a:r>
            <a:r>
              <a:rPr lang="ru-RU" sz="3100" i="1" dirty="0">
                <a:latin typeface="Cambria" pitchFamily="18" charset="0"/>
              </a:rPr>
              <a:t> </a:t>
            </a:r>
            <a:r>
              <a:rPr lang="ru-RU" sz="3100" i="1" dirty="0" err="1">
                <a:latin typeface="Cambria" pitchFamily="18" charset="0"/>
              </a:rPr>
              <a:t>інші</a:t>
            </a:r>
            <a:r>
              <a:rPr lang="ru-RU" sz="3100" i="1" dirty="0">
                <a:latin typeface="Cambria" pitchFamily="18" charset="0"/>
              </a:rPr>
              <a:t> </a:t>
            </a:r>
            <a:r>
              <a:rPr lang="ru-RU" sz="3100" i="1" dirty="0" err="1">
                <a:latin typeface="Cambria" pitchFamily="18" charset="0"/>
              </a:rPr>
              <a:t>тяжкі</a:t>
            </a:r>
            <a:r>
              <a:rPr lang="ru-RU" sz="3100" i="1" dirty="0">
                <a:latin typeface="Cambria" pitchFamily="18" charset="0"/>
              </a:rPr>
              <a:t> </a:t>
            </a:r>
            <a:r>
              <a:rPr lang="ru-RU" sz="3100" i="1" dirty="0" err="1">
                <a:latin typeface="Cambria" pitchFamily="18" charset="0"/>
              </a:rPr>
              <a:t>наслідки</a:t>
            </a:r>
            <a:r>
              <a:rPr lang="ru-RU" sz="3100" i="1" dirty="0">
                <a:latin typeface="Cambria" pitchFamily="18" charset="0"/>
              </a:rPr>
              <a:t>, -</a:t>
            </a:r>
          </a:p>
          <a:p>
            <a:pPr marL="0" indent="0" algn="just">
              <a:buNone/>
            </a:pPr>
            <a:r>
              <a:rPr lang="ru-RU" sz="3100" i="1" dirty="0" err="1">
                <a:latin typeface="Cambria" pitchFamily="18" charset="0"/>
              </a:rPr>
              <a:t>Примітка</a:t>
            </a:r>
            <a:r>
              <a:rPr lang="ru-RU" sz="3100" i="1" dirty="0">
                <a:latin typeface="Cambria" pitchFamily="18" charset="0"/>
              </a:rPr>
              <a:t>. </a:t>
            </a:r>
            <a:r>
              <a:rPr lang="ru-RU" sz="3100" i="1" dirty="0" err="1">
                <a:latin typeface="Cambria" pitchFamily="18" charset="0"/>
              </a:rPr>
              <a:t>Майнова</a:t>
            </a:r>
            <a:r>
              <a:rPr lang="ru-RU" sz="3100" i="1" dirty="0">
                <a:latin typeface="Cambria" pitchFamily="18" charset="0"/>
              </a:rPr>
              <a:t> шкода </a:t>
            </a:r>
            <a:r>
              <a:rPr lang="ru-RU" sz="3100" i="1" dirty="0" err="1">
                <a:latin typeface="Cambria" pitchFamily="18" charset="0"/>
              </a:rPr>
              <a:t>вважається</a:t>
            </a:r>
            <a:r>
              <a:rPr lang="ru-RU" sz="3100" i="1" dirty="0">
                <a:latin typeface="Cambria" pitchFamily="18" charset="0"/>
              </a:rPr>
              <a:t> </a:t>
            </a:r>
            <a:r>
              <a:rPr lang="ru-RU" sz="3100" i="1" dirty="0" err="1">
                <a:latin typeface="Cambria" pitchFamily="18" charset="0"/>
              </a:rPr>
              <a:t>заподіяною</a:t>
            </a:r>
            <a:r>
              <a:rPr lang="ru-RU" sz="3100" i="1" dirty="0">
                <a:latin typeface="Cambria" pitchFamily="18" charset="0"/>
              </a:rPr>
              <a:t> у великих </a:t>
            </a:r>
            <a:r>
              <a:rPr lang="ru-RU" sz="3100" i="1" dirty="0" err="1">
                <a:latin typeface="Cambria" pitchFamily="18" charset="0"/>
              </a:rPr>
              <a:t>розмірах</a:t>
            </a:r>
            <a:r>
              <a:rPr lang="ru-RU" sz="3100" i="1" dirty="0">
                <a:latin typeface="Cambria" pitchFamily="18" charset="0"/>
              </a:rPr>
              <a:t>, </a:t>
            </a:r>
            <a:r>
              <a:rPr lang="ru-RU" sz="3100" i="1" dirty="0" err="1">
                <a:latin typeface="Cambria" pitchFamily="18" charset="0"/>
              </a:rPr>
              <a:t>якщо</a:t>
            </a:r>
            <a:r>
              <a:rPr lang="ru-RU" sz="3100" i="1" dirty="0">
                <a:latin typeface="Cambria" pitchFamily="18" charset="0"/>
              </a:rPr>
              <a:t> </a:t>
            </a:r>
            <a:r>
              <a:rPr lang="ru-RU" sz="3100" i="1" dirty="0" err="1">
                <a:latin typeface="Cambria" pitchFamily="18" charset="0"/>
              </a:rPr>
              <a:t>прямі</a:t>
            </a:r>
            <a:r>
              <a:rPr lang="ru-RU" sz="3100" i="1" dirty="0">
                <a:latin typeface="Cambria" pitchFamily="18" charset="0"/>
              </a:rPr>
              <a:t> </a:t>
            </a:r>
            <a:r>
              <a:rPr lang="ru-RU" sz="3100" i="1" dirty="0" err="1">
                <a:latin typeface="Cambria" pitchFamily="18" charset="0"/>
              </a:rPr>
              <a:t>збитки</a:t>
            </a:r>
            <a:r>
              <a:rPr lang="ru-RU" sz="3100" i="1" dirty="0">
                <a:latin typeface="Cambria" pitchFamily="18" charset="0"/>
              </a:rPr>
              <a:t> </a:t>
            </a:r>
            <a:r>
              <a:rPr lang="ru-RU" sz="3100" i="1" dirty="0" err="1">
                <a:latin typeface="Cambria" pitchFamily="18" charset="0"/>
              </a:rPr>
              <a:t>становлять</a:t>
            </a:r>
            <a:r>
              <a:rPr lang="ru-RU" sz="3100" i="1" dirty="0">
                <a:latin typeface="Cambria" pitchFamily="18" charset="0"/>
              </a:rPr>
              <a:t> суму, яка в триста і </a:t>
            </a:r>
            <a:r>
              <a:rPr lang="ru-RU" sz="3100" i="1" dirty="0" err="1">
                <a:latin typeface="Cambria" pitchFamily="18" charset="0"/>
              </a:rPr>
              <a:t>більше</a:t>
            </a:r>
            <a:r>
              <a:rPr lang="ru-RU" sz="3100" i="1" dirty="0">
                <a:latin typeface="Cambria" pitchFamily="18" charset="0"/>
              </a:rPr>
              <a:t> </a:t>
            </a:r>
            <a:r>
              <a:rPr lang="ru-RU" sz="3100" i="1" dirty="0" err="1">
                <a:latin typeface="Cambria" pitchFamily="18" charset="0"/>
              </a:rPr>
              <a:t>разів</a:t>
            </a:r>
            <a:r>
              <a:rPr lang="ru-RU" sz="3100" i="1" dirty="0">
                <a:latin typeface="Cambria" pitchFamily="18" charset="0"/>
              </a:rPr>
              <a:t> </a:t>
            </a:r>
            <a:r>
              <a:rPr lang="ru-RU" sz="3100" i="1" dirty="0" err="1">
                <a:latin typeface="Cambria" pitchFamily="18" charset="0"/>
              </a:rPr>
              <a:t>перевищує</a:t>
            </a:r>
            <a:r>
              <a:rPr lang="ru-RU" sz="3100" i="1" dirty="0">
                <a:latin typeface="Cambria" pitchFamily="18" charset="0"/>
              </a:rPr>
              <a:t> </a:t>
            </a:r>
            <a:r>
              <a:rPr lang="ru-RU" sz="3100" i="1" dirty="0" err="1">
                <a:latin typeface="Cambria" pitchFamily="18" charset="0"/>
              </a:rPr>
              <a:t>неоподатковуваний</a:t>
            </a:r>
            <a:r>
              <a:rPr lang="ru-RU" sz="3100" i="1" dirty="0">
                <a:latin typeface="Cambria" pitchFamily="18" charset="0"/>
              </a:rPr>
              <a:t> </a:t>
            </a:r>
            <a:r>
              <a:rPr lang="ru-RU" sz="3100" i="1" dirty="0" err="1">
                <a:latin typeface="Cambria" pitchFamily="18" charset="0"/>
              </a:rPr>
              <a:t>мінімум</a:t>
            </a:r>
            <a:r>
              <a:rPr lang="ru-RU" sz="3100" i="1" dirty="0">
                <a:latin typeface="Cambria" pitchFamily="18" charset="0"/>
              </a:rPr>
              <a:t> </a:t>
            </a:r>
            <a:r>
              <a:rPr lang="ru-RU" sz="3100" i="1" dirty="0" err="1">
                <a:latin typeface="Cambria" pitchFamily="18" charset="0"/>
              </a:rPr>
              <a:t>доходів</a:t>
            </a:r>
            <a:r>
              <a:rPr lang="ru-RU" sz="3100" i="1" dirty="0">
                <a:latin typeface="Cambria" pitchFamily="18" charset="0"/>
              </a:rPr>
              <a:t> </a:t>
            </a:r>
            <a:r>
              <a:rPr lang="ru-RU" sz="3100" i="1" dirty="0" err="1">
                <a:latin typeface="Cambria" pitchFamily="18" charset="0"/>
              </a:rPr>
              <a:t>громадян</a:t>
            </a:r>
            <a:r>
              <a:rPr lang="ru-RU" sz="3100" i="1" dirty="0">
                <a:latin typeface="Cambria" pitchFamily="18" charset="0"/>
              </a:rPr>
              <a:t>, а в особливо великих </a:t>
            </a:r>
            <a:r>
              <a:rPr lang="ru-RU" sz="3100" i="1" dirty="0" err="1">
                <a:latin typeface="Cambria" pitchFamily="18" charset="0"/>
              </a:rPr>
              <a:t>розмірах</a:t>
            </a:r>
            <a:r>
              <a:rPr lang="ru-RU" sz="3100" i="1" dirty="0">
                <a:latin typeface="Cambria" pitchFamily="18" charset="0"/>
              </a:rPr>
              <a:t> - </a:t>
            </a:r>
            <a:r>
              <a:rPr lang="ru-RU" sz="3100" i="1" dirty="0" err="1">
                <a:latin typeface="Cambria" pitchFamily="18" charset="0"/>
              </a:rPr>
              <a:t>якщо</a:t>
            </a:r>
            <a:r>
              <a:rPr lang="ru-RU" sz="3100" i="1" dirty="0">
                <a:latin typeface="Cambria" pitchFamily="18" charset="0"/>
              </a:rPr>
              <a:t> </a:t>
            </a:r>
            <a:r>
              <a:rPr lang="ru-RU" sz="3100" i="1" dirty="0" err="1">
                <a:latin typeface="Cambria" pitchFamily="18" charset="0"/>
              </a:rPr>
              <a:t>прямі</a:t>
            </a:r>
            <a:r>
              <a:rPr lang="ru-RU" sz="3100" i="1" dirty="0">
                <a:latin typeface="Cambria" pitchFamily="18" charset="0"/>
              </a:rPr>
              <a:t> </a:t>
            </a:r>
            <a:r>
              <a:rPr lang="ru-RU" sz="3100" i="1" dirty="0" err="1">
                <a:latin typeface="Cambria" pitchFamily="18" charset="0"/>
              </a:rPr>
              <a:t>збитки</a:t>
            </a:r>
            <a:r>
              <a:rPr lang="ru-RU" sz="3100" i="1" dirty="0">
                <a:latin typeface="Cambria" pitchFamily="18" charset="0"/>
              </a:rPr>
              <a:t> </a:t>
            </a:r>
            <a:r>
              <a:rPr lang="ru-RU" sz="3100" i="1" dirty="0" err="1">
                <a:latin typeface="Cambria" pitchFamily="18" charset="0"/>
              </a:rPr>
              <a:t>становлять</a:t>
            </a:r>
            <a:r>
              <a:rPr lang="ru-RU" sz="3100" i="1" dirty="0">
                <a:latin typeface="Cambria" pitchFamily="18" charset="0"/>
              </a:rPr>
              <a:t> суму, яка в </a:t>
            </a:r>
            <a:r>
              <a:rPr lang="ru-RU" sz="3100" i="1" dirty="0" err="1">
                <a:latin typeface="Cambria" pitchFamily="18" charset="0"/>
              </a:rPr>
              <a:t>тисячу</a:t>
            </a:r>
            <a:r>
              <a:rPr lang="ru-RU" sz="3100" i="1" dirty="0">
                <a:latin typeface="Cambria" pitchFamily="18" charset="0"/>
              </a:rPr>
              <a:t> і </a:t>
            </a:r>
            <a:r>
              <a:rPr lang="ru-RU" sz="3100" i="1" dirty="0" err="1">
                <a:latin typeface="Cambria" pitchFamily="18" charset="0"/>
              </a:rPr>
              <a:t>більше</a:t>
            </a:r>
            <a:r>
              <a:rPr lang="ru-RU" sz="3100" i="1" dirty="0">
                <a:latin typeface="Cambria" pitchFamily="18" charset="0"/>
              </a:rPr>
              <a:t> </a:t>
            </a:r>
            <a:r>
              <a:rPr lang="ru-RU" sz="3100" i="1" dirty="0" err="1">
                <a:latin typeface="Cambria" pitchFamily="18" charset="0"/>
              </a:rPr>
              <a:t>разів</a:t>
            </a:r>
            <a:r>
              <a:rPr lang="ru-RU" sz="3100" i="1" dirty="0">
                <a:latin typeface="Cambria" pitchFamily="18" charset="0"/>
              </a:rPr>
              <a:t> </a:t>
            </a:r>
            <a:r>
              <a:rPr lang="ru-RU" sz="3100" i="1" dirty="0" err="1">
                <a:latin typeface="Cambria" pitchFamily="18" charset="0"/>
              </a:rPr>
              <a:t>перевищує</a:t>
            </a:r>
            <a:r>
              <a:rPr lang="ru-RU" sz="3100" i="1" dirty="0">
                <a:latin typeface="Cambria" pitchFamily="18" charset="0"/>
              </a:rPr>
              <a:t> </a:t>
            </a:r>
            <a:r>
              <a:rPr lang="ru-RU" sz="3100" i="1" dirty="0" err="1">
                <a:latin typeface="Cambria" pitchFamily="18" charset="0"/>
              </a:rPr>
              <a:t>неоподатковуваний</a:t>
            </a:r>
            <a:r>
              <a:rPr lang="ru-RU" sz="3100" i="1" dirty="0">
                <a:latin typeface="Cambria" pitchFamily="18" charset="0"/>
              </a:rPr>
              <a:t> </a:t>
            </a:r>
            <a:r>
              <a:rPr lang="ru-RU" sz="3100" i="1" dirty="0" err="1">
                <a:latin typeface="Cambria" pitchFamily="18" charset="0"/>
              </a:rPr>
              <a:t>мінімум</a:t>
            </a:r>
            <a:r>
              <a:rPr lang="ru-RU" sz="3100" i="1" dirty="0">
                <a:latin typeface="Cambria" pitchFamily="18" charset="0"/>
              </a:rPr>
              <a:t> </a:t>
            </a:r>
            <a:r>
              <a:rPr lang="ru-RU" sz="3100" i="1" dirty="0" err="1">
                <a:latin typeface="Cambria" pitchFamily="18" charset="0"/>
              </a:rPr>
              <a:t>доходів</a:t>
            </a:r>
            <a:r>
              <a:rPr lang="ru-RU" sz="3100" i="1" dirty="0">
                <a:latin typeface="Cambria" pitchFamily="18" charset="0"/>
              </a:rPr>
              <a:t> </a:t>
            </a:r>
            <a:r>
              <a:rPr lang="ru-RU" sz="3100" i="1" dirty="0" err="1">
                <a:latin typeface="Cambria" pitchFamily="18" charset="0"/>
              </a:rPr>
              <a:t>громадян</a:t>
            </a:r>
            <a:r>
              <a:rPr lang="ru-RU" sz="3100" i="1" dirty="0">
                <a:latin typeface="Cambria" pitchFamily="18" charset="0"/>
              </a:rPr>
              <a:t>.</a:t>
            </a:r>
          </a:p>
          <a:p>
            <a:pPr marL="0" indent="0" algn="just">
              <a:buNone/>
            </a:pPr>
            <a:r>
              <a:rPr lang="ru-RU" sz="3100" i="1" dirty="0">
                <a:latin typeface="Cambria" pitchFamily="18" charset="0"/>
              </a:rPr>
              <a:t>{</a:t>
            </a:r>
            <a:r>
              <a:rPr lang="ru-RU" sz="3100" i="1" dirty="0" err="1">
                <a:latin typeface="Cambria" pitchFamily="18" charset="0"/>
              </a:rPr>
              <a:t>Стаття</a:t>
            </a:r>
            <a:r>
              <a:rPr lang="ru-RU" sz="3100" i="1" dirty="0">
                <a:latin typeface="Cambria" pitchFamily="18" charset="0"/>
              </a:rPr>
              <a:t> 270 </a:t>
            </a:r>
            <a:r>
              <a:rPr lang="ru-RU" sz="3100" i="1" dirty="0" err="1">
                <a:latin typeface="Cambria" pitchFamily="18" charset="0"/>
              </a:rPr>
              <a:t>із</a:t>
            </a:r>
            <a:r>
              <a:rPr lang="ru-RU" sz="3100" i="1" dirty="0">
                <a:latin typeface="Cambria" pitchFamily="18" charset="0"/>
              </a:rPr>
              <a:t> </a:t>
            </a:r>
            <a:r>
              <a:rPr lang="ru-RU" sz="3100" i="1" dirty="0" err="1">
                <a:latin typeface="Cambria" pitchFamily="18" charset="0"/>
              </a:rPr>
              <a:t>змінами</a:t>
            </a:r>
            <a:r>
              <a:rPr lang="ru-RU" sz="3100" i="1" dirty="0">
                <a:latin typeface="Cambria" pitchFamily="18" charset="0"/>
              </a:rPr>
              <a:t>, </a:t>
            </a:r>
            <a:r>
              <a:rPr lang="ru-RU" sz="3100" i="1" dirty="0" err="1">
                <a:latin typeface="Cambria" pitchFamily="18" charset="0"/>
              </a:rPr>
              <a:t>внесеними</a:t>
            </a:r>
            <a:r>
              <a:rPr lang="ru-RU" sz="3100" i="1" dirty="0">
                <a:latin typeface="Cambria" pitchFamily="18" charset="0"/>
              </a:rPr>
              <a:t> </a:t>
            </a:r>
            <a:r>
              <a:rPr lang="ru-RU" sz="3100" i="1" dirty="0" err="1">
                <a:latin typeface="Cambria" pitchFamily="18" charset="0"/>
              </a:rPr>
              <a:t>згідно</a:t>
            </a:r>
            <a:r>
              <a:rPr lang="ru-RU" sz="3100" i="1" dirty="0">
                <a:latin typeface="Cambria" pitchFamily="18" charset="0"/>
              </a:rPr>
              <a:t> </a:t>
            </a:r>
            <a:r>
              <a:rPr lang="ru-RU" sz="3100" i="1" dirty="0" err="1">
                <a:latin typeface="Cambria" pitchFamily="18" charset="0"/>
              </a:rPr>
              <a:t>із</a:t>
            </a:r>
            <a:r>
              <a:rPr lang="ru-RU" sz="3100" i="1" dirty="0">
                <a:latin typeface="Cambria" pitchFamily="18" charset="0"/>
              </a:rPr>
              <a:t> Законами № 2617-</a:t>
            </a:r>
            <a:r>
              <a:rPr lang="en-US" sz="3100" i="1" dirty="0">
                <a:latin typeface="Cambria" pitchFamily="18" charset="0"/>
              </a:rPr>
              <a:t>VIII </a:t>
            </a:r>
            <a:r>
              <a:rPr lang="ru-RU" sz="3100" i="1" dirty="0" err="1">
                <a:latin typeface="Cambria" pitchFamily="18" charset="0"/>
              </a:rPr>
              <a:t>від</a:t>
            </a:r>
            <a:r>
              <a:rPr lang="ru-RU" sz="3100" i="1" dirty="0">
                <a:latin typeface="Cambria" pitchFamily="18" charset="0"/>
              </a:rPr>
              <a:t> 22.11.2018, № 1366-</a:t>
            </a:r>
            <a:r>
              <a:rPr lang="en-US" sz="3100" i="1" dirty="0">
                <a:latin typeface="Cambria" pitchFamily="18" charset="0"/>
              </a:rPr>
              <a:t>IX </a:t>
            </a:r>
            <a:r>
              <a:rPr lang="ru-RU" sz="3100" i="1" dirty="0" err="1">
                <a:latin typeface="Cambria" pitchFamily="18" charset="0"/>
              </a:rPr>
              <a:t>від</a:t>
            </a:r>
            <a:r>
              <a:rPr lang="ru-RU" sz="3100" i="1" dirty="0">
                <a:latin typeface="Cambria" pitchFamily="18" charset="0"/>
              </a:rPr>
              <a:t> 30.03.2021}</a:t>
            </a:r>
          </a:p>
          <a:p>
            <a:endParaRPr lang="ru-RU" dirty="0"/>
          </a:p>
        </p:txBody>
      </p:sp>
      <p:pic>
        <p:nvPicPr>
          <p:cNvPr id="61442" name="Picture 2" descr="ÐÐ°ÑÑÐ¸Ð½ÐºÐ¸ Ð¿Ð¾ Ð·Ð°Ð¿ÑÐ¾ÑÑ Ð¿Ð¾Ð¶ÐµÐ¶Ð°"/>
          <p:cNvPicPr>
            <a:picLocks noChangeAspect="1" noChangeArrowheads="1"/>
          </p:cNvPicPr>
          <p:nvPr/>
        </p:nvPicPr>
        <p:blipFill>
          <a:blip r:embed="rId2" cstate="print"/>
          <a:srcRect/>
          <a:stretch>
            <a:fillRect/>
          </a:stretch>
        </p:blipFill>
        <p:spPr bwMode="auto">
          <a:xfrm>
            <a:off x="4139952" y="4149080"/>
            <a:ext cx="4744616" cy="253900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88640"/>
            <a:ext cx="8640960" cy="4525963"/>
          </a:xfrm>
        </p:spPr>
        <p:txBody>
          <a:bodyPr>
            <a:normAutofit fontScale="85000" lnSpcReduction="20000"/>
          </a:bodyPr>
          <a:lstStyle/>
          <a:p>
            <a:pPr marL="0" indent="0" algn="just">
              <a:buNone/>
            </a:pPr>
            <a:r>
              <a:rPr lang="uk-UA" b="1" i="1" dirty="0">
                <a:latin typeface="Cambria" pitchFamily="18" charset="0"/>
              </a:rPr>
              <a:t>Об’єктивна сторона</a:t>
            </a:r>
            <a:r>
              <a:rPr lang="uk-UA" dirty="0">
                <a:latin typeface="Cambria" pitchFamily="18" charset="0"/>
              </a:rPr>
              <a:t> - порушення встановлених законодавством вимог пожежної або техногенної безпеки, якщо воно спричинило виникнення пожежі або аварії, якою заподіяно шкоду здоров’ю людей або майнову шкоду у великому розмірі. </a:t>
            </a:r>
            <a:endParaRPr lang="ru-RU" dirty="0">
              <a:latin typeface="Cambria" pitchFamily="18" charset="0"/>
            </a:endParaRPr>
          </a:p>
          <a:p>
            <a:pPr marL="0" indent="0" algn="just">
              <a:buNone/>
            </a:pPr>
            <a:endParaRPr lang="uk-UA" b="1" i="1" dirty="0">
              <a:latin typeface="Cambria" pitchFamily="18" charset="0"/>
            </a:endParaRPr>
          </a:p>
          <a:p>
            <a:pPr marL="0" indent="0" algn="just">
              <a:buNone/>
            </a:pPr>
            <a:r>
              <a:rPr lang="uk-UA" b="1" i="1" dirty="0">
                <a:latin typeface="Cambria" pitchFamily="18" charset="0"/>
              </a:rPr>
              <a:t>Суб’єктивна сторона</a:t>
            </a:r>
            <a:r>
              <a:rPr lang="uk-UA" dirty="0">
                <a:latin typeface="Cambria" pitchFamily="18" charset="0"/>
              </a:rPr>
              <a:t> кримінального правопорушення щодо порушення вимог пожежної безпеки або техногенної безпеки— може бути як </a:t>
            </a:r>
            <a:r>
              <a:rPr lang="uk-UA" b="1" i="1" dirty="0">
                <a:latin typeface="Cambria" pitchFamily="18" charset="0"/>
              </a:rPr>
              <a:t>умисел, так і необережність</a:t>
            </a:r>
            <a:r>
              <a:rPr lang="uk-UA" dirty="0">
                <a:latin typeface="Cambria" pitchFamily="18" charset="0"/>
              </a:rPr>
              <a:t>, а щодо наслідків (шкоди здоров’ю людей або майнової шкоди) — лише </a:t>
            </a:r>
            <a:r>
              <a:rPr lang="uk-UA" b="1" i="1" dirty="0">
                <a:latin typeface="Cambria" pitchFamily="18" charset="0"/>
              </a:rPr>
              <a:t>необережність.</a:t>
            </a:r>
          </a:p>
          <a:p>
            <a:pPr marL="0" indent="0" algn="just">
              <a:buNone/>
            </a:pPr>
            <a:endParaRPr lang="ru-RU" dirty="0">
              <a:latin typeface="Cambria" pitchFamily="18" charset="0"/>
            </a:endParaRPr>
          </a:p>
          <a:p>
            <a:pPr marL="0" indent="0" algn="just">
              <a:buNone/>
            </a:pPr>
            <a:r>
              <a:rPr lang="uk-UA" b="1" i="1" dirty="0">
                <a:latin typeface="Cambria" pitchFamily="18" charset="0"/>
              </a:rPr>
              <a:t>Суб’єктом</a:t>
            </a:r>
            <a:r>
              <a:rPr lang="uk-UA" dirty="0">
                <a:latin typeface="Cambria" pitchFamily="18" charset="0"/>
              </a:rPr>
              <a:t> кримінального правопорушення може бути будь-яка особа, яка досягла 16-річного віку.</a:t>
            </a:r>
            <a:endParaRPr lang="ru-RU" dirty="0">
              <a:latin typeface="Cambria" pitchFamily="18" charset="0"/>
            </a:endParaRPr>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lenvo\Desktop\preview-21747NOGxzlYV2Z_00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476672"/>
            <a:ext cx="8892480" cy="6381328"/>
          </a:xfrm>
        </p:spPr>
        <p:txBody>
          <a:bodyPr>
            <a:normAutofit/>
          </a:bodyPr>
          <a:lstStyle/>
          <a:p>
            <a:pPr algn="ctr">
              <a:buNone/>
            </a:pPr>
            <a:r>
              <a:rPr lang="ru-RU" sz="3600" b="1" dirty="0" err="1">
                <a:solidFill>
                  <a:schemeClr val="bg1"/>
                </a:solidFill>
              </a:rPr>
              <a:t>Дякую</a:t>
            </a:r>
            <a:r>
              <a:rPr lang="ru-RU" sz="3600" b="1" dirty="0">
                <a:solidFill>
                  <a:schemeClr val="bg1"/>
                </a:solidFill>
              </a:rPr>
              <a:t> за </a:t>
            </a:r>
            <a:r>
              <a:rPr lang="ru-RU" sz="3600" b="1" dirty="0" err="1">
                <a:solidFill>
                  <a:schemeClr val="bg1"/>
                </a:solidFill>
              </a:rPr>
              <a:t>увагу</a:t>
            </a: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r">
              <a:buNone/>
            </a:pPr>
            <a:endParaRPr lang="ru-RU" sz="3600" b="1" dirty="0">
              <a:solidFill>
                <a:schemeClr val="bg1"/>
              </a:solidFill>
            </a:endParaRPr>
          </a:p>
          <a:p>
            <a:pPr algn="r">
              <a:buNone/>
            </a:pPr>
            <a:r>
              <a:rPr lang="ru-RU" sz="3600" b="1" dirty="0">
                <a:solidFill>
                  <a:schemeClr val="bg1"/>
                </a:solidFill>
              </a:rPr>
              <a:t>Лектор:</a:t>
            </a:r>
          </a:p>
          <a:p>
            <a:pPr algn="r">
              <a:buNone/>
            </a:pPr>
            <a:r>
              <a:rPr lang="ru-RU" sz="3600" b="1" dirty="0">
                <a:solidFill>
                  <a:schemeClr val="bg1"/>
                </a:solidFill>
              </a:rPr>
              <a:t>Плутицька К.М.</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780928"/>
            <a:ext cx="8229600" cy="3226363"/>
          </a:xfrm>
        </p:spPr>
        <p:txBody>
          <a:bodyPr>
            <a:normAutofit/>
          </a:bodyPr>
          <a:lstStyle/>
          <a:p>
            <a:pPr marL="0" indent="447675" algn="just">
              <a:buNone/>
            </a:pPr>
            <a:r>
              <a:rPr lang="uk-UA" sz="2400" b="1" dirty="0">
                <a:latin typeface="Times New Roman" pitchFamily="18" charset="0"/>
                <a:cs typeface="Times New Roman" pitchFamily="18" charset="0"/>
              </a:rPr>
              <a:t>Кримінальні правопорушення проти громадської безпеки </a:t>
            </a:r>
            <a:r>
              <a:rPr lang="uk-UA" sz="2400" dirty="0">
                <a:latin typeface="Times New Roman" pitchFamily="18" charset="0"/>
                <a:cs typeface="Times New Roman" pitchFamily="18" charset="0"/>
              </a:rPr>
              <a:t>– це суспільно-небезпечні, передбачені КК України винні діяння, що порушують громадську безпеку, знижують захищеність життя і здоров‘я людей та інших важливих цінностей суспільства та створюють загальну небезпеку настання тяжких наслідків або заподіяння істотної шкоди.</a:t>
            </a:r>
            <a:endParaRPr lang="ru-RU"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pic>
        <p:nvPicPr>
          <p:cNvPr id="48130" name="Picture 2" descr="ÐÐ°ÑÑÐ¸Ð½ÐºÐ¸ Ð¿Ð¾ Ð·Ð°Ð¿ÑÐ¾ÑÑ Ð·Ð»Ð¾ÑÐ¸Ð½Ð¸ Ð¿ÑÐ¾ÑÐ¸ Ð³ÑÐ¾Ð¼Ð°Ð´ÑÑÐºÐ¾Ñ Ð±ÐµÐ·Ð¿ÐµÐºÐ¸"/>
          <p:cNvPicPr>
            <a:picLocks noChangeAspect="1" noChangeArrowheads="1"/>
          </p:cNvPicPr>
          <p:nvPr/>
        </p:nvPicPr>
        <p:blipFill>
          <a:blip r:embed="rId2" cstate="print"/>
          <a:srcRect/>
          <a:stretch>
            <a:fillRect/>
          </a:stretch>
        </p:blipFill>
        <p:spPr bwMode="auto">
          <a:xfrm>
            <a:off x="3287654" y="116632"/>
            <a:ext cx="5726444" cy="259228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640960" cy="6408712"/>
          </a:xfrm>
        </p:spPr>
        <p:txBody>
          <a:bodyPr/>
          <a:lstStyle/>
          <a:p>
            <a:endParaRPr lang="ru-RU" dirty="0"/>
          </a:p>
        </p:txBody>
      </p:sp>
      <p:graphicFrame>
        <p:nvGraphicFramePr>
          <p:cNvPr id="5" name="Диаграмма 4"/>
          <p:cNvGraphicFramePr/>
          <p:nvPr>
            <p:extLst>
              <p:ext uri="{D42A27DB-BD31-4B8C-83A1-F6EECF244321}">
                <p14:modId xmlns:p14="http://schemas.microsoft.com/office/powerpoint/2010/main" val="3289397458"/>
              </p:ext>
            </p:extLst>
          </p:nvPr>
        </p:nvGraphicFramePr>
        <p:xfrm>
          <a:off x="1691680" y="692696"/>
          <a:ext cx="7200800" cy="62084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9"/>
            <a:ext cx="8229600" cy="2955784"/>
          </a:xfrm>
        </p:spPr>
        <p:style>
          <a:lnRef idx="1">
            <a:schemeClr val="accent1"/>
          </a:lnRef>
          <a:fillRef idx="2">
            <a:schemeClr val="accent1"/>
          </a:fillRef>
          <a:effectRef idx="1">
            <a:schemeClr val="accent1"/>
          </a:effectRef>
          <a:fontRef idx="minor">
            <a:schemeClr val="dk1"/>
          </a:fontRef>
        </p:style>
        <p:txBody>
          <a:bodyPr/>
          <a:lstStyle/>
          <a:p>
            <a:pPr algn="just">
              <a:buNone/>
            </a:pPr>
            <a:r>
              <a:rPr lang="ru-RU" b="1" dirty="0" err="1">
                <a:latin typeface="Cambria" pitchFamily="18" charset="0"/>
              </a:rPr>
              <a:t>Основними</a:t>
            </a:r>
            <a:r>
              <a:rPr lang="ru-RU" b="1" dirty="0">
                <a:latin typeface="Cambria" pitchFamily="18" charset="0"/>
              </a:rPr>
              <a:t> </a:t>
            </a:r>
            <a:r>
              <a:rPr lang="ru-RU" b="1" dirty="0" err="1">
                <a:latin typeface="Cambria" pitchFamily="18" charset="0"/>
              </a:rPr>
              <a:t>об’єктами</a:t>
            </a:r>
            <a:r>
              <a:rPr lang="ru-RU" b="1" dirty="0">
                <a:latin typeface="Cambria" pitchFamily="18" charset="0"/>
              </a:rPr>
              <a:t> </a:t>
            </a:r>
            <a:r>
              <a:rPr lang="ru-RU" dirty="0" err="1">
                <a:latin typeface="Cambria" pitchFamily="18" charset="0"/>
              </a:rPr>
              <a:t>громадської</a:t>
            </a:r>
            <a:r>
              <a:rPr lang="ru-RU" dirty="0">
                <a:latin typeface="Cambria" pitchFamily="18" charset="0"/>
              </a:rPr>
              <a:t> </a:t>
            </a:r>
            <a:r>
              <a:rPr lang="ru-RU" dirty="0" err="1">
                <a:latin typeface="Cambria" pitchFamily="18" charset="0"/>
              </a:rPr>
              <a:t>безпеки</a:t>
            </a:r>
            <a:r>
              <a:rPr lang="ru-RU" dirty="0">
                <a:latin typeface="Cambria" pitchFamily="18" charset="0"/>
              </a:rPr>
              <a:t> є:</a:t>
            </a:r>
          </a:p>
          <a:p>
            <a:pPr algn="just">
              <a:buFont typeface="Wingdings" pitchFamily="2" charset="2"/>
              <a:buChar char="Ø"/>
            </a:pPr>
            <a:r>
              <a:rPr lang="ru-RU" dirty="0" err="1">
                <a:latin typeface="Cambria" pitchFamily="18" charset="0"/>
              </a:rPr>
              <a:t>людина</a:t>
            </a:r>
            <a:r>
              <a:rPr lang="ru-RU" dirty="0">
                <a:latin typeface="Cambria" pitchFamily="18" charset="0"/>
              </a:rPr>
              <a:t>, </a:t>
            </a:r>
            <a:r>
              <a:rPr lang="ru-RU" dirty="0" err="1">
                <a:latin typeface="Cambria" pitchFamily="18" charset="0"/>
              </a:rPr>
              <a:t>її</a:t>
            </a:r>
            <a:r>
              <a:rPr lang="ru-RU" dirty="0">
                <a:latin typeface="Cambria" pitchFamily="18" charset="0"/>
              </a:rPr>
              <a:t> </a:t>
            </a:r>
            <a:r>
              <a:rPr lang="ru-RU" dirty="0" err="1">
                <a:latin typeface="Cambria" pitchFamily="18" charset="0"/>
              </a:rPr>
              <a:t>життя</a:t>
            </a:r>
            <a:r>
              <a:rPr lang="ru-RU" dirty="0">
                <a:latin typeface="Cambria" pitchFamily="18" charset="0"/>
              </a:rPr>
              <a:t> і </a:t>
            </a:r>
            <a:r>
              <a:rPr lang="ru-RU" dirty="0" err="1">
                <a:latin typeface="Cambria" pitchFamily="18" charset="0"/>
              </a:rPr>
              <a:t>здоров‘я</a:t>
            </a:r>
            <a:r>
              <a:rPr lang="ru-RU" dirty="0">
                <a:latin typeface="Cambria" pitchFamily="18" charset="0"/>
              </a:rPr>
              <a:t>, честь і </a:t>
            </a:r>
            <a:r>
              <a:rPr lang="ru-RU" dirty="0" err="1">
                <a:latin typeface="Cambria" pitchFamily="18" charset="0"/>
              </a:rPr>
              <a:t>гідність</a:t>
            </a:r>
            <a:r>
              <a:rPr lang="ru-RU" dirty="0">
                <a:latin typeface="Cambria" pitchFamily="18" charset="0"/>
              </a:rPr>
              <a:t>, </a:t>
            </a:r>
            <a:r>
              <a:rPr lang="ru-RU" dirty="0" err="1">
                <a:latin typeface="Cambria" pitchFamily="18" charset="0"/>
              </a:rPr>
              <a:t>недоторканість</a:t>
            </a:r>
            <a:r>
              <a:rPr lang="ru-RU" dirty="0">
                <a:latin typeface="Cambria" pitchFamily="18" charset="0"/>
              </a:rPr>
              <a:t>, права і </a:t>
            </a:r>
            <a:r>
              <a:rPr lang="ru-RU" dirty="0" err="1">
                <a:latin typeface="Cambria" pitchFamily="18" charset="0"/>
              </a:rPr>
              <a:t>свободи</a:t>
            </a:r>
            <a:r>
              <a:rPr lang="ru-RU" dirty="0">
                <a:latin typeface="Cambria" pitchFamily="18" charset="0"/>
              </a:rPr>
              <a:t>;</a:t>
            </a:r>
          </a:p>
          <a:p>
            <a:pPr algn="just">
              <a:buFont typeface="Wingdings" pitchFamily="2" charset="2"/>
              <a:buChar char="Ø"/>
            </a:pPr>
            <a:r>
              <a:rPr lang="ru-RU" dirty="0" err="1">
                <a:latin typeface="Cambria" pitchFamily="18" charset="0"/>
              </a:rPr>
              <a:t>матеріальні</a:t>
            </a:r>
            <a:r>
              <a:rPr lang="ru-RU" dirty="0">
                <a:latin typeface="Cambria" pitchFamily="18" charset="0"/>
              </a:rPr>
              <a:t> і </a:t>
            </a:r>
            <a:r>
              <a:rPr lang="ru-RU" dirty="0" err="1">
                <a:latin typeface="Cambria" pitchFamily="18" charset="0"/>
              </a:rPr>
              <a:t>духовні</a:t>
            </a:r>
            <a:r>
              <a:rPr lang="ru-RU" dirty="0">
                <a:latin typeface="Cambria" pitchFamily="18" charset="0"/>
              </a:rPr>
              <a:t> </a:t>
            </a:r>
            <a:r>
              <a:rPr lang="ru-RU" dirty="0" err="1">
                <a:latin typeface="Cambria" pitchFamily="18" charset="0"/>
              </a:rPr>
              <a:t>цінності</a:t>
            </a:r>
            <a:r>
              <a:rPr lang="ru-RU" dirty="0">
                <a:latin typeface="Cambria" pitchFamily="18" charset="0"/>
              </a:rPr>
              <a:t> </a:t>
            </a:r>
            <a:r>
              <a:rPr lang="ru-RU" dirty="0" err="1">
                <a:latin typeface="Cambria" pitchFamily="18" charset="0"/>
              </a:rPr>
              <a:t>суспільства</a:t>
            </a:r>
            <a:r>
              <a:rPr lang="ru-RU" dirty="0">
                <a:latin typeface="Cambria" pitchFamily="18" charset="0"/>
              </a:rPr>
              <a:t>;</a:t>
            </a:r>
          </a:p>
          <a:p>
            <a:pPr algn="just">
              <a:buFont typeface="Wingdings" pitchFamily="2" charset="2"/>
              <a:buChar char="Ø"/>
            </a:pPr>
            <a:r>
              <a:rPr lang="ru-RU" dirty="0" err="1">
                <a:latin typeface="Cambria" pitchFamily="18" charset="0"/>
              </a:rPr>
              <a:t>конституційний</a:t>
            </a:r>
            <a:r>
              <a:rPr lang="ru-RU" dirty="0">
                <a:latin typeface="Cambria" pitchFamily="18" charset="0"/>
              </a:rPr>
              <a:t> </a:t>
            </a:r>
            <a:r>
              <a:rPr lang="ru-RU" dirty="0" err="1">
                <a:latin typeface="Cambria" pitchFamily="18" charset="0"/>
              </a:rPr>
              <a:t>устрій</a:t>
            </a:r>
            <a:r>
              <a:rPr lang="ru-RU" dirty="0">
                <a:latin typeface="Cambria" pitchFamily="18" charset="0"/>
              </a:rPr>
              <a:t>, </a:t>
            </a:r>
            <a:r>
              <a:rPr lang="ru-RU" dirty="0" err="1">
                <a:latin typeface="Cambria" pitchFamily="18" charset="0"/>
              </a:rPr>
              <a:t>суверенітет</a:t>
            </a:r>
            <a:r>
              <a:rPr lang="ru-RU" dirty="0">
                <a:latin typeface="Cambria" pitchFamily="18" charset="0"/>
              </a:rPr>
              <a:t> і </a:t>
            </a:r>
            <a:r>
              <a:rPr lang="ru-RU" dirty="0" err="1">
                <a:latin typeface="Cambria" pitchFamily="18" charset="0"/>
              </a:rPr>
              <a:t>територіальна</a:t>
            </a:r>
            <a:r>
              <a:rPr lang="ru-RU" dirty="0">
                <a:latin typeface="Cambria" pitchFamily="18" charset="0"/>
              </a:rPr>
              <a:t> </a:t>
            </a:r>
            <a:r>
              <a:rPr lang="ru-RU" dirty="0" err="1">
                <a:latin typeface="Cambria" pitchFamily="18" charset="0"/>
              </a:rPr>
              <a:t>цілісність</a:t>
            </a:r>
            <a:r>
              <a:rPr lang="ru-RU" dirty="0">
                <a:latin typeface="Cambria" pitchFamily="18" charset="0"/>
              </a:rPr>
              <a:t> </a:t>
            </a:r>
            <a:r>
              <a:rPr lang="ru-RU" dirty="0" err="1">
                <a:latin typeface="Cambria" pitchFamily="18" charset="0"/>
              </a:rPr>
              <a:t>держави</a:t>
            </a:r>
            <a:r>
              <a:rPr lang="ru-RU" dirty="0">
                <a:latin typeface="Cambria" pitchFamily="18" charset="0"/>
              </a:rPr>
              <a:t>.</a:t>
            </a:r>
          </a:p>
          <a:p>
            <a:endParaRPr lang="ru-RU" dirty="0"/>
          </a:p>
        </p:txBody>
      </p:sp>
      <p:pic>
        <p:nvPicPr>
          <p:cNvPr id="49154" name="Picture 2" descr="ÐÐ°ÑÑÐ¸Ð½ÐºÐ¸ Ð¿Ð¾ Ð·Ð°Ð¿ÑÐ¾ÑÑ Ð·Ð»Ð¾ÑÐ¸Ð½Ð¸ Ð¿ÑÐ¾ÑÐ¸ Ð³ÑÐ¾Ð¼Ð°Ð´ÑÑÐºÐ¾Ñ Ð±ÐµÐ·Ð¿ÐµÐºÐ¸"/>
          <p:cNvPicPr>
            <a:picLocks noChangeAspect="1" noChangeArrowheads="1"/>
          </p:cNvPicPr>
          <p:nvPr/>
        </p:nvPicPr>
        <p:blipFill>
          <a:blip r:embed="rId2" cstate="print"/>
          <a:srcRect/>
          <a:stretch>
            <a:fillRect/>
          </a:stretch>
        </p:blipFill>
        <p:spPr bwMode="auto">
          <a:xfrm>
            <a:off x="5292080" y="4365104"/>
            <a:ext cx="3705041" cy="237680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1520" y="332656"/>
            <a:ext cx="8640960" cy="34563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uk-UA" sz="2800" b="1" dirty="0">
                <a:latin typeface="Cambria" pitchFamily="18" charset="0"/>
              </a:rPr>
              <a:t>Родовий об’єкт </a:t>
            </a:r>
            <a:r>
              <a:rPr lang="uk-UA" sz="2800" dirty="0">
                <a:latin typeface="Cambria" pitchFamily="18" charset="0"/>
              </a:rPr>
              <a:t>- </a:t>
            </a:r>
            <a:r>
              <a:rPr lang="ru-RU" sz="2800" dirty="0" err="1">
                <a:latin typeface="Cambria" pitchFamily="18" charset="0"/>
              </a:rPr>
              <a:t>громадська</a:t>
            </a:r>
            <a:r>
              <a:rPr lang="ru-RU" sz="2800" dirty="0">
                <a:latin typeface="Cambria" pitchFamily="18" charset="0"/>
              </a:rPr>
              <a:t> </a:t>
            </a:r>
            <a:r>
              <a:rPr lang="ru-RU" sz="2800" dirty="0" err="1">
                <a:latin typeface="Cambria" pitchFamily="18" charset="0"/>
              </a:rPr>
              <a:t>безпека</a:t>
            </a:r>
            <a:r>
              <a:rPr lang="ru-RU" sz="2800" dirty="0">
                <a:latin typeface="Cambria" pitchFamily="18" charset="0"/>
              </a:rPr>
              <a:t>, як стан </a:t>
            </a:r>
            <a:r>
              <a:rPr lang="ru-RU" sz="2800" dirty="0" err="1">
                <a:latin typeface="Cambria" pitchFamily="18" charset="0"/>
              </a:rPr>
              <a:t>захищеності</a:t>
            </a:r>
            <a:r>
              <a:rPr lang="ru-RU" sz="2800" dirty="0">
                <a:latin typeface="Cambria" pitchFamily="18" charset="0"/>
              </a:rPr>
              <a:t> </a:t>
            </a:r>
            <a:r>
              <a:rPr lang="ru-RU" sz="2800" dirty="0" err="1">
                <a:latin typeface="Cambria" pitchFamily="18" charset="0"/>
              </a:rPr>
              <a:t>життєво</a:t>
            </a:r>
            <a:r>
              <a:rPr lang="uk-UA" sz="2800" dirty="0">
                <a:latin typeface="Cambria" pitchFamily="18" charset="0"/>
              </a:rPr>
              <a:t>-</a:t>
            </a:r>
            <a:r>
              <a:rPr lang="ru-RU" sz="2800" dirty="0" err="1">
                <a:latin typeface="Cambria" pitchFamily="18" charset="0"/>
              </a:rPr>
              <a:t>важливих</a:t>
            </a:r>
            <a:r>
              <a:rPr lang="ru-RU" sz="2800" dirty="0">
                <a:latin typeface="Cambria" pitchFamily="18" charset="0"/>
              </a:rPr>
              <a:t> </a:t>
            </a:r>
            <a:r>
              <a:rPr lang="ru-RU" sz="2800" dirty="0" err="1">
                <a:latin typeface="Cambria" pitchFamily="18" charset="0"/>
              </a:rPr>
              <a:t>інтересів</a:t>
            </a:r>
            <a:r>
              <a:rPr lang="ru-RU" sz="2800" dirty="0">
                <a:latin typeface="Cambria" pitchFamily="18" charset="0"/>
              </a:rPr>
              <a:t> </a:t>
            </a:r>
            <a:r>
              <a:rPr lang="ru-RU" sz="2800" dirty="0" err="1">
                <a:latin typeface="Cambria" pitchFamily="18" charset="0"/>
              </a:rPr>
              <a:t>людини</a:t>
            </a:r>
            <a:r>
              <a:rPr lang="ru-RU" sz="2800" dirty="0">
                <a:latin typeface="Cambria" pitchFamily="18" charset="0"/>
              </a:rPr>
              <a:t>, </a:t>
            </a:r>
            <a:r>
              <a:rPr lang="ru-RU" sz="2800" dirty="0" err="1">
                <a:latin typeface="Cambria" pitchFamily="18" charset="0"/>
              </a:rPr>
              <a:t>суспільства</a:t>
            </a:r>
            <a:r>
              <a:rPr lang="ru-RU" sz="2800" dirty="0">
                <a:latin typeface="Cambria" pitchFamily="18" charset="0"/>
              </a:rPr>
              <a:t> і </a:t>
            </a:r>
            <a:r>
              <a:rPr lang="ru-RU" sz="2800" dirty="0" err="1">
                <a:latin typeface="Cambria" pitchFamily="18" charset="0"/>
              </a:rPr>
              <a:t>держави</a:t>
            </a:r>
            <a:r>
              <a:rPr lang="ru-RU" sz="2800" dirty="0">
                <a:latin typeface="Cambria" pitchFamily="18" charset="0"/>
              </a:rPr>
              <a:t> від </a:t>
            </a:r>
            <a:r>
              <a:rPr lang="ru-RU" sz="2800" dirty="0" err="1">
                <a:latin typeface="Cambria" pitchFamily="18" charset="0"/>
              </a:rPr>
              <a:t>загально-небезпечних</a:t>
            </a:r>
            <a:r>
              <a:rPr lang="ru-RU" sz="2800" dirty="0">
                <a:latin typeface="Cambria" pitchFamily="18" charset="0"/>
              </a:rPr>
              <a:t> </a:t>
            </a:r>
            <a:r>
              <a:rPr lang="ru-RU" sz="2800" dirty="0" err="1">
                <a:latin typeface="Cambria" pitchFamily="18" charset="0"/>
              </a:rPr>
              <a:t>посягань</a:t>
            </a:r>
            <a:r>
              <a:rPr lang="ru-RU" sz="2800" dirty="0">
                <a:latin typeface="Cambria" pitchFamily="18" charset="0"/>
              </a:rPr>
              <a:t>.</a:t>
            </a:r>
          </a:p>
        </p:txBody>
      </p:sp>
      <p:sp>
        <p:nvSpPr>
          <p:cNvPr id="24578" name="AutoShape 2" descr="ÐÐ°ÑÑÐ¸Ð½ÐºÐ¸ Ð¿Ð¾ Ð·Ð°Ð¿ÑÐ¾ÑÑ Ð³Ð¾ÑÐ¿Ð¾Ð´Ð°ÑÑÑÐºÐ° Ð´ÑÑÐ»ÑÐ½ÑÑÑ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22" name="Picture 2" descr="ÐÐ°ÑÑÐ¸Ð½ÐºÐ¸ Ð¿Ð¾ Ð·Ð°Ð¿ÑÐ¾ÑÑ Ð·Ð»Ð¾ÑÐ¸Ð½Ð¸ Ð¿ÑÐ¾ÑÐ¸ Ð³ÑÐ¾Ð¼Ð°Ð´ÑÑÐºÐ¾Ñ Ð±ÐµÐ·Ð¿ÐµÐºÐ¸"/>
          <p:cNvPicPr>
            <a:picLocks noChangeAspect="1" noChangeArrowheads="1"/>
          </p:cNvPicPr>
          <p:nvPr/>
        </p:nvPicPr>
        <p:blipFill>
          <a:blip r:embed="rId2" cstate="print"/>
          <a:srcRect/>
          <a:stretch>
            <a:fillRect/>
          </a:stretch>
        </p:blipFill>
        <p:spPr bwMode="auto">
          <a:xfrm>
            <a:off x="3419872" y="2996952"/>
            <a:ext cx="5505450" cy="3648076"/>
          </a:xfrm>
          <a:prstGeom prst="rect">
            <a:avLst/>
          </a:prstGeom>
          <a:noFill/>
          <a:scene3d>
            <a:camera prst="orthographicFront"/>
            <a:lightRig rig="threePt" dir="t"/>
          </a:scene3d>
          <a:sp3d>
            <a:bevelT/>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640960" cy="5976664"/>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0" indent="447675" algn="just">
              <a:buNone/>
              <a:tabLst>
                <a:tab pos="0" algn="l"/>
              </a:tabLst>
            </a:pPr>
            <a:r>
              <a:rPr lang="uk-UA" sz="2800" b="1" dirty="0">
                <a:latin typeface="Cambria" pitchFamily="18" charset="0"/>
              </a:rPr>
              <a:t>Безпосереднім об’єкт (основний)</a:t>
            </a:r>
            <a:r>
              <a:rPr lang="uk-UA" sz="2800" dirty="0">
                <a:latin typeface="Cambria" pitchFamily="18" charset="0"/>
              </a:rPr>
              <a:t> : </a:t>
            </a:r>
            <a:endParaRPr lang="ru-RU" sz="2800" dirty="0">
              <a:latin typeface="Cambria" pitchFamily="18" charset="0"/>
            </a:endParaRPr>
          </a:p>
          <a:p>
            <a:pPr marL="0" indent="447675" algn="just">
              <a:buFont typeface="Wingdings" pitchFamily="2" charset="2"/>
              <a:buChar char="Ø"/>
            </a:pPr>
            <a:r>
              <a:rPr lang="ru-RU" sz="2800" dirty="0" err="1">
                <a:latin typeface="Cambria" pitchFamily="18" charset="0"/>
              </a:rPr>
              <a:t>громадська</a:t>
            </a:r>
            <a:r>
              <a:rPr lang="ru-RU" sz="2800" dirty="0">
                <a:latin typeface="Cambria" pitchFamily="18" charset="0"/>
              </a:rPr>
              <a:t> </a:t>
            </a:r>
            <a:r>
              <a:rPr lang="ru-RU" sz="2800" dirty="0" err="1">
                <a:latin typeface="Cambria" pitchFamily="18" charset="0"/>
              </a:rPr>
              <a:t>безпека</a:t>
            </a:r>
            <a:r>
              <a:rPr lang="ru-RU" sz="2800" dirty="0">
                <a:latin typeface="Cambria" pitchFamily="18" charset="0"/>
              </a:rPr>
              <a:t> в </a:t>
            </a:r>
            <a:r>
              <a:rPr lang="ru-RU" sz="2800" dirty="0" err="1">
                <a:latin typeface="Cambria" pitchFamily="18" charset="0"/>
              </a:rPr>
              <a:t>сфері</a:t>
            </a:r>
            <a:r>
              <a:rPr lang="ru-RU" sz="2800" dirty="0">
                <a:latin typeface="Cambria" pitchFamily="18" charset="0"/>
              </a:rPr>
              <a:t> порядку в </a:t>
            </a:r>
            <a:r>
              <a:rPr lang="ru-RU" sz="2800" dirty="0" err="1">
                <a:latin typeface="Cambria" pitchFamily="18" charset="0"/>
              </a:rPr>
              <a:t>суспільстві</a:t>
            </a:r>
            <a:r>
              <a:rPr lang="ru-RU" sz="2800" dirty="0">
                <a:latin typeface="Cambria" pitchFamily="18" charset="0"/>
              </a:rPr>
              <a:t>, </a:t>
            </a:r>
            <a:r>
              <a:rPr lang="ru-RU" sz="2800" dirty="0" err="1">
                <a:latin typeface="Cambria" pitchFamily="18" charset="0"/>
              </a:rPr>
              <a:t>який</a:t>
            </a:r>
            <a:r>
              <a:rPr lang="ru-RU" sz="2800" dirty="0">
                <a:latin typeface="Cambria" pitchFamily="18" charset="0"/>
              </a:rPr>
              <a:t> </a:t>
            </a:r>
            <a:r>
              <a:rPr lang="ru-RU" sz="2800" dirty="0" err="1">
                <a:latin typeface="Cambria" pitchFamily="18" charset="0"/>
              </a:rPr>
              <a:t>виключає</a:t>
            </a:r>
            <a:r>
              <a:rPr lang="ru-RU" sz="2800" dirty="0">
                <a:latin typeface="Cambria" pitchFamily="18" charset="0"/>
              </a:rPr>
              <a:t> </a:t>
            </a:r>
            <a:r>
              <a:rPr lang="ru-RU" sz="2800" dirty="0" err="1">
                <a:latin typeface="Cambria" pitchFamily="18" charset="0"/>
              </a:rPr>
              <a:t>можливість</a:t>
            </a:r>
            <a:r>
              <a:rPr lang="ru-RU" sz="2800" dirty="0">
                <a:latin typeface="Cambria" pitchFamily="18" charset="0"/>
              </a:rPr>
              <a:t> </a:t>
            </a:r>
            <a:r>
              <a:rPr lang="ru-RU" sz="2800" dirty="0" err="1">
                <a:latin typeface="Cambria" pitchFamily="18" charset="0"/>
              </a:rPr>
              <a:t>появи</a:t>
            </a:r>
            <a:r>
              <a:rPr lang="ru-RU" sz="2800" dirty="0">
                <a:latin typeface="Cambria" pitchFamily="18" charset="0"/>
              </a:rPr>
              <a:t> і </a:t>
            </a:r>
            <a:r>
              <a:rPr lang="ru-RU" sz="2800" dirty="0" err="1">
                <a:latin typeface="Cambria" pitchFamily="18" charset="0"/>
              </a:rPr>
              <a:t>діяльності</a:t>
            </a:r>
            <a:r>
              <a:rPr lang="ru-RU" sz="2800" dirty="0">
                <a:latin typeface="Cambria" pitchFamily="18" charset="0"/>
              </a:rPr>
              <a:t> в </a:t>
            </a:r>
            <a:r>
              <a:rPr lang="ru-RU" sz="2800" dirty="0" err="1">
                <a:latin typeface="Cambria" pitchFamily="18" charset="0"/>
              </a:rPr>
              <a:t>ньому</a:t>
            </a:r>
            <a:r>
              <a:rPr lang="ru-RU" sz="2800" dirty="0">
                <a:latin typeface="Cambria" pitchFamily="18" charset="0"/>
              </a:rPr>
              <a:t> </a:t>
            </a:r>
            <a:r>
              <a:rPr lang="ru-RU" sz="2800" dirty="0" err="1">
                <a:latin typeface="Cambria" pitchFamily="18" charset="0"/>
              </a:rPr>
              <a:t>кримінальних</a:t>
            </a:r>
            <a:r>
              <a:rPr lang="ru-RU" sz="2800" dirty="0">
                <a:latin typeface="Cambria" pitchFamily="18" charset="0"/>
              </a:rPr>
              <a:t> </a:t>
            </a:r>
            <a:r>
              <a:rPr lang="ru-RU" sz="2800" dirty="0" err="1">
                <a:latin typeface="Cambria" pitchFamily="18" charset="0"/>
              </a:rPr>
              <a:t>організованих</a:t>
            </a:r>
            <a:r>
              <a:rPr lang="ru-RU" sz="2800" dirty="0">
                <a:latin typeface="Cambria" pitchFamily="18" charset="0"/>
              </a:rPr>
              <a:t> структур;</a:t>
            </a:r>
          </a:p>
          <a:p>
            <a:pPr marL="0" indent="447675" algn="just">
              <a:buFont typeface="Wingdings" pitchFamily="2" charset="2"/>
              <a:buChar char="Ø"/>
            </a:pPr>
            <a:r>
              <a:rPr lang="ru-RU" sz="2800" dirty="0" err="1">
                <a:latin typeface="Cambria" pitchFamily="18" charset="0"/>
              </a:rPr>
              <a:t>громадська</a:t>
            </a:r>
            <a:r>
              <a:rPr lang="ru-RU" sz="2800" dirty="0">
                <a:latin typeface="Cambria" pitchFamily="18" charset="0"/>
              </a:rPr>
              <a:t> </a:t>
            </a:r>
            <a:r>
              <a:rPr lang="ru-RU" sz="2800" dirty="0" err="1">
                <a:latin typeface="Cambria" pitchFamily="18" charset="0"/>
              </a:rPr>
              <a:t>безпека</a:t>
            </a:r>
            <a:r>
              <a:rPr lang="ru-RU" sz="2800" dirty="0">
                <a:latin typeface="Cambria" pitchFamily="18" charset="0"/>
              </a:rPr>
              <a:t> в </a:t>
            </a:r>
            <a:r>
              <a:rPr lang="ru-RU" sz="2800" dirty="0" err="1">
                <a:latin typeface="Cambria" pitchFamily="18" charset="0"/>
              </a:rPr>
              <a:t>сфері</a:t>
            </a:r>
            <a:r>
              <a:rPr lang="ru-RU" sz="2800" dirty="0">
                <a:latin typeface="Cambria" pitchFamily="18" charset="0"/>
              </a:rPr>
              <a:t> нормального </a:t>
            </a:r>
            <a:r>
              <a:rPr lang="ru-RU" sz="2800" dirty="0" err="1">
                <a:latin typeface="Cambria" pitchFamily="18" charset="0"/>
              </a:rPr>
              <a:t>функціонування</a:t>
            </a:r>
            <a:r>
              <a:rPr lang="ru-RU" sz="2800" dirty="0">
                <a:latin typeface="Cambria" pitchFamily="18" charset="0"/>
              </a:rPr>
              <a:t> </a:t>
            </a:r>
            <a:r>
              <a:rPr lang="ru-RU" sz="2800" dirty="0" err="1">
                <a:latin typeface="Cambria" pitchFamily="18" charset="0"/>
              </a:rPr>
              <a:t>органів</a:t>
            </a:r>
            <a:r>
              <a:rPr lang="ru-RU" sz="2800" dirty="0">
                <a:latin typeface="Cambria" pitchFamily="18" charset="0"/>
              </a:rPr>
              <a:t> </a:t>
            </a:r>
            <a:r>
              <a:rPr lang="ru-RU" sz="2800" dirty="0" err="1">
                <a:latin typeface="Cambria" pitchFamily="18" charset="0"/>
              </a:rPr>
              <a:t>державної</a:t>
            </a:r>
            <a:r>
              <a:rPr lang="ru-RU" sz="2800" dirty="0">
                <a:latin typeface="Cambria" pitchFamily="18" charset="0"/>
              </a:rPr>
              <a:t> </a:t>
            </a:r>
            <a:r>
              <a:rPr lang="ru-RU" sz="2800" dirty="0" err="1">
                <a:latin typeface="Cambria" pitchFamily="18" charset="0"/>
              </a:rPr>
              <a:t>влади</a:t>
            </a:r>
            <a:r>
              <a:rPr lang="ru-RU" sz="2800" dirty="0">
                <a:latin typeface="Cambria" pitchFamily="18" charset="0"/>
              </a:rPr>
              <a:t> і </a:t>
            </a:r>
            <a:r>
              <a:rPr lang="ru-RU" sz="2800" dirty="0" err="1">
                <a:latin typeface="Cambria" pitchFamily="18" charset="0"/>
              </a:rPr>
              <a:t>місцевого</a:t>
            </a:r>
            <a:r>
              <a:rPr lang="ru-RU" sz="2800" dirty="0">
                <a:latin typeface="Cambria" pitchFamily="18" charset="0"/>
              </a:rPr>
              <a:t> </a:t>
            </a:r>
            <a:r>
              <a:rPr lang="ru-RU" sz="2800" dirty="0" err="1">
                <a:latin typeface="Cambria" pitchFamily="18" charset="0"/>
              </a:rPr>
              <a:t>самоврядування</a:t>
            </a:r>
            <a:r>
              <a:rPr lang="ru-RU" sz="2800" dirty="0">
                <a:latin typeface="Cambria" pitchFamily="18" charset="0"/>
              </a:rPr>
              <a:t>, </a:t>
            </a:r>
            <a:r>
              <a:rPr lang="ru-RU" sz="2800" dirty="0" err="1">
                <a:latin typeface="Cambria" pitchFamily="18" charset="0"/>
              </a:rPr>
              <a:t>територіальна</a:t>
            </a:r>
            <a:r>
              <a:rPr lang="ru-RU" sz="2800" dirty="0">
                <a:latin typeface="Cambria" pitchFamily="18" charset="0"/>
              </a:rPr>
              <a:t> </a:t>
            </a:r>
            <a:r>
              <a:rPr lang="ru-RU" sz="2800" dirty="0" err="1">
                <a:latin typeface="Cambria" pitchFamily="18" charset="0"/>
              </a:rPr>
              <a:t>цілісність</a:t>
            </a:r>
            <a:r>
              <a:rPr lang="ru-RU" sz="2800" dirty="0">
                <a:latin typeface="Cambria" pitchFamily="18" charset="0"/>
              </a:rPr>
              <a:t> </a:t>
            </a:r>
            <a:r>
              <a:rPr lang="ru-RU" sz="2800" dirty="0" err="1">
                <a:latin typeface="Cambria" pitchFamily="18" charset="0"/>
              </a:rPr>
              <a:t>або</a:t>
            </a:r>
            <a:r>
              <a:rPr lang="ru-RU" sz="2800" dirty="0">
                <a:latin typeface="Cambria" pitchFamily="18" charset="0"/>
              </a:rPr>
              <a:t> </a:t>
            </a:r>
            <a:r>
              <a:rPr lang="ru-RU" sz="2800" dirty="0" err="1">
                <a:latin typeface="Cambria" pitchFamily="18" charset="0"/>
              </a:rPr>
              <a:t>політичний</a:t>
            </a:r>
            <a:r>
              <a:rPr lang="ru-RU" sz="2800" dirty="0">
                <a:latin typeface="Cambria" pitchFamily="18" charset="0"/>
              </a:rPr>
              <a:t> </a:t>
            </a:r>
            <a:r>
              <a:rPr lang="ru-RU" sz="2800" dirty="0" err="1">
                <a:latin typeface="Cambria" pitchFamily="18" charset="0"/>
              </a:rPr>
              <a:t>устрій</a:t>
            </a:r>
            <a:r>
              <a:rPr lang="ru-RU" sz="2800" dirty="0">
                <a:latin typeface="Cambria" pitchFamily="18" charset="0"/>
              </a:rPr>
              <a:t> </a:t>
            </a:r>
            <a:r>
              <a:rPr lang="ru-RU" sz="2800" dirty="0" err="1">
                <a:latin typeface="Cambria" pitchFamily="18" charset="0"/>
              </a:rPr>
              <a:t>держави</a:t>
            </a:r>
            <a:r>
              <a:rPr lang="ru-RU" sz="2800" dirty="0">
                <a:latin typeface="Cambria" pitchFamily="18" charset="0"/>
              </a:rPr>
              <a:t>, </a:t>
            </a:r>
            <a:r>
              <a:rPr lang="ru-RU" sz="2800" dirty="0" err="1">
                <a:latin typeface="Cambria" pitchFamily="18" charset="0"/>
              </a:rPr>
              <a:t>її</a:t>
            </a:r>
            <a:r>
              <a:rPr lang="ru-RU" sz="2800" dirty="0">
                <a:latin typeface="Cambria" pitchFamily="18" charset="0"/>
              </a:rPr>
              <a:t> </a:t>
            </a:r>
            <a:r>
              <a:rPr lang="ru-RU" sz="2800" dirty="0" err="1">
                <a:latin typeface="Cambria" pitchFamily="18" charset="0"/>
              </a:rPr>
              <a:t>воєнна</a:t>
            </a:r>
            <a:r>
              <a:rPr lang="ru-RU" sz="2800" dirty="0">
                <a:latin typeface="Cambria" pitchFamily="18" charset="0"/>
              </a:rPr>
              <a:t> </a:t>
            </a:r>
            <a:r>
              <a:rPr lang="ru-RU" sz="2800" dirty="0" err="1">
                <a:latin typeface="Cambria" pitchFamily="18" charset="0"/>
              </a:rPr>
              <a:t>або</a:t>
            </a:r>
            <a:r>
              <a:rPr lang="ru-RU" sz="2800" dirty="0">
                <a:latin typeface="Cambria" pitchFamily="18" charset="0"/>
              </a:rPr>
              <a:t> </a:t>
            </a:r>
            <a:r>
              <a:rPr lang="ru-RU" sz="2800" dirty="0" err="1">
                <a:latin typeface="Cambria" pitchFamily="18" charset="0"/>
              </a:rPr>
              <a:t>економічна</a:t>
            </a:r>
            <a:r>
              <a:rPr lang="ru-RU" sz="2800" dirty="0">
                <a:latin typeface="Cambria" pitchFamily="18" charset="0"/>
              </a:rPr>
              <a:t> </a:t>
            </a:r>
            <a:r>
              <a:rPr lang="ru-RU" sz="2800" dirty="0" err="1">
                <a:latin typeface="Cambria" pitchFamily="18" charset="0"/>
              </a:rPr>
              <a:t>потужність</a:t>
            </a:r>
            <a:r>
              <a:rPr lang="ru-RU" sz="2800" dirty="0">
                <a:latin typeface="Cambria" pitchFamily="18" charset="0"/>
              </a:rPr>
              <a:t>, </a:t>
            </a:r>
            <a:r>
              <a:rPr lang="ru-RU" sz="2800" dirty="0" err="1">
                <a:latin typeface="Cambria" pitchFamily="18" charset="0"/>
              </a:rPr>
              <a:t>фінансова</a:t>
            </a:r>
            <a:r>
              <a:rPr lang="ru-RU" sz="2800" dirty="0">
                <a:latin typeface="Cambria" pitchFamily="18" charset="0"/>
              </a:rPr>
              <a:t> система, порядок </a:t>
            </a:r>
            <a:r>
              <a:rPr lang="ru-RU" sz="2800" dirty="0" err="1">
                <a:latin typeface="Cambria" pitchFamily="18" charset="0"/>
              </a:rPr>
              <a:t>управління</a:t>
            </a:r>
            <a:r>
              <a:rPr lang="ru-RU" sz="2800" dirty="0">
                <a:latin typeface="Cambria" pitchFamily="18" charset="0"/>
              </a:rPr>
              <a:t> </a:t>
            </a:r>
            <a:r>
              <a:rPr lang="ru-RU" sz="2800" dirty="0" err="1">
                <a:latin typeface="Cambria" pitchFamily="18" charset="0"/>
              </a:rPr>
              <a:t>тощо</a:t>
            </a:r>
            <a:r>
              <a:rPr lang="ru-RU" sz="2800" dirty="0">
                <a:latin typeface="Cambria" pitchFamily="18" charset="0"/>
              </a:rPr>
              <a:t> (</a:t>
            </a:r>
            <a:r>
              <a:rPr lang="ru-RU" sz="2800" dirty="0" err="1">
                <a:latin typeface="Cambria" pitchFamily="18" charset="0"/>
              </a:rPr>
              <a:t>конституційний</a:t>
            </a:r>
            <a:r>
              <a:rPr lang="ru-RU" sz="2800" dirty="0">
                <a:latin typeface="Cambria" pitchFamily="18" charset="0"/>
              </a:rPr>
              <a:t> лад);</a:t>
            </a:r>
          </a:p>
          <a:p>
            <a:pPr marL="0" indent="447675" algn="just">
              <a:buFont typeface="Wingdings" pitchFamily="2" charset="2"/>
              <a:buChar char="Ø"/>
            </a:pPr>
            <a:r>
              <a:rPr lang="ru-RU" sz="2800" dirty="0" err="1">
                <a:latin typeface="Cambria" pitchFamily="18" charset="0"/>
              </a:rPr>
              <a:t>громадська</a:t>
            </a:r>
            <a:r>
              <a:rPr lang="ru-RU" sz="2800" dirty="0">
                <a:latin typeface="Cambria" pitchFamily="18" charset="0"/>
              </a:rPr>
              <a:t> </a:t>
            </a:r>
            <a:r>
              <a:rPr lang="ru-RU" sz="2800" dirty="0" err="1">
                <a:latin typeface="Cambria" pitchFamily="18" charset="0"/>
              </a:rPr>
              <a:t>безпека</a:t>
            </a:r>
            <a:r>
              <a:rPr lang="ru-RU" sz="2800" dirty="0">
                <a:latin typeface="Cambria" pitchFamily="18" charset="0"/>
              </a:rPr>
              <a:t> у </a:t>
            </a:r>
            <a:r>
              <a:rPr lang="ru-RU" sz="2800" dirty="0" err="1">
                <a:latin typeface="Cambria" pitchFamily="18" charset="0"/>
              </a:rPr>
              <a:t>сфері</a:t>
            </a:r>
            <a:r>
              <a:rPr lang="ru-RU" sz="2800" dirty="0">
                <a:latin typeface="Cambria" pitchFamily="18" charset="0"/>
              </a:rPr>
              <a:t> </a:t>
            </a:r>
            <a:r>
              <a:rPr lang="ru-RU" sz="2800" dirty="0" err="1">
                <a:latin typeface="Cambria" pitchFamily="18" charset="0"/>
              </a:rPr>
              <a:t>придбання</a:t>
            </a:r>
            <a:r>
              <a:rPr lang="ru-RU" sz="2800" dirty="0">
                <a:latin typeface="Cambria" pitchFamily="18" charset="0"/>
              </a:rPr>
              <a:t>, </a:t>
            </a:r>
            <a:r>
              <a:rPr lang="ru-RU" sz="2800" dirty="0" err="1">
                <a:latin typeface="Cambria" pitchFamily="18" charset="0"/>
              </a:rPr>
              <a:t>зберігання</a:t>
            </a:r>
            <a:r>
              <a:rPr lang="ru-RU" sz="2800" dirty="0">
                <a:latin typeface="Cambria" pitchFamily="18" charset="0"/>
              </a:rPr>
              <a:t> </a:t>
            </a:r>
            <a:r>
              <a:rPr lang="ru-RU" sz="2800" dirty="0" err="1">
                <a:latin typeface="Cambria" pitchFamily="18" charset="0"/>
              </a:rPr>
              <a:t>вогнепальної</a:t>
            </a:r>
            <a:r>
              <a:rPr lang="ru-RU" sz="2800" dirty="0">
                <a:latin typeface="Cambria" pitchFamily="18" charset="0"/>
              </a:rPr>
              <a:t> </a:t>
            </a:r>
            <a:r>
              <a:rPr lang="ru-RU" sz="2800" dirty="0" err="1">
                <a:latin typeface="Cambria" pitchFamily="18" charset="0"/>
              </a:rPr>
              <a:t>зброї</a:t>
            </a:r>
            <a:r>
              <a:rPr lang="ru-RU" sz="2800" dirty="0">
                <a:latin typeface="Cambria" pitchFamily="18" charset="0"/>
              </a:rPr>
              <a:t>, </a:t>
            </a:r>
            <a:r>
              <a:rPr lang="ru-RU" sz="2800" dirty="0" err="1">
                <a:latin typeface="Cambria" pitchFamily="18" charset="0"/>
              </a:rPr>
              <a:t>боєприпасів</a:t>
            </a:r>
            <a:r>
              <a:rPr lang="ru-RU" sz="2800" dirty="0">
                <a:latin typeface="Cambria" pitchFamily="18" charset="0"/>
              </a:rPr>
              <a:t> і </a:t>
            </a:r>
            <a:r>
              <a:rPr lang="ru-RU" sz="2800" dirty="0" err="1">
                <a:latin typeface="Cambria" pitchFamily="18" charset="0"/>
              </a:rPr>
              <a:t>вибухових</a:t>
            </a:r>
            <a:r>
              <a:rPr lang="ru-RU" sz="2800" dirty="0">
                <a:latin typeface="Cambria" pitchFamily="18" charset="0"/>
              </a:rPr>
              <a:t> </a:t>
            </a:r>
            <a:r>
              <a:rPr lang="ru-RU" sz="2800" dirty="0" err="1">
                <a:latin typeface="Cambria" pitchFamily="18" charset="0"/>
              </a:rPr>
              <a:t>речовин</a:t>
            </a:r>
            <a:r>
              <a:rPr lang="ru-RU" sz="2800" dirty="0">
                <a:latin typeface="Cambria" pitchFamily="18" charset="0"/>
              </a:rPr>
              <a:t>, а </a:t>
            </a:r>
            <a:r>
              <a:rPr lang="ru-RU" sz="2800" dirty="0" err="1">
                <a:latin typeface="Cambria" pitchFamily="18" charset="0"/>
              </a:rPr>
              <a:t>також</a:t>
            </a:r>
            <a:r>
              <a:rPr lang="ru-RU" sz="2800" dirty="0">
                <a:latin typeface="Cambria" pitchFamily="18" charset="0"/>
              </a:rPr>
              <a:t> </a:t>
            </a:r>
            <a:r>
              <a:rPr lang="ru-RU" sz="2800" dirty="0" err="1">
                <a:latin typeface="Cambria" pitchFamily="18" charset="0"/>
              </a:rPr>
              <a:t>поводження</a:t>
            </a:r>
            <a:r>
              <a:rPr lang="ru-RU" sz="2800" dirty="0">
                <a:latin typeface="Cambria" pitchFamily="18" charset="0"/>
              </a:rPr>
              <a:t> </a:t>
            </a:r>
            <a:r>
              <a:rPr lang="ru-RU" sz="2800" dirty="0" err="1">
                <a:latin typeface="Cambria" pitchFamily="18" charset="0"/>
              </a:rPr>
              <a:t>з</a:t>
            </a:r>
            <a:r>
              <a:rPr lang="ru-RU" sz="2800" dirty="0">
                <a:latin typeface="Cambria" pitchFamily="18" charset="0"/>
              </a:rPr>
              <a:t> ними;</a:t>
            </a:r>
          </a:p>
          <a:p>
            <a:pPr marL="0" indent="447675" algn="just">
              <a:buFont typeface="Wingdings" pitchFamily="2" charset="2"/>
              <a:buChar char="Ø"/>
            </a:pPr>
            <a:r>
              <a:rPr lang="ru-RU" sz="2800" dirty="0" err="1">
                <a:latin typeface="Cambria" pitchFamily="18" charset="0"/>
              </a:rPr>
              <a:t>громадська</a:t>
            </a:r>
            <a:r>
              <a:rPr lang="ru-RU" sz="2800" dirty="0">
                <a:latin typeface="Cambria" pitchFamily="18" charset="0"/>
              </a:rPr>
              <a:t> </a:t>
            </a:r>
            <a:r>
              <a:rPr lang="ru-RU" sz="2800" dirty="0" err="1">
                <a:latin typeface="Cambria" pitchFamily="18" charset="0"/>
              </a:rPr>
              <a:t>безпека</a:t>
            </a:r>
            <a:r>
              <a:rPr lang="ru-RU" sz="2800" dirty="0">
                <a:latin typeface="Cambria" pitchFamily="18" charset="0"/>
              </a:rPr>
              <a:t> у </a:t>
            </a:r>
            <a:r>
              <a:rPr lang="ru-RU" sz="2800" dirty="0" err="1">
                <a:latin typeface="Cambria" pitchFamily="18" charset="0"/>
              </a:rPr>
              <a:t>сфері</a:t>
            </a:r>
            <a:r>
              <a:rPr lang="ru-RU" sz="2800" dirty="0">
                <a:latin typeface="Cambria" pitchFamily="18" charset="0"/>
              </a:rPr>
              <a:t> </a:t>
            </a:r>
            <a:r>
              <a:rPr lang="ru-RU" sz="2800" dirty="0" err="1">
                <a:latin typeface="Cambria" pitchFamily="18" charset="0"/>
              </a:rPr>
              <a:t>встановленого</a:t>
            </a:r>
            <a:r>
              <a:rPr lang="ru-RU" sz="2800" dirty="0">
                <a:latin typeface="Cambria" pitchFamily="18" charset="0"/>
              </a:rPr>
              <a:t> порядку </a:t>
            </a:r>
            <a:r>
              <a:rPr lang="ru-RU" sz="2800" dirty="0" err="1">
                <a:latin typeface="Cambria" pitchFamily="18" charset="0"/>
              </a:rPr>
              <a:t>поводження</a:t>
            </a:r>
            <a:r>
              <a:rPr lang="ru-RU" sz="2800" dirty="0">
                <a:latin typeface="Cambria" pitchFamily="18" charset="0"/>
              </a:rPr>
              <a:t> </a:t>
            </a:r>
            <a:r>
              <a:rPr lang="ru-RU" sz="2800" dirty="0" err="1">
                <a:latin typeface="Cambria" pitchFamily="18" charset="0"/>
              </a:rPr>
              <a:t>з</a:t>
            </a:r>
            <a:r>
              <a:rPr lang="ru-RU" sz="2800" dirty="0">
                <a:latin typeface="Cambria" pitchFamily="18" charset="0"/>
              </a:rPr>
              <a:t> </a:t>
            </a:r>
            <a:r>
              <a:rPr lang="ru-RU" sz="2800" dirty="0" err="1">
                <a:latin typeface="Cambria" pitchFamily="18" charset="0"/>
              </a:rPr>
              <a:t>радіоактивними</a:t>
            </a:r>
            <a:r>
              <a:rPr lang="ru-RU" sz="2800" dirty="0">
                <a:latin typeface="Cambria" pitchFamily="18" charset="0"/>
              </a:rPr>
              <a:t> </a:t>
            </a:r>
            <a:r>
              <a:rPr lang="ru-RU" sz="2800" dirty="0" err="1">
                <a:latin typeface="Cambria" pitchFamily="18" charset="0"/>
              </a:rPr>
              <a:t>матеріалами</a:t>
            </a:r>
            <a:r>
              <a:rPr lang="ru-RU" sz="2800" dirty="0">
                <a:latin typeface="Cambria" pitchFamily="18" charset="0"/>
              </a:rPr>
              <a:t>, </a:t>
            </a:r>
            <a:r>
              <a:rPr lang="ru-RU" sz="2800" dirty="0" err="1">
                <a:latin typeface="Cambria" pitchFamily="18" charset="0"/>
              </a:rPr>
              <a:t>легкозаймистими</a:t>
            </a:r>
            <a:r>
              <a:rPr lang="ru-RU" sz="2800" dirty="0">
                <a:latin typeface="Cambria" pitchFamily="18" charset="0"/>
              </a:rPr>
              <a:t>, </a:t>
            </a:r>
            <a:r>
              <a:rPr lang="ru-RU" sz="2800" dirty="0" err="1">
                <a:latin typeface="Cambria" pitchFamily="18" charset="0"/>
              </a:rPr>
              <a:t>їдкими</a:t>
            </a:r>
            <a:r>
              <a:rPr lang="ru-RU" sz="2800" dirty="0">
                <a:latin typeface="Cambria" pitchFamily="18" charset="0"/>
              </a:rPr>
              <a:t> </a:t>
            </a:r>
            <a:r>
              <a:rPr lang="ru-RU" sz="2800" dirty="0" err="1">
                <a:latin typeface="Cambria" pitchFamily="18" charset="0"/>
              </a:rPr>
              <a:t>речовинами</a:t>
            </a:r>
            <a:r>
              <a:rPr lang="ru-RU" sz="2800" dirty="0">
                <a:latin typeface="Cambria" pitchFamily="18" charset="0"/>
              </a:rPr>
              <a:t>, </a:t>
            </a:r>
            <a:r>
              <a:rPr lang="ru-RU" sz="2800" dirty="0" err="1">
                <a:latin typeface="Cambria" pitchFamily="18" charset="0"/>
              </a:rPr>
              <a:t>небезпечними</a:t>
            </a:r>
            <a:r>
              <a:rPr lang="ru-RU" sz="2800" dirty="0">
                <a:latin typeface="Cambria" pitchFamily="18" charset="0"/>
              </a:rPr>
              <a:t> </a:t>
            </a:r>
            <a:r>
              <a:rPr lang="ru-RU" sz="2800" dirty="0" err="1">
                <a:latin typeface="Cambria" pitchFamily="18" charset="0"/>
              </a:rPr>
              <a:t>відходами</a:t>
            </a:r>
            <a:r>
              <a:rPr lang="ru-RU" sz="2800" dirty="0">
                <a:latin typeface="Cambria" pitchFamily="18" charset="0"/>
              </a:rPr>
              <a:t> </a:t>
            </a:r>
            <a:r>
              <a:rPr lang="ru-RU" sz="2800" dirty="0" err="1">
                <a:latin typeface="Cambria" pitchFamily="18" charset="0"/>
              </a:rPr>
              <a:t>виробництва</a:t>
            </a:r>
            <a:r>
              <a:rPr lang="ru-RU" sz="2800" dirty="0">
                <a:latin typeface="Cambria" pitchFamily="18" charset="0"/>
              </a:rPr>
              <a:t> і </a:t>
            </a:r>
            <a:r>
              <a:rPr lang="ru-RU" sz="2800" dirty="0" err="1">
                <a:latin typeface="Cambria" pitchFamily="18" charset="0"/>
              </a:rPr>
              <a:t>з</a:t>
            </a:r>
            <a:r>
              <a:rPr lang="ru-RU" sz="2800" dirty="0">
                <a:latin typeface="Cambria" pitchFamily="18" charset="0"/>
              </a:rPr>
              <a:t> </a:t>
            </a:r>
            <a:r>
              <a:rPr lang="ru-RU" sz="2800" dirty="0" err="1">
                <a:latin typeface="Cambria" pitchFamily="18" charset="0"/>
              </a:rPr>
              <a:t>вторинною</a:t>
            </a:r>
            <a:r>
              <a:rPr lang="ru-RU" sz="2800" dirty="0">
                <a:latin typeface="Cambria" pitchFamily="18" charset="0"/>
              </a:rPr>
              <a:t> </a:t>
            </a:r>
            <a:r>
              <a:rPr lang="ru-RU" sz="2800" dirty="0" err="1">
                <a:latin typeface="Cambria" pitchFamily="18" charset="0"/>
              </a:rPr>
              <a:t>сировиною</a:t>
            </a:r>
            <a:r>
              <a:rPr lang="ru-RU" sz="2800" dirty="0">
                <a:latin typeface="Cambria" pitchFamily="18" charset="0"/>
              </a:rPr>
              <a:t>;</a:t>
            </a:r>
          </a:p>
          <a:p>
            <a:pPr marL="0" indent="447675" algn="just">
              <a:buFont typeface="Wingdings" pitchFamily="2" charset="2"/>
              <a:buChar char="Ø"/>
            </a:pPr>
            <a:r>
              <a:rPr lang="ru-RU" sz="2800" dirty="0" err="1">
                <a:latin typeface="Cambria" pitchFamily="18" charset="0"/>
              </a:rPr>
              <a:t>громадська</a:t>
            </a:r>
            <a:r>
              <a:rPr lang="ru-RU" sz="2800" dirty="0">
                <a:latin typeface="Cambria" pitchFamily="18" charset="0"/>
              </a:rPr>
              <a:t> </a:t>
            </a:r>
            <a:r>
              <a:rPr lang="ru-RU" sz="2800" dirty="0" err="1">
                <a:latin typeface="Cambria" pitchFamily="18" charset="0"/>
              </a:rPr>
              <a:t>безпека</a:t>
            </a:r>
            <a:r>
              <a:rPr lang="ru-RU" sz="2800" dirty="0">
                <a:latin typeface="Cambria" pitchFamily="18" charset="0"/>
              </a:rPr>
              <a:t> у </a:t>
            </a:r>
            <a:r>
              <a:rPr lang="ru-RU" sz="2800" dirty="0" err="1">
                <a:latin typeface="Cambria" pitchFamily="18" charset="0"/>
              </a:rPr>
              <a:t>сфері</a:t>
            </a:r>
            <a:r>
              <a:rPr lang="ru-RU" sz="2800" dirty="0">
                <a:latin typeface="Cambria" pitchFamily="18" charset="0"/>
              </a:rPr>
              <a:t> </a:t>
            </a:r>
            <a:r>
              <a:rPr lang="ru-RU" sz="2800" dirty="0" err="1">
                <a:latin typeface="Cambria" pitchFamily="18" charset="0"/>
              </a:rPr>
              <a:t>забезпечення</a:t>
            </a:r>
            <a:r>
              <a:rPr lang="ru-RU" sz="2800" dirty="0">
                <a:latin typeface="Cambria" pitchFamily="18" charset="0"/>
              </a:rPr>
              <a:t> стану </a:t>
            </a:r>
            <a:r>
              <a:rPr lang="ru-RU" sz="2800" dirty="0" err="1">
                <a:latin typeface="Cambria" pitchFamily="18" charset="0"/>
              </a:rPr>
              <a:t>пожежної</a:t>
            </a:r>
            <a:r>
              <a:rPr lang="ru-RU" sz="2800" dirty="0">
                <a:latin typeface="Cambria" pitchFamily="18" charset="0"/>
              </a:rPr>
              <a:t> </a:t>
            </a:r>
            <a:r>
              <a:rPr lang="ru-RU" sz="2800" dirty="0" err="1">
                <a:latin typeface="Cambria" pitchFamily="18" charset="0"/>
              </a:rPr>
              <a:t>безпеки</a:t>
            </a:r>
            <a:r>
              <a:rPr lang="ru-RU" sz="2800" dirty="0">
                <a:latin typeface="Cambria" pitchFamily="18" charset="0"/>
              </a:rPr>
              <a:t>.</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51520" y="116632"/>
            <a:ext cx="864096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uk-UA" sz="2400" b="1" dirty="0">
                <a:latin typeface="Cambria" pitchFamily="18" charset="0"/>
                <a:cs typeface="Times New Roman" pitchFamily="18" charset="0"/>
              </a:rPr>
              <a:t>Додатковий безпосередній об'єкт: </a:t>
            </a:r>
            <a:r>
              <a:rPr lang="uk-UA" sz="2400" dirty="0">
                <a:latin typeface="Cambria" pitchFamily="18" charset="0"/>
                <a:cs typeface="Times New Roman" pitchFamily="18" charset="0"/>
              </a:rPr>
              <a:t>життя та здоров'я особи, власність, </a:t>
            </a:r>
            <a:r>
              <a:rPr lang="ru-RU" sz="2400" dirty="0">
                <a:latin typeface="Cambria" pitchFamily="18" charset="0"/>
                <a:cs typeface="Times New Roman" pitchFamily="18" charset="0"/>
              </a:rPr>
              <a:t>нормальна </a:t>
            </a:r>
            <a:r>
              <a:rPr lang="ru-RU" sz="2400" dirty="0" err="1">
                <a:latin typeface="Cambria" pitchFamily="18" charset="0"/>
                <a:cs typeface="Times New Roman" pitchFamily="18" charset="0"/>
              </a:rPr>
              <a:t>діяльність</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підприємств</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установ</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організацій</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тощо</a:t>
            </a:r>
            <a:r>
              <a:rPr lang="uk-UA" sz="2400" dirty="0">
                <a:latin typeface="Cambria" pitchFamily="18" charset="0"/>
                <a:cs typeface="Times New Roman" pitchFamily="18" charset="0"/>
              </a:rPr>
              <a:t>.</a:t>
            </a:r>
            <a:endParaRPr lang="ru-RU" sz="2400" dirty="0">
              <a:latin typeface="Cambria" pitchFamily="18" charset="0"/>
              <a:cs typeface="Times New Roman" pitchFamily="18" charset="0"/>
            </a:endParaRPr>
          </a:p>
        </p:txBody>
      </p:sp>
      <p:sp>
        <p:nvSpPr>
          <p:cNvPr id="4" name="Прямоугольник 3"/>
          <p:cNvSpPr/>
          <p:nvPr/>
        </p:nvSpPr>
        <p:spPr>
          <a:xfrm>
            <a:off x="251520" y="1412776"/>
            <a:ext cx="8640960" cy="415498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uk-UA" sz="2400" b="1" dirty="0">
                <a:latin typeface="Cambria" pitchFamily="18" charset="0"/>
                <a:ea typeface="Calibri" pitchFamily="34" charset="0"/>
                <a:cs typeface="Times New Roman" pitchFamily="18" charset="0"/>
              </a:rPr>
              <a:t>Предметом</a:t>
            </a:r>
            <a:r>
              <a:rPr lang="uk-UA" sz="2400" dirty="0">
                <a:latin typeface="Cambria" pitchFamily="18" charset="0"/>
                <a:ea typeface="Calibri" pitchFamily="34" charset="0"/>
                <a:cs typeface="Times New Roman" pitchFamily="18" charset="0"/>
              </a:rPr>
              <a:t> може бути:</a:t>
            </a:r>
          </a:p>
          <a:p>
            <a:pPr>
              <a:buFont typeface="Arial" pitchFamily="34" charset="0"/>
              <a:buChar char="•"/>
            </a:pPr>
            <a:r>
              <a:rPr lang="uk-UA" sz="2400" dirty="0">
                <a:latin typeface="Cambria" pitchFamily="18" charset="0"/>
                <a:ea typeface="Calibri" pitchFamily="34" charset="0"/>
                <a:cs typeface="Times New Roman" pitchFamily="18" charset="0"/>
              </a:rPr>
              <a:t> </a:t>
            </a:r>
            <a:r>
              <a:rPr lang="ru-RU" sz="2400" dirty="0" err="1">
                <a:latin typeface="Cambria" pitchFamily="18" charset="0"/>
                <a:cs typeface="Times New Roman" pitchFamily="18" charset="0"/>
              </a:rPr>
              <a:t>зброя</a:t>
            </a:r>
            <a:r>
              <a:rPr lang="ru-RU" sz="2400" dirty="0">
                <a:latin typeface="Cambria" pitchFamily="18" charset="0"/>
                <a:cs typeface="Times New Roman" pitchFamily="18" charset="0"/>
              </a:rPr>
              <a:t>;</a:t>
            </a:r>
          </a:p>
          <a:p>
            <a:pPr>
              <a:buFont typeface="Arial" pitchFamily="34" charset="0"/>
              <a:buChar char="•"/>
            </a:pPr>
            <a:r>
              <a:rPr lang="ru-RU" sz="2400" dirty="0" err="1">
                <a:latin typeface="Cambria" pitchFamily="18" charset="0"/>
                <a:cs typeface="Times New Roman" pitchFamily="18" charset="0"/>
              </a:rPr>
              <a:t>вибухові</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речовини</a:t>
            </a:r>
            <a:r>
              <a:rPr lang="ru-RU" sz="2400" dirty="0">
                <a:latin typeface="Cambria" pitchFamily="18" charset="0"/>
                <a:cs typeface="Times New Roman" pitchFamily="18" charset="0"/>
              </a:rPr>
              <a:t>; </a:t>
            </a:r>
          </a:p>
          <a:p>
            <a:pPr>
              <a:buFont typeface="Arial" pitchFamily="34" charset="0"/>
              <a:buChar char="•"/>
            </a:pPr>
            <a:r>
              <a:rPr lang="ru-RU" sz="2400" dirty="0" err="1">
                <a:latin typeface="Cambria" pitchFamily="18" charset="0"/>
                <a:cs typeface="Times New Roman" pitchFamily="18" charset="0"/>
              </a:rPr>
              <a:t>боєприпаси</a:t>
            </a:r>
            <a:r>
              <a:rPr lang="ru-RU" sz="2400" dirty="0">
                <a:latin typeface="Cambria" pitchFamily="18" charset="0"/>
                <a:cs typeface="Times New Roman" pitchFamily="18" charset="0"/>
              </a:rPr>
              <a:t>;</a:t>
            </a:r>
          </a:p>
          <a:p>
            <a:pPr>
              <a:buFont typeface="Arial" pitchFamily="34" charset="0"/>
              <a:buChar char="•"/>
            </a:pPr>
            <a:r>
              <a:rPr lang="ru-RU" sz="2400" dirty="0" err="1">
                <a:latin typeface="Cambria" pitchFamily="18" charset="0"/>
                <a:cs typeface="Times New Roman" pitchFamily="18" charset="0"/>
              </a:rPr>
              <a:t>вибухові</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пристрої</a:t>
            </a:r>
            <a:r>
              <a:rPr lang="ru-RU" sz="2400" dirty="0">
                <a:latin typeface="Cambria" pitchFamily="18" charset="0"/>
                <a:cs typeface="Times New Roman" pitchFamily="18" charset="0"/>
              </a:rPr>
              <a:t>; </a:t>
            </a:r>
          </a:p>
          <a:p>
            <a:pPr>
              <a:buFont typeface="Arial" pitchFamily="34" charset="0"/>
              <a:buChar char="•"/>
            </a:pPr>
            <a:r>
              <a:rPr lang="ru-RU" sz="2400" dirty="0" err="1">
                <a:latin typeface="Cambria" pitchFamily="18" charset="0"/>
                <a:cs typeface="Times New Roman" pitchFamily="18" charset="0"/>
              </a:rPr>
              <a:t>радіоактивні</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матеріали</a:t>
            </a:r>
            <a:r>
              <a:rPr lang="ru-RU" sz="2400" dirty="0">
                <a:latin typeface="Cambria" pitchFamily="18" charset="0"/>
                <a:cs typeface="Times New Roman" pitchFamily="18" charset="0"/>
              </a:rPr>
              <a:t>; </a:t>
            </a:r>
          </a:p>
          <a:p>
            <a:pPr>
              <a:buFont typeface="Arial" pitchFamily="34" charset="0"/>
              <a:buChar char="•"/>
            </a:pPr>
            <a:r>
              <a:rPr lang="ru-RU" sz="2400" dirty="0" err="1">
                <a:latin typeface="Cambria" pitchFamily="18" charset="0"/>
                <a:cs typeface="Times New Roman" pitchFamily="18" charset="0"/>
              </a:rPr>
              <a:t>ядерний</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вибуховий</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пристрій</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чи</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пристрій</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що</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розсіює</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радіоактивний</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матеріал</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або</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випромінює</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радіацію</a:t>
            </a:r>
            <a:r>
              <a:rPr lang="ru-RU" sz="2400" dirty="0">
                <a:latin typeface="Cambria" pitchFamily="18" charset="0"/>
                <a:cs typeface="Times New Roman" pitchFamily="18" charset="0"/>
              </a:rPr>
              <a:t>; </a:t>
            </a:r>
          </a:p>
          <a:p>
            <a:pPr>
              <a:buFont typeface="Arial" pitchFamily="34" charset="0"/>
              <a:buChar char="•"/>
            </a:pPr>
            <a:r>
              <a:rPr lang="ru-RU" sz="2400" dirty="0" err="1">
                <a:latin typeface="Cambria" pitchFamily="18" charset="0"/>
                <a:cs typeface="Times New Roman" pitchFamily="18" charset="0"/>
              </a:rPr>
              <a:t>легкозаймисті</a:t>
            </a:r>
            <a:r>
              <a:rPr lang="ru-RU" sz="2400" dirty="0">
                <a:latin typeface="Cambria" pitchFamily="18" charset="0"/>
                <a:cs typeface="Times New Roman" pitchFamily="18" charset="0"/>
              </a:rPr>
              <a:t> та </a:t>
            </a:r>
            <a:r>
              <a:rPr lang="ru-RU" sz="2400" dirty="0" err="1">
                <a:latin typeface="Cambria" pitchFamily="18" charset="0"/>
                <a:cs typeface="Times New Roman" pitchFamily="18" charset="0"/>
              </a:rPr>
              <a:t>їдкі</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речовини</a:t>
            </a:r>
            <a:r>
              <a:rPr lang="ru-RU" sz="2400" dirty="0">
                <a:latin typeface="Cambria" pitchFamily="18" charset="0"/>
                <a:cs typeface="Times New Roman" pitchFamily="18" charset="0"/>
              </a:rPr>
              <a:t>; </a:t>
            </a:r>
          </a:p>
          <a:p>
            <a:pPr>
              <a:buFont typeface="Arial" pitchFamily="34" charset="0"/>
              <a:buChar char="•"/>
            </a:pPr>
            <a:r>
              <a:rPr lang="ru-RU" sz="2400" dirty="0" err="1">
                <a:latin typeface="Cambria" pitchFamily="18" charset="0"/>
                <a:cs typeface="Times New Roman" pitchFamily="18" charset="0"/>
              </a:rPr>
              <a:t>відходи</a:t>
            </a:r>
            <a:r>
              <a:rPr lang="ru-RU" sz="2400" dirty="0">
                <a:latin typeface="Cambria" pitchFamily="18" charset="0"/>
                <a:cs typeface="Times New Roman" pitchFamily="18" charset="0"/>
              </a:rPr>
              <a:t> та </a:t>
            </a:r>
            <a:r>
              <a:rPr lang="ru-RU" sz="2400" dirty="0" err="1">
                <a:latin typeface="Cambria" pitchFamily="18" charset="0"/>
                <a:cs typeface="Times New Roman" pitchFamily="18" charset="0"/>
              </a:rPr>
              <a:t>вторинна</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сировина</a:t>
            </a:r>
            <a:r>
              <a:rPr lang="ru-RU" sz="2400" dirty="0">
                <a:latin typeface="Cambria" pitchFamily="18" charset="0"/>
                <a:cs typeface="Times New Roman" pitchFamily="18" charset="0"/>
              </a:rPr>
              <a:t>; </a:t>
            </a:r>
          </a:p>
          <a:p>
            <a:pPr>
              <a:buFont typeface="Arial" pitchFamily="34" charset="0"/>
              <a:buChar char="•"/>
            </a:pPr>
            <a:r>
              <a:rPr lang="ru-RU" sz="2400" dirty="0" err="1">
                <a:latin typeface="Cambria" pitchFamily="18" charset="0"/>
                <a:cs typeface="Times New Roman" pitchFamily="18" charset="0"/>
              </a:rPr>
              <a:t>небезпечні</a:t>
            </a:r>
            <a:r>
              <a:rPr lang="ru-RU" sz="2400" dirty="0">
                <a:latin typeface="Cambria" pitchFamily="18" charset="0"/>
                <a:cs typeface="Times New Roman" pitchFamily="18" charset="0"/>
              </a:rPr>
              <a:t> </a:t>
            </a:r>
            <a:r>
              <a:rPr lang="ru-RU" sz="2400" dirty="0" err="1">
                <a:latin typeface="Cambria" pitchFamily="18" charset="0"/>
                <a:cs typeface="Times New Roman" pitchFamily="18" charset="0"/>
              </a:rPr>
              <a:t>відходи</a:t>
            </a:r>
            <a:r>
              <a:rPr lang="ru-RU" sz="2400" dirty="0">
                <a:latin typeface="Cambria" pitchFamily="18" charset="0"/>
                <a:cs typeface="Times New Roman" pitchFamily="18" charset="0"/>
              </a:rPr>
              <a:t>.</a:t>
            </a:r>
          </a:p>
        </p:txBody>
      </p:sp>
      <p:pic>
        <p:nvPicPr>
          <p:cNvPr id="28673" name="Picture 1" descr="C:\Users\lenvo\Desktop\zbroya.jpg"/>
          <p:cNvPicPr>
            <a:picLocks noChangeAspect="1" noChangeArrowheads="1"/>
          </p:cNvPicPr>
          <p:nvPr/>
        </p:nvPicPr>
        <p:blipFill>
          <a:blip r:embed="rId2" cstate="print"/>
          <a:srcRect/>
          <a:stretch>
            <a:fillRect/>
          </a:stretch>
        </p:blipFill>
        <p:spPr bwMode="auto">
          <a:xfrm>
            <a:off x="5292080" y="1412776"/>
            <a:ext cx="3598912" cy="1720729"/>
          </a:xfrm>
          <a:prstGeom prst="rect">
            <a:avLst/>
          </a:prstGeom>
          <a:noFill/>
        </p:spPr>
      </p:pic>
      <p:pic>
        <p:nvPicPr>
          <p:cNvPr id="28674" name="Picture 2" descr="C:\Users\lenvo\Desktop\t_1_100193.jpg"/>
          <p:cNvPicPr>
            <a:picLocks noChangeAspect="1" noChangeArrowheads="1"/>
          </p:cNvPicPr>
          <p:nvPr/>
        </p:nvPicPr>
        <p:blipFill>
          <a:blip r:embed="rId3" cstate="print"/>
          <a:srcRect/>
          <a:stretch>
            <a:fillRect/>
          </a:stretch>
        </p:blipFill>
        <p:spPr bwMode="auto">
          <a:xfrm>
            <a:off x="6588224" y="5111451"/>
            <a:ext cx="2326547" cy="1746549"/>
          </a:xfrm>
          <a:prstGeom prst="rect">
            <a:avLst/>
          </a:prstGeom>
          <a:noFill/>
        </p:spPr>
      </p:pic>
      <p:pic>
        <p:nvPicPr>
          <p:cNvPr id="28676" name="Picture 4" descr="ÐÐ°ÑÑÐ¸Ð½ÐºÐ¸ Ð¿Ð¾ Ð·Ð°Ð¿ÑÐ¾ÑÑ Ð½ÐµÐ±ÐµÐ·Ð¿ÐµÑÐ½Ñ Ð²ÑÐ´ÑÐ¾Ð´Ð¸"/>
          <p:cNvPicPr>
            <a:picLocks noChangeAspect="1" noChangeArrowheads="1"/>
          </p:cNvPicPr>
          <p:nvPr/>
        </p:nvPicPr>
        <p:blipFill>
          <a:blip r:embed="rId4" cstate="print"/>
          <a:srcRect/>
          <a:stretch>
            <a:fillRect/>
          </a:stretch>
        </p:blipFill>
        <p:spPr bwMode="auto">
          <a:xfrm>
            <a:off x="3203848" y="5157192"/>
            <a:ext cx="3352559" cy="170080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3640</TotalTime>
  <Words>2752</Words>
  <Application>Microsoft Office PowerPoint</Application>
  <PresentationFormat>Экран (4:3)</PresentationFormat>
  <Paragraphs>197</Paragraphs>
  <Slides>37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37</vt:i4>
      </vt:variant>
    </vt:vector>
  </HeadingPairs>
  <TitlesOfParts>
    <vt:vector size="46" baseType="lpstr">
      <vt:lpstr>Arial</vt:lpstr>
      <vt:lpstr>Cambria</vt:lpstr>
      <vt:lpstr>Lucida Sans Unicode</vt:lpstr>
      <vt:lpstr>Times New Roman</vt:lpstr>
      <vt:lpstr>Verdana</vt:lpstr>
      <vt:lpstr>Wingdings</vt:lpstr>
      <vt:lpstr>Wingdings 2</vt:lpstr>
      <vt:lpstr>Wingdings 3</vt:lpstr>
      <vt:lpstr>Открытая</vt:lpstr>
      <vt:lpstr>   ТЕМА 10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dc:title>
  <dc:creator>lenvo</dc:creator>
  <cp:lastModifiedBy>Пользователь</cp:lastModifiedBy>
  <cp:revision>357</cp:revision>
  <dcterms:created xsi:type="dcterms:W3CDTF">2018-09-05T14:57:47Z</dcterms:created>
  <dcterms:modified xsi:type="dcterms:W3CDTF">2025-02-12T12:19:51Z</dcterms:modified>
</cp:coreProperties>
</file>