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5400" autoAdjust="0"/>
  </p:normalViewPr>
  <p:slideViewPr>
    <p:cSldViewPr snapToGrid="0">
      <p:cViewPr varScale="1">
        <p:scale>
          <a:sx n="85" d="100"/>
          <a:sy n="85" d="100"/>
        </p:scale>
        <p:origin x="76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rheve.org/read/skovoroda-gs/rozmova-pyati-podorojnih-pro-istinne-shchastya-u-jitti" TargetMode="External"/><Relationship Id="rId2" Type="http://schemas.openxmlformats.org/officeDocument/2006/relationships/hyperlink" Target="https://www.ukrlib.com.ua/books/printit.php?tid=367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ournals.indexcopernicus.com/api/file/viewByFileId/1071417.pdf" TargetMode="External"/><Relationship Id="rId4" Type="http://schemas.openxmlformats.org/officeDocument/2006/relationships/hyperlink" Target="https://www.ukrlib.com.ua/books/printit.php?tid=27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91671"/>
            <a:ext cx="7766936" cy="3459165"/>
          </a:xfrm>
        </p:spPr>
        <p:txBody>
          <a:bodyPr/>
          <a:lstStyle/>
          <a:p>
            <a:pPr algn="ctr"/>
            <a:r>
              <a:rPr lang="uk-UA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Лекція 8</a:t>
            </a:r>
            <a:br>
              <a:rPr lang="uk-UA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600" dirty="0"/>
              <a:t>Актуальні погляди про щастя Григорія Сковороди в умовах російсько-української війни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3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020235"/>
          </a:xfrm>
        </p:spPr>
        <p:txBody>
          <a:bodyPr>
            <a:normAutofit/>
          </a:bodyPr>
          <a:lstStyle/>
          <a:p>
            <a:r>
              <a:rPr lang="uk-UA" dirty="0" smtClean="0"/>
              <a:t>План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sz="27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k-UA" sz="2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Концепція щастя в творі Г. Сковороди </a:t>
            </a:r>
            <a:r>
              <a:rPr lang="uk-UA" sz="27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u="sng" dirty="0" err="1">
                <a:solidFill>
                  <a:schemeClr val="tx1"/>
                </a:solidFill>
              </a:rPr>
              <a:t>Вступні</a:t>
            </a:r>
            <a:r>
              <a:rPr lang="ru-RU" sz="2800" u="sng" dirty="0">
                <a:solidFill>
                  <a:schemeClr val="tx1"/>
                </a:solidFill>
              </a:rPr>
              <a:t> </a:t>
            </a:r>
            <a:r>
              <a:rPr lang="ru-RU" sz="2800" u="sng" dirty="0" err="1">
                <a:solidFill>
                  <a:schemeClr val="tx1"/>
                </a:solidFill>
              </a:rPr>
              <a:t>двері</a:t>
            </a:r>
            <a:r>
              <a:rPr lang="ru-RU" sz="2800" u="sng" dirty="0">
                <a:solidFill>
                  <a:schemeClr val="tx1"/>
                </a:solidFill>
              </a:rPr>
              <a:t> до </a:t>
            </a:r>
            <a:r>
              <a:rPr lang="ru-RU" sz="2800" u="sng" dirty="0" err="1">
                <a:solidFill>
                  <a:schemeClr val="tx1"/>
                </a:solidFill>
              </a:rPr>
              <a:t>християнської</a:t>
            </a:r>
            <a:r>
              <a:rPr lang="ru-RU" sz="2800" u="sng" dirty="0">
                <a:solidFill>
                  <a:schemeClr val="tx1"/>
                </a:solidFill>
              </a:rPr>
              <a:t> </a:t>
            </a:r>
            <a:r>
              <a:rPr lang="ru-RU" sz="2800" u="sng" dirty="0" err="1" smtClean="0">
                <a:solidFill>
                  <a:schemeClr val="tx1"/>
                </a:solidFill>
              </a:rPr>
              <a:t>добронравності</a:t>
            </a:r>
            <a:r>
              <a:rPr lang="ru-RU" sz="2800" u="sng" dirty="0" smtClean="0">
                <a:solidFill>
                  <a:schemeClr val="tx1"/>
                </a:solidFill>
              </a:rPr>
              <a:t>».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2. </a:t>
            </a:r>
            <a:r>
              <a:rPr lang="uk-U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Концепція </a:t>
            </a:r>
            <a:r>
              <a:rPr lang="uk-U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щастя в творі Г. Сковороди </a:t>
            </a:r>
            <a:r>
              <a:rPr lang="uk-UA" sz="28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uk-UA" sz="2800" u="sng" dirty="0" smtClean="0">
                <a:solidFill>
                  <a:schemeClr val="tx1"/>
                </a:solidFill>
              </a:rPr>
              <a:t>Розмова </a:t>
            </a:r>
            <a:r>
              <a:rPr lang="uk-UA" sz="2800" u="sng" dirty="0">
                <a:solidFill>
                  <a:schemeClr val="tx1"/>
                </a:solidFill>
              </a:rPr>
              <a:t>П</a:t>
            </a:r>
            <a:r>
              <a:rPr lang="en-US" sz="2800" u="sng" dirty="0">
                <a:solidFill>
                  <a:schemeClr val="tx1"/>
                </a:solidFill>
              </a:rPr>
              <a:t>’</a:t>
            </a:r>
            <a:r>
              <a:rPr lang="uk-UA" sz="2800" u="sng" dirty="0" err="1">
                <a:solidFill>
                  <a:schemeClr val="tx1"/>
                </a:solidFill>
              </a:rPr>
              <a:t>яти</a:t>
            </a:r>
            <a:r>
              <a:rPr lang="uk-UA" sz="2800" u="sng" dirty="0">
                <a:solidFill>
                  <a:schemeClr val="tx1"/>
                </a:solidFill>
              </a:rPr>
              <a:t> подорожніх про істинне щастя у </a:t>
            </a:r>
            <a:r>
              <a:rPr lang="uk-UA" sz="2800" u="sng" dirty="0" smtClean="0">
                <a:solidFill>
                  <a:schemeClr val="tx1"/>
                </a:solidFill>
              </a:rPr>
              <a:t>житті». 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3. </a:t>
            </a:r>
            <a:r>
              <a:rPr lang="uk-U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Концепція </a:t>
            </a:r>
            <a:r>
              <a:rPr lang="uk-U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щастя в творі Г. Сковороди </a:t>
            </a:r>
            <a:r>
              <a:rPr lang="uk-UA" sz="28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uk-UA" sz="2800" u="sng" dirty="0" smtClean="0">
                <a:solidFill>
                  <a:schemeClr val="tx1"/>
                </a:solidFill>
              </a:rPr>
              <a:t>Розмова</a:t>
            </a:r>
            <a:r>
              <a:rPr lang="uk-UA" sz="2800" u="sng" dirty="0">
                <a:solidFill>
                  <a:schemeClr val="tx1"/>
                </a:solidFill>
              </a:rPr>
              <a:t>, звана Алфавіт, чи Буквар </a:t>
            </a:r>
            <a:r>
              <a:rPr lang="uk-UA" sz="2800" u="sng" dirty="0" smtClean="0">
                <a:solidFill>
                  <a:schemeClr val="tx1"/>
                </a:solidFill>
              </a:rPr>
              <a:t>світу». </a:t>
            </a:r>
            <a:br>
              <a:rPr lang="uk-UA" sz="2800" u="sng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>4. Важливість ідей Г. Сковороди про щастя в умовах російсько-української війни. 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513294"/>
            <a:ext cx="8596668" cy="528068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 smtClean="0"/>
              <a:t> </a:t>
            </a:r>
            <a:endParaRPr lang="en-US" sz="2400" dirty="0" smtClean="0"/>
          </a:p>
          <a:p>
            <a:pPr>
              <a:buAutoNum type="arabicPeriod"/>
            </a:pPr>
            <a:endParaRPr lang="uk-UA" dirty="0" smtClean="0"/>
          </a:p>
          <a:p>
            <a:pPr lvl="5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44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6782" y="552091"/>
            <a:ext cx="8893595" cy="5848709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92D050"/>
                </a:solidFill>
              </a:rPr>
              <a:t>Рекомендована література:</a:t>
            </a:r>
            <a:r>
              <a:rPr lang="en-US" sz="2400" dirty="0" smtClean="0">
                <a:solidFill>
                  <a:srgbClr val="92D050"/>
                </a:solidFill>
              </a:rPr>
              <a:t/>
            </a:r>
            <a:br>
              <a:rPr lang="en-US" sz="2400" dirty="0" smtClean="0">
                <a:solidFill>
                  <a:srgbClr val="92D050"/>
                </a:solidFill>
              </a:rPr>
            </a:br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400" dirty="0" smtClean="0">
                <a:solidFill>
                  <a:schemeClr val="tx1"/>
                </a:solidFill>
              </a:rPr>
              <a:t/>
            </a:r>
            <a:br>
              <a:rPr lang="uk-UA" sz="1400" dirty="0" smtClean="0">
                <a:solidFill>
                  <a:schemeClr val="tx1"/>
                </a:solidFill>
              </a:rPr>
            </a:br>
            <a:r>
              <a:rPr lang="uk-UA" sz="1400" dirty="0" smtClean="0">
                <a:solidFill>
                  <a:schemeClr val="tx1"/>
                </a:solidFill>
              </a:rPr>
              <a:t/>
            </a:r>
            <a:br>
              <a:rPr lang="uk-UA" sz="1400" dirty="0" smtClean="0">
                <a:solidFill>
                  <a:schemeClr val="tx1"/>
                </a:solidFill>
              </a:rPr>
            </a:br>
            <a:r>
              <a:rPr lang="uk-UA" sz="1400" dirty="0">
                <a:solidFill>
                  <a:schemeClr val="tx1"/>
                </a:solidFill>
              </a:rPr>
              <a:t/>
            </a:r>
            <a:br>
              <a:rPr lang="uk-UA" sz="1400" dirty="0">
                <a:solidFill>
                  <a:schemeClr val="tx1"/>
                </a:solidFill>
              </a:rPr>
            </a:br>
            <a:r>
              <a:rPr lang="uk-UA" sz="1400" dirty="0" smtClean="0">
                <a:solidFill>
                  <a:schemeClr val="tx1"/>
                </a:solidFill>
              </a:rPr>
              <a:t/>
            </a:r>
            <a:br>
              <a:rPr lang="uk-UA" sz="1400" dirty="0" smtClean="0">
                <a:solidFill>
                  <a:schemeClr val="tx1"/>
                </a:solidFill>
              </a:rPr>
            </a:br>
            <a:r>
              <a:rPr lang="uk-UA" sz="1400" dirty="0">
                <a:solidFill>
                  <a:schemeClr val="tx1"/>
                </a:solidFill>
              </a:rPr>
              <a:t/>
            </a:r>
            <a:br>
              <a:rPr lang="uk-UA" sz="1400" dirty="0">
                <a:solidFill>
                  <a:schemeClr val="tx1"/>
                </a:solidFill>
              </a:rPr>
            </a:b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44706"/>
            <a:ext cx="8596668" cy="4696656"/>
          </a:xfrm>
          <a:noFill/>
          <a:ln>
            <a:noFill/>
          </a:ln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uk-UA" dirty="0" smtClean="0"/>
              <a:t>1 Сковорода </a:t>
            </a:r>
            <a:r>
              <a:rPr lang="uk-UA" dirty="0" smtClean="0"/>
              <a:t>Г. </a:t>
            </a:r>
            <a:r>
              <a:rPr lang="ru-RU" dirty="0" err="1"/>
              <a:t>Вступні</a:t>
            </a:r>
            <a:r>
              <a:rPr lang="ru-RU" dirty="0"/>
              <a:t> </a:t>
            </a:r>
            <a:r>
              <a:rPr lang="ru-RU" dirty="0" err="1"/>
              <a:t>двері</a:t>
            </a:r>
            <a:r>
              <a:rPr lang="ru-RU" dirty="0"/>
              <a:t> до </a:t>
            </a:r>
            <a:r>
              <a:rPr lang="ru-RU" dirty="0" err="1"/>
              <a:t>християнської</a:t>
            </a:r>
            <a:r>
              <a:rPr lang="ru-RU" dirty="0"/>
              <a:t> </a:t>
            </a:r>
            <a:r>
              <a:rPr lang="ru-RU" dirty="0" err="1" smtClean="0"/>
              <a:t>добронравності</a:t>
            </a:r>
            <a:r>
              <a:rPr lang="ru-RU" dirty="0" smtClean="0"/>
              <a:t>. </a:t>
            </a:r>
            <a:r>
              <a:rPr lang="en-US" dirty="0" smtClean="0"/>
              <a:t>URL</a:t>
            </a:r>
            <a:r>
              <a:rPr lang="uk-UA" dirty="0" smtClean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www.ukrlib.com.ua/books/printit.php?tid=3676</a:t>
            </a:r>
            <a:endParaRPr lang="uk-UA" dirty="0" smtClean="0"/>
          </a:p>
          <a:p>
            <a:r>
              <a:rPr lang="uk-UA" dirty="0" smtClean="0"/>
              <a:t>2 Сковорода </a:t>
            </a:r>
            <a:r>
              <a:rPr lang="uk-UA" dirty="0" smtClean="0"/>
              <a:t>Г. Розмова П</a:t>
            </a:r>
            <a:r>
              <a:rPr lang="en-US" dirty="0" smtClean="0"/>
              <a:t>’</a:t>
            </a:r>
            <a:r>
              <a:rPr lang="uk-UA" dirty="0" err="1" smtClean="0"/>
              <a:t>яти</a:t>
            </a:r>
            <a:r>
              <a:rPr lang="uk-UA" dirty="0" smtClean="0"/>
              <a:t> подорожніх про істинне щастя у житті. </a:t>
            </a:r>
            <a:r>
              <a:rPr lang="en-US" dirty="0" smtClean="0"/>
              <a:t>URL</a:t>
            </a:r>
            <a:r>
              <a:rPr lang="uk-UA" dirty="0" smtClean="0"/>
              <a:t>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arheve.org/read/skovoroda-gs/rozmova-pyati-podorojnih-pro-istinne-shchastya-u-jitti</a:t>
            </a:r>
            <a:endParaRPr lang="uk-UA" dirty="0" smtClean="0"/>
          </a:p>
          <a:p>
            <a:r>
              <a:rPr lang="uk-UA" dirty="0" smtClean="0"/>
              <a:t>3 Сковорода </a:t>
            </a:r>
            <a:r>
              <a:rPr lang="uk-UA" dirty="0" smtClean="0"/>
              <a:t>Г. Розмова, звана Алфавіт, чи Буквар світу. </a:t>
            </a:r>
            <a:r>
              <a:rPr lang="en-US" dirty="0"/>
              <a:t>URL</a:t>
            </a:r>
            <a:r>
              <a:rPr lang="uk-UA" dirty="0"/>
              <a:t>: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www.ukrlib.com.ua/books/printit.php?tid=278</a:t>
            </a:r>
            <a:endParaRPr lang="uk-UA" dirty="0" smtClean="0"/>
          </a:p>
          <a:p>
            <a:r>
              <a:rPr lang="uk-UA" dirty="0" smtClean="0"/>
              <a:t>Харченко Л. М. Ціннісні виміри концепту щастя у філософії Григорія Сковороди. </a:t>
            </a:r>
            <a:r>
              <a:rPr lang="en-US" dirty="0"/>
              <a:t>URL</a:t>
            </a:r>
            <a:r>
              <a:rPr lang="uk-UA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journals.indexcopernicus.com/api/file/viewByFileId/1071417.pdf</a:t>
            </a:r>
            <a:endParaRPr lang="uk-UA" dirty="0" smtClean="0"/>
          </a:p>
          <a:p>
            <a:r>
              <a:rPr lang="ru-RU" dirty="0" err="1"/>
              <a:t>Григорій</a:t>
            </a:r>
            <a:r>
              <a:rPr lang="ru-RU" dirty="0"/>
              <a:t> Сковорода: </a:t>
            </a:r>
            <a:r>
              <a:rPr lang="ru-RU" dirty="0" smtClean="0"/>
              <a:t>Д</a:t>
            </a:r>
            <a:r>
              <a:rPr lang="en-US" dirty="0" smtClean="0"/>
              <a:t>e</a:t>
            </a:r>
            <a:r>
              <a:rPr lang="ru-RU" dirty="0" err="1" smtClean="0"/>
              <a:t>міфологізація</a:t>
            </a:r>
            <a:r>
              <a:rPr lang="ru-RU" dirty="0" smtClean="0"/>
              <a:t> </a:t>
            </a:r>
            <a:r>
              <a:rPr lang="ru-RU" dirty="0" err="1"/>
              <a:t>канонічного</a:t>
            </a:r>
            <a:r>
              <a:rPr lang="ru-RU" dirty="0"/>
              <a:t> образу // 10 </a:t>
            </a:r>
            <a:r>
              <a:rPr lang="ru-RU" dirty="0" err="1"/>
              <a:t>запитань</a:t>
            </a:r>
            <a:r>
              <a:rPr lang="ru-RU" dirty="0"/>
              <a:t> </a:t>
            </a:r>
            <a:r>
              <a:rPr lang="ru-RU" dirty="0" err="1" smtClean="0"/>
              <a:t>історику</a:t>
            </a:r>
            <a:r>
              <a:rPr lang="ru-RU" dirty="0" smtClean="0"/>
              <a:t>. </a:t>
            </a:r>
            <a:r>
              <a:rPr lang="en-US" dirty="0"/>
              <a:t>URL</a:t>
            </a:r>
            <a:r>
              <a:rPr lang="uk-UA" dirty="0"/>
              <a:t>: </a:t>
            </a:r>
            <a:r>
              <a:rPr lang="en-US" dirty="0" smtClean="0"/>
              <a:t>https</a:t>
            </a:r>
            <a:r>
              <a:rPr lang="en-US" dirty="0"/>
              <a:t>://www.youtube.com/watch?v=UwMkd5palOs</a:t>
            </a:r>
            <a:endParaRPr lang="ru-RU" dirty="0"/>
          </a:p>
          <a:p>
            <a:endParaRPr lang="uk-UA" dirty="0" smtClean="0"/>
          </a:p>
          <a:p>
            <a:r>
              <a:rPr lang="en-US" dirty="0"/>
              <a:t>https://uej.undip.org.ua/index.php/journal/article/view/634/626</a:t>
            </a:r>
            <a:endParaRPr lang="uk-UA" dirty="0" smtClean="0"/>
          </a:p>
          <a:p>
            <a:endParaRPr lang="uk-UA" dirty="0" smtClean="0"/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748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https://padlet.com/savatg31122017/padlet-zr66sfdo1hiofns0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https://padlet.com/romanzesua/padlet-qc3hwtm5014fo9uz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11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7153" y="2621477"/>
            <a:ext cx="3944471" cy="32919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346" y="1252819"/>
            <a:ext cx="2399324" cy="3966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72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2687</TotalTime>
  <Words>106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Грань</vt:lpstr>
      <vt:lpstr>Лекція 8 Актуальні погляди про щастя Григорія Сковороди в умовах російсько-української війни </vt:lpstr>
      <vt:lpstr>План  1. Концепція щастя в творі Г. Сковороди «Вступні двері до християнської добронравності». 2. Концепція щастя в творі Г. Сковороди «Розмова П’яти подорожніх про істинне щастя у житті».  3. Концепція щастя в творі Г. Сковороди «Розмова, звана Алфавіт, чи Буквар світу».  4. Важливість ідей Г. Сковороди про щастя в умовах російсько-української війни.  </vt:lpstr>
      <vt:lpstr>Рекомендована література:       </vt:lpstr>
      <vt:lpstr>https://padlet.com/savatg31122017/padlet-zr66sfdo1hiofns0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tanya</dc:creator>
  <cp:lastModifiedBy>tanya</cp:lastModifiedBy>
  <cp:revision>116</cp:revision>
  <dcterms:created xsi:type="dcterms:W3CDTF">2023-08-14T11:23:34Z</dcterms:created>
  <dcterms:modified xsi:type="dcterms:W3CDTF">2024-10-23T14:28:49Z</dcterms:modified>
</cp:coreProperties>
</file>