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5" r:id="rId1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99"/>
  </p:normalViewPr>
  <p:slideViewPr>
    <p:cSldViewPr snapToGrid="0">
      <p:cViewPr varScale="1">
        <p:scale>
          <a:sx n="103" d="100"/>
          <a:sy n="103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85FD-CF4C-6E62-FEE3-686FDE2A4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D1548A-124F-5C65-CDAA-C2DC739AA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48245D-978C-A354-3326-86E081DD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D795ED-5391-5AC7-0165-9330C6DD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9FB6FF-51E4-9326-E928-5F758B29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182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7D428-97D9-30DB-198E-C16DBDD4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9D1159-AC14-AB0A-0838-C0620B43F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CB872-4C5B-0849-4111-7AC6F979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9A4BC-27CA-43A8-889B-766E8EF9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666765-0071-A777-3F38-13A95CF3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19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57D651-DC0C-3A81-F823-DF688A6AF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68F28A-6F84-1813-26A6-0530BB75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C42702-0632-E744-C573-31C7679C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5B26F7-C8CF-6A1B-5B3E-A5F27F24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02802-EB6A-E49B-56EE-FE2BE2AA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709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A7D7B-5717-A578-24FD-8F670535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2740A1-85F1-D9CD-8863-0D2C26482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C7AAC-38E4-8017-4B6F-1DA84AB16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B838D-0647-AA89-57A5-C4FA3623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4DD740-0B6F-34DD-BA61-67E342E1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147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46A1C-6BAD-7487-5D22-46041BF5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449BF0-CB3D-279C-F84F-329102469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10469-8520-999C-881F-2396D53C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6EB521-25B6-E361-BC7A-87FFD631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FCB2A3-1D0F-9D5F-3F26-EF20F207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78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FD00F-D043-A3A8-249A-044A169B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ED01E1-681E-F2CE-F456-4FEF885B7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D84AFF-36E7-006A-052F-C84765CDB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FF7613-F683-B5B5-4ABA-F68A3C82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6937B6-E88D-DF41-18F4-11274D77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0A36AD-3F60-2957-C776-65649D14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217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504DC-B546-D5D9-F242-7A19E7B3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A5953D-8B38-C74F-0F8A-8C87F6343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0865BA-4501-EDE4-C061-2DE5C6950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6AD4F9-F31C-55FE-AD9A-786075262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55F796-F925-41E3-CF9F-71719B2AF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2FD6D6-3DC3-2D0B-5F65-E4BD4BE8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CFFC30-DE2E-90C6-911C-D5C839F3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F717C2-2446-F644-D006-1155C2C2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217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691FE-594E-F009-CD0F-13AC3590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DC63AC-FBEA-E1FF-72FB-1095AE87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5BD825-24BA-4F91-77E4-219517B9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62E2BB-6877-3EF9-2104-9154EFDC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089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EC6BA0-A3B5-4EB8-5B17-CB15A283F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776713-6FB7-E78B-775D-A620DEB4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A55998-17FC-A94D-DCB1-A3B46745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96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ABB9C-3435-7753-6D11-186DDB47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9F4904-2C84-0346-244D-BB6A12917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32C6EE-D6F4-7D7B-4F4B-1414A12F6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41398C-4BF4-BF65-6B94-2003AE27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FDDA4C-F11A-3226-4A71-681EA79E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BDC3B7-8C35-6510-95E9-8B931F39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447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6D0D7-B3F8-572F-CCC4-E1F019F4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AEDE97-1872-484B-124F-D7456A5BE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316DE5-D2A3-313B-2D58-9AFF1EFDA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FEE06-A634-AF6B-B2C7-13B4B141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A7CBB-D799-B594-5261-6EAAED48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F90CD-B625-C8AB-76DA-FB47F11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504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D7D07-55A5-B10C-6E71-D2538A47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68D98F-EC25-A775-F564-DA5476A03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E74589-EE7B-E89F-8F89-D18D561F5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9C8B6-FE60-40B2-A644-ACD0149CCFAF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119803-07E3-38E5-E80B-8C7D557D2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CA8CD3-14C9-34F2-0776-79482CDFA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54589-B73A-4418-A629-3C4E0C25D7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1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094767-BC52-3AE6-AD23-FEC5DEC10C5A}"/>
              </a:ext>
            </a:extLst>
          </p:cNvPr>
          <p:cNvSpPr txBox="1"/>
          <p:nvPr/>
        </p:nvSpPr>
        <p:spPr>
          <a:xfrm>
            <a:off x="642594" y="561565"/>
            <a:ext cx="5616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АКВАФІТНЕС: ВЛАСТИВОСТІ ТА ТЕМПЕРАТУРА ВОДИ ПІД ЧАС ЗАНЯТЬ</a:t>
            </a:r>
            <a:endParaRPr lang="ru-UA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79468-39EA-7CF5-B50A-157D74D2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362" y="1751794"/>
            <a:ext cx="6815580" cy="45446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8C566E-ECE8-F46C-FF1C-0440D078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8" y="3429000"/>
            <a:ext cx="3894200" cy="28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62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E33095-83A1-242F-9538-6CF70DCB7C78}"/>
              </a:ext>
            </a:extLst>
          </p:cNvPr>
          <p:cNvSpPr txBox="1"/>
          <p:nvPr/>
        </p:nvSpPr>
        <p:spPr>
          <a:xfrm>
            <a:off x="5715000" y="338947"/>
            <a:ext cx="60944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Висновок</a:t>
            </a:r>
          </a:p>
          <a:p>
            <a:r>
              <a:rPr lang="uk-UA" dirty="0"/>
              <a:t>Температура води є ключовим фактором у проведенні занять з </a:t>
            </a:r>
            <a:r>
              <a:rPr lang="uk-UA" dirty="0" err="1"/>
              <a:t>аквафітнесу</a:t>
            </a:r>
            <a:r>
              <a:rPr lang="uk-UA" dirty="0"/>
              <a:t>, оскільки вона безпосередньо впливає на фізичний стан, працездатність і комфорт учасників. Правильний температурний режим забезпечує ефективність тренування, запобігає перегріву або переохолодженню та сприяє загальному оздоровленню.  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Таким чином, підбір температури води має базуватися на рівні фізичної активності, вікових особливостях і меті тренування. Дотримання правильного температурного режиму дозволяє досягти максимального ефекту від занять, мінімізувати ризики для здоров’я та зробити </a:t>
            </a:r>
            <a:r>
              <a:rPr lang="uk-UA" dirty="0" err="1"/>
              <a:t>аквафітнес</a:t>
            </a:r>
            <a:r>
              <a:rPr lang="uk-UA" dirty="0"/>
              <a:t> безпечним і комфортним для всіх. </a:t>
            </a:r>
            <a:r>
              <a:rPr lang="ru-UA" dirty="0"/>
              <a:t>🌊💙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BBC8C6-75DB-1A2B-378A-C667540F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77" y="1059275"/>
            <a:ext cx="4852837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8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2832A8-C824-3EA5-29DD-ADEB701E4FD8}"/>
              </a:ext>
            </a:extLst>
          </p:cNvPr>
          <p:cNvSpPr txBox="1"/>
          <p:nvPr/>
        </p:nvSpPr>
        <p:spPr>
          <a:xfrm>
            <a:off x="549112" y="354845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 err="1"/>
              <a:t>Аквафітнес</a:t>
            </a:r>
            <a:r>
              <a:rPr lang="uk-UA" dirty="0"/>
              <a:t> – це комплекс фізичних вправ у водному середовищі, який поєднує аеробне, силове та реабілітаційне навантаження. Вода створює унікальні умови для занять, що відрізняються від звичайного фітнесу завдяки її фізичним властивостям.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07BE7-403B-F78A-F6D5-17B6C79D0595}"/>
              </a:ext>
            </a:extLst>
          </p:cNvPr>
          <p:cNvSpPr txBox="1"/>
          <p:nvPr/>
        </p:nvSpPr>
        <p:spPr>
          <a:xfrm>
            <a:off x="549112" y="1832173"/>
            <a:ext cx="60944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Аквафітнес</a:t>
            </a:r>
            <a:r>
              <a:rPr lang="uk-UA" dirty="0"/>
              <a:t> – це комплекс фізичних вправ у воді, який поєднує: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Аеробне навантаження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Силові вправи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Реабілітаційні вправи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Розслаблення та покращення координації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66B18E-3608-EF67-7BCA-6D06E0FE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87" y="2329437"/>
            <a:ext cx="6242901" cy="41619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55F3B-8A75-9252-0B0F-D2841779D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12" y="3845244"/>
            <a:ext cx="3989360" cy="26579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80E055-3464-9ADD-367E-B4C6B43C9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502" y="354845"/>
            <a:ext cx="278567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4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F7F8F6-12A9-1DF9-93CF-D72BA93C2E7C}"/>
              </a:ext>
            </a:extLst>
          </p:cNvPr>
          <p:cNvSpPr txBox="1"/>
          <p:nvPr/>
        </p:nvSpPr>
        <p:spPr>
          <a:xfrm>
            <a:off x="605672" y="515101"/>
            <a:ext cx="11281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Чому вода відрізняється від суші? Вода має унікальні фізичні властивості, які впливають на тіло людини. Вода дозволяє виконувати вправи з меншим навантаженням на суглоби. Тренування у воді можуть бути ефективнішими та безпечнішими.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6EA30-81EC-BFEA-B1BA-E20CC3DF2289}"/>
              </a:ext>
            </a:extLst>
          </p:cNvPr>
          <p:cNvSpPr txBox="1"/>
          <p:nvPr/>
        </p:nvSpPr>
        <p:spPr>
          <a:xfrm>
            <a:off x="544398" y="1438431"/>
            <a:ext cx="11404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Виштовхувальна</a:t>
            </a:r>
            <a:r>
              <a:rPr lang="uk-UA" dirty="0"/>
              <a:t> сила води. Вода щільніша за повітря у 700–800 разів. Завдяки </a:t>
            </a:r>
            <a:r>
              <a:rPr lang="uk-UA" dirty="0" err="1"/>
              <a:t>архімедовій</a:t>
            </a:r>
            <a:r>
              <a:rPr lang="uk-UA" dirty="0"/>
              <a:t> силі тіло у воді здається легшим, що зменшує навантаження на суглоби. Це дозволяє виконувати вправи, які неможливі на суші. Особливо важливо для реабілітації, вагітних, літніх людей.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0E8BAD-50F2-24C5-2573-F1DA8D40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537" y="2428741"/>
            <a:ext cx="5960098" cy="391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A6FFAF-B248-C6B3-F955-EFF8291740DA}"/>
              </a:ext>
            </a:extLst>
          </p:cNvPr>
          <p:cNvSpPr txBox="1"/>
          <p:nvPr/>
        </p:nvSpPr>
        <p:spPr>
          <a:xfrm>
            <a:off x="520832" y="515100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Як працює </a:t>
            </a:r>
            <a:r>
              <a:rPr lang="uk-UA" dirty="0" err="1"/>
              <a:t>виштовхувальна</a:t>
            </a:r>
            <a:r>
              <a:rPr lang="uk-UA" dirty="0"/>
              <a:t> сила? Вона залежить від складу тіла (чим більше жирової тканини, тим легше триматися на воді). Використовується у реабілітації, </a:t>
            </a:r>
            <a:r>
              <a:rPr lang="uk-UA" dirty="0" err="1"/>
              <a:t>аквааеробіці</a:t>
            </a:r>
            <a:r>
              <a:rPr lang="uk-UA" dirty="0"/>
              <a:t>, плаванні. Сприяє розвитку координації та зменшенню ризику травм.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8E445-2640-D7A7-2B63-F52136A15083}"/>
              </a:ext>
            </a:extLst>
          </p:cNvPr>
          <p:cNvSpPr txBox="1"/>
          <p:nvPr/>
        </p:nvSpPr>
        <p:spPr>
          <a:xfrm>
            <a:off x="520832" y="1992428"/>
            <a:ext cx="60944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Властивості води, які впливають на </a:t>
            </a:r>
            <a:r>
              <a:rPr lang="uk-UA" b="1" dirty="0" err="1"/>
              <a:t>аквафітнес</a:t>
            </a:r>
            <a:endParaRPr lang="uk-UA" b="1" dirty="0"/>
          </a:p>
          <a:p>
            <a:pPr>
              <a:buFont typeface="+mj-lt"/>
              <a:buAutoNum type="arabicPeriod"/>
            </a:pPr>
            <a:r>
              <a:rPr lang="uk-UA" b="1" dirty="0"/>
              <a:t>Підйомна сила (</a:t>
            </a:r>
            <a:r>
              <a:rPr lang="uk-UA" b="1" dirty="0" err="1"/>
              <a:t>виштовхувальна</a:t>
            </a:r>
            <a:r>
              <a:rPr lang="uk-UA" b="1" dirty="0"/>
              <a:t>)</a:t>
            </a:r>
            <a:r>
              <a:rPr lang="uk-UA" dirty="0"/>
              <a:t> – зменшує навантаження на суглоби та хребет, що робить тренування безпечнішими для людей із проблемами опорно-рухового апарату.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Опір води</a:t>
            </a:r>
            <a:r>
              <a:rPr lang="uk-UA" dirty="0"/>
              <a:t> – у 12 разів вищий, ніж у повітрі, що збільшує ефективність вправ і сприяє розвитку м’язової сили та витривалості.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Гідростатичний тиск</a:t>
            </a:r>
            <a:r>
              <a:rPr lang="uk-UA" dirty="0"/>
              <a:t> – сприяє поліпшенню кровообігу, зменшенню набряків і покращенню роботи серцево-судинної системи.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Теплопровідність</a:t>
            </a:r>
            <a:r>
              <a:rPr lang="uk-UA" dirty="0"/>
              <a:t> – тіло швидше охолоджується у воді, тому м’язи не перегріваються, а енерговитрати збільшуються.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В’язкість води</a:t>
            </a:r>
            <a:r>
              <a:rPr lang="uk-UA" dirty="0"/>
              <a:t> – сповільнює рухи, що зменшує ризик травм і дозволяє виконувати вправи більш контрольовано.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519702-99F9-ABB9-2FC1-56E65269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260" y="1677971"/>
            <a:ext cx="5253087" cy="35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2CE4B7-C2C2-3E23-2974-731499B23833}"/>
              </a:ext>
            </a:extLst>
          </p:cNvPr>
          <p:cNvSpPr txBox="1"/>
          <p:nvPr/>
        </p:nvSpPr>
        <p:spPr>
          <a:xfrm>
            <a:off x="633953" y="354845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Теплові</a:t>
            </a:r>
            <a:r>
              <a:rPr lang="ru-RU" b="1" dirty="0"/>
              <a:t> характеристики води</a:t>
            </a:r>
          </a:p>
          <a:p>
            <a:r>
              <a:rPr lang="ru-RU" b="1" dirty="0" err="1"/>
              <a:t>Висока</a:t>
            </a:r>
            <a:r>
              <a:rPr lang="ru-RU" b="1" dirty="0"/>
              <a:t> </a:t>
            </a:r>
            <a:r>
              <a:rPr lang="ru-RU" b="1" dirty="0" err="1"/>
              <a:t>теплоємність</a:t>
            </a:r>
            <a:r>
              <a:rPr lang="ru-RU" b="1" dirty="0"/>
              <a:t> води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Вода </a:t>
            </a:r>
            <a:r>
              <a:rPr lang="ru-RU" dirty="0" err="1"/>
              <a:t>поглинає</a:t>
            </a:r>
            <a:r>
              <a:rPr lang="ru-RU" dirty="0"/>
              <a:t> тепло у 4 рази </a:t>
            </a:r>
            <a:r>
              <a:rPr lang="ru-RU" dirty="0" err="1"/>
              <a:t>краще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довше</a:t>
            </a:r>
            <a:r>
              <a:rPr lang="ru-RU" dirty="0"/>
              <a:t> </a:t>
            </a:r>
            <a:r>
              <a:rPr lang="ru-RU" dirty="0" err="1"/>
              <a:t>утримувати</a:t>
            </a:r>
            <a:r>
              <a:rPr lang="ru-RU" dirty="0"/>
              <a:t> </a:t>
            </a:r>
            <a:r>
              <a:rPr lang="ru-RU" dirty="0" err="1"/>
              <a:t>комфортну</a:t>
            </a:r>
            <a:r>
              <a:rPr lang="ru-RU" dirty="0"/>
              <a:t> температуру.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Вода </a:t>
            </a:r>
            <a:r>
              <a:rPr lang="ru-RU" dirty="0" err="1"/>
              <a:t>рівномірно</a:t>
            </a:r>
            <a:r>
              <a:rPr lang="ru-RU" dirty="0"/>
              <a:t> </a:t>
            </a:r>
            <a:r>
              <a:rPr lang="ru-RU" dirty="0" err="1"/>
              <a:t>розподіляє</a:t>
            </a:r>
            <a:r>
              <a:rPr lang="ru-RU" dirty="0"/>
              <a:t> тепло по </a:t>
            </a:r>
            <a:r>
              <a:rPr lang="ru-RU" dirty="0" err="1"/>
              <a:t>тілу</a:t>
            </a:r>
            <a:r>
              <a:rPr lang="ru-RU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044BF-1B10-D092-EB1C-8BBD08FDFAFD}"/>
              </a:ext>
            </a:extLst>
          </p:cNvPr>
          <p:cNvSpPr txBox="1"/>
          <p:nvPr/>
        </p:nvSpPr>
        <p:spPr>
          <a:xfrm>
            <a:off x="633953" y="1907365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теплопровідність</a:t>
            </a:r>
            <a:r>
              <a:rPr lang="ru-RU" dirty="0"/>
              <a:t> </a:t>
            </a:r>
            <a:r>
              <a:rPr lang="ru-RU" dirty="0" err="1"/>
              <a:t>водиВода</a:t>
            </a:r>
            <a:r>
              <a:rPr lang="ru-RU" dirty="0"/>
              <a:t> проводить тепло у 25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повітря.Через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 </a:t>
            </a:r>
            <a:r>
              <a:rPr lang="ru-RU" dirty="0" err="1"/>
              <a:t>охолоджується</a:t>
            </a:r>
            <a:r>
              <a:rPr lang="ru-RU" dirty="0"/>
              <a:t> у </a:t>
            </a:r>
            <a:r>
              <a:rPr lang="ru-RU" dirty="0" err="1"/>
              <a:t>воді.Тому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комфортну</a:t>
            </a:r>
            <a:r>
              <a:rPr lang="ru-RU" dirty="0"/>
              <a:t> температуру </a:t>
            </a:r>
            <a:r>
              <a:rPr lang="ru-RU" dirty="0" err="1"/>
              <a:t>під</a:t>
            </a:r>
            <a:r>
              <a:rPr lang="ru-RU" dirty="0"/>
              <a:t> час занять.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052CC-04DC-3D3F-6248-59EFAFA2B8E4}"/>
              </a:ext>
            </a:extLst>
          </p:cNvPr>
          <p:cNvSpPr txBox="1"/>
          <p:nvPr/>
        </p:nvSpPr>
        <p:spPr>
          <a:xfrm>
            <a:off x="633953" y="3343141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Температура води для </a:t>
            </a:r>
            <a:r>
              <a:rPr lang="ru-RU" b="1" dirty="0" err="1"/>
              <a:t>аквафітнесу</a:t>
            </a:r>
            <a:endParaRPr lang="ru-RU" b="1" dirty="0"/>
          </a:p>
          <a:p>
            <a:pPr algn="just"/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температури</a:t>
            </a:r>
            <a:r>
              <a:rPr lang="ru-RU" b="1" dirty="0"/>
              <a:t> води на </a:t>
            </a:r>
            <a:r>
              <a:rPr lang="ru-RU" b="1" dirty="0" err="1"/>
              <a:t>організм</a:t>
            </a:r>
            <a:endParaRPr lang="ru-RU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/>
              <a:t>Занадто</a:t>
            </a:r>
            <a:r>
              <a:rPr lang="ru-RU" dirty="0"/>
              <a:t> холодна вода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переохолодження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/>
              <a:t>Занадто</a:t>
            </a:r>
            <a:r>
              <a:rPr lang="ru-RU" dirty="0"/>
              <a:t> тепла вода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перегрівання</a:t>
            </a:r>
            <a:r>
              <a:rPr lang="ru-RU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/>
              <a:t>Оптимальна температура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типу </a:t>
            </a:r>
            <a:r>
              <a:rPr lang="ru-RU" dirty="0" err="1"/>
              <a:t>тренування</a:t>
            </a:r>
            <a:r>
              <a:rPr lang="ru-RU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D1A06-CE01-6B92-211F-B6F6ACC91780}"/>
              </a:ext>
            </a:extLst>
          </p:cNvPr>
          <p:cNvSpPr txBox="1"/>
          <p:nvPr/>
        </p:nvSpPr>
        <p:spPr>
          <a:xfrm>
            <a:off x="5809268" y="5031008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Температура води для </a:t>
            </a:r>
            <a:r>
              <a:rPr lang="ru-RU" dirty="0" err="1"/>
              <a:t>аквафітнесу</a:t>
            </a:r>
            <a:r>
              <a:rPr lang="ru-RU" dirty="0"/>
              <a:t>: </a:t>
            </a:r>
          </a:p>
          <a:p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води на </a:t>
            </a:r>
            <a:r>
              <a:rPr lang="ru-RU" dirty="0" err="1"/>
              <a:t>організм</a:t>
            </a:r>
            <a:r>
              <a:rPr lang="ru-RU" dirty="0"/>
              <a:t>. </a:t>
            </a:r>
            <a:r>
              <a:rPr lang="ru-RU" dirty="0" err="1"/>
              <a:t>Занадто</a:t>
            </a:r>
            <a:r>
              <a:rPr lang="ru-RU" dirty="0"/>
              <a:t> холодна вода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переохолодження.Занадто</a:t>
            </a:r>
            <a:r>
              <a:rPr lang="ru-RU" dirty="0"/>
              <a:t> тепла вода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перегрівання.Оптимальна</a:t>
            </a:r>
            <a:r>
              <a:rPr lang="ru-RU" dirty="0"/>
              <a:t> температура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типу </a:t>
            </a:r>
            <a:r>
              <a:rPr lang="ru-RU" dirty="0" err="1"/>
              <a:t>тренування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EC56C1-AD50-6B7B-092D-9E089159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27" y="529938"/>
            <a:ext cx="5190858" cy="39551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F44FC0-B0FA-633F-36F2-277C2C2D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50" y="4898134"/>
            <a:ext cx="3528129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5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B69C65-EB2F-B14C-E300-00B534DBC153}"/>
              </a:ext>
            </a:extLst>
          </p:cNvPr>
          <p:cNvSpPr txBox="1"/>
          <p:nvPr/>
        </p:nvSpPr>
        <p:spPr>
          <a:xfrm>
            <a:off x="671660" y="359931"/>
            <a:ext cx="60944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температури</a:t>
            </a:r>
            <a:r>
              <a:rPr lang="ru-RU" b="1" dirty="0"/>
              <a:t> води на </a:t>
            </a:r>
            <a:r>
              <a:rPr lang="ru-RU" b="1" dirty="0" err="1"/>
              <a:t>організм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Занадто</a:t>
            </a:r>
            <a:r>
              <a:rPr lang="ru-RU" dirty="0"/>
              <a:t> холодна вода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переохолодження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Занадто</a:t>
            </a:r>
            <a:r>
              <a:rPr lang="ru-RU" dirty="0"/>
              <a:t> тепла вода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перегрівання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Оптимальна температура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типу </a:t>
            </a:r>
            <a:r>
              <a:rPr lang="ru-RU" dirty="0" err="1"/>
              <a:t>тренування</a:t>
            </a:r>
            <a:r>
              <a:rPr lang="ru-RU" dirty="0"/>
              <a:t>.</a:t>
            </a:r>
          </a:p>
          <a:p>
            <a:r>
              <a:rPr lang="ru-RU" b="1" dirty="0"/>
              <a:t>Оптимальна температура для занять</a:t>
            </a:r>
          </a:p>
          <a:p>
            <a:r>
              <a:rPr lang="ru-RU" dirty="0"/>
              <a:t>📌 </a:t>
            </a:r>
            <a:r>
              <a:rPr lang="ru-RU" b="1" dirty="0"/>
              <a:t>26-28°C</a:t>
            </a:r>
            <a:r>
              <a:rPr lang="ru-RU" dirty="0"/>
              <a:t> – для </a:t>
            </a:r>
            <a:r>
              <a:rPr lang="ru-RU" dirty="0" err="1"/>
              <a:t>інтенсивних</a:t>
            </a:r>
            <a:r>
              <a:rPr lang="ru-RU" dirty="0"/>
              <a:t> </a:t>
            </a:r>
            <a:r>
              <a:rPr lang="ru-RU" dirty="0" err="1"/>
              <a:t>тренувань</a:t>
            </a:r>
            <a:r>
              <a:rPr lang="ru-RU" dirty="0"/>
              <a:t> (</a:t>
            </a:r>
            <a:r>
              <a:rPr lang="ru-RU" dirty="0" err="1"/>
              <a:t>кардіо</a:t>
            </a:r>
            <a:r>
              <a:rPr lang="ru-RU" dirty="0"/>
              <a:t>, </a:t>
            </a:r>
            <a:r>
              <a:rPr lang="ru-RU" dirty="0" err="1"/>
              <a:t>аквааеробіка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📌 </a:t>
            </a:r>
            <a:r>
              <a:rPr lang="ru-RU" b="1" dirty="0"/>
              <a:t>28-30°C</a:t>
            </a:r>
            <a:r>
              <a:rPr lang="ru-RU" dirty="0"/>
              <a:t> – для </a:t>
            </a:r>
            <a:r>
              <a:rPr lang="ru-RU" dirty="0" err="1"/>
              <a:t>загального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, занять для </a:t>
            </a:r>
            <a:r>
              <a:rPr lang="ru-RU" dirty="0" err="1"/>
              <a:t>вагітних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📌 </a:t>
            </a:r>
            <a:r>
              <a:rPr lang="ru-RU" b="1" dirty="0"/>
              <a:t>30-32°C</a:t>
            </a:r>
            <a:r>
              <a:rPr lang="ru-RU" dirty="0"/>
              <a:t> – для </a:t>
            </a:r>
            <a:r>
              <a:rPr lang="ru-RU" dirty="0" err="1"/>
              <a:t>реабілітаційних</a:t>
            </a:r>
            <a:r>
              <a:rPr lang="ru-RU" dirty="0"/>
              <a:t> занять, </a:t>
            </a:r>
            <a:r>
              <a:rPr lang="ru-RU" dirty="0" err="1"/>
              <a:t>літніх</a:t>
            </a:r>
            <a:r>
              <a:rPr lang="ru-RU" dirty="0"/>
              <a:t> людей, </a:t>
            </a:r>
            <a:r>
              <a:rPr lang="ru-RU" dirty="0" err="1"/>
              <a:t>дітей</a:t>
            </a:r>
            <a:r>
              <a:rPr lang="ru-RU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1DCB4-9AD1-756D-6130-ACDABAA830A8}"/>
              </a:ext>
            </a:extLst>
          </p:cNvPr>
          <p:cNvSpPr txBox="1"/>
          <p:nvPr/>
        </p:nvSpPr>
        <p:spPr>
          <a:xfrm>
            <a:off x="671660" y="3174083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Занадто</a:t>
            </a:r>
            <a:r>
              <a:rPr lang="ru-RU" dirty="0"/>
              <a:t> холодна вода (&lt;26°C)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дискомфорт і </a:t>
            </a:r>
            <a:r>
              <a:rPr lang="ru-RU" dirty="0" err="1"/>
              <a:t>напругу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, а </a:t>
            </a:r>
            <a:r>
              <a:rPr lang="ru-RU" dirty="0" err="1"/>
              <a:t>занадто</a:t>
            </a:r>
            <a:r>
              <a:rPr lang="ru-RU" dirty="0"/>
              <a:t> тепла (&gt;30°C) – </a:t>
            </a:r>
            <a:r>
              <a:rPr lang="ru-RU" dirty="0" err="1"/>
              <a:t>перевантаження</a:t>
            </a:r>
            <a:r>
              <a:rPr lang="ru-RU" dirty="0"/>
              <a:t> </a:t>
            </a:r>
            <a:r>
              <a:rPr lang="ru-RU" dirty="0" err="1"/>
              <a:t>серцево-судинної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1F01D9-FD15-9614-1862-FDA0A6D3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088" y="1219887"/>
            <a:ext cx="4587024" cy="45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6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28A19B-10FD-C879-2EFA-0C8D46CD760E}"/>
              </a:ext>
            </a:extLst>
          </p:cNvPr>
          <p:cNvSpPr txBox="1"/>
          <p:nvPr/>
        </p:nvSpPr>
        <p:spPr>
          <a:xfrm>
            <a:off x="2026763" y="292232"/>
            <a:ext cx="836864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Як температура води впливає на організм?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26-28°</a:t>
            </a:r>
            <a:r>
              <a:rPr lang="en-US" b="1" dirty="0"/>
              <a:t>C (</a:t>
            </a:r>
            <a:r>
              <a:rPr lang="uk-UA" b="1" dirty="0"/>
              <a:t>прохолодна вода)</a:t>
            </a:r>
            <a:endParaRPr lang="uk-UA" dirty="0"/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Підходить для інтенсивних тренувань, оскільки допомагає уникнути перегріву.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Активізує серцево-судинну систему, покращує витривалість.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Стимулює спалювання калорій через потребу тіла підтримувати температуру.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28-30°</a:t>
            </a:r>
            <a:r>
              <a:rPr lang="en-US" b="1" dirty="0"/>
              <a:t>C (</a:t>
            </a:r>
            <a:r>
              <a:rPr lang="uk-UA" b="1" dirty="0"/>
              <a:t>комфортна температура)</a:t>
            </a:r>
            <a:endParaRPr lang="uk-UA" dirty="0"/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Найкращий варіант для більшості групових занять.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Баланс між енергетичними витратами та комфортом.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Не викликає різких судинних реакцій (спазмів або розширення судин).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30-32°</a:t>
            </a:r>
            <a:r>
              <a:rPr lang="en-US" b="1" dirty="0"/>
              <a:t>C (</a:t>
            </a:r>
            <a:r>
              <a:rPr lang="uk-UA" b="1" dirty="0"/>
              <a:t>тепла вода)</a:t>
            </a:r>
            <a:endParaRPr lang="uk-UA" dirty="0"/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Ідеальна для розслаблення м’язів, покращення кровообігу та реабілітації.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Може бути некомфортною для інтенсивних тренувань через ризик перегріву.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32-35°</a:t>
            </a:r>
            <a:r>
              <a:rPr lang="en-US" b="1" dirty="0"/>
              <a:t>C (</a:t>
            </a:r>
            <a:r>
              <a:rPr lang="uk-UA" b="1" dirty="0"/>
              <a:t>дуже тепла вода)</a:t>
            </a:r>
            <a:endParaRPr lang="uk-UA" dirty="0"/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Використовується в терапевтичних цілях, для лікування артриту, м’язових спазмів.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Сприяє розслабленню, але не підходить для активного фітнесу.</a:t>
            </a:r>
          </a:p>
          <a:p>
            <a:pPr marL="742950" lvl="1" indent="-285750">
              <a:buFont typeface="+mj-lt"/>
              <a:buAutoNum type="arabicPeriod"/>
            </a:pPr>
            <a:r>
              <a:rPr lang="uk-UA" dirty="0"/>
              <a:t>Довге перебування може спричинити підвищене навантаження на серце.</a:t>
            </a:r>
          </a:p>
        </p:txBody>
      </p:sp>
    </p:spTree>
    <p:extLst>
      <p:ext uri="{BB962C8B-B14F-4D97-AF65-F5344CB8AC3E}">
        <p14:creationId xmlns:p14="http://schemas.microsoft.com/office/powerpoint/2010/main" val="294704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893FAD-90DA-0FB1-8AE7-75A1E8AE9CFA}"/>
              </a:ext>
            </a:extLst>
          </p:cNvPr>
          <p:cNvSpPr txBox="1"/>
          <p:nvPr/>
        </p:nvSpPr>
        <p:spPr>
          <a:xfrm>
            <a:off x="5837549" y="1431685"/>
            <a:ext cx="60944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Що відбувається при неправильній температурі?</a:t>
            </a:r>
          </a:p>
          <a:p>
            <a:r>
              <a:rPr lang="uk-UA" dirty="0"/>
              <a:t>❄ </a:t>
            </a:r>
            <a:r>
              <a:rPr lang="uk-UA" b="1" dirty="0"/>
              <a:t>Занадто холодна вода (&lt;26°</a:t>
            </a:r>
            <a:r>
              <a:rPr lang="en-US" b="1" dirty="0"/>
              <a:t>C)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Викликає напругу м’язів і ризик судом.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Підвищує артеріальний тиск.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Ускладнює дихання при різкому зануренні.</a:t>
            </a:r>
          </a:p>
          <a:p>
            <a:r>
              <a:rPr lang="ru-UA" dirty="0"/>
              <a:t>🔥 </a:t>
            </a:r>
            <a:r>
              <a:rPr lang="uk-UA" b="1" dirty="0"/>
              <a:t>Занадто тепла вода (&gt;32°</a:t>
            </a:r>
            <a:r>
              <a:rPr lang="en-US" b="1" dirty="0"/>
              <a:t>C)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Призводить до перегріву, підвищеного потовиділення.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Може спричинити запаморочення, слабкість, перевантаження серця.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E8CE6-3318-0F82-36D2-7298C5B7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89" y="306273"/>
            <a:ext cx="3971925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70AA39-7E45-48EB-0A22-6A34C3789AF4}"/>
              </a:ext>
            </a:extLst>
          </p:cNvPr>
          <p:cNvSpPr txBox="1"/>
          <p:nvPr/>
        </p:nvSpPr>
        <p:spPr>
          <a:xfrm>
            <a:off x="662233" y="383125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Користь </a:t>
            </a:r>
            <a:r>
              <a:rPr lang="uk-UA" b="1" dirty="0" err="1"/>
              <a:t>аквафітнесу</a:t>
            </a:r>
            <a:endParaRPr lang="uk-UA" b="1" dirty="0"/>
          </a:p>
          <a:p>
            <a:r>
              <a:rPr lang="ru-UA" dirty="0"/>
              <a:t>✅ </a:t>
            </a:r>
            <a:r>
              <a:rPr lang="uk-UA" dirty="0"/>
              <a:t>Покращення кровообігу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Зміцнення м’язів і суглобів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Безпечне навантаження на опорно-руховий апарат</a:t>
            </a:r>
            <a:br>
              <a:rPr lang="uk-UA" dirty="0"/>
            </a:br>
            <a:r>
              <a:rPr lang="ru-UA" dirty="0"/>
              <a:t>✅ </a:t>
            </a:r>
            <a:r>
              <a:rPr lang="uk-UA" dirty="0"/>
              <a:t>Психологічне розслаблення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530C3-FC23-E42F-7533-8F9D0F1E4FEF}"/>
              </a:ext>
            </a:extLst>
          </p:cNvPr>
          <p:cNvSpPr txBox="1"/>
          <p:nvPr/>
        </p:nvSpPr>
        <p:spPr>
          <a:xfrm>
            <a:off x="662233" y="2454120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Особливості гідростатичного </a:t>
            </a:r>
            <a:r>
              <a:rPr lang="uk-UA" dirty="0" err="1"/>
              <a:t>тискуВода</a:t>
            </a:r>
            <a:r>
              <a:rPr lang="uk-UA" dirty="0"/>
              <a:t> чинить тиск на тіло, покращуючи циркуляцію </a:t>
            </a:r>
            <a:r>
              <a:rPr lang="uk-UA" dirty="0" err="1"/>
              <a:t>крові.Зменшує</a:t>
            </a:r>
            <a:r>
              <a:rPr lang="uk-UA" dirty="0"/>
              <a:t> набряки та сприяє швидшому відновленню після </a:t>
            </a:r>
            <a:r>
              <a:rPr lang="uk-UA" dirty="0" err="1"/>
              <a:t>навантажень.Корисна</a:t>
            </a:r>
            <a:r>
              <a:rPr lang="uk-UA" dirty="0"/>
              <a:t> для людей із серцево-судинними проблемами.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937FD4-6EDA-AB12-DA32-7127549F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661" y="212554"/>
            <a:ext cx="4933829" cy="32957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4DCD17-C946-7406-515E-1E9F49988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28" y="3678923"/>
            <a:ext cx="5141781" cy="28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07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854</Words>
  <Application>Microsoft Macintosh PowerPoint</Application>
  <PresentationFormat>Широкоэкранный</PresentationFormat>
  <Paragraphs>64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Амина Мехтиева</dc:creator>
  <cp:lastModifiedBy>potapovaov18.1@gmail.com</cp:lastModifiedBy>
  <cp:revision>1</cp:revision>
  <dcterms:created xsi:type="dcterms:W3CDTF">2025-02-19T08:56:38Z</dcterms:created>
  <dcterms:modified xsi:type="dcterms:W3CDTF">2025-02-20T08:18:36Z</dcterms:modified>
</cp:coreProperties>
</file>