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259" r:id="rId2"/>
    <p:sldId id="258" r:id="rId3"/>
    <p:sldId id="271" r:id="rId4"/>
    <p:sldId id="262" r:id="rId5"/>
    <p:sldId id="273"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394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858" y="60"/>
      </p:cViewPr>
      <p:guideLst>
        <p:guide pos="3840"/>
        <p:guide pos="39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D99221-2BC0-48F0-8503-7A376A635884}" type="datetimeFigureOut">
              <a:rPr lang="ru-UA" smtClean="0"/>
              <a:t>22.09.2023</a:t>
            </a:fld>
            <a:endParaRPr lang="ru-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2C693C-1A1C-4A90-803E-D11A557FE101}" type="slidenum">
              <a:rPr lang="ru-UA" smtClean="0"/>
              <a:t>‹#›</a:t>
            </a:fld>
            <a:endParaRPr lang="ru-UA"/>
          </a:p>
        </p:txBody>
      </p:sp>
    </p:spTree>
    <p:extLst>
      <p:ext uri="{BB962C8B-B14F-4D97-AF65-F5344CB8AC3E}">
        <p14:creationId xmlns:p14="http://schemas.microsoft.com/office/powerpoint/2010/main" val="178169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AB190344-5963-48C1-8EC0-011D82F78FB7}"/>
              </a:ext>
            </a:extLst>
          </p:cNvPr>
          <p:cNvSpPr>
            <a:spLocks noGrp="1" noRot="1" noChangeAspect="1" noResize="1"/>
          </p:cNvSpPr>
          <p:nvPr>
            <p:ph type="sldImg"/>
          </p:nvPr>
        </p:nvSpPr>
        <p:spPr>
          <a:xfrm>
            <a:off x="382588" y="695325"/>
            <a:ext cx="6092825" cy="3427413"/>
          </a:xfrm>
          <a:solidFill>
            <a:schemeClr val="accent1"/>
          </a:solidFill>
          <a:ln w="25400">
            <a:solidFill>
              <a:schemeClr val="accent1">
                <a:shade val="50000"/>
              </a:schemeClr>
            </a:solidFill>
            <a:prstDash val="solid"/>
          </a:ln>
        </p:spPr>
      </p:sp>
      <p:sp>
        <p:nvSpPr>
          <p:cNvPr id="3" name="Заметки 2">
            <a:extLst>
              <a:ext uri="{FF2B5EF4-FFF2-40B4-BE49-F238E27FC236}">
                <a16:creationId xmlns:a16="http://schemas.microsoft.com/office/drawing/2014/main" id="{ABEBE8C2-A36F-4F4A-9AA4-F78A9389FA99}"/>
              </a:ext>
            </a:extLst>
          </p:cNvPr>
          <p:cNvSpPr txBox="1">
            <a:spLocks noGrp="1"/>
          </p:cNvSpPr>
          <p:nvPr>
            <p:ph type="body" sz="quarter" idx="1"/>
          </p:nvPr>
        </p:nvSpPr>
        <p:spPr/>
        <p:txBody>
          <a:bodyPr/>
          <a:lstStyle/>
          <a:p>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22357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B760E2A-47E3-47B8-872A-E6AA2F3E4FAD}" type="datetimeFigureOut">
              <a:rPr lang="ru-RU" smtClean="0"/>
              <a:t>22.09.2023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14338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88083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2550257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244293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10951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384129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771728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05988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06083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760E2A-47E3-47B8-872A-E6AA2F3E4FAD}" type="datetimeFigureOut">
              <a:rPr lang="ru-RU" smtClean="0"/>
              <a:t>22.09.2023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326775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60E2A-47E3-47B8-872A-E6AA2F3E4FAD}" type="datetimeFigureOut">
              <a:rPr lang="ru-RU" smtClean="0"/>
              <a:t>22.09.2023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504442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B760E2A-47E3-47B8-872A-E6AA2F3E4FAD}" type="datetimeFigureOut">
              <a:rPr lang="ru-RU" smtClean="0"/>
              <a:t>22.09.2023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48650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B760E2A-47E3-47B8-872A-E6AA2F3E4FAD}" type="datetimeFigureOut">
              <a:rPr lang="ru-RU" smtClean="0"/>
              <a:t>22.09.2023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2780878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60E2A-47E3-47B8-872A-E6AA2F3E4FAD}" type="datetimeFigureOut">
              <a:rPr lang="ru-RU" smtClean="0"/>
              <a:t>22.09.2023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698009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B760E2A-47E3-47B8-872A-E6AA2F3E4FAD}" type="datetimeFigureOut">
              <a:rPr lang="ru-RU" smtClean="0"/>
              <a:t>22.09.2023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401876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B760E2A-47E3-47B8-872A-E6AA2F3E4FAD}" type="datetimeFigureOut">
              <a:rPr lang="ru-RU" smtClean="0"/>
              <a:t>22.09.2023</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BE14BC-A453-4734-A4C9-5E59FF474DE7}" type="slidenum">
              <a:rPr lang="ru-RU" smtClean="0"/>
              <a:t>‹#›</a:t>
            </a:fld>
            <a:endParaRPr lang="ru-RU"/>
          </a:p>
        </p:txBody>
      </p:sp>
    </p:spTree>
    <p:extLst>
      <p:ext uri="{BB962C8B-B14F-4D97-AF65-F5344CB8AC3E}">
        <p14:creationId xmlns:p14="http://schemas.microsoft.com/office/powerpoint/2010/main" val="404297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B760E2A-47E3-47B8-872A-E6AA2F3E4FAD}" type="datetimeFigureOut">
              <a:rPr lang="ru-RU" smtClean="0"/>
              <a:t>22.09.2023</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BE14BC-A453-4734-A4C9-5E59FF474DE7}" type="slidenum">
              <a:rPr lang="ru-RU" smtClean="0"/>
              <a:t>‹#›</a:t>
            </a:fld>
            <a:endParaRPr lang="ru-RU"/>
          </a:p>
        </p:txBody>
      </p:sp>
    </p:spTree>
    <p:extLst>
      <p:ext uri="{BB962C8B-B14F-4D97-AF65-F5344CB8AC3E}">
        <p14:creationId xmlns:p14="http://schemas.microsoft.com/office/powerpoint/2010/main" val="382031886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4">
            <a:extLst>
              <a:ext uri="{FF2B5EF4-FFF2-40B4-BE49-F238E27FC236}">
                <a16:creationId xmlns:a16="http://schemas.microsoft.com/office/drawing/2014/main" id="{938EA5FD-CED6-4445-BF34-F51B301154AE}"/>
              </a:ext>
            </a:extLst>
          </p:cNvPr>
          <p:cNvSpPr txBox="1">
            <a:spLocks/>
          </p:cNvSpPr>
          <p:nvPr/>
        </p:nvSpPr>
        <p:spPr>
          <a:xfrm>
            <a:off x="1363851" y="-1"/>
            <a:ext cx="10828149" cy="6754761"/>
          </a:xfrm>
          <a:prstGeom prst="rect">
            <a:avLst/>
          </a:prstGeom>
        </p:spPr>
        <p:txBody>
          <a:bodyPr vert="horz" lIns="91440" tIns="45720" rIns="91440" bIns="45720" rtlCol="0" anchor="ctr">
            <a:normAutofit fontScale="7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endParaRPr lang="en-US" sz="3200" b="1" dirty="0">
              <a:latin typeface="Times New Roman" panose="02020603050405020304" pitchFamily="18" charset="0"/>
              <a:cs typeface="Times New Roman" panose="02020603050405020304" pitchFamily="18" charset="0"/>
            </a:endParaRPr>
          </a:p>
          <a:p>
            <a:pPr marL="0" indent="0" algn="ctr">
              <a:lnSpc>
                <a:spcPct val="120000"/>
              </a:lnSpc>
              <a:spcBef>
                <a:spcPts val="0"/>
              </a:spcBef>
              <a:spcAft>
                <a:spcPts val="0"/>
              </a:spcAft>
              <a:buNone/>
            </a:pPr>
            <a:r>
              <a:rPr lang="en-US" b="1" dirty="0"/>
              <a:t>Conceptual interrelationships of the integrity of civil society members in the legal foundations of mechanisms for the corruption, terrorism and war prevention </a:t>
            </a:r>
          </a:p>
          <a:p>
            <a:pPr marL="0" indent="0">
              <a:lnSpc>
                <a:spcPct val="120000"/>
              </a:lnSpc>
              <a:spcBef>
                <a:spcPts val="0"/>
              </a:spcBef>
              <a:spcAft>
                <a:spcPts val="0"/>
              </a:spcAft>
              <a:buNone/>
            </a:pPr>
            <a:r>
              <a:rPr lang="de-DE" dirty="0">
                <a:highlight>
                  <a:srgbClr val="00FF00"/>
                </a:highlight>
                <a:latin typeface="Times New Roman" panose="02020603050405020304" pitchFamily="18" charset="0"/>
                <a:cs typeface="Times New Roman" panose="02020603050405020304" pitchFamily="18" charset="0"/>
              </a:rPr>
              <a:t>The </a:t>
            </a:r>
            <a:r>
              <a:rPr lang="de-DE" dirty="0" err="1">
                <a:highlight>
                  <a:srgbClr val="00FF00"/>
                </a:highlight>
                <a:latin typeface="Times New Roman" panose="02020603050405020304" pitchFamily="18" charset="0"/>
                <a:cs typeface="Times New Roman" panose="02020603050405020304" pitchFamily="18" charset="0"/>
              </a:rPr>
              <a:t>relevance</a:t>
            </a:r>
            <a:r>
              <a:rPr lang="de-DE" dirty="0">
                <a:highlight>
                  <a:srgbClr val="00FF00"/>
                </a:highlight>
                <a:latin typeface="Times New Roman" panose="02020603050405020304" pitchFamily="18" charset="0"/>
                <a:cs typeface="Times New Roman" panose="02020603050405020304" pitchFamily="18" charset="0"/>
              </a:rPr>
              <a:t> </a:t>
            </a:r>
            <a:r>
              <a:rPr lang="de-DE" dirty="0" err="1">
                <a:highlight>
                  <a:srgbClr val="00FF00"/>
                </a:highlight>
                <a:latin typeface="Times New Roman" panose="02020603050405020304" pitchFamily="18" charset="0"/>
                <a:cs typeface="Times New Roman" panose="02020603050405020304" pitchFamily="18" charset="0"/>
              </a:rPr>
              <a:t>of</a:t>
            </a:r>
            <a:r>
              <a:rPr lang="de-DE" dirty="0">
                <a:highlight>
                  <a:srgbClr val="00FF00"/>
                </a:highlight>
                <a:latin typeface="Times New Roman" panose="02020603050405020304" pitchFamily="18" charset="0"/>
                <a:cs typeface="Times New Roman" panose="02020603050405020304" pitchFamily="18" charset="0"/>
              </a:rPr>
              <a:t> </a:t>
            </a:r>
            <a:r>
              <a:rPr lang="de-DE" dirty="0" err="1">
                <a:highlight>
                  <a:srgbClr val="00FF00"/>
                </a:highlight>
                <a:latin typeface="Times New Roman" panose="02020603050405020304" pitchFamily="18" charset="0"/>
                <a:cs typeface="Times New Roman" panose="02020603050405020304" pitchFamily="18" charset="0"/>
              </a:rPr>
              <a:t>studies</a:t>
            </a:r>
            <a:endParaRPr lang="uk-UA" dirty="0">
              <a:highlight>
                <a:srgbClr val="00FF00"/>
              </a:highlight>
              <a:latin typeface="Times New Roman" panose="02020603050405020304" pitchFamily="18" charset="0"/>
              <a:cs typeface="Times New Roman" panose="02020603050405020304" pitchFamily="18" charset="0"/>
            </a:endParaRPr>
          </a:p>
          <a:p>
            <a:pPr marL="0" indent="0" algn="just">
              <a:lnSpc>
                <a:spcPct val="120000"/>
              </a:lnSpc>
              <a:spcBef>
                <a:spcPts val="0"/>
              </a:spcBef>
              <a:spcAft>
                <a:spcPts val="0"/>
              </a:spcAft>
              <a:buNone/>
            </a:pPr>
            <a:r>
              <a:rPr lang="en-US" dirty="0">
                <a:latin typeface="Times New Roman" panose="02020603050405020304" pitchFamily="18" charset="0"/>
                <a:cs typeface="Times New Roman" panose="02020603050405020304" pitchFamily="18" charset="0"/>
              </a:rPr>
              <a:t>	Actualization of transformations the legal consciousness, law enforcement practices and legislation are exacerbated during the war for each country. Ukraine is no exception.</a:t>
            </a:r>
          </a:p>
          <a:p>
            <a:pPr marL="0" indent="0" algn="just">
              <a:lnSpc>
                <a:spcPct val="120000"/>
              </a:lnSpc>
              <a:spcBef>
                <a:spcPts val="0"/>
              </a:spcBef>
              <a:spcAft>
                <a:spcPts val="0"/>
              </a:spcAft>
              <a:buNone/>
            </a:pPr>
            <a:r>
              <a:rPr lang="en-US" dirty="0">
                <a:latin typeface="Times New Roman" panose="02020603050405020304" pitchFamily="18" charset="0"/>
                <a:cs typeface="Times New Roman" panose="02020603050405020304" pitchFamily="18" charset="0"/>
              </a:rPr>
              <a:t>	Although we consider it most appropriate to comprehend such changes before the war. It is peacetime that is most suitable for properly determining the content of the war-induced system of legal norms and mechanisms for its effective implementation in wartime.</a:t>
            </a:r>
            <a:endParaRPr lang="uk-UA"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dirty="0" err="1">
                <a:latin typeface="Times New Roman" panose="02020603050405020304" pitchFamily="18" charset="0"/>
                <a:cs typeface="Times New Roman" panose="02020603050405020304" pitchFamily="18" charset="0"/>
              </a:rPr>
              <a:t>Oleksii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Makarenkov</a:t>
            </a:r>
            <a:r>
              <a:rPr lang="en-US"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sz="1400" dirty="0">
                <a:latin typeface="Times New Roman" panose="02020603050405020304" pitchFamily="18" charset="0"/>
                <a:cs typeface="Times New Roman" panose="02020603050405020304" pitchFamily="18" charset="0"/>
              </a:rPr>
              <a:t>Professor of the Department of History and Theory of State and Law </a:t>
            </a:r>
            <a:endParaRPr lang="uk-UA" sz="1400"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sz="1400" dirty="0">
                <a:latin typeface="Times New Roman" panose="02020603050405020304" pitchFamily="18" charset="0"/>
                <a:cs typeface="Times New Roman" panose="02020603050405020304" pitchFamily="18" charset="0"/>
              </a:rPr>
              <a:t>Of</a:t>
            </a:r>
            <a:r>
              <a:rPr lang="uk-UA"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the Law Faculty, </a:t>
            </a:r>
            <a:endParaRPr lang="uk-UA" sz="1400"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sz="1400" dirty="0">
                <a:latin typeface="Times New Roman" panose="02020603050405020304" pitchFamily="18" charset="0"/>
                <a:cs typeface="Times New Roman" panose="02020603050405020304" pitchFamily="18" charset="0"/>
              </a:rPr>
              <a:t>LLD, Associate Professor, </a:t>
            </a:r>
            <a:endParaRPr lang="uk-UA" sz="1400"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sz="1400" dirty="0">
                <a:latin typeface="Times New Roman" panose="02020603050405020304" pitchFamily="18" charset="0"/>
                <a:cs typeface="Times New Roman" panose="02020603050405020304" pitchFamily="18" charset="0"/>
              </a:rPr>
              <a:t>Vice-Dean for International Relations </a:t>
            </a:r>
            <a:endParaRPr lang="uk-UA" sz="1400" dirty="0">
              <a:latin typeface="Times New Roman" panose="02020603050405020304" pitchFamily="18" charset="0"/>
              <a:cs typeface="Times New Roman" panose="02020603050405020304" pitchFamily="18" charset="0"/>
            </a:endParaRPr>
          </a:p>
          <a:p>
            <a:pPr marL="0" indent="0" algn="r">
              <a:lnSpc>
                <a:spcPct val="120000"/>
              </a:lnSpc>
              <a:spcBef>
                <a:spcPts val="0"/>
              </a:spcBef>
              <a:spcAft>
                <a:spcPts val="0"/>
              </a:spcAft>
              <a:buNone/>
            </a:pPr>
            <a:r>
              <a:rPr lang="en-US" sz="1400" dirty="0">
                <a:latin typeface="Times New Roman" panose="02020603050405020304" pitchFamily="18" charset="0"/>
                <a:cs typeface="Times New Roman" panose="02020603050405020304" pitchFamily="18" charset="0"/>
              </a:rPr>
              <a:t>of the Zaporizhzhia National University Law Faculty</a:t>
            </a:r>
          </a:p>
        </p:txBody>
      </p:sp>
    </p:spTree>
    <p:extLst>
      <p:ext uri="{BB962C8B-B14F-4D97-AF65-F5344CB8AC3E}">
        <p14:creationId xmlns:p14="http://schemas.microsoft.com/office/powerpoint/2010/main" val="5410649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a16="http://schemas.microsoft.com/office/drawing/2014/main" id="{F036FE19-27F5-4B6D-8235-2E9CE44617C4}"/>
              </a:ext>
            </a:extLst>
          </p:cNvPr>
          <p:cNvSpPr>
            <a:spLocks noGrp="1"/>
          </p:cNvSpPr>
          <p:nvPr>
            <p:ph idx="1"/>
          </p:nvPr>
        </p:nvSpPr>
        <p:spPr>
          <a:xfrm>
            <a:off x="3510116" y="0"/>
            <a:ext cx="8681885" cy="6858000"/>
          </a:xfrm>
        </p:spPr>
        <p:txBody>
          <a:bodyPr>
            <a:normAutofit fontScale="92500" lnSpcReduction="10000"/>
          </a:bodyPr>
          <a:lstStyle/>
          <a:p>
            <a:pPr marL="88900" indent="0">
              <a:spcBef>
                <a:spcPts val="0"/>
              </a:spcBef>
              <a:spcAft>
                <a:spcPts val="0"/>
              </a:spcAft>
              <a:buNone/>
            </a:pPr>
            <a:r>
              <a:rPr lang="uk-UA" i="1" dirty="0">
                <a:solidFill>
                  <a:srgbClr val="00B050"/>
                </a:solidFill>
                <a:latin typeface="Times New Roman" panose="02020603050405020304" pitchFamily="18" charset="0"/>
                <a:cs typeface="Times New Roman" panose="02020603050405020304" pitchFamily="18" charset="0"/>
              </a:rPr>
              <a:t>с</a:t>
            </a:r>
            <a:r>
              <a:rPr lang="en-US" i="1" dirty="0" err="1">
                <a:solidFill>
                  <a:srgbClr val="00B050"/>
                </a:solidFill>
                <a:latin typeface="Times New Roman" panose="02020603050405020304" pitchFamily="18" charset="0"/>
                <a:cs typeface="Times New Roman" panose="02020603050405020304" pitchFamily="18" charset="0"/>
              </a:rPr>
              <a:t>ontinuation</a:t>
            </a:r>
            <a:r>
              <a:rPr lang="uk-UA" b="1" dirty="0">
                <a:solidFill>
                  <a:srgbClr val="00B050"/>
                </a:solidFill>
                <a:latin typeface="Times New Roman" panose="02020603050405020304" pitchFamily="18" charset="0"/>
                <a:cs typeface="Times New Roman" panose="02020603050405020304" pitchFamily="18" charset="0"/>
              </a:rPr>
              <a:t> 	</a:t>
            </a:r>
          </a:p>
          <a:p>
            <a:pPr marL="8890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Our state has been at war with Russia Federation since 2014. Since then, we have taken legal measures to protect our citizens, territory, establish peace and restore all other constitutional values. 	As follows we had 8 years of relevant experience before the start of the full-scale war of the Russian Federation against Ukraine, which began on February 24, 2022.</a:t>
            </a:r>
            <a:endParaRPr lang="uk-UA" dirty="0">
              <a:latin typeface="Times New Roman" panose="02020603050405020304" pitchFamily="18" charset="0"/>
              <a:cs typeface="Times New Roman" panose="02020603050405020304" pitchFamily="18" charset="0"/>
            </a:endParaRPr>
          </a:p>
          <a:p>
            <a:pPr marL="8890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Specifically, this means that Ukraine has understood the logic of the history of law and violence of war in the modern world.</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Simultaneously</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Palestine, Israel, Iraq, Afghanistan, Libya, Syria and some other countries have similar experiences.</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also very valuable to study in order to ensure lasting peace</a:t>
            </a:r>
            <a:r>
              <a:rPr lang="uk-UA" dirty="0">
                <a:latin typeface="Times New Roman" panose="02020603050405020304" pitchFamily="18" charset="0"/>
                <a:cs typeface="Times New Roman" panose="02020603050405020304" pitchFamily="18" charset="0"/>
              </a:rPr>
              <a:t>.</a:t>
            </a:r>
          </a:p>
          <a:p>
            <a:pPr marL="8890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What makes our experience unique is that the war is taking place in Europe. Although Europeans say they are highly developed. The combination of these two facts causes a contradiction that needs to be resolved.</a:t>
            </a:r>
            <a:endParaRPr lang="uk-UA" dirty="0">
              <a:latin typeface="Times New Roman" panose="02020603050405020304" pitchFamily="18" charset="0"/>
              <a:cs typeface="Times New Roman" panose="02020603050405020304" pitchFamily="18" charset="0"/>
            </a:endParaRPr>
          </a:p>
          <a:p>
            <a:pPr marL="8890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Also a divergent feature was that the Federation of the Peoples of the East, led by the northern tribes of the former </a:t>
            </a:r>
            <a:r>
              <a:rPr lang="en-US" dirty="0" err="1">
                <a:latin typeface="Times New Roman" panose="02020603050405020304" pitchFamily="18" charset="0"/>
                <a:cs typeface="Times New Roman" panose="02020603050405020304" pitchFamily="18" charset="0"/>
              </a:rPr>
              <a:t>Kyivska</a:t>
            </a:r>
            <a:r>
              <a:rPr lang="en-US" dirty="0">
                <a:latin typeface="Times New Roman" panose="02020603050405020304" pitchFamily="18" charset="0"/>
                <a:cs typeface="Times New Roman" panose="02020603050405020304" pitchFamily="18" charset="0"/>
              </a:rPr>
              <a:t> Rus, are at war with one multiethnic Ukrainian nation. It is noteworthy that poverty, hunger, the need for territories, revenge and others did not cause </a:t>
            </a:r>
            <a:r>
              <a:rPr lang="en-US" dirty="0" err="1">
                <a:latin typeface="Times New Roman" panose="02020603050405020304" pitchFamily="18" charset="0"/>
                <a:cs typeface="Times New Roman" panose="02020603050405020304" pitchFamily="18" charset="0"/>
              </a:rPr>
              <a:t>aggression.That</a:t>
            </a:r>
            <a:r>
              <a:rPr lang="en-US" dirty="0">
                <a:latin typeface="Times New Roman" panose="02020603050405020304" pitchFamily="18" charset="0"/>
                <a:cs typeface="Times New Roman" panose="02020603050405020304" pitchFamily="18" charset="0"/>
              </a:rPr>
              <a:t> reason was the desire to use violence. And this is in the 3rd decade of the XXI century.</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4959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9C3DF372-DEAD-43C5-88DD-BDF3FD63BD4B}"/>
              </a:ext>
            </a:extLst>
          </p:cNvPr>
          <p:cNvPicPr>
            <a:picLocks noChangeAspect="1"/>
          </p:cNvPicPr>
          <p:nvPr/>
        </p:nvPicPr>
        <p:blipFill>
          <a:blip r:embed="rId3">
            <a:lum/>
            <a:alphaModFix/>
          </a:blip>
          <a:srcRect/>
          <a:stretch>
            <a:fillRect/>
          </a:stretch>
        </p:blipFill>
        <p:spPr>
          <a:xfrm>
            <a:off x="12552000" y="-1440000"/>
            <a:ext cx="2592000" cy="1440000"/>
          </a:xfrm>
          <a:prstGeom prst="rect">
            <a:avLst/>
          </a:prstGeom>
          <a:noFill/>
          <a:ln>
            <a:noFill/>
          </a:ln>
        </p:spPr>
      </p:pic>
      <p:sp>
        <p:nvSpPr>
          <p:cNvPr id="6" name="Прямоугольник 5">
            <a:extLst>
              <a:ext uri="{FF2B5EF4-FFF2-40B4-BE49-F238E27FC236}">
                <a16:creationId xmlns:a16="http://schemas.microsoft.com/office/drawing/2014/main" id="{FC4ECB79-A783-4F6B-96DA-99D313E9A7A1}"/>
              </a:ext>
            </a:extLst>
          </p:cNvPr>
          <p:cNvSpPr/>
          <p:nvPr/>
        </p:nvSpPr>
        <p:spPr>
          <a:xfrm>
            <a:off x="1607574" y="0"/>
            <a:ext cx="10584426" cy="6740307"/>
          </a:xfrm>
          <a:prstGeom prst="rect">
            <a:avLst/>
          </a:prstGeom>
        </p:spPr>
        <p:txBody>
          <a:bodyPr wrap="square">
            <a:spAutoFit/>
          </a:bodyPr>
          <a:lstStyle/>
          <a:p>
            <a:r>
              <a:rPr lang="uk-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The</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fact</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of</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the</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war</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in</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Ukraine</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shows</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that</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something</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went</a:t>
            </a:r>
            <a:r>
              <a:rPr lang="ru-UA" sz="2400" dirty="0">
                <a:highlight>
                  <a:srgbClr val="00FF00"/>
                </a:highlight>
                <a:latin typeface="Times New Roman" panose="02020603050405020304" pitchFamily="18" charset="0"/>
                <a:cs typeface="Times New Roman" panose="02020603050405020304" pitchFamily="18" charset="0"/>
              </a:rPr>
              <a:t> </a:t>
            </a:r>
            <a:r>
              <a:rPr lang="ru-UA" sz="2400" dirty="0" err="1">
                <a:highlight>
                  <a:srgbClr val="00FF00"/>
                </a:highlight>
                <a:latin typeface="Times New Roman" panose="02020603050405020304" pitchFamily="18" charset="0"/>
                <a:cs typeface="Times New Roman" panose="02020603050405020304" pitchFamily="18" charset="0"/>
              </a:rPr>
              <a:t>wrong</a:t>
            </a:r>
            <a:r>
              <a:rPr lang="ru-UA" sz="2400" dirty="0">
                <a:highlight>
                  <a:srgbClr val="00FF00"/>
                </a:highlight>
                <a:latin typeface="Times New Roman" panose="02020603050405020304" pitchFamily="18" charset="0"/>
                <a:cs typeface="Times New Roman" panose="02020603050405020304" pitchFamily="18" charset="0"/>
              </a:rPr>
              <a:t>.</a:t>
            </a:r>
            <a:endParaRPr lang="uk-UA" sz="2400" dirty="0">
              <a:highlight>
                <a:srgbClr val="00FF00"/>
              </a:highlight>
              <a:latin typeface="Times New Roman" panose="02020603050405020304" pitchFamily="18" charset="0"/>
              <a:cs typeface="Times New Roman" panose="02020603050405020304" pitchFamily="18" charset="0"/>
            </a:endParaRPr>
          </a:p>
          <a:p>
            <a:pPr algn="just"/>
            <a:r>
              <a:rPr lang="uk-UA"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least, there are, namely;</a:t>
            </a:r>
          </a:p>
          <a:p>
            <a:pPr algn="just"/>
            <a:r>
              <a:rPr lang="en-US" sz="2400" dirty="0">
                <a:latin typeface="Times New Roman" panose="02020603050405020304" pitchFamily="18" charset="0"/>
                <a:cs typeface="Times New Roman" panose="02020603050405020304" pitchFamily="18" charset="0"/>
              </a:rPr>
              <a:t>	- the betrayal and related crimes some of public officials (parliamentarians, government officials, law enforcement and municipal officials) and </a:t>
            </a:r>
          </a:p>
          <a:p>
            <a:pPr algn="just"/>
            <a:r>
              <a:rPr lang="en-US" sz="2400" dirty="0">
                <a:latin typeface="Times New Roman" panose="02020603050405020304" pitchFamily="18" charset="0"/>
                <a:cs typeface="Times New Roman" panose="02020603050405020304" pitchFamily="18" charset="0"/>
              </a:rPr>
              <a:t>	- corruption defects of many other public officials.</a:t>
            </a:r>
            <a:r>
              <a:rPr lang="uk-UA"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These are the </a:t>
            </a:r>
            <a:r>
              <a:rPr lang="en-US" sz="2400" b="1" dirty="0">
                <a:latin typeface="Times New Roman" panose="02020603050405020304" pitchFamily="18" charset="0"/>
                <a:cs typeface="Times New Roman" panose="02020603050405020304" pitchFamily="18" charset="0"/>
              </a:rPr>
              <a:t>two main reasons </a:t>
            </a:r>
            <a:r>
              <a:rPr lang="en-US" sz="2400" dirty="0">
                <a:latin typeface="Times New Roman" panose="02020603050405020304" pitchFamily="18" charset="0"/>
                <a:cs typeface="Times New Roman" panose="02020603050405020304" pitchFamily="18" charset="0"/>
              </a:rPr>
              <a:t>and their multiple combinations. All this multiplied by time has greatly weakened the country.</a:t>
            </a:r>
            <a:endParaRPr lang="uk-UA"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known that Ukraine entered the war with a very high level of corruption. We mentioned this at our joint scientific congress in October 2021.</a:t>
            </a:r>
            <a:endParaRPr lang="uk-UA"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Simultaneously,</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compared to the beginning of the war in 2014, the state of anti-corruption policy was much higher.</a:t>
            </a:r>
            <a:endParaRPr lang="uk-UA"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of 2022 Ukraine had fully functioning </a:t>
            </a:r>
            <a:r>
              <a:rPr lang="en-US" sz="2400" dirty="0">
                <a:highlight>
                  <a:srgbClr val="FFFF00"/>
                </a:highlight>
                <a:latin typeface="Times New Roman" panose="02020603050405020304" pitchFamily="18" charset="0"/>
                <a:cs typeface="Times New Roman" panose="02020603050405020304" pitchFamily="18" charset="0"/>
              </a:rPr>
              <a:t>anti-corruption</a:t>
            </a:r>
            <a:r>
              <a:rPr lang="en-US" sz="2400" dirty="0">
                <a:latin typeface="Times New Roman" panose="02020603050405020304" pitchFamily="18" charset="0"/>
                <a:cs typeface="Times New Roman" panose="02020603050405020304" pitchFamily="18" charset="0"/>
              </a:rPr>
              <a:t> institutions (court, prosecutor's office, law enforcement, special governing bodies, including the search for stolen assets)</a:t>
            </a:r>
            <a:r>
              <a:rPr lang="ru-RU" sz="2400" dirty="0">
                <a:latin typeface="Times New Roman" panose="02020603050405020304" pitchFamily="18" charset="0"/>
                <a:cs typeface="Times New Roman" panose="02020603050405020304" pitchFamily="18" charset="0"/>
              </a:rPr>
              <a:t>.</a:t>
            </a:r>
          </a:p>
          <a:p>
            <a:pPr algn="just"/>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Nevertheless, both reasons led to the military and economic weakening of the country.</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Wherein kept not healthy ambition on the part of the Russian Federation, namely: the conquest of Ukrainian lands with the aim of violence and destruction.</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Therefore, the issue of an attack by the RF remained a matter of time.</a:t>
            </a:r>
            <a:endParaRPr lang="ru-UA"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09019" y="0"/>
            <a:ext cx="10082981" cy="6858000"/>
          </a:xfrm>
        </p:spPr>
        <p:txBody>
          <a:bodyPr>
            <a:normAutofit/>
          </a:bodyPr>
          <a:lstStyle/>
          <a:p>
            <a:pPr marL="0" indent="0" algn="just">
              <a:buNone/>
            </a:pPr>
            <a:r>
              <a:rPr lang="ru-RU" dirty="0">
                <a:latin typeface="Times New Roman" panose="02020603050405020304" pitchFamily="18" charset="0"/>
                <a:cs typeface="Times New Roman" panose="02020603050405020304" pitchFamily="18" charset="0"/>
              </a:rPr>
              <a:t>	</a:t>
            </a:r>
          </a:p>
          <a:p>
            <a:pPr marL="0" indent="0" algn="just">
              <a:buNone/>
            </a:pPr>
            <a:r>
              <a:rPr lang="en-US" dirty="0">
                <a:solidFill>
                  <a:srgbClr val="FF0000"/>
                </a:solidFill>
                <a:latin typeface="Times New Roman" panose="02020603050405020304" pitchFamily="18" charset="0"/>
                <a:cs typeface="Times New Roman" panose="02020603050405020304" pitchFamily="18" charset="0"/>
              </a:rPr>
              <a:t>Let's take the military factor as an example.</a:t>
            </a:r>
            <a:endParaRPr lang="ru-RU"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If, at the time of gaining independence from the USSR, Ukraine owned weapons many times superior to the Russian Federation, then over time, due to these factors, such superiority was lost.</a:t>
            </a:r>
            <a:endParaRPr lang="ru-RU"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Another example of sabotage by public authorities, namely the liquidation of the National Guard and its property in 2000 (military police). Ukraine had to revive it at a rapid pace in 2014 to protect against the hybrid war of the Russian Federation.</a:t>
            </a:r>
            <a:endParaRPr lang="ru-RU" dirty="0">
              <a:latin typeface="Times New Roman" panose="02020603050405020304" pitchFamily="18" charset="0"/>
              <a:cs typeface="Times New Roman" panose="02020603050405020304" pitchFamily="18" charset="0"/>
            </a:endParaRPr>
          </a:p>
          <a:p>
            <a:pPr marL="0" indent="0" algn="just">
              <a:buNone/>
            </a:pPr>
            <a:r>
              <a:rPr lang="en-US" dirty="0">
                <a:solidFill>
                  <a:srgbClr val="FF0000"/>
                </a:solidFill>
                <a:latin typeface="Times New Roman" panose="02020603050405020304" pitchFamily="18" charset="0"/>
                <a:cs typeface="Times New Roman" panose="02020603050405020304" pitchFamily="18" charset="0"/>
              </a:rPr>
              <a:t>The reasons for that, namely:</a:t>
            </a:r>
            <a:endParaRPr lang="ru-RU"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from </a:t>
            </a:r>
            <a:r>
              <a:rPr lang="en-US" dirty="0">
                <a:highlight>
                  <a:srgbClr val="FFFF00"/>
                </a:highlight>
                <a:latin typeface="Times New Roman" panose="02020603050405020304" pitchFamily="18" charset="0"/>
                <a:cs typeface="Times New Roman" panose="02020603050405020304" pitchFamily="18" charset="0"/>
              </a:rPr>
              <a:t>illicit enrichment </a:t>
            </a:r>
            <a:r>
              <a:rPr lang="en-US" dirty="0">
                <a:latin typeface="Times New Roman" panose="02020603050405020304" pitchFamily="18" charset="0"/>
                <a:cs typeface="Times New Roman" panose="02020603050405020304" pitchFamily="18" charset="0"/>
              </a:rPr>
              <a:t>through the decline of entire sectors of the economy to espionage (transfer of secret information to foreign states), propaganda of the values of other nations / states, terrorism and other subversive activities. </a:t>
            </a:r>
          </a:p>
          <a:p>
            <a:pPr marL="0" indent="0" algn="just">
              <a:buNone/>
            </a:pPr>
            <a:r>
              <a:rPr lang="en-US" dirty="0">
                <a:highlight>
                  <a:srgbClr val="FFFF00"/>
                </a:highlight>
                <a:latin typeface="Times New Roman" panose="02020603050405020304" pitchFamily="18" charset="0"/>
                <a:cs typeface="Times New Roman" panose="02020603050405020304" pitchFamily="18" charset="0"/>
              </a:rPr>
              <a:t>Bribery</a:t>
            </a:r>
            <a:r>
              <a:rPr lang="en-US" dirty="0">
                <a:latin typeface="Times New Roman" panose="02020603050405020304" pitchFamily="18" charset="0"/>
                <a:cs typeface="Times New Roman" panose="02020603050405020304" pitchFamily="18" charset="0"/>
              </a:rPr>
              <a:t>, appointments based on kinship and personal ties, </a:t>
            </a:r>
            <a:r>
              <a:rPr lang="en-US" dirty="0">
                <a:highlight>
                  <a:srgbClr val="FFFF00"/>
                </a:highlight>
                <a:latin typeface="Times New Roman" panose="02020603050405020304" pitchFamily="18" charset="0"/>
                <a:cs typeface="Times New Roman" panose="02020603050405020304" pitchFamily="18" charset="0"/>
              </a:rPr>
              <a:t>not professional qualities;</a:t>
            </a:r>
            <a:endParaRPr lang="ru-RU" dirty="0">
              <a:highlight>
                <a:srgbClr val="FFFF00"/>
              </a:highlight>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4363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A438F0E9-D007-4A98-95A5-70FF5403FB58}"/>
              </a:ext>
            </a:extLst>
          </p:cNvPr>
          <p:cNvSpPr>
            <a:spLocks noGrp="1"/>
          </p:cNvSpPr>
          <p:nvPr>
            <p:ph idx="1"/>
          </p:nvPr>
        </p:nvSpPr>
        <p:spPr>
          <a:xfrm>
            <a:off x="1543306" y="-1"/>
            <a:ext cx="10648693" cy="6607278"/>
          </a:xfrm>
        </p:spPr>
        <p:txBody>
          <a:bodyPr>
            <a:normAutofit/>
          </a:bodyPr>
          <a:lstStyle/>
          <a:p>
            <a:pPr marL="0" indent="0" algn="ctr">
              <a:buNone/>
            </a:pPr>
            <a:r>
              <a:rPr lang="uk-UA"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Conclusion:</a:t>
            </a:r>
            <a:endParaRPr lang="uk-UA" b="1" dirty="0">
              <a:solidFill>
                <a:srgbClr val="FF0000"/>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implementation of national law during the war is limited by the need for organizational, economic and other costs to counter the enemy.</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Its effectiveness also shows </a:t>
            </a:r>
            <a:r>
              <a:rPr lang="en-US" dirty="0">
                <a:solidFill>
                  <a:srgbClr val="FF0000"/>
                </a:solidFill>
                <a:latin typeface="Times New Roman" panose="02020603050405020304" pitchFamily="18" charset="0"/>
                <a:cs typeface="Times New Roman" panose="02020603050405020304" pitchFamily="18" charset="0"/>
              </a:rPr>
              <a:t>the inertia of great corruption in peacetime</a:t>
            </a:r>
            <a:r>
              <a:rPr lang="en-US" dirty="0">
                <a:latin typeface="Times New Roman" panose="02020603050405020304" pitchFamily="18" charset="0"/>
                <a:cs typeface="Times New Roman" panose="02020603050405020304" pitchFamily="18" charset="0"/>
              </a:rPr>
              <a:t>, namely: </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lack of technical equipment of troops,</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underdeveloped and psychologically weak civil servants in a number of positions</a:t>
            </a:r>
            <a:r>
              <a:rPr lang="en-US">
                <a:latin typeface="Times New Roman" panose="02020603050405020304" pitchFamily="18" charset="0"/>
                <a:cs typeface="Times New Roman" panose="02020603050405020304" pitchFamily="18" charset="0"/>
              </a:rPr>
              <a:t>, etc</a:t>
            </a:r>
            <a:r>
              <a:rPr lang="en-US"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Public authorities are forced to focus on public awareness and education</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 programs adequate to military challenges</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for public servants (ideological level).</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is a growing demand for the formulation of </a:t>
            </a:r>
            <a:r>
              <a:rPr lang="en-US" dirty="0">
                <a:solidFill>
                  <a:srgbClr val="FF0000"/>
                </a:solidFill>
                <a:latin typeface="Times New Roman" panose="02020603050405020304" pitchFamily="18" charset="0"/>
                <a:cs typeface="Times New Roman" panose="02020603050405020304" pitchFamily="18" charset="0"/>
              </a:rPr>
              <a:t>timely and adequate changes </a:t>
            </a:r>
            <a:r>
              <a:rPr lang="en-US" dirty="0">
                <a:latin typeface="Times New Roman" panose="02020603050405020304" pitchFamily="18" charset="0"/>
                <a:cs typeface="Times New Roman" panose="02020603050405020304" pitchFamily="18" charset="0"/>
              </a:rPr>
              <a:t>in legislation suitable for changing war conditions. </a:t>
            </a:r>
            <a:endParaRPr lang="uk-UA"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important to intensify existing and form other organizational institutions to neutralize the enemy as soon as possible and restore the constitutional order throughout the country (</a:t>
            </a:r>
            <a:r>
              <a:rPr lang="en-US" dirty="0">
                <a:solidFill>
                  <a:srgbClr val="FF0000"/>
                </a:solidFill>
                <a:latin typeface="Times New Roman" panose="02020603050405020304" pitchFamily="18" charset="0"/>
                <a:cs typeface="Times New Roman" panose="02020603050405020304" pitchFamily="18" charset="0"/>
              </a:rPr>
              <a:t>volunteers, volunteers, territorial defense of local communities, and other forms of self-organization</a:t>
            </a:r>
            <a:r>
              <a:rPr lang="en-US" dirty="0">
                <a:latin typeface="Times New Roman" panose="02020603050405020304" pitchFamily="18" charset="0"/>
                <a:cs typeface="Times New Roman" panose="02020603050405020304" pitchFamily="18" charset="0"/>
              </a:rPr>
              <a:t>).</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3843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Параллакс</Template>
  <TotalTime>645</TotalTime>
  <Words>29</Words>
  <Application>Microsoft Office PowerPoint</Application>
  <PresentationFormat>Широкоэкранный</PresentationFormat>
  <Paragraphs>49</Paragraphs>
  <Slides>5</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Corbel</vt:lpstr>
      <vt:lpstr>Times New Roman</vt:lpstr>
      <vt:lpstr>Параллакс</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Міжнародний захист прав людини  3. Захист прав людини в Європі  3.1. Конвенція про захист прав людини і основоположних свобод 1950 р.: принципи тлумачення, особливості застосування в національному правопорядку</dc:title>
  <dc:creator>Diana</dc:creator>
  <cp:lastModifiedBy>Asus</cp:lastModifiedBy>
  <cp:revision>191</cp:revision>
  <dcterms:created xsi:type="dcterms:W3CDTF">2021-09-20T18:47:23Z</dcterms:created>
  <dcterms:modified xsi:type="dcterms:W3CDTF">2023-09-21T22:23:21Z</dcterms:modified>
</cp:coreProperties>
</file>