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1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1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3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5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8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0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8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0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7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3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0605-7AB1-482D-9A6D-A3BC338F4F1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72225-3EE0-4800-BC15-54007F2F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bc.ua/rus/news/ukrayini-zmenshili-rozmir-viplat-bezrobitnim-1672826575.html" TargetMode="External"/><Relationship Id="rId2" Type="http://schemas.openxmlformats.org/officeDocument/2006/relationships/hyperlink" Target="https://bank.gov.ua/ua/statistic/macro-indicators#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bc.ua/rus/news/ukrayini-vistachatime-4-5-mln-pratsivnikiv-1721639071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niss.gov.ua/doslidzhennya/sotsialna-polityka/osnovni-kharakterystyky-rynku-pratsi-ukrayiny-u-pershomu#_ftn5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0754" y="116523"/>
            <a:ext cx="9144000" cy="68031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Зайнятість та безробіття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796834"/>
            <a:ext cx="9144000" cy="4460966"/>
          </a:xfrm>
        </p:spPr>
        <p:txBody>
          <a:bodyPr>
            <a:normAutofit/>
          </a:bodyPr>
          <a:lstStyle/>
          <a:p>
            <a:pPr lvl="1"/>
            <a:r>
              <a:rPr lang="uk-UA" dirty="0" smtClean="0"/>
              <a:t>1.Зайнятість </a:t>
            </a:r>
            <a:r>
              <a:rPr lang="uk-UA" dirty="0"/>
              <a:t>як соціально-економічна категорія і передумова формування соціально-трудових відносин.</a:t>
            </a:r>
            <a:endParaRPr lang="en-US" sz="1600" dirty="0"/>
          </a:p>
          <a:p>
            <a:pPr lvl="1"/>
            <a:r>
              <a:rPr lang="uk-UA" dirty="0" smtClean="0"/>
              <a:t>2.Економічна </a:t>
            </a:r>
            <a:r>
              <a:rPr lang="uk-UA" dirty="0"/>
              <a:t>та соціальна сутність зайнятості.</a:t>
            </a:r>
            <a:endParaRPr lang="en-US" sz="1600" dirty="0"/>
          </a:p>
          <a:p>
            <a:pPr lvl="1"/>
            <a:r>
              <a:rPr lang="uk-UA" dirty="0" smtClean="0"/>
              <a:t>3.Види </a:t>
            </a:r>
            <a:r>
              <a:rPr lang="uk-UA" dirty="0"/>
              <a:t>і форми зайнятості.</a:t>
            </a:r>
            <a:endParaRPr lang="en-US" sz="1600" dirty="0"/>
          </a:p>
          <a:p>
            <a:pPr lvl="1"/>
            <a:r>
              <a:rPr lang="uk-UA" dirty="0" smtClean="0"/>
              <a:t>4.Державне </a:t>
            </a:r>
            <a:r>
              <a:rPr lang="uk-UA" dirty="0"/>
              <a:t>регулювання зайнятості</a:t>
            </a:r>
            <a:r>
              <a:rPr lang="uk-UA" dirty="0" smtClean="0"/>
              <a:t>.</a:t>
            </a:r>
          </a:p>
          <a:p>
            <a:pPr lvl="1"/>
            <a:r>
              <a:rPr lang="uk-UA" dirty="0" smtClean="0"/>
              <a:t> 5.Безробіття </a:t>
            </a:r>
            <a:r>
              <a:rPr lang="uk-UA" dirty="0"/>
              <a:t>як економічна категорія. </a:t>
            </a:r>
            <a:endParaRPr lang="uk-UA" dirty="0" smtClean="0"/>
          </a:p>
          <a:p>
            <a:pPr lvl="1"/>
            <a:r>
              <a:rPr lang="uk-UA" dirty="0" smtClean="0"/>
              <a:t>6.Чинники </a:t>
            </a:r>
            <a:r>
              <a:rPr lang="uk-UA" dirty="0"/>
              <a:t>формування безробіття.</a:t>
            </a:r>
            <a:endParaRPr lang="en-US" sz="1600" dirty="0"/>
          </a:p>
          <a:p>
            <a:pPr lvl="1"/>
            <a:r>
              <a:rPr lang="uk-UA" dirty="0" smtClean="0"/>
              <a:t>7.Види </a:t>
            </a:r>
            <a:r>
              <a:rPr lang="uk-UA" dirty="0"/>
              <a:t>безробіття.</a:t>
            </a:r>
            <a:endParaRPr lang="en-US" sz="1600" dirty="0"/>
          </a:p>
          <a:p>
            <a:pPr lvl="1"/>
            <a:r>
              <a:rPr lang="uk-UA" dirty="0" smtClean="0"/>
              <a:t>8.Призначення </a:t>
            </a:r>
            <a:r>
              <a:rPr lang="uk-UA" dirty="0"/>
              <a:t>державних, територіальних і базових програм зайнятості населення.</a:t>
            </a:r>
            <a:endParaRPr lang="en-US" sz="1600" dirty="0"/>
          </a:p>
          <a:p>
            <a:pPr lvl="1"/>
            <a:r>
              <a:rPr lang="uk-UA" dirty="0" smtClean="0"/>
              <a:t>9.Заходи </a:t>
            </a:r>
            <a:r>
              <a:rPr lang="uk-UA" dirty="0"/>
              <a:t>щодо реалізації державної політики зайнятості.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66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4" y="418010"/>
            <a:ext cx="10332720" cy="604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34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486" y="263887"/>
            <a:ext cx="11952514" cy="6594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"/>
              <a:tabLst>
                <a:tab pos="228600" algn="l"/>
                <a:tab pos="2517775" algn="l"/>
              </a:tabLst>
            </a:pPr>
            <a:r>
              <a:rPr lang="uk-UA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Державне</a:t>
            </a:r>
            <a:r>
              <a:rPr lang="uk-UA" sz="1400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uk-UA" sz="1400" b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зайнятості</a:t>
            </a:r>
            <a:endParaRPr lang="en-US" sz="1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/>
            <a:r>
              <a:rPr lang="uk-UA" sz="15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>
              <a:spcBef>
                <a:spcPts val="35"/>
              </a:spcBef>
            </a:pPr>
            <a:r>
              <a:rPr lang="uk-UA" sz="125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4670" indent="43180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Ринок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працi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сферi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зайнятостi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саморегулюючою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системою. Регулювання процесів зайнятості населення проходить на трьох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 рівнях: державному, територіальному і на рівні підприємства. Для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того, щоб політика регулювання процесів зайнятості була ефективною, слід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добитися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максимальної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узгодженості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дій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усіх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рівнях,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призведе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покращення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положення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зайнятих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 і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тих,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хто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шукає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роботу.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403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Бiльш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питома i ефективна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зайнятiсть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досягається завдяки державному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регулюванню.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3айнятiсть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тут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розглядатися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один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iз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орiєнтирiв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eкономічної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перегрупування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фінансових,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матерiальних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трудових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народного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прiоритетних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напрямiв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НТП,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розмiщення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продуктивних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шляху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якостi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рiвня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життя.</a:t>
            </a:r>
          </a:p>
          <a:p>
            <a:r>
              <a:rPr lang="uk-UA" dirty="0" err="1"/>
              <a:t>Державнi</a:t>
            </a:r>
            <a:r>
              <a:rPr lang="uk-UA" dirty="0"/>
              <a:t> гарантії </a:t>
            </a:r>
            <a:r>
              <a:rPr lang="uk-UA" dirty="0" err="1"/>
              <a:t>зайнятостi</a:t>
            </a:r>
            <a:r>
              <a:rPr lang="uk-UA" dirty="0"/>
              <a:t> населення в </a:t>
            </a:r>
            <a:r>
              <a:rPr lang="uk-UA" dirty="0" err="1"/>
              <a:t>Укpaїнi</a:t>
            </a:r>
            <a:r>
              <a:rPr lang="uk-UA" dirty="0"/>
              <a:t>: а) </a:t>
            </a:r>
            <a:r>
              <a:rPr lang="uk-UA" dirty="0" err="1"/>
              <a:t>добровiльнiсть</a:t>
            </a:r>
            <a:r>
              <a:rPr lang="uk-UA" dirty="0"/>
              <a:t> </a:t>
            </a:r>
            <a:r>
              <a:rPr lang="uk-UA" dirty="0" err="1"/>
              <a:t>працi</a:t>
            </a:r>
            <a:r>
              <a:rPr lang="uk-UA" dirty="0"/>
              <a:t> i вибору виду </a:t>
            </a:r>
            <a:r>
              <a:rPr lang="uk-UA" dirty="0" err="1"/>
              <a:t>дiяльностi</a:t>
            </a:r>
            <a:r>
              <a:rPr lang="uk-UA" dirty="0"/>
              <a:t>;</a:t>
            </a:r>
            <a:endParaRPr lang="en-US" dirty="0"/>
          </a:p>
          <a:p>
            <a:r>
              <a:rPr lang="uk-UA" dirty="0"/>
              <a:t>б) захист	</a:t>
            </a:r>
            <a:r>
              <a:rPr lang="uk-UA" dirty="0" err="1"/>
              <a:t>вiд</a:t>
            </a:r>
            <a:r>
              <a:rPr lang="uk-UA" dirty="0"/>
              <a:t>	необґрунтованої	</a:t>
            </a:r>
            <a:r>
              <a:rPr lang="uk-UA" dirty="0" err="1"/>
              <a:t>вiдмови</a:t>
            </a:r>
            <a:r>
              <a:rPr lang="uk-UA" dirty="0"/>
              <a:t>	в	</a:t>
            </a:r>
            <a:r>
              <a:rPr lang="uk-UA" dirty="0" err="1"/>
              <a:t>прийомi</a:t>
            </a:r>
            <a:r>
              <a:rPr lang="uk-UA" dirty="0"/>
              <a:t>	на	роботу	i</a:t>
            </a:r>
            <a:endParaRPr lang="en-US" dirty="0"/>
          </a:p>
          <a:p>
            <a:r>
              <a:rPr lang="uk-UA" dirty="0"/>
              <a:t>незаконного </a:t>
            </a:r>
            <a:r>
              <a:rPr lang="uk-UA" dirty="0" err="1"/>
              <a:t>звiльнення</a:t>
            </a:r>
            <a:r>
              <a:rPr lang="uk-UA" dirty="0"/>
              <a:t> з роботи;</a:t>
            </a:r>
            <a:endParaRPr lang="en-US" dirty="0"/>
          </a:p>
          <a:p>
            <a:r>
              <a:rPr lang="uk-UA" dirty="0"/>
              <a:t>в) безкоштовне сприяння у виборі відповідної роботи i </a:t>
            </a:r>
            <a:r>
              <a:rPr lang="uk-UA" dirty="0" err="1"/>
              <a:t>працевлаштуваннi</a:t>
            </a:r>
            <a:r>
              <a:rPr lang="uk-UA" dirty="0"/>
              <a:t> </a:t>
            </a:r>
            <a:r>
              <a:rPr lang="uk-UA" dirty="0" err="1"/>
              <a:t>вiдповiдно</a:t>
            </a:r>
            <a:r>
              <a:rPr lang="uk-UA" dirty="0"/>
              <a:t> до </a:t>
            </a:r>
            <a:r>
              <a:rPr lang="uk-UA" dirty="0" err="1"/>
              <a:t>професiйної</a:t>
            </a:r>
            <a:r>
              <a:rPr lang="uk-UA" dirty="0"/>
              <a:t> </a:t>
            </a:r>
            <a:r>
              <a:rPr lang="uk-UA" dirty="0" err="1"/>
              <a:t>пiдготовки</a:t>
            </a:r>
            <a:r>
              <a:rPr lang="uk-UA" dirty="0"/>
              <a:t>, </a:t>
            </a:r>
            <a:r>
              <a:rPr lang="uk-UA" dirty="0" err="1"/>
              <a:t>освiти</a:t>
            </a:r>
            <a:r>
              <a:rPr lang="uk-UA" dirty="0"/>
              <a:t>, особистих i </a:t>
            </a:r>
            <a:r>
              <a:rPr lang="uk-UA" dirty="0" err="1"/>
              <a:t>суспiльних</a:t>
            </a:r>
            <a:r>
              <a:rPr lang="uk-UA" dirty="0"/>
              <a:t> потреб;</a:t>
            </a:r>
            <a:endParaRPr lang="en-US" dirty="0"/>
          </a:p>
          <a:p>
            <a:r>
              <a:rPr lang="uk-UA" dirty="0"/>
              <a:t>г) виплати </a:t>
            </a:r>
            <a:r>
              <a:rPr lang="uk-UA" dirty="0" err="1"/>
              <a:t>вихiдної</a:t>
            </a:r>
            <a:r>
              <a:rPr lang="uk-UA" dirty="0"/>
              <a:t> допомоги i збереження середнього </a:t>
            </a:r>
            <a:r>
              <a:rPr lang="uk-UA" dirty="0" err="1"/>
              <a:t>заробiтку</a:t>
            </a:r>
            <a:r>
              <a:rPr lang="uk-UA" dirty="0"/>
              <a:t> на </a:t>
            </a:r>
            <a:r>
              <a:rPr lang="uk-UA" dirty="0" err="1"/>
              <a:t>перiод</a:t>
            </a:r>
            <a:r>
              <a:rPr lang="uk-UA" dirty="0"/>
              <a:t> працевлаштування </a:t>
            </a:r>
            <a:r>
              <a:rPr lang="uk-UA" dirty="0" err="1"/>
              <a:t>працiвникам</a:t>
            </a:r>
            <a:r>
              <a:rPr lang="uk-UA" dirty="0"/>
              <a:t>, </a:t>
            </a:r>
            <a:r>
              <a:rPr lang="uk-UA" dirty="0" err="1"/>
              <a:t>якi</a:t>
            </a:r>
            <a:r>
              <a:rPr lang="uk-UA" dirty="0"/>
              <a:t> втратили </a:t>
            </a:r>
            <a:r>
              <a:rPr lang="uk-UA" dirty="0" err="1"/>
              <a:t>постiйне</a:t>
            </a:r>
            <a:r>
              <a:rPr lang="uk-UA" dirty="0"/>
              <a:t> </a:t>
            </a:r>
            <a:r>
              <a:rPr lang="uk-UA" dirty="0" err="1"/>
              <a:t>мicцe</a:t>
            </a:r>
            <a:r>
              <a:rPr lang="uk-UA" dirty="0"/>
              <a:t> роботи;</a:t>
            </a:r>
            <a:endParaRPr lang="en-US" dirty="0"/>
          </a:p>
          <a:p>
            <a:r>
              <a:rPr lang="uk-UA" dirty="0"/>
              <a:t>д) безкоштовне </a:t>
            </a:r>
            <a:r>
              <a:rPr lang="uk-UA" dirty="0" err="1"/>
              <a:t>начання</a:t>
            </a:r>
            <a:r>
              <a:rPr lang="uk-UA" dirty="0"/>
              <a:t> </a:t>
            </a:r>
            <a:r>
              <a:rPr lang="uk-UA" dirty="0" err="1"/>
              <a:t>безробiтних</a:t>
            </a:r>
            <a:r>
              <a:rPr lang="uk-UA" dirty="0"/>
              <a:t> новим </a:t>
            </a:r>
            <a:r>
              <a:rPr lang="uk-UA" dirty="0" err="1"/>
              <a:t>професiям</a:t>
            </a:r>
            <a:r>
              <a:rPr lang="uk-UA" dirty="0"/>
              <a:t>, </a:t>
            </a:r>
            <a:r>
              <a:rPr lang="uk-UA" dirty="0" err="1"/>
              <a:t>перепiдготовка</a:t>
            </a:r>
            <a:r>
              <a:rPr lang="uk-UA" dirty="0"/>
              <a:t> в навчальних закладах;</a:t>
            </a:r>
            <a:endParaRPr lang="en-US" dirty="0"/>
          </a:p>
          <a:p>
            <a:r>
              <a:rPr lang="uk-UA" dirty="0"/>
              <a:t>е) виплати </a:t>
            </a:r>
            <a:r>
              <a:rPr lang="uk-UA" dirty="0" err="1"/>
              <a:t>безробiтним</a:t>
            </a:r>
            <a:r>
              <a:rPr lang="uk-UA" dirty="0"/>
              <a:t> допомоги по </a:t>
            </a:r>
            <a:r>
              <a:rPr lang="uk-UA" dirty="0" err="1"/>
              <a:t>безробiттю</a:t>
            </a:r>
            <a:r>
              <a:rPr lang="uk-UA" dirty="0"/>
              <a:t>, у встановленому порядку.</a:t>
            </a:r>
            <a:endParaRPr lang="en-US" dirty="0"/>
          </a:p>
          <a:p>
            <a:r>
              <a:rPr lang="uk-UA" dirty="0" err="1"/>
              <a:t>Kpiм</a:t>
            </a:r>
            <a:r>
              <a:rPr lang="uk-UA" dirty="0"/>
              <a:t> того, Законом України “Про </a:t>
            </a:r>
            <a:r>
              <a:rPr lang="uk-UA" dirty="0" err="1"/>
              <a:t>зайнятiсть</a:t>
            </a:r>
            <a:r>
              <a:rPr lang="uk-UA" dirty="0"/>
              <a:t> населення” </a:t>
            </a:r>
            <a:r>
              <a:rPr lang="uk-UA" dirty="0" err="1"/>
              <a:t>передбаченi</a:t>
            </a:r>
            <a:r>
              <a:rPr lang="uk-UA" dirty="0"/>
              <a:t> додаткові гарантії щодо працевлаштування працездатним громадянам, </a:t>
            </a:r>
            <a:r>
              <a:rPr lang="uk-UA" dirty="0" err="1"/>
              <a:t>якi</a:t>
            </a:r>
            <a:r>
              <a:rPr lang="uk-UA" dirty="0"/>
              <a:t> потребують соціального захисту, зокрема:</a:t>
            </a:r>
            <a:endParaRPr lang="en-US" dirty="0"/>
          </a:p>
          <a:p>
            <a:r>
              <a:rPr lang="uk-UA" dirty="0"/>
              <a:t>а) </a:t>
            </a:r>
            <a:r>
              <a:rPr lang="uk-UA" dirty="0" err="1"/>
              <a:t>жiнкам</a:t>
            </a:r>
            <a:r>
              <a:rPr lang="uk-UA" dirty="0"/>
              <a:t>, </a:t>
            </a:r>
            <a:r>
              <a:rPr lang="uk-UA" dirty="0" err="1"/>
              <a:t>якi</a:t>
            </a:r>
            <a:r>
              <a:rPr lang="uk-UA" dirty="0"/>
              <a:t> </a:t>
            </a:r>
            <a:r>
              <a:rPr lang="uk-UA" dirty="0" err="1"/>
              <a:t>маютъ</a:t>
            </a:r>
            <a:r>
              <a:rPr lang="uk-UA" dirty="0"/>
              <a:t> </a:t>
            </a:r>
            <a:r>
              <a:rPr lang="uk-UA" dirty="0" err="1"/>
              <a:t>дiтей</a:t>
            </a:r>
            <a:r>
              <a:rPr lang="uk-UA" dirty="0"/>
              <a:t> </a:t>
            </a:r>
            <a:r>
              <a:rPr lang="uk-UA" dirty="0" err="1"/>
              <a:t>вiком</a:t>
            </a:r>
            <a:r>
              <a:rPr lang="uk-UA" dirty="0"/>
              <a:t> до 6 </a:t>
            </a:r>
            <a:r>
              <a:rPr lang="uk-UA" dirty="0" err="1"/>
              <a:t>poків</a:t>
            </a:r>
            <a:r>
              <a:rPr lang="uk-UA" dirty="0"/>
              <a:t>;</a:t>
            </a:r>
            <a:endParaRPr lang="en-US" dirty="0"/>
          </a:p>
          <a:p>
            <a:r>
              <a:rPr lang="uk-UA" dirty="0"/>
              <a:t>б) одиноким матерям з </a:t>
            </a:r>
            <a:r>
              <a:rPr lang="uk-UA" dirty="0" err="1"/>
              <a:t>дiтьми</a:t>
            </a:r>
            <a:r>
              <a:rPr lang="uk-UA" dirty="0"/>
              <a:t> до 14 </a:t>
            </a:r>
            <a:r>
              <a:rPr lang="uk-UA" dirty="0" err="1"/>
              <a:t>рoкiв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24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121543"/>
            <a:ext cx="11599817" cy="6206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82370">
              <a:spcBef>
                <a:spcPts val="910"/>
              </a:spcBef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в)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молодi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закiнчила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ocвiтy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82370">
              <a:spcBef>
                <a:spcPts val="805"/>
              </a:spcBef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г)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особам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передпенсiйного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вiкy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д)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особам,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звільненим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пiсля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вiдбуття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покарання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Головними функціями служби зайнятості є: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аналіз ринку праці та інформування про нього;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трудове посередництво та сприяння у забезпеченні підприємств робочою силою, а громадян – робочими місцями;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регулювання ринку праці, яке здійснюється як через трудове посередництво, так і через реалізацію програм профорієнтації, а також сприяння;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допомога безробітним, яка включає в себе матеріальну підтримку;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реалізація державної політики зайнятості.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Державна служба зайнятості та органи державного управління здійснюють державне управління структурою зайнятості активним та пасивним способами.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Пасивна політика зайнятості, спрямована на виплату допомоги безробітним, негативно впливає на мотивацію до праці і таким чином сприяє ослабленню можливості працевлаштування незайнятих.</a:t>
            </a:r>
          </a:p>
          <a:p>
            <a:pPr marL="1182370" algn="just">
              <a:spcBef>
                <a:spcPts val="805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Що стосується активної політики, то вона спрямована на забезпечення роботою незайнятих активних громадян, в галузі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тості реалізується за допомогою програми зайнятості населення, яка передбачає низку активних заходів щодо розширення сфери праці</a:t>
            </a:r>
          </a:p>
        </p:txBody>
      </p:sp>
    </p:spTree>
    <p:extLst>
      <p:ext uri="{BB962C8B-B14F-4D97-AF65-F5344CB8AC3E}">
        <p14:creationId xmlns:p14="http://schemas.microsoft.com/office/powerpoint/2010/main" val="496572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0941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мікрогрантів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21.06.2022 р. №738) –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розрахована</a:t>
            </a:r>
            <a:r>
              <a:rPr lang="ru-RU" dirty="0" smtClean="0"/>
              <a:t> на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мікро</a:t>
            </a:r>
            <a:r>
              <a:rPr lang="ru-RU" dirty="0" smtClean="0"/>
              <a:t>- </a:t>
            </a:r>
            <a:r>
              <a:rPr lang="ru-RU" dirty="0" err="1" smtClean="0"/>
              <a:t>або</a:t>
            </a:r>
            <a:r>
              <a:rPr lang="ru-RU" dirty="0" smtClean="0"/>
              <a:t> малого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, на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намір</a:t>
            </a:r>
            <a:r>
              <a:rPr lang="ru-RU" dirty="0" smtClean="0"/>
              <a:t> </a:t>
            </a:r>
            <a:r>
              <a:rPr lang="ru-RU" dirty="0" err="1" smtClean="0"/>
              <a:t>розпочати</a:t>
            </a:r>
            <a:r>
              <a:rPr lang="ru-RU" dirty="0" smtClean="0"/>
              <a:t> </a:t>
            </a:r>
            <a:r>
              <a:rPr lang="ru-RU" dirty="0" err="1" smtClean="0"/>
              <a:t>підприємницьку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безповоротної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учасникам</a:t>
            </a:r>
            <a:r>
              <a:rPr lang="ru-RU" dirty="0" smtClean="0"/>
              <a:t>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особам з </a:t>
            </a:r>
            <a:r>
              <a:rPr lang="ru-RU" dirty="0" err="1" smtClean="0"/>
              <a:t>інвалідністю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та членам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сімей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грантів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видача</a:t>
            </a:r>
            <a:r>
              <a:rPr lang="ru-RU" dirty="0" smtClean="0"/>
              <a:t> </a:t>
            </a:r>
            <a:r>
              <a:rPr lang="ru-RU" dirty="0" err="1" smtClean="0"/>
              <a:t>ваучерів</a:t>
            </a:r>
            <a:r>
              <a:rPr lang="ru-RU" dirty="0" smtClean="0"/>
              <a:t> для </a:t>
            </a:r>
            <a:r>
              <a:rPr lang="ru-RU" dirty="0" err="1" smtClean="0"/>
              <a:t>підтримання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на ринку </a:t>
            </a:r>
            <a:r>
              <a:rPr lang="ru-RU" dirty="0" err="1" smtClean="0"/>
              <a:t>праці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20.03.2013 р. № 207)</a:t>
            </a:r>
          </a:p>
          <a:p>
            <a:r>
              <a:rPr lang="ru-RU" dirty="0" smtClean="0"/>
              <a:t>-на </a:t>
            </a:r>
            <a:r>
              <a:rPr lang="ru-RU" dirty="0" err="1" smtClean="0"/>
              <a:t>підставі</a:t>
            </a:r>
            <a:r>
              <a:rPr lang="ru-RU" dirty="0" smtClean="0"/>
              <a:t> ваучера,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перевищувати</a:t>
            </a:r>
            <a:r>
              <a:rPr lang="ru-RU" dirty="0" smtClean="0"/>
              <a:t> </a:t>
            </a:r>
            <a:r>
              <a:rPr lang="ru-RU" dirty="0" err="1" smtClean="0"/>
              <a:t>десятикратний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прожиткового</a:t>
            </a:r>
            <a:r>
              <a:rPr lang="ru-RU" dirty="0" smtClean="0"/>
              <a:t> </a:t>
            </a:r>
            <a:r>
              <a:rPr lang="ru-RU" dirty="0" err="1" smtClean="0"/>
              <a:t>мінімуму</a:t>
            </a:r>
            <a:r>
              <a:rPr lang="ru-RU" dirty="0" smtClean="0"/>
              <a:t> для </a:t>
            </a:r>
            <a:r>
              <a:rPr lang="ru-RU" dirty="0" err="1" smtClean="0"/>
              <a:t>працездатних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(26 840 грн.),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за </a:t>
            </a:r>
            <a:r>
              <a:rPr lang="ru-RU" dirty="0" err="1" smtClean="0"/>
              <a:t>професіями</a:t>
            </a:r>
            <a:r>
              <a:rPr lang="ru-RU" dirty="0" smtClean="0"/>
              <a:t> і </a:t>
            </a:r>
            <a:r>
              <a:rPr lang="ru-RU" dirty="0" err="1" smtClean="0"/>
              <a:t>спеціальностями</a:t>
            </a:r>
            <a:r>
              <a:rPr lang="ru-RU" dirty="0" smtClean="0"/>
              <a:t>, </a:t>
            </a:r>
            <a:r>
              <a:rPr lang="ru-RU" dirty="0" err="1" smtClean="0"/>
              <a:t>затвердженими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11.04.2023 року №2040;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роботодавцю</a:t>
            </a:r>
            <a:r>
              <a:rPr lang="ru-RU" dirty="0" smtClean="0"/>
              <a:t> </a:t>
            </a:r>
            <a:r>
              <a:rPr lang="ru-RU" dirty="0" err="1" smtClean="0"/>
              <a:t>компенсації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оплату </a:t>
            </a:r>
            <a:r>
              <a:rPr lang="ru-RU" dirty="0" err="1" smtClean="0"/>
              <a:t>праці</a:t>
            </a:r>
            <a:r>
              <a:rPr lang="ru-RU" dirty="0" smtClean="0"/>
              <a:t> за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переміщених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 в </a:t>
            </a:r>
            <a:r>
              <a:rPr lang="ru-RU" dirty="0" err="1" smtClean="0"/>
              <a:t>Україні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20.03.2022 р. №331) – ---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роботодавцю</a:t>
            </a:r>
            <a:r>
              <a:rPr lang="ru-RU" dirty="0" smtClean="0"/>
              <a:t> </a:t>
            </a:r>
            <a:r>
              <a:rPr lang="ru-RU" dirty="0" err="1" smtClean="0"/>
              <a:t>компенсації</a:t>
            </a:r>
            <a:r>
              <a:rPr lang="ru-RU" dirty="0" smtClean="0"/>
              <a:t> за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працевлаштовану</a:t>
            </a:r>
            <a:r>
              <a:rPr lang="ru-RU" dirty="0" smtClean="0"/>
              <a:t> особу з числа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переміщених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 в </a:t>
            </a:r>
            <a:r>
              <a:rPr lang="ru-RU" dirty="0" err="1" smtClean="0"/>
              <a:t>Україні</a:t>
            </a:r>
            <a:r>
              <a:rPr lang="ru-RU" dirty="0" smtClean="0"/>
              <a:t> у </a:t>
            </a:r>
            <a:r>
              <a:rPr lang="ru-RU" dirty="0" err="1" smtClean="0"/>
              <a:t>розмірі</a:t>
            </a:r>
            <a:r>
              <a:rPr lang="ru-RU" dirty="0" smtClean="0"/>
              <a:t> 6700 грн.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компенсація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 на оплату </a:t>
            </a:r>
            <a:r>
              <a:rPr lang="ru-RU" dirty="0" err="1" smtClean="0"/>
              <a:t>праці</a:t>
            </a:r>
            <a:r>
              <a:rPr lang="ru-RU" dirty="0" smtClean="0"/>
              <a:t> за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переміщених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на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строкових</a:t>
            </a:r>
            <a:r>
              <a:rPr lang="ru-RU" dirty="0" smtClean="0"/>
              <a:t> </a:t>
            </a:r>
            <a:r>
              <a:rPr lang="ru-RU" dirty="0" err="1" smtClean="0"/>
              <a:t>договорів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08.09.2015 р. №696)</a:t>
            </a:r>
          </a:p>
          <a:p>
            <a:r>
              <a:rPr lang="ru-RU" dirty="0" smtClean="0"/>
              <a:t> –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роботодавцю</a:t>
            </a:r>
            <a:r>
              <a:rPr lang="ru-RU" dirty="0" smtClean="0"/>
              <a:t> </a:t>
            </a:r>
            <a:r>
              <a:rPr lang="ru-RU" dirty="0" err="1" smtClean="0"/>
              <a:t>компенсації</a:t>
            </a:r>
            <a:r>
              <a:rPr lang="ru-RU" dirty="0" smtClean="0"/>
              <a:t> за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на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строкових</a:t>
            </a:r>
            <a:r>
              <a:rPr lang="ru-RU" dirty="0" smtClean="0"/>
              <a:t> </a:t>
            </a:r>
            <a:r>
              <a:rPr lang="ru-RU" dirty="0" err="1" smtClean="0"/>
              <a:t>договорів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, з числа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переміщених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виплачується</a:t>
            </a:r>
            <a:r>
              <a:rPr lang="ru-RU" dirty="0" smtClean="0"/>
              <a:t> не </a:t>
            </a:r>
            <a:r>
              <a:rPr lang="ru-RU" dirty="0" err="1" smtClean="0"/>
              <a:t>більше</a:t>
            </a:r>
            <a:r>
              <a:rPr lang="ru-RU" dirty="0" smtClean="0"/>
              <a:t> 6 </a:t>
            </a:r>
            <a:r>
              <a:rPr lang="ru-RU" dirty="0" err="1" smtClean="0"/>
              <a:t>місяців</a:t>
            </a:r>
            <a:r>
              <a:rPr lang="ru-RU" dirty="0" smtClean="0"/>
              <a:t> в межах 1 року;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компенсація</a:t>
            </a:r>
            <a:r>
              <a:rPr lang="ru-RU" dirty="0" smtClean="0"/>
              <a:t> </a:t>
            </a:r>
            <a:r>
              <a:rPr lang="ru-RU" dirty="0" err="1" smtClean="0"/>
              <a:t>суб’єктам</a:t>
            </a:r>
            <a:r>
              <a:rPr lang="ru-RU" dirty="0" smtClean="0"/>
              <a:t> малого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 </a:t>
            </a:r>
            <a:r>
              <a:rPr lang="ru-RU" dirty="0" err="1" smtClean="0"/>
              <a:t>фактичних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у </a:t>
            </a:r>
            <a:r>
              <a:rPr lang="ru-RU" dirty="0" err="1" smtClean="0"/>
              <a:t>розмірі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внеску</a:t>
            </a:r>
            <a:r>
              <a:rPr lang="ru-RU" dirty="0" smtClean="0"/>
              <a:t> на </a:t>
            </a:r>
            <a:r>
              <a:rPr lang="ru-RU" dirty="0" err="1" smtClean="0"/>
              <a:t>загальнообов’язкове</a:t>
            </a:r>
            <a:r>
              <a:rPr lang="ru-RU" dirty="0" smtClean="0"/>
              <a:t> </a:t>
            </a:r>
            <a:r>
              <a:rPr lang="ru-RU" dirty="0" err="1" smtClean="0"/>
              <a:t>державне</a:t>
            </a:r>
            <a:r>
              <a:rPr lang="ru-RU" dirty="0" smtClean="0"/>
              <a:t>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за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на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18.04.2023 р. №338) 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компенсація</a:t>
            </a:r>
            <a:r>
              <a:rPr lang="ru-RU" dirty="0" smtClean="0"/>
              <a:t> </a:t>
            </a:r>
            <a:r>
              <a:rPr lang="ru-RU" dirty="0" err="1" smtClean="0"/>
              <a:t>роботодавцям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12 </a:t>
            </a:r>
            <a:r>
              <a:rPr lang="ru-RU" dirty="0" err="1" smtClean="0"/>
              <a:t>місяців</a:t>
            </a:r>
            <a:r>
              <a:rPr lang="ru-RU" dirty="0" smtClean="0"/>
              <a:t> у межах 2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внеску</a:t>
            </a:r>
            <a:r>
              <a:rPr lang="ru-RU" dirty="0" smtClean="0"/>
              <a:t> на </a:t>
            </a:r>
            <a:r>
              <a:rPr lang="ru-RU" dirty="0" err="1" smtClean="0"/>
              <a:t>загальнообов’язкове</a:t>
            </a:r>
            <a:r>
              <a:rPr lang="ru-RU" dirty="0" smtClean="0"/>
              <a:t> </a:t>
            </a:r>
            <a:r>
              <a:rPr lang="ru-RU" dirty="0" err="1" smtClean="0"/>
              <a:t>державне</a:t>
            </a:r>
            <a:r>
              <a:rPr lang="ru-RU" dirty="0" smtClean="0"/>
              <a:t>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за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на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роботодавцям</a:t>
            </a:r>
            <a:r>
              <a:rPr lang="ru-RU" dirty="0" smtClean="0"/>
              <a:t> </a:t>
            </a:r>
            <a:r>
              <a:rPr lang="ru-RU" dirty="0" err="1" smtClean="0"/>
              <a:t>компенсацій</a:t>
            </a:r>
            <a:r>
              <a:rPr lang="ru-RU" dirty="0" smtClean="0"/>
              <a:t> за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10.02.2023 р. №124):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00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0" y="241561"/>
            <a:ext cx="11874137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-у </a:t>
            </a:r>
            <a:r>
              <a:rPr lang="ru-RU" dirty="0" err="1" smtClean="0"/>
              <a:t>розмірі</a:t>
            </a:r>
            <a:r>
              <a:rPr lang="ru-RU" dirty="0" smtClean="0"/>
              <a:t> не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подвійного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 </a:t>
            </a:r>
            <a:r>
              <a:rPr lang="ru-RU" dirty="0" err="1" smtClean="0"/>
              <a:t>мінімального</a:t>
            </a:r>
            <a:r>
              <a:rPr lang="ru-RU" dirty="0" smtClean="0"/>
              <a:t> страхового </a:t>
            </a:r>
            <a:r>
              <a:rPr lang="ru-RU" dirty="0" err="1" smtClean="0"/>
              <a:t>внеску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12 </a:t>
            </a:r>
            <a:r>
              <a:rPr lang="ru-RU" dirty="0" err="1" smtClean="0"/>
              <a:t>місяців</a:t>
            </a:r>
            <a:r>
              <a:rPr lang="ru-RU" dirty="0" smtClean="0"/>
              <a:t> у межах 2 </a:t>
            </a:r>
            <a:r>
              <a:rPr lang="ru-RU" dirty="0" err="1" smtClean="0"/>
              <a:t>років</a:t>
            </a:r>
            <a:r>
              <a:rPr lang="ru-RU" dirty="0" smtClean="0"/>
              <a:t> за </a:t>
            </a:r>
            <a:r>
              <a:rPr lang="ru-RU" dirty="0" err="1" smtClean="0"/>
              <a:t>працевлаштованих</a:t>
            </a:r>
            <a:r>
              <a:rPr lang="ru-RU" dirty="0" smtClean="0"/>
              <a:t> за </a:t>
            </a:r>
            <a:r>
              <a:rPr lang="ru-RU" dirty="0" err="1" smtClean="0"/>
              <a:t>направленням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незахищених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на </a:t>
            </a:r>
            <a:r>
              <a:rPr lang="ru-RU" dirty="0" err="1" smtClean="0"/>
              <a:t>обліку</a:t>
            </a:r>
            <a:r>
              <a:rPr lang="ru-RU" dirty="0" smtClean="0"/>
              <a:t> у </a:t>
            </a:r>
            <a:r>
              <a:rPr lang="ru-RU" dirty="0" err="1" smtClean="0"/>
              <a:t>службі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 </a:t>
            </a:r>
            <a:r>
              <a:rPr lang="ru-RU" dirty="0" err="1" smtClean="0"/>
              <a:t>місяць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за </a:t>
            </a:r>
            <a:r>
              <a:rPr lang="ru-RU" dirty="0" err="1" smtClean="0"/>
              <a:t>працевлаштованих</a:t>
            </a:r>
            <a:r>
              <a:rPr lang="ru-RU" dirty="0" smtClean="0"/>
              <a:t> за </a:t>
            </a:r>
            <a:r>
              <a:rPr lang="ru-RU" dirty="0" err="1" smtClean="0"/>
              <a:t>направленням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довготривалих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на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6 </a:t>
            </a:r>
            <a:r>
              <a:rPr lang="ru-RU" dirty="0" err="1" smtClean="0"/>
              <a:t>місяців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-у </a:t>
            </a:r>
            <a:r>
              <a:rPr lang="ru-RU" dirty="0" err="1" smtClean="0"/>
              <a:t>розмірі</a:t>
            </a:r>
            <a:r>
              <a:rPr lang="ru-RU" dirty="0" smtClean="0"/>
              <a:t> 50% оплати </a:t>
            </a:r>
            <a:r>
              <a:rPr lang="ru-RU" dirty="0" err="1" smtClean="0"/>
              <a:t>праці</a:t>
            </a:r>
            <a:r>
              <a:rPr lang="ru-RU" dirty="0" smtClean="0"/>
              <a:t>, але не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мінімальна</a:t>
            </a:r>
            <a:r>
              <a:rPr lang="ru-RU" dirty="0" smtClean="0"/>
              <a:t> </a:t>
            </a:r>
            <a:r>
              <a:rPr lang="ru-RU" dirty="0" err="1" smtClean="0"/>
              <a:t>заробітна</a:t>
            </a:r>
            <a:r>
              <a:rPr lang="ru-RU" dirty="0" smtClean="0"/>
              <a:t> плата, </a:t>
            </a:r>
            <a:r>
              <a:rPr lang="ru-RU" dirty="0" err="1" smtClean="0"/>
              <a:t>протягом</a:t>
            </a:r>
            <a:r>
              <a:rPr lang="ru-RU" dirty="0" smtClean="0"/>
              <a:t> 6 </a:t>
            </a:r>
            <a:r>
              <a:rPr lang="ru-RU" dirty="0" err="1" smtClean="0"/>
              <a:t>місяців</a:t>
            </a:r>
            <a:r>
              <a:rPr lang="ru-RU" dirty="0" smtClean="0"/>
              <a:t> в межах 1 року за </a:t>
            </a:r>
            <a:r>
              <a:rPr lang="ru-RU" dirty="0" err="1" smtClean="0"/>
              <a:t>працевлаштованих</a:t>
            </a:r>
            <a:r>
              <a:rPr lang="ru-RU" dirty="0" smtClean="0"/>
              <a:t> за </a:t>
            </a:r>
            <a:r>
              <a:rPr lang="ru-RU" dirty="0" err="1" smtClean="0"/>
              <a:t>направленням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з </a:t>
            </a:r>
            <a:r>
              <a:rPr lang="ru-RU" dirty="0" err="1" smtClean="0"/>
              <a:t>інвалідністю</a:t>
            </a:r>
            <a:r>
              <a:rPr lang="ru-RU" dirty="0" smtClean="0"/>
              <a:t>,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до </a:t>
            </a:r>
            <a:r>
              <a:rPr lang="ru-RU" dirty="0" err="1" smtClean="0"/>
              <a:t>настання</a:t>
            </a:r>
            <a:r>
              <a:rPr lang="ru-RU" dirty="0" smtClean="0"/>
              <a:t> права на </a:t>
            </a:r>
            <a:r>
              <a:rPr lang="ru-RU" dirty="0" err="1" smtClean="0"/>
              <a:t>пенсію</a:t>
            </a:r>
            <a:r>
              <a:rPr lang="ru-RU" dirty="0" smtClean="0"/>
              <a:t> за </a:t>
            </a:r>
            <a:r>
              <a:rPr lang="ru-RU" dirty="0" err="1" smtClean="0"/>
              <a:t>віком</a:t>
            </a:r>
            <a:r>
              <a:rPr lang="ru-RU" dirty="0" smtClean="0"/>
              <a:t> </a:t>
            </a:r>
            <a:r>
              <a:rPr lang="ru-RU" dirty="0" err="1" smtClean="0"/>
              <a:t>залишилось</a:t>
            </a:r>
            <a:r>
              <a:rPr lang="ru-RU" dirty="0" smtClean="0"/>
              <a:t> не </a:t>
            </a:r>
            <a:r>
              <a:rPr lang="ru-RU" dirty="0" err="1" smtClean="0"/>
              <a:t>більше</a:t>
            </a:r>
            <a:r>
              <a:rPr lang="ru-RU" dirty="0" smtClean="0"/>
              <a:t> 5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на </a:t>
            </a:r>
            <a:r>
              <a:rPr lang="ru-RU" dirty="0" err="1" smtClean="0"/>
              <a:t>обліку</a:t>
            </a:r>
            <a:r>
              <a:rPr lang="ru-RU" dirty="0" smtClean="0"/>
              <a:t> у </a:t>
            </a:r>
            <a:r>
              <a:rPr lang="ru-RU" dirty="0" err="1" smtClean="0"/>
              <a:t>службі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 </a:t>
            </a:r>
            <a:r>
              <a:rPr lang="ru-RU" dirty="0" err="1" smtClean="0"/>
              <a:t>місяць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-у </a:t>
            </a:r>
            <a:r>
              <a:rPr lang="ru-RU" dirty="0" err="1" smtClean="0"/>
              <a:t>розмірі</a:t>
            </a:r>
            <a:r>
              <a:rPr lang="ru-RU" dirty="0" smtClean="0"/>
              <a:t> 50% </a:t>
            </a:r>
            <a:r>
              <a:rPr lang="ru-RU" dirty="0" err="1" smtClean="0"/>
              <a:t>мінімальної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протягом</a:t>
            </a:r>
            <a:r>
              <a:rPr lang="ru-RU" dirty="0" smtClean="0"/>
              <a:t> 6 </a:t>
            </a:r>
            <a:r>
              <a:rPr lang="ru-RU" dirty="0" err="1" smtClean="0"/>
              <a:t>місяців</a:t>
            </a:r>
            <a:r>
              <a:rPr lang="ru-RU" dirty="0" smtClean="0"/>
              <a:t> за </a:t>
            </a:r>
            <a:r>
              <a:rPr lang="ru-RU" dirty="0" err="1" smtClean="0"/>
              <a:t>працевлаштованих</a:t>
            </a:r>
            <a:r>
              <a:rPr lang="ru-RU" dirty="0" smtClean="0"/>
              <a:t> за </a:t>
            </a:r>
            <a:r>
              <a:rPr lang="ru-RU" dirty="0" err="1" smtClean="0"/>
              <a:t>направленням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 до 25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сумарно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страховий</a:t>
            </a:r>
            <a:r>
              <a:rPr lang="ru-RU" dirty="0" smtClean="0"/>
              <a:t> стаж не </a:t>
            </a:r>
            <a:r>
              <a:rPr lang="ru-RU" dirty="0" err="1" smtClean="0"/>
              <a:t>більше</a:t>
            </a:r>
            <a:r>
              <a:rPr lang="ru-RU" dirty="0" smtClean="0"/>
              <a:t> 12 </a:t>
            </a:r>
            <a:r>
              <a:rPr lang="ru-RU" dirty="0" err="1" smtClean="0"/>
              <a:t>місяців</a:t>
            </a:r>
            <a:r>
              <a:rPr lang="ru-RU" dirty="0" smtClean="0"/>
              <a:t>,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 до 35 </a:t>
            </a:r>
            <a:r>
              <a:rPr lang="ru-RU" dirty="0" err="1" smtClean="0"/>
              <a:t>років</a:t>
            </a:r>
            <a:r>
              <a:rPr lang="ru-RU" dirty="0" smtClean="0"/>
              <a:t> на перше </a:t>
            </a:r>
            <a:r>
              <a:rPr lang="ru-RU" dirty="0" err="1" smtClean="0"/>
              <a:t>робоче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та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звільнених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строкової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на перше </a:t>
            </a:r>
            <a:r>
              <a:rPr lang="ru-RU" dirty="0" err="1" smtClean="0"/>
              <a:t>робоче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суспільно</a:t>
            </a:r>
            <a:r>
              <a:rPr lang="ru-RU" dirty="0" smtClean="0"/>
              <a:t> </a:t>
            </a:r>
            <a:r>
              <a:rPr lang="ru-RU" dirty="0" err="1" smtClean="0"/>
              <a:t>корисні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13.07.2011 р. №753) –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тимчасової</a:t>
            </a:r>
            <a:r>
              <a:rPr lang="ru-RU" dirty="0" smtClean="0"/>
              <a:t> </a:t>
            </a:r>
            <a:r>
              <a:rPr lang="ru-RU" dirty="0" err="1" smtClean="0"/>
              <a:t>трудової</a:t>
            </a:r>
            <a:r>
              <a:rPr lang="ru-RU" dirty="0" smtClean="0"/>
              <a:t> -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працездатних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провадяться</a:t>
            </a:r>
            <a:r>
              <a:rPr lang="ru-RU" dirty="0" smtClean="0"/>
              <a:t>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оборонний</a:t>
            </a:r>
            <a:r>
              <a:rPr lang="ru-RU" dirty="0" smtClean="0"/>
              <a:t> характер,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надзвичайних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та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громадські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характеру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20.03.2013 р. №175) –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суспільно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оплачуваних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потребам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,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додаткове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до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Фонду, </a:t>
            </a:r>
            <a:r>
              <a:rPr lang="ru-RU" dirty="0" err="1" smtClean="0"/>
              <a:t>місцевого</a:t>
            </a:r>
            <a:r>
              <a:rPr lang="ru-RU" dirty="0" smtClean="0"/>
              <a:t> бюджету,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характеру,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виконуються</a:t>
            </a:r>
            <a:r>
              <a:rPr lang="ru-RU" dirty="0" smtClean="0"/>
              <a:t> на </a:t>
            </a:r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створених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 у </a:t>
            </a:r>
            <a:r>
              <a:rPr lang="ru-RU" dirty="0" err="1" smtClean="0"/>
              <a:t>роботодавців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роботодавців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допомога</a:t>
            </a:r>
            <a:r>
              <a:rPr lang="ru-RU" dirty="0" smtClean="0"/>
              <a:t> по </a:t>
            </a:r>
            <a:r>
              <a:rPr lang="ru-RU" dirty="0" err="1" smtClean="0"/>
              <a:t>частковому</a:t>
            </a:r>
            <a:r>
              <a:rPr lang="ru-RU" dirty="0" smtClean="0"/>
              <a:t> </a:t>
            </a:r>
            <a:r>
              <a:rPr lang="ru-RU" dirty="0" err="1" smtClean="0"/>
              <a:t>безробіттю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21.06.2022 р. №702) – </a:t>
            </a:r>
            <a:r>
              <a:rPr lang="ru-RU" dirty="0" err="1" smtClean="0"/>
              <a:t>виплата</a:t>
            </a:r>
            <a:r>
              <a:rPr lang="ru-RU" dirty="0" smtClean="0"/>
              <a:t> </a:t>
            </a:r>
            <a:r>
              <a:rPr lang="ru-RU" dirty="0" err="1" smtClean="0"/>
              <a:t>застрахованим</a:t>
            </a:r>
            <a:r>
              <a:rPr lang="ru-RU" dirty="0" smtClean="0"/>
              <a:t> особам (</a:t>
            </a:r>
            <a:r>
              <a:rPr lang="ru-RU" dirty="0" err="1" smtClean="0"/>
              <a:t>працівникам</a:t>
            </a:r>
            <a:r>
              <a:rPr lang="ru-RU" dirty="0" smtClean="0"/>
              <a:t>, </a:t>
            </a:r>
            <a:r>
              <a:rPr lang="ru-RU" dirty="0" err="1" smtClean="0"/>
              <a:t>фізичним</a:t>
            </a:r>
            <a:r>
              <a:rPr lang="ru-RU" dirty="0" smtClean="0"/>
              <a:t> особам-</a:t>
            </a:r>
            <a:r>
              <a:rPr lang="ru-RU" dirty="0" err="1" smtClean="0"/>
              <a:t>підприємцям</a:t>
            </a:r>
            <a:r>
              <a:rPr lang="ru-RU" dirty="0" smtClean="0"/>
              <a:t>), яка </a:t>
            </a:r>
            <a:r>
              <a:rPr lang="ru-RU" dirty="0" err="1" smtClean="0"/>
              <a:t>надається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ними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(доходу) у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зупиненням</a:t>
            </a:r>
            <a:r>
              <a:rPr lang="ru-RU" dirty="0" smtClean="0"/>
              <a:t> (</a:t>
            </a:r>
            <a:r>
              <a:rPr lang="ru-RU" dirty="0" err="1" smtClean="0"/>
              <a:t>скороченням</a:t>
            </a:r>
            <a:r>
              <a:rPr lang="ru-RU" dirty="0" smtClean="0"/>
              <a:t>)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(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) з причин </a:t>
            </a:r>
            <a:r>
              <a:rPr lang="ru-RU" dirty="0" err="1" smtClean="0"/>
              <a:t>економічного</a:t>
            </a:r>
            <a:r>
              <a:rPr lang="ru-RU" dirty="0" smtClean="0"/>
              <a:t>,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характеру,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надзвичайної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надзвичайного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стану, </a:t>
            </a:r>
            <a:r>
              <a:rPr lang="ru-RU" dirty="0" err="1" smtClean="0"/>
              <a:t>встановлення</a:t>
            </a:r>
            <a:r>
              <a:rPr lang="ru-RU" dirty="0" smtClean="0"/>
              <a:t> карантину;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670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професійна</a:t>
            </a: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, </a:t>
            </a:r>
            <a:r>
              <a:rPr lang="ru-RU" dirty="0" err="1" smtClean="0"/>
              <a:t>перепідготовка</a:t>
            </a:r>
            <a:r>
              <a:rPr lang="ru-RU" dirty="0" smtClean="0"/>
              <a:t> та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(постанова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24.03.2023 р. №264) –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сертифіката</a:t>
            </a:r>
            <a:r>
              <a:rPr lang="ru-RU" dirty="0" smtClean="0"/>
              <a:t> на </a:t>
            </a:r>
            <a:r>
              <a:rPr lang="ru-RU" dirty="0" err="1" smtClean="0"/>
              <a:t>навчання</a:t>
            </a:r>
            <a:r>
              <a:rPr lang="ru-RU" dirty="0" smtClean="0"/>
              <a:t> у закладах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освітні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індивідуальне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на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(на </a:t>
            </a:r>
            <a:r>
              <a:rPr lang="ru-RU" dirty="0" err="1" smtClean="0"/>
              <a:t>виробництві</a:t>
            </a:r>
            <a:r>
              <a:rPr lang="ru-RU" dirty="0" smtClean="0"/>
              <a:t>)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стажування</a:t>
            </a:r>
            <a:r>
              <a:rPr lang="ru-RU" dirty="0" smtClean="0"/>
              <a:t> у </a:t>
            </a:r>
            <a:r>
              <a:rPr lang="ru-RU" dirty="0" err="1" smtClean="0"/>
              <a:t>роботодавця</a:t>
            </a:r>
            <a:endParaRPr lang="ru-RU" dirty="0" smtClean="0"/>
          </a:p>
          <a:p>
            <a:endParaRPr lang="ru-RU" dirty="0"/>
          </a:p>
          <a:p>
            <a:pPr lvl="1"/>
            <a:r>
              <a:rPr lang="uk-UA" b="1" dirty="0"/>
              <a:t>Безробіття як економічна категорія</a:t>
            </a:r>
            <a:endParaRPr lang="en-US" b="1" dirty="0"/>
          </a:p>
          <a:p>
            <a:r>
              <a:rPr lang="uk-UA" b="1" dirty="0"/>
              <a:t> </a:t>
            </a:r>
            <a:r>
              <a:rPr lang="uk-UA" b="1" u="heavy" dirty="0" smtClean="0"/>
              <a:t>Безробіттям</a:t>
            </a:r>
            <a:r>
              <a:rPr lang="uk-UA" b="1" dirty="0" smtClean="0"/>
              <a:t> </a:t>
            </a:r>
            <a:r>
              <a:rPr lang="uk-UA" dirty="0"/>
              <a:t>називається соціально-економічна ситуація у суспільстві, за якої частина активних працездатних громадян не може знайти роботу, яку вони здатні виконувати, що обумовлено переважанням пропозиції над попитом. Хоча й існує думка, що безробіття є стимулятором трудової дисциплінованості і активності населення, яке працює однак соціально- економічні втрати від безробіття настільки значні, що в усьому світі докладається багато зусиль для його мінімізації, і все ж жодній країні не вдається ліквідувати його повністю.</a:t>
            </a:r>
            <a:endParaRPr lang="en-US" dirty="0"/>
          </a:p>
          <a:p>
            <a:r>
              <a:rPr lang="uk-UA" dirty="0"/>
              <a:t>Безробітні громадяни у визначенні МОП — особи віком 15-70 років (зареєстровані та незареєстровані у державній службі зайнятості), які одночасно відповідають трьом умовам:</a:t>
            </a:r>
            <a:endParaRPr lang="en-US" dirty="0"/>
          </a:p>
          <a:p>
            <a:pPr lvl="1"/>
            <a:r>
              <a:rPr lang="uk-UA" dirty="0"/>
              <a:t>не мають роботи (прибуткового заняття);</a:t>
            </a:r>
            <a:endParaRPr lang="en-US" sz="1400" dirty="0"/>
          </a:p>
          <a:p>
            <a:pPr lvl="1"/>
            <a:r>
              <a:rPr lang="uk-UA" dirty="0"/>
              <a:t>шукають	роботу	або	намагаються	організувати	власну	справу протягом зазначеного тижня;</a:t>
            </a:r>
            <a:endParaRPr lang="en-US" sz="1400" dirty="0"/>
          </a:p>
          <a:p>
            <a:pPr lvl="1"/>
            <a:r>
              <a:rPr lang="uk-UA" dirty="0"/>
              <a:t>готові приступити до роботи протягом двох наступних тижнів</a:t>
            </a:r>
            <a:r>
              <a:rPr lang="uk-UA" dirty="0" smtClean="0"/>
              <a:t>.</a:t>
            </a:r>
          </a:p>
          <a:p>
            <a:r>
              <a:rPr lang="uk-UA" dirty="0"/>
              <a:t>Згідно	із	законодавством	України	до	безробітних	зараховують працездатних громадян працездатного віку, які </a:t>
            </a:r>
            <a:r>
              <a:rPr lang="uk-UA" dirty="0" smtClean="0"/>
              <a:t>: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uk-UA" dirty="0" smtClean="0"/>
              <a:t>через</a:t>
            </a:r>
            <a:r>
              <a:rPr lang="uk-UA" dirty="0"/>
              <a:t>	відсутність	роботи	не	мають	заробітку	або	інших передбачених законодавством доходів;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uk-UA" dirty="0"/>
              <a:t>готові та здатні приступити до відповідної роботи;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uk-UA" dirty="0"/>
              <a:t>зареєструвалися у державній службі зайнятості як такі, що шукають роботу.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63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445" y="0"/>
            <a:ext cx="12017829" cy="705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6350" marR="838835" indent="-1363980">
              <a:lnSpc>
                <a:spcPct val="150000"/>
              </a:lnSpc>
              <a:tabLst>
                <a:tab pos="4373880" algn="l"/>
              </a:tabLst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методологією МОП рівень безробіття визначається за формулою:</a:t>
            </a:r>
            <a:r>
              <a:rPr lang="uk-UA" sz="1400" spc="-3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546350" marR="838835" indent="-1363980">
              <a:lnSpc>
                <a:spcPct val="150000"/>
              </a:lnSpc>
              <a:tabLst>
                <a:tab pos="4373880" algn="l"/>
              </a:tabLst>
            </a:pP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Рб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Чб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Чеан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i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uk-UA" sz="14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100%	</a:t>
            </a:r>
          </a:p>
          <a:p>
            <a:pPr marL="2546350" marR="838835" indent="-1363980">
              <a:lnSpc>
                <a:spcPct val="150000"/>
              </a:lnSpc>
              <a:tabLst>
                <a:tab pos="4373880" algn="l"/>
              </a:tabLst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400" spc="3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Рб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безробіття,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%;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82370">
              <a:spcBef>
                <a:spcPts val="800"/>
              </a:spcBef>
            </a:pP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Чб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чисельність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безробітних,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зареєстровані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службі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зайнятості,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>
              <a:spcBef>
                <a:spcPts val="810"/>
              </a:spcBef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осіб.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82370">
              <a:spcBef>
                <a:spcPts val="800"/>
              </a:spcBef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розрахувати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формулою: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45160" algn="ctr">
              <a:spcBef>
                <a:spcPts val="810"/>
              </a:spcBef>
              <a:spcAft>
                <a:spcPts val="0"/>
              </a:spcAft>
              <a:tabLst>
                <a:tab pos="2499360" algn="l"/>
              </a:tabLst>
            </a:pP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Рб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Чб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Чппв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645160" algn="ctr">
              <a:spcBef>
                <a:spcPts val="810"/>
              </a:spcBef>
              <a:spcAft>
                <a:spcPts val="0"/>
              </a:spcAft>
              <a:tabLst>
                <a:tab pos="2499360" algn="l"/>
              </a:tabLst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Чппв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чисельність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працездатного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працездатного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віку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>
              <a:spcBef>
                <a:spcPts val="805"/>
              </a:spcBef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балансу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трудових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ресурсів,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осіб.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"/>
              <a:tabLst>
                <a:tab pos="228600" algn="l"/>
                <a:tab pos="258191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</a:t>
            </a:r>
            <a:r>
              <a:rPr lang="uk-UA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uk-UA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/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Безробiття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становить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макроекономiчну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оскiльки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якi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нього впливають,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передусiм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економiчнi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саме: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34670" lvl="0" indent="-342900" algn="just">
              <a:lnSpc>
                <a:spcPct val="14700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1657985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структурні зрушення в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економiцi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призводять до масштабних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змiн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у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структуpi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й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кiлькостi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попиту на робочу силу i мають особливо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тяжкi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наслiдки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перiоди</a:t>
            </a: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стагнацiї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або</a:t>
            </a: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зниження</a:t>
            </a: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ділової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активностi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en-US" sz="1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534035" lvl="0" indent="-342900" algn="just">
              <a:lnSpc>
                <a:spcPct val="147000"/>
              </a:lnSpc>
              <a:spcBef>
                <a:spcPts val="4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1657985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зниження темпів економічного розвитку, що спричинюються до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зменшення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кiлькостi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робочих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мiсць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порушення збалансованості чисельності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працiвникiв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</a:t>
            </a: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кiлькiстю</a:t>
            </a: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робочих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мiсць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en-US" sz="1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4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1657985" algn="l"/>
              </a:tabLst>
            </a:pP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недостатнiй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сукупний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попит;</a:t>
            </a:r>
            <a:endParaRPr lang="en-US" sz="1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534035" lvl="0" indent="-342900" algn="just">
              <a:lnSpc>
                <a:spcPct val="148000"/>
              </a:lnSpc>
              <a:spcBef>
                <a:spcPts val="91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1657985" algn="l"/>
              </a:tabLst>
            </a:pP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iнфляцiя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яка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виявляється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скороченнi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капiтальних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вкладів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(зменшення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iнвестицiй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призводить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скорочення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виробництва,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отже,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зайнятостi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), а також у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зниженнi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реальних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доходiв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населення, що зумовлює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збiльшення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пропонування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робочої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сили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умови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зниження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попиту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неї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en-US" sz="1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43338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131" y="0"/>
            <a:ext cx="11795760" cy="661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59815" lvl="0" indent="-342900">
              <a:lnSpc>
                <a:spcPct val="145000"/>
              </a:lnSpc>
              <a:spcBef>
                <a:spcPts val="1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1657350" algn="l"/>
                <a:tab pos="1657985" algn="l"/>
              </a:tabLst>
            </a:pP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спiввiдношення</a:t>
            </a:r>
            <a:r>
              <a:rPr lang="uk-UA" spc="18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цiн</a:t>
            </a:r>
            <a:r>
              <a:rPr lang="uk-UA" spc="17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uk-UA" spc="17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фактори</a:t>
            </a:r>
            <a:r>
              <a:rPr lang="uk-UA" spc="18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виробництва,</a:t>
            </a:r>
            <a:r>
              <a:rPr lang="uk-UA" spc="18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яке</a:t>
            </a:r>
            <a:r>
              <a:rPr lang="uk-UA" spc="17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веде</a:t>
            </a:r>
            <a:r>
              <a:rPr lang="uk-UA" spc="17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</a:t>
            </a:r>
            <a:r>
              <a:rPr lang="uk-UA" spc="-33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переважання</a:t>
            </a:r>
            <a:r>
              <a:rPr lang="uk-UA" spc="5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працеощадних</a:t>
            </a:r>
            <a:r>
              <a:rPr lang="uk-UA" spc="8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технологiй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en-US" sz="1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534670" lvl="0" indent="-342900">
              <a:lnSpc>
                <a:spcPct val="146000"/>
              </a:lnSpc>
              <a:spcBef>
                <a:spcPts val="7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1657350" algn="l"/>
                <a:tab pos="1657985" algn="l"/>
              </a:tabLst>
            </a:pP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сезоннi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коливання виробництва, </a:t>
            </a: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якi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викликають </a:t>
            </a: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змiни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в </a:t>
            </a:r>
            <a:r>
              <a:rPr lang="uk-UA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попитi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на</a:t>
            </a:r>
            <a:r>
              <a:rPr lang="uk-UA" spc="-33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робочу</a:t>
            </a:r>
            <a:r>
              <a:rPr lang="uk-UA" spc="-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силу;</a:t>
            </a:r>
            <a:endParaRPr lang="en-US" sz="1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НТП,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наслiдки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якого посилюють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безробiття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через комплексний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вплив,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котрий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виявляється,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по-перше,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впровадженнi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працеощадних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технологiй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автоматизацiї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виробництва,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витискає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велику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кiлькiсть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неквалiфiкованої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працi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по-друге, в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ускладненнi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виробництва, що неминуче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спричинюється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спецiалiзацiї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отже,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збiльшення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диспропорцiй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мiж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попитом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пропонуванням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</a:p>
          <a:p>
            <a:r>
              <a:rPr lang="uk-UA" b="1" u="heavy" dirty="0" err="1"/>
              <a:t>Соцiальнi</a:t>
            </a:r>
            <a:r>
              <a:rPr lang="uk-UA" b="1" u="heavy" dirty="0"/>
              <a:t> чинники: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недосконале трудове законодавство як результат компромісу </a:t>
            </a:r>
            <a:r>
              <a:rPr lang="uk-UA" dirty="0" err="1"/>
              <a:t>мiж</a:t>
            </a:r>
            <a:r>
              <a:rPr lang="uk-UA" dirty="0"/>
              <a:t> вимогами </a:t>
            </a:r>
            <a:r>
              <a:rPr lang="uk-UA" dirty="0" err="1"/>
              <a:t>працiвникiв</a:t>
            </a:r>
            <a:r>
              <a:rPr lang="uk-UA" dirty="0"/>
              <a:t> i </a:t>
            </a:r>
            <a:r>
              <a:rPr lang="uk-UA" dirty="0" err="1"/>
              <a:t>профспiлок</a:t>
            </a:r>
            <a:r>
              <a:rPr lang="uk-UA" dirty="0"/>
              <a:t>, з одного боку, i державою — з другого, посилює </a:t>
            </a:r>
            <a:r>
              <a:rPr lang="uk-UA" dirty="0" err="1"/>
              <a:t>негнучкiсть</a:t>
            </a:r>
            <a:r>
              <a:rPr lang="uk-UA" dirty="0"/>
              <a:t> ринку </a:t>
            </a:r>
            <a:r>
              <a:rPr lang="uk-UA" dirty="0" err="1"/>
              <a:t>працi</a:t>
            </a:r>
            <a:r>
              <a:rPr lang="uk-UA" dirty="0"/>
              <a:t>, призводить до скорочення попиту на живу працю в </a:t>
            </a:r>
            <a:r>
              <a:rPr lang="uk-UA" dirty="0" err="1"/>
              <a:t>пiдприємцiв</a:t>
            </a:r>
            <a:r>
              <a:rPr lang="uk-UA" dirty="0"/>
              <a:t>, зменшуючи її питому вагу;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трансфертнi</a:t>
            </a:r>
            <a:r>
              <a:rPr lang="uk-UA" dirty="0"/>
              <a:t> </a:t>
            </a:r>
            <a:r>
              <a:rPr lang="uk-UA" dirty="0" err="1"/>
              <a:t>платежi</a:t>
            </a:r>
            <a:r>
              <a:rPr lang="uk-UA" dirty="0"/>
              <a:t>, що впливають як на зниження, так i на </a:t>
            </a:r>
            <a:r>
              <a:rPr lang="uk-UA" dirty="0" err="1"/>
              <a:t>пiдвищення</a:t>
            </a:r>
            <a:r>
              <a:rPr lang="uk-UA" dirty="0"/>
              <a:t> </a:t>
            </a:r>
            <a:r>
              <a:rPr lang="uk-UA" dirty="0" err="1"/>
              <a:t>безробiття</a:t>
            </a:r>
            <a:r>
              <a:rPr lang="uk-UA" dirty="0"/>
              <a:t>;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недостатня </a:t>
            </a:r>
            <a:r>
              <a:rPr lang="uk-UA" dirty="0" err="1"/>
              <a:t>професiйна</a:t>
            </a:r>
            <a:r>
              <a:rPr lang="uk-UA" dirty="0"/>
              <a:t> i </a:t>
            </a:r>
            <a:r>
              <a:rPr lang="uk-UA" dirty="0" err="1"/>
              <a:t>територiальна</a:t>
            </a:r>
            <a:r>
              <a:rPr lang="uk-UA" dirty="0"/>
              <a:t> </a:t>
            </a:r>
            <a:r>
              <a:rPr lang="uk-UA" dirty="0" err="1"/>
              <a:t>мобiльнiсть</a:t>
            </a:r>
            <a:r>
              <a:rPr lang="uk-UA" dirty="0"/>
              <a:t> робочої сили;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недостатнiй</a:t>
            </a:r>
            <a:r>
              <a:rPr lang="uk-UA" dirty="0"/>
              <a:t> розвиток програм </a:t>
            </a:r>
            <a:r>
              <a:rPr lang="uk-UA" dirty="0" err="1"/>
              <a:t>зайнятостi</a:t>
            </a:r>
            <a:r>
              <a:rPr lang="uk-UA" dirty="0"/>
              <a:t>;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низький </a:t>
            </a:r>
            <a:r>
              <a:rPr lang="uk-UA" dirty="0" err="1"/>
              <a:t>piвeнь</a:t>
            </a:r>
            <a:r>
              <a:rPr lang="uk-UA" dirty="0"/>
              <a:t> i статус системи </a:t>
            </a:r>
            <a:r>
              <a:rPr lang="uk-UA" dirty="0" err="1"/>
              <a:t>освiти</a:t>
            </a:r>
            <a:r>
              <a:rPr lang="uk-UA" dirty="0"/>
              <a:t>, </a:t>
            </a:r>
            <a:r>
              <a:rPr lang="uk-UA" dirty="0" err="1"/>
              <a:t>професiйної</a:t>
            </a:r>
            <a:r>
              <a:rPr lang="uk-UA" dirty="0"/>
              <a:t> </a:t>
            </a:r>
            <a:r>
              <a:rPr lang="uk-UA" dirty="0" err="1"/>
              <a:t>пiдготовки</a:t>
            </a:r>
            <a:r>
              <a:rPr lang="uk-UA" dirty="0"/>
              <a:t> </a:t>
            </a:r>
            <a:r>
              <a:rPr lang="uk-UA" dirty="0" smtClean="0"/>
              <a:t>i </a:t>
            </a:r>
            <a:r>
              <a:rPr lang="uk-UA" dirty="0" err="1" smtClean="0"/>
              <a:t>перепiдготовки</a:t>
            </a:r>
            <a:r>
              <a:rPr lang="uk-UA" dirty="0"/>
              <a:t>;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брак </a:t>
            </a:r>
            <a:r>
              <a:rPr lang="uk-UA" dirty="0" err="1"/>
              <a:t>iнформацiї</a:t>
            </a:r>
            <a:r>
              <a:rPr lang="uk-UA" dirty="0"/>
              <a:t> про </a:t>
            </a:r>
            <a:r>
              <a:rPr lang="uk-UA" dirty="0" err="1"/>
              <a:t>вiльнi</a:t>
            </a:r>
            <a:r>
              <a:rPr lang="uk-UA" dirty="0"/>
              <a:t> </a:t>
            </a:r>
            <a:r>
              <a:rPr lang="uk-UA" dirty="0" err="1"/>
              <a:t>робочi</a:t>
            </a:r>
            <a:r>
              <a:rPr lang="uk-UA" dirty="0"/>
              <a:t> </a:t>
            </a:r>
            <a:r>
              <a:rPr lang="uk-UA" dirty="0" err="1"/>
              <a:t>мiсця</a:t>
            </a:r>
            <a:r>
              <a:rPr lang="uk-UA" dirty="0"/>
              <a:t>;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низька </a:t>
            </a:r>
            <a:r>
              <a:rPr lang="uk-UA" dirty="0" err="1"/>
              <a:t>економiчна</a:t>
            </a:r>
            <a:r>
              <a:rPr lang="uk-UA" dirty="0"/>
              <a:t> </a:t>
            </a:r>
            <a:r>
              <a:rPr lang="uk-UA" dirty="0" err="1"/>
              <a:t>активнiсть</a:t>
            </a:r>
            <a:r>
              <a:rPr lang="uk-UA" dirty="0"/>
              <a:t> </a:t>
            </a:r>
            <a:r>
              <a:rPr lang="uk-UA" dirty="0" err="1"/>
              <a:t>рiзних</a:t>
            </a:r>
            <a:r>
              <a:rPr lang="uk-UA" dirty="0"/>
              <a:t> груп населення</a:t>
            </a:r>
            <a:r>
              <a:rPr lang="uk-UA" dirty="0" smtClean="0"/>
              <a:t>.</a:t>
            </a:r>
          </a:p>
          <a:p>
            <a:pPr marL="1200150">
              <a:spcBef>
                <a:spcPts val="815"/>
              </a:spcBef>
              <a:spcAft>
                <a:spcPts val="0"/>
              </a:spcAft>
            </a:pP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Демографічні</a:t>
            </a:r>
            <a:r>
              <a:rPr lang="uk-UA" b="1" u="heavy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78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1657350" algn="l"/>
                <a:tab pos="1657985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зміни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чисельності населення;</a:t>
            </a:r>
            <a:endParaRPr lang="en-US" sz="1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змiни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статево-вікової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структури.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/>
            <a:r>
              <a:rPr lang="uk-UA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20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531" y="257447"/>
            <a:ext cx="9666515" cy="3752850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261257" y="4010297"/>
            <a:ext cx="1068541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935" marR="534670" indent="431800" algn="just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</a:pPr>
            <a:r>
              <a:rPr lang="uk-UA" sz="1400" b="1" u="heavy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фрикцiйне</a:t>
            </a:r>
            <a:r>
              <a:rPr lang="uk-UA" sz="1400" b="1" u="heavy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u="heavy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безробiття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перемiщенням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осiб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однiєї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 на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iншу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однiєї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мiсцевостi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до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iншої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Отже, це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своєрiдна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соцiальна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суперечнiсть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яку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розумiють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проблему пошуку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відповідної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роботи;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4035" indent="43180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14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структурне</a:t>
            </a:r>
            <a:r>
              <a:rPr lang="uk-UA" sz="1400" b="1" u="heavy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u="heavy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безробiття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яке</a:t>
            </a:r>
            <a:r>
              <a:rPr lang="uk-UA" sz="1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</a:t>
            </a:r>
            <a:r>
              <a:rPr lang="uk-UA" sz="1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результатi</a:t>
            </a:r>
            <a:r>
              <a:rPr lang="uk-UA" sz="14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структурних</a:t>
            </a:r>
            <a:r>
              <a:rPr lang="uk-UA" sz="1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зрушень</a:t>
            </a:r>
            <a:r>
              <a:rPr lang="uk-UA" sz="14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економiцi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що впливають на структуру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сукупного</a:t>
            </a:r>
            <a:r>
              <a:rPr lang="uk-UA" sz="1400" spc="3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политу на робочу силу: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однi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професiї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попит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пiдвищується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iншi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падає;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sz="14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циклічне</a:t>
            </a:r>
            <a:r>
              <a:rPr lang="uk-UA" sz="1400" b="1" u="heavy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u="heavy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безробiття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виявляється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умовах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спаду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фази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економічного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циклу.</a:t>
            </a:r>
          </a:p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sz="14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Добровільне</a:t>
            </a:r>
            <a:r>
              <a:rPr lang="uk-UA" sz="1400" b="1" spc="2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</a:t>
            </a:r>
            <a:r>
              <a:rPr lang="uk-UA" sz="1400" spc="2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</a:t>
            </a:r>
            <a:r>
              <a:rPr lang="uk-UA" sz="1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тоді,</a:t>
            </a:r>
            <a:r>
              <a:rPr lang="uk-UA" sz="1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</a:t>
            </a:r>
            <a:r>
              <a:rPr lang="uk-UA" sz="1400" spc="2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</a:t>
            </a:r>
            <a:r>
              <a:rPr lang="uk-UA" sz="1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звільняється</a:t>
            </a:r>
            <a:r>
              <a:rPr lang="uk-UA" sz="1400" spc="2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b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власним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бажанням,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задоволений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рівнем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оплати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умовами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роботи,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психологічним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кліматом в</a:t>
            </a:r>
            <a:r>
              <a:rPr lang="uk-UA" sz="1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колективі.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65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1436"/>
            <a:ext cx="12192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Вимушене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тоді,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бажає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звільнятися,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адміністрація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скорочення персоналу.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b="1" u="heavy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Конверсiйне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безробiття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спричиняється скороченням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чисельностi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армії i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перепрофiлюванням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пiдприємств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вiйськово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-промислового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випуск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цивiльної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продукцiї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4670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Технологічне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 пов’язане з переходом до нової техніки і технології,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механізацією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автоматизацією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супроводжується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вивільненням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наймом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принципово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спеціальностей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кваліфікацій.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5940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Сезонне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стосується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сезонний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відбуваються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попиту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(сільське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господарство,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будівництво)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3400" indent="43180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Інституційне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безробіття, яке зумовлене правовими нормами, 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попит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праці.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спричинене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гарантованої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заробітної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плати,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недосконалою податковою системою (надмірні соціальні виплати знижують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праці.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ставки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оподаткування,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скорочуючи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доходи,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роблять їх порівнянними із сумами виплат за соціальними програмами. 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знижує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пропозицію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сили.)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6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Застійне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 є особливо небезпечним, якщо триває достатньо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довгий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час.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результатами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американських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соціологів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річної вимушеної перерви в роботі людина практично не може адаптуватися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нормальної трудової діяльності, навіть якщо вдається знайти робоче місце.</a:t>
            </a:r>
            <a:r>
              <a:rPr lang="uk-UA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Відповідно,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статистика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звертає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загальний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безробіття понад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місяців,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зване тривале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застійне безробіття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608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4502" y="0"/>
            <a:ext cx="12061371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935" marR="534670" indent="43180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3айнятiсть</a:t>
            </a:r>
            <a:r>
              <a:rPr lang="uk-UA" b="1" u="heavy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сукупнiсть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соцiально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-трудових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вiдносин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мiж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людьми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приводу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працездатного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робочими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мiсцями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формування,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розподiлу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перерозподiлу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трудових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pecypciв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участi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суспiльно-кориснiй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працi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вiдтворення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сили.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сукупнiсть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соцiально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-трудових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вiдносин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свiй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вияв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категорiях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таких,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iндивiдуальна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сiмейна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дiяльнiсть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працi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iнтенсивнiсть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продуктивнiсть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працi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мобiльнiсть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сили,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загальноосвiтня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професiйна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пiдготовка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кaдpiв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заробiтна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плата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Звичайно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визначається як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дiяльнiсть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громадян, пов’язана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задоволенням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приносить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прибуток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Згiдно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Украiни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“Про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зайнятiсть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населення” до зайнятого населення належать громадяни [7]: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працюють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самостiйно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забезпечують себе роботою;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оплачуванi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посади в органи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управлiння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в громадських об’єднаннях;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хто проходить службу в Збройних силах України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iнших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вiйськових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формуваннях, створених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вiдповiдно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законодавства України;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хто проходить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професiйну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пiдготовку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перепiдготовку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пiдвищення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квалiфiкацiї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вiдривом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виробництва;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загальноосвiтнiх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шкiл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студенти вищих навчальних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закладiв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до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зaйнятого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населення належать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yci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громадяни,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 яким видом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суспiльно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-корисної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дiяльностi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252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00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МОЛОДІЖНЕ </a:t>
            </a:r>
            <a:r>
              <a:rPr lang="ru-RU" b="1" dirty="0" err="1" smtClean="0"/>
              <a:t>БЕЗРОБІТТЯ</a:t>
            </a:r>
            <a:r>
              <a:rPr lang="ru-RU" dirty="0" err="1" smtClean="0"/>
              <a:t>Безробітна</a:t>
            </a:r>
            <a:r>
              <a:rPr lang="ru-RU" dirty="0" smtClean="0"/>
              <a:t> молодь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, яка в </a:t>
            </a:r>
            <a:r>
              <a:rPr lang="ru-RU" dirty="0" err="1" smtClean="0"/>
              <a:t>певний</a:t>
            </a:r>
            <a:r>
              <a:rPr lang="ru-RU" dirty="0" smtClean="0"/>
              <a:t> час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як робота, </a:t>
            </a:r>
            <a:r>
              <a:rPr lang="ru-RU" dirty="0" err="1" smtClean="0"/>
              <a:t>пов'язаного</a:t>
            </a:r>
            <a:r>
              <a:rPr lang="ru-RU" dirty="0" smtClean="0"/>
              <a:t> з нею престижу,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</a:t>
            </a:r>
            <a:r>
              <a:rPr lang="ru-RU" dirty="0" err="1" smtClean="0"/>
              <a:t>добробуту</a:t>
            </a:r>
            <a:r>
              <a:rPr lang="ru-RU" dirty="0" smtClean="0"/>
              <a:t> та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відчутно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мотивацію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молодих</a:t>
            </a:r>
            <a:r>
              <a:rPr lang="ru-RU" dirty="0" smtClean="0"/>
              <a:t> людей, </a:t>
            </a: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й </a:t>
            </a:r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перенавчання</a:t>
            </a:r>
            <a:r>
              <a:rPr lang="ru-RU" dirty="0" smtClean="0"/>
              <a:t>. </a:t>
            </a:r>
            <a:r>
              <a:rPr lang="ru-RU" dirty="0" err="1" smtClean="0"/>
              <a:t>Безробіття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– </a:t>
            </a:r>
            <a:r>
              <a:rPr lang="ru-RU" dirty="0" err="1" smtClean="0"/>
              <a:t>соціально-економічне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працездатна</a:t>
            </a:r>
            <a:r>
              <a:rPr lang="ru-RU" dirty="0" smtClean="0"/>
              <a:t> молодь </a:t>
            </a:r>
            <a:r>
              <a:rPr lang="ru-RU" dirty="0" err="1" smtClean="0"/>
              <a:t>перебуває</a:t>
            </a:r>
            <a:r>
              <a:rPr lang="ru-RU" dirty="0" smtClean="0"/>
              <a:t> в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та готова </a:t>
            </a:r>
            <a:r>
              <a:rPr lang="ru-RU" dirty="0" err="1" smtClean="0"/>
              <a:t>приступити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, але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право на </a:t>
            </a:r>
            <a:r>
              <a:rPr lang="ru-RU" dirty="0" err="1" smtClean="0"/>
              <a:t>працю</a:t>
            </a:r>
            <a:r>
              <a:rPr lang="ru-RU" dirty="0" smtClean="0"/>
              <a:t>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втрачає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до </a:t>
            </a:r>
            <a:r>
              <a:rPr lang="ru-RU" dirty="0" err="1" smtClean="0"/>
              <a:t>існування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на ринку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обумовлені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стану і </a:t>
            </a:r>
            <a:r>
              <a:rPr lang="ru-RU" dirty="0" err="1" smtClean="0"/>
              <a:t>трудової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освітнім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;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; </a:t>
            </a:r>
            <a:r>
              <a:rPr lang="ru-RU" dirty="0" err="1" smtClean="0"/>
              <a:t>низькою</a:t>
            </a:r>
            <a:r>
              <a:rPr lang="ru-RU" dirty="0" smtClean="0"/>
              <a:t> </a:t>
            </a:r>
            <a:r>
              <a:rPr lang="ru-RU" dirty="0" err="1" smtClean="0"/>
              <a:t>адаптованістю</a:t>
            </a:r>
            <a:r>
              <a:rPr lang="ru-RU" dirty="0" smtClean="0"/>
              <a:t> та </a:t>
            </a:r>
            <a:r>
              <a:rPr lang="ru-RU" dirty="0" err="1" smtClean="0"/>
              <a:t>вразливістю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та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; </a:t>
            </a:r>
            <a:r>
              <a:rPr lang="ru-RU" dirty="0" err="1" smtClean="0"/>
              <a:t>підвищеними</a:t>
            </a:r>
            <a:r>
              <a:rPr lang="ru-RU" dirty="0" smtClean="0"/>
              <a:t> </a:t>
            </a:r>
            <a:r>
              <a:rPr lang="ru-RU" dirty="0" err="1" smtClean="0"/>
              <a:t>вимогами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(престижу, </a:t>
            </a:r>
            <a:r>
              <a:rPr lang="ru-RU" dirty="0" err="1" smtClean="0"/>
              <a:t>заробітку</a:t>
            </a:r>
            <a:r>
              <a:rPr lang="ru-RU" dirty="0" smtClean="0"/>
              <a:t>), </a:t>
            </a:r>
            <a:r>
              <a:rPr lang="ru-RU" dirty="0" err="1" smtClean="0"/>
              <a:t>змісту</a:t>
            </a:r>
            <a:r>
              <a:rPr lang="ru-RU" dirty="0" smtClean="0"/>
              <a:t>, характеру й умов </a:t>
            </a:r>
            <a:r>
              <a:rPr lang="ru-RU" dirty="0" err="1" smtClean="0"/>
              <a:t>праці</a:t>
            </a:r>
            <a:r>
              <a:rPr lang="ru-RU" dirty="0" smtClean="0"/>
              <a:t>. Проблему </a:t>
            </a:r>
            <a:r>
              <a:rPr lang="ru-RU" dirty="0" err="1" smtClean="0"/>
              <a:t>загострюють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низькі</a:t>
            </a:r>
            <a:r>
              <a:rPr lang="ru-RU" dirty="0" smtClean="0"/>
              <a:t> </a:t>
            </a:r>
            <a:r>
              <a:rPr lang="ru-RU" dirty="0" err="1" smtClean="0"/>
              <a:t>заробітні</a:t>
            </a:r>
            <a:r>
              <a:rPr lang="ru-RU" dirty="0" smtClean="0"/>
              <a:t> плати,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пропонуються</a:t>
            </a:r>
            <a:r>
              <a:rPr lang="ru-RU" dirty="0" smtClean="0"/>
              <a:t> </a:t>
            </a:r>
            <a:r>
              <a:rPr lang="ru-RU" dirty="0" err="1" smtClean="0"/>
              <a:t>українцю</a:t>
            </a:r>
            <a:r>
              <a:rPr lang="ru-RU" dirty="0" smtClean="0"/>
              <a:t> на початку </a:t>
            </a:r>
            <a:r>
              <a:rPr lang="ru-RU" dirty="0" err="1" smtClean="0"/>
              <a:t>кар'єрного</a:t>
            </a:r>
            <a:r>
              <a:rPr lang="ru-RU" dirty="0" smtClean="0"/>
              <a:t> шляху. </a:t>
            </a:r>
            <a:r>
              <a:rPr lang="ru-RU" dirty="0" err="1" smtClean="0"/>
              <a:t>Невисока</a:t>
            </a:r>
            <a:r>
              <a:rPr lang="ru-RU" dirty="0" smtClean="0"/>
              <a:t> </a:t>
            </a:r>
            <a:r>
              <a:rPr lang="ru-RU" dirty="0" err="1" smtClean="0"/>
              <a:t>платня</a:t>
            </a:r>
            <a:r>
              <a:rPr lang="ru-RU" dirty="0" smtClean="0"/>
              <a:t>, </a:t>
            </a:r>
            <a:r>
              <a:rPr lang="ru-RU" dirty="0" err="1" smtClean="0"/>
              <a:t>відсутність</a:t>
            </a:r>
            <a:r>
              <a:rPr lang="ru-RU" dirty="0" smtClean="0"/>
              <a:t> перспектив та </a:t>
            </a:r>
            <a:r>
              <a:rPr lang="ru-RU" dirty="0" err="1" smtClean="0"/>
              <a:t>підтримки</a:t>
            </a:r>
            <a:r>
              <a:rPr lang="ru-RU" dirty="0" smtClean="0"/>
              <a:t> - усе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звужує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банк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опублікував</a:t>
            </a:r>
            <a:r>
              <a:rPr lang="ru-RU" dirty="0" smtClean="0"/>
              <a:t> </a:t>
            </a:r>
            <a:r>
              <a:rPr lang="ru-RU" dirty="0" err="1" smtClean="0">
                <a:hlinkClick r:id="rId2"/>
              </a:rPr>
              <a:t>дані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з </a:t>
            </a:r>
            <a:r>
              <a:rPr lang="ru-RU" dirty="0" err="1" smtClean="0"/>
              <a:t>якими</a:t>
            </a:r>
            <a:r>
              <a:rPr lang="ru-RU" dirty="0" smtClean="0"/>
              <a:t> у </a:t>
            </a:r>
            <a:r>
              <a:rPr lang="ru-RU" dirty="0" err="1" smtClean="0"/>
              <a:t>грудні</a:t>
            </a:r>
            <a:r>
              <a:rPr lang="ru-RU" dirty="0" smtClean="0"/>
              <a:t> 2024 року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впала до 94,2 </a:t>
            </a:r>
            <a:r>
              <a:rPr lang="ru-RU" dirty="0" err="1" smtClean="0"/>
              <a:t>тисячі</a:t>
            </a:r>
            <a:r>
              <a:rPr lang="ru-RU" dirty="0" smtClean="0"/>
              <a:t>, з них 75,8 </a:t>
            </a:r>
            <a:r>
              <a:rPr lang="ru-RU" dirty="0" err="1" smtClean="0"/>
              <a:t>тисячі</a:t>
            </a:r>
            <a:r>
              <a:rPr lang="ru-RU" dirty="0" smtClean="0"/>
              <a:t> - </a:t>
            </a:r>
            <a:r>
              <a:rPr lang="ru-RU" dirty="0" err="1" smtClean="0"/>
              <a:t>жінки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Зазначається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тому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96,1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вказано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потреба </a:t>
            </a:r>
            <a:r>
              <a:rPr lang="ru-RU" dirty="0" err="1" smtClean="0"/>
              <a:t>роботодавців</a:t>
            </a:r>
            <a:r>
              <a:rPr lang="ru-RU" dirty="0" smtClean="0"/>
              <a:t> у </a:t>
            </a:r>
            <a:r>
              <a:rPr lang="ru-RU" dirty="0" err="1" smtClean="0"/>
              <a:t>працівниках</a:t>
            </a:r>
            <a:r>
              <a:rPr lang="ru-RU" dirty="0" smtClean="0"/>
              <a:t> </a:t>
            </a:r>
            <a:r>
              <a:rPr lang="ru-RU" dirty="0" err="1" smtClean="0"/>
              <a:t>заміщення</a:t>
            </a:r>
            <a:r>
              <a:rPr lang="ru-RU" dirty="0" smtClean="0"/>
              <a:t> </a:t>
            </a:r>
            <a:r>
              <a:rPr lang="ru-RU" dirty="0" err="1" smtClean="0"/>
              <a:t>вакантних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становить 46,7 </a:t>
            </a:r>
            <a:r>
              <a:rPr lang="ru-RU" dirty="0" err="1" smtClean="0"/>
              <a:t>тисячі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тому, коли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становив 32,4 </a:t>
            </a:r>
            <a:r>
              <a:rPr lang="ru-RU" dirty="0" err="1" smtClean="0"/>
              <a:t>тисячі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Потреба </a:t>
            </a:r>
            <a:r>
              <a:rPr lang="ru-RU" dirty="0" err="1" smtClean="0"/>
              <a:t>роботодавців</a:t>
            </a:r>
            <a:r>
              <a:rPr lang="ru-RU" dirty="0" smtClean="0"/>
              <a:t> у </a:t>
            </a:r>
            <a:r>
              <a:rPr lang="ru-RU" dirty="0" err="1" smtClean="0"/>
              <a:t>працівниках</a:t>
            </a:r>
            <a:r>
              <a:rPr lang="ru-RU" dirty="0" smtClean="0"/>
              <a:t> </a:t>
            </a:r>
            <a:r>
              <a:rPr lang="ru-RU" dirty="0" err="1" smtClean="0"/>
              <a:t>заміщення</a:t>
            </a:r>
            <a:r>
              <a:rPr lang="ru-RU" dirty="0" smtClean="0"/>
              <a:t> </a:t>
            </a:r>
            <a:r>
              <a:rPr lang="ru-RU" dirty="0" err="1" smtClean="0"/>
              <a:t>вільних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(</a:t>
            </a:r>
            <a:r>
              <a:rPr lang="ru-RU" dirty="0" err="1" smtClean="0"/>
              <a:t>вакантних</a:t>
            </a:r>
            <a:r>
              <a:rPr lang="ru-RU" dirty="0" smtClean="0"/>
              <a:t> посад) становить 46,7 </a:t>
            </a:r>
            <a:r>
              <a:rPr lang="ru-RU" dirty="0" err="1" smtClean="0"/>
              <a:t>тисяч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тому (32,4 </a:t>
            </a:r>
            <a:r>
              <a:rPr lang="ru-RU" dirty="0" err="1" smtClean="0"/>
              <a:t>тисяч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Максимальний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з </a:t>
            </a:r>
            <a:r>
              <a:rPr lang="ru-RU" dirty="0" err="1" smtClean="0"/>
              <a:t>безробіття</a:t>
            </a:r>
            <a:r>
              <a:rPr lang="ru-RU" dirty="0" smtClean="0"/>
              <a:t> з 1 </a:t>
            </a:r>
            <a:r>
              <a:rPr lang="ru-RU" dirty="0" err="1" smtClean="0"/>
              <a:t>січня</a:t>
            </a:r>
            <a:r>
              <a:rPr lang="ru-RU" dirty="0" smtClean="0"/>
              <a:t> 2025 року </a:t>
            </a:r>
            <a:r>
              <a:rPr lang="ru-RU" dirty="0" err="1" smtClean="0"/>
              <a:t>становитиме</a:t>
            </a:r>
            <a:r>
              <a:rPr lang="ru-RU" dirty="0" smtClean="0"/>
              <a:t> 8000 </a:t>
            </a:r>
            <a:r>
              <a:rPr lang="ru-RU" dirty="0" err="1" smtClean="0"/>
              <a:t>гривень</a:t>
            </a:r>
            <a:r>
              <a:rPr lang="ru-RU" dirty="0" smtClean="0"/>
              <a:t> -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мінімальної</a:t>
            </a:r>
            <a:r>
              <a:rPr lang="ru-RU" dirty="0" smtClean="0"/>
              <a:t> </a:t>
            </a:r>
            <a:r>
              <a:rPr lang="ru-RU" dirty="0" err="1" smtClean="0"/>
              <a:t>зарплати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тривалість</a:t>
            </a:r>
            <a:r>
              <a:rPr lang="ru-RU" dirty="0" smtClean="0">
                <a:hlinkClick r:id="rId3"/>
              </a:rPr>
              <a:t> </a:t>
            </a:r>
            <a:r>
              <a:rPr lang="ru-RU" dirty="0" err="1" smtClean="0">
                <a:hlinkClick r:id="rId3"/>
              </a:rPr>
              <a:t>виплати</a:t>
            </a:r>
            <a:r>
              <a:rPr lang="ru-RU" dirty="0" smtClean="0">
                <a:hlinkClick r:id="rId3"/>
              </a:rPr>
              <a:t> </a:t>
            </a:r>
            <a:r>
              <a:rPr lang="ru-RU" dirty="0" err="1" smtClean="0">
                <a:hlinkClick r:id="rId3"/>
              </a:rPr>
              <a:t>допомоги</a:t>
            </a:r>
            <a:r>
              <a:rPr lang="ru-RU" dirty="0" smtClean="0">
                <a:hlinkClick r:id="rId3"/>
              </a:rPr>
              <a:t> з </a:t>
            </a:r>
            <a:r>
              <a:rPr lang="ru-RU" dirty="0" err="1" smtClean="0">
                <a:hlinkClick r:id="rId3"/>
              </a:rPr>
              <a:t>безробіття</a:t>
            </a:r>
            <a:r>
              <a:rPr lang="ru-RU" dirty="0" smtClean="0">
                <a:hlinkClick r:id="rId3"/>
              </a:rPr>
              <a:t> не </a:t>
            </a:r>
            <a:r>
              <a:rPr lang="ru-RU" dirty="0" err="1" smtClean="0">
                <a:hlinkClick r:id="rId3"/>
              </a:rPr>
              <a:t>може</a:t>
            </a:r>
            <a:r>
              <a:rPr lang="ru-RU" dirty="0" smtClean="0">
                <a:hlinkClick r:id="rId3"/>
              </a:rPr>
              <a:t> </a:t>
            </a:r>
            <a:r>
              <a:rPr lang="ru-RU" dirty="0" err="1" smtClean="0">
                <a:hlinkClick r:id="rId3"/>
              </a:rPr>
              <a:t>перевищувати</a:t>
            </a:r>
            <a:r>
              <a:rPr lang="ru-RU" dirty="0" smtClean="0"/>
              <a:t> 90 </a:t>
            </a:r>
            <a:r>
              <a:rPr lang="ru-RU" dirty="0" err="1" smtClean="0"/>
              <a:t>календарних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Раніше</a:t>
            </a:r>
            <a:r>
              <a:rPr lang="ru-RU" dirty="0" smtClean="0"/>
              <a:t> в </a:t>
            </a:r>
            <a:r>
              <a:rPr lang="ru-RU" dirty="0" err="1" smtClean="0"/>
              <a:t>Мінекономіки</a:t>
            </a:r>
            <a:r>
              <a:rPr lang="ru-RU" dirty="0" smtClean="0"/>
              <a:t> заявили, </a:t>
            </a:r>
            <a:r>
              <a:rPr lang="ru-RU" dirty="0" err="1" smtClean="0"/>
              <a:t>що</a:t>
            </a:r>
            <a:r>
              <a:rPr lang="ru-RU" dirty="0" smtClean="0"/>
              <a:t> через </a:t>
            </a:r>
            <a:r>
              <a:rPr lang="ru-RU" dirty="0" err="1" smtClean="0"/>
              <a:t>війну</a:t>
            </a:r>
            <a:r>
              <a:rPr lang="ru-RU" dirty="0" smtClean="0"/>
              <a:t>, </a:t>
            </a:r>
            <a:r>
              <a:rPr lang="ru-RU" dirty="0" err="1" smtClean="0"/>
              <a:t>виїзд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за кордон та </a:t>
            </a:r>
            <a:r>
              <a:rPr lang="ru-RU" dirty="0" err="1" smtClean="0"/>
              <a:t>внутрішню</a:t>
            </a:r>
            <a:r>
              <a:rPr lang="ru-RU" dirty="0" smtClean="0"/>
              <a:t> </a:t>
            </a:r>
            <a:r>
              <a:rPr lang="ru-RU" dirty="0" err="1" smtClean="0"/>
              <a:t>міграцію</a:t>
            </a:r>
            <a:r>
              <a:rPr lang="ru-RU" dirty="0" smtClean="0"/>
              <a:t> </a:t>
            </a:r>
            <a:r>
              <a:rPr lang="ru-RU" dirty="0" smtClean="0">
                <a:hlinkClick r:id="rId4"/>
              </a:rPr>
              <a:t>в </a:t>
            </a:r>
            <a:r>
              <a:rPr lang="ru-RU" dirty="0" err="1" smtClean="0">
                <a:hlinkClick r:id="rId4"/>
              </a:rPr>
              <a:t>державі</a:t>
            </a:r>
            <a:r>
              <a:rPr lang="ru-RU" dirty="0" smtClean="0">
                <a:hlinkClick r:id="rId4"/>
              </a:rPr>
              <a:t> </a:t>
            </a:r>
            <a:r>
              <a:rPr lang="ru-RU" dirty="0" err="1" smtClean="0">
                <a:hlinkClick r:id="rId4"/>
              </a:rPr>
              <a:t>існує</a:t>
            </a:r>
            <a:r>
              <a:rPr lang="ru-RU" dirty="0" smtClean="0">
                <a:hlinkClick r:id="rId4"/>
              </a:rPr>
              <a:t> </a:t>
            </a:r>
            <a:r>
              <a:rPr lang="ru-RU" dirty="0" err="1" smtClean="0">
                <a:hlinkClick r:id="rId4"/>
              </a:rPr>
              <a:t>кадровий</a:t>
            </a:r>
            <a:r>
              <a:rPr lang="ru-RU" dirty="0" smtClean="0">
                <a:hlinkClick r:id="rId4"/>
              </a:rPr>
              <a:t> </a:t>
            </a:r>
            <a:r>
              <a:rPr lang="ru-RU" dirty="0" err="1" smtClean="0">
                <a:hlinkClick r:id="rId4"/>
              </a:rPr>
              <a:t>дефіцит</a:t>
            </a:r>
            <a:r>
              <a:rPr lang="ru-RU" dirty="0" smtClean="0">
                <a:hlinkClick r:id="rId4"/>
              </a:rPr>
              <a:t> та </a:t>
            </a:r>
            <a:r>
              <a:rPr lang="ru-RU" dirty="0" err="1" smtClean="0">
                <a:hlinkClick r:id="rId4"/>
              </a:rPr>
              <a:t>структурне</a:t>
            </a:r>
            <a:r>
              <a:rPr lang="ru-RU" dirty="0" smtClean="0">
                <a:hlinkClick r:id="rId4"/>
              </a:rPr>
              <a:t> </a:t>
            </a:r>
            <a:r>
              <a:rPr lang="ru-RU" dirty="0" err="1" smtClean="0">
                <a:hlinkClick r:id="rId4"/>
              </a:rPr>
              <a:t>безробіття</a:t>
            </a:r>
            <a:r>
              <a:rPr lang="ru-RU" dirty="0" smtClean="0">
                <a:hlinkClick r:id="rId4"/>
              </a:rPr>
              <a:t>.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у 2021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офіційний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нараховував</a:t>
            </a:r>
            <a:r>
              <a:rPr lang="ru-RU" dirty="0" smtClean="0"/>
              <a:t> 11,5 </a:t>
            </a:r>
            <a:r>
              <a:rPr lang="ru-RU" dirty="0" err="1" smtClean="0"/>
              <a:t>мільйона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то у 2023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цифра </a:t>
            </a:r>
            <a:r>
              <a:rPr lang="ru-RU" dirty="0" err="1" smtClean="0"/>
              <a:t>зменшилася</a:t>
            </a:r>
            <a:r>
              <a:rPr lang="ru-RU" dirty="0" smtClean="0"/>
              <a:t> до 9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працевлаштованих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84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92638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згідно</a:t>
            </a:r>
            <a:r>
              <a:rPr lang="ru-RU" b="1" dirty="0" smtClean="0"/>
              <a:t> з </a:t>
            </a:r>
            <a:r>
              <a:rPr lang="ru-RU" b="1" dirty="0" err="1" smtClean="0"/>
              <a:t>оцінками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банку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(НБУ), </a:t>
            </a:r>
            <a:r>
              <a:rPr lang="ru-RU" b="1" dirty="0" err="1" smtClean="0"/>
              <a:t>чисельність</a:t>
            </a:r>
            <a:r>
              <a:rPr lang="ru-RU" b="1" dirty="0" smtClean="0"/>
              <a:t> </a:t>
            </a:r>
            <a:r>
              <a:rPr lang="ru-RU" b="1" dirty="0" err="1" smtClean="0"/>
              <a:t>робочої</a:t>
            </a:r>
            <a:r>
              <a:rPr lang="ru-RU" b="1" dirty="0" smtClean="0"/>
              <a:t> </a:t>
            </a:r>
            <a:r>
              <a:rPr lang="ru-RU" b="1" dirty="0" err="1" smtClean="0"/>
              <a:t>сили</a:t>
            </a:r>
            <a:r>
              <a:rPr lang="ru-RU" b="1" dirty="0" smtClean="0"/>
              <a:t> у </a:t>
            </a:r>
            <a:r>
              <a:rPr lang="ru-RU" b="1" dirty="0" err="1" smtClean="0"/>
              <a:t>віковій</a:t>
            </a:r>
            <a:r>
              <a:rPr lang="ru-RU" b="1" dirty="0" smtClean="0"/>
              <a:t> </a:t>
            </a:r>
            <a:r>
              <a:rPr lang="ru-RU" b="1" dirty="0" err="1" smtClean="0"/>
              <a:t>групі</a:t>
            </a:r>
            <a:r>
              <a:rPr lang="ru-RU" b="1" dirty="0" smtClean="0"/>
              <a:t> 15–70 </a:t>
            </a:r>
            <a:r>
              <a:rPr lang="ru-RU" b="1" dirty="0" err="1" smtClean="0"/>
              <a:t>років</a:t>
            </a:r>
            <a:r>
              <a:rPr lang="ru-RU" b="1" dirty="0" smtClean="0"/>
              <a:t> на початок 2024 р. </a:t>
            </a:r>
            <a:r>
              <a:rPr lang="ru-RU" b="1" dirty="0" err="1" smtClean="0"/>
              <a:t>зменшилася</a:t>
            </a:r>
            <a:r>
              <a:rPr lang="ru-RU" b="1" dirty="0" smtClean="0"/>
              <a:t> на </a:t>
            </a:r>
            <a:r>
              <a:rPr lang="ru-RU" b="1" dirty="0" err="1" smtClean="0"/>
              <a:t>понад</a:t>
            </a:r>
            <a:r>
              <a:rPr lang="ru-RU" b="1" dirty="0" smtClean="0"/>
              <a:t> </a:t>
            </a:r>
            <a:r>
              <a:rPr lang="ru-RU" b="1" dirty="0" err="1" smtClean="0"/>
              <a:t>чверть</a:t>
            </a:r>
            <a:r>
              <a:rPr lang="ru-RU" b="1" dirty="0" smtClean="0"/>
              <a:t> </a:t>
            </a:r>
            <a:r>
              <a:rPr lang="ru-RU" b="1" dirty="0" err="1" smtClean="0"/>
              <a:t>проти</a:t>
            </a:r>
            <a:r>
              <a:rPr lang="ru-RU" b="1" dirty="0" smtClean="0"/>
              <a:t> 2021 р.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половина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через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мігрантів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дистанційно</a:t>
            </a:r>
            <a:r>
              <a:rPr lang="ru-RU" dirty="0" smtClean="0"/>
              <a:t> (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оцінення</a:t>
            </a:r>
            <a:r>
              <a:rPr lang="ru-RU" dirty="0" smtClean="0"/>
              <a:t> </a:t>
            </a:r>
            <a:r>
              <a:rPr lang="ru-RU" dirty="0" err="1" smtClean="0"/>
              <a:t>враховано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ЦЕС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мігрантів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дистанційно</a:t>
            </a:r>
            <a:r>
              <a:rPr lang="ru-RU" dirty="0" smtClean="0"/>
              <a:t>, – 2023 р. вона становила 8–10 %). За </a:t>
            </a:r>
            <a:r>
              <a:rPr lang="ru-RU" dirty="0" err="1" smtClean="0"/>
              <a:t>даними</a:t>
            </a:r>
            <a:r>
              <a:rPr lang="ru-RU" dirty="0" smtClean="0"/>
              <a:t> НБУ, </a:t>
            </a:r>
            <a:r>
              <a:rPr lang="ru-RU" dirty="0" err="1" smtClean="0"/>
              <a:t>близько</a:t>
            </a:r>
            <a:r>
              <a:rPr lang="ru-RU" dirty="0" smtClean="0"/>
              <a:t> 40 в. п.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2023 р. </a:t>
            </a:r>
            <a:r>
              <a:rPr lang="ru-RU" dirty="0" err="1" smtClean="0"/>
              <a:t>проти</a:t>
            </a:r>
            <a:r>
              <a:rPr lang="ru-RU" dirty="0" smtClean="0"/>
              <a:t> 2021 р. </a:t>
            </a:r>
            <a:r>
              <a:rPr lang="ru-RU" dirty="0" err="1" smtClean="0"/>
              <a:t>відбулося</a:t>
            </a:r>
            <a:r>
              <a:rPr lang="ru-RU" dirty="0" smtClean="0"/>
              <a:t> через </a:t>
            </a:r>
            <a:r>
              <a:rPr lang="ru-RU" dirty="0" err="1" smtClean="0"/>
              <a:t>демографічні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й </a:t>
            </a:r>
            <a:r>
              <a:rPr lang="ru-RU" dirty="0" err="1" smtClean="0"/>
              <a:t>окупацію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до </a:t>
            </a:r>
            <a:r>
              <a:rPr lang="ru-RU" dirty="0" err="1" smtClean="0"/>
              <a:t>економічно</a:t>
            </a:r>
            <a:r>
              <a:rPr lang="ru-RU" dirty="0" smtClean="0"/>
              <a:t> неактивного </a:t>
            </a:r>
            <a:r>
              <a:rPr lang="ru-RU" dirty="0" err="1" smtClean="0"/>
              <a:t>населення</a:t>
            </a:r>
            <a:r>
              <a:rPr lang="ru-RU" dirty="0" smtClean="0"/>
              <a:t> – через </a:t>
            </a:r>
            <a:r>
              <a:rPr lang="ru-RU" dirty="0" err="1" smtClean="0"/>
              <a:t>імовірні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з </a:t>
            </a:r>
            <a:r>
              <a:rPr lang="ru-RU" dirty="0" err="1" smtClean="0"/>
              <a:t>пошуком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для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переміщених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(ВПО), </a:t>
            </a:r>
            <a:r>
              <a:rPr lang="ru-RU" dirty="0" err="1" smtClean="0"/>
              <a:t>необхідність</a:t>
            </a:r>
            <a:r>
              <a:rPr lang="ru-RU" dirty="0" smtClean="0"/>
              <a:t> догляду за </a:t>
            </a:r>
            <a:r>
              <a:rPr lang="ru-RU" dirty="0" err="1" smtClean="0"/>
              <a:t>іншими</a:t>
            </a:r>
            <a:r>
              <a:rPr lang="ru-RU" dirty="0" smtClean="0"/>
              <a:t> членами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пенсіонерів</a:t>
            </a:r>
            <a:r>
              <a:rPr lang="ru-RU" dirty="0" smtClean="0"/>
              <a:t>, брак </a:t>
            </a:r>
            <a:r>
              <a:rPr lang="ru-RU" dirty="0" err="1" smtClean="0"/>
              <a:t>навичок</a:t>
            </a:r>
            <a:r>
              <a:rPr lang="ru-RU" dirty="0" smtClean="0"/>
              <a:t>, </a:t>
            </a:r>
            <a:r>
              <a:rPr lang="ru-RU" dirty="0" err="1" smtClean="0"/>
              <a:t>зажаданих</a:t>
            </a:r>
            <a:r>
              <a:rPr lang="ru-RU" dirty="0" smtClean="0"/>
              <a:t> на ринку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  <a:r>
              <a:rPr lang="ru-RU" b="1" dirty="0" err="1" smtClean="0"/>
              <a:t>Міністерство</a:t>
            </a:r>
            <a:r>
              <a:rPr lang="ru-RU" b="1" dirty="0" smtClean="0"/>
              <a:t> </a:t>
            </a:r>
            <a:r>
              <a:rPr lang="ru-RU" b="1" dirty="0" err="1" smtClean="0"/>
              <a:t>економіки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b="1" dirty="0" err="1" smtClean="0"/>
              <a:t>оцінює</a:t>
            </a:r>
            <a:r>
              <a:rPr lang="ru-RU" b="1" dirty="0" smtClean="0"/>
              <a:t> </a:t>
            </a:r>
            <a:r>
              <a:rPr lang="ru-RU" b="1" dirty="0" err="1" smtClean="0"/>
              <a:t>дефіцит</a:t>
            </a:r>
            <a:r>
              <a:rPr lang="ru-RU" b="1" dirty="0" smtClean="0"/>
              <a:t> </a:t>
            </a:r>
            <a:r>
              <a:rPr lang="ru-RU" b="1" dirty="0" err="1" smtClean="0"/>
              <a:t>кадрів</a:t>
            </a:r>
            <a:r>
              <a:rPr lang="ru-RU" b="1" dirty="0" smtClean="0"/>
              <a:t> на ринку </a:t>
            </a:r>
            <a:r>
              <a:rPr lang="ru-RU" b="1" dirty="0" err="1" smtClean="0"/>
              <a:t>праці</a:t>
            </a:r>
            <a:r>
              <a:rPr lang="ru-RU" b="1" dirty="0" smtClean="0"/>
              <a:t> у </a:t>
            </a:r>
            <a:r>
              <a:rPr lang="ru-RU" b="1" dirty="0" err="1" smtClean="0"/>
              <a:t>майже</a:t>
            </a:r>
            <a:r>
              <a:rPr lang="ru-RU" b="1" dirty="0" smtClean="0"/>
              <a:t> 30 % </a:t>
            </a:r>
            <a:r>
              <a:rPr lang="ru-RU" dirty="0" smtClean="0"/>
              <a:t>[3]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ринку </a:t>
            </a:r>
            <a:r>
              <a:rPr lang="ru-RU" dirty="0" err="1" smtClean="0"/>
              <a:t>праці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вакансій</a:t>
            </a:r>
            <a:r>
              <a:rPr lang="ru-RU" dirty="0" smtClean="0"/>
              <a:t> у </a:t>
            </a:r>
            <a:r>
              <a:rPr lang="ru-RU" dirty="0" err="1" smtClean="0"/>
              <a:t>регіональному</a:t>
            </a:r>
            <a:r>
              <a:rPr lang="ru-RU" dirty="0" smtClean="0"/>
              <a:t> </a:t>
            </a:r>
            <a:r>
              <a:rPr lang="ru-RU" dirty="0" err="1" smtClean="0"/>
              <a:t>розрізі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зумовлено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віддаленості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endParaRPr lang="ru-RU" dirty="0" smtClean="0"/>
          </a:p>
          <a:p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119" y="2901996"/>
            <a:ext cx="9582150" cy="382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716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108"/>
            <a:ext cx="120439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тлі</a:t>
            </a:r>
            <a:r>
              <a:rPr lang="ru-RU" dirty="0" smtClean="0"/>
              <a:t> </a:t>
            </a:r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дефіциту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, </a:t>
            </a:r>
            <a:r>
              <a:rPr lang="ru-RU" dirty="0" err="1" smtClean="0"/>
              <a:t>сьогодні</a:t>
            </a:r>
            <a:r>
              <a:rPr lang="ru-RU" dirty="0" smtClean="0"/>
              <a:t> на ринку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структурного,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пов’язано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стрімкими</a:t>
            </a:r>
            <a:r>
              <a:rPr lang="ru-RU" dirty="0" smtClean="0"/>
              <a:t> </a:t>
            </a:r>
            <a:r>
              <a:rPr lang="ru-RU" dirty="0" err="1" smtClean="0"/>
              <a:t>географічними</a:t>
            </a:r>
            <a:r>
              <a:rPr lang="ru-RU" dirty="0" smtClean="0"/>
              <a:t> та </a:t>
            </a:r>
            <a:r>
              <a:rPr lang="ru-RU" dirty="0" err="1" smtClean="0"/>
              <a:t>структурними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ринку </a:t>
            </a:r>
            <a:r>
              <a:rPr lang="ru-RU" dirty="0" err="1" smtClean="0"/>
              <a:t>праці</a:t>
            </a:r>
            <a:r>
              <a:rPr lang="ru-RU" dirty="0" smtClean="0"/>
              <a:t> та </a:t>
            </a:r>
            <a:r>
              <a:rPr lang="ru-RU" dirty="0" err="1" smtClean="0"/>
              <a:t>недостатнім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адаптивності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. </a:t>
            </a:r>
            <a:r>
              <a:rPr lang="ru-RU" dirty="0" err="1" smtClean="0"/>
              <a:t>Згідно</a:t>
            </a:r>
            <a:r>
              <a:rPr lang="ru-RU" dirty="0" smtClean="0"/>
              <a:t> з </a:t>
            </a:r>
            <a:r>
              <a:rPr lang="ru-RU" dirty="0" err="1" smtClean="0"/>
              <a:t>оцінками</a:t>
            </a:r>
            <a:r>
              <a:rPr lang="ru-RU" dirty="0" smtClean="0"/>
              <a:t> </a:t>
            </a:r>
            <a:r>
              <a:rPr lang="ru-RU" dirty="0" err="1" smtClean="0"/>
              <a:t>дослідницької</a:t>
            </a:r>
            <a:r>
              <a:rPr lang="ru-RU" dirty="0" smtClean="0"/>
              <a:t> </a:t>
            </a:r>
            <a:r>
              <a:rPr lang="ru-RU" dirty="0" err="1" smtClean="0"/>
              <a:t>агенції</a:t>
            </a:r>
            <a:r>
              <a:rPr lang="ru-RU" dirty="0" smtClean="0"/>
              <a:t> «</a:t>
            </a:r>
            <a:r>
              <a:rPr lang="en-US" dirty="0" smtClean="0"/>
              <a:t>Info Sapiens»,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І </a:t>
            </a:r>
            <a:r>
              <a:rPr lang="ru-RU" dirty="0" err="1" smtClean="0"/>
              <a:t>півріччя</a:t>
            </a:r>
            <a:r>
              <a:rPr lang="ru-RU" dirty="0" smtClean="0"/>
              <a:t> 2024 р. </a:t>
            </a:r>
            <a:r>
              <a:rPr lang="ru-RU" dirty="0" err="1" smtClean="0"/>
              <a:t>коливався</a:t>
            </a:r>
            <a:r>
              <a:rPr lang="ru-RU" dirty="0" smtClean="0"/>
              <a:t> в межах 20,9 % – 13,1 %.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(попри те,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червні</a:t>
            </a:r>
            <a:r>
              <a:rPr lang="ru-RU" dirty="0" smtClean="0"/>
              <a:t> </a:t>
            </a:r>
            <a:r>
              <a:rPr lang="ru-RU" dirty="0" err="1" smtClean="0"/>
              <a:t>досягнуто</a:t>
            </a:r>
            <a:r>
              <a:rPr lang="ru-RU" dirty="0" smtClean="0"/>
              <a:t> </a:t>
            </a:r>
            <a:r>
              <a:rPr lang="ru-RU" dirty="0" err="1" smtClean="0"/>
              <a:t>найнижчого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з початку </a:t>
            </a:r>
            <a:r>
              <a:rPr lang="ru-RU" dirty="0" err="1" smtClean="0"/>
              <a:t>повномасштабної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 – 13,1 %)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і </a:t>
            </a:r>
            <a:r>
              <a:rPr lang="ru-RU" dirty="0" err="1" smtClean="0"/>
              <a:t>позитивної</a:t>
            </a:r>
            <a:r>
              <a:rPr lang="ru-RU" dirty="0" smtClean="0"/>
              <a:t> </a:t>
            </a:r>
            <a:r>
              <a:rPr lang="ru-RU" dirty="0" err="1" smtClean="0"/>
              <a:t>стійкої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не </a:t>
            </a:r>
            <a:r>
              <a:rPr lang="ru-RU" dirty="0" err="1" smtClean="0"/>
              <a:t>спостерігають</a:t>
            </a:r>
            <a:r>
              <a:rPr lang="ru-RU" dirty="0" smtClean="0"/>
              <a:t> (</a:t>
            </a:r>
            <a:r>
              <a:rPr lang="ru-RU" i="1" dirty="0" smtClean="0"/>
              <a:t>рис. 2</a:t>
            </a:r>
            <a:r>
              <a:rPr lang="ru-RU" dirty="0" smtClean="0"/>
              <a:t>)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531" y="2003788"/>
            <a:ext cx="868680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920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3559"/>
            <a:ext cx="119525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офіційними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, у І </a:t>
            </a:r>
            <a:r>
              <a:rPr lang="ru-RU" dirty="0" err="1" smtClean="0"/>
              <a:t>півріччі</a:t>
            </a:r>
            <a:r>
              <a:rPr lang="ru-RU" dirty="0" smtClean="0"/>
              <a:t> 2024 р. статус </a:t>
            </a:r>
            <a:r>
              <a:rPr lang="ru-RU" dirty="0" err="1" smtClean="0"/>
              <a:t>безробітного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254,6 тис. </a:t>
            </a:r>
            <a:r>
              <a:rPr lang="ru-RU" dirty="0" err="1" smtClean="0"/>
              <a:t>осіб</a:t>
            </a:r>
            <a:r>
              <a:rPr lang="ru-RU" dirty="0" smtClean="0"/>
              <a:t>, з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працевлаштовано</a:t>
            </a:r>
            <a:r>
              <a:rPr lang="ru-RU" dirty="0" smtClean="0"/>
              <a:t> 124,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50 %.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4 % </a:t>
            </a:r>
            <a:r>
              <a:rPr lang="ru-RU" dirty="0" err="1" smtClean="0"/>
              <a:t>офіційних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ваучери</a:t>
            </a:r>
            <a:r>
              <a:rPr lang="ru-RU" dirty="0" smtClean="0"/>
              <a:t> на </a:t>
            </a:r>
            <a:r>
              <a:rPr lang="ru-RU" dirty="0" err="1" smtClean="0"/>
              <a:t>навчання</a:t>
            </a:r>
            <a:r>
              <a:rPr lang="ru-RU" dirty="0" smtClean="0"/>
              <a:t> та </a:t>
            </a:r>
            <a:r>
              <a:rPr lang="ru-RU" dirty="0" err="1" smtClean="0"/>
              <a:t>майже</a:t>
            </a:r>
            <a:r>
              <a:rPr lang="ru-RU" dirty="0" smtClean="0"/>
              <a:t> 9 % – проходили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перенавчання</a:t>
            </a:r>
            <a:r>
              <a:rPr lang="ru-RU" dirty="0" smtClean="0"/>
              <a:t>. </a:t>
            </a:r>
            <a:r>
              <a:rPr lang="ru-RU" dirty="0" err="1" smtClean="0"/>
              <a:t>Звичайно</a:t>
            </a:r>
            <a:r>
              <a:rPr lang="ru-RU" dirty="0" smtClean="0"/>
              <a:t>, наведена статистика не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фактичної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в 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безробітних</a:t>
            </a:r>
            <a:r>
              <a:rPr lang="ru-RU" dirty="0" smtClean="0"/>
              <a:t> – вона не </a:t>
            </a:r>
            <a:r>
              <a:rPr lang="ru-RU" dirty="0" err="1" smtClean="0"/>
              <a:t>враховує</a:t>
            </a:r>
            <a:r>
              <a:rPr lang="ru-RU" dirty="0" smtClean="0"/>
              <a:t>: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на </a:t>
            </a:r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окупованих</a:t>
            </a:r>
            <a:r>
              <a:rPr lang="ru-RU" dirty="0" smtClean="0"/>
              <a:t> </a:t>
            </a:r>
            <a:r>
              <a:rPr lang="ru-RU" dirty="0" err="1" smtClean="0"/>
              <a:t>територіях</a:t>
            </a:r>
            <a:r>
              <a:rPr lang="ru-RU" dirty="0" smtClean="0"/>
              <a:t>; </a:t>
            </a:r>
            <a:r>
              <a:rPr lang="ru-RU" dirty="0" err="1" smtClean="0"/>
              <a:t>внутрішніх</a:t>
            </a:r>
            <a:r>
              <a:rPr lang="ru-RU" dirty="0" smtClean="0"/>
              <a:t> та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вимушених</a:t>
            </a:r>
            <a:r>
              <a:rPr lang="ru-RU" dirty="0" smtClean="0"/>
              <a:t> </a:t>
            </a:r>
            <a:r>
              <a:rPr lang="ru-RU" dirty="0" err="1" smtClean="0"/>
              <a:t>мігрантів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;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неоплачуваних</a:t>
            </a:r>
            <a:r>
              <a:rPr lang="ru-RU" dirty="0" smtClean="0"/>
              <a:t> </a:t>
            </a:r>
            <a:r>
              <a:rPr lang="ru-RU" dirty="0" err="1" smtClean="0"/>
              <a:t>відпустках</a:t>
            </a:r>
            <a:r>
              <a:rPr lang="ru-RU" dirty="0" smtClean="0"/>
              <a:t>. Далеко не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безробітні</a:t>
            </a:r>
            <a:r>
              <a:rPr lang="ru-RU" dirty="0" smtClean="0"/>
              <a:t> </a:t>
            </a:r>
            <a:r>
              <a:rPr lang="ru-RU" dirty="0" err="1" smtClean="0"/>
              <a:t>зареєстровані</a:t>
            </a:r>
            <a:r>
              <a:rPr lang="ru-RU" dirty="0" smtClean="0"/>
              <a:t> в </a:t>
            </a:r>
            <a:r>
              <a:rPr lang="ru-RU" dirty="0" err="1" smtClean="0"/>
              <a:t>Державній</a:t>
            </a:r>
            <a:r>
              <a:rPr lang="ru-RU" dirty="0" smtClean="0"/>
              <a:t> </a:t>
            </a:r>
            <a:r>
              <a:rPr lang="ru-RU" dirty="0" err="1" smtClean="0"/>
              <a:t>службі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з </a:t>
            </a:r>
            <a:r>
              <a:rPr lang="ru-RU" dirty="0" err="1" smtClean="0"/>
              <a:t>різних</a:t>
            </a:r>
            <a:r>
              <a:rPr lang="ru-RU" dirty="0" smtClean="0"/>
              <a:t> причин, </a:t>
            </a:r>
            <a:r>
              <a:rPr lang="ru-RU" dirty="0" err="1" smtClean="0"/>
              <a:t>зокрема</a:t>
            </a:r>
            <a:r>
              <a:rPr lang="ru-RU" dirty="0" smtClean="0"/>
              <a:t> з причин </a:t>
            </a:r>
            <a:r>
              <a:rPr lang="ru-RU" dirty="0" err="1" smtClean="0"/>
              <a:t>ухиляння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призову до лав ЗСУ, </a:t>
            </a:r>
            <a:r>
              <a:rPr lang="ru-RU" dirty="0" err="1" smtClean="0"/>
              <a:t>утрати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до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небажання</a:t>
            </a:r>
            <a:r>
              <a:rPr lang="ru-RU" dirty="0" smtClean="0"/>
              <a:t> бути </a:t>
            </a:r>
            <a:r>
              <a:rPr lang="ru-RU" dirty="0" err="1" smtClean="0"/>
              <a:t>направленими</a:t>
            </a:r>
            <a:r>
              <a:rPr lang="ru-RU" dirty="0" smtClean="0"/>
              <a:t> на </a:t>
            </a:r>
            <a:r>
              <a:rPr lang="ru-RU" dirty="0" err="1" smtClean="0"/>
              <a:t>суспільно</a:t>
            </a:r>
            <a:r>
              <a:rPr lang="ru-RU" dirty="0" smtClean="0"/>
              <a:t> </a:t>
            </a:r>
            <a:r>
              <a:rPr lang="ru-RU" dirty="0" err="1" smtClean="0"/>
              <a:t>корисні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актуальною проблема </a:t>
            </a:r>
            <a:r>
              <a:rPr lang="ru-RU" dirty="0" err="1" smtClean="0"/>
              <a:t>низької</a:t>
            </a:r>
            <a:r>
              <a:rPr lang="ru-RU" dirty="0" smtClean="0"/>
              <a:t> </a:t>
            </a:r>
            <a:r>
              <a:rPr lang="ru-RU" dirty="0" err="1" smtClean="0"/>
              <a:t>працевлаштованості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: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шукачів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червні</a:t>
            </a:r>
            <a:r>
              <a:rPr lang="ru-RU" dirty="0" smtClean="0"/>
              <a:t> 2024 р. 35 % становили особи </a:t>
            </a:r>
            <a:r>
              <a:rPr lang="ru-RU" dirty="0" err="1" smtClean="0"/>
              <a:t>віком</a:t>
            </a:r>
            <a:r>
              <a:rPr lang="ru-RU" dirty="0" smtClean="0"/>
              <a:t> до 25 </a:t>
            </a:r>
            <a:r>
              <a:rPr lang="ru-RU" dirty="0" err="1" smtClean="0"/>
              <a:t>років</a:t>
            </a:r>
            <a:r>
              <a:rPr lang="ru-RU" dirty="0" smtClean="0"/>
              <a:t> та 24 % – </a:t>
            </a:r>
            <a:r>
              <a:rPr lang="ru-RU" dirty="0" err="1" smtClean="0"/>
              <a:t>віком</a:t>
            </a:r>
            <a:r>
              <a:rPr lang="ru-RU" dirty="0" smtClean="0"/>
              <a:t> 25–34 роки.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півріччя</a:t>
            </a:r>
            <a:r>
              <a:rPr lang="ru-RU" dirty="0" smtClean="0"/>
              <a:t> </a:t>
            </a:r>
            <a:r>
              <a:rPr lang="ru-RU" dirty="0" err="1" smtClean="0"/>
              <a:t>зросла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безробітної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 до 25 </a:t>
            </a:r>
            <a:r>
              <a:rPr lang="ru-RU" dirty="0" err="1" smtClean="0"/>
              <a:t>років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17" y="2830830"/>
            <a:ext cx="8534400" cy="392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1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-79653"/>
            <a:ext cx="12448903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прийнятного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є одним з </a:t>
            </a:r>
            <a:r>
              <a:rPr lang="ru-RU" dirty="0" err="1" smtClean="0"/>
              <a:t>пріоритетних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державного </a:t>
            </a:r>
            <a:r>
              <a:rPr lang="ru-RU" dirty="0" err="1" smtClean="0"/>
              <a:t>розвитку</a:t>
            </a:r>
            <a:r>
              <a:rPr lang="ru-RU" dirty="0" smtClean="0"/>
              <a:t>. Молодь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найвищим</a:t>
            </a:r>
            <a:r>
              <a:rPr lang="ru-RU" dirty="0" smtClean="0"/>
              <a:t> </a:t>
            </a:r>
            <a:r>
              <a:rPr lang="ru-RU" dirty="0" err="1" smtClean="0"/>
              <a:t>потенціалом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ключовою</a:t>
            </a:r>
            <a:r>
              <a:rPr lang="ru-RU" dirty="0" smtClean="0"/>
              <a:t> для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та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вона є </a:t>
            </a:r>
            <a:r>
              <a:rPr lang="ru-RU" dirty="0" err="1" smtClean="0"/>
              <a:t>сприйнятливішою</a:t>
            </a:r>
            <a:r>
              <a:rPr lang="ru-RU" dirty="0" smtClean="0"/>
              <a:t> до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мобільна</a:t>
            </a:r>
            <a:r>
              <a:rPr lang="ru-RU" dirty="0" smtClean="0"/>
              <a:t>, </a:t>
            </a:r>
            <a:r>
              <a:rPr lang="ru-RU" dirty="0" err="1" smtClean="0"/>
              <a:t>здатна</a:t>
            </a:r>
            <a:r>
              <a:rPr lang="ru-RU" dirty="0" smtClean="0"/>
              <a:t> до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високо</a:t>
            </a:r>
            <a:r>
              <a:rPr lang="ru-RU" dirty="0" smtClean="0"/>
              <a:t> </a:t>
            </a:r>
            <a:r>
              <a:rPr lang="ru-RU" dirty="0" err="1" smtClean="0"/>
              <a:t>мотивована</a:t>
            </a:r>
            <a:r>
              <a:rPr lang="ru-RU" dirty="0" smtClean="0"/>
              <a:t> на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доходу. </a:t>
            </a:r>
            <a:r>
              <a:rPr lang="ru-RU" b="1" dirty="0" err="1" smtClean="0"/>
              <a:t>Саме</a:t>
            </a:r>
            <a:r>
              <a:rPr lang="ru-RU" b="1" dirty="0" smtClean="0"/>
              <a:t> тому активна </a:t>
            </a:r>
            <a:r>
              <a:rPr lang="ru-RU" b="1" dirty="0" err="1" smtClean="0"/>
              <a:t>політика</a:t>
            </a:r>
            <a:r>
              <a:rPr lang="ru-RU" b="1" dirty="0" smtClean="0"/>
              <a:t> </a:t>
            </a:r>
            <a:r>
              <a:rPr lang="ru-RU" b="1" dirty="0" err="1" smtClean="0"/>
              <a:t>зайнятості</a:t>
            </a:r>
            <a:r>
              <a:rPr lang="ru-RU" b="1" dirty="0" smtClean="0"/>
              <a:t> в </a:t>
            </a:r>
            <a:r>
              <a:rPr lang="ru-RU" b="1" dirty="0" err="1" smtClean="0"/>
              <a:t>період</a:t>
            </a:r>
            <a:r>
              <a:rPr lang="ru-RU" b="1" dirty="0" smtClean="0"/>
              <a:t> </a:t>
            </a:r>
            <a:r>
              <a:rPr lang="ru-RU" b="1" dirty="0" err="1" smtClean="0"/>
              <a:t>війни</a:t>
            </a:r>
            <a:r>
              <a:rPr lang="ru-RU" b="1" dirty="0" smtClean="0"/>
              <a:t> та </a:t>
            </a:r>
            <a:r>
              <a:rPr lang="ru-RU" b="1" dirty="0" err="1" smtClean="0"/>
              <a:t>повоєнного</a:t>
            </a:r>
            <a:r>
              <a:rPr lang="ru-RU" b="1" dirty="0" smtClean="0"/>
              <a:t> </a:t>
            </a:r>
            <a:r>
              <a:rPr lang="ru-RU" b="1" dirty="0" err="1" smtClean="0"/>
              <a:t>відновлення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бути </a:t>
            </a:r>
            <a:r>
              <a:rPr lang="ru-RU" b="1" dirty="0" err="1" smtClean="0"/>
              <a:t>спрямована</a:t>
            </a:r>
            <a:r>
              <a:rPr lang="ru-RU" b="1" dirty="0" smtClean="0"/>
              <a:t> на 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сприятливих</a:t>
            </a:r>
            <a:r>
              <a:rPr lang="ru-RU" b="1" dirty="0" smtClean="0"/>
              <a:t> умов для </a:t>
            </a:r>
            <a:r>
              <a:rPr lang="ru-RU" b="1" dirty="0" err="1" smtClean="0"/>
              <a:t>підвищення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зайнятості</a:t>
            </a:r>
            <a:r>
              <a:rPr lang="ru-RU" b="1" dirty="0" smtClean="0"/>
              <a:t> </a:t>
            </a:r>
            <a:r>
              <a:rPr lang="ru-RU" b="1" dirty="0" err="1" smtClean="0"/>
              <a:t>осіб</a:t>
            </a:r>
            <a:r>
              <a:rPr lang="ru-RU" b="1" dirty="0" smtClean="0"/>
              <a:t> </a:t>
            </a:r>
            <a:r>
              <a:rPr lang="ru-RU" b="1" dirty="0" err="1" smtClean="0"/>
              <a:t>молодіжних</a:t>
            </a:r>
            <a:r>
              <a:rPr lang="ru-RU" b="1" dirty="0" smtClean="0"/>
              <a:t> </a:t>
            </a:r>
            <a:r>
              <a:rPr lang="ru-RU" b="1" dirty="0" err="1" smtClean="0"/>
              <a:t>вікових</a:t>
            </a:r>
            <a:r>
              <a:rPr lang="ru-RU" b="1" dirty="0" smtClean="0"/>
              <a:t> </a:t>
            </a:r>
            <a:r>
              <a:rPr lang="ru-RU" b="1" dirty="0" err="1" smtClean="0"/>
              <a:t>категорій</a:t>
            </a:r>
            <a:r>
              <a:rPr lang="ru-RU" b="1" dirty="0" smtClean="0"/>
              <a:t>. 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шляхом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цілісної</a:t>
            </a:r>
            <a:r>
              <a:rPr lang="ru-RU" dirty="0" smtClean="0"/>
              <a:t> </a:t>
            </a:r>
            <a:r>
              <a:rPr lang="ru-RU" dirty="0" err="1" smtClean="0"/>
              <a:t>раціональної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регулятивних</a:t>
            </a:r>
            <a:r>
              <a:rPr lang="ru-RU" dirty="0" smtClean="0"/>
              <a:t>, </a:t>
            </a:r>
            <a:r>
              <a:rPr lang="ru-RU" dirty="0" err="1" smtClean="0"/>
              <a:t>мотиваційних</a:t>
            </a:r>
            <a:r>
              <a:rPr lang="ru-RU" dirty="0" smtClean="0"/>
              <a:t> та </a:t>
            </a:r>
            <a:r>
              <a:rPr lang="ru-RU" dirty="0" err="1" smtClean="0"/>
              <a:t>стимулювальних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на: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першим </a:t>
            </a:r>
            <a:r>
              <a:rPr lang="ru-RU" dirty="0" err="1" smtClean="0"/>
              <a:t>робочим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; </a:t>
            </a:r>
            <a:r>
              <a:rPr lang="ru-RU" dirty="0" err="1" smtClean="0"/>
              <a:t>осучаснення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та </a:t>
            </a:r>
            <a:r>
              <a:rPr lang="ru-RU" dirty="0" err="1" smtClean="0"/>
              <a:t>перепідготовки</a:t>
            </a:r>
            <a:r>
              <a:rPr lang="ru-RU" dirty="0" smtClean="0"/>
              <a:t>;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гнучких</a:t>
            </a:r>
            <a:r>
              <a:rPr lang="ru-RU" dirty="0" smtClean="0"/>
              <a:t> форм </a:t>
            </a:r>
            <a:r>
              <a:rPr lang="ru-RU" dirty="0" err="1" smtClean="0"/>
              <a:t>зайнятості</a:t>
            </a:r>
            <a:r>
              <a:rPr lang="ru-RU" dirty="0" smtClean="0"/>
              <a:t>;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на </a:t>
            </a:r>
            <a:r>
              <a:rPr lang="ru-RU" dirty="0" err="1" smtClean="0"/>
              <a:t>робочу</a:t>
            </a:r>
            <a:r>
              <a:rPr lang="ru-RU" dirty="0" smtClean="0"/>
              <a:t> силу через </a:t>
            </a:r>
            <a:r>
              <a:rPr lang="ru-RU" dirty="0" err="1" smtClean="0"/>
              <a:t>формування</a:t>
            </a:r>
            <a:r>
              <a:rPr lang="ru-RU" dirty="0" smtClean="0"/>
              <a:t> державного </a:t>
            </a:r>
            <a:r>
              <a:rPr lang="ru-RU" dirty="0" err="1" smtClean="0"/>
              <a:t>замовлення</a:t>
            </a:r>
            <a:r>
              <a:rPr lang="ru-RU" dirty="0" smtClean="0"/>
              <a:t> на </a:t>
            </a:r>
            <a:r>
              <a:rPr lang="ru-RU" dirty="0" err="1" smtClean="0"/>
              <a:t>спеціальності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є </a:t>
            </a:r>
            <a:r>
              <a:rPr lang="ru-RU" dirty="0" err="1" smtClean="0"/>
              <a:t>стратегічно</a:t>
            </a:r>
            <a:r>
              <a:rPr lang="ru-RU" dirty="0" smtClean="0"/>
              <a:t> </a:t>
            </a:r>
            <a:r>
              <a:rPr lang="ru-RU" dirty="0" err="1" smtClean="0"/>
              <a:t>важливими</a:t>
            </a:r>
            <a:r>
              <a:rPr lang="ru-RU" dirty="0" smtClean="0"/>
              <a:t> для </a:t>
            </a:r>
            <a:r>
              <a:rPr lang="ru-RU" dirty="0" err="1" smtClean="0"/>
              <a:t>країни</a:t>
            </a:r>
            <a:r>
              <a:rPr lang="ru-RU" dirty="0" smtClean="0"/>
              <a:t>;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роботодавців</a:t>
            </a:r>
            <a:r>
              <a:rPr lang="ru-RU" dirty="0" smtClean="0"/>
              <a:t> до </a:t>
            </a:r>
            <a:r>
              <a:rPr lang="ru-RU" dirty="0" err="1" smtClean="0"/>
              <a:t>наймання</a:t>
            </a:r>
            <a:r>
              <a:rPr lang="ru-RU" dirty="0" smtClean="0"/>
              <a:t> </a:t>
            </a:r>
            <a:r>
              <a:rPr lang="ru-RU" dirty="0" err="1" smtClean="0"/>
              <a:t>молодих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;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молодіжних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підприємницьких</a:t>
            </a:r>
            <a:r>
              <a:rPr lang="ru-RU" dirty="0" smtClean="0"/>
              <a:t> </a:t>
            </a:r>
            <a:r>
              <a:rPr lang="ru-RU" dirty="0" err="1" smtClean="0"/>
              <a:t>ініціатив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спонукатимуть</a:t>
            </a:r>
            <a:r>
              <a:rPr lang="ru-RU" dirty="0" smtClean="0"/>
              <a:t> до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молодіжного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, </a:t>
            </a:r>
            <a:r>
              <a:rPr lang="ru-RU" dirty="0" err="1" smtClean="0"/>
              <a:t>зрештою</a:t>
            </a:r>
            <a:r>
              <a:rPr lang="ru-RU" dirty="0" smtClean="0"/>
              <a:t> – і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молодіжної</a:t>
            </a:r>
            <a:r>
              <a:rPr lang="ru-RU" dirty="0" smtClean="0"/>
              <a:t> </a:t>
            </a:r>
            <a:r>
              <a:rPr lang="ru-RU" dirty="0" err="1" smtClean="0"/>
              <a:t>трудової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Однією</a:t>
            </a:r>
            <a:r>
              <a:rPr lang="ru-RU" dirty="0" smtClean="0"/>
              <a:t> з </a:t>
            </a:r>
            <a:r>
              <a:rPr lang="ru-RU" dirty="0" err="1" smtClean="0"/>
              <a:t>особливостей</a:t>
            </a:r>
            <a:r>
              <a:rPr lang="ru-RU" dirty="0" smtClean="0"/>
              <a:t> </a:t>
            </a:r>
            <a:r>
              <a:rPr lang="ru-RU" dirty="0" err="1" smtClean="0"/>
              <a:t>сучасного</a:t>
            </a:r>
            <a:r>
              <a:rPr lang="ru-RU" dirty="0" smtClean="0"/>
              <a:t> ринку </a:t>
            </a:r>
            <a:r>
              <a:rPr lang="ru-RU" dirty="0" err="1" smtClean="0"/>
              <a:t>праці</a:t>
            </a:r>
            <a:r>
              <a:rPr lang="ru-RU" dirty="0" smtClean="0"/>
              <a:t> є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найвищою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шукачів</a:t>
            </a:r>
            <a:r>
              <a:rPr lang="ru-RU" dirty="0" smtClean="0"/>
              <a:t> є </a:t>
            </a:r>
            <a:r>
              <a:rPr lang="ru-RU" dirty="0" err="1" smtClean="0"/>
              <a:t>конкуренція</a:t>
            </a:r>
            <a:r>
              <a:rPr lang="ru-RU" dirty="0" smtClean="0"/>
              <a:t> за посади з </a:t>
            </a:r>
            <a:r>
              <a:rPr lang="ru-RU" dirty="0" err="1" smtClean="0"/>
              <a:t>віддаленою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. </a:t>
            </a:r>
            <a:r>
              <a:rPr lang="ru-RU" dirty="0" err="1" smtClean="0"/>
              <a:t>Дистанційні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започатковані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пандемічної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, дали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утримати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і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повномасштабного</a:t>
            </a:r>
            <a:r>
              <a:rPr lang="ru-RU" dirty="0" smtClean="0"/>
              <a:t> </a:t>
            </a:r>
            <a:r>
              <a:rPr lang="ru-RU" dirty="0" err="1" smtClean="0"/>
              <a:t>вторгнення</a:t>
            </a:r>
            <a:r>
              <a:rPr lang="ru-RU" dirty="0" smtClean="0"/>
              <a:t>. У </a:t>
            </a:r>
            <a:r>
              <a:rPr lang="ru-RU" dirty="0" err="1" smtClean="0"/>
              <a:t>червні</a:t>
            </a:r>
            <a:r>
              <a:rPr lang="ru-RU" dirty="0" smtClean="0"/>
              <a:t> 2024 р. </a:t>
            </a:r>
            <a:r>
              <a:rPr lang="ru-RU" dirty="0" err="1" smtClean="0"/>
              <a:t>понад</a:t>
            </a:r>
            <a:r>
              <a:rPr lang="ru-RU" dirty="0" smtClean="0"/>
              <a:t> 14 % </a:t>
            </a:r>
            <a:r>
              <a:rPr lang="ru-RU" dirty="0" err="1" smtClean="0"/>
              <a:t>кандидатів</a:t>
            </a:r>
            <a:r>
              <a:rPr lang="ru-RU" dirty="0" smtClean="0"/>
              <a:t> </a:t>
            </a:r>
            <a:r>
              <a:rPr lang="ru-RU" dirty="0" err="1" smtClean="0"/>
              <a:t>шукали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онлайн-роботу, </a:t>
            </a:r>
            <a:r>
              <a:rPr lang="ru-RU" dirty="0" err="1" smtClean="0"/>
              <a:t>тоді</a:t>
            </a:r>
            <a:r>
              <a:rPr lang="ru-RU" dirty="0" smtClean="0"/>
              <a:t> як з-</a:t>
            </a:r>
            <a:r>
              <a:rPr lang="ru-RU" dirty="0" err="1" smtClean="0"/>
              <a:t>поміж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вакансій</a:t>
            </a:r>
            <a:r>
              <a:rPr lang="ru-RU" dirty="0" smtClean="0"/>
              <a:t> такими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7 %.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шукачів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</a:t>
            </a:r>
            <a:r>
              <a:rPr lang="ru-RU" dirty="0" err="1" smtClean="0"/>
              <a:t>гнучким</a:t>
            </a:r>
            <a:r>
              <a:rPr lang="ru-RU" dirty="0" smtClean="0"/>
              <a:t> формам </a:t>
            </a:r>
            <a:r>
              <a:rPr lang="ru-RU" dirty="0" err="1" smtClean="0"/>
              <a:t>зайнятості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підтверджує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 </a:t>
            </a:r>
            <a:r>
              <a:rPr lang="en-US" dirty="0" smtClean="0"/>
              <a:t>Work.ua, </a:t>
            </a:r>
            <a:r>
              <a:rPr lang="ru-RU" dirty="0" err="1" smtClean="0"/>
              <a:t>здійснене</a:t>
            </a:r>
            <a:r>
              <a:rPr lang="ru-RU" dirty="0" smtClean="0"/>
              <a:t> в </a:t>
            </a:r>
            <a:r>
              <a:rPr lang="ru-RU" dirty="0" err="1" smtClean="0"/>
              <a:t>червні</a:t>
            </a:r>
            <a:r>
              <a:rPr lang="ru-RU" dirty="0" smtClean="0"/>
              <a:t> 2024 р. Так, 31 % </a:t>
            </a:r>
            <a:r>
              <a:rPr lang="ru-RU" dirty="0" err="1" smtClean="0"/>
              <a:t>респондентів</a:t>
            </a:r>
            <a:r>
              <a:rPr lang="ru-RU" dirty="0" smtClean="0"/>
              <a:t> </a:t>
            </a:r>
            <a:r>
              <a:rPr lang="ru-RU" dirty="0" err="1" smtClean="0"/>
              <a:t>відповіли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гнучкий</a:t>
            </a:r>
            <a:r>
              <a:rPr lang="ru-RU" dirty="0" smtClean="0"/>
              <a:t> </a:t>
            </a:r>
            <a:r>
              <a:rPr lang="ru-RU" dirty="0" err="1" smtClean="0"/>
              <a:t>графік</a:t>
            </a:r>
            <a:r>
              <a:rPr lang="ru-RU" dirty="0" smtClean="0"/>
              <a:t> і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віддалено</a:t>
            </a:r>
            <a:r>
              <a:rPr lang="ru-RU" dirty="0" smtClean="0"/>
              <a:t>, а </a:t>
            </a:r>
            <a:r>
              <a:rPr lang="ru-RU" dirty="0" err="1" smtClean="0"/>
              <a:t>корпоративні</a:t>
            </a:r>
            <a:r>
              <a:rPr lang="ru-RU" dirty="0" smtClean="0"/>
              <a:t> заходи, </a:t>
            </a:r>
            <a:r>
              <a:rPr lang="ru-RU" dirty="0" err="1" smtClean="0"/>
              <a:t>компенсації</a:t>
            </a:r>
            <a:r>
              <a:rPr lang="ru-RU" dirty="0" smtClean="0"/>
              <a:t> за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страхові</a:t>
            </a:r>
            <a:r>
              <a:rPr lang="ru-RU" dirty="0" smtClean="0"/>
              <a:t> </a:t>
            </a:r>
            <a:r>
              <a:rPr lang="ru-RU" dirty="0" err="1" smtClean="0"/>
              <a:t>гарантії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пропонують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цікавлять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>
                <a:hlinkClick r:id="rId2"/>
              </a:rPr>
              <a:t>[5]</a:t>
            </a:r>
            <a:r>
              <a:rPr lang="ru-RU" dirty="0" smtClean="0"/>
              <a:t>. </a:t>
            </a:r>
            <a:r>
              <a:rPr lang="ru-RU" dirty="0" err="1" smtClean="0"/>
              <a:t>Загалом</a:t>
            </a:r>
            <a:r>
              <a:rPr lang="ru-RU" dirty="0" smtClean="0"/>
              <a:t> по </a:t>
            </a:r>
            <a:r>
              <a:rPr lang="ru-RU" dirty="0" err="1" smtClean="0"/>
              <a:t>Україні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повномасштабної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вакансій</a:t>
            </a:r>
            <a:r>
              <a:rPr lang="ru-RU" dirty="0" smtClean="0"/>
              <a:t> з </a:t>
            </a:r>
            <a:r>
              <a:rPr lang="ru-RU" dirty="0" err="1" smtClean="0"/>
              <a:t>дистанційною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зросла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на 40 %.</a:t>
            </a:r>
          </a:p>
          <a:p>
            <a:r>
              <a:rPr lang="ru-RU" dirty="0" err="1" smtClean="0"/>
              <a:t>Віддалена</a:t>
            </a:r>
            <a:r>
              <a:rPr lang="ru-RU" dirty="0" smtClean="0"/>
              <a:t> робота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пандемії</a:t>
            </a:r>
            <a:r>
              <a:rPr lang="ru-RU" dirty="0" smtClean="0"/>
              <a:t> та </a:t>
            </a:r>
            <a:r>
              <a:rPr lang="ru-RU" dirty="0" err="1" smtClean="0"/>
              <a:t>повномасштабної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стала одним з </a:t>
            </a:r>
            <a:r>
              <a:rPr lang="ru-RU" dirty="0" err="1" smtClean="0"/>
              <a:t>найбажаніших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для </a:t>
            </a:r>
            <a:r>
              <a:rPr lang="ru-RU" dirty="0" err="1" smtClean="0"/>
              <a:t>співробітників</a:t>
            </a:r>
            <a:r>
              <a:rPr lang="ru-RU" dirty="0" smtClean="0"/>
              <a:t> – з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заощаджувати</a:t>
            </a:r>
            <a:r>
              <a:rPr lang="ru-RU" dirty="0" smtClean="0"/>
              <a:t> час на дорогу до </a:t>
            </a:r>
            <a:r>
              <a:rPr lang="ru-RU" dirty="0" err="1" smtClean="0"/>
              <a:t>офісу</a:t>
            </a:r>
            <a:r>
              <a:rPr lang="ru-RU" dirty="0" smtClean="0"/>
              <a:t>,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та продуктивного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 та </a:t>
            </a:r>
            <a:r>
              <a:rPr lang="ru-RU" dirty="0" err="1" smtClean="0"/>
              <a:t>доступності</a:t>
            </a:r>
            <a:r>
              <a:rPr lang="ru-RU" dirty="0" smtClean="0"/>
              <a:t>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(</a:t>
            </a:r>
            <a:r>
              <a:rPr lang="ru-RU" dirty="0" err="1" smtClean="0"/>
              <a:t>фахівці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віддалену</a:t>
            </a:r>
            <a:r>
              <a:rPr lang="ru-RU" dirty="0" smtClean="0"/>
              <a:t> роботу,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працевлаштуватись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по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а й до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). Для </a:t>
            </a:r>
            <a:r>
              <a:rPr lang="ru-RU" dirty="0" err="1" smtClean="0"/>
              <a:t>роботодавців</a:t>
            </a:r>
            <a:r>
              <a:rPr lang="ru-RU" dirty="0" smtClean="0"/>
              <a:t> </a:t>
            </a:r>
            <a:r>
              <a:rPr lang="ru-RU" dirty="0" err="1" smtClean="0"/>
              <a:t>дистанційна</a:t>
            </a:r>
            <a:r>
              <a:rPr lang="ru-RU" dirty="0" smtClean="0"/>
              <a:t> робота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оренду</a:t>
            </a:r>
            <a:r>
              <a:rPr lang="ru-RU" dirty="0" smtClean="0"/>
              <a:t> </a:t>
            </a:r>
            <a:r>
              <a:rPr lang="ru-RU" dirty="0" err="1" smtClean="0"/>
              <a:t>приміщень</a:t>
            </a:r>
            <a:r>
              <a:rPr lang="ru-RU" dirty="0" smtClean="0"/>
              <a:t>, </a:t>
            </a:r>
            <a:r>
              <a:rPr lang="ru-RU" dirty="0" err="1" smtClean="0"/>
              <a:t>витратні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обладнання</a:t>
            </a:r>
            <a:r>
              <a:rPr lang="ru-RU" dirty="0" smtClean="0"/>
              <a:t> та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гнучкість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А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обмежень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розширити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наймання</a:t>
            </a:r>
            <a:r>
              <a:rPr lang="ru-RU" dirty="0" smtClean="0"/>
              <a:t> </a:t>
            </a:r>
            <a:r>
              <a:rPr lang="ru-RU" dirty="0" err="1" smtClean="0"/>
              <a:t>кваліфікованіших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стрімких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на </a:t>
            </a:r>
            <a:r>
              <a:rPr lang="ru-RU" dirty="0" err="1" smtClean="0"/>
              <a:t>сучасних</a:t>
            </a:r>
            <a:r>
              <a:rPr lang="ru-RU" dirty="0" smtClean="0"/>
              <a:t> ринках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гнучкі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популярнішими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68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223141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/>
              <a:t>Проблема </a:t>
            </a:r>
            <a:r>
              <a:rPr lang="ru-RU" dirty="0" err="1" smtClean="0"/>
              <a:t>реінтеграції</a:t>
            </a:r>
            <a:r>
              <a:rPr lang="ru-RU" dirty="0" smtClean="0"/>
              <a:t> ВПО в </a:t>
            </a:r>
            <a:r>
              <a:rPr lang="ru-RU" dirty="0" err="1" smtClean="0"/>
              <a:t>трудову</a:t>
            </a:r>
            <a:r>
              <a:rPr lang="ru-RU" dirty="0" smtClean="0"/>
              <a:t> сферу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. Причинами </a:t>
            </a:r>
            <a:r>
              <a:rPr lang="ru-RU" dirty="0" err="1" smtClean="0"/>
              <a:t>низького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є: </a:t>
            </a:r>
            <a:r>
              <a:rPr lang="ru-RU" dirty="0" err="1" smtClean="0"/>
              <a:t>психологічні</a:t>
            </a:r>
            <a:r>
              <a:rPr lang="ru-RU" dirty="0" smtClean="0"/>
              <a:t> </a:t>
            </a:r>
            <a:r>
              <a:rPr lang="ru-RU" dirty="0" err="1" smtClean="0"/>
              <a:t>травми</a:t>
            </a:r>
            <a:r>
              <a:rPr lang="ru-RU" dirty="0" smtClean="0"/>
              <a:t>; </a:t>
            </a:r>
            <a:r>
              <a:rPr lang="ru-RU" dirty="0" err="1" smtClean="0"/>
              <a:t>невідповідність</a:t>
            </a:r>
            <a:r>
              <a:rPr lang="ru-RU" dirty="0" smtClean="0"/>
              <a:t> </a:t>
            </a:r>
            <a:r>
              <a:rPr lang="ru-RU" dirty="0" err="1" smtClean="0"/>
              <a:t>наявних</a:t>
            </a:r>
            <a:r>
              <a:rPr lang="ru-RU" dirty="0" smtClean="0"/>
              <a:t> </a:t>
            </a:r>
            <a:r>
              <a:rPr lang="ru-RU" dirty="0" err="1" smtClean="0"/>
              <a:t>кваліфікацій</a:t>
            </a:r>
            <a:r>
              <a:rPr lang="ru-RU" dirty="0" smtClean="0"/>
              <a:t> потребам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невідповідність</a:t>
            </a:r>
            <a:r>
              <a:rPr lang="ru-RU" dirty="0" smtClean="0"/>
              <a:t> </a:t>
            </a:r>
            <a:r>
              <a:rPr lang="ru-RU" dirty="0" err="1" smtClean="0"/>
              <a:t>очікуванням</a:t>
            </a:r>
            <a:r>
              <a:rPr lang="ru-RU" dirty="0" smtClean="0"/>
              <a:t> за </a:t>
            </a:r>
            <a:r>
              <a:rPr lang="ru-RU" dirty="0" err="1" smtClean="0"/>
              <a:t>якісними</a:t>
            </a:r>
            <a:r>
              <a:rPr lang="ru-RU" dirty="0" smtClean="0"/>
              <a:t> характеристиками; </a:t>
            </a:r>
            <a:r>
              <a:rPr lang="ru-RU" dirty="0" err="1" smtClean="0"/>
              <a:t>недостатньо</a:t>
            </a:r>
            <a:r>
              <a:rPr lang="ru-RU" dirty="0" smtClean="0"/>
              <a:t> </a:t>
            </a:r>
            <a:r>
              <a:rPr lang="ru-RU" dirty="0" err="1" smtClean="0"/>
              <a:t>розвинена</a:t>
            </a:r>
            <a:r>
              <a:rPr lang="ru-RU" dirty="0" smtClean="0"/>
              <a:t> система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перепідготовки</a:t>
            </a:r>
            <a:r>
              <a:rPr lang="ru-RU" dirty="0" smtClean="0"/>
              <a:t>; </a:t>
            </a:r>
            <a:r>
              <a:rPr lang="ru-RU" dirty="0" err="1" smtClean="0"/>
              <a:t>розбіжність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компетенціями</a:t>
            </a:r>
            <a:r>
              <a:rPr lang="ru-RU" dirty="0" smtClean="0"/>
              <a:t> ВПО та потребами ринку </a:t>
            </a:r>
            <a:r>
              <a:rPr lang="ru-RU" dirty="0" err="1" smtClean="0"/>
              <a:t>праці</a:t>
            </a:r>
            <a:r>
              <a:rPr lang="ru-RU" dirty="0" smtClean="0"/>
              <a:t> громад,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приймають</a:t>
            </a:r>
            <a:r>
              <a:rPr lang="ru-RU" dirty="0" smtClean="0"/>
              <a:t>; </a:t>
            </a:r>
            <a:r>
              <a:rPr lang="ru-RU" dirty="0" err="1" smtClean="0"/>
              <a:t>утруднений</a:t>
            </a:r>
            <a:r>
              <a:rPr lang="ru-RU" dirty="0" smtClean="0"/>
              <a:t> доступ до служб з догляду за </a:t>
            </a:r>
            <a:r>
              <a:rPr lang="ru-RU" dirty="0" err="1" smtClean="0"/>
              <a:t>дітьми</a:t>
            </a:r>
            <a:r>
              <a:rPr lang="ru-RU" dirty="0" smtClean="0"/>
              <a:t> та </a:t>
            </a:r>
            <a:r>
              <a:rPr lang="ru-RU" dirty="0" err="1" smtClean="0"/>
              <a:t>іншими</a:t>
            </a:r>
            <a:r>
              <a:rPr lang="ru-RU" dirty="0" smtClean="0"/>
              <a:t> членами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піклування</a:t>
            </a:r>
            <a:r>
              <a:rPr lang="ru-RU" dirty="0" smtClean="0"/>
              <a:t>; </a:t>
            </a:r>
            <a:r>
              <a:rPr lang="ru-RU" dirty="0" err="1" smtClean="0"/>
              <a:t>розбіжності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очікуваною</a:t>
            </a:r>
            <a:r>
              <a:rPr lang="ru-RU" dirty="0" smtClean="0"/>
              <a:t> </a:t>
            </a:r>
            <a:r>
              <a:rPr lang="ru-RU" dirty="0" err="1" smtClean="0"/>
              <a:t>заробітною</a:t>
            </a:r>
            <a:r>
              <a:rPr lang="ru-RU" dirty="0" smtClean="0"/>
              <a:t> платою і </a:t>
            </a:r>
            <a:r>
              <a:rPr lang="ru-RU" dirty="0" err="1" smtClean="0"/>
              <a:t>ринковою</a:t>
            </a:r>
            <a:r>
              <a:rPr lang="ru-RU" dirty="0" smtClean="0"/>
              <a:t> </a:t>
            </a:r>
            <a:r>
              <a:rPr lang="ru-RU" dirty="0" err="1" smtClean="0"/>
              <a:t>оцінкою</a:t>
            </a:r>
            <a:r>
              <a:rPr lang="ru-RU" dirty="0" smtClean="0"/>
              <a:t> </a:t>
            </a:r>
            <a:r>
              <a:rPr lang="ru-RU" dirty="0" err="1" smtClean="0"/>
              <a:t>компетенцій</a:t>
            </a:r>
            <a:r>
              <a:rPr lang="ru-RU" dirty="0" smtClean="0"/>
              <a:t> з боку </a:t>
            </a:r>
            <a:r>
              <a:rPr lang="ru-RU" dirty="0" err="1" smtClean="0"/>
              <a:t>роботодавців</a:t>
            </a:r>
            <a:r>
              <a:rPr lang="ru-RU" dirty="0" smtClean="0"/>
              <a:t>; </a:t>
            </a:r>
            <a:r>
              <a:rPr lang="ru-RU" dirty="0" err="1" smtClean="0"/>
              <a:t>бюрократичні</a:t>
            </a:r>
            <a:r>
              <a:rPr lang="ru-RU" dirty="0" smtClean="0"/>
              <a:t> </a:t>
            </a:r>
            <a:r>
              <a:rPr lang="ru-RU" dirty="0" err="1" smtClean="0"/>
              <a:t>перепони</a:t>
            </a:r>
            <a:r>
              <a:rPr lang="ru-RU" dirty="0" smtClean="0"/>
              <a:t>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натрапляють</a:t>
            </a:r>
            <a:r>
              <a:rPr lang="ru-RU" dirty="0" smtClean="0"/>
              <a:t> </a:t>
            </a:r>
            <a:r>
              <a:rPr lang="ru-RU" dirty="0" err="1" smtClean="0"/>
              <a:t>претенденти</a:t>
            </a:r>
            <a:r>
              <a:rPr lang="ru-RU" dirty="0" smtClean="0"/>
              <a:t> на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проблем становить </a:t>
            </a:r>
            <a:r>
              <a:rPr lang="ru-RU" dirty="0" err="1" smtClean="0"/>
              <a:t>серйозний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для </a:t>
            </a:r>
            <a:r>
              <a:rPr lang="ru-RU" dirty="0" err="1" smtClean="0"/>
              <a:t>інтеграції</a:t>
            </a:r>
            <a:r>
              <a:rPr lang="ru-RU" dirty="0" smtClean="0"/>
              <a:t> ВПО в </a:t>
            </a:r>
            <a:r>
              <a:rPr lang="ru-RU" dirty="0" err="1" smtClean="0"/>
              <a:t>трудову</a:t>
            </a:r>
            <a:r>
              <a:rPr lang="ru-RU" dirty="0" smtClean="0"/>
              <a:t> сферу, </a:t>
            </a:r>
            <a:r>
              <a:rPr lang="ru-RU" dirty="0" err="1" smtClean="0"/>
              <a:t>добробуту</a:t>
            </a:r>
            <a:r>
              <a:rPr lang="ru-RU" dirty="0" smtClean="0"/>
              <a:t> </a:t>
            </a:r>
            <a:r>
              <a:rPr lang="ru-RU" dirty="0" err="1" smtClean="0"/>
              <a:t>домогосподарств</a:t>
            </a:r>
            <a:r>
              <a:rPr lang="ru-RU" dirty="0" smtClean="0"/>
              <a:t>,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ВПО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та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треба </a:t>
            </a:r>
            <a:r>
              <a:rPr lang="ru-RU" dirty="0" err="1" smtClean="0"/>
              <a:t>шукати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ВПО на ринку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–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розбудови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r>
              <a:rPr lang="ru-RU" dirty="0" err="1" smtClean="0"/>
              <a:t>дистанційної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та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Невідворотною</a:t>
            </a:r>
            <a:r>
              <a:rPr lang="ru-RU" dirty="0" smtClean="0"/>
              <a:t> </a:t>
            </a:r>
            <a:r>
              <a:rPr lang="ru-RU" dirty="0" err="1" smtClean="0"/>
              <a:t>видається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масштабної</a:t>
            </a:r>
            <a:r>
              <a:rPr lang="ru-RU" dirty="0" smtClean="0"/>
              <a:t> </a:t>
            </a:r>
            <a:r>
              <a:rPr lang="ru-RU" dirty="0" err="1" smtClean="0"/>
              <a:t>перекваліфікації</a:t>
            </a:r>
            <a:r>
              <a:rPr lang="ru-RU" dirty="0" smtClean="0"/>
              <a:t> </a:t>
            </a:r>
            <a:r>
              <a:rPr lang="ru-RU" dirty="0" err="1" smtClean="0"/>
              <a:t>переселенців</a:t>
            </a:r>
            <a:r>
              <a:rPr lang="ru-RU" dirty="0" smtClean="0"/>
              <a:t> –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</a:t>
            </a:r>
            <a:r>
              <a:rPr lang="ru-RU" dirty="0" err="1" smtClean="0"/>
              <a:t>знищила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, але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відбудови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й створять. </a:t>
            </a:r>
            <a:r>
              <a:rPr lang="ru-RU" dirty="0" err="1" smtClean="0"/>
              <a:t>Доцільно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 з </a:t>
            </a:r>
            <a:r>
              <a:rPr lang="ru-RU" dirty="0" err="1" smtClean="0"/>
              <a:t>урахуванням</a:t>
            </a:r>
            <a:r>
              <a:rPr lang="ru-RU" dirty="0" smtClean="0"/>
              <a:t> потреб </a:t>
            </a:r>
            <a:r>
              <a:rPr lang="ru-RU" dirty="0" err="1" smtClean="0"/>
              <a:t>ринків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люди </a:t>
            </a:r>
            <a:r>
              <a:rPr lang="ru-RU" dirty="0" err="1" smtClean="0"/>
              <a:t>перемістилися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ідеться</a:t>
            </a:r>
            <a:r>
              <a:rPr lang="ru-RU" dirty="0" smtClean="0"/>
              <a:t> про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у </a:t>
            </a:r>
            <a:r>
              <a:rPr lang="ru-RU" dirty="0" err="1" smtClean="0"/>
              <a:t>співпраці</a:t>
            </a:r>
            <a:r>
              <a:rPr lang="ru-RU" dirty="0" smtClean="0"/>
              <a:t> з </a:t>
            </a:r>
            <a:r>
              <a:rPr lang="ru-RU" dirty="0" err="1" smtClean="0"/>
              <a:t>місцевим</a:t>
            </a:r>
            <a:r>
              <a:rPr lang="ru-RU" dirty="0" smtClean="0"/>
              <a:t> </a:t>
            </a:r>
            <a:r>
              <a:rPr lang="ru-RU" dirty="0" err="1" smtClean="0"/>
              <a:t>бізнесом</a:t>
            </a:r>
            <a:r>
              <a:rPr lang="ru-RU" dirty="0" smtClean="0"/>
              <a:t> </a:t>
            </a:r>
            <a:r>
              <a:rPr lang="ru-RU" dirty="0" err="1" smtClean="0"/>
              <a:t>модульних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для </a:t>
            </a:r>
            <a:r>
              <a:rPr lang="ru-RU" dirty="0" err="1" smtClean="0"/>
              <a:t>швидкої</a:t>
            </a:r>
            <a:r>
              <a:rPr lang="ru-RU" dirty="0" smtClean="0"/>
              <a:t> </a:t>
            </a:r>
            <a:r>
              <a:rPr lang="ru-RU" dirty="0" err="1" smtClean="0"/>
              <a:t>перекваліфікації</a:t>
            </a:r>
            <a:r>
              <a:rPr lang="ru-RU" dirty="0" smtClean="0"/>
              <a:t> та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дуальної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та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на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7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3" y="0"/>
            <a:ext cx="12087497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935" marR="53403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 працездатного віку,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працюють, а також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незайнятi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громадяни,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бажають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трудитися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шукають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вiдповiдно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класифiкацiї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мiжнароднiй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статистицi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економiчно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населення”.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корисною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бажають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участi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суспiльному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економiчно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неактивного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населення”.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530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рівнем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розрахувати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двома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способами: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4109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Частка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зайнятих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загальній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чисельності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20950" algn="just">
              <a:spcBef>
                <a:spcPts val="800"/>
              </a:spcBef>
              <a:spcAft>
                <a:spcPts val="0"/>
              </a:spcAft>
              <a:tabLst>
                <a:tab pos="4831080" algn="l"/>
              </a:tabLst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Чз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Symbol" panose="05050102010706020507" pitchFamily="18" charset="2"/>
                <a:ea typeface="Times New Roman" panose="02020603050405020304" pitchFamily="18" charset="0"/>
              </a:rPr>
              <a:t>/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uk-UA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100%,	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20950" algn="just">
              <a:spcBef>
                <a:spcPts val="800"/>
              </a:spcBef>
              <a:spcAft>
                <a:spcPts val="0"/>
              </a:spcAft>
              <a:tabLst>
                <a:tab pos="483108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зайнятості,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indent="431800">
              <a:lnSpc>
                <a:spcPct val="150000"/>
              </a:lnSpc>
              <a:spcBef>
                <a:spcPts val="800"/>
              </a:spcBef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Чз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чисельність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зайнятого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балансу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трудових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осіб;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23875" indent="203200">
              <a:lnSpc>
                <a:spcPct val="150000"/>
              </a:lnSpc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uk-UA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чисельність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населення,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uk-UA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балансу</a:t>
            </a:r>
            <a:r>
              <a:rPr lang="uk-UA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трудових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осіб.</a:t>
            </a:r>
          </a:p>
          <a:p>
            <a:pPr marL="749935" marR="523875" indent="203200">
              <a:lnSpc>
                <a:spcPct val="150000"/>
              </a:lnSpc>
            </a:pPr>
            <a:r>
              <a:rPr lang="uk-UA" dirty="0" smtClean="0">
                <a:latin typeface="Times New Roman" panose="02020603050405020304" pitchFamily="18" charset="0"/>
              </a:rPr>
              <a:t>2.</a:t>
            </a:r>
            <a:r>
              <a:rPr lang="uk-UA" dirty="0" smtClean="0"/>
              <a:t>Частка </a:t>
            </a:r>
            <a:r>
              <a:rPr lang="uk-UA" dirty="0"/>
              <a:t>зайнятих в економічно активному </a:t>
            </a:r>
            <a:r>
              <a:rPr lang="uk-UA" dirty="0" smtClean="0"/>
              <a:t>населенні</a:t>
            </a:r>
          </a:p>
          <a:p>
            <a:pPr marL="2661285">
              <a:spcBef>
                <a:spcPts val="910"/>
              </a:spcBef>
              <a:tabLst>
                <a:tab pos="4691380" algn="l"/>
              </a:tabLst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Symbol" panose="05050102010706020507" pitchFamily="18" charset="2"/>
                <a:ea typeface="Times New Roman" panose="02020603050405020304" pitchFamily="18" charset="0"/>
              </a:rPr>
              <a:t>/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Чеан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100%,	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1285">
              <a:spcBef>
                <a:spcPts val="910"/>
              </a:spcBef>
              <a:tabLst>
                <a:tab pos="469138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pc="3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Чеан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чисельність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економічно-активного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наслення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осіб.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23875" indent="203200">
              <a:lnSpc>
                <a:spcPct val="150000"/>
              </a:lnSpc>
            </a:pPr>
            <a:endParaRPr lang="en-US" dirty="0"/>
          </a:p>
          <a:p>
            <a:pPr marL="749935" marR="523875" indent="203200"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0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52400" y="0"/>
            <a:ext cx="12344400" cy="6812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534670" lvl="1" indent="-285750" algn="just">
              <a:lnSpc>
                <a:spcPts val="4800"/>
              </a:lnSpc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"/>
              <a:tabLst>
                <a:tab pos="228600" algn="l"/>
                <a:tab pos="2104390" algn="l"/>
              </a:tabLst>
            </a:pPr>
            <a:r>
              <a:rPr lang="uk-UA" sz="14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Економічна</a:t>
            </a:r>
            <a:r>
              <a:rPr lang="uk-UA" sz="1400" b="1" u="heavy" spc="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</a:t>
            </a:r>
            <a:r>
              <a:rPr lang="uk-UA" sz="1400" b="1" u="heavy" spc="9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зайнятості</a:t>
            </a:r>
            <a:r>
              <a:rPr lang="uk-UA" sz="1400" b="1" spc="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uk-UA" sz="1400" spc="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тому,</a:t>
            </a:r>
            <a:r>
              <a:rPr lang="uk-UA" sz="1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1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1400" spc="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діяльнiсть</a:t>
            </a:r>
            <a:r>
              <a:rPr lang="uk-UA" sz="1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2765" algn="just">
              <a:lnSpc>
                <a:spcPct val="150000"/>
              </a:lnSpc>
              <a:spcBef>
                <a:spcPts val="810"/>
              </a:spcBef>
              <a:spcAft>
                <a:spcPts val="0"/>
              </a:spcAft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суспiльного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нацiонального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доходу).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Практичний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висновок з цього простий: чим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бiльше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трудовi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ресурси — тим краще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трудовий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потенцiал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країни,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окремих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peгioнів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галузей,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пiдприємств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тим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бiльше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виробляється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суспiльного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продукту. Це є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основа,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якiй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базуватись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зайнятостi</a:t>
            </a:r>
            <a:r>
              <a:rPr lang="uk-UA" sz="14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3400" indent="43180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1400" b="1" u="heavy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Соцiальна</a:t>
            </a:r>
            <a:r>
              <a:rPr lang="uk-UA" sz="1400" b="1" u="heavy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b="1" u="heavy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cутність</a:t>
            </a:r>
            <a:r>
              <a:rPr lang="uk-UA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поляає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тому, що вона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вiдображає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тiльки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потребу людей у прибутках, але й необхідність особи в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самовираженнi</a:t>
            </a:r>
            <a:r>
              <a:rPr lang="uk-UA" sz="14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корисну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вiдображає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ступiнь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задоволення</a:t>
            </a:r>
            <a:r>
              <a:rPr lang="uk-UA" sz="14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своїx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певному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piвні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соцiально-економiчного</a:t>
            </a:r>
            <a:r>
              <a:rPr lang="uk-UA" sz="1400" spc="3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суспiльства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Практичний висновок, отже, такий, що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суспiльство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якщо воно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націлене на подальший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соцiальний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економiчний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розвиток, не може байдуже</a:t>
            </a:r>
            <a:r>
              <a:rPr lang="uk-UA" sz="14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ставиться до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кiлькостi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громадян,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суспiльно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корисною працею.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Тобто,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безробiття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понад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норму,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z="1400" spc="3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знижуватись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конкретними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державними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заходами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спiввiдношення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попиту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пропозицiї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робочої сили. I це має бути другою основою, на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якiй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будується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Державна програма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зайнятостi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населення i державна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полiтика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цiй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галузi</a:t>
            </a:r>
            <a:r>
              <a:rPr lang="uk-UA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взагалі.</a:t>
            </a:r>
          </a:p>
          <a:p>
            <a:r>
              <a:rPr lang="uk-UA" b="1" dirty="0" err="1"/>
              <a:t>Головнi</a:t>
            </a:r>
            <a:r>
              <a:rPr lang="uk-UA" b="1" dirty="0"/>
              <a:t> принципи </a:t>
            </a:r>
            <a:r>
              <a:rPr lang="uk-UA" b="1" dirty="0" err="1"/>
              <a:t>зайнятостi</a:t>
            </a:r>
            <a:r>
              <a:rPr lang="uk-UA" b="1" dirty="0"/>
              <a:t> </a:t>
            </a:r>
            <a:r>
              <a:rPr lang="uk-UA" dirty="0"/>
              <a:t>населення в </a:t>
            </a:r>
            <a:r>
              <a:rPr lang="uk-UA" dirty="0" err="1"/>
              <a:t>ринковiй</a:t>
            </a:r>
            <a:r>
              <a:rPr lang="uk-UA" dirty="0"/>
              <a:t> </a:t>
            </a:r>
            <a:r>
              <a:rPr lang="uk-UA" dirty="0" err="1"/>
              <a:t>економiцi</a:t>
            </a:r>
            <a:r>
              <a:rPr lang="uk-UA" dirty="0"/>
              <a:t> </a:t>
            </a:r>
            <a:r>
              <a:rPr lang="uk-UA" dirty="0" err="1"/>
              <a:t>соцiального</a:t>
            </a:r>
            <a:r>
              <a:rPr lang="uk-UA" dirty="0"/>
              <a:t> спрямування наступні:</a:t>
            </a:r>
            <a:endParaRPr lang="en-US" dirty="0"/>
          </a:p>
          <a:p>
            <a:pPr lvl="0"/>
            <a:r>
              <a:rPr lang="uk-UA" dirty="0" smtClean="0"/>
              <a:t>1.виключне </a:t>
            </a:r>
            <a:r>
              <a:rPr lang="uk-UA" dirty="0"/>
              <a:t>право громадян розпоряджатись своїми </a:t>
            </a:r>
            <a:r>
              <a:rPr lang="uk-UA" dirty="0" err="1"/>
              <a:t>здiбностями</a:t>
            </a:r>
            <a:r>
              <a:rPr lang="uk-UA" dirty="0"/>
              <a:t> до </a:t>
            </a:r>
            <a:r>
              <a:rPr lang="uk-UA" dirty="0" err="1"/>
              <a:t>працi</a:t>
            </a:r>
            <a:r>
              <a:rPr lang="uk-UA" dirty="0"/>
              <a:t>. Не дозволяється </a:t>
            </a:r>
            <a:r>
              <a:rPr lang="uk-UA" dirty="0" err="1"/>
              <a:t>примусовiсть</a:t>
            </a:r>
            <a:r>
              <a:rPr lang="uk-UA" dirty="0"/>
              <a:t> </a:t>
            </a:r>
            <a:r>
              <a:rPr lang="uk-UA" dirty="0" err="1"/>
              <a:t>працi</a:t>
            </a:r>
            <a:r>
              <a:rPr lang="uk-UA" dirty="0"/>
              <a:t>, </a:t>
            </a:r>
            <a:r>
              <a:rPr lang="uk-UA" dirty="0" err="1"/>
              <a:t>окpiм</a:t>
            </a:r>
            <a:r>
              <a:rPr lang="uk-UA" dirty="0"/>
              <a:t> </a:t>
            </a:r>
            <a:r>
              <a:rPr lang="uk-UA" dirty="0" err="1"/>
              <a:t>випадкiв</a:t>
            </a:r>
            <a:r>
              <a:rPr lang="uk-UA" dirty="0"/>
              <a:t>, </a:t>
            </a:r>
            <a:r>
              <a:rPr lang="uk-UA" dirty="0" err="1" smtClean="0"/>
              <a:t>визначенихзаконом</a:t>
            </a:r>
            <a:r>
              <a:rPr lang="uk-UA" dirty="0"/>
              <a:t>. Такий принцип передбачає те, що особа обирає сама, де i </a:t>
            </a:r>
            <a:r>
              <a:rPr lang="uk-UA" dirty="0" err="1"/>
              <a:t>скiльки</a:t>
            </a:r>
            <a:r>
              <a:rPr lang="uk-UA" dirty="0"/>
              <a:t> працювати, за яких умов i </a:t>
            </a:r>
            <a:r>
              <a:rPr lang="uk-UA" dirty="0" err="1"/>
              <a:t>вiдповiдає</a:t>
            </a:r>
            <a:r>
              <a:rPr lang="uk-UA" dirty="0"/>
              <a:t> за </a:t>
            </a:r>
            <a:r>
              <a:rPr lang="uk-UA" dirty="0" err="1"/>
              <a:t>наслiдки</a:t>
            </a:r>
            <a:r>
              <a:rPr lang="uk-UA" dirty="0"/>
              <a:t> </a:t>
            </a:r>
            <a:r>
              <a:rPr lang="uk-UA" dirty="0" err="1"/>
              <a:t>cвoєї</a:t>
            </a:r>
            <a:r>
              <a:rPr lang="uk-UA" dirty="0"/>
              <a:t> </a:t>
            </a:r>
            <a:r>
              <a:rPr lang="uk-UA" dirty="0" err="1"/>
              <a:t>дiяльностi</a:t>
            </a:r>
            <a:r>
              <a:rPr lang="uk-UA" dirty="0"/>
              <a:t>. Але це не означає, що суспільство зобов’язане задовольнити потреби кожного в тому або іншому </a:t>
            </a:r>
            <a:r>
              <a:rPr lang="uk-UA" dirty="0" err="1"/>
              <a:t>видi</a:t>
            </a:r>
            <a:r>
              <a:rPr lang="uk-UA" dirty="0"/>
              <a:t> зайнятості чи професії;</a:t>
            </a:r>
            <a:endParaRPr lang="en-US" dirty="0"/>
          </a:p>
          <a:p>
            <a:pPr lvl="0"/>
            <a:r>
              <a:rPr lang="uk-UA" dirty="0" smtClean="0"/>
              <a:t>2.вiдповiдальнiсть </a:t>
            </a:r>
            <a:r>
              <a:rPr lang="uk-UA" dirty="0"/>
              <a:t>держави за створення умов для реалізації права громадян на працю. Цей принцип покладено в основу діяльності </a:t>
            </a:r>
            <a:r>
              <a:rPr lang="uk-UA" dirty="0" err="1"/>
              <a:t>Мінicтepствa</a:t>
            </a:r>
            <a:r>
              <a:rPr lang="uk-UA" dirty="0"/>
              <a:t> </a:t>
            </a:r>
            <a:r>
              <a:rPr lang="uk-UA" dirty="0" err="1"/>
              <a:t>працi</a:t>
            </a:r>
            <a:r>
              <a:rPr lang="uk-UA" dirty="0"/>
              <a:t> та </a:t>
            </a:r>
            <a:r>
              <a:rPr lang="uk-UA" dirty="0" err="1"/>
              <a:t>соцiальної</a:t>
            </a:r>
            <a:r>
              <a:rPr lang="uk-UA" dirty="0"/>
              <a:t> </a:t>
            </a:r>
            <a:r>
              <a:rPr lang="uk-UA" dirty="0" err="1"/>
              <a:t>полiтики</a:t>
            </a:r>
            <a:r>
              <a:rPr lang="uk-UA" dirty="0"/>
              <a:t> України через органи Державної служби зайнятості. В основі політики зайнятості лежить відмова </a:t>
            </a:r>
            <a:r>
              <a:rPr lang="uk-UA" dirty="0" err="1"/>
              <a:t>вiд</a:t>
            </a:r>
            <a:r>
              <a:rPr lang="uk-UA" dirty="0"/>
              <a:t> жорсткої </a:t>
            </a:r>
            <a:r>
              <a:rPr lang="uk-UA" dirty="0" err="1"/>
              <a:t>регламентацiї</a:t>
            </a:r>
            <a:r>
              <a:rPr lang="uk-UA" dirty="0"/>
              <a:t> форм i </a:t>
            </a:r>
            <a:r>
              <a:rPr lang="uk-UA" dirty="0" err="1"/>
              <a:t>режимiв</a:t>
            </a:r>
            <a:r>
              <a:rPr lang="uk-UA" dirty="0"/>
              <a:t> </a:t>
            </a:r>
            <a:r>
              <a:rPr lang="uk-UA" dirty="0" err="1"/>
              <a:t>зайнятостi</a:t>
            </a:r>
            <a:r>
              <a:rPr lang="uk-UA" dirty="0"/>
              <a:t>, вимушеної </a:t>
            </a:r>
            <a:r>
              <a:rPr lang="uk-UA" dirty="0" err="1"/>
              <a:t>обов’язковостi</a:t>
            </a:r>
            <a:r>
              <a:rPr lang="uk-UA" dirty="0"/>
              <a:t> праці; в суспільній сфері та сприяння розкриттю інтересів і потреб людини через вільний вибір будь-якої сфери суспільно корисної діяльності.</a:t>
            </a:r>
            <a:endParaRPr lang="en-US" dirty="0"/>
          </a:p>
          <a:p>
            <a:pPr marL="749935" marR="533400" indent="43180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554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925" y="121814"/>
            <a:ext cx="11861075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ПРИНЦИПИ ДЕРЖАВНОЇ ПОЛІТИКИ УКРАЇНИ В СФЕРІ ЗАЙНЯТОСТІ</a:t>
            </a:r>
          </a:p>
          <a:p>
            <a:pPr marL="342900" indent="-342900">
              <a:buAutoNum type="arabicParenR"/>
            </a:pP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рівних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усім</a:t>
            </a:r>
            <a:r>
              <a:rPr lang="ru-RU" dirty="0" smtClean="0"/>
              <a:t> </a:t>
            </a:r>
            <a:r>
              <a:rPr lang="ru-RU" dirty="0" err="1" smtClean="0"/>
              <a:t>громадянам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національності</a:t>
            </a:r>
            <a:r>
              <a:rPr lang="ru-RU" dirty="0" smtClean="0"/>
              <a:t>, </a:t>
            </a:r>
            <a:r>
              <a:rPr lang="ru-RU" dirty="0" err="1" smtClean="0"/>
              <a:t>статі</a:t>
            </a:r>
            <a:r>
              <a:rPr lang="ru-RU" dirty="0" smtClean="0"/>
              <a:t>, </a:t>
            </a:r>
            <a:r>
              <a:rPr lang="ru-RU" dirty="0" err="1" smtClean="0"/>
              <a:t>віку</a:t>
            </a:r>
            <a:r>
              <a:rPr lang="ru-RU" dirty="0" smtClean="0"/>
              <a:t>, </a:t>
            </a:r>
            <a:r>
              <a:rPr lang="ru-RU" dirty="0" err="1" smtClean="0"/>
              <a:t>соціального</a:t>
            </a:r>
            <a:r>
              <a:rPr lang="ru-RU" dirty="0" smtClean="0"/>
              <a:t> стану,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переконань</a:t>
            </a:r>
            <a:r>
              <a:rPr lang="ru-RU" dirty="0" smtClean="0"/>
              <a:t> і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релігії</a:t>
            </a:r>
            <a:r>
              <a:rPr lang="ru-RU" dirty="0" smtClean="0"/>
              <a:t> в </a:t>
            </a:r>
            <a:r>
              <a:rPr lang="ru-RU" dirty="0" err="1" smtClean="0"/>
              <a:t>реалізації</a:t>
            </a:r>
            <a:r>
              <a:rPr lang="ru-RU" dirty="0" smtClean="0"/>
              <a:t> права на </a:t>
            </a:r>
            <a:r>
              <a:rPr lang="ru-RU" dirty="0" err="1" smtClean="0"/>
              <a:t>добровільну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і </a:t>
            </a:r>
            <a:r>
              <a:rPr lang="ru-RU" dirty="0" err="1" smtClean="0"/>
              <a:t>вільний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2)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3)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і </a:t>
            </a:r>
            <a:r>
              <a:rPr lang="ru-RU" dirty="0" err="1" smtClean="0"/>
              <a:t>тривалого</a:t>
            </a:r>
            <a:r>
              <a:rPr lang="ru-RU" dirty="0" smtClean="0"/>
              <a:t> (</a:t>
            </a:r>
            <a:r>
              <a:rPr lang="ru-RU" dirty="0" err="1" smtClean="0"/>
              <a:t>більше</a:t>
            </a:r>
            <a:r>
              <a:rPr lang="ru-RU" dirty="0" smtClean="0"/>
              <a:t> року) </a:t>
            </a:r>
            <a:r>
              <a:rPr lang="ru-RU" dirty="0" err="1" smtClean="0"/>
              <a:t>безробіття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4) 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трудової</a:t>
            </a:r>
            <a:r>
              <a:rPr lang="ru-RU" dirty="0" smtClean="0"/>
              <a:t> і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ініціативи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 до </a:t>
            </a:r>
            <a:r>
              <a:rPr lang="ru-RU" dirty="0" err="1" smtClean="0"/>
              <a:t>продуктивної</a:t>
            </a:r>
            <a:r>
              <a:rPr lang="ru-RU" dirty="0" smtClean="0"/>
              <a:t>,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5)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для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зазнають</a:t>
            </a:r>
            <a:r>
              <a:rPr lang="ru-RU" dirty="0" smtClean="0"/>
              <a:t> </a:t>
            </a:r>
            <a:r>
              <a:rPr lang="ru-RU" dirty="0" err="1" smtClean="0"/>
              <a:t>труднощів</a:t>
            </a:r>
            <a:r>
              <a:rPr lang="ru-RU" dirty="0" smtClean="0"/>
              <a:t> у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допомога</a:t>
            </a:r>
            <a:r>
              <a:rPr lang="ru-RU" dirty="0" smtClean="0"/>
              <a:t> особливо </a:t>
            </a:r>
            <a:r>
              <a:rPr lang="ru-RU" dirty="0" err="1" smtClean="0"/>
              <a:t>зацікавленим</a:t>
            </a:r>
            <a:r>
              <a:rPr lang="ru-RU" dirty="0" smtClean="0"/>
              <a:t> у </a:t>
            </a:r>
            <a:r>
              <a:rPr lang="ru-RU" dirty="0" err="1" smtClean="0"/>
              <a:t>працевлаштуванні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6)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з </a:t>
            </a:r>
            <a:r>
              <a:rPr lang="ru-RU" dirty="0" err="1" smtClean="0"/>
              <a:t>централізованими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7)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роботодавців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, і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.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"/>
              <a:tabLst>
                <a:tab pos="228600" algn="l"/>
                <a:tab pos="292862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зайнятості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/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>
              <a:spcBef>
                <a:spcPts val="40"/>
              </a:spcBef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Концептуально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населення можна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подiлити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повну, глобальну,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добровiльну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примусову.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935" marR="533400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Повна </a:t>
            </a:r>
            <a:r>
              <a:rPr lang="uk-UA" b="1" u="heavy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зайнятiсть</a:t>
            </a:r>
            <a:r>
              <a:rPr lang="uk-UA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населення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 це така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якої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пропозицiя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повнiстю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покривається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попитом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боку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суспiльного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виробництва. Повна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працездатного населення – це 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вcix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pecypciв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(повну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плутати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повною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зайнятiстю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особи або групи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осiб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що визначаються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зайнятiстю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особи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осiб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день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тиждень,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iндивiдуальним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використанням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рабочого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2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900263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935" marR="53403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Повна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зайнятiсть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може бути досягнута при будь-якому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piвнi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залучення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 сили, якщо цей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piвeнь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відповідає задоволенню потреб населення в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рабочих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мiсцях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умов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економiчної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доцiльностi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пропонованих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мiсць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u="heavy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Економiчно</a:t>
            </a:r>
            <a:r>
              <a:rPr lang="uk-UA" b="1" u="heavy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u="heavy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доцiльне</a:t>
            </a:r>
            <a:r>
              <a:rPr lang="uk-UA" b="1" u="heavy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робоче </a:t>
            </a:r>
            <a:r>
              <a:rPr lang="uk-UA" b="1" u="heavy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мiсце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 це робоче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мiсце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яке дозволяє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працiвниковi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досягти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високої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продуктивностi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праці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достойний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заробiток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uk-UA" b="1" dirty="0"/>
              <a:t>Головне завдання держави у забезпеченні повної зайнятості – кожному</a:t>
            </a:r>
            <a:r>
              <a:rPr lang="uk-UA" b="1" dirty="0" smtClean="0"/>
              <a:t>, хто </a:t>
            </a:r>
            <a:r>
              <a:rPr lang="uk-UA" b="1" dirty="0"/>
              <a:t>бажає працювати, держава повинна надати робоче місце.</a:t>
            </a:r>
            <a:endParaRPr lang="en-US" b="1" dirty="0"/>
          </a:p>
          <a:p>
            <a:pPr marL="749935" marR="534035" indent="431800" algn="just">
              <a:lnSpc>
                <a:spcPct val="150000"/>
              </a:lnSpc>
              <a:spcAft>
                <a:spcPts val="0"/>
              </a:spcAft>
            </a:pPr>
            <a:r>
              <a:rPr lang="uk-UA" b="1" u="heavy" dirty="0"/>
              <a:t>Глобальна </a:t>
            </a:r>
            <a:r>
              <a:rPr lang="uk-UA" b="1" u="heavy" dirty="0" err="1"/>
              <a:t>зайнятiсть</a:t>
            </a:r>
            <a:r>
              <a:rPr lang="uk-UA" b="1" dirty="0"/>
              <a:t> </a:t>
            </a:r>
            <a:r>
              <a:rPr lang="uk-UA" dirty="0"/>
              <a:t>— це врахування </a:t>
            </a:r>
            <a:r>
              <a:rPr lang="uk-UA" dirty="0" err="1"/>
              <a:t>вcix</a:t>
            </a:r>
            <a:r>
              <a:rPr lang="uk-UA" dirty="0"/>
              <a:t> </a:t>
            </a:r>
            <a:r>
              <a:rPr lang="uk-UA" dirty="0" err="1"/>
              <a:t>видiв</a:t>
            </a:r>
            <a:r>
              <a:rPr lang="uk-UA" dirty="0"/>
              <a:t> корисної </a:t>
            </a:r>
            <a:r>
              <a:rPr lang="uk-UA" dirty="0" err="1"/>
              <a:t>дiяльностi</a:t>
            </a:r>
            <a:r>
              <a:rPr lang="uk-UA" dirty="0"/>
              <a:t> як у </a:t>
            </a:r>
            <a:r>
              <a:rPr lang="uk-UA" dirty="0" err="1"/>
              <a:t>суспiльному</a:t>
            </a:r>
            <a:r>
              <a:rPr lang="uk-UA" dirty="0"/>
              <a:t> </a:t>
            </a:r>
            <a:r>
              <a:rPr lang="uk-UA" dirty="0" err="1"/>
              <a:t>виробництвi</a:t>
            </a:r>
            <a:r>
              <a:rPr lang="uk-UA" dirty="0"/>
              <a:t> так i поза ним. До глобальної </a:t>
            </a:r>
            <a:r>
              <a:rPr lang="uk-UA" dirty="0" err="1"/>
              <a:t>зайнятостi</a:t>
            </a:r>
            <a:r>
              <a:rPr lang="uk-UA" dirty="0"/>
              <a:t> можна </a:t>
            </a:r>
            <a:r>
              <a:rPr lang="uk-UA" dirty="0" err="1"/>
              <a:t>вiднести</a:t>
            </a:r>
            <a:r>
              <a:rPr lang="uk-UA" dirty="0"/>
              <a:t> i так звану </a:t>
            </a:r>
            <a:r>
              <a:rPr lang="uk-UA" dirty="0" err="1"/>
              <a:t>тiньову</a:t>
            </a:r>
            <a:r>
              <a:rPr lang="uk-UA" dirty="0"/>
              <a:t> </a:t>
            </a:r>
            <a:r>
              <a:rPr lang="uk-UA" dirty="0" err="1"/>
              <a:t>eкoнoмiкy</a:t>
            </a:r>
            <a:r>
              <a:rPr lang="uk-UA" dirty="0"/>
              <a:t> та нерегламентовану </a:t>
            </a:r>
            <a:r>
              <a:rPr lang="uk-UA" dirty="0" err="1"/>
              <a:t>зайнятiсть</a:t>
            </a:r>
            <a:r>
              <a:rPr lang="uk-UA" dirty="0"/>
              <a:t>. Поза </a:t>
            </a:r>
            <a:r>
              <a:rPr lang="uk-UA" dirty="0" err="1"/>
              <a:t>суспiльним</a:t>
            </a:r>
            <a:r>
              <a:rPr lang="uk-UA" dirty="0"/>
              <a:t> виробництвом знаходяться </a:t>
            </a:r>
            <a:r>
              <a:rPr lang="uk-UA" dirty="0" err="1"/>
              <a:t>тaкi</a:t>
            </a:r>
            <a:r>
              <a:rPr lang="uk-UA" dirty="0"/>
              <a:t> </a:t>
            </a:r>
            <a:r>
              <a:rPr lang="uk-UA" dirty="0" err="1"/>
              <a:t>суспiльно</a:t>
            </a:r>
            <a:r>
              <a:rPr lang="uk-UA" dirty="0"/>
              <a:t> </a:t>
            </a:r>
            <a:r>
              <a:rPr lang="uk-UA" dirty="0" err="1"/>
              <a:t>кориснi</a:t>
            </a:r>
            <a:r>
              <a:rPr lang="uk-UA" dirty="0"/>
              <a:t> види </a:t>
            </a:r>
            <a:r>
              <a:rPr lang="uk-UA" dirty="0" err="1"/>
              <a:t>зайнятостi</a:t>
            </a:r>
            <a:r>
              <a:rPr lang="uk-UA" dirty="0"/>
              <a:t> </a:t>
            </a:r>
            <a:r>
              <a:rPr lang="uk-UA" dirty="0" smtClean="0"/>
              <a:t>як </a:t>
            </a:r>
            <a:r>
              <a:rPr lang="ru-RU" dirty="0" err="1" smtClean="0"/>
              <a:t>навчання</a:t>
            </a:r>
            <a:r>
              <a:rPr lang="ru-RU" dirty="0" smtClean="0"/>
              <a:t> в </a:t>
            </a:r>
            <a:r>
              <a:rPr lang="ru-RU" dirty="0" err="1" smtClean="0"/>
              <a:t>загальноосвітніх</a:t>
            </a:r>
            <a:r>
              <a:rPr lang="ru-RU" dirty="0" smtClean="0"/>
              <a:t>,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і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закладах,</a:t>
            </a:r>
            <a:r>
              <a:rPr lang="uk-UA" dirty="0" smtClean="0"/>
              <a:t> </a:t>
            </a:r>
            <a:r>
              <a:rPr lang="uk-UA" dirty="0"/>
              <a:t>догляд за </a:t>
            </a:r>
            <a:r>
              <a:rPr lang="uk-UA" dirty="0" err="1"/>
              <a:t>дiтьми</a:t>
            </a:r>
            <a:r>
              <a:rPr lang="uk-UA" dirty="0"/>
              <a:t> та хворими, ведення домогосподарства, тимчасова </a:t>
            </a:r>
            <a:r>
              <a:rPr lang="uk-UA" dirty="0" err="1"/>
              <a:t>зайнятiсть</a:t>
            </a:r>
            <a:r>
              <a:rPr lang="uk-UA" dirty="0"/>
              <a:t> тощо, але така </a:t>
            </a:r>
            <a:r>
              <a:rPr lang="uk-UA" dirty="0" err="1"/>
              <a:t>зайнятiсть</a:t>
            </a:r>
            <a:r>
              <a:rPr lang="uk-UA" dirty="0"/>
              <a:t> теж є </a:t>
            </a:r>
            <a:r>
              <a:rPr lang="uk-UA" dirty="0" err="1"/>
              <a:t>суспiльно</a:t>
            </a:r>
            <a:r>
              <a:rPr lang="uk-UA" dirty="0"/>
              <a:t> </a:t>
            </a:r>
            <a:r>
              <a:rPr lang="uk-UA" dirty="0" smtClean="0"/>
              <a:t>корисною</a:t>
            </a:r>
          </a:p>
          <a:p>
            <a:r>
              <a:rPr lang="uk-UA" b="1" u="heavy" dirty="0" smtClean="0"/>
              <a:t>примусова </a:t>
            </a:r>
            <a:r>
              <a:rPr lang="uk-UA" b="1" u="heavy" dirty="0" err="1" smtClean="0"/>
              <a:t>зайнятость</a:t>
            </a:r>
            <a:r>
              <a:rPr lang="uk-UA" b="1" dirty="0" smtClean="0"/>
              <a:t> </a:t>
            </a:r>
            <a:r>
              <a:rPr lang="uk-UA" dirty="0" smtClean="0"/>
              <a:t>не </a:t>
            </a:r>
            <a:r>
              <a:rPr lang="uk-UA" dirty="0"/>
              <a:t>тільки право, а й обов’язок трудитись. Кожен працездатний громадянин мусів працювати з ранньої юності до пенсійного віку.</a:t>
            </a:r>
            <a:endParaRPr lang="en-US" dirty="0"/>
          </a:p>
          <a:p>
            <a:r>
              <a:rPr lang="uk-UA" b="1" u="heavy" dirty="0"/>
              <a:t>Добровільна незайнятість</a:t>
            </a:r>
            <a:r>
              <a:rPr lang="uk-UA" b="1" dirty="0"/>
              <a:t> </a:t>
            </a:r>
            <a:r>
              <a:rPr lang="uk-UA" dirty="0"/>
              <a:t>не може бути підставою притягнення громадян до адміністративної, карної та іншої відповідальності. Але тим, хто готовий трудитись і вишукує можливості для цього, держава повинна надати відповідну роботу.</a:t>
            </a:r>
            <a:endParaRPr lang="en-US" dirty="0"/>
          </a:p>
          <a:p>
            <a:pPr marL="749935" marR="534035" indent="431800" algn="just">
              <a:lnSpc>
                <a:spcPct val="150000"/>
              </a:lnSpc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96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3" y="210244"/>
            <a:ext cx="1199605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Повна</a:t>
            </a:r>
            <a:r>
              <a:rPr lang="ru-RU" b="1" dirty="0" smtClean="0"/>
              <a:t> </a:t>
            </a:r>
            <a:r>
              <a:rPr lang="ru-RU" b="1" dirty="0" err="1" smtClean="0"/>
              <a:t>зайнятість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дня (</a:t>
            </a:r>
            <a:r>
              <a:rPr lang="ru-RU" dirty="0" err="1" smtClean="0"/>
              <a:t>тижня</a:t>
            </a:r>
            <a:r>
              <a:rPr lang="ru-RU" dirty="0" smtClean="0"/>
              <a:t>, сезону, року), яка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дохід</a:t>
            </a:r>
            <a:r>
              <a:rPr lang="ru-RU" dirty="0" smtClean="0"/>
              <a:t> у </a:t>
            </a:r>
            <a:r>
              <a:rPr lang="ru-RU" dirty="0" err="1" smtClean="0"/>
              <a:t>нормальних</a:t>
            </a:r>
            <a:r>
              <a:rPr lang="ru-RU" dirty="0" smtClean="0"/>
              <a:t> для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 </a:t>
            </a:r>
            <a:r>
              <a:rPr lang="ru-RU" dirty="0" err="1" smtClean="0"/>
              <a:t>розмірах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Неповна</a:t>
            </a:r>
            <a:r>
              <a:rPr lang="ru-RU" b="1" dirty="0" smtClean="0"/>
              <a:t> </a:t>
            </a:r>
            <a:r>
              <a:rPr lang="ru-RU" b="1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конкретної</a:t>
            </a:r>
            <a:r>
              <a:rPr lang="ru-RU" dirty="0" smtClean="0"/>
              <a:t> особи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неповного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 </a:t>
            </a:r>
            <a:r>
              <a:rPr lang="ru-RU" dirty="0" err="1" smtClean="0"/>
              <a:t>або</a:t>
            </a:r>
            <a:r>
              <a:rPr lang="ru-RU" dirty="0" smtClean="0"/>
              <a:t> з </a:t>
            </a:r>
            <a:r>
              <a:rPr lang="ru-RU" dirty="0" err="1" smtClean="0"/>
              <a:t>неповною</a:t>
            </a:r>
            <a:r>
              <a:rPr lang="ru-RU" dirty="0" smtClean="0"/>
              <a:t> оплатою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недостатньою</a:t>
            </a:r>
            <a:r>
              <a:rPr lang="ru-RU" dirty="0" smtClean="0"/>
              <a:t> </a:t>
            </a:r>
            <a:r>
              <a:rPr lang="ru-RU" dirty="0" err="1" smtClean="0"/>
              <a:t>ефективністю</a:t>
            </a:r>
            <a:r>
              <a:rPr lang="ru-RU" dirty="0" smtClean="0"/>
              <a:t>. </a:t>
            </a:r>
            <a:r>
              <a:rPr lang="ru-RU" dirty="0" err="1" smtClean="0"/>
              <a:t>Неповна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явною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прихованою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Явна </a:t>
            </a:r>
            <a:r>
              <a:rPr lang="ru-RU" dirty="0" err="1" smtClean="0"/>
              <a:t>неповна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соціальними</a:t>
            </a:r>
            <a:r>
              <a:rPr lang="ru-RU" dirty="0" smtClean="0"/>
              <a:t> причинами,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необхідністю</a:t>
            </a:r>
            <a:r>
              <a:rPr lang="ru-RU" dirty="0" smtClean="0"/>
              <a:t> </a:t>
            </a:r>
            <a:r>
              <a:rPr lang="ru-RU" dirty="0" err="1" smtClean="0"/>
              <a:t>здобути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, </a:t>
            </a:r>
            <a:r>
              <a:rPr lang="ru-RU" dirty="0" err="1" smtClean="0"/>
              <a:t>професію</a:t>
            </a:r>
            <a:r>
              <a:rPr lang="ru-RU" dirty="0" smtClean="0"/>
              <a:t>,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кваліфікацію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Неповну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виміряти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заробіток</a:t>
            </a:r>
            <a:r>
              <a:rPr lang="ru-RU" dirty="0" smtClean="0"/>
              <a:t>, </a:t>
            </a:r>
            <a:r>
              <a:rPr lang="ru-RU" dirty="0" err="1" smtClean="0"/>
              <a:t>відпрацьований</a:t>
            </a:r>
            <a:r>
              <a:rPr lang="ru-RU" dirty="0" smtClean="0"/>
              <a:t> час, </a:t>
            </a:r>
            <a:r>
              <a:rPr lang="ru-RU" dirty="0" err="1" smtClean="0"/>
              <a:t>або</a:t>
            </a:r>
            <a:r>
              <a:rPr lang="ru-RU" dirty="0" smtClean="0"/>
              <a:t> ж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відбіркових</a:t>
            </a:r>
            <a:r>
              <a:rPr lang="ru-RU" dirty="0" smtClean="0"/>
              <a:t> </a:t>
            </a:r>
            <a:r>
              <a:rPr lang="ru-RU" dirty="0" err="1" smtClean="0"/>
              <a:t>обстежень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Прихована</a:t>
            </a:r>
            <a:r>
              <a:rPr lang="ru-RU" b="1" dirty="0" smtClean="0"/>
              <a:t> </a:t>
            </a:r>
            <a:r>
              <a:rPr lang="ru-RU" b="1" dirty="0" err="1" smtClean="0"/>
              <a:t>неповна</a:t>
            </a:r>
            <a:r>
              <a:rPr lang="ru-RU" b="1" dirty="0" smtClean="0"/>
              <a:t> </a:t>
            </a:r>
            <a:r>
              <a:rPr lang="ru-RU" b="1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рівноваги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робочою</a:t>
            </a:r>
            <a:r>
              <a:rPr lang="ru-RU" dirty="0" smtClean="0"/>
              <a:t> силою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виробничими</a:t>
            </a:r>
            <a:r>
              <a:rPr lang="ru-RU" dirty="0" smtClean="0"/>
              <a:t> факторами. Вона </a:t>
            </a:r>
            <a:r>
              <a:rPr lang="ru-RU" dirty="0" err="1" smtClean="0"/>
              <a:t>пов'язана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зменшенням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реконструкцією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і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низьких</a:t>
            </a:r>
            <a:r>
              <a:rPr lang="ru-RU" dirty="0" smtClean="0"/>
              <a:t> доходах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неповному</a:t>
            </a:r>
            <a:r>
              <a:rPr lang="ru-RU" dirty="0" smtClean="0"/>
              <a:t>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компетенції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низькій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прихована</a:t>
            </a:r>
            <a:r>
              <a:rPr lang="ru-RU" dirty="0" smtClean="0"/>
              <a:t> </a:t>
            </a:r>
            <a:r>
              <a:rPr lang="ru-RU" dirty="0" err="1" smtClean="0"/>
              <a:t>неповна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регламентована</a:t>
            </a:r>
            <a:r>
              <a:rPr lang="ru-RU" dirty="0" smtClean="0"/>
              <a:t> законом.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прихована</a:t>
            </a:r>
            <a:r>
              <a:rPr lang="ru-RU" dirty="0" smtClean="0"/>
              <a:t> </a:t>
            </a:r>
            <a:r>
              <a:rPr lang="ru-RU" dirty="0" err="1" smtClean="0"/>
              <a:t>неповна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у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загрозливих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Часткова</a:t>
            </a:r>
            <a:r>
              <a:rPr lang="ru-RU" b="1" dirty="0" smtClean="0"/>
              <a:t> </a:t>
            </a:r>
            <a:r>
              <a:rPr lang="ru-RU" b="1" dirty="0" err="1" smtClean="0"/>
              <a:t>зайнятість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добровільна</a:t>
            </a:r>
            <a:r>
              <a:rPr lang="ru-RU" dirty="0" smtClean="0"/>
              <a:t> </a:t>
            </a:r>
            <a:r>
              <a:rPr lang="ru-RU" dirty="0" err="1" smtClean="0"/>
              <a:t>неповна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Первинна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за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є </a:t>
            </a:r>
            <a:r>
              <a:rPr lang="ru-RU" dirty="0" err="1" smtClean="0"/>
              <a:t>додаткова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, вона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вторинною</a:t>
            </a:r>
            <a:r>
              <a:rPr lang="ru-RU" dirty="0" smtClean="0"/>
              <a:t> </a:t>
            </a:r>
            <a:r>
              <a:rPr lang="ru-RU" dirty="0" err="1" smtClean="0"/>
              <a:t>зайнятістю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,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так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нетрадиційні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належать: сезонна, </a:t>
            </a:r>
            <a:r>
              <a:rPr lang="ru-RU" dirty="0" err="1" smtClean="0"/>
              <a:t>поденна</a:t>
            </a:r>
            <a:r>
              <a:rPr lang="ru-RU" dirty="0" smtClean="0"/>
              <a:t> та </a:t>
            </a:r>
            <a:r>
              <a:rPr lang="ru-RU" dirty="0" err="1" smtClean="0"/>
              <a:t>тимчасова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,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неповний</a:t>
            </a:r>
            <a:r>
              <a:rPr lang="ru-RU" dirty="0" smtClean="0"/>
              <a:t> </a:t>
            </a:r>
            <a:r>
              <a:rPr lang="ru-RU" dirty="0" err="1" smtClean="0"/>
              <a:t>робочий</a:t>
            </a:r>
            <a:r>
              <a:rPr lang="ru-RU" dirty="0" smtClean="0"/>
              <a:t> день.</a:t>
            </a:r>
          </a:p>
          <a:p>
            <a:r>
              <a:rPr lang="ru-RU" dirty="0" err="1" smtClean="0"/>
              <a:t>Сьогодні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Зайнятість</a:t>
            </a:r>
            <a:r>
              <a:rPr lang="ru-RU" b="1" dirty="0" smtClean="0"/>
              <a:t> </a:t>
            </a:r>
            <a:r>
              <a:rPr lang="ru-RU" b="1" dirty="0" err="1" smtClean="0"/>
              <a:t>неповний</a:t>
            </a:r>
            <a:r>
              <a:rPr lang="ru-RU" b="1" dirty="0" smtClean="0"/>
              <a:t> </a:t>
            </a:r>
            <a:r>
              <a:rPr lang="ru-RU" b="1" dirty="0" err="1" smtClean="0"/>
              <a:t>робочий</a:t>
            </a:r>
            <a:r>
              <a:rPr lang="ru-RU" b="1" dirty="0" smtClean="0"/>
              <a:t> час</a:t>
            </a:r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робота </a:t>
            </a:r>
            <a:r>
              <a:rPr lang="ru-RU" dirty="0" err="1" smtClean="0"/>
              <a:t>неповну</a:t>
            </a:r>
            <a:r>
              <a:rPr lang="ru-RU" dirty="0" smtClean="0"/>
              <a:t> </a:t>
            </a:r>
            <a:r>
              <a:rPr lang="ru-RU" dirty="0" err="1" smtClean="0"/>
              <a:t>робочу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з </a:t>
            </a:r>
            <a:r>
              <a:rPr lang="ru-RU" dirty="0" err="1" smtClean="0"/>
              <a:t>неможливістю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на </a:t>
            </a:r>
            <a:r>
              <a:rPr lang="ru-RU" dirty="0" err="1" smtClean="0"/>
              <a:t>повну</a:t>
            </a:r>
            <a:r>
              <a:rPr lang="ru-RU" dirty="0" smtClean="0"/>
              <a:t> норму </a:t>
            </a:r>
            <a:r>
              <a:rPr lang="ru-RU" dirty="0" err="1" smtClean="0"/>
              <a:t>робочого</a:t>
            </a:r>
            <a:r>
              <a:rPr lang="ru-RU" dirty="0" smtClean="0"/>
              <a:t> часу, </a:t>
            </a:r>
            <a:r>
              <a:rPr lang="ru-RU" dirty="0" err="1" smtClean="0"/>
              <a:t>або</a:t>
            </a:r>
            <a:r>
              <a:rPr lang="ru-RU" dirty="0" smtClean="0"/>
              <a:t> за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потреб,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з </a:t>
            </a:r>
            <a:r>
              <a:rPr lang="ru-RU" dirty="0" err="1" smtClean="0"/>
              <a:t>модернізацією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реконструкцією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Тимчасова</a:t>
            </a:r>
            <a:r>
              <a:rPr lang="ru-RU" b="1" dirty="0" smtClean="0"/>
              <a:t> </a:t>
            </a:r>
            <a:r>
              <a:rPr lang="ru-RU" b="1" dirty="0" err="1" smtClean="0"/>
              <a:t>зайнятість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робота за </a:t>
            </a:r>
            <a:r>
              <a:rPr lang="ru-RU" dirty="0" err="1" smtClean="0"/>
              <a:t>тимчасовими</a:t>
            </a:r>
            <a:r>
              <a:rPr lang="ru-RU" dirty="0" smtClean="0"/>
              <a:t> контрактами. До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тимчасових</a:t>
            </a:r>
            <a:r>
              <a:rPr lang="ru-RU" dirty="0" smtClean="0"/>
              <a:t> належать </a:t>
            </a:r>
            <a:r>
              <a:rPr lang="ru-RU" dirty="0" err="1" smtClean="0"/>
              <a:t>працівники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наймаються</a:t>
            </a:r>
            <a:r>
              <a:rPr lang="ru-RU" dirty="0" smtClean="0"/>
              <a:t> за контрактами на </a:t>
            </a:r>
            <a:r>
              <a:rPr lang="ru-RU" dirty="0" err="1" smtClean="0"/>
              <a:t>певний</a:t>
            </a:r>
            <a:r>
              <a:rPr lang="ru-RU" dirty="0" smtClean="0"/>
              <a:t> строк.</a:t>
            </a:r>
          </a:p>
        </p:txBody>
      </p:sp>
    </p:spTree>
    <p:extLst>
      <p:ext uri="{BB962C8B-B14F-4D97-AF65-F5344CB8AC3E}">
        <p14:creationId xmlns:p14="http://schemas.microsoft.com/office/powerpoint/2010/main" val="35694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80882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Сезонна </a:t>
            </a:r>
            <a:r>
              <a:rPr lang="ru-RU" b="1" dirty="0" err="1" smtClean="0"/>
              <a:t>зайнятість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, яка </a:t>
            </a:r>
            <a:r>
              <a:rPr lang="ru-RU" dirty="0" err="1" smtClean="0"/>
              <a:t>пов'язана</a:t>
            </a:r>
            <a:r>
              <a:rPr lang="ru-RU" dirty="0" smtClean="0"/>
              <a:t> з сезонною </a:t>
            </a:r>
            <a:r>
              <a:rPr lang="ru-RU" dirty="0" err="1" smtClean="0"/>
              <a:t>специфікою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 Робота </a:t>
            </a:r>
            <a:r>
              <a:rPr lang="ru-RU" dirty="0" err="1" smtClean="0"/>
              <a:t>надається</a:t>
            </a:r>
            <a:r>
              <a:rPr lang="ru-RU" dirty="0" smtClean="0"/>
              <a:t> на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на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 й </a:t>
            </a:r>
            <a:r>
              <a:rPr lang="ru-RU" dirty="0" err="1" smtClean="0"/>
              <a:t>оформляється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відповідним</a:t>
            </a:r>
            <a:r>
              <a:rPr lang="ru-RU" dirty="0" smtClean="0"/>
              <a:t> контрактом.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перехідної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 не </a:t>
            </a:r>
            <a:r>
              <a:rPr lang="ru-RU" dirty="0" err="1" smtClean="0"/>
              <a:t>регламентована</a:t>
            </a:r>
            <a:r>
              <a:rPr lang="ru-RU" dirty="0" smtClean="0"/>
              <a:t> форма </a:t>
            </a:r>
            <a:r>
              <a:rPr lang="ru-RU" dirty="0" err="1" smtClean="0"/>
              <a:t>зайнятості</a:t>
            </a:r>
            <a:r>
              <a:rPr lang="ru-RU" dirty="0" smtClean="0"/>
              <a:t>, яка </a:t>
            </a:r>
            <a:r>
              <a:rPr lang="ru-RU" dirty="0" err="1" smtClean="0"/>
              <a:t>функціонує</a:t>
            </a:r>
            <a:r>
              <a:rPr lang="ru-RU" dirty="0" smtClean="0"/>
              <a:t> і як </a:t>
            </a:r>
            <a:r>
              <a:rPr lang="ru-RU" dirty="0" err="1" smtClean="0"/>
              <a:t>первинна</a:t>
            </a:r>
            <a:r>
              <a:rPr lang="ru-RU" dirty="0" smtClean="0"/>
              <a:t>, і як </a:t>
            </a:r>
            <a:r>
              <a:rPr lang="ru-RU" dirty="0" err="1" smtClean="0"/>
              <a:t>вторинна</a:t>
            </a:r>
            <a:r>
              <a:rPr lang="ru-RU" dirty="0" smtClean="0"/>
              <a:t> </a:t>
            </a:r>
            <a:r>
              <a:rPr lang="ru-RU" dirty="0" err="1" smtClean="0"/>
              <a:t>зайнятість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Нерегламентована</a:t>
            </a:r>
            <a:r>
              <a:rPr lang="ru-RU" b="1" dirty="0" smtClean="0"/>
              <a:t> </a:t>
            </a:r>
            <a:r>
              <a:rPr lang="ru-RU" b="1" dirty="0" err="1" smtClean="0"/>
              <a:t>зайнятість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працездатного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працездатного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, яка </a:t>
            </a:r>
            <a:r>
              <a:rPr lang="ru-RU" dirty="0" err="1" smtClean="0"/>
              <a:t>виключена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соціально-трудових</a:t>
            </a:r>
            <a:r>
              <a:rPr lang="ru-RU" dirty="0" smtClean="0"/>
              <a:t> норм та </a:t>
            </a:r>
            <a:r>
              <a:rPr lang="ru-RU" dirty="0" err="1" smtClean="0"/>
              <a:t>відносин</a:t>
            </a:r>
            <a:r>
              <a:rPr lang="ru-RU" dirty="0" smtClean="0"/>
              <a:t> і не </a:t>
            </a:r>
            <a:r>
              <a:rPr lang="ru-RU" dirty="0" err="1" smtClean="0"/>
              <a:t>враховується</a:t>
            </a:r>
            <a:r>
              <a:rPr lang="ru-RU" dirty="0" smtClean="0"/>
              <a:t> державною статистикою.</a:t>
            </a:r>
          </a:p>
          <a:p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нерегламентованої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подальшим</a:t>
            </a:r>
            <a:r>
              <a:rPr lang="ru-RU" dirty="0" smtClean="0"/>
              <a:t> </a:t>
            </a:r>
            <a:r>
              <a:rPr lang="ru-RU" dirty="0" err="1" smtClean="0"/>
              <a:t>знецінюванням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зниженням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до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 у державному </a:t>
            </a:r>
            <a:r>
              <a:rPr lang="ru-RU" dirty="0" err="1" smtClean="0"/>
              <a:t>секторі</a:t>
            </a:r>
            <a:r>
              <a:rPr lang="ru-RU" dirty="0" smtClean="0"/>
              <a:t>,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 та </a:t>
            </a:r>
            <a:r>
              <a:rPr lang="ru-RU" dirty="0" err="1" smtClean="0"/>
              <a:t>цін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Доходи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не </a:t>
            </a:r>
            <a:r>
              <a:rPr lang="ru-RU" dirty="0" err="1" smtClean="0"/>
              <a:t>оподатковуються</a:t>
            </a:r>
            <a:r>
              <a:rPr lang="ru-RU" dirty="0" smtClean="0"/>
              <a:t>, тому держава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збитків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через </a:t>
            </a:r>
            <a:r>
              <a:rPr lang="ru-RU" dirty="0" err="1" smtClean="0"/>
              <a:t>вищі</a:t>
            </a:r>
            <a:r>
              <a:rPr lang="ru-RU" dirty="0" smtClean="0"/>
              <a:t> </a:t>
            </a:r>
            <a:r>
              <a:rPr lang="ru-RU" dirty="0" err="1" smtClean="0"/>
              <a:t>заробітки</a:t>
            </a:r>
            <a:r>
              <a:rPr lang="ru-RU" dirty="0" smtClean="0"/>
              <a:t> та </a:t>
            </a:r>
            <a:r>
              <a:rPr lang="ru-RU" dirty="0" err="1" smtClean="0"/>
              <a:t>зовнішню</a:t>
            </a:r>
            <a:r>
              <a:rPr lang="ru-RU" dirty="0" smtClean="0"/>
              <a:t> </a:t>
            </a:r>
            <a:r>
              <a:rPr lang="ru-RU" dirty="0" err="1" smtClean="0"/>
              <a:t>привабливість</a:t>
            </a:r>
            <a:r>
              <a:rPr lang="ru-RU" dirty="0" smtClean="0"/>
              <a:t> </a:t>
            </a:r>
            <a:r>
              <a:rPr lang="ru-RU" dirty="0" err="1" smtClean="0"/>
              <a:t>нерегламентованої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 людей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як до </a:t>
            </a:r>
            <a:r>
              <a:rPr lang="ru-RU" dirty="0" err="1" smtClean="0"/>
              <a:t>престижної</a:t>
            </a:r>
            <a:r>
              <a:rPr lang="ru-RU" dirty="0" smtClean="0"/>
              <a:t>.</a:t>
            </a:r>
          </a:p>
          <a:p>
            <a:r>
              <a:rPr lang="uk-UA" dirty="0"/>
              <a:t>За статусом діяльності:</a:t>
            </a:r>
            <a:endParaRPr lang="en-US" dirty="0"/>
          </a:p>
          <a:p>
            <a:r>
              <a:rPr lang="uk-UA" b="1" u="heavy" dirty="0"/>
              <a:t>первинна </a:t>
            </a:r>
            <a:r>
              <a:rPr lang="uk-UA" b="1" u="heavy" dirty="0" err="1"/>
              <a:t>зайнятiсть</a:t>
            </a:r>
            <a:r>
              <a:rPr lang="uk-UA" b="1" dirty="0"/>
              <a:t> </a:t>
            </a:r>
            <a:r>
              <a:rPr lang="uk-UA" dirty="0"/>
              <a:t>— це зайнятість за основним </a:t>
            </a:r>
            <a:r>
              <a:rPr lang="uk-UA" dirty="0" err="1"/>
              <a:t>мiсцем</a:t>
            </a:r>
            <a:r>
              <a:rPr lang="uk-UA" dirty="0"/>
              <a:t> роботи, тобто там, де знаходиться трудова книжка особи;</a:t>
            </a:r>
            <a:endParaRPr lang="en-US" dirty="0"/>
          </a:p>
          <a:p>
            <a:r>
              <a:rPr lang="uk-UA" b="1" u="heavy" dirty="0"/>
              <a:t>вторинна </a:t>
            </a:r>
            <a:r>
              <a:rPr lang="uk-UA" b="1" u="heavy" dirty="0" err="1"/>
              <a:t>зайнятiсть</a:t>
            </a:r>
            <a:r>
              <a:rPr lang="uk-UA" b="1" dirty="0"/>
              <a:t> </a:t>
            </a:r>
            <a:r>
              <a:rPr lang="uk-UA" dirty="0"/>
              <a:t>— це </a:t>
            </a:r>
            <a:r>
              <a:rPr lang="uk-UA" dirty="0" err="1"/>
              <a:t>зайнятiсть</a:t>
            </a:r>
            <a:r>
              <a:rPr lang="uk-UA" dirty="0"/>
              <a:t> додаткова, на </a:t>
            </a:r>
            <a:r>
              <a:rPr lang="uk-UA" dirty="0" err="1"/>
              <a:t>iншому</a:t>
            </a:r>
            <a:r>
              <a:rPr lang="uk-UA" dirty="0"/>
              <a:t> </a:t>
            </a:r>
            <a:r>
              <a:rPr lang="uk-UA" dirty="0" err="1"/>
              <a:t>пiдприємствi</a:t>
            </a:r>
            <a:r>
              <a:rPr lang="uk-UA" dirty="0"/>
              <a:t> або нерегламентована.</a:t>
            </a:r>
            <a:endParaRPr lang="en-US" dirty="0"/>
          </a:p>
          <a:p>
            <a:r>
              <a:rPr lang="uk-UA" dirty="0"/>
              <a:t>За характером організації робочих місць та робочого часу:</a:t>
            </a:r>
            <a:endParaRPr lang="en-US" dirty="0"/>
          </a:p>
          <a:p>
            <a:r>
              <a:rPr lang="uk-UA" b="1" u="heavy" dirty="0"/>
              <a:t>стандартна зайнятість</a:t>
            </a:r>
            <a:r>
              <a:rPr lang="uk-UA" dirty="0"/>
              <a:t>, яка характеризується роботою у виробничому приміщенні роботодавця; стандартним навантаженням протягом дня, тижня, року; наявністю стабільного робочого місця;</a:t>
            </a:r>
            <a:endParaRPr lang="en-US" dirty="0"/>
          </a:p>
          <a:p>
            <a:r>
              <a:rPr lang="uk-UA" b="1" u="heavy" dirty="0"/>
              <a:t>нестандартна зайнятість</a:t>
            </a:r>
            <a:r>
              <a:rPr lang="uk-UA" b="1" dirty="0"/>
              <a:t> </a:t>
            </a:r>
            <a:r>
              <a:rPr lang="uk-UA" dirty="0"/>
              <a:t>не відповідає стандартним типовим правилам і потребує спеціального правового </a:t>
            </a:r>
            <a:r>
              <a:rPr lang="uk-UA" dirty="0" smtClean="0"/>
              <a:t>регулювання</a:t>
            </a:r>
          </a:p>
          <a:p>
            <a:r>
              <a:rPr lang="uk-UA" dirty="0"/>
              <a:t>За стабільністю трудової діяльності:</a:t>
            </a:r>
            <a:endParaRPr lang="en-US" dirty="0"/>
          </a:p>
          <a:p>
            <a:r>
              <a:rPr lang="uk-UA" b="1" u="heavy" dirty="0"/>
              <a:t>постійна зайнятість</a:t>
            </a:r>
            <a:r>
              <a:rPr lang="uk-UA" dirty="0"/>
              <a:t>, яка відзначається відносною стабільністю місця роботи;</a:t>
            </a:r>
            <a:endParaRPr lang="en-US" dirty="0"/>
          </a:p>
          <a:p>
            <a:r>
              <a:rPr lang="uk-UA" b="1" u="heavy" dirty="0"/>
              <a:t>тимчасова зайнятість</a:t>
            </a:r>
            <a:r>
              <a:rPr lang="uk-UA" dirty="0"/>
              <a:t>, яка пов’язана з тимчасовим, епізодичним або сезонним характером роботи.</a:t>
            </a:r>
            <a:endParaRPr lang="en-US" dirty="0"/>
          </a:p>
          <a:p>
            <a:r>
              <a:rPr lang="uk-UA" dirty="0"/>
              <a:t>За формами правового регулювання:</a:t>
            </a:r>
            <a:endParaRPr lang="en-US" dirty="0"/>
          </a:p>
          <a:p>
            <a:r>
              <a:rPr lang="uk-UA" b="1" u="heavy" dirty="0"/>
              <a:t>нелегальна зайнятість</a:t>
            </a:r>
            <a:r>
              <a:rPr lang="uk-UA" b="1" dirty="0"/>
              <a:t> </a:t>
            </a:r>
            <a:r>
              <a:rPr lang="uk-UA" dirty="0"/>
              <a:t>(тіньовий ринок праці) – діяльність громадян не регламентується жодними державними документами;</a:t>
            </a:r>
            <a:endParaRPr lang="en-US" dirty="0"/>
          </a:p>
          <a:p>
            <a:r>
              <a:rPr lang="uk-UA" b="1" u="heavy" dirty="0"/>
              <a:t>легальна зайнятість</a:t>
            </a:r>
            <a:r>
              <a:rPr lang="uk-UA" b="1" dirty="0"/>
              <a:t> </a:t>
            </a:r>
            <a:r>
              <a:rPr lang="uk-UA" dirty="0"/>
              <a:t>забезпечення місцем роботи відповідно до нормативно-правових норм про працю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06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9266"/>
            <a:ext cx="12057017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u="heavy" dirty="0" smtClean="0"/>
              <a:t>За характером діяльності</a:t>
            </a:r>
            <a:r>
              <a:rPr lang="uk-UA" b="1" dirty="0" smtClean="0"/>
              <a:t> </a:t>
            </a:r>
            <a:r>
              <a:rPr lang="uk-UA" dirty="0" err="1" smtClean="0"/>
              <a:t>зайнятiсть</a:t>
            </a:r>
            <a:r>
              <a:rPr lang="uk-UA" dirty="0" smtClean="0"/>
              <a:t> може бути такою:</a:t>
            </a:r>
            <a:endParaRPr lang="en-US" dirty="0" smtClean="0"/>
          </a:p>
          <a:p>
            <a:pPr lvl="0"/>
            <a:r>
              <a:rPr lang="uk-UA" dirty="0" smtClean="0"/>
              <a:t>робота на </a:t>
            </a:r>
            <a:r>
              <a:rPr lang="uk-UA" dirty="0" err="1" smtClean="0"/>
              <a:t>пiдприємствах</a:t>
            </a:r>
            <a:r>
              <a:rPr lang="uk-UA" dirty="0" smtClean="0"/>
              <a:t>, в </a:t>
            </a:r>
            <a:r>
              <a:rPr lang="uk-UA" dirty="0" err="1" smtClean="0"/>
              <a:t>органiзацiях</a:t>
            </a:r>
            <a:r>
              <a:rPr lang="uk-UA" dirty="0" smtClean="0"/>
              <a:t>, установах, </a:t>
            </a:r>
            <a:r>
              <a:rPr lang="uk-UA" dirty="0" err="1" smtClean="0"/>
              <a:t>фiрмах</a:t>
            </a:r>
            <a:r>
              <a:rPr lang="uk-UA" dirty="0" smtClean="0"/>
              <a:t> </a:t>
            </a:r>
            <a:r>
              <a:rPr lang="uk-UA" dirty="0" err="1" smtClean="0"/>
              <a:t>вcix</a:t>
            </a:r>
            <a:r>
              <a:rPr lang="uk-UA" dirty="0" smtClean="0"/>
              <a:t> форм </a:t>
            </a:r>
            <a:r>
              <a:rPr lang="uk-UA" dirty="0" err="1" smtClean="0"/>
              <a:t>власностi</a:t>
            </a:r>
            <a:r>
              <a:rPr lang="uk-UA" dirty="0" smtClean="0"/>
              <a:t> i господарювання;</a:t>
            </a:r>
            <a:endParaRPr lang="en-US" dirty="0" smtClean="0"/>
          </a:p>
          <a:p>
            <a:pPr lvl="0"/>
            <a:r>
              <a:rPr lang="uk-UA" dirty="0" smtClean="0"/>
              <a:t>робота за кордоном i на </a:t>
            </a:r>
            <a:r>
              <a:rPr lang="uk-UA" dirty="0" err="1" smtClean="0"/>
              <a:t>спiльних</a:t>
            </a:r>
            <a:r>
              <a:rPr lang="uk-UA" dirty="0" smtClean="0"/>
              <a:t> </a:t>
            </a:r>
            <a:r>
              <a:rPr lang="uk-UA" dirty="0" err="1" smtClean="0"/>
              <a:t>пiдприємствах</a:t>
            </a:r>
            <a:r>
              <a:rPr lang="uk-UA" dirty="0" smtClean="0"/>
              <a:t>;</a:t>
            </a:r>
            <a:endParaRPr lang="en-US" dirty="0" smtClean="0"/>
          </a:p>
          <a:p>
            <a:pPr lvl="0"/>
            <a:r>
              <a:rPr lang="uk-UA" dirty="0" smtClean="0"/>
              <a:t>виконання державних i громадських </a:t>
            </a:r>
            <a:r>
              <a:rPr lang="uk-UA" dirty="0" err="1" smtClean="0"/>
              <a:t>обов’язкiв</a:t>
            </a:r>
            <a:r>
              <a:rPr lang="uk-UA" dirty="0" smtClean="0"/>
              <a:t>;</a:t>
            </a:r>
            <a:endParaRPr lang="en-US" dirty="0" smtClean="0"/>
          </a:p>
          <a:p>
            <a:pPr lvl="0"/>
            <a:r>
              <a:rPr lang="uk-UA" dirty="0" smtClean="0"/>
              <a:t>служба в законних </a:t>
            </a:r>
            <a:r>
              <a:rPr lang="uk-UA" dirty="0" err="1" smtClean="0"/>
              <a:t>вiйськових</a:t>
            </a:r>
            <a:r>
              <a:rPr lang="uk-UA" dirty="0" smtClean="0"/>
              <a:t> формуваннях;</a:t>
            </a:r>
            <a:endParaRPr lang="en-US" dirty="0" smtClean="0"/>
          </a:p>
          <a:p>
            <a:pPr lvl="0"/>
            <a:r>
              <a:rPr lang="uk-UA" dirty="0" smtClean="0"/>
              <a:t>навчання в денних навчальних закладах;</a:t>
            </a:r>
            <a:endParaRPr lang="en-US" dirty="0" smtClean="0"/>
          </a:p>
          <a:p>
            <a:pPr lvl="0"/>
            <a:r>
              <a:rPr lang="uk-UA" dirty="0" smtClean="0"/>
              <a:t>ведення домогосподарства i </a:t>
            </a:r>
            <a:r>
              <a:rPr lang="uk-UA" dirty="0" err="1" smtClean="0"/>
              <a:t>пiдсобного</a:t>
            </a:r>
            <a:r>
              <a:rPr lang="uk-UA" dirty="0" smtClean="0"/>
              <a:t> господарства;</a:t>
            </a:r>
            <a:endParaRPr lang="en-US" dirty="0" smtClean="0"/>
          </a:p>
          <a:p>
            <a:pPr lvl="0"/>
            <a:r>
              <a:rPr lang="uk-UA" dirty="0" smtClean="0"/>
              <a:t>виховання </a:t>
            </a:r>
            <a:r>
              <a:rPr lang="uk-UA" dirty="0" err="1" smtClean="0"/>
              <a:t>дiтей</a:t>
            </a:r>
            <a:r>
              <a:rPr lang="uk-UA" dirty="0" smtClean="0"/>
              <a:t> в сім’ї;</a:t>
            </a:r>
            <a:endParaRPr lang="en-US" dirty="0" smtClean="0"/>
          </a:p>
          <a:p>
            <a:pPr lvl="0"/>
            <a:r>
              <a:rPr lang="uk-UA" dirty="0" smtClean="0"/>
              <a:t>догляд за хворими, </a:t>
            </a:r>
            <a:r>
              <a:rPr lang="uk-UA" dirty="0" err="1" smtClean="0"/>
              <a:t>iнвалiдами</a:t>
            </a:r>
            <a:r>
              <a:rPr lang="uk-UA" dirty="0" smtClean="0"/>
              <a:t> та людьми похилого </a:t>
            </a:r>
            <a:r>
              <a:rPr lang="uk-UA" dirty="0" err="1" smtClean="0"/>
              <a:t>вiкy</a:t>
            </a:r>
            <a:r>
              <a:rPr lang="uk-UA" dirty="0" smtClean="0"/>
              <a:t>;</a:t>
            </a:r>
            <a:endParaRPr lang="en-US" dirty="0" smtClean="0"/>
          </a:p>
          <a:p>
            <a:pPr lvl="0"/>
            <a:r>
              <a:rPr lang="uk-UA" dirty="0" err="1" smtClean="0"/>
              <a:t>iншi</a:t>
            </a:r>
            <a:r>
              <a:rPr lang="uk-UA" dirty="0" smtClean="0"/>
              <a:t> види </a:t>
            </a:r>
            <a:r>
              <a:rPr lang="uk-UA" dirty="0" err="1" smtClean="0"/>
              <a:t>дiяльностi</a:t>
            </a:r>
            <a:r>
              <a:rPr lang="uk-UA" dirty="0" smtClean="0"/>
              <a:t>, </a:t>
            </a:r>
            <a:r>
              <a:rPr lang="uk-UA" dirty="0" err="1" smtClean="0"/>
              <a:t>якi</a:t>
            </a:r>
            <a:r>
              <a:rPr lang="uk-UA" dirty="0" smtClean="0"/>
              <a:t> </a:t>
            </a:r>
            <a:r>
              <a:rPr lang="uk-UA" dirty="0" err="1" smtClean="0"/>
              <a:t>встановленi</a:t>
            </a:r>
            <a:r>
              <a:rPr lang="uk-UA" dirty="0" smtClean="0"/>
              <a:t> законом.</a:t>
            </a:r>
            <a:endParaRPr lang="en-US" dirty="0" smtClean="0"/>
          </a:p>
          <a:p>
            <a:pPr lvl="0"/>
            <a:r>
              <a:rPr lang="uk-UA" b="1" dirty="0" smtClean="0"/>
              <a:t>За галузевою </a:t>
            </a:r>
            <a:r>
              <a:rPr lang="uk-UA" b="1" dirty="0" err="1" smtClean="0"/>
              <a:t>належнiстю</a:t>
            </a:r>
            <a:r>
              <a:rPr lang="uk-UA" b="1" dirty="0" smtClean="0"/>
              <a:t> </a:t>
            </a:r>
            <a:r>
              <a:rPr lang="uk-UA" dirty="0" err="1" smtClean="0"/>
              <a:t>зайнятiсть</a:t>
            </a:r>
            <a:r>
              <a:rPr lang="uk-UA" dirty="0" smtClean="0"/>
              <a:t> може бути:</a:t>
            </a:r>
            <a:endParaRPr lang="en-US" dirty="0" smtClean="0"/>
          </a:p>
          <a:p>
            <a:pPr lvl="0"/>
            <a:r>
              <a:rPr lang="uk-UA" dirty="0" smtClean="0"/>
              <a:t>у </a:t>
            </a:r>
            <a:r>
              <a:rPr lang="uk-UA" dirty="0" err="1" smtClean="0"/>
              <a:t>сферi</a:t>
            </a:r>
            <a:r>
              <a:rPr lang="uk-UA" dirty="0" smtClean="0"/>
              <a:t> </a:t>
            </a:r>
            <a:r>
              <a:rPr lang="uk-UA" dirty="0" err="1" smtClean="0"/>
              <a:t>матерiального</a:t>
            </a:r>
            <a:r>
              <a:rPr lang="uk-UA" dirty="0" smtClean="0"/>
              <a:t> виробництва;</a:t>
            </a:r>
            <a:endParaRPr lang="en-US" dirty="0" smtClean="0"/>
          </a:p>
          <a:p>
            <a:pPr lvl="0"/>
            <a:r>
              <a:rPr lang="uk-UA" dirty="0" smtClean="0"/>
              <a:t>у </a:t>
            </a:r>
            <a:r>
              <a:rPr lang="uk-UA" dirty="0" err="1" smtClean="0"/>
              <a:t>сферi</a:t>
            </a:r>
            <a:r>
              <a:rPr lang="uk-UA" dirty="0" smtClean="0"/>
              <a:t> </a:t>
            </a:r>
            <a:r>
              <a:rPr lang="uk-UA" dirty="0" err="1" smtClean="0"/>
              <a:t>нематерiального</a:t>
            </a:r>
            <a:r>
              <a:rPr lang="uk-UA" dirty="0" smtClean="0"/>
              <a:t> виробництва i обслуговування;</a:t>
            </a:r>
            <a:endParaRPr lang="en-US" dirty="0" smtClean="0"/>
          </a:p>
          <a:p>
            <a:pPr lvl="0"/>
            <a:r>
              <a:rPr lang="uk-UA" dirty="0" smtClean="0"/>
              <a:t>в окремих великих галузях, наприклад, у </a:t>
            </a:r>
            <a:r>
              <a:rPr lang="uk-UA" dirty="0" err="1" smtClean="0"/>
              <a:t>промисловостi</a:t>
            </a:r>
            <a:r>
              <a:rPr lang="uk-UA" dirty="0" smtClean="0"/>
              <a:t>, </a:t>
            </a:r>
            <a:r>
              <a:rPr lang="uk-UA" dirty="0" err="1" smtClean="0"/>
              <a:t>будiвництвi</a:t>
            </a:r>
            <a:r>
              <a:rPr lang="uk-UA" dirty="0" smtClean="0"/>
              <a:t>, </a:t>
            </a:r>
            <a:r>
              <a:rPr lang="uk-UA" dirty="0" err="1" smtClean="0"/>
              <a:t>сiльському</a:t>
            </a:r>
            <a:r>
              <a:rPr lang="uk-UA" dirty="0" smtClean="0"/>
              <a:t> </a:t>
            </a:r>
            <a:r>
              <a:rPr lang="uk-UA" dirty="0" err="1" smtClean="0"/>
              <a:t>господарствi</a:t>
            </a:r>
            <a:r>
              <a:rPr lang="uk-UA" dirty="0" smtClean="0"/>
              <a:t>, на </a:t>
            </a:r>
            <a:r>
              <a:rPr lang="uk-UA" dirty="0" err="1" smtClean="0"/>
              <a:t>тpaнcпopтi</a:t>
            </a:r>
            <a:r>
              <a:rPr lang="uk-UA" dirty="0" smtClean="0"/>
              <a:t> i у зв’язку, у </a:t>
            </a:r>
            <a:r>
              <a:rPr lang="uk-UA" dirty="0" err="1" smtClean="0"/>
              <a:t>науцi</a:t>
            </a:r>
            <a:r>
              <a:rPr lang="uk-UA" dirty="0" smtClean="0"/>
              <a:t>, </a:t>
            </a:r>
            <a:r>
              <a:rPr lang="uk-UA" dirty="0" err="1" smtClean="0"/>
              <a:t>мистецтвi</a:t>
            </a:r>
            <a:r>
              <a:rPr lang="uk-UA" dirty="0" smtClean="0"/>
              <a:t> i </a:t>
            </a:r>
            <a:r>
              <a:rPr lang="uk-UA" dirty="0" err="1" smtClean="0"/>
              <a:t>т.п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b="1" u="heavy" dirty="0" smtClean="0"/>
              <a:t>За </a:t>
            </a:r>
            <a:r>
              <a:rPr lang="uk-UA" b="1" u="heavy" dirty="0" err="1" smtClean="0"/>
              <a:t>соцiальною</a:t>
            </a:r>
            <a:r>
              <a:rPr lang="uk-UA" b="1" u="heavy" dirty="0" smtClean="0"/>
              <a:t> </a:t>
            </a:r>
            <a:r>
              <a:rPr lang="uk-UA" b="1" u="heavy" dirty="0" err="1" smtClean="0"/>
              <a:t>належнiстю</a:t>
            </a:r>
            <a:r>
              <a:rPr lang="uk-UA" b="1" dirty="0" smtClean="0"/>
              <a:t> </a:t>
            </a:r>
            <a:r>
              <a:rPr lang="uk-UA" dirty="0" smtClean="0"/>
              <a:t>люди бувають </a:t>
            </a:r>
            <a:r>
              <a:rPr lang="uk-UA" dirty="0" err="1" smtClean="0"/>
              <a:t>зайнятi</a:t>
            </a:r>
            <a:r>
              <a:rPr lang="uk-UA" dirty="0" smtClean="0"/>
              <a:t>:</a:t>
            </a:r>
            <a:endParaRPr lang="en-US" dirty="0" smtClean="0"/>
          </a:p>
          <a:p>
            <a:pPr lvl="0"/>
            <a:r>
              <a:rPr lang="uk-UA" dirty="0" smtClean="0"/>
              <a:t>у </a:t>
            </a:r>
            <a:r>
              <a:rPr lang="uk-UA" dirty="0" err="1" smtClean="0"/>
              <a:t>робiтниках</a:t>
            </a:r>
            <a:r>
              <a:rPr lang="uk-UA" dirty="0" smtClean="0"/>
              <a:t>;</a:t>
            </a:r>
            <a:endParaRPr lang="en-US" dirty="0" smtClean="0"/>
          </a:p>
          <a:p>
            <a:pPr lvl="0"/>
            <a:r>
              <a:rPr lang="uk-UA" dirty="0" smtClean="0"/>
              <a:t>у службовцях;</a:t>
            </a:r>
            <a:endParaRPr lang="en-US" dirty="0" smtClean="0"/>
          </a:p>
          <a:p>
            <a:pPr lvl="0"/>
            <a:r>
              <a:rPr lang="uk-UA" dirty="0" smtClean="0"/>
              <a:t>в </a:t>
            </a:r>
            <a:r>
              <a:rPr lang="uk-UA" dirty="0" err="1" smtClean="0"/>
              <a:t>управлiнському</a:t>
            </a:r>
            <a:r>
              <a:rPr lang="uk-UA" dirty="0" smtClean="0"/>
              <a:t> </a:t>
            </a:r>
            <a:r>
              <a:rPr lang="uk-UA" dirty="0" err="1" smtClean="0"/>
              <a:t>персоналi</a:t>
            </a:r>
            <a:r>
              <a:rPr lang="uk-UA" dirty="0" smtClean="0"/>
              <a:t>;</a:t>
            </a:r>
            <a:endParaRPr lang="en-US" dirty="0" smtClean="0"/>
          </a:p>
          <a:p>
            <a:pPr lvl="0"/>
            <a:r>
              <a:rPr lang="uk-UA" dirty="0" smtClean="0"/>
              <a:t>у фермерах;</a:t>
            </a:r>
            <a:endParaRPr lang="en-US" dirty="0" smtClean="0"/>
          </a:p>
          <a:p>
            <a:pPr lvl="0"/>
            <a:r>
              <a:rPr lang="uk-UA" dirty="0" smtClean="0"/>
              <a:t>у підприємцях.</a:t>
            </a:r>
            <a:endParaRPr lang="en-US" dirty="0" smtClean="0"/>
          </a:p>
          <a:p>
            <a:r>
              <a:rPr lang="uk-UA" b="1" u="heavy" dirty="0" smtClean="0"/>
              <a:t>За формами </a:t>
            </a:r>
            <a:r>
              <a:rPr lang="uk-UA" b="1" u="heavy" dirty="0" err="1" smtClean="0"/>
              <a:t>власностi</a:t>
            </a:r>
            <a:r>
              <a:rPr lang="uk-UA" b="1" dirty="0" smtClean="0"/>
              <a:t> </a:t>
            </a:r>
            <a:r>
              <a:rPr lang="uk-UA" dirty="0" err="1" smtClean="0"/>
              <a:t>зайнятi</a:t>
            </a:r>
            <a:r>
              <a:rPr lang="uk-UA" b="1" dirty="0" smtClean="0"/>
              <a:t>:</a:t>
            </a:r>
            <a:endParaRPr lang="en-US" dirty="0" smtClean="0"/>
          </a:p>
          <a:p>
            <a:pPr lvl="0"/>
            <a:r>
              <a:rPr lang="uk-UA" dirty="0" smtClean="0"/>
              <a:t>у державному </a:t>
            </a:r>
            <a:r>
              <a:rPr lang="uk-UA" dirty="0" err="1" smtClean="0"/>
              <a:t>секторi</a:t>
            </a:r>
            <a:r>
              <a:rPr lang="uk-UA" dirty="0" smtClean="0"/>
              <a:t>;</a:t>
            </a:r>
            <a:endParaRPr lang="en-US" dirty="0" smtClean="0"/>
          </a:p>
          <a:p>
            <a:pPr lvl="0"/>
            <a:r>
              <a:rPr lang="uk-UA" dirty="0" smtClean="0"/>
              <a:t>в </a:t>
            </a:r>
            <a:r>
              <a:rPr lang="uk-UA" dirty="0" err="1" smtClean="0"/>
              <a:t>акцiонованiй</a:t>
            </a:r>
            <a:r>
              <a:rPr lang="uk-UA" dirty="0" smtClean="0"/>
              <a:t> </a:t>
            </a:r>
            <a:r>
              <a:rPr lang="uk-UA" dirty="0" err="1" smtClean="0"/>
              <a:t>колективнiй</a:t>
            </a:r>
            <a:r>
              <a:rPr lang="uk-UA" dirty="0" smtClean="0"/>
              <a:t> власності;</a:t>
            </a:r>
            <a:endParaRPr lang="en-US" dirty="0" smtClean="0"/>
          </a:p>
          <a:p>
            <a:pPr lvl="0"/>
            <a:r>
              <a:rPr lang="uk-UA" dirty="0" smtClean="0"/>
              <a:t>в </a:t>
            </a:r>
            <a:r>
              <a:rPr lang="uk-UA" dirty="0" err="1" smtClean="0"/>
              <a:t>приватнiй</a:t>
            </a:r>
            <a:r>
              <a:rPr lang="uk-UA" dirty="0" smtClean="0"/>
              <a:t> </a:t>
            </a:r>
            <a:r>
              <a:rPr lang="uk-UA" dirty="0" err="1" smtClean="0"/>
              <a:t>власностi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b="1" u="heavy" dirty="0" smtClean="0"/>
              <a:t>За територіальною ознакою</a:t>
            </a:r>
            <a:r>
              <a:rPr lang="uk-UA" dirty="0" smtClean="0"/>
              <a:t>: зайняті в окремих регіонах, економічних районах, адміністративно-господарських одиницях</a:t>
            </a:r>
            <a:endParaRPr lang="en-US" dirty="0" smtClean="0"/>
          </a:p>
          <a:p>
            <a:r>
              <a:rPr lang="uk-UA" b="1" u="heavy" dirty="0" smtClean="0"/>
              <a:t>За статево-віковою ознакою</a:t>
            </a:r>
            <a:r>
              <a:rPr lang="uk-UA" b="1" dirty="0" smtClean="0"/>
              <a:t> – </a:t>
            </a:r>
            <a:r>
              <a:rPr lang="uk-UA" dirty="0" smtClean="0"/>
              <a:t>чоловіки та жінки; молодь, особи середнього та похилого віку</a:t>
            </a:r>
            <a:r>
              <a:rPr lang="uk-UA" b="1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20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5606</Words>
  <Application>Microsoft Office PowerPoint</Application>
  <PresentationFormat>Широкоэкранный</PresentationFormat>
  <Paragraphs>222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Зайнятість та безробіття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Зайнятість та безробіття</dc:title>
  <dc:creator>Valeria Tymoshyk</dc:creator>
  <cp:lastModifiedBy>Valeria Tymoshyk</cp:lastModifiedBy>
  <cp:revision>8</cp:revision>
  <dcterms:created xsi:type="dcterms:W3CDTF">2025-02-26T06:27:21Z</dcterms:created>
  <dcterms:modified xsi:type="dcterms:W3CDTF">2025-02-26T07:24:29Z</dcterms:modified>
</cp:coreProperties>
</file>