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336" r:id="rId2"/>
    <p:sldId id="317" r:id="rId3"/>
    <p:sldId id="328" r:id="rId4"/>
    <p:sldId id="329" r:id="rId5"/>
    <p:sldId id="330" r:id="rId6"/>
    <p:sldId id="337" r:id="rId7"/>
    <p:sldId id="331" r:id="rId8"/>
    <p:sldId id="338" r:id="rId9"/>
    <p:sldId id="33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F8F8"/>
    <a:srgbClr val="FCE988"/>
    <a:srgbClr val="A8C1FA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0" autoAdjust="0"/>
    <p:restoredTop sz="94643" autoAdjust="0"/>
  </p:normalViewPr>
  <p:slideViewPr>
    <p:cSldViewPr>
      <p:cViewPr>
        <p:scale>
          <a:sx n="77" d="100"/>
          <a:sy n="77" d="100"/>
        </p:scale>
        <p:origin x="-133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9BF51B-1317-44F7-94A2-D44F0E30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49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0"/>
          <p:cNvSpPr>
            <a:spLocks noChangeArrowheads="1"/>
          </p:cNvSpPr>
          <p:nvPr/>
        </p:nvSpPr>
        <p:spPr bwMode="ltGray">
          <a:xfrm>
            <a:off x="1143000" y="1600200"/>
            <a:ext cx="5181600" cy="52578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0" y="0"/>
            <a:ext cx="5449888" cy="6858000"/>
            <a:chOff x="0" y="0"/>
            <a:chExt cx="3433" cy="4320"/>
          </a:xfrm>
        </p:grpSpPr>
        <p:pic>
          <p:nvPicPr>
            <p:cNvPr id="6" name="Picture 30" descr="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0" y="336"/>
              <a:ext cx="3433" cy="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1" descr="07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2016" y="0"/>
              <a:ext cx="120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17"/>
          <p:cNvSpPr>
            <a:spLocks noChangeArrowheads="1"/>
          </p:cNvSpPr>
          <p:nvPr/>
        </p:nvSpPr>
        <p:spPr bwMode="ltGray">
          <a:xfrm>
            <a:off x="5562600" y="3581400"/>
            <a:ext cx="2209800" cy="2227263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ltGray">
          <a:xfrm>
            <a:off x="7772400" y="228600"/>
            <a:ext cx="1066800" cy="9906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gray">
          <a:xfrm>
            <a:off x="7815263" y="555625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/>
              <a:t>L/O/G/O</a:t>
            </a:r>
          </a:p>
        </p:txBody>
      </p:sp>
      <p:pic>
        <p:nvPicPr>
          <p:cNvPr id="11" name="Picture 26" descr="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0" y="0"/>
            <a:ext cx="5715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 rot="3067933">
            <a:off x="7177088" y="5645150"/>
            <a:ext cx="75406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 rot="1840479">
            <a:off x="5978525" y="5614988"/>
            <a:ext cx="18700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 rot="895542">
            <a:off x="5464175" y="5962650"/>
            <a:ext cx="21780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5257800" y="6470650"/>
            <a:ext cx="23844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7162800" y="5059363"/>
            <a:ext cx="19812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057400"/>
            <a:ext cx="6248400" cy="2003425"/>
          </a:xfrm>
        </p:spPr>
        <p:txBody>
          <a:bodyPr/>
          <a:lstStyle>
            <a:lvl1pPr algn="r"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30538" y="3886200"/>
            <a:ext cx="5961062" cy="5334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038F1EFE-5012-4437-A994-D36291793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26 0.20195 C -0.33038 0.16748 -0.32951 0.06246 -0.24132 -0.00486 C -0.15312 -0.07217 -0.04843 -0.00856 0.00226 -0.00948 " pathEditMode="relative" rAng="0" ptsTypes="as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3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3D48-6E40-4E9B-BB78-30B804786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D81E1-9A58-43D0-94EA-AE6D1C48E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AF80B-0F29-47C9-9220-74596E2F0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DB23-1643-4751-84FC-D14FD51D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FE016-BA88-4A6F-A46E-B162836F1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3F7DC-E169-40B5-B388-7DB7592A1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0F124-F890-479F-AF15-12E9E1DD3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FFFF-2B93-4A28-B513-9DFA555B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45D6-DFB3-4FC7-BC18-028A161FF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46313-A940-4E1A-A1DD-CD30D29CC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Oval 9"/>
          <p:cNvSpPr>
            <a:spLocks noChangeArrowheads="1"/>
          </p:cNvSpPr>
          <p:nvPr/>
        </p:nvSpPr>
        <p:spPr bwMode="ltGray">
          <a:xfrm>
            <a:off x="1752600" y="5562600"/>
            <a:ext cx="1143000" cy="10668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>
                  <a:alpha val="2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7239000" y="5943600"/>
            <a:ext cx="1905000" cy="914400"/>
            <a:chOff x="4458" y="42"/>
            <a:chExt cx="1296" cy="600"/>
          </a:xfrm>
        </p:grpSpPr>
        <p:pic>
          <p:nvPicPr>
            <p:cNvPr id="1038" name="Picture 11" descr="0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gray">
            <a:xfrm rot="3067933">
              <a:off x="5098" y="237"/>
              <a:ext cx="25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2" descr="0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 rot="1840479">
              <a:off x="4698" y="227"/>
              <a:ext cx="624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3" descr="02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gray">
            <a:xfrm rot="895542">
              <a:off x="4527" y="343"/>
              <a:ext cx="726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4" descr="02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gray">
            <a:xfrm>
              <a:off x="4458" y="513"/>
              <a:ext cx="795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15" descr="04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gray">
            <a:xfrm>
              <a:off x="5093" y="42"/>
              <a:ext cx="661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43200" y="64770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477000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4A9754-CD27-4F2B-AF55-93834DC8B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2" descr="0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gray">
          <a:xfrm>
            <a:off x="0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Oval 29"/>
          <p:cNvSpPr>
            <a:spLocks noChangeArrowheads="1"/>
          </p:cNvSpPr>
          <p:nvPr/>
        </p:nvSpPr>
        <p:spPr bwMode="ltGray">
          <a:xfrm>
            <a:off x="-457200" y="4343400"/>
            <a:ext cx="2590800" cy="27432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24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30"/>
          <p:cNvGrpSpPr>
            <a:grpSpLocks/>
          </p:cNvGrpSpPr>
          <p:nvPr/>
        </p:nvGrpSpPr>
        <p:grpSpPr bwMode="auto">
          <a:xfrm>
            <a:off x="7696200" y="228600"/>
            <a:ext cx="1219200" cy="1066800"/>
            <a:chOff x="4416" y="144"/>
            <a:chExt cx="1200" cy="1008"/>
          </a:xfrm>
        </p:grpSpPr>
        <p:sp>
          <p:nvSpPr>
            <p:cNvPr id="1047" name="Oval 23"/>
            <p:cNvSpPr>
              <a:spLocks noChangeArrowheads="1"/>
            </p:cNvSpPr>
            <p:nvPr userDrawn="1"/>
          </p:nvSpPr>
          <p:spPr bwMode="ltGray">
            <a:xfrm>
              <a:off x="4416" y="192"/>
              <a:ext cx="1008" cy="960"/>
            </a:xfrm>
            <a:prstGeom prst="ellipse">
              <a:avLst/>
            </a:prstGeom>
            <a:gradFill rotWithShape="1">
              <a:gsLst>
                <a:gs pos="0">
                  <a:srgbClr val="A8C1FA">
                    <a:gamma/>
                    <a:tint val="0"/>
                    <a:invGamma/>
                  </a:srgbClr>
                </a:gs>
                <a:gs pos="100000">
                  <a:srgbClr val="A8C1FA">
                    <a:alpha val="10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Oval 28"/>
            <p:cNvSpPr>
              <a:spLocks noChangeArrowheads="1"/>
            </p:cNvSpPr>
            <p:nvPr userDrawn="1"/>
          </p:nvSpPr>
          <p:spPr bwMode="ltGray">
            <a:xfrm>
              <a:off x="5136" y="144"/>
              <a:ext cx="480" cy="48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>
                    <a:alpha val="2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62000" y="4572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8143875" cy="1000125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Яку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країну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колискою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косметики?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357438" y="4357688"/>
            <a:ext cx="5715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Стародавній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Китай;</a:t>
            </a:r>
          </a:p>
          <a:p>
            <a:pPr indent="449263" algn="just" eaLnBrk="0" hangingPunct="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Стародавню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Японію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indent="449263" algn="just" eaLnBrk="0" hangingPunct="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Стародавню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Індію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indent="449263" algn="just" eaLnBrk="0" hangingPunct="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Стародавній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Єгипет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indent="449263" algn="just" eaLnBrk="0" hangingPunct="0"/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Стародавню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Грецію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5" name="Picture 2" descr="C:\Users\Ира\Documents\косметика\конкурс\р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313"/>
            <a:ext cx="4090988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Ира\Documents\косметика\конкурс\ри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357313"/>
            <a:ext cx="2441575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Users\Ира\Documents\косметика\конкурс\рм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3350" y="1357313"/>
            <a:ext cx="266065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785813" y="142875"/>
            <a:ext cx="7924800" cy="685800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Исторія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косметики</a:t>
            </a:r>
          </a:p>
        </p:txBody>
      </p:sp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42875" y="1500188"/>
            <a:ext cx="579727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dirty="0" smtClean="0"/>
              <a:t>Батьківщиною косметики вважається Древній Єгипет. У цій країні мистецтво прикраси обличчя і тіла досягла найвищого розвитку. Любов єгиптян до косметики була настільки велика, що навіть </a:t>
            </a:r>
            <a:r>
              <a:rPr lang="uk-UA" sz="2000" dirty="0" smtClean="0"/>
              <a:t>священним тваринам </a:t>
            </a:r>
            <a:r>
              <a:rPr lang="uk-UA" sz="2000" dirty="0" smtClean="0"/>
              <a:t>в храмах (кобрам, крокодилам, кішкам, бикам) малювали кола навколо очей </a:t>
            </a:r>
            <a:r>
              <a:rPr lang="uk-UA" sz="2000" dirty="0" err="1" smtClean="0"/>
              <a:t>фосфоруючими</a:t>
            </a:r>
            <a:r>
              <a:rPr lang="uk-UA" sz="2000" dirty="0" smtClean="0"/>
              <a:t> </a:t>
            </a:r>
            <a:r>
              <a:rPr lang="uk-UA" sz="2000" dirty="0" smtClean="0"/>
              <a:t>фарбами, а статуям яскраво вимальовували очі, заповнюючи райдужну оболонку прозорим кварцитом і на місце </a:t>
            </a:r>
            <a:r>
              <a:rPr lang="uk-UA" sz="2000" dirty="0" smtClean="0"/>
              <a:t>зіниці вставляли блискучий шматочок кришталю. </a:t>
            </a:r>
            <a:r>
              <a:rPr lang="uk-UA" sz="2000" dirty="0" smtClean="0"/>
              <a:t>В результаті очі </a:t>
            </a:r>
            <a:r>
              <a:rPr lang="uk-UA" sz="2000" dirty="0" smtClean="0"/>
              <a:t>набували неповторного гіпнотичного впливу.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ра\Documents\косметика\конкурс\рм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1525" y="1066800"/>
            <a:ext cx="3170238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4214813" y="375533"/>
            <a:ext cx="478631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>
              <a:defRPr/>
            </a:pPr>
            <a:r>
              <a:rPr lang="uk-UA" dirty="0" smtClean="0"/>
              <a:t>Багато </a:t>
            </a:r>
            <a:r>
              <a:rPr lang="uk-UA" dirty="0" smtClean="0"/>
              <a:t>секретів </a:t>
            </a:r>
            <a:r>
              <a:rPr lang="uk-UA" dirty="0" smtClean="0"/>
              <a:t>косметики були відомі тільки жерцям і обраним </a:t>
            </a:r>
            <a:r>
              <a:rPr lang="uk-UA" dirty="0" smtClean="0"/>
              <a:t>та </a:t>
            </a:r>
            <a:r>
              <a:rPr lang="uk-UA" dirty="0" smtClean="0"/>
              <a:t>зберігалися в суворій таємниці. Для єгиптянок турбота про зовнішність була справою першорядної важливості. Вони фарбували волосся, вії, брови, нігті, губи, пудрилися і рум'янилися, красиво і яскраво вбиралися, робили зачіски </a:t>
            </a:r>
            <a:r>
              <a:rPr lang="uk-UA" dirty="0" smtClean="0"/>
              <a:t>та ін.</a:t>
            </a:r>
          </a:p>
          <a:p>
            <a:pPr indent="449263">
              <a:defRPr/>
            </a:pPr>
            <a:r>
              <a:rPr lang="uk-UA" dirty="0" smtClean="0"/>
              <a:t>Вважалося </a:t>
            </a:r>
            <a:r>
              <a:rPr lang="uk-UA" dirty="0" smtClean="0"/>
              <a:t>ганебним, </a:t>
            </a:r>
            <a:r>
              <a:rPr lang="uk-UA" dirty="0" smtClean="0"/>
              <a:t>якщо жінка не стежила за </a:t>
            </a:r>
            <a:r>
              <a:rPr lang="uk-UA" dirty="0" smtClean="0"/>
              <a:t>своєю зовнішністю </a:t>
            </a:r>
            <a:r>
              <a:rPr lang="uk-UA" dirty="0" smtClean="0"/>
              <a:t>і ходила </a:t>
            </a:r>
            <a:r>
              <a:rPr lang="uk-UA" dirty="0" smtClean="0"/>
              <a:t> вдома </a:t>
            </a:r>
            <a:r>
              <a:rPr lang="uk-UA" dirty="0" smtClean="0"/>
              <a:t>чи показувалася на людях без макіяжу, </a:t>
            </a:r>
            <a:r>
              <a:rPr lang="uk-UA" dirty="0" smtClean="0"/>
              <a:t>незачесаною, недбало одягненою. Найбільшу </a:t>
            </a:r>
            <a:r>
              <a:rPr lang="uk-UA" dirty="0" smtClean="0"/>
              <a:t>увагу в макіяжі приділяли очам - "дзеркалу </a:t>
            </a:r>
            <a:r>
              <a:rPr lang="uk-UA" dirty="0" err="1" smtClean="0"/>
              <a:t>душі”</a:t>
            </a:r>
            <a:r>
              <a:rPr lang="uk-UA" dirty="0" smtClean="0"/>
              <a:t>, </a:t>
            </a:r>
            <a:r>
              <a:rPr lang="uk-UA" dirty="0" smtClean="0"/>
              <a:t>їх фарбували густою чорною рідиною. Фарба робила очі </a:t>
            </a:r>
            <a:r>
              <a:rPr lang="uk-UA" dirty="0" smtClean="0"/>
              <a:t>промовистими та виразними</a:t>
            </a:r>
            <a:r>
              <a:rPr lang="uk-UA" dirty="0" smtClean="0"/>
              <a:t>. Крім того, косметика мала і профілактичні </a:t>
            </a:r>
            <a:r>
              <a:rPr lang="uk-UA" dirty="0" smtClean="0"/>
              <a:t>властивості. Наприклад</a:t>
            </a:r>
            <a:r>
              <a:rPr lang="uk-UA" dirty="0" smtClean="0"/>
              <a:t>, фарба для </a:t>
            </a:r>
            <a:r>
              <a:rPr lang="uk-UA" dirty="0" smtClean="0"/>
              <a:t>повік </a:t>
            </a:r>
            <a:r>
              <a:rPr lang="uk-UA" dirty="0" smtClean="0"/>
              <a:t>запобігала </a:t>
            </a:r>
            <a:r>
              <a:rPr lang="uk-UA" dirty="0" smtClean="0"/>
              <a:t>запаленню </a:t>
            </a:r>
            <a:r>
              <a:rPr lang="uk-UA" dirty="0" smtClean="0"/>
              <a:t>повік </a:t>
            </a:r>
            <a:r>
              <a:rPr lang="uk-UA" dirty="0" smtClean="0"/>
              <a:t>від впливу </a:t>
            </a:r>
            <a:r>
              <a:rPr lang="uk-UA" dirty="0" smtClean="0"/>
              <a:t>сліпучого сонця і сухого вітру, оздоровлювала шкіру, відлякувала своїм запахом </a:t>
            </a:r>
            <a:r>
              <a:rPr lang="uk-UA" dirty="0" smtClean="0"/>
              <a:t>комах та </a:t>
            </a:r>
            <a:r>
              <a:rPr lang="uk-UA" dirty="0" smtClean="0"/>
              <a:t>охороняла від хвороб.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066800"/>
            <a:ext cx="3944938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428625" y="869464"/>
            <a:ext cx="47148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/>
            <a:r>
              <a:rPr lang="uk-UA" sz="2400" dirty="0" smtClean="0"/>
              <a:t>Дуже </a:t>
            </a:r>
            <a:r>
              <a:rPr lang="uk-UA" sz="2400" dirty="0" smtClean="0"/>
              <a:t>популярними </a:t>
            </a:r>
            <a:r>
              <a:rPr lang="uk-UA" sz="2400" dirty="0" smtClean="0"/>
              <a:t>були засоби для відбілювання </a:t>
            </a:r>
            <a:r>
              <a:rPr lang="uk-UA" sz="2400" dirty="0" smtClean="0"/>
              <a:t>обличчя. </a:t>
            </a:r>
            <a:r>
              <a:rPr lang="uk-UA" sz="2400" dirty="0" smtClean="0"/>
              <a:t>Так, відомо, що Клеопатра для збереження ніжності і білизни шкіри використовувала мазь, основним компонентом якої був подрібнений </a:t>
            </a:r>
            <a:r>
              <a:rPr lang="uk-UA" sz="2400" dirty="0" err="1" smtClean="0"/>
              <a:t>крокодиловий</a:t>
            </a:r>
            <a:r>
              <a:rPr lang="uk-UA" sz="2400" dirty="0" smtClean="0"/>
              <a:t> послід разом з білилами. Єгипетська цариця навіть написала книгу </a:t>
            </a:r>
            <a:r>
              <a:rPr lang="uk-UA" sz="2400" dirty="0" smtClean="0"/>
              <a:t>з косметики </a:t>
            </a:r>
            <a:r>
              <a:rPr lang="uk-UA" sz="2400" dirty="0" smtClean="0"/>
              <a:t>і мала цілу </a:t>
            </a:r>
            <a:r>
              <a:rPr lang="uk-UA" sz="2400" dirty="0" smtClean="0"/>
              <a:t>фабрику для </a:t>
            </a:r>
            <a:r>
              <a:rPr lang="uk-UA" sz="2400" dirty="0" smtClean="0"/>
              <a:t>виробництва </a:t>
            </a:r>
            <a:r>
              <a:rPr lang="uk-UA" sz="2400" dirty="0" smtClean="0"/>
              <a:t>парфумів.</a:t>
            </a:r>
            <a:endParaRPr lang="ru-RU" sz="2400" b="1" dirty="0">
              <a:solidFill>
                <a:srgbClr val="4D004D"/>
              </a:solidFill>
            </a:endParaRPr>
          </a:p>
        </p:txBody>
      </p:sp>
      <p:pic>
        <p:nvPicPr>
          <p:cNvPr id="21506" name="Picture 2" descr="C:\Users\Ира\Documents\косметика\конкурс\рм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000125"/>
            <a:ext cx="3576638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4000500" y="1417707"/>
            <a:ext cx="49291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/>
            <a:r>
              <a:rPr lang="uk-UA" sz="2000" dirty="0" smtClean="0"/>
              <a:t>У Стародавньому Єгипті прекрасно знали всі цілющі і косметичні властивості ароматичних масел і пахощів, які дуже цінувалися і коштували так дорого, що їх прирівнювали до коштовностей і зберігали в спеціальних скриньках із сандалового дерева. </a:t>
            </a:r>
            <a:endParaRPr lang="uk-UA" sz="2000" dirty="0" smtClean="0"/>
          </a:p>
          <a:p>
            <a:pPr indent="449263"/>
            <a:r>
              <a:rPr lang="uk-UA" sz="2000" dirty="0" smtClean="0"/>
              <a:t>З </a:t>
            </a:r>
            <a:r>
              <a:rPr lang="uk-UA" sz="2000" dirty="0" smtClean="0"/>
              <a:t>Єгипту мистецтво макіяжу </a:t>
            </a:r>
            <a:r>
              <a:rPr lang="uk-UA" sz="2000" dirty="0" smtClean="0"/>
              <a:t>поширилося </a:t>
            </a:r>
            <a:r>
              <a:rPr lang="uk-UA" sz="2000" dirty="0" smtClean="0"/>
              <a:t>по всьому світу.</a:t>
            </a:r>
            <a:endParaRPr lang="ru-RU" sz="2000" b="1" dirty="0">
              <a:solidFill>
                <a:srgbClr val="4D004D"/>
              </a:solidFill>
            </a:endParaRPr>
          </a:p>
        </p:txBody>
      </p:sp>
      <p:pic>
        <p:nvPicPr>
          <p:cNvPr id="5122" name="Picture 2" descr="C:\Users\Ира\Documents\косметика\конкурс\рм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3" y="1133475"/>
            <a:ext cx="3748087" cy="488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4139952" y="1772816"/>
            <a:ext cx="457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dirty="0" smtClean="0"/>
              <a:t>	Високого </a:t>
            </a:r>
            <a:r>
              <a:rPr lang="uk-UA" sz="2000" dirty="0" smtClean="0"/>
              <a:t>розвитку косметика досягла і у народів Близького і Середнього Сходу. Вони винайшли </a:t>
            </a:r>
            <a:r>
              <a:rPr lang="uk-UA" sz="2000" dirty="0" smtClean="0"/>
              <a:t>парфуми, </a:t>
            </a:r>
            <a:r>
              <a:rPr lang="uk-UA" sz="2000" dirty="0" smtClean="0"/>
              <a:t>туалетну воду, фарби для волосся. На Далекому Сході - в Кореї, Китаї, Японії косметиці надавали особливого </a:t>
            </a:r>
            <a:r>
              <a:rPr lang="uk-UA" sz="2000" dirty="0" smtClean="0"/>
              <a:t>естетичного </a:t>
            </a:r>
            <a:r>
              <a:rPr lang="uk-UA" sz="2000" dirty="0" smtClean="0"/>
              <a:t>значення. Найбільш </a:t>
            </a:r>
            <a:r>
              <a:rPr lang="uk-UA" sz="2000" dirty="0" smtClean="0"/>
              <a:t>вправними у мистецтві макіяжу </a:t>
            </a:r>
            <a:r>
              <a:rPr lang="uk-UA" sz="2000" dirty="0" smtClean="0"/>
              <a:t>були схожі на ніжні квіти японські гейші.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Ира\Documents\косметика\конкурс\рм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920750"/>
            <a:ext cx="3517900" cy="527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14313" y="4448919"/>
            <a:ext cx="87153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/>
            <a:r>
              <a:rPr lang="uk-UA" dirty="0" smtClean="0"/>
              <a:t>В середні віки </a:t>
            </a:r>
            <a:r>
              <a:rPr lang="uk-UA" dirty="0" smtClean="0"/>
              <a:t>популярною тенденцією в косметиці </a:t>
            </a:r>
            <a:r>
              <a:rPr lang="uk-UA" dirty="0" smtClean="0"/>
              <a:t>стала бліда шкіра, яка була ознакою багатства, а </a:t>
            </a:r>
            <a:r>
              <a:rPr lang="uk-UA" dirty="0" smtClean="0"/>
              <a:t>рум'янець </a:t>
            </a:r>
            <a:r>
              <a:rPr lang="uk-UA" dirty="0" smtClean="0"/>
              <a:t>користувався популярністю у жінок легкої поведінки. В основному, косметика містила природні компоненти, трави, ягоди, воду, але нерідко аптекарі, що </a:t>
            </a:r>
            <a:r>
              <a:rPr lang="uk-UA" dirty="0" smtClean="0"/>
              <a:t>займалися </a:t>
            </a:r>
            <a:r>
              <a:rPr lang="uk-UA" dirty="0" smtClean="0"/>
              <a:t>розробкою чергового косметичного засобу, додавали ртуть і азотну кислоту. </a:t>
            </a:r>
            <a:r>
              <a:rPr lang="uk-UA" dirty="0" smtClean="0"/>
              <a:t>Використання </a:t>
            </a:r>
            <a:r>
              <a:rPr lang="uk-UA" dirty="0" err="1" smtClean="0"/>
              <a:t>відбілюючих</a:t>
            </a:r>
            <a:r>
              <a:rPr lang="uk-UA" dirty="0" smtClean="0"/>
              <a:t> засобів в косметиці було </a:t>
            </a:r>
            <a:r>
              <a:rPr lang="uk-UA" dirty="0" smtClean="0"/>
              <a:t>небезпечним </a:t>
            </a:r>
            <a:r>
              <a:rPr lang="uk-UA" dirty="0" smtClean="0"/>
              <a:t>для здоров'я і життя людей. Як відомо, до складу </a:t>
            </a:r>
            <a:r>
              <a:rPr lang="uk-UA" dirty="0" err="1" smtClean="0"/>
              <a:t>відбілюючого</a:t>
            </a:r>
            <a:r>
              <a:rPr lang="uk-UA" dirty="0" smtClean="0"/>
              <a:t> крему </a:t>
            </a:r>
            <a:r>
              <a:rPr lang="uk-UA" dirty="0" smtClean="0"/>
              <a:t>входив миш'як. Тепер зрозуміло, чому з'явилася </a:t>
            </a:r>
            <a:r>
              <a:rPr lang="uk-UA" dirty="0" smtClean="0"/>
              <a:t>приказка </a:t>
            </a:r>
            <a:r>
              <a:rPr lang="uk-UA" dirty="0" err="1" smtClean="0"/>
              <a:t>“Краса</a:t>
            </a:r>
            <a:r>
              <a:rPr lang="uk-UA" dirty="0" smtClean="0"/>
              <a:t> </a:t>
            </a:r>
            <a:r>
              <a:rPr lang="uk-UA" dirty="0" smtClean="0"/>
              <a:t>вимагає </a:t>
            </a:r>
            <a:r>
              <a:rPr lang="uk-UA" dirty="0" err="1" smtClean="0"/>
              <a:t>жертв”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4578" name="Picture 2" descr="C:\Users\Ира\Documents\косметика\конкурс\рм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14313"/>
            <a:ext cx="518953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357188" y="3714750"/>
            <a:ext cx="82153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dirty="0" smtClean="0"/>
              <a:t>В епоху Середньовіччя для декоративної косметики настали важкі часи. Нафарбовані губи і підведені очі прирівнювалися </a:t>
            </a:r>
            <a:r>
              <a:rPr lang="uk-UA" dirty="0" smtClean="0"/>
              <a:t>інквізицією </a:t>
            </a:r>
            <a:r>
              <a:rPr lang="uk-UA" dirty="0" smtClean="0"/>
              <a:t>до прояву чаклунства. Та й </a:t>
            </a:r>
            <a:r>
              <a:rPr lang="uk-UA" dirty="0" smtClean="0"/>
              <a:t>набагато </a:t>
            </a:r>
            <a:r>
              <a:rPr lang="uk-UA" dirty="0" smtClean="0"/>
              <a:t>пізніше, в Англії, країні, як відомо, консервативної, в 1779 р був прийнятий закон, який говорить, що "... будь-яка жінка будь-якого віку, будь то дівчина, заміжня або вдова, якщо за допомогою </a:t>
            </a:r>
            <a:r>
              <a:rPr lang="uk-UA" dirty="0" smtClean="0"/>
              <a:t>парфумів</a:t>
            </a:r>
            <a:r>
              <a:rPr lang="uk-UA" dirty="0" smtClean="0"/>
              <a:t>, помад, </a:t>
            </a:r>
            <a:r>
              <a:rPr lang="uk-UA" dirty="0" err="1" smtClean="0"/>
              <a:t>рум'ян</a:t>
            </a:r>
            <a:r>
              <a:rPr lang="uk-UA" dirty="0" smtClean="0"/>
              <a:t> ... спокусить підданого його величності, буде судима як за чаклунство, і шлюб буде вважатися недійсним ".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42875"/>
            <a:ext cx="6072188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4214813" y="714375"/>
            <a:ext cx="457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 smtClean="0"/>
              <a:t>У Древній Русі користувалися фарбами "з городу": для </a:t>
            </a:r>
            <a:r>
              <a:rPr lang="uk-UA" sz="2400" dirty="0" err="1" smtClean="0"/>
              <a:t>рум'ян</a:t>
            </a:r>
            <a:r>
              <a:rPr lang="uk-UA" sz="2400" dirty="0" smtClean="0"/>
              <a:t> брали скибочку буряка, для губ - плоди малини або вишні, для брів і очей - шматочок </a:t>
            </a:r>
            <a:r>
              <a:rPr lang="uk-UA" sz="2400" dirty="0" smtClean="0"/>
              <a:t>вугілля або сажу. </a:t>
            </a:r>
            <a:r>
              <a:rPr lang="uk-UA" sz="2400" dirty="0" smtClean="0"/>
              <a:t>Треба </a:t>
            </a:r>
            <a:r>
              <a:rPr lang="uk-UA" sz="2400" dirty="0" smtClean="0"/>
              <a:t>сказати, сільські </a:t>
            </a:r>
            <a:r>
              <a:rPr lang="uk-UA" sz="2400" dirty="0" smtClean="0"/>
              <a:t>модниці </a:t>
            </a:r>
            <a:r>
              <a:rPr lang="uk-UA" sz="2400" dirty="0" smtClean="0"/>
              <a:t>досягли </a:t>
            </a:r>
            <a:r>
              <a:rPr lang="uk-UA" sz="2400" dirty="0" smtClean="0"/>
              <a:t>майже віртуозної майстерності в </a:t>
            </a:r>
            <a:r>
              <a:rPr lang="uk-UA" sz="2400" dirty="0" smtClean="0"/>
              <a:t>використанні цих нехитрих засобів.</a:t>
            </a:r>
          </a:p>
        </p:txBody>
      </p:sp>
      <p:pic>
        <p:nvPicPr>
          <p:cNvPr id="9218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633413"/>
            <a:ext cx="3455987" cy="568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сметик1">
  <a:themeElements>
    <a:clrScheme name="Default Design 2">
      <a:dk1>
        <a:srgbClr val="000000"/>
      </a:dk1>
      <a:lt1>
        <a:srgbClr val="FCC5B6"/>
      </a:lt1>
      <a:dk2>
        <a:srgbClr val="660066"/>
      </a:dk2>
      <a:lt2>
        <a:srgbClr val="FFFFFF"/>
      </a:lt2>
      <a:accent1>
        <a:srgbClr val="F29292"/>
      </a:accent1>
      <a:accent2>
        <a:srgbClr val="9DE3A5"/>
      </a:accent2>
      <a:accent3>
        <a:srgbClr val="FDDFD7"/>
      </a:accent3>
      <a:accent4>
        <a:srgbClr val="000000"/>
      </a:accent4>
      <a:accent5>
        <a:srgbClr val="F7C7C7"/>
      </a:accent5>
      <a:accent6>
        <a:srgbClr val="8ECE95"/>
      </a:accent6>
      <a:hlink>
        <a:srgbClr val="D1BCEE"/>
      </a:hlink>
      <a:folHlink>
        <a:srgbClr val="E6CEB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2BB"/>
        </a:lt1>
        <a:dk2>
          <a:srgbClr val="660033"/>
        </a:dk2>
        <a:lt2>
          <a:srgbClr val="FFFFFF"/>
        </a:lt2>
        <a:accent1>
          <a:srgbClr val="FCE988"/>
        </a:accent1>
        <a:accent2>
          <a:srgbClr val="9DEDCD"/>
        </a:accent2>
        <a:accent3>
          <a:srgbClr val="FEF7DA"/>
        </a:accent3>
        <a:accent4>
          <a:srgbClr val="000000"/>
        </a:accent4>
        <a:accent5>
          <a:srgbClr val="FDF2C3"/>
        </a:accent5>
        <a:accent6>
          <a:srgbClr val="8ED7BA"/>
        </a:accent6>
        <a:hlink>
          <a:srgbClr val="FFAD93"/>
        </a:hlink>
        <a:folHlink>
          <a:srgbClr val="A8C1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CC5B6"/>
        </a:lt1>
        <a:dk2>
          <a:srgbClr val="660066"/>
        </a:dk2>
        <a:lt2>
          <a:srgbClr val="FFFFFF"/>
        </a:lt2>
        <a:accent1>
          <a:srgbClr val="F29292"/>
        </a:accent1>
        <a:accent2>
          <a:srgbClr val="9DE3A5"/>
        </a:accent2>
        <a:accent3>
          <a:srgbClr val="FDDFD7"/>
        </a:accent3>
        <a:accent4>
          <a:srgbClr val="000000"/>
        </a:accent4>
        <a:accent5>
          <a:srgbClr val="F7C7C7"/>
        </a:accent5>
        <a:accent6>
          <a:srgbClr val="8ECE95"/>
        </a:accent6>
        <a:hlink>
          <a:srgbClr val="D1BCEE"/>
        </a:hlink>
        <a:folHlink>
          <a:srgbClr val="E6CE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6ECDF"/>
        </a:lt1>
        <a:dk2>
          <a:srgbClr val="003366"/>
        </a:dk2>
        <a:lt2>
          <a:srgbClr val="FFFFFF"/>
        </a:lt2>
        <a:accent1>
          <a:srgbClr val="A4E0CC"/>
        </a:accent1>
        <a:accent2>
          <a:srgbClr val="E8B888"/>
        </a:accent2>
        <a:accent3>
          <a:srgbClr val="DFF4EC"/>
        </a:accent3>
        <a:accent4>
          <a:srgbClr val="000000"/>
        </a:accent4>
        <a:accent5>
          <a:srgbClr val="CFEDE2"/>
        </a:accent5>
        <a:accent6>
          <a:srgbClr val="D2A67B"/>
        </a:accent6>
        <a:hlink>
          <a:srgbClr val="A9CBE9"/>
        </a:hlink>
        <a:folHlink>
          <a:srgbClr val="F2B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косметик1</Template>
  <TotalTime>851</TotalTime>
  <Words>568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косметик1</vt:lpstr>
      <vt:lpstr>Яку країну світу вважають колискою виникнення косметики?</vt:lpstr>
      <vt:lpstr>Исторія косметики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девушки. Косметика.</dc:title>
  <dc:creator>Ира</dc:creator>
  <cp:lastModifiedBy>Admin</cp:lastModifiedBy>
  <cp:revision>99</cp:revision>
  <dcterms:created xsi:type="dcterms:W3CDTF">2010-01-04T08:37:22Z</dcterms:created>
  <dcterms:modified xsi:type="dcterms:W3CDTF">2019-11-02T09:29:08Z</dcterms:modified>
</cp:coreProperties>
</file>