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42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na" userId="09baaae9398989c7" providerId="LiveId" clId="{3B5404C0-84B9-49B2-803A-26A8FD8B2F69}"/>
    <pc:docChg chg="undo custSel modSld">
      <pc:chgData name="Maryna" userId="09baaae9398989c7" providerId="LiveId" clId="{3B5404C0-84B9-49B2-803A-26A8FD8B2F69}" dt="2025-03-06T12:08:53.418" v="149"/>
      <pc:docMkLst>
        <pc:docMk/>
      </pc:docMkLst>
      <pc:sldChg chg="addSp delSp modSp mod">
        <pc:chgData name="Maryna" userId="09baaae9398989c7" providerId="LiveId" clId="{3B5404C0-84B9-49B2-803A-26A8FD8B2F69}" dt="2025-03-06T12:07:33.326" v="146" actId="29295"/>
        <pc:sldMkLst>
          <pc:docMk/>
          <pc:sldMk cId="1103739422" sldId="257"/>
        </pc:sldMkLst>
        <pc:spChg chg="mod">
          <ac:chgData name="Maryna" userId="09baaae9398989c7" providerId="LiveId" clId="{3B5404C0-84B9-49B2-803A-26A8FD8B2F69}" dt="2025-03-06T11:57:54.979" v="11" actId="20577"/>
          <ac:spMkLst>
            <pc:docMk/>
            <pc:sldMk cId="1103739422" sldId="257"/>
            <ac:spMk id="6" creationId="{00000000-0000-0000-0000-000000000000}"/>
          </ac:spMkLst>
        </pc:spChg>
        <pc:picChg chg="del">
          <ac:chgData name="Maryna" userId="09baaae9398989c7" providerId="LiveId" clId="{3B5404C0-84B9-49B2-803A-26A8FD8B2F69}" dt="2025-03-06T12:06:12.167" v="60" actId="478"/>
          <ac:picMkLst>
            <pc:docMk/>
            <pc:sldMk cId="1103739422" sldId="257"/>
            <ac:picMk id="3" creationId="{5EDDFE18-A24F-4F6A-8D61-A9575A8D1256}"/>
          </ac:picMkLst>
        </pc:picChg>
        <pc:picChg chg="add mod ord">
          <ac:chgData name="Maryna" userId="09baaae9398989c7" providerId="LiveId" clId="{3B5404C0-84B9-49B2-803A-26A8FD8B2F69}" dt="2025-03-06T12:07:33.326" v="146" actId="29295"/>
          <ac:picMkLst>
            <pc:docMk/>
            <pc:sldMk cId="1103739422" sldId="257"/>
            <ac:picMk id="4" creationId="{E012DB01-4CA9-4943-A03C-87C10A3AD793}"/>
          </ac:picMkLst>
        </pc:picChg>
      </pc:sldChg>
      <pc:sldChg chg="modSp mod">
        <pc:chgData name="Maryna" userId="09baaae9398989c7" providerId="LiveId" clId="{3B5404C0-84B9-49B2-803A-26A8FD8B2F69}" dt="2025-03-06T12:08:30.747" v="147" actId="207"/>
        <pc:sldMkLst>
          <pc:docMk/>
          <pc:sldMk cId="1189997827" sldId="258"/>
        </pc:sldMkLst>
        <pc:spChg chg="mod">
          <ac:chgData name="Maryna" userId="09baaae9398989c7" providerId="LiveId" clId="{3B5404C0-84B9-49B2-803A-26A8FD8B2F69}" dt="2025-03-06T12:03:45.519" v="52" actId="1076"/>
          <ac:spMkLst>
            <pc:docMk/>
            <pc:sldMk cId="1189997827" sldId="258"/>
            <ac:spMk id="2" creationId="{00000000-0000-0000-0000-000000000000}"/>
          </ac:spMkLst>
        </pc:spChg>
        <pc:spChg chg="mod">
          <ac:chgData name="Maryna" userId="09baaae9398989c7" providerId="LiveId" clId="{3B5404C0-84B9-49B2-803A-26A8FD8B2F69}" dt="2025-03-06T12:04:01.006" v="56" actId="1076"/>
          <ac:spMkLst>
            <pc:docMk/>
            <pc:sldMk cId="1189997827" sldId="258"/>
            <ac:spMk id="3" creationId="{00000000-0000-0000-0000-000000000000}"/>
          </ac:spMkLst>
        </pc:spChg>
        <pc:spChg chg="mod">
          <ac:chgData name="Maryna" userId="09baaae9398989c7" providerId="LiveId" clId="{3B5404C0-84B9-49B2-803A-26A8FD8B2F69}" dt="2025-03-06T12:04:13.662" v="58" actId="1076"/>
          <ac:spMkLst>
            <pc:docMk/>
            <pc:sldMk cId="1189997827" sldId="258"/>
            <ac:spMk id="4" creationId="{00000000-0000-0000-0000-000000000000}"/>
          </ac:spMkLst>
        </pc:spChg>
        <pc:spChg chg="mod">
          <ac:chgData name="Maryna" userId="09baaae9398989c7" providerId="LiveId" clId="{3B5404C0-84B9-49B2-803A-26A8FD8B2F69}" dt="2025-03-06T12:08:30.747" v="147" actId="207"/>
          <ac:spMkLst>
            <pc:docMk/>
            <pc:sldMk cId="1189997827" sldId="258"/>
            <ac:spMk id="5" creationId="{00000000-0000-0000-0000-000000000000}"/>
          </ac:spMkLst>
        </pc:spChg>
      </pc:sldChg>
      <pc:sldChg chg="modSp mod">
        <pc:chgData name="Maryna" userId="09baaae9398989c7" providerId="LiveId" clId="{3B5404C0-84B9-49B2-803A-26A8FD8B2F69}" dt="2025-03-06T12:08:53.418" v="149"/>
        <pc:sldMkLst>
          <pc:docMk/>
          <pc:sldMk cId="3735364428" sldId="259"/>
        </pc:sldMkLst>
        <pc:graphicFrameChg chg="modGraphic">
          <ac:chgData name="Maryna" userId="09baaae9398989c7" providerId="LiveId" clId="{3B5404C0-84B9-49B2-803A-26A8FD8B2F69}" dt="2025-03-06T12:08:53.418" v="149"/>
          <ac:graphicFrameMkLst>
            <pc:docMk/>
            <pc:sldMk cId="3735364428" sldId="259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772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500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2666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8971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9981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6410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6989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001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192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236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508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11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617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047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786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503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681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5217E96-1ECA-438E-886C-F96DFA3EA60E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158BF76-F62E-41DB-86B9-C98BCB0A911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899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12DB01-4CA9-4943-A03C-87C10A3AD79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67"/>
            <a:ext cx="12192000" cy="6841066"/>
          </a:xfrm>
          <a:prstGeom prst="rect">
            <a:avLst/>
          </a:prstGeom>
        </p:spPr>
      </p:pic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6767513" cy="1233487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Доцент каф. хімії, </a:t>
            </a:r>
            <a:r>
              <a:rPr lang="uk-UA" altLang="ru-RU" sz="2400" dirty="0" err="1">
                <a:solidFill>
                  <a:schemeClr val="accent1">
                    <a:lumMod val="75000"/>
                  </a:schemeClr>
                </a:solidFill>
              </a:rPr>
              <a:t>канд</a:t>
            </a: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uk-UA" altLang="ru-RU" sz="2400" dirty="0" err="1">
                <a:solidFill>
                  <a:schemeClr val="accent1">
                    <a:lumMod val="75000"/>
                  </a:schemeClr>
                </a:solidFill>
              </a:rPr>
              <a:t>біол</a:t>
            </a: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. наук </a:t>
            </a:r>
            <a:br>
              <a:rPr lang="en-US" altLang="ru-RU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altLang="ru-RU" cap="none" dirty="0">
                <a:solidFill>
                  <a:schemeClr val="accent1">
                    <a:lumMod val="75000"/>
                  </a:schemeClr>
                </a:solidFill>
              </a:rPr>
              <a:t>Корнет Марина Миколаївна</a:t>
            </a:r>
            <a:b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</a:br>
            <a:endParaRPr lang="en-US" altLang="ru-RU" sz="1800" dirty="0"/>
          </a:p>
        </p:txBody>
      </p:sp>
      <p:sp>
        <p:nvSpPr>
          <p:cNvPr id="4099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23209" y="4752562"/>
            <a:ext cx="3429000" cy="1920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altLang="ru-RU" sz="3200" dirty="0">
                <a:solidFill>
                  <a:schemeClr val="accent2"/>
                </a:solidFill>
              </a:rPr>
              <a:t>Де мене можна знайти</a:t>
            </a:r>
            <a:r>
              <a:rPr lang="en-US" altLang="ru-RU" sz="3200" dirty="0">
                <a:solidFill>
                  <a:schemeClr val="accent2"/>
                </a:solidFill>
              </a:rPr>
              <a:t>?</a:t>
            </a:r>
          </a:p>
          <a:p>
            <a:pPr marL="0" indent="0">
              <a:buNone/>
            </a:pPr>
            <a:r>
              <a:rPr lang="en-US" altLang="ru-RU" dirty="0"/>
              <a:t>Online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ru-RU" dirty="0"/>
              <a:t>Zoom </a:t>
            </a:r>
          </a:p>
          <a:p>
            <a:pPr marL="0" indent="0">
              <a:buNone/>
            </a:pPr>
            <a:r>
              <a:rPr lang="en-US" altLang="ru-RU" dirty="0"/>
              <a:t>Meeting ID:  815 597 3207    Passcode: 7777777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ru-RU" dirty="0"/>
              <a:t>Moodle (</a:t>
            </a:r>
            <a:r>
              <a:rPr lang="uk-UA" altLang="ru-RU" dirty="0"/>
              <a:t>особисті повідомлення)</a:t>
            </a:r>
            <a:endParaRPr lang="en-US" alt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ru-RU" dirty="0"/>
              <a:t>Viber</a:t>
            </a:r>
            <a:endParaRPr lang="en-US" altLang="ru-RU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566027" y="356326"/>
            <a:ext cx="4475847" cy="11989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uk-UA" sz="3200" dirty="0">
                <a:solidFill>
                  <a:schemeClr val="accent2"/>
                </a:solidFill>
              </a:rPr>
              <a:t>Коли?</a:t>
            </a:r>
            <a:endParaRPr lang="en-US" sz="32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uk-UA" sz="3200" dirty="0"/>
              <a:t>Пн</a:t>
            </a:r>
            <a:r>
              <a:rPr lang="en-US" sz="3200" dirty="0"/>
              <a:t> </a:t>
            </a:r>
            <a:r>
              <a:rPr lang="uk-UA" sz="3200" dirty="0"/>
              <a:t>16</a:t>
            </a:r>
            <a:r>
              <a:rPr lang="en-US" sz="3200" dirty="0"/>
              <a:t>.</a:t>
            </a:r>
            <a:r>
              <a:rPr lang="uk-UA" sz="3200" dirty="0"/>
              <a:t>00</a:t>
            </a:r>
            <a:r>
              <a:rPr lang="en-US" sz="3200" dirty="0"/>
              <a:t> – 1</a:t>
            </a:r>
            <a:r>
              <a:rPr lang="uk-UA" sz="3200" dirty="0"/>
              <a:t>7</a:t>
            </a:r>
            <a:r>
              <a:rPr lang="en-US" sz="3200" dirty="0"/>
              <a:t>.</a:t>
            </a:r>
            <a:r>
              <a:rPr lang="uk-UA" sz="3200" dirty="0"/>
              <a:t>0</a:t>
            </a:r>
            <a:r>
              <a:rPr lang="en-US" sz="3200" dirty="0"/>
              <a:t>0  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defRPr/>
            </a:pPr>
            <a:endParaRPr lang="en-US" sz="32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141684" y="5037073"/>
            <a:ext cx="4900190" cy="13518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lnSpc>
                <a:spcPct val="90000"/>
              </a:lnSpc>
              <a:buNone/>
            </a:pPr>
            <a:r>
              <a:rPr lang="uk-UA" altLang="ru-RU" sz="3200" dirty="0">
                <a:solidFill>
                  <a:schemeClr val="accent2"/>
                </a:solidFill>
              </a:rPr>
              <a:t>Контакти?</a:t>
            </a:r>
            <a:endParaRPr lang="en-US" altLang="ru-RU" sz="3200" dirty="0">
              <a:solidFill>
                <a:schemeClr val="accent2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ru-RU" sz="3200" dirty="0"/>
              <a:t>kornetmaryna@ukr.net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D5A0D45-AEDD-43A0-83A5-4BF470E5BF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9480" y="1786624"/>
            <a:ext cx="2913797" cy="218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739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45108" y="104177"/>
            <a:ext cx="10301784" cy="5486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lnSpc>
                <a:spcPct val="90000"/>
              </a:lnSpc>
              <a:buNone/>
            </a:pPr>
            <a:r>
              <a:rPr lang="uk-UA" alt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Штучний інтелект в хімії </a:t>
            </a:r>
            <a:endParaRPr lang="en-US" altLang="ru-RU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37150" y="871610"/>
            <a:ext cx="5792695" cy="48782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1400" b="1" dirty="0"/>
              <a:t>Модуль 2. Практичне застосування ШІ у хімічних дослідженнях</a:t>
            </a:r>
            <a:endParaRPr lang="uk-UA" sz="14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Глибокі нейронні мережі у прогнозуванні хімічних реакцій (4 аудиторні години)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Використання </a:t>
            </a:r>
            <a:r>
              <a:rPr lang="en-GB" sz="1400" dirty="0" err="1"/>
              <a:t>DeepChem</a:t>
            </a:r>
            <a:r>
              <a:rPr lang="en-GB" sz="1400" dirty="0"/>
              <a:t> </a:t>
            </a:r>
            <a:r>
              <a:rPr lang="uk-UA" sz="1400" dirty="0"/>
              <a:t>для передбачення хімічних процесів (4 аудиторні години)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Автоматизоване моделювання нових </a:t>
            </a:r>
            <a:r>
              <a:rPr lang="uk-UA" sz="1400" dirty="0" err="1"/>
              <a:t>сполук</a:t>
            </a:r>
            <a:r>
              <a:rPr lang="uk-UA" sz="1400" dirty="0"/>
              <a:t> та матеріалів (4 аудиторні години)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ШІ у спектральному аналізі та </a:t>
            </a:r>
            <a:r>
              <a:rPr lang="uk-UA" sz="1400" dirty="0" err="1"/>
              <a:t>хемометрії</a:t>
            </a:r>
            <a:r>
              <a:rPr lang="uk-UA" sz="1400" dirty="0"/>
              <a:t> (4 аудиторні години)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Застосування ШІ у хроматографії та мас-спектрометрії (4 аудиторні години)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Використання ШІ у розробці лікарських препаратів та біохімії (4 аудиторні години)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Кейс-стаді: практичний аналіз наукових досліджень з використанням ШІ (4 аудиторні години)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Підсумковий </a:t>
            </a:r>
            <a:r>
              <a:rPr lang="uk-UA" sz="1400" dirty="0" err="1"/>
              <a:t>проєкт</a:t>
            </a:r>
            <a:r>
              <a:rPr lang="uk-UA" sz="1400" dirty="0"/>
              <a:t>: презентація та аналіз результатів (4 аудиторні години)</a:t>
            </a:r>
          </a:p>
          <a:p>
            <a:pPr>
              <a:spcBef>
                <a:spcPts val="600"/>
              </a:spcBef>
            </a:pPr>
            <a:r>
              <a:rPr lang="uk-UA" sz="1400" b="1" dirty="0"/>
              <a:t>Загальний обсяг аудиторних годин: 56</a:t>
            </a:r>
            <a:endParaRPr lang="uk-UA" sz="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3659" y="871610"/>
            <a:ext cx="5701192" cy="48782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1400" b="1" dirty="0"/>
              <a:t>Модуль 1. Основи штучного інтелекту та його застосування в хімії</a:t>
            </a:r>
            <a:endParaRPr lang="uk-UA" sz="14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Вступ до штучного інтелекту: поняття, історія, перспективи розвитку (2 аудиторні години)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Основи машинного навчання: класифікація методів та алгоритмів (4 аудиторні години)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Обробка хімічних даних: структурування, візуалізація, статистичний аналіз (4 аудиторні години)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Бібліотеки </a:t>
            </a:r>
            <a:r>
              <a:rPr lang="en-GB" sz="1400" dirty="0"/>
              <a:t>Python </a:t>
            </a:r>
            <a:r>
              <a:rPr lang="uk-UA" sz="1400" dirty="0"/>
              <a:t>для роботи з хімічними даними: </a:t>
            </a:r>
            <a:r>
              <a:rPr lang="en-GB" sz="1400" dirty="0"/>
              <a:t>Pandas, NumPy, Matplotlib (4 </a:t>
            </a:r>
            <a:r>
              <a:rPr lang="uk-UA" sz="1400" dirty="0"/>
              <a:t>аудиторні години)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Методи класифікації у хімії: </a:t>
            </a:r>
            <a:r>
              <a:rPr lang="en-GB" sz="1400" dirty="0"/>
              <a:t>Decision Trees, Random Forest, SVM (4 </a:t>
            </a:r>
            <a:r>
              <a:rPr lang="uk-UA" sz="1400" dirty="0"/>
              <a:t>аудиторні години)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Регресійні моделі для передбачення хімічних властивостей (4 аудиторні години)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Використання </a:t>
            </a:r>
            <a:r>
              <a:rPr lang="en-GB" sz="1400" dirty="0" err="1"/>
              <a:t>RDKit</a:t>
            </a:r>
            <a:r>
              <a:rPr lang="en-GB" sz="1400" dirty="0"/>
              <a:t> </a:t>
            </a:r>
            <a:r>
              <a:rPr lang="uk-UA" sz="1400" dirty="0"/>
              <a:t>для аналізу молекулярних структур (4 аудиторні години)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uk-UA" sz="1400" dirty="0"/>
              <a:t>Вступ до глибокого навчання та нейронних мереж у хімії (4 аудиторні години)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uk-UA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5845882"/>
            <a:ext cx="9144000" cy="90794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uk-UA" sz="2400" b="1" dirty="0"/>
              <a:t>ПІДСУМКОВЕ ПРАКТИЧНЕ ЗАВДАННЯ – 20 БАЛІВ</a:t>
            </a:r>
          </a:p>
          <a:p>
            <a:pPr algn="ctr">
              <a:spcAft>
                <a:spcPts val="600"/>
              </a:spcAft>
            </a:pPr>
            <a:r>
              <a:rPr lang="uk-UA" sz="2400" b="1" dirty="0"/>
              <a:t>ПІДСУМКОВЕ ТЕОРЕТИЧНЕ ЗАВДАННЯ – 20 БАЛІВ</a:t>
            </a:r>
          </a:p>
        </p:txBody>
      </p:sp>
    </p:spTree>
    <p:extLst>
      <p:ext uri="{BB962C8B-B14F-4D97-AF65-F5344CB8AC3E}">
        <p14:creationId xmlns:p14="http://schemas.microsoft.com/office/powerpoint/2010/main" val="118999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05467"/>
              </p:ext>
            </p:extLst>
          </p:nvPr>
        </p:nvGraphicFramePr>
        <p:xfrm>
          <a:off x="704564" y="739073"/>
          <a:ext cx="10897628" cy="575672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157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9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8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35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Контрольний захід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Термін виконання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% від загальної оцінки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5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Поточний контроль (</a:t>
                      </a:r>
                      <a:r>
                        <a:rPr lang="uk-UA" sz="1600" dirty="0" err="1">
                          <a:effectLst/>
                          <a:latin typeface="+mj-lt"/>
                        </a:rPr>
                        <a:t>max</a:t>
                      </a:r>
                      <a:r>
                        <a:rPr lang="uk-UA" sz="1600" dirty="0">
                          <a:effectLst/>
                          <a:latin typeface="+mj-lt"/>
                        </a:rPr>
                        <a:t> 60%)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 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 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421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Змістовий модуль 1 (розділ 1)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Вид теоретичного завдання: </a:t>
                      </a:r>
                      <a:endParaRPr lang="ru-RU" sz="1600" dirty="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А) тестування</a:t>
                      </a:r>
                      <a:endParaRPr lang="ru-RU" sz="1600" dirty="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Б)  письмова контрольна робота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А) 1-5 тиждень</a:t>
                      </a:r>
                      <a:endParaRPr lang="ru-RU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Б) 6 тиждень 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8</a:t>
                      </a:r>
                      <a:endParaRPr lang="ru-RU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10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0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Вид практичного завдання: виконання практичної роботи та її захист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1-5 </a:t>
                      </a:r>
                      <a:r>
                        <a:rPr lang="uk-UA" sz="1600" dirty="0">
                          <a:effectLst/>
                          <a:latin typeface="+mj-lt"/>
                        </a:rPr>
                        <a:t>тиждень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12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421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Змістовий модуль 2 (розділ 2)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Вид теоретичного завдання: </a:t>
                      </a:r>
                      <a:endParaRPr lang="ru-RU" sz="16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А) тестування</a:t>
                      </a:r>
                      <a:endParaRPr lang="ru-RU" sz="1600"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Б)  письмова контрольна робота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А) 7-11 тиждень</a:t>
                      </a:r>
                      <a:endParaRPr lang="ru-RU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Б) 12 тиждень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8</a:t>
                      </a:r>
                      <a:endParaRPr lang="ru-RU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10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0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Вид практичного завдання: виконання практичної роботи та її захист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7-11 тиждень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12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45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Підсумковий контроль (max 40%)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 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45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Підсумкове теоретичне завдання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 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20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45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Підсумкове практичне завдання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 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20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45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Разом 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j-lt"/>
                        </a:rPr>
                        <a:t> </a:t>
                      </a:r>
                      <a:endParaRPr lang="ru-RU" sz="160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j-lt"/>
                        </a:rPr>
                        <a:t>100%</a:t>
                      </a:r>
                      <a:endParaRPr lang="ru-RU" sz="1600" dirty="0">
                        <a:effectLst/>
                        <a:latin typeface="+mj-lt"/>
                        <a:ea typeface="MS Mincho"/>
                      </a:endParaRPr>
                    </a:p>
                  </a:txBody>
                  <a:tcPr marL="64056" marR="6405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364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432</Words>
  <Application>Microsoft Office PowerPoint</Application>
  <PresentationFormat>Широкий екран</PresentationFormat>
  <Paragraphs>82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Wingdings</vt:lpstr>
      <vt:lpstr>Wingdings 2</vt:lpstr>
      <vt:lpstr>Wingdings 3</vt:lpstr>
      <vt:lpstr>Ион (конференц-зал)</vt:lpstr>
      <vt:lpstr>Доцент каф. хімії, канд. біол. наук  Корнет Марина Миколаївна 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Доцент каф. хімії, канд. біол. наук Корнет Марина Миколаївна</dc:title>
  <dc:creator>kornet_mn</dc:creator>
  <cp:lastModifiedBy>Maryna</cp:lastModifiedBy>
  <cp:revision>10</cp:revision>
  <dcterms:created xsi:type="dcterms:W3CDTF">2020-02-25T10:48:23Z</dcterms:created>
  <dcterms:modified xsi:type="dcterms:W3CDTF">2025-03-06T12:10:28Z</dcterms:modified>
</cp:coreProperties>
</file>