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84" r:id="rId10"/>
    <p:sldId id="285" r:id="rId11"/>
    <p:sldId id="264" r:id="rId12"/>
    <p:sldId id="286" r:id="rId13"/>
    <p:sldId id="265" r:id="rId14"/>
    <p:sldId id="266" r:id="rId15"/>
    <p:sldId id="267" r:id="rId16"/>
    <p:sldId id="268" r:id="rId17"/>
    <p:sldId id="269" r:id="rId18"/>
    <p:sldId id="287" r:id="rId19"/>
    <p:sldId id="270" r:id="rId20"/>
    <p:sldId id="271" r:id="rId21"/>
    <p:sldId id="279" r:id="rId22"/>
    <p:sldId id="282" r:id="rId23"/>
    <p:sldId id="280" r:id="rId24"/>
    <p:sldId id="288" r:id="rId25"/>
    <p:sldId id="289" r:id="rId26"/>
    <p:sldId id="291" r:id="rId27"/>
    <p:sldId id="293" r:id="rId28"/>
    <p:sldId id="294" r:id="rId29"/>
    <p:sldId id="295" r:id="rId30"/>
    <p:sldId id="296" r:id="rId31"/>
    <p:sldId id="297" r:id="rId32"/>
    <p:sldId id="298" r:id="rId33"/>
    <p:sldId id="299" r:id="rId34"/>
    <p:sldId id="30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6" d="100"/>
          <a:sy n="86" d="100"/>
        </p:scale>
        <p:origin x="4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E9BAD-F9D9-4D4B-A4E9-3885C61AB09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uk-UA"/>
        </a:p>
      </dgm:t>
    </dgm:pt>
    <dgm:pt modelId="{B7372C15-104C-437A-A5A6-8CE0D74B5E48}">
      <dgm:prSet phldrT="[Текст]"/>
      <dgm:spPr>
        <a:ln>
          <a:solidFill>
            <a:schemeClr val="accent4">
              <a:lumMod val="50000"/>
            </a:schemeClr>
          </a:solidFill>
        </a:ln>
      </dgm:spPr>
      <dgm:t>
        <a:bodyPr/>
        <a:lstStyle/>
        <a:p>
          <a:r>
            <a:rPr lang="uk-UA" b="1" dirty="0"/>
            <a:t>Засади космополітичної юриспруденції</a:t>
          </a:r>
        </a:p>
      </dgm:t>
    </dgm:pt>
    <dgm:pt modelId="{1DD89E78-F7D2-4154-9CB8-FF61D13AB306}" type="parTrans" cxnId="{7D767E74-13C1-4022-945C-5C3A89EE0FA0}">
      <dgm:prSet/>
      <dgm:spPr/>
      <dgm:t>
        <a:bodyPr/>
        <a:lstStyle/>
        <a:p>
          <a:endParaRPr lang="uk-UA"/>
        </a:p>
      </dgm:t>
    </dgm:pt>
    <dgm:pt modelId="{A9C3F579-9F31-4F8A-9D80-215028F5B573}" type="sibTrans" cxnId="{7D767E74-13C1-4022-945C-5C3A89EE0FA0}">
      <dgm:prSet/>
      <dgm:spPr/>
      <dgm:t>
        <a:bodyPr/>
        <a:lstStyle/>
        <a:p>
          <a:endParaRPr lang="uk-UA"/>
        </a:p>
      </dgm:t>
    </dgm:pt>
    <dgm:pt modelId="{99288DAD-8FAE-42C9-8516-47481C479B42}">
      <dgm:prSet phldrT="[Текст]"/>
      <dgm:spPr>
        <a:ln>
          <a:solidFill>
            <a:schemeClr val="accent4">
              <a:lumMod val="75000"/>
            </a:schemeClr>
          </a:solidFill>
        </a:ln>
      </dgm:spPr>
      <dgm:t>
        <a:bodyPr/>
        <a:lstStyle/>
        <a:p>
          <a:r>
            <a:rPr lang="ru-RU" dirty="0" err="1"/>
            <a:t>кожна</a:t>
          </a:r>
          <a:r>
            <a:rPr lang="ru-RU" dirty="0"/>
            <a:t> держава </a:t>
          </a:r>
          <a:r>
            <a:rPr lang="ru-RU" dirty="0" err="1"/>
            <a:t>зобов’язана</a:t>
          </a:r>
          <a:r>
            <a:rPr lang="ru-RU" dirty="0"/>
            <a:t> </a:t>
          </a:r>
          <a:r>
            <a:rPr lang="ru-RU" dirty="0" err="1"/>
            <a:t>або</a:t>
          </a:r>
          <a:r>
            <a:rPr lang="ru-RU" dirty="0"/>
            <a:t> </a:t>
          </a:r>
          <a:r>
            <a:rPr lang="ru-RU" dirty="0" err="1"/>
            <a:t>самостійно</a:t>
          </a:r>
          <a:r>
            <a:rPr lang="ru-RU" dirty="0"/>
            <a:t> </a:t>
          </a:r>
          <a:r>
            <a:rPr lang="ru-RU" dirty="0" err="1"/>
            <a:t>покарати</a:t>
          </a:r>
          <a:r>
            <a:rPr lang="ru-RU" dirty="0"/>
            <a:t> </a:t>
          </a:r>
          <a:r>
            <a:rPr lang="ru-RU" dirty="0" err="1"/>
            <a:t>злочинця</a:t>
          </a:r>
          <a:r>
            <a:rPr lang="ru-RU" dirty="0"/>
            <a:t>, </a:t>
          </a:r>
          <a:r>
            <a:rPr lang="ru-RU" dirty="0" err="1"/>
            <a:t>або</a:t>
          </a:r>
          <a:r>
            <a:rPr lang="ru-RU" dirty="0"/>
            <a:t> </a:t>
          </a:r>
          <a:r>
            <a:rPr lang="ru-RU" dirty="0" err="1"/>
            <a:t>видати</a:t>
          </a:r>
          <a:r>
            <a:rPr lang="ru-RU" dirty="0"/>
            <a:t> </a:t>
          </a:r>
          <a:r>
            <a:rPr lang="ru-RU" dirty="0" err="1"/>
            <a:t>його</a:t>
          </a:r>
          <a:r>
            <a:rPr lang="ru-RU" dirty="0"/>
            <a:t> </a:t>
          </a:r>
          <a:r>
            <a:rPr lang="ru-RU" dirty="0" err="1"/>
            <a:t>державі</a:t>
          </a:r>
          <a:r>
            <a:rPr lang="ru-RU" dirty="0"/>
            <a:t>, </a:t>
          </a:r>
          <a:r>
            <a:rPr lang="ru-RU" dirty="0" err="1"/>
            <a:t>що</a:t>
          </a:r>
          <a:r>
            <a:rPr lang="ru-RU" dirty="0"/>
            <a:t> </a:t>
          </a:r>
          <a:r>
            <a:rPr lang="ru-RU" dirty="0" err="1"/>
            <a:t>його</a:t>
          </a:r>
          <a:r>
            <a:rPr lang="ru-RU" dirty="0"/>
            <a:t> </a:t>
          </a:r>
          <a:r>
            <a:rPr lang="ru-RU" dirty="0" err="1"/>
            <a:t>переслідує</a:t>
          </a:r>
          <a:endParaRPr lang="uk-UA" dirty="0"/>
        </a:p>
      </dgm:t>
    </dgm:pt>
    <dgm:pt modelId="{51292A9D-6A80-4C1B-A693-2ECD71F1A5D3}" type="parTrans" cxnId="{FCEB4E22-8ECE-4792-9F9E-FB99C56564B8}">
      <dgm:prSet/>
      <dgm:spPr/>
      <dgm:t>
        <a:bodyPr/>
        <a:lstStyle/>
        <a:p>
          <a:endParaRPr lang="uk-UA"/>
        </a:p>
      </dgm:t>
    </dgm:pt>
    <dgm:pt modelId="{7EE5E189-A3B2-4E8B-A9A6-FD2BFD49642E}" type="sibTrans" cxnId="{FCEB4E22-8ECE-4792-9F9E-FB99C56564B8}">
      <dgm:prSet/>
      <dgm:spPr/>
      <dgm:t>
        <a:bodyPr/>
        <a:lstStyle/>
        <a:p>
          <a:endParaRPr lang="uk-UA"/>
        </a:p>
      </dgm:t>
    </dgm:pt>
    <dgm:pt modelId="{9100EA56-9C8B-4562-81B2-B3E5A2D27485}" type="pres">
      <dgm:prSet presAssocID="{E3BE9BAD-F9D9-4D4B-A4E9-3885C61AB090}" presName="hierChild1" presStyleCnt="0">
        <dgm:presLayoutVars>
          <dgm:chPref val="1"/>
          <dgm:dir/>
          <dgm:animOne val="branch"/>
          <dgm:animLvl val="lvl"/>
          <dgm:resizeHandles/>
        </dgm:presLayoutVars>
      </dgm:prSet>
      <dgm:spPr/>
    </dgm:pt>
    <dgm:pt modelId="{08C9875C-3474-4480-B6BB-C7A5859D1A8B}" type="pres">
      <dgm:prSet presAssocID="{B7372C15-104C-437A-A5A6-8CE0D74B5E48}" presName="hierRoot1" presStyleCnt="0"/>
      <dgm:spPr/>
    </dgm:pt>
    <dgm:pt modelId="{8A38C3BC-3244-4397-BE9D-A8034CD65B57}" type="pres">
      <dgm:prSet presAssocID="{B7372C15-104C-437A-A5A6-8CE0D74B5E48}" presName="composite" presStyleCnt="0"/>
      <dgm:spPr/>
    </dgm:pt>
    <dgm:pt modelId="{B651C94C-90BF-4610-99B1-F10E416D8DD6}" type="pres">
      <dgm:prSet presAssocID="{B7372C15-104C-437A-A5A6-8CE0D74B5E48}" presName="background" presStyleLbl="node0" presStyleIdx="0" presStyleCnt="1">
        <dgm:style>
          <a:lnRef idx="1">
            <a:schemeClr val="accent4"/>
          </a:lnRef>
          <a:fillRef idx="2">
            <a:schemeClr val="accent4"/>
          </a:fillRef>
          <a:effectRef idx="1">
            <a:schemeClr val="accent4"/>
          </a:effectRef>
          <a:fontRef idx="minor">
            <a:schemeClr val="dk1"/>
          </a:fontRef>
        </dgm:style>
      </dgm:prSet>
      <dgm:spPr/>
    </dgm:pt>
    <dgm:pt modelId="{100AEAC8-BF1A-461C-A376-C69FD6BC8E1F}" type="pres">
      <dgm:prSet presAssocID="{B7372C15-104C-437A-A5A6-8CE0D74B5E48}" presName="text" presStyleLbl="fgAcc0" presStyleIdx="0" presStyleCnt="1" custScaleY="54960" custLinFactNeighborX="-1816" custLinFactNeighborY="9531">
        <dgm:presLayoutVars>
          <dgm:chPref val="3"/>
        </dgm:presLayoutVars>
      </dgm:prSet>
      <dgm:spPr/>
    </dgm:pt>
    <dgm:pt modelId="{60DA2D9F-3A9F-41C8-8BEA-48DC70EEB402}" type="pres">
      <dgm:prSet presAssocID="{B7372C15-104C-437A-A5A6-8CE0D74B5E48}" presName="hierChild2" presStyleCnt="0"/>
      <dgm:spPr/>
    </dgm:pt>
    <dgm:pt modelId="{BC1E7F31-6048-4C41-8F12-CECF201ECFFD}" type="pres">
      <dgm:prSet presAssocID="{51292A9D-6A80-4C1B-A693-2ECD71F1A5D3}" presName="Name10" presStyleLbl="parChTrans1D2" presStyleIdx="0" presStyleCnt="1"/>
      <dgm:spPr/>
    </dgm:pt>
    <dgm:pt modelId="{0B8DD3C2-A8D7-4FC5-88C5-72A84F2A77C3}" type="pres">
      <dgm:prSet presAssocID="{99288DAD-8FAE-42C9-8516-47481C479B42}" presName="hierRoot2" presStyleCnt="0"/>
      <dgm:spPr/>
    </dgm:pt>
    <dgm:pt modelId="{05025796-9777-45C4-BD59-EA47C3CB284A}" type="pres">
      <dgm:prSet presAssocID="{99288DAD-8FAE-42C9-8516-47481C479B42}" presName="composite2" presStyleCnt="0"/>
      <dgm:spPr/>
    </dgm:pt>
    <dgm:pt modelId="{9702FA4E-476E-49AE-8D53-5925BA29F3CE}" type="pres">
      <dgm:prSet presAssocID="{99288DAD-8FAE-42C9-8516-47481C479B42}" presName="background2" presStyleLbl="node2" presStyleIdx="0" presStyleCnt="1">
        <dgm:style>
          <a:lnRef idx="1">
            <a:schemeClr val="accent4"/>
          </a:lnRef>
          <a:fillRef idx="2">
            <a:schemeClr val="accent4"/>
          </a:fillRef>
          <a:effectRef idx="1">
            <a:schemeClr val="accent4"/>
          </a:effectRef>
          <a:fontRef idx="minor">
            <a:schemeClr val="dk1"/>
          </a:fontRef>
        </dgm:style>
      </dgm:prSet>
      <dgm:spPr>
        <a:ln>
          <a:solidFill>
            <a:schemeClr val="accent4">
              <a:lumMod val="75000"/>
            </a:schemeClr>
          </a:solidFill>
        </a:ln>
      </dgm:spPr>
    </dgm:pt>
    <dgm:pt modelId="{862293EF-0CB8-4A04-9E5F-68EE642E26D1}" type="pres">
      <dgm:prSet presAssocID="{99288DAD-8FAE-42C9-8516-47481C479B42}" presName="text2" presStyleLbl="fgAcc2" presStyleIdx="0" presStyleCnt="1">
        <dgm:presLayoutVars>
          <dgm:chPref val="3"/>
        </dgm:presLayoutVars>
      </dgm:prSet>
      <dgm:spPr/>
    </dgm:pt>
    <dgm:pt modelId="{D5593232-04D9-4BE5-BCF8-6CDC26C88078}" type="pres">
      <dgm:prSet presAssocID="{99288DAD-8FAE-42C9-8516-47481C479B42}" presName="hierChild3" presStyleCnt="0"/>
      <dgm:spPr/>
    </dgm:pt>
  </dgm:ptLst>
  <dgm:cxnLst>
    <dgm:cxn modelId="{FCEB4E22-8ECE-4792-9F9E-FB99C56564B8}" srcId="{B7372C15-104C-437A-A5A6-8CE0D74B5E48}" destId="{99288DAD-8FAE-42C9-8516-47481C479B42}" srcOrd="0" destOrd="0" parTransId="{51292A9D-6A80-4C1B-A693-2ECD71F1A5D3}" sibTransId="{7EE5E189-A3B2-4E8B-A9A6-FD2BFD49642E}"/>
    <dgm:cxn modelId="{7D767E74-13C1-4022-945C-5C3A89EE0FA0}" srcId="{E3BE9BAD-F9D9-4D4B-A4E9-3885C61AB090}" destId="{B7372C15-104C-437A-A5A6-8CE0D74B5E48}" srcOrd="0" destOrd="0" parTransId="{1DD89E78-F7D2-4154-9CB8-FF61D13AB306}" sibTransId="{A9C3F579-9F31-4F8A-9D80-215028F5B573}"/>
    <dgm:cxn modelId="{2A06648D-3513-4D8C-A24A-C5A558651846}" type="presOf" srcId="{51292A9D-6A80-4C1B-A693-2ECD71F1A5D3}" destId="{BC1E7F31-6048-4C41-8F12-CECF201ECFFD}" srcOrd="0" destOrd="0" presId="urn:microsoft.com/office/officeart/2005/8/layout/hierarchy1"/>
    <dgm:cxn modelId="{0E7EA095-A9A9-4E83-8962-B4030E7C131D}" type="presOf" srcId="{E3BE9BAD-F9D9-4D4B-A4E9-3885C61AB090}" destId="{9100EA56-9C8B-4562-81B2-B3E5A2D27485}" srcOrd="0" destOrd="0" presId="urn:microsoft.com/office/officeart/2005/8/layout/hierarchy1"/>
    <dgm:cxn modelId="{D82A84A6-9F4C-4BE5-B255-F20DF1BBDEA4}" type="presOf" srcId="{99288DAD-8FAE-42C9-8516-47481C479B42}" destId="{862293EF-0CB8-4A04-9E5F-68EE642E26D1}" srcOrd="0" destOrd="0" presId="urn:microsoft.com/office/officeart/2005/8/layout/hierarchy1"/>
    <dgm:cxn modelId="{5ED3ACF9-5061-473A-BFE5-FFC62F9C6BB9}" type="presOf" srcId="{B7372C15-104C-437A-A5A6-8CE0D74B5E48}" destId="{100AEAC8-BF1A-461C-A376-C69FD6BC8E1F}" srcOrd="0" destOrd="0" presId="urn:microsoft.com/office/officeart/2005/8/layout/hierarchy1"/>
    <dgm:cxn modelId="{7E53252F-D6EA-4704-BE40-2CCE9D1623CF}" type="presParOf" srcId="{9100EA56-9C8B-4562-81B2-B3E5A2D27485}" destId="{08C9875C-3474-4480-B6BB-C7A5859D1A8B}" srcOrd="0" destOrd="0" presId="urn:microsoft.com/office/officeart/2005/8/layout/hierarchy1"/>
    <dgm:cxn modelId="{966152B3-0051-4994-8239-FA61061F88B8}" type="presParOf" srcId="{08C9875C-3474-4480-B6BB-C7A5859D1A8B}" destId="{8A38C3BC-3244-4397-BE9D-A8034CD65B57}" srcOrd="0" destOrd="0" presId="urn:microsoft.com/office/officeart/2005/8/layout/hierarchy1"/>
    <dgm:cxn modelId="{6813A83B-E439-4096-B036-D87FD831A221}" type="presParOf" srcId="{8A38C3BC-3244-4397-BE9D-A8034CD65B57}" destId="{B651C94C-90BF-4610-99B1-F10E416D8DD6}" srcOrd="0" destOrd="0" presId="urn:microsoft.com/office/officeart/2005/8/layout/hierarchy1"/>
    <dgm:cxn modelId="{683BDE5F-F9F4-4C14-852C-F9BDDCA100F7}" type="presParOf" srcId="{8A38C3BC-3244-4397-BE9D-A8034CD65B57}" destId="{100AEAC8-BF1A-461C-A376-C69FD6BC8E1F}" srcOrd="1" destOrd="0" presId="urn:microsoft.com/office/officeart/2005/8/layout/hierarchy1"/>
    <dgm:cxn modelId="{B0B8998D-39BF-43B2-9884-E8214B88764B}" type="presParOf" srcId="{08C9875C-3474-4480-B6BB-C7A5859D1A8B}" destId="{60DA2D9F-3A9F-41C8-8BEA-48DC70EEB402}" srcOrd="1" destOrd="0" presId="urn:microsoft.com/office/officeart/2005/8/layout/hierarchy1"/>
    <dgm:cxn modelId="{1DC0398A-9FD4-403C-AF2D-A91C1BABDCAD}" type="presParOf" srcId="{60DA2D9F-3A9F-41C8-8BEA-48DC70EEB402}" destId="{BC1E7F31-6048-4C41-8F12-CECF201ECFFD}" srcOrd="0" destOrd="0" presId="urn:microsoft.com/office/officeart/2005/8/layout/hierarchy1"/>
    <dgm:cxn modelId="{5E9562FA-7E46-4829-B95F-D75E035C2ACA}" type="presParOf" srcId="{60DA2D9F-3A9F-41C8-8BEA-48DC70EEB402}" destId="{0B8DD3C2-A8D7-4FC5-88C5-72A84F2A77C3}" srcOrd="1" destOrd="0" presId="urn:microsoft.com/office/officeart/2005/8/layout/hierarchy1"/>
    <dgm:cxn modelId="{AD4B4CC4-14D5-48BE-B885-08196B871BD4}" type="presParOf" srcId="{0B8DD3C2-A8D7-4FC5-88C5-72A84F2A77C3}" destId="{05025796-9777-45C4-BD59-EA47C3CB284A}" srcOrd="0" destOrd="0" presId="urn:microsoft.com/office/officeart/2005/8/layout/hierarchy1"/>
    <dgm:cxn modelId="{C746CB20-7BF7-434E-B792-10460AB80E08}" type="presParOf" srcId="{05025796-9777-45C4-BD59-EA47C3CB284A}" destId="{9702FA4E-476E-49AE-8D53-5925BA29F3CE}" srcOrd="0" destOrd="0" presId="urn:microsoft.com/office/officeart/2005/8/layout/hierarchy1"/>
    <dgm:cxn modelId="{81329B21-FC7A-4BA9-A9A4-0351B620D3F9}" type="presParOf" srcId="{05025796-9777-45C4-BD59-EA47C3CB284A}" destId="{862293EF-0CB8-4A04-9E5F-68EE642E26D1}" srcOrd="1" destOrd="0" presId="urn:microsoft.com/office/officeart/2005/8/layout/hierarchy1"/>
    <dgm:cxn modelId="{7291887C-6A8E-46CA-8783-51D6B4A0D86A}" type="presParOf" srcId="{0B8DD3C2-A8D7-4FC5-88C5-72A84F2A77C3}" destId="{D5593232-04D9-4BE5-BCF8-6CDC26C8807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2127EC-4C1F-4416-977B-F68180D2E0EE}" type="doc">
      <dgm:prSet loTypeId="urn:microsoft.com/office/officeart/2009/layout/CircleArrowProcess" loCatId="cycle" qsTypeId="urn:microsoft.com/office/officeart/2005/8/quickstyle/simple1" qsCatId="simple" csTypeId="urn:microsoft.com/office/officeart/2005/8/colors/accent4_1" csCatId="accent4" phldr="1"/>
      <dgm:spPr/>
      <dgm:t>
        <a:bodyPr/>
        <a:lstStyle/>
        <a:p>
          <a:endParaRPr lang="uk-UA"/>
        </a:p>
      </dgm:t>
    </dgm:pt>
    <dgm:pt modelId="{C6DC490F-3178-446A-9E4D-9311521E749D}">
      <dgm:prSet phldrT="[Текст]"/>
      <dgm:spPr/>
      <dgm:t>
        <a:bodyPr/>
        <a:lstStyle/>
        <a:p>
          <a:r>
            <a:rPr lang="uk-UA" dirty="0" err="1"/>
            <a:t>Космолітична</a:t>
          </a:r>
          <a:r>
            <a:rPr lang="uk-UA" dirty="0"/>
            <a:t> юриспруденція</a:t>
          </a:r>
        </a:p>
      </dgm:t>
    </dgm:pt>
    <dgm:pt modelId="{05806B98-1BB3-428F-9383-D3D74008E2AA}" type="parTrans" cxnId="{A3322019-838C-405D-AB13-0CC6B312E770}">
      <dgm:prSet/>
      <dgm:spPr/>
      <dgm:t>
        <a:bodyPr/>
        <a:lstStyle/>
        <a:p>
          <a:endParaRPr lang="uk-UA"/>
        </a:p>
      </dgm:t>
    </dgm:pt>
    <dgm:pt modelId="{97BE4C04-3126-4A0B-92F0-0EC4DDDD98C1}" type="sibTrans" cxnId="{A3322019-838C-405D-AB13-0CC6B312E770}">
      <dgm:prSet/>
      <dgm:spPr/>
      <dgm:t>
        <a:bodyPr/>
        <a:lstStyle/>
        <a:p>
          <a:endParaRPr lang="uk-UA"/>
        </a:p>
      </dgm:t>
    </dgm:pt>
    <dgm:pt modelId="{5CBA223C-F873-4E33-9D5A-AEA8443257D3}">
      <dgm:prSet phldrT="[Текст]"/>
      <dgm:spPr/>
      <dgm:t>
        <a:bodyPr/>
        <a:lstStyle/>
        <a:p>
          <a:r>
            <a:rPr lang="ru-RU" dirty="0" err="1"/>
            <a:t>Теорія</a:t>
          </a:r>
          <a:r>
            <a:rPr lang="ru-RU" dirty="0"/>
            <a:t> </a:t>
          </a:r>
          <a:r>
            <a:rPr lang="ru-RU" dirty="0" err="1"/>
            <a:t>універсальної</a:t>
          </a:r>
          <a:r>
            <a:rPr lang="ru-RU" dirty="0"/>
            <a:t> </a:t>
          </a:r>
          <a:r>
            <a:rPr lang="ru-RU" dirty="0" err="1"/>
            <a:t>дії</a:t>
          </a:r>
          <a:r>
            <a:rPr lang="ru-RU" dirty="0"/>
            <a:t> </a:t>
          </a:r>
          <a:r>
            <a:rPr lang="ru-RU" dirty="0" err="1"/>
            <a:t>правових</a:t>
          </a:r>
          <a:r>
            <a:rPr lang="ru-RU" dirty="0"/>
            <a:t> </a:t>
          </a:r>
          <a:r>
            <a:rPr lang="ru-RU" dirty="0" err="1"/>
            <a:t>законів</a:t>
          </a:r>
          <a:endParaRPr lang="uk-UA" dirty="0"/>
        </a:p>
      </dgm:t>
    </dgm:pt>
    <dgm:pt modelId="{8AF22696-1B25-44AF-81E8-D818BB242CF4}" type="parTrans" cxnId="{7AB52205-6391-4B3C-9535-83D2948287E0}">
      <dgm:prSet/>
      <dgm:spPr/>
      <dgm:t>
        <a:bodyPr/>
        <a:lstStyle/>
        <a:p>
          <a:endParaRPr lang="uk-UA"/>
        </a:p>
      </dgm:t>
    </dgm:pt>
    <dgm:pt modelId="{F6D03CBB-CBD3-4B35-AE99-7C54CFA76FFD}" type="sibTrans" cxnId="{7AB52205-6391-4B3C-9535-83D2948287E0}">
      <dgm:prSet/>
      <dgm:spPr/>
      <dgm:t>
        <a:bodyPr/>
        <a:lstStyle/>
        <a:p>
          <a:endParaRPr lang="uk-UA"/>
        </a:p>
      </dgm:t>
    </dgm:pt>
    <dgm:pt modelId="{E350A157-6829-441C-89C9-F817D907CB00}">
      <dgm:prSet phldrT="[Текст]"/>
      <dgm:spPr/>
      <dgm:t>
        <a:bodyPr/>
        <a:lstStyle/>
        <a:p>
          <a:r>
            <a:rPr lang="ru-RU" dirty="0"/>
            <a:t>будь-</a:t>
          </a:r>
          <a:r>
            <a:rPr lang="ru-RU" dirty="0" err="1"/>
            <a:t>який</a:t>
          </a:r>
          <a:r>
            <a:rPr lang="ru-RU" dirty="0"/>
            <a:t> </a:t>
          </a:r>
          <a:r>
            <a:rPr lang="ru-RU" dirty="0" err="1"/>
            <a:t>злочин</a:t>
          </a:r>
          <a:r>
            <a:rPr lang="ru-RU" dirty="0"/>
            <a:t> </a:t>
          </a:r>
          <a:r>
            <a:rPr lang="ru-RU" dirty="0" err="1"/>
            <a:t>розглядався</a:t>
          </a:r>
          <a:r>
            <a:rPr lang="ru-RU" dirty="0"/>
            <a:t> як </a:t>
          </a:r>
          <a:r>
            <a:rPr lang="ru-RU" dirty="0" err="1"/>
            <a:t>такий</a:t>
          </a:r>
          <a:r>
            <a:rPr lang="ru-RU" dirty="0"/>
            <a:t>, </a:t>
          </a:r>
          <a:r>
            <a:rPr lang="ru-RU" dirty="0" err="1"/>
            <a:t>що</a:t>
          </a:r>
          <a:r>
            <a:rPr lang="ru-RU" dirty="0"/>
            <a:t> </a:t>
          </a:r>
          <a:r>
            <a:rPr lang="ru-RU" dirty="0" err="1"/>
            <a:t>природно</a:t>
          </a:r>
          <a:r>
            <a:rPr lang="ru-RU" dirty="0"/>
            <a:t> </a:t>
          </a:r>
          <a:r>
            <a:rPr lang="ru-RU" dirty="0" err="1"/>
            <a:t>посягає</a:t>
          </a:r>
          <a:r>
            <a:rPr lang="ru-RU" dirty="0"/>
            <a:t> на </a:t>
          </a:r>
          <a:r>
            <a:rPr lang="ru-RU" dirty="0" err="1"/>
            <a:t>загальний</a:t>
          </a:r>
          <a:r>
            <a:rPr lang="ru-RU" dirty="0"/>
            <a:t> </a:t>
          </a:r>
          <a:r>
            <a:rPr lang="ru-RU" dirty="0" err="1"/>
            <a:t>світовий</a:t>
          </a:r>
          <a:r>
            <a:rPr lang="ru-RU" dirty="0"/>
            <a:t> правопорядок.</a:t>
          </a:r>
          <a:endParaRPr lang="uk-UA" dirty="0"/>
        </a:p>
      </dgm:t>
    </dgm:pt>
    <dgm:pt modelId="{412E65F3-93E6-4562-BC66-A1871BD3364E}" type="parTrans" cxnId="{7F54F45A-771A-445E-9E10-5243E001CC8F}">
      <dgm:prSet/>
      <dgm:spPr/>
      <dgm:t>
        <a:bodyPr/>
        <a:lstStyle/>
        <a:p>
          <a:endParaRPr lang="uk-UA"/>
        </a:p>
      </dgm:t>
    </dgm:pt>
    <dgm:pt modelId="{8D311C2E-B7E2-4562-B588-D8FEA40C331B}" type="sibTrans" cxnId="{7F54F45A-771A-445E-9E10-5243E001CC8F}">
      <dgm:prSet/>
      <dgm:spPr/>
      <dgm:t>
        <a:bodyPr/>
        <a:lstStyle/>
        <a:p>
          <a:endParaRPr lang="uk-UA"/>
        </a:p>
      </dgm:t>
    </dgm:pt>
    <dgm:pt modelId="{E3942E65-B3D7-47A4-8C4E-CFE556C9087C}" type="pres">
      <dgm:prSet presAssocID="{082127EC-4C1F-4416-977B-F68180D2E0EE}" presName="Name0" presStyleCnt="0">
        <dgm:presLayoutVars>
          <dgm:chMax val="7"/>
          <dgm:chPref val="7"/>
          <dgm:dir/>
          <dgm:animLvl val="lvl"/>
        </dgm:presLayoutVars>
      </dgm:prSet>
      <dgm:spPr/>
    </dgm:pt>
    <dgm:pt modelId="{FA3EF07E-957B-471B-BD50-7C0C77CE96B0}" type="pres">
      <dgm:prSet presAssocID="{C6DC490F-3178-446A-9E4D-9311521E749D}" presName="Accent1" presStyleCnt="0"/>
      <dgm:spPr/>
    </dgm:pt>
    <dgm:pt modelId="{BB0BBE10-CA28-4A2B-9AA5-3D23ED23C6D8}" type="pres">
      <dgm:prSet presAssocID="{C6DC490F-3178-446A-9E4D-9311521E749D}" presName="Accent" presStyleLbl="node1" presStyleIdx="0" presStyleCnt="3">
        <dgm:style>
          <a:lnRef idx="1">
            <a:schemeClr val="accent4"/>
          </a:lnRef>
          <a:fillRef idx="2">
            <a:schemeClr val="accent4"/>
          </a:fillRef>
          <a:effectRef idx="1">
            <a:schemeClr val="accent4"/>
          </a:effectRef>
          <a:fontRef idx="minor">
            <a:schemeClr val="dk1"/>
          </a:fontRef>
        </dgm:style>
      </dgm:prSet>
      <dgm:spPr/>
    </dgm:pt>
    <dgm:pt modelId="{AA955F7F-E532-4F7D-ABB2-DECF82A31F87}" type="pres">
      <dgm:prSet presAssocID="{C6DC490F-3178-446A-9E4D-9311521E749D}" presName="Parent1" presStyleLbl="revTx" presStyleIdx="0" presStyleCnt="3">
        <dgm:presLayoutVars>
          <dgm:chMax val="1"/>
          <dgm:chPref val="1"/>
          <dgm:bulletEnabled val="1"/>
        </dgm:presLayoutVars>
      </dgm:prSet>
      <dgm:spPr/>
    </dgm:pt>
    <dgm:pt modelId="{95D29958-1B8A-411F-AE07-9585DD290E16}" type="pres">
      <dgm:prSet presAssocID="{5CBA223C-F873-4E33-9D5A-AEA8443257D3}" presName="Accent2" presStyleCnt="0"/>
      <dgm:spPr/>
    </dgm:pt>
    <dgm:pt modelId="{AFC96B43-AFD5-4FFE-B78A-686BCFD813D6}" type="pres">
      <dgm:prSet presAssocID="{5CBA223C-F873-4E33-9D5A-AEA8443257D3}" presName="Accent" presStyleLbl="node1" presStyleIdx="1" presStyleCnt="3">
        <dgm:style>
          <a:lnRef idx="1">
            <a:schemeClr val="accent4"/>
          </a:lnRef>
          <a:fillRef idx="3">
            <a:schemeClr val="accent4"/>
          </a:fillRef>
          <a:effectRef idx="2">
            <a:schemeClr val="accent4"/>
          </a:effectRef>
          <a:fontRef idx="minor">
            <a:schemeClr val="lt1"/>
          </a:fontRef>
        </dgm:style>
      </dgm:prSet>
      <dgm:spPr/>
    </dgm:pt>
    <dgm:pt modelId="{1C717408-1B53-4F1B-9CC9-6448EF4ED5E3}" type="pres">
      <dgm:prSet presAssocID="{5CBA223C-F873-4E33-9D5A-AEA8443257D3}" presName="Parent2" presStyleLbl="revTx" presStyleIdx="1" presStyleCnt="3">
        <dgm:presLayoutVars>
          <dgm:chMax val="1"/>
          <dgm:chPref val="1"/>
          <dgm:bulletEnabled val="1"/>
        </dgm:presLayoutVars>
      </dgm:prSet>
      <dgm:spPr/>
    </dgm:pt>
    <dgm:pt modelId="{C8F4F235-6F8E-41DA-9EF7-FC00C6B8B842}" type="pres">
      <dgm:prSet presAssocID="{E350A157-6829-441C-89C9-F817D907CB00}" presName="Accent3" presStyleCnt="0"/>
      <dgm:spPr/>
    </dgm:pt>
    <dgm:pt modelId="{2D152547-844C-4691-8AF9-EC2AF8B3FD99}" type="pres">
      <dgm:prSet presAssocID="{E350A157-6829-441C-89C9-F817D907CB00}" presName="Accent" presStyleLbl="node1" presStyleIdx="2" presStyleCnt="3">
        <dgm:style>
          <a:lnRef idx="0">
            <a:schemeClr val="accent4"/>
          </a:lnRef>
          <a:fillRef idx="3">
            <a:schemeClr val="accent4"/>
          </a:fillRef>
          <a:effectRef idx="3">
            <a:schemeClr val="accent4"/>
          </a:effectRef>
          <a:fontRef idx="minor">
            <a:schemeClr val="lt1"/>
          </a:fontRef>
        </dgm:style>
      </dgm:prSet>
      <dgm:spPr/>
    </dgm:pt>
    <dgm:pt modelId="{D88D5675-ADA5-4C05-B7F1-B33D7C8A3B44}" type="pres">
      <dgm:prSet presAssocID="{E350A157-6829-441C-89C9-F817D907CB00}" presName="Parent3" presStyleLbl="revTx" presStyleIdx="2" presStyleCnt="3" custScaleY="137555">
        <dgm:presLayoutVars>
          <dgm:chMax val="1"/>
          <dgm:chPref val="1"/>
          <dgm:bulletEnabled val="1"/>
        </dgm:presLayoutVars>
      </dgm:prSet>
      <dgm:spPr/>
    </dgm:pt>
  </dgm:ptLst>
  <dgm:cxnLst>
    <dgm:cxn modelId="{7AB52205-6391-4B3C-9535-83D2948287E0}" srcId="{082127EC-4C1F-4416-977B-F68180D2E0EE}" destId="{5CBA223C-F873-4E33-9D5A-AEA8443257D3}" srcOrd="1" destOrd="0" parTransId="{8AF22696-1B25-44AF-81E8-D818BB242CF4}" sibTransId="{F6D03CBB-CBD3-4B35-AE99-7C54CFA76FFD}"/>
    <dgm:cxn modelId="{A3322019-838C-405D-AB13-0CC6B312E770}" srcId="{082127EC-4C1F-4416-977B-F68180D2E0EE}" destId="{C6DC490F-3178-446A-9E4D-9311521E749D}" srcOrd="0" destOrd="0" parTransId="{05806B98-1BB3-428F-9383-D3D74008E2AA}" sibTransId="{97BE4C04-3126-4A0B-92F0-0EC4DDDD98C1}"/>
    <dgm:cxn modelId="{01CF8A46-D6B1-434D-96E9-5BCE38A9244F}" type="presOf" srcId="{C6DC490F-3178-446A-9E4D-9311521E749D}" destId="{AA955F7F-E532-4F7D-ABB2-DECF82A31F87}" srcOrd="0" destOrd="0" presId="urn:microsoft.com/office/officeart/2009/layout/CircleArrowProcess"/>
    <dgm:cxn modelId="{CDB2F969-7081-47C5-BCA7-95CB48477968}" type="presOf" srcId="{5CBA223C-F873-4E33-9D5A-AEA8443257D3}" destId="{1C717408-1B53-4F1B-9CC9-6448EF4ED5E3}" srcOrd="0" destOrd="0" presId="urn:microsoft.com/office/officeart/2009/layout/CircleArrowProcess"/>
    <dgm:cxn modelId="{7F54F45A-771A-445E-9E10-5243E001CC8F}" srcId="{082127EC-4C1F-4416-977B-F68180D2E0EE}" destId="{E350A157-6829-441C-89C9-F817D907CB00}" srcOrd="2" destOrd="0" parTransId="{412E65F3-93E6-4562-BC66-A1871BD3364E}" sibTransId="{8D311C2E-B7E2-4562-B588-D8FEA40C331B}"/>
    <dgm:cxn modelId="{EE400AC6-A767-44C9-8C71-0374FB51F5E1}" type="presOf" srcId="{082127EC-4C1F-4416-977B-F68180D2E0EE}" destId="{E3942E65-B3D7-47A4-8C4E-CFE556C9087C}" srcOrd="0" destOrd="0" presId="urn:microsoft.com/office/officeart/2009/layout/CircleArrowProcess"/>
    <dgm:cxn modelId="{985A24EB-6A5F-4D88-B488-DCC4ACC3848A}" type="presOf" srcId="{E350A157-6829-441C-89C9-F817D907CB00}" destId="{D88D5675-ADA5-4C05-B7F1-B33D7C8A3B44}" srcOrd="0" destOrd="0" presId="urn:microsoft.com/office/officeart/2009/layout/CircleArrowProcess"/>
    <dgm:cxn modelId="{F76FED15-2CDC-414A-8B39-208A921A1CE3}" type="presParOf" srcId="{E3942E65-B3D7-47A4-8C4E-CFE556C9087C}" destId="{FA3EF07E-957B-471B-BD50-7C0C77CE96B0}" srcOrd="0" destOrd="0" presId="urn:microsoft.com/office/officeart/2009/layout/CircleArrowProcess"/>
    <dgm:cxn modelId="{AF55D366-7223-4535-B700-640793EEF0DA}" type="presParOf" srcId="{FA3EF07E-957B-471B-BD50-7C0C77CE96B0}" destId="{BB0BBE10-CA28-4A2B-9AA5-3D23ED23C6D8}" srcOrd="0" destOrd="0" presId="urn:microsoft.com/office/officeart/2009/layout/CircleArrowProcess"/>
    <dgm:cxn modelId="{27D4E23C-9A04-4473-8E9A-F61C2C684AAD}" type="presParOf" srcId="{E3942E65-B3D7-47A4-8C4E-CFE556C9087C}" destId="{AA955F7F-E532-4F7D-ABB2-DECF82A31F87}" srcOrd="1" destOrd="0" presId="urn:microsoft.com/office/officeart/2009/layout/CircleArrowProcess"/>
    <dgm:cxn modelId="{9916BCB1-0505-4FEF-84C6-E0AA0CC19935}" type="presParOf" srcId="{E3942E65-B3D7-47A4-8C4E-CFE556C9087C}" destId="{95D29958-1B8A-411F-AE07-9585DD290E16}" srcOrd="2" destOrd="0" presId="urn:microsoft.com/office/officeart/2009/layout/CircleArrowProcess"/>
    <dgm:cxn modelId="{FE5D757A-24C2-4FE3-9EBE-BDF6958BE0D4}" type="presParOf" srcId="{95D29958-1B8A-411F-AE07-9585DD290E16}" destId="{AFC96B43-AFD5-4FFE-B78A-686BCFD813D6}" srcOrd="0" destOrd="0" presId="urn:microsoft.com/office/officeart/2009/layout/CircleArrowProcess"/>
    <dgm:cxn modelId="{C4D1F1E7-9CC1-413F-9A88-B3416FC56379}" type="presParOf" srcId="{E3942E65-B3D7-47A4-8C4E-CFE556C9087C}" destId="{1C717408-1B53-4F1B-9CC9-6448EF4ED5E3}" srcOrd="3" destOrd="0" presId="urn:microsoft.com/office/officeart/2009/layout/CircleArrowProcess"/>
    <dgm:cxn modelId="{B17E5287-4702-42BB-85C1-50141D76AA92}" type="presParOf" srcId="{E3942E65-B3D7-47A4-8C4E-CFE556C9087C}" destId="{C8F4F235-6F8E-41DA-9EF7-FC00C6B8B842}" srcOrd="4" destOrd="0" presId="urn:microsoft.com/office/officeart/2009/layout/CircleArrowProcess"/>
    <dgm:cxn modelId="{9B45B97C-B794-48E1-BAB6-6C089E38507C}" type="presParOf" srcId="{C8F4F235-6F8E-41DA-9EF7-FC00C6B8B842}" destId="{2D152547-844C-4691-8AF9-EC2AF8B3FD99}" srcOrd="0" destOrd="0" presId="urn:microsoft.com/office/officeart/2009/layout/CircleArrowProcess"/>
    <dgm:cxn modelId="{772B082E-CFA7-4F36-811A-29002077DD81}" type="presParOf" srcId="{E3942E65-B3D7-47A4-8C4E-CFE556C9087C}" destId="{D88D5675-ADA5-4C05-B7F1-B33D7C8A3B44}"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17EFBF-E70D-4930-804D-0D38778349A6}" type="doc">
      <dgm:prSet loTypeId="urn:microsoft.com/office/officeart/2005/8/layout/venn2" loCatId="relationship" qsTypeId="urn:microsoft.com/office/officeart/2005/8/quickstyle/3d1" qsCatId="3D" csTypeId="urn:microsoft.com/office/officeart/2005/8/colors/accent1_2" csCatId="accent1" phldr="1"/>
      <dgm:spPr/>
      <dgm:t>
        <a:bodyPr/>
        <a:lstStyle/>
        <a:p>
          <a:endParaRPr lang="ru-RU"/>
        </a:p>
      </dgm:t>
    </dgm:pt>
    <dgm:pt modelId="{DAA2CD6A-561F-4F1B-AECC-08ADB9A4BF20}">
      <dgm:prSet phldrT="[Текст]">
        <dgm:style>
          <a:lnRef idx="1">
            <a:schemeClr val="accent4"/>
          </a:lnRef>
          <a:fillRef idx="2">
            <a:schemeClr val="accent4"/>
          </a:fillRef>
          <a:effectRef idx="1">
            <a:schemeClr val="accent4"/>
          </a:effectRef>
          <a:fontRef idx="minor">
            <a:schemeClr val="dk1"/>
          </a:fontRef>
        </dgm:style>
      </dgm:prSet>
      <dgm:spPr>
        <a:ln/>
      </dgm:spPr>
      <dgm:t>
        <a:bodyPr/>
        <a:lstStyle/>
        <a:p>
          <a:r>
            <a:rPr lang="uk-UA" dirty="0">
              <a:solidFill>
                <a:schemeClr val="tx1"/>
              </a:solidFill>
            </a:rPr>
            <a:t>Міжнародне публічне право</a:t>
          </a:r>
          <a:endParaRPr lang="ru-RU" dirty="0">
            <a:solidFill>
              <a:schemeClr val="tx1"/>
            </a:solidFill>
          </a:endParaRPr>
        </a:p>
      </dgm:t>
    </dgm:pt>
    <dgm:pt modelId="{475FAC72-0BC0-4CC3-8011-9E95A3CCF111}" type="parTrans" cxnId="{D2B48A44-D750-42F4-A757-07BE7C89C7CC}">
      <dgm:prSet/>
      <dgm:spPr/>
      <dgm:t>
        <a:bodyPr/>
        <a:lstStyle/>
        <a:p>
          <a:endParaRPr lang="ru-RU"/>
        </a:p>
      </dgm:t>
    </dgm:pt>
    <dgm:pt modelId="{C829887D-1715-4557-8F18-2FBDB83322C9}" type="sibTrans" cxnId="{D2B48A44-D750-42F4-A757-07BE7C89C7CC}">
      <dgm:prSet/>
      <dgm:spPr/>
      <dgm:t>
        <a:bodyPr/>
        <a:lstStyle/>
        <a:p>
          <a:endParaRPr lang="ru-RU"/>
        </a:p>
      </dgm:t>
    </dgm:pt>
    <dgm:pt modelId="{8A6D6D20-3F23-4331-8A83-C26840F3CEFC}">
      <dgm:prSet phldrT="[Текст]">
        <dgm:style>
          <a:lnRef idx="1">
            <a:schemeClr val="accent4"/>
          </a:lnRef>
          <a:fillRef idx="2">
            <a:schemeClr val="accent4"/>
          </a:fillRef>
          <a:effectRef idx="1">
            <a:schemeClr val="accent4"/>
          </a:effectRef>
          <a:fontRef idx="minor">
            <a:schemeClr val="dk1"/>
          </a:fontRef>
        </dgm:style>
      </dgm:prSet>
      <dgm:spPr>
        <a:ln>
          <a:noFill/>
        </a:ln>
        <a:effectLst/>
        <a:scene3d>
          <a:camera prst="orthographicFront">
            <a:rot lat="0" lon="0" rev="0"/>
          </a:camera>
          <a:lightRig rig="glow" dir="t">
            <a:rot lat="0" lon="0" rev="14100000"/>
          </a:lightRig>
        </a:scene3d>
        <a:sp3d prstMaterial="softEdge">
          <a:bevelT w="127000" prst="artDeco"/>
        </a:sp3d>
      </dgm:spPr>
      <dgm:t>
        <a:bodyPr/>
        <a:lstStyle/>
        <a:p>
          <a:r>
            <a:rPr lang="uk-UA" dirty="0">
              <a:solidFill>
                <a:schemeClr val="tx1"/>
              </a:solidFill>
            </a:rPr>
            <a:t>Міжнародне кримінальне право</a:t>
          </a:r>
          <a:endParaRPr lang="ru-RU" dirty="0">
            <a:solidFill>
              <a:schemeClr val="tx1"/>
            </a:solidFill>
          </a:endParaRPr>
        </a:p>
      </dgm:t>
    </dgm:pt>
    <dgm:pt modelId="{5593FDB0-9606-4C90-8FA5-7A4B52ACBCA2}" type="parTrans" cxnId="{650E29E3-5674-489F-B631-260F1522BCC7}">
      <dgm:prSet/>
      <dgm:spPr/>
      <dgm:t>
        <a:bodyPr/>
        <a:lstStyle/>
        <a:p>
          <a:endParaRPr lang="ru-RU"/>
        </a:p>
      </dgm:t>
    </dgm:pt>
    <dgm:pt modelId="{22AF7D4E-4424-4D79-8B2B-03AEB2017657}" type="sibTrans" cxnId="{650E29E3-5674-489F-B631-260F1522BCC7}">
      <dgm:prSet/>
      <dgm:spPr/>
      <dgm:t>
        <a:bodyPr/>
        <a:lstStyle/>
        <a:p>
          <a:endParaRPr lang="ru-RU"/>
        </a:p>
      </dgm:t>
    </dgm:pt>
    <dgm:pt modelId="{42B531CE-9A60-4498-B0BD-CE8C5FC23434}" type="pres">
      <dgm:prSet presAssocID="{DD17EFBF-E70D-4930-804D-0D38778349A6}" presName="Name0" presStyleCnt="0">
        <dgm:presLayoutVars>
          <dgm:chMax val="7"/>
          <dgm:resizeHandles val="exact"/>
        </dgm:presLayoutVars>
      </dgm:prSet>
      <dgm:spPr/>
    </dgm:pt>
    <dgm:pt modelId="{25596A51-CB69-4263-8B32-284D4C4902D4}" type="pres">
      <dgm:prSet presAssocID="{DD17EFBF-E70D-4930-804D-0D38778349A6}" presName="comp1" presStyleCnt="0"/>
      <dgm:spPr/>
    </dgm:pt>
    <dgm:pt modelId="{C6E0FB69-3D07-40B0-B1CE-9EE940C609BF}" type="pres">
      <dgm:prSet presAssocID="{DD17EFBF-E70D-4930-804D-0D38778349A6}" presName="circle1" presStyleLbl="node1" presStyleIdx="0" presStyleCnt="2"/>
      <dgm:spPr/>
    </dgm:pt>
    <dgm:pt modelId="{790F7ADB-70AF-4EC5-9C52-F2B64A91FAC4}" type="pres">
      <dgm:prSet presAssocID="{DD17EFBF-E70D-4930-804D-0D38778349A6}" presName="c1text" presStyleLbl="node1" presStyleIdx="0" presStyleCnt="2">
        <dgm:presLayoutVars>
          <dgm:bulletEnabled val="1"/>
        </dgm:presLayoutVars>
      </dgm:prSet>
      <dgm:spPr/>
    </dgm:pt>
    <dgm:pt modelId="{9890712F-D902-4C73-A170-799CD6C22CF9}" type="pres">
      <dgm:prSet presAssocID="{DD17EFBF-E70D-4930-804D-0D38778349A6}" presName="comp2" presStyleCnt="0"/>
      <dgm:spPr/>
    </dgm:pt>
    <dgm:pt modelId="{FAF0692E-5AA4-405F-95A6-36B0475431B1}" type="pres">
      <dgm:prSet presAssocID="{DD17EFBF-E70D-4930-804D-0D38778349A6}" presName="circle2" presStyleLbl="node1" presStyleIdx="1" presStyleCnt="2"/>
      <dgm:spPr/>
    </dgm:pt>
    <dgm:pt modelId="{7246908F-EFDC-4FAB-862B-7A71EE4CABD7}" type="pres">
      <dgm:prSet presAssocID="{DD17EFBF-E70D-4930-804D-0D38778349A6}" presName="c2text" presStyleLbl="node1" presStyleIdx="1" presStyleCnt="2">
        <dgm:presLayoutVars>
          <dgm:bulletEnabled val="1"/>
        </dgm:presLayoutVars>
      </dgm:prSet>
      <dgm:spPr/>
    </dgm:pt>
  </dgm:ptLst>
  <dgm:cxnLst>
    <dgm:cxn modelId="{0D5E2E0E-056D-4718-814B-E619D601AEE8}" type="presOf" srcId="{DAA2CD6A-561F-4F1B-AECC-08ADB9A4BF20}" destId="{C6E0FB69-3D07-40B0-B1CE-9EE940C609BF}" srcOrd="0" destOrd="0" presId="urn:microsoft.com/office/officeart/2005/8/layout/venn2"/>
    <dgm:cxn modelId="{1AD65A5C-BF24-4316-B77A-1A3E7DC53E34}" type="presOf" srcId="{DAA2CD6A-561F-4F1B-AECC-08ADB9A4BF20}" destId="{790F7ADB-70AF-4EC5-9C52-F2B64A91FAC4}" srcOrd="1" destOrd="0" presId="urn:microsoft.com/office/officeart/2005/8/layout/venn2"/>
    <dgm:cxn modelId="{D2B48A44-D750-42F4-A757-07BE7C89C7CC}" srcId="{DD17EFBF-E70D-4930-804D-0D38778349A6}" destId="{DAA2CD6A-561F-4F1B-AECC-08ADB9A4BF20}" srcOrd="0" destOrd="0" parTransId="{475FAC72-0BC0-4CC3-8011-9E95A3CCF111}" sibTransId="{C829887D-1715-4557-8F18-2FBDB83322C9}"/>
    <dgm:cxn modelId="{06685885-30AA-4E3C-96E4-043CC86B6146}" type="presOf" srcId="{8A6D6D20-3F23-4331-8A83-C26840F3CEFC}" destId="{FAF0692E-5AA4-405F-95A6-36B0475431B1}" srcOrd="0" destOrd="0" presId="urn:microsoft.com/office/officeart/2005/8/layout/venn2"/>
    <dgm:cxn modelId="{7B4D8CB9-9098-441A-BF37-AFFBA534C80B}" type="presOf" srcId="{8A6D6D20-3F23-4331-8A83-C26840F3CEFC}" destId="{7246908F-EFDC-4FAB-862B-7A71EE4CABD7}" srcOrd="1" destOrd="0" presId="urn:microsoft.com/office/officeart/2005/8/layout/venn2"/>
    <dgm:cxn modelId="{157F33DD-F763-40F3-9E3D-9DBF941048EF}" type="presOf" srcId="{DD17EFBF-E70D-4930-804D-0D38778349A6}" destId="{42B531CE-9A60-4498-B0BD-CE8C5FC23434}" srcOrd="0" destOrd="0" presId="urn:microsoft.com/office/officeart/2005/8/layout/venn2"/>
    <dgm:cxn modelId="{650E29E3-5674-489F-B631-260F1522BCC7}" srcId="{DD17EFBF-E70D-4930-804D-0D38778349A6}" destId="{8A6D6D20-3F23-4331-8A83-C26840F3CEFC}" srcOrd="1" destOrd="0" parTransId="{5593FDB0-9606-4C90-8FA5-7A4B52ACBCA2}" sibTransId="{22AF7D4E-4424-4D79-8B2B-03AEB2017657}"/>
    <dgm:cxn modelId="{AC2B4DF0-B005-4463-8ACD-4F6C9F949429}" type="presParOf" srcId="{42B531CE-9A60-4498-B0BD-CE8C5FC23434}" destId="{25596A51-CB69-4263-8B32-284D4C4902D4}" srcOrd="0" destOrd="0" presId="urn:microsoft.com/office/officeart/2005/8/layout/venn2"/>
    <dgm:cxn modelId="{75090995-554F-483F-9D4B-12C7144EBDF1}" type="presParOf" srcId="{25596A51-CB69-4263-8B32-284D4C4902D4}" destId="{C6E0FB69-3D07-40B0-B1CE-9EE940C609BF}" srcOrd="0" destOrd="0" presId="urn:microsoft.com/office/officeart/2005/8/layout/venn2"/>
    <dgm:cxn modelId="{C3A5EC01-AD36-44A2-9924-88234C9CC711}" type="presParOf" srcId="{25596A51-CB69-4263-8B32-284D4C4902D4}" destId="{790F7ADB-70AF-4EC5-9C52-F2B64A91FAC4}" srcOrd="1" destOrd="0" presId="urn:microsoft.com/office/officeart/2005/8/layout/venn2"/>
    <dgm:cxn modelId="{6BE9C7CE-9D85-4A6D-AAD7-0B233E784E93}" type="presParOf" srcId="{42B531CE-9A60-4498-B0BD-CE8C5FC23434}" destId="{9890712F-D902-4C73-A170-799CD6C22CF9}" srcOrd="1" destOrd="0" presId="urn:microsoft.com/office/officeart/2005/8/layout/venn2"/>
    <dgm:cxn modelId="{D1EAA7E5-B5A2-401F-A382-EBB1DF6F25DA}" type="presParOf" srcId="{9890712F-D902-4C73-A170-799CD6C22CF9}" destId="{FAF0692E-5AA4-405F-95A6-36B0475431B1}" srcOrd="0" destOrd="0" presId="urn:microsoft.com/office/officeart/2005/8/layout/venn2"/>
    <dgm:cxn modelId="{8226AE0D-2BEC-4662-B710-E70D0E7890F9}" type="presParOf" srcId="{9890712F-D902-4C73-A170-799CD6C22CF9}" destId="{7246908F-EFDC-4FAB-862B-7A71EE4CABD7}"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B4413B-C997-4F8B-822D-006E2889B26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uk-UA"/>
        </a:p>
      </dgm:t>
    </dgm:pt>
    <dgm:pt modelId="{E4FBD423-CFC4-4639-B2E1-8FA37ED03644}">
      <dgm:prSet phldrT="[Текст]"/>
      <dgm:spPr/>
      <dgm:t>
        <a:bodyPr/>
        <a:lstStyle/>
        <a:p>
          <a:r>
            <a:rPr lang="uk-UA" b="1" dirty="0"/>
            <a:t>Особливості МКП</a:t>
          </a:r>
        </a:p>
      </dgm:t>
    </dgm:pt>
    <dgm:pt modelId="{F341F810-CF32-4E82-91C2-72B431A235AC}" type="parTrans" cxnId="{21824BEA-1619-467D-802D-1D77F38919F4}">
      <dgm:prSet/>
      <dgm:spPr/>
      <dgm:t>
        <a:bodyPr/>
        <a:lstStyle/>
        <a:p>
          <a:endParaRPr lang="uk-UA"/>
        </a:p>
      </dgm:t>
    </dgm:pt>
    <dgm:pt modelId="{42C29B5A-F5DC-4FDD-B49D-D209338C5D2E}" type="sibTrans" cxnId="{21824BEA-1619-467D-802D-1D77F38919F4}">
      <dgm:prSet/>
      <dgm:spPr/>
      <dgm:t>
        <a:bodyPr/>
        <a:lstStyle/>
        <a:p>
          <a:endParaRPr lang="uk-UA"/>
        </a:p>
      </dgm:t>
    </dgm:pt>
    <dgm:pt modelId="{CA143770-BBF3-4630-B32F-1EBAF3F1596E}">
      <dgm:prSet phldrT="[Текст]" custT="1"/>
      <dgm:spPr/>
      <dgm:t>
        <a:bodyPr/>
        <a:lstStyle/>
        <a:p>
          <a:r>
            <a:rPr lang="ru-RU" sz="1800" dirty="0"/>
            <a:t>1) для </a:t>
          </a:r>
          <a:r>
            <a:rPr lang="ru-RU" sz="1800" dirty="0" err="1"/>
            <a:t>нього</a:t>
          </a:r>
          <a:r>
            <a:rPr lang="ru-RU" sz="1800" dirty="0"/>
            <a:t> </a:t>
          </a:r>
          <a:r>
            <a:rPr lang="ru-RU" sz="1800" dirty="0" err="1"/>
            <a:t>характерне</a:t>
          </a:r>
          <a:r>
            <a:rPr lang="ru-RU" sz="1800" dirty="0"/>
            <a:t> </a:t>
          </a:r>
          <a:r>
            <a:rPr lang="ru-RU" sz="1800" dirty="0" err="1"/>
            <a:t>особливе</a:t>
          </a:r>
          <a:r>
            <a:rPr lang="ru-RU" sz="1800" dirty="0"/>
            <a:t> коло </a:t>
          </a:r>
          <a:r>
            <a:rPr lang="ru-RU" sz="1800" dirty="0" err="1"/>
            <a:t>суб’єктів</a:t>
          </a:r>
          <a:r>
            <a:rPr lang="ru-RU" sz="1800" dirty="0"/>
            <a:t>, </a:t>
          </a:r>
          <a:r>
            <a:rPr lang="ru-RU" sz="1800" dirty="0" err="1"/>
            <a:t>які</a:t>
          </a:r>
          <a:r>
            <a:rPr lang="ru-RU" sz="1800" dirty="0"/>
            <a:t> </a:t>
          </a:r>
          <a:r>
            <a:rPr lang="ru-RU" sz="1800" dirty="0" err="1"/>
            <a:t>визначаються</a:t>
          </a:r>
          <a:r>
            <a:rPr lang="ru-RU" sz="1800" dirty="0"/>
            <a:t> </a:t>
          </a:r>
          <a:r>
            <a:rPr lang="ru-RU" sz="1800" dirty="0" err="1"/>
            <a:t>залежно</a:t>
          </a:r>
          <a:r>
            <a:rPr lang="ru-RU" sz="1800" dirty="0"/>
            <a:t> </a:t>
          </a:r>
          <a:r>
            <a:rPr lang="ru-RU" sz="1800" dirty="0" err="1"/>
            <a:t>від</a:t>
          </a:r>
          <a:r>
            <a:rPr lang="ru-RU" sz="1800" dirty="0"/>
            <a:t> виду </a:t>
          </a:r>
          <a:r>
            <a:rPr lang="ru-RU" sz="1800" dirty="0" err="1"/>
            <a:t>злочину</a:t>
          </a:r>
          <a:r>
            <a:rPr lang="ru-RU" sz="1800" dirty="0"/>
            <a:t>;</a:t>
          </a:r>
          <a:endParaRPr lang="uk-UA" sz="1800" b="1" dirty="0"/>
        </a:p>
      </dgm:t>
    </dgm:pt>
    <dgm:pt modelId="{789340B5-203D-43E5-904B-992E64597AC1}" type="parTrans" cxnId="{A257E0D7-5BC6-4CEB-B7FE-5ADFA071AEE5}">
      <dgm:prSet/>
      <dgm:spPr/>
      <dgm:t>
        <a:bodyPr/>
        <a:lstStyle/>
        <a:p>
          <a:endParaRPr lang="uk-UA"/>
        </a:p>
      </dgm:t>
    </dgm:pt>
    <dgm:pt modelId="{3F5662A2-7856-4CAE-B231-20328BA67E82}" type="sibTrans" cxnId="{A257E0D7-5BC6-4CEB-B7FE-5ADFA071AEE5}">
      <dgm:prSet/>
      <dgm:spPr/>
      <dgm:t>
        <a:bodyPr/>
        <a:lstStyle/>
        <a:p>
          <a:endParaRPr lang="uk-UA"/>
        </a:p>
      </dgm:t>
    </dgm:pt>
    <dgm:pt modelId="{9EB25C83-6043-46E2-A4E9-93F743E8A7D1}">
      <dgm:prSet phldrT="[Текст]" custT="1"/>
      <dgm:spPr/>
      <dgm:t>
        <a:bodyPr/>
        <a:lstStyle/>
        <a:p>
          <a:pPr algn="just"/>
          <a:r>
            <a:rPr lang="uk-UA" sz="1800" b="0" dirty="0"/>
            <a:t>2) міжнародне кримінальне право визначає поведінку, у відповідь на яку (з огляду на важливість об’єкта посягання) до суб’єкта застосовуються особливі заходи не від імені й за ініціативою потерпілого, а від імені й за ініціативою співтовариства; </a:t>
          </a:r>
        </a:p>
      </dgm:t>
    </dgm:pt>
    <dgm:pt modelId="{D5BFB41D-B991-47AE-80F8-3B80E5F948D5}" type="parTrans" cxnId="{148A76AE-B615-4CD4-B55A-A1961865A516}">
      <dgm:prSet/>
      <dgm:spPr/>
      <dgm:t>
        <a:bodyPr/>
        <a:lstStyle/>
        <a:p>
          <a:endParaRPr lang="uk-UA"/>
        </a:p>
      </dgm:t>
    </dgm:pt>
    <dgm:pt modelId="{78FB09DB-D2CA-4D94-A439-B160343DED3D}" type="sibTrans" cxnId="{148A76AE-B615-4CD4-B55A-A1961865A516}">
      <dgm:prSet/>
      <dgm:spPr/>
      <dgm:t>
        <a:bodyPr/>
        <a:lstStyle/>
        <a:p>
          <a:endParaRPr lang="uk-UA"/>
        </a:p>
      </dgm:t>
    </dgm:pt>
    <dgm:pt modelId="{DF0A21B9-3BA3-4105-95C2-A29FCC81B7B9}">
      <dgm:prSet phldrT="[Текст]" custT="1"/>
      <dgm:spPr/>
      <dgm:t>
        <a:bodyPr/>
        <a:lstStyle/>
        <a:p>
          <a:pPr algn="just"/>
          <a:r>
            <a:rPr lang="uk-UA" sz="1800" b="0" dirty="0"/>
            <a:t>3) міжнародне кримінальне право передбачає покарання за особливо небезпечні злочини, здатні заподіяти широкомасштабну шкоду (такі, як злочини проти людяності або геноцид), і ті злочини, що можуть розглядатися як «міжнародні» в силу того, що вони пов’язані з діями, що традиційно вчиняються державами або їхніми агентами (воєнні злочини, акти агресії), або мають транснаціональний або </a:t>
          </a:r>
          <a:r>
            <a:rPr lang="uk-UA" sz="1800" b="0" dirty="0" err="1"/>
            <a:t>мультиюрисдикційний</a:t>
          </a:r>
          <a:r>
            <a:rPr lang="uk-UA" sz="1800" b="0" dirty="0"/>
            <a:t> характер (тероризм, незаконний обіг наркотиків, піратство, работоргівля); </a:t>
          </a:r>
        </a:p>
      </dgm:t>
    </dgm:pt>
    <dgm:pt modelId="{1AE28ED0-73EF-4777-B97F-6E1BCE65E6CA}" type="parTrans" cxnId="{BB8F0422-E79E-45A5-87D6-A81770FBAAB1}">
      <dgm:prSet/>
      <dgm:spPr/>
      <dgm:t>
        <a:bodyPr/>
        <a:lstStyle/>
        <a:p>
          <a:endParaRPr lang="uk-UA"/>
        </a:p>
      </dgm:t>
    </dgm:pt>
    <dgm:pt modelId="{B244E61D-37AD-4ADA-87A0-548FCAC84DBC}" type="sibTrans" cxnId="{BB8F0422-E79E-45A5-87D6-A81770FBAAB1}">
      <dgm:prSet/>
      <dgm:spPr/>
      <dgm:t>
        <a:bodyPr/>
        <a:lstStyle/>
        <a:p>
          <a:endParaRPr lang="uk-UA"/>
        </a:p>
      </dgm:t>
    </dgm:pt>
    <dgm:pt modelId="{70ACE2B9-E9FC-4F8D-90EF-870055856F15}">
      <dgm:prSet phldrT="[Текст]" custT="1"/>
      <dgm:spPr/>
      <dgm:t>
        <a:bodyPr/>
        <a:lstStyle/>
        <a:p>
          <a:pPr algn="just"/>
          <a:r>
            <a:rPr lang="ru-RU" sz="1800" b="0" dirty="0"/>
            <a:t>4) </a:t>
          </a:r>
          <a:r>
            <a:rPr lang="ru-RU" sz="1800" b="0" dirty="0" err="1"/>
            <a:t>міжнародне</a:t>
          </a:r>
          <a:r>
            <a:rPr lang="ru-RU" sz="1800" b="0" dirty="0"/>
            <a:t> </a:t>
          </a:r>
          <a:r>
            <a:rPr lang="ru-RU" sz="1800" b="0" dirty="0" err="1"/>
            <a:t>кримінальне</a:t>
          </a:r>
          <a:r>
            <a:rPr lang="ru-RU" sz="1800" b="0" dirty="0"/>
            <a:t> право </a:t>
          </a:r>
          <a:r>
            <a:rPr lang="ru-RU" sz="1800" b="0" dirty="0" err="1"/>
            <a:t>має</a:t>
          </a:r>
          <a:r>
            <a:rPr lang="ru-RU" sz="1800" b="0" dirty="0"/>
            <a:t> </a:t>
          </a:r>
          <a:r>
            <a:rPr lang="ru-RU" sz="1800" b="0" dirty="0" err="1"/>
            <a:t>комплексний</a:t>
          </a:r>
          <a:r>
            <a:rPr lang="ru-RU" sz="1800" b="0" dirty="0"/>
            <a:t> характер, </a:t>
          </a:r>
          <a:r>
            <a:rPr lang="ru-RU" sz="1800" b="0" dirty="0" err="1"/>
            <a:t>включає</a:t>
          </a:r>
          <a:r>
            <a:rPr lang="ru-RU" sz="1800" b="0" dirty="0"/>
            <a:t> в </a:t>
          </a:r>
          <a:r>
            <a:rPr lang="ru-RU" sz="1800" b="0" dirty="0" err="1"/>
            <a:t>єдину</a:t>
          </a:r>
          <a:r>
            <a:rPr lang="ru-RU" sz="1800" b="0" dirty="0"/>
            <a:t> </a:t>
          </a:r>
          <a:r>
            <a:rPr lang="ru-RU" sz="1800" b="0" dirty="0" err="1"/>
            <a:t>галузь</a:t>
          </a:r>
          <a:r>
            <a:rPr lang="ru-RU" sz="1800" b="0" dirty="0"/>
            <a:t> </a:t>
          </a:r>
          <a:r>
            <a:rPr lang="ru-RU" sz="1800" b="0" dirty="0" err="1"/>
            <a:t>норми</a:t>
          </a:r>
          <a:r>
            <a:rPr lang="ru-RU" sz="1800" b="0" dirty="0"/>
            <a:t> як </a:t>
          </a:r>
          <a:r>
            <a:rPr lang="ru-RU" sz="1800" b="0" dirty="0" err="1"/>
            <a:t>матеріального</a:t>
          </a:r>
          <a:r>
            <a:rPr lang="ru-RU" sz="1800" b="0" dirty="0"/>
            <a:t>, так і </a:t>
          </a:r>
          <a:r>
            <a:rPr lang="ru-RU" sz="1800" b="0" dirty="0" err="1"/>
            <a:t>процесуального</a:t>
          </a:r>
          <a:r>
            <a:rPr lang="ru-RU" sz="1800" b="0" dirty="0"/>
            <a:t> права, а </a:t>
          </a:r>
          <a:r>
            <a:rPr lang="ru-RU" sz="1800" b="0" dirty="0" err="1"/>
            <a:t>також</a:t>
          </a:r>
          <a:r>
            <a:rPr lang="ru-RU" sz="1800" b="0" dirty="0"/>
            <a:t> </a:t>
          </a:r>
          <a:r>
            <a:rPr lang="ru-RU" sz="1800" b="0" dirty="0" err="1"/>
            <a:t>норми</a:t>
          </a:r>
          <a:r>
            <a:rPr lang="ru-RU" sz="1800" b="0" dirty="0"/>
            <a:t>, </a:t>
          </a:r>
          <a:r>
            <a:rPr lang="ru-RU" sz="1800" b="0" dirty="0" err="1"/>
            <a:t>що</a:t>
          </a:r>
          <a:r>
            <a:rPr lang="ru-RU" sz="1800" b="0" dirty="0"/>
            <a:t> </a:t>
          </a:r>
          <a:r>
            <a:rPr lang="ru-RU" sz="1800" b="0" dirty="0" err="1"/>
            <a:t>стосуються</a:t>
          </a:r>
          <a:r>
            <a:rPr lang="ru-RU" sz="1800" b="0" dirty="0"/>
            <a:t> </a:t>
          </a:r>
          <a:r>
            <a:rPr lang="ru-RU" sz="1800" b="0" dirty="0" err="1"/>
            <a:t>судоустрою</a:t>
          </a:r>
          <a:r>
            <a:rPr lang="ru-RU" sz="1800" b="0" dirty="0"/>
            <a:t> та статусу </a:t>
          </a:r>
          <a:r>
            <a:rPr lang="ru-RU" sz="1800" b="0" dirty="0" err="1"/>
            <a:t>осіб</a:t>
          </a:r>
          <a:r>
            <a:rPr lang="ru-RU" sz="1800" b="0" dirty="0"/>
            <a:t>, </a:t>
          </a:r>
          <a:r>
            <a:rPr lang="ru-RU" sz="1800" b="0" dirty="0" err="1"/>
            <a:t>долучених</a:t>
          </a:r>
          <a:r>
            <a:rPr lang="ru-RU" sz="1800" b="0" dirty="0"/>
            <a:t> до </a:t>
          </a:r>
          <a:r>
            <a:rPr lang="ru-RU" sz="1800" b="0" dirty="0" err="1"/>
            <a:t>кримінальної</a:t>
          </a:r>
          <a:r>
            <a:rPr lang="ru-RU" sz="1800" b="0" dirty="0"/>
            <a:t> </a:t>
          </a:r>
          <a:r>
            <a:rPr lang="ru-RU" sz="1800" b="0" dirty="0" err="1"/>
            <a:t>сфери</a:t>
          </a:r>
          <a:r>
            <a:rPr lang="ru-RU" sz="1800" b="0" dirty="0"/>
            <a:t> (особи, </a:t>
          </a:r>
          <a:r>
            <a:rPr lang="ru-RU" sz="1800" b="0" dirty="0" err="1"/>
            <a:t>які</a:t>
          </a:r>
          <a:r>
            <a:rPr lang="ru-RU" sz="1800" b="0" dirty="0"/>
            <a:t> </a:t>
          </a:r>
          <a:r>
            <a:rPr lang="ru-RU" sz="1800" b="0" dirty="0" err="1"/>
            <a:t>скоїли</a:t>
          </a:r>
          <a:r>
            <a:rPr lang="ru-RU" sz="1800" b="0" dirty="0"/>
            <a:t> </a:t>
          </a:r>
          <a:r>
            <a:rPr lang="ru-RU" sz="1800" b="0" dirty="0" err="1"/>
            <a:t>злочин</a:t>
          </a:r>
          <a:r>
            <a:rPr lang="ru-RU" sz="1800" b="0" dirty="0"/>
            <a:t>, </a:t>
          </a:r>
          <a:r>
            <a:rPr lang="ru-RU" sz="1800" b="0" dirty="0" err="1"/>
            <a:t>жертви</a:t>
          </a:r>
          <a:r>
            <a:rPr lang="ru-RU" sz="1800" b="0" dirty="0"/>
            <a:t> </a:t>
          </a:r>
          <a:r>
            <a:rPr lang="ru-RU" sz="1800" b="0" dirty="0" err="1"/>
            <a:t>злочину</a:t>
          </a:r>
          <a:r>
            <a:rPr lang="ru-RU" sz="1800" b="0" dirty="0"/>
            <a:t>, </a:t>
          </a:r>
          <a:r>
            <a:rPr lang="ru-RU" sz="1800" b="0" dirty="0" err="1"/>
            <a:t>захисники</a:t>
          </a:r>
          <a:r>
            <a:rPr lang="ru-RU" sz="1800" b="0" dirty="0"/>
            <a:t> </a:t>
          </a:r>
          <a:r>
            <a:rPr lang="ru-RU" sz="1800" b="0" dirty="0" err="1"/>
            <a:t>тощо</a:t>
          </a:r>
          <a:r>
            <a:rPr lang="ru-RU" sz="1800" b="0" dirty="0"/>
            <a:t>). </a:t>
          </a:r>
          <a:endParaRPr lang="uk-UA" sz="1800" b="0" dirty="0"/>
        </a:p>
      </dgm:t>
    </dgm:pt>
    <dgm:pt modelId="{ED88CC5C-B589-4B95-AB68-2CAF0EA9307C}" type="parTrans" cxnId="{128B6988-CE27-41D4-806B-2CFF650FD61D}">
      <dgm:prSet/>
      <dgm:spPr/>
      <dgm:t>
        <a:bodyPr/>
        <a:lstStyle/>
        <a:p>
          <a:endParaRPr lang="uk-UA"/>
        </a:p>
      </dgm:t>
    </dgm:pt>
    <dgm:pt modelId="{BC9A1645-D180-4E63-926F-69CB9A242274}" type="sibTrans" cxnId="{128B6988-CE27-41D4-806B-2CFF650FD61D}">
      <dgm:prSet/>
      <dgm:spPr/>
      <dgm:t>
        <a:bodyPr/>
        <a:lstStyle/>
        <a:p>
          <a:endParaRPr lang="uk-UA"/>
        </a:p>
      </dgm:t>
    </dgm:pt>
    <dgm:pt modelId="{8B360F05-658A-4B4F-B2A1-629A716B743F}" type="pres">
      <dgm:prSet presAssocID="{C2B4413B-C997-4F8B-822D-006E2889B26B}" presName="vert0" presStyleCnt="0">
        <dgm:presLayoutVars>
          <dgm:dir/>
          <dgm:animOne val="branch"/>
          <dgm:animLvl val="lvl"/>
        </dgm:presLayoutVars>
      </dgm:prSet>
      <dgm:spPr/>
    </dgm:pt>
    <dgm:pt modelId="{C2DEA331-1481-4718-8855-F3326BDAD2F6}" type="pres">
      <dgm:prSet presAssocID="{E4FBD423-CFC4-4639-B2E1-8FA37ED03644}" presName="thickLine" presStyleLbl="alignNode1" presStyleIdx="0" presStyleCnt="1"/>
      <dgm:spPr/>
    </dgm:pt>
    <dgm:pt modelId="{3D74D5D5-1AAE-47F6-ABA3-1A2DF2F13023}" type="pres">
      <dgm:prSet presAssocID="{E4FBD423-CFC4-4639-B2E1-8FA37ED03644}" presName="horz1" presStyleCnt="0"/>
      <dgm:spPr/>
    </dgm:pt>
    <dgm:pt modelId="{86D83ADF-A177-4E08-8F14-268B388AFA98}" type="pres">
      <dgm:prSet presAssocID="{E4FBD423-CFC4-4639-B2E1-8FA37ED03644}" presName="tx1" presStyleLbl="revTx" presStyleIdx="0" presStyleCnt="5"/>
      <dgm:spPr/>
    </dgm:pt>
    <dgm:pt modelId="{4AEDBC4F-95D9-4AEC-87BD-FF670F652C74}" type="pres">
      <dgm:prSet presAssocID="{E4FBD423-CFC4-4639-B2E1-8FA37ED03644}" presName="vert1" presStyleCnt="0"/>
      <dgm:spPr/>
    </dgm:pt>
    <dgm:pt modelId="{E1705192-1EAD-424B-9C53-7BEEE93BA8F3}" type="pres">
      <dgm:prSet presAssocID="{CA143770-BBF3-4630-B32F-1EBAF3F1596E}" presName="vertSpace2a" presStyleCnt="0"/>
      <dgm:spPr/>
    </dgm:pt>
    <dgm:pt modelId="{C3755E62-5E73-47F2-B7D8-CCDEC263048C}" type="pres">
      <dgm:prSet presAssocID="{CA143770-BBF3-4630-B32F-1EBAF3F1596E}" presName="horz2" presStyleCnt="0"/>
      <dgm:spPr/>
    </dgm:pt>
    <dgm:pt modelId="{8FE86739-2A10-4D40-87DA-5DD9BAFB863A}" type="pres">
      <dgm:prSet presAssocID="{CA143770-BBF3-4630-B32F-1EBAF3F1596E}" presName="horzSpace2" presStyleCnt="0"/>
      <dgm:spPr/>
    </dgm:pt>
    <dgm:pt modelId="{337E8A81-ADFC-4BF6-8E65-2F75CEBAA66B}" type="pres">
      <dgm:prSet presAssocID="{CA143770-BBF3-4630-B32F-1EBAF3F1596E}" presName="tx2" presStyleLbl="revTx" presStyleIdx="1" presStyleCnt="5" custScaleY="54183"/>
      <dgm:spPr/>
    </dgm:pt>
    <dgm:pt modelId="{E00C80D6-550C-43D7-9B7A-BB2DACAD1F97}" type="pres">
      <dgm:prSet presAssocID="{CA143770-BBF3-4630-B32F-1EBAF3F1596E}" presName="vert2" presStyleCnt="0"/>
      <dgm:spPr/>
    </dgm:pt>
    <dgm:pt modelId="{BD9A9F04-42A6-4A52-AFF9-E744A4B657F9}" type="pres">
      <dgm:prSet presAssocID="{CA143770-BBF3-4630-B32F-1EBAF3F1596E}" presName="thinLine2b" presStyleLbl="callout" presStyleIdx="0" presStyleCnt="4"/>
      <dgm:spPr/>
    </dgm:pt>
    <dgm:pt modelId="{497E8856-1926-40B0-85B3-B42285FD03E0}" type="pres">
      <dgm:prSet presAssocID="{CA143770-BBF3-4630-B32F-1EBAF3F1596E}" presName="vertSpace2b" presStyleCnt="0"/>
      <dgm:spPr/>
    </dgm:pt>
    <dgm:pt modelId="{68708CB2-9F61-4366-B541-25ED29027BF5}" type="pres">
      <dgm:prSet presAssocID="{9EB25C83-6043-46E2-A4E9-93F743E8A7D1}" presName="horz2" presStyleCnt="0"/>
      <dgm:spPr/>
    </dgm:pt>
    <dgm:pt modelId="{2F05F1AC-8B93-4E8D-8E9D-5058DB930BCC}" type="pres">
      <dgm:prSet presAssocID="{9EB25C83-6043-46E2-A4E9-93F743E8A7D1}" presName="horzSpace2" presStyleCnt="0"/>
      <dgm:spPr/>
    </dgm:pt>
    <dgm:pt modelId="{091A53D3-DBB2-4675-BCE1-0F42A68F0BFF}" type="pres">
      <dgm:prSet presAssocID="{9EB25C83-6043-46E2-A4E9-93F743E8A7D1}" presName="tx2" presStyleLbl="revTx" presStyleIdx="2" presStyleCnt="5" custScaleY="73888"/>
      <dgm:spPr/>
    </dgm:pt>
    <dgm:pt modelId="{AC29E50A-F715-45B3-AFFD-5F45FBB4F6ED}" type="pres">
      <dgm:prSet presAssocID="{9EB25C83-6043-46E2-A4E9-93F743E8A7D1}" presName="vert2" presStyleCnt="0"/>
      <dgm:spPr/>
    </dgm:pt>
    <dgm:pt modelId="{86071ADF-336B-4CE3-AE37-4776C49B52B0}" type="pres">
      <dgm:prSet presAssocID="{9EB25C83-6043-46E2-A4E9-93F743E8A7D1}" presName="thinLine2b" presStyleLbl="callout" presStyleIdx="1" presStyleCnt="4"/>
      <dgm:spPr/>
    </dgm:pt>
    <dgm:pt modelId="{B1AB05C7-2892-47EA-8229-08C214CB4929}" type="pres">
      <dgm:prSet presAssocID="{9EB25C83-6043-46E2-A4E9-93F743E8A7D1}" presName="vertSpace2b" presStyleCnt="0"/>
      <dgm:spPr/>
    </dgm:pt>
    <dgm:pt modelId="{939570DC-AC92-4EAC-909B-BB002B247651}" type="pres">
      <dgm:prSet presAssocID="{DF0A21B9-3BA3-4105-95C2-A29FCC81B7B9}" presName="horz2" presStyleCnt="0"/>
      <dgm:spPr/>
    </dgm:pt>
    <dgm:pt modelId="{F763D092-0CD3-4410-A957-FBC0526BF315}" type="pres">
      <dgm:prSet presAssocID="{DF0A21B9-3BA3-4105-95C2-A29FCC81B7B9}" presName="horzSpace2" presStyleCnt="0"/>
      <dgm:spPr/>
    </dgm:pt>
    <dgm:pt modelId="{869723DA-DB20-4378-BF36-9F877E94D292}" type="pres">
      <dgm:prSet presAssocID="{DF0A21B9-3BA3-4105-95C2-A29FCC81B7B9}" presName="tx2" presStyleLbl="revTx" presStyleIdx="3" presStyleCnt="5" custScaleY="98176"/>
      <dgm:spPr/>
    </dgm:pt>
    <dgm:pt modelId="{F916CBA2-C1AC-481E-8BD6-F77581B8305C}" type="pres">
      <dgm:prSet presAssocID="{DF0A21B9-3BA3-4105-95C2-A29FCC81B7B9}" presName="vert2" presStyleCnt="0"/>
      <dgm:spPr/>
    </dgm:pt>
    <dgm:pt modelId="{1FB6D6EC-07F9-46EA-A9CC-402EDD4E135D}" type="pres">
      <dgm:prSet presAssocID="{DF0A21B9-3BA3-4105-95C2-A29FCC81B7B9}" presName="thinLine2b" presStyleLbl="callout" presStyleIdx="2" presStyleCnt="4"/>
      <dgm:spPr/>
    </dgm:pt>
    <dgm:pt modelId="{FC213E19-7173-4ECC-9B12-1AD4B9AFA2EA}" type="pres">
      <dgm:prSet presAssocID="{DF0A21B9-3BA3-4105-95C2-A29FCC81B7B9}" presName="vertSpace2b" presStyleCnt="0"/>
      <dgm:spPr/>
    </dgm:pt>
    <dgm:pt modelId="{46A67F76-8B6F-4735-A02A-1C7D6065BD3A}" type="pres">
      <dgm:prSet presAssocID="{70ACE2B9-E9FC-4F8D-90EF-870055856F15}" presName="horz2" presStyleCnt="0"/>
      <dgm:spPr/>
    </dgm:pt>
    <dgm:pt modelId="{9F84D4F8-DC77-4C5C-B8A1-CA405E3CE91B}" type="pres">
      <dgm:prSet presAssocID="{70ACE2B9-E9FC-4F8D-90EF-870055856F15}" presName="horzSpace2" presStyleCnt="0"/>
      <dgm:spPr/>
    </dgm:pt>
    <dgm:pt modelId="{02AFDD0A-43DC-43AB-9584-7FE123D49372}" type="pres">
      <dgm:prSet presAssocID="{70ACE2B9-E9FC-4F8D-90EF-870055856F15}" presName="tx2" presStyleLbl="revTx" presStyleIdx="4" presStyleCnt="5" custScaleY="80677"/>
      <dgm:spPr/>
    </dgm:pt>
    <dgm:pt modelId="{4D8E0089-A601-4366-B9C2-3EA5B46667AE}" type="pres">
      <dgm:prSet presAssocID="{70ACE2B9-E9FC-4F8D-90EF-870055856F15}" presName="vert2" presStyleCnt="0"/>
      <dgm:spPr/>
    </dgm:pt>
    <dgm:pt modelId="{2147F9F1-E2A6-41B3-8F24-1B4441EC1CB3}" type="pres">
      <dgm:prSet presAssocID="{70ACE2B9-E9FC-4F8D-90EF-870055856F15}" presName="thinLine2b" presStyleLbl="callout" presStyleIdx="3" presStyleCnt="4"/>
      <dgm:spPr/>
    </dgm:pt>
    <dgm:pt modelId="{78DF5639-762D-4FB3-9E83-9B065C8FB557}" type="pres">
      <dgm:prSet presAssocID="{70ACE2B9-E9FC-4F8D-90EF-870055856F15}" presName="vertSpace2b" presStyleCnt="0"/>
      <dgm:spPr/>
    </dgm:pt>
  </dgm:ptLst>
  <dgm:cxnLst>
    <dgm:cxn modelId="{D9EFA300-9D36-4EA7-BFAF-4557318276F3}" type="presOf" srcId="{DF0A21B9-3BA3-4105-95C2-A29FCC81B7B9}" destId="{869723DA-DB20-4378-BF36-9F877E94D292}" srcOrd="0" destOrd="0" presId="urn:microsoft.com/office/officeart/2008/layout/LinedList"/>
    <dgm:cxn modelId="{FBD1581E-2661-4E59-92EB-B94E55CD4C4B}" type="presOf" srcId="{70ACE2B9-E9FC-4F8D-90EF-870055856F15}" destId="{02AFDD0A-43DC-43AB-9584-7FE123D49372}" srcOrd="0" destOrd="0" presId="urn:microsoft.com/office/officeart/2008/layout/LinedList"/>
    <dgm:cxn modelId="{BB8F0422-E79E-45A5-87D6-A81770FBAAB1}" srcId="{E4FBD423-CFC4-4639-B2E1-8FA37ED03644}" destId="{DF0A21B9-3BA3-4105-95C2-A29FCC81B7B9}" srcOrd="2" destOrd="0" parTransId="{1AE28ED0-73EF-4777-B97F-6E1BCE65E6CA}" sibTransId="{B244E61D-37AD-4ADA-87A0-548FCAC84DBC}"/>
    <dgm:cxn modelId="{A4CCE754-3AC0-40ED-A254-8758575877CB}" type="presOf" srcId="{C2B4413B-C997-4F8B-822D-006E2889B26B}" destId="{8B360F05-658A-4B4F-B2A1-629A716B743F}" srcOrd="0" destOrd="0" presId="urn:microsoft.com/office/officeart/2008/layout/LinedList"/>
    <dgm:cxn modelId="{128B6988-CE27-41D4-806B-2CFF650FD61D}" srcId="{E4FBD423-CFC4-4639-B2E1-8FA37ED03644}" destId="{70ACE2B9-E9FC-4F8D-90EF-870055856F15}" srcOrd="3" destOrd="0" parTransId="{ED88CC5C-B589-4B95-AB68-2CAF0EA9307C}" sibTransId="{BC9A1645-D180-4E63-926F-69CB9A242274}"/>
    <dgm:cxn modelId="{2C10859D-BD72-414D-AFCC-1BFFDFC0608D}" type="presOf" srcId="{9EB25C83-6043-46E2-A4E9-93F743E8A7D1}" destId="{091A53D3-DBB2-4675-BCE1-0F42A68F0BFF}" srcOrd="0" destOrd="0" presId="urn:microsoft.com/office/officeart/2008/layout/LinedList"/>
    <dgm:cxn modelId="{148A76AE-B615-4CD4-B55A-A1961865A516}" srcId="{E4FBD423-CFC4-4639-B2E1-8FA37ED03644}" destId="{9EB25C83-6043-46E2-A4E9-93F743E8A7D1}" srcOrd="1" destOrd="0" parTransId="{D5BFB41D-B991-47AE-80F8-3B80E5F948D5}" sibTransId="{78FB09DB-D2CA-4D94-A439-B160343DED3D}"/>
    <dgm:cxn modelId="{58832DBC-0227-42EA-8DEA-C7C84AC39715}" type="presOf" srcId="{CA143770-BBF3-4630-B32F-1EBAF3F1596E}" destId="{337E8A81-ADFC-4BF6-8E65-2F75CEBAA66B}" srcOrd="0" destOrd="0" presId="urn:microsoft.com/office/officeart/2008/layout/LinedList"/>
    <dgm:cxn modelId="{A257E0D7-5BC6-4CEB-B7FE-5ADFA071AEE5}" srcId="{E4FBD423-CFC4-4639-B2E1-8FA37ED03644}" destId="{CA143770-BBF3-4630-B32F-1EBAF3F1596E}" srcOrd="0" destOrd="0" parTransId="{789340B5-203D-43E5-904B-992E64597AC1}" sibTransId="{3F5662A2-7856-4CAE-B231-20328BA67E82}"/>
    <dgm:cxn modelId="{21824BEA-1619-467D-802D-1D77F38919F4}" srcId="{C2B4413B-C997-4F8B-822D-006E2889B26B}" destId="{E4FBD423-CFC4-4639-B2E1-8FA37ED03644}" srcOrd="0" destOrd="0" parTransId="{F341F810-CF32-4E82-91C2-72B431A235AC}" sibTransId="{42C29B5A-F5DC-4FDD-B49D-D209338C5D2E}"/>
    <dgm:cxn modelId="{235F02F9-555C-4018-AD50-1E8DB18E39D3}" type="presOf" srcId="{E4FBD423-CFC4-4639-B2E1-8FA37ED03644}" destId="{86D83ADF-A177-4E08-8F14-268B388AFA98}" srcOrd="0" destOrd="0" presId="urn:microsoft.com/office/officeart/2008/layout/LinedList"/>
    <dgm:cxn modelId="{F724A801-C4B5-4308-AC79-6D42E91B809E}" type="presParOf" srcId="{8B360F05-658A-4B4F-B2A1-629A716B743F}" destId="{C2DEA331-1481-4718-8855-F3326BDAD2F6}" srcOrd="0" destOrd="0" presId="urn:microsoft.com/office/officeart/2008/layout/LinedList"/>
    <dgm:cxn modelId="{053CDDA8-F9D0-4081-873E-149994AE09A1}" type="presParOf" srcId="{8B360F05-658A-4B4F-B2A1-629A716B743F}" destId="{3D74D5D5-1AAE-47F6-ABA3-1A2DF2F13023}" srcOrd="1" destOrd="0" presId="urn:microsoft.com/office/officeart/2008/layout/LinedList"/>
    <dgm:cxn modelId="{CC017522-D16C-4947-AE73-D6F06ACA0550}" type="presParOf" srcId="{3D74D5D5-1AAE-47F6-ABA3-1A2DF2F13023}" destId="{86D83ADF-A177-4E08-8F14-268B388AFA98}" srcOrd="0" destOrd="0" presId="urn:microsoft.com/office/officeart/2008/layout/LinedList"/>
    <dgm:cxn modelId="{BCAC736B-C68E-4BE0-B870-D905C4C22BF2}" type="presParOf" srcId="{3D74D5D5-1AAE-47F6-ABA3-1A2DF2F13023}" destId="{4AEDBC4F-95D9-4AEC-87BD-FF670F652C74}" srcOrd="1" destOrd="0" presId="urn:microsoft.com/office/officeart/2008/layout/LinedList"/>
    <dgm:cxn modelId="{002779BA-1386-47B5-8B10-C2BD125A6107}" type="presParOf" srcId="{4AEDBC4F-95D9-4AEC-87BD-FF670F652C74}" destId="{E1705192-1EAD-424B-9C53-7BEEE93BA8F3}" srcOrd="0" destOrd="0" presId="urn:microsoft.com/office/officeart/2008/layout/LinedList"/>
    <dgm:cxn modelId="{BEE82B3D-77D9-49DD-B276-163775F5FA29}" type="presParOf" srcId="{4AEDBC4F-95D9-4AEC-87BD-FF670F652C74}" destId="{C3755E62-5E73-47F2-B7D8-CCDEC263048C}" srcOrd="1" destOrd="0" presId="urn:microsoft.com/office/officeart/2008/layout/LinedList"/>
    <dgm:cxn modelId="{67F90DB0-723E-41C2-9E58-4DA714928694}" type="presParOf" srcId="{C3755E62-5E73-47F2-B7D8-CCDEC263048C}" destId="{8FE86739-2A10-4D40-87DA-5DD9BAFB863A}" srcOrd="0" destOrd="0" presId="urn:microsoft.com/office/officeart/2008/layout/LinedList"/>
    <dgm:cxn modelId="{DBE1F2C8-A2B4-4461-A74D-B1FD49D94A29}" type="presParOf" srcId="{C3755E62-5E73-47F2-B7D8-CCDEC263048C}" destId="{337E8A81-ADFC-4BF6-8E65-2F75CEBAA66B}" srcOrd="1" destOrd="0" presId="urn:microsoft.com/office/officeart/2008/layout/LinedList"/>
    <dgm:cxn modelId="{8E209DF4-4BC7-4EFD-BA7C-F9C133B0F512}" type="presParOf" srcId="{C3755E62-5E73-47F2-B7D8-CCDEC263048C}" destId="{E00C80D6-550C-43D7-9B7A-BB2DACAD1F97}" srcOrd="2" destOrd="0" presId="urn:microsoft.com/office/officeart/2008/layout/LinedList"/>
    <dgm:cxn modelId="{1DA284C7-4E8E-47EF-A188-477B96DC507E}" type="presParOf" srcId="{4AEDBC4F-95D9-4AEC-87BD-FF670F652C74}" destId="{BD9A9F04-42A6-4A52-AFF9-E744A4B657F9}" srcOrd="2" destOrd="0" presId="urn:microsoft.com/office/officeart/2008/layout/LinedList"/>
    <dgm:cxn modelId="{04A50B53-D155-4F03-9D0A-B33FA1E23604}" type="presParOf" srcId="{4AEDBC4F-95D9-4AEC-87BD-FF670F652C74}" destId="{497E8856-1926-40B0-85B3-B42285FD03E0}" srcOrd="3" destOrd="0" presId="urn:microsoft.com/office/officeart/2008/layout/LinedList"/>
    <dgm:cxn modelId="{4271DDA0-3CCD-4F3B-AA51-48FCBDFBE67D}" type="presParOf" srcId="{4AEDBC4F-95D9-4AEC-87BD-FF670F652C74}" destId="{68708CB2-9F61-4366-B541-25ED29027BF5}" srcOrd="4" destOrd="0" presId="urn:microsoft.com/office/officeart/2008/layout/LinedList"/>
    <dgm:cxn modelId="{B30AC1B5-8FFF-40B5-87AC-7448EA7279C6}" type="presParOf" srcId="{68708CB2-9F61-4366-B541-25ED29027BF5}" destId="{2F05F1AC-8B93-4E8D-8E9D-5058DB930BCC}" srcOrd="0" destOrd="0" presId="urn:microsoft.com/office/officeart/2008/layout/LinedList"/>
    <dgm:cxn modelId="{2351CD14-0571-48D2-BC32-BD5A2EF32A44}" type="presParOf" srcId="{68708CB2-9F61-4366-B541-25ED29027BF5}" destId="{091A53D3-DBB2-4675-BCE1-0F42A68F0BFF}" srcOrd="1" destOrd="0" presId="urn:microsoft.com/office/officeart/2008/layout/LinedList"/>
    <dgm:cxn modelId="{4472E07F-BC1D-4A61-AA5D-A712B3F8E007}" type="presParOf" srcId="{68708CB2-9F61-4366-B541-25ED29027BF5}" destId="{AC29E50A-F715-45B3-AFFD-5F45FBB4F6ED}" srcOrd="2" destOrd="0" presId="urn:microsoft.com/office/officeart/2008/layout/LinedList"/>
    <dgm:cxn modelId="{C903F484-7CDA-4154-96E6-9B062D440347}" type="presParOf" srcId="{4AEDBC4F-95D9-4AEC-87BD-FF670F652C74}" destId="{86071ADF-336B-4CE3-AE37-4776C49B52B0}" srcOrd="5" destOrd="0" presId="urn:microsoft.com/office/officeart/2008/layout/LinedList"/>
    <dgm:cxn modelId="{FEF414CD-A31A-45D3-9F33-87122ED39343}" type="presParOf" srcId="{4AEDBC4F-95D9-4AEC-87BD-FF670F652C74}" destId="{B1AB05C7-2892-47EA-8229-08C214CB4929}" srcOrd="6" destOrd="0" presId="urn:microsoft.com/office/officeart/2008/layout/LinedList"/>
    <dgm:cxn modelId="{643DAB6A-CA1A-45AB-9279-CFBAF7844184}" type="presParOf" srcId="{4AEDBC4F-95D9-4AEC-87BD-FF670F652C74}" destId="{939570DC-AC92-4EAC-909B-BB002B247651}" srcOrd="7" destOrd="0" presId="urn:microsoft.com/office/officeart/2008/layout/LinedList"/>
    <dgm:cxn modelId="{69F5D81C-2985-4E2A-ADD8-0038747B9DE2}" type="presParOf" srcId="{939570DC-AC92-4EAC-909B-BB002B247651}" destId="{F763D092-0CD3-4410-A957-FBC0526BF315}" srcOrd="0" destOrd="0" presId="urn:microsoft.com/office/officeart/2008/layout/LinedList"/>
    <dgm:cxn modelId="{2CB72E47-ACBF-4BE7-9898-74B4B2F26FF7}" type="presParOf" srcId="{939570DC-AC92-4EAC-909B-BB002B247651}" destId="{869723DA-DB20-4378-BF36-9F877E94D292}" srcOrd="1" destOrd="0" presId="urn:microsoft.com/office/officeart/2008/layout/LinedList"/>
    <dgm:cxn modelId="{A191E4A7-ED85-472A-B6A9-1264DB13283D}" type="presParOf" srcId="{939570DC-AC92-4EAC-909B-BB002B247651}" destId="{F916CBA2-C1AC-481E-8BD6-F77581B8305C}" srcOrd="2" destOrd="0" presId="urn:microsoft.com/office/officeart/2008/layout/LinedList"/>
    <dgm:cxn modelId="{D30426F8-9BB8-48AE-8173-87EC4DBFCA92}" type="presParOf" srcId="{4AEDBC4F-95D9-4AEC-87BD-FF670F652C74}" destId="{1FB6D6EC-07F9-46EA-A9CC-402EDD4E135D}" srcOrd="8" destOrd="0" presId="urn:microsoft.com/office/officeart/2008/layout/LinedList"/>
    <dgm:cxn modelId="{EE4E7F20-A912-4FDD-8691-53995B6A4436}" type="presParOf" srcId="{4AEDBC4F-95D9-4AEC-87BD-FF670F652C74}" destId="{FC213E19-7173-4ECC-9B12-1AD4B9AFA2EA}" srcOrd="9" destOrd="0" presId="urn:microsoft.com/office/officeart/2008/layout/LinedList"/>
    <dgm:cxn modelId="{7E900362-5D22-4BCF-BB22-805858FE1B10}" type="presParOf" srcId="{4AEDBC4F-95D9-4AEC-87BD-FF670F652C74}" destId="{46A67F76-8B6F-4735-A02A-1C7D6065BD3A}" srcOrd="10" destOrd="0" presId="urn:microsoft.com/office/officeart/2008/layout/LinedList"/>
    <dgm:cxn modelId="{4872CF17-000D-4AA4-AD62-68F355AED21A}" type="presParOf" srcId="{46A67F76-8B6F-4735-A02A-1C7D6065BD3A}" destId="{9F84D4F8-DC77-4C5C-B8A1-CA405E3CE91B}" srcOrd="0" destOrd="0" presId="urn:microsoft.com/office/officeart/2008/layout/LinedList"/>
    <dgm:cxn modelId="{AFD9B11F-A936-46B0-97AB-BB1386EA1EBF}" type="presParOf" srcId="{46A67F76-8B6F-4735-A02A-1C7D6065BD3A}" destId="{02AFDD0A-43DC-43AB-9584-7FE123D49372}" srcOrd="1" destOrd="0" presId="urn:microsoft.com/office/officeart/2008/layout/LinedList"/>
    <dgm:cxn modelId="{9EA1863A-AC4A-4150-847B-82C92AB75E21}" type="presParOf" srcId="{46A67F76-8B6F-4735-A02A-1C7D6065BD3A}" destId="{4D8E0089-A601-4366-B9C2-3EA5B46667AE}" srcOrd="2" destOrd="0" presId="urn:microsoft.com/office/officeart/2008/layout/LinedList"/>
    <dgm:cxn modelId="{33565051-D4DF-47F7-B668-2201FD60482E}" type="presParOf" srcId="{4AEDBC4F-95D9-4AEC-87BD-FF670F652C74}" destId="{2147F9F1-E2A6-41B3-8F24-1B4441EC1CB3}" srcOrd="11" destOrd="0" presId="urn:microsoft.com/office/officeart/2008/layout/LinedList"/>
    <dgm:cxn modelId="{FE7C425A-63F5-4F90-A20D-372C5308B4FD}" type="presParOf" srcId="{4AEDBC4F-95D9-4AEC-87BD-FF670F652C74}" destId="{78DF5639-762D-4FB3-9E83-9B065C8FB557}"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C1E37E-D65A-441A-9285-DAC05973AEE2}" type="doc">
      <dgm:prSet loTypeId="urn:microsoft.com/office/officeart/2005/8/layout/hList3" loCatId="list" qsTypeId="urn:microsoft.com/office/officeart/2005/8/quickstyle/3d1" qsCatId="3D" csTypeId="urn:microsoft.com/office/officeart/2005/8/colors/colorful5" csCatId="colorful" phldr="1"/>
      <dgm:spPr/>
      <dgm:t>
        <a:bodyPr/>
        <a:lstStyle/>
        <a:p>
          <a:endParaRPr lang="uk-UA"/>
        </a:p>
      </dgm:t>
    </dgm:pt>
    <dgm:pt modelId="{75E23233-6079-4435-8720-232339128A40}">
      <dgm:prSet phldrT="[Текст]"/>
      <dgm:spPr/>
      <dgm:t>
        <a:bodyPr/>
        <a:lstStyle/>
        <a:p>
          <a:r>
            <a:rPr lang="ru-RU" dirty="0" err="1"/>
            <a:t>Джерела</a:t>
          </a:r>
          <a:r>
            <a:rPr lang="ru-RU" dirty="0"/>
            <a:t> </a:t>
          </a:r>
          <a:r>
            <a:rPr lang="ru-RU" dirty="0" err="1"/>
            <a:t>міжнародного</a:t>
          </a:r>
          <a:r>
            <a:rPr lang="ru-RU" dirty="0"/>
            <a:t> </a:t>
          </a:r>
          <a:r>
            <a:rPr lang="ru-RU" dirty="0" err="1"/>
            <a:t>кримінального</a:t>
          </a:r>
          <a:r>
            <a:rPr lang="ru-RU" dirty="0"/>
            <a:t> права — </a:t>
          </a:r>
          <a:r>
            <a:rPr lang="ru-RU" dirty="0" err="1"/>
            <a:t>це</a:t>
          </a:r>
          <a:r>
            <a:rPr lang="ru-RU" dirty="0"/>
            <a:t> </a:t>
          </a:r>
          <a:r>
            <a:rPr lang="ru-RU" dirty="0" err="1"/>
            <a:t>форми</a:t>
          </a:r>
          <a:r>
            <a:rPr lang="ru-RU" dirty="0"/>
            <a:t>, у </a:t>
          </a:r>
          <a:r>
            <a:rPr lang="ru-RU" dirty="0" err="1"/>
            <a:t>яких</a:t>
          </a:r>
          <a:r>
            <a:rPr lang="ru-RU" dirty="0"/>
            <a:t> </a:t>
          </a:r>
          <a:r>
            <a:rPr lang="ru-RU" dirty="0" err="1"/>
            <a:t>знайшли</a:t>
          </a:r>
          <a:r>
            <a:rPr lang="ru-RU" dirty="0"/>
            <a:t> </a:t>
          </a:r>
          <a:r>
            <a:rPr lang="ru-RU" dirty="0" err="1"/>
            <a:t>своє</a:t>
          </a:r>
          <a:r>
            <a:rPr lang="ru-RU" dirty="0"/>
            <a:t> </a:t>
          </a:r>
          <a:r>
            <a:rPr lang="ru-RU" dirty="0" err="1"/>
            <a:t>закріплення</a:t>
          </a:r>
          <a:r>
            <a:rPr lang="ru-RU" dirty="0"/>
            <a:t> </a:t>
          </a:r>
          <a:r>
            <a:rPr lang="ru-RU" dirty="0" err="1"/>
            <a:t>його</a:t>
          </a:r>
          <a:r>
            <a:rPr lang="ru-RU" dirty="0"/>
            <a:t> </a:t>
          </a:r>
          <a:r>
            <a:rPr lang="ru-RU" dirty="0" err="1"/>
            <a:t>норми</a:t>
          </a:r>
          <a:endParaRPr lang="uk-UA" dirty="0"/>
        </a:p>
      </dgm:t>
    </dgm:pt>
    <dgm:pt modelId="{B2497534-365E-46FF-B1C8-80D0DEE38ED8}" type="parTrans" cxnId="{16F3AFF3-78BC-4236-8051-E9587E52DA3E}">
      <dgm:prSet/>
      <dgm:spPr/>
      <dgm:t>
        <a:bodyPr/>
        <a:lstStyle/>
        <a:p>
          <a:endParaRPr lang="uk-UA"/>
        </a:p>
      </dgm:t>
    </dgm:pt>
    <dgm:pt modelId="{823FAB02-F0A8-4B9E-9C9E-60B96618758D}" type="sibTrans" cxnId="{16F3AFF3-78BC-4236-8051-E9587E52DA3E}">
      <dgm:prSet/>
      <dgm:spPr/>
      <dgm:t>
        <a:bodyPr/>
        <a:lstStyle/>
        <a:p>
          <a:endParaRPr lang="uk-UA"/>
        </a:p>
      </dgm:t>
    </dgm:pt>
    <dgm:pt modelId="{B474AEEC-4FDC-4126-A874-F09103A27541}">
      <dgm:prSet phldrT="[Текст]"/>
      <dgm:spPr/>
      <dgm:t>
        <a:bodyPr/>
        <a:lstStyle/>
        <a:p>
          <a:r>
            <a:rPr lang="uk-UA" dirty="0"/>
            <a:t>міжнародні договори</a:t>
          </a:r>
        </a:p>
      </dgm:t>
    </dgm:pt>
    <dgm:pt modelId="{2661D40D-7133-49E7-8196-7800C3959104}" type="parTrans" cxnId="{EEF51A30-4C23-4168-99BD-234CB0A44BCF}">
      <dgm:prSet/>
      <dgm:spPr/>
      <dgm:t>
        <a:bodyPr/>
        <a:lstStyle/>
        <a:p>
          <a:endParaRPr lang="uk-UA"/>
        </a:p>
      </dgm:t>
    </dgm:pt>
    <dgm:pt modelId="{DFF8AD35-3D3E-45B5-91FE-E0A8BA3172C1}" type="sibTrans" cxnId="{EEF51A30-4C23-4168-99BD-234CB0A44BCF}">
      <dgm:prSet/>
      <dgm:spPr/>
      <dgm:t>
        <a:bodyPr/>
        <a:lstStyle/>
        <a:p>
          <a:endParaRPr lang="uk-UA"/>
        </a:p>
      </dgm:t>
    </dgm:pt>
    <dgm:pt modelId="{EC9414D6-810D-409E-9B26-F10332AA614E}">
      <dgm:prSet phldrT="[Текст]"/>
      <dgm:spPr/>
      <dgm:t>
        <a:bodyPr/>
        <a:lstStyle/>
        <a:p>
          <a:r>
            <a:rPr lang="uk-UA" dirty="0"/>
            <a:t>загальні принципи міжнародного права</a:t>
          </a:r>
        </a:p>
      </dgm:t>
    </dgm:pt>
    <dgm:pt modelId="{BBF5CEDE-0CA0-4CD6-8615-1B48AFE4FD1F}" type="parTrans" cxnId="{7932EFD3-8A6D-4188-B262-563FC1AAA09B}">
      <dgm:prSet/>
      <dgm:spPr/>
      <dgm:t>
        <a:bodyPr/>
        <a:lstStyle/>
        <a:p>
          <a:endParaRPr lang="uk-UA"/>
        </a:p>
      </dgm:t>
    </dgm:pt>
    <dgm:pt modelId="{832F1730-09CF-44B7-BFB3-D673CDDAA42C}" type="sibTrans" cxnId="{7932EFD3-8A6D-4188-B262-563FC1AAA09B}">
      <dgm:prSet/>
      <dgm:spPr/>
      <dgm:t>
        <a:bodyPr/>
        <a:lstStyle/>
        <a:p>
          <a:endParaRPr lang="uk-UA"/>
        </a:p>
      </dgm:t>
    </dgm:pt>
    <dgm:pt modelId="{5FFC12CF-B6BA-4DD5-B6E5-E1F759A57CD7}">
      <dgm:prSet phldrT="[Текст]"/>
      <dgm:spPr/>
      <dgm:t>
        <a:bodyPr/>
        <a:lstStyle/>
        <a:p>
          <a:r>
            <a:rPr lang="uk-UA" dirty="0"/>
            <a:t>галузеві принципи МКП</a:t>
          </a:r>
        </a:p>
      </dgm:t>
    </dgm:pt>
    <dgm:pt modelId="{124FCEF5-DA14-4F4D-BA86-53A8D75B92B6}" type="parTrans" cxnId="{38149C96-4B29-4518-8D5D-BD2A94FD2362}">
      <dgm:prSet/>
      <dgm:spPr/>
      <dgm:t>
        <a:bodyPr/>
        <a:lstStyle/>
        <a:p>
          <a:endParaRPr lang="uk-UA"/>
        </a:p>
      </dgm:t>
    </dgm:pt>
    <dgm:pt modelId="{D9DBD85A-FDD0-48E9-8117-BF40428268AF}" type="sibTrans" cxnId="{38149C96-4B29-4518-8D5D-BD2A94FD2362}">
      <dgm:prSet/>
      <dgm:spPr/>
      <dgm:t>
        <a:bodyPr/>
        <a:lstStyle/>
        <a:p>
          <a:endParaRPr lang="uk-UA"/>
        </a:p>
      </dgm:t>
    </dgm:pt>
    <dgm:pt modelId="{D537D1D7-5334-4243-816C-50A4376BD492}">
      <dgm:prSet phldrT="[Текст]"/>
      <dgm:spPr/>
      <dgm:t>
        <a:bodyPr/>
        <a:lstStyle/>
        <a:p>
          <a:r>
            <a:rPr lang="uk-UA" dirty="0"/>
            <a:t> міжнародні звичаї</a:t>
          </a:r>
        </a:p>
      </dgm:t>
    </dgm:pt>
    <dgm:pt modelId="{C3B431D6-E4FF-49C6-B6D1-E40D194188F5}" type="parTrans" cxnId="{31A47AE6-55B8-4164-85D2-436B4A52B44F}">
      <dgm:prSet/>
      <dgm:spPr/>
      <dgm:t>
        <a:bodyPr/>
        <a:lstStyle/>
        <a:p>
          <a:endParaRPr lang="uk-UA"/>
        </a:p>
      </dgm:t>
    </dgm:pt>
    <dgm:pt modelId="{6FDA25E6-B778-46ED-B15D-E961A189A73A}" type="sibTrans" cxnId="{31A47AE6-55B8-4164-85D2-436B4A52B44F}">
      <dgm:prSet/>
      <dgm:spPr/>
      <dgm:t>
        <a:bodyPr/>
        <a:lstStyle/>
        <a:p>
          <a:endParaRPr lang="uk-UA"/>
        </a:p>
      </dgm:t>
    </dgm:pt>
    <dgm:pt modelId="{38ED71E2-B1ED-4B50-A06C-04C6612AB7F9}">
      <dgm:prSet phldrT="[Текст]"/>
      <dgm:spPr/>
      <dgm:t>
        <a:bodyPr/>
        <a:lstStyle/>
        <a:p>
          <a:r>
            <a:rPr lang="uk-UA"/>
            <a:t> </a:t>
          </a:r>
          <a:r>
            <a:rPr lang="uk-UA" dirty="0"/>
            <a:t>рішення міжнародних організацій (включаючи прецеденти міжнародних судів і трибуналів).</a:t>
          </a:r>
        </a:p>
      </dgm:t>
    </dgm:pt>
    <dgm:pt modelId="{42F631B1-6E64-4074-9F84-B2B21D09ACF6}" type="parTrans" cxnId="{2341128E-8FF0-4B55-98D2-40C55B15305E}">
      <dgm:prSet/>
      <dgm:spPr/>
      <dgm:t>
        <a:bodyPr/>
        <a:lstStyle/>
        <a:p>
          <a:endParaRPr lang="uk-UA"/>
        </a:p>
      </dgm:t>
    </dgm:pt>
    <dgm:pt modelId="{3D4167B5-4BFE-4F0E-B2F3-66E86535AA66}" type="sibTrans" cxnId="{2341128E-8FF0-4B55-98D2-40C55B15305E}">
      <dgm:prSet/>
      <dgm:spPr/>
      <dgm:t>
        <a:bodyPr/>
        <a:lstStyle/>
        <a:p>
          <a:endParaRPr lang="uk-UA"/>
        </a:p>
      </dgm:t>
    </dgm:pt>
    <dgm:pt modelId="{65C3ADF5-7452-4677-A5BF-96EBA81B7B63}" type="pres">
      <dgm:prSet presAssocID="{24C1E37E-D65A-441A-9285-DAC05973AEE2}" presName="composite" presStyleCnt="0">
        <dgm:presLayoutVars>
          <dgm:chMax val="1"/>
          <dgm:dir/>
          <dgm:resizeHandles val="exact"/>
        </dgm:presLayoutVars>
      </dgm:prSet>
      <dgm:spPr/>
    </dgm:pt>
    <dgm:pt modelId="{D1FB02F5-9363-41B8-8274-6C86704C1045}" type="pres">
      <dgm:prSet presAssocID="{75E23233-6079-4435-8720-232339128A40}" presName="roof" presStyleLbl="dkBgShp" presStyleIdx="0" presStyleCnt="2"/>
      <dgm:spPr/>
    </dgm:pt>
    <dgm:pt modelId="{7CA6225E-4068-4EFE-B3D5-ADB6ECCABD64}" type="pres">
      <dgm:prSet presAssocID="{75E23233-6079-4435-8720-232339128A40}" presName="pillars" presStyleCnt="0"/>
      <dgm:spPr/>
    </dgm:pt>
    <dgm:pt modelId="{B716AD2D-10BE-46F0-ABF2-62B144E3EB4C}" type="pres">
      <dgm:prSet presAssocID="{75E23233-6079-4435-8720-232339128A40}" presName="pillar1" presStyleLbl="node1" presStyleIdx="0" presStyleCnt="5">
        <dgm:presLayoutVars>
          <dgm:bulletEnabled val="1"/>
        </dgm:presLayoutVars>
      </dgm:prSet>
      <dgm:spPr/>
    </dgm:pt>
    <dgm:pt modelId="{58E725D1-2745-447B-98CE-95EA4A796F2B}" type="pres">
      <dgm:prSet presAssocID="{EC9414D6-810D-409E-9B26-F10332AA614E}" presName="pillarX" presStyleLbl="node1" presStyleIdx="1" presStyleCnt="5">
        <dgm:presLayoutVars>
          <dgm:bulletEnabled val="1"/>
        </dgm:presLayoutVars>
      </dgm:prSet>
      <dgm:spPr/>
    </dgm:pt>
    <dgm:pt modelId="{6D4891F4-2893-4766-9974-AE370390E28C}" type="pres">
      <dgm:prSet presAssocID="{5FFC12CF-B6BA-4DD5-B6E5-E1F759A57CD7}" presName="pillarX" presStyleLbl="node1" presStyleIdx="2" presStyleCnt="5">
        <dgm:presLayoutVars>
          <dgm:bulletEnabled val="1"/>
        </dgm:presLayoutVars>
      </dgm:prSet>
      <dgm:spPr/>
    </dgm:pt>
    <dgm:pt modelId="{78899FE3-197F-456E-8DF2-1E3B7437CF65}" type="pres">
      <dgm:prSet presAssocID="{D537D1D7-5334-4243-816C-50A4376BD492}" presName="pillarX" presStyleLbl="node1" presStyleIdx="3" presStyleCnt="5">
        <dgm:presLayoutVars>
          <dgm:bulletEnabled val="1"/>
        </dgm:presLayoutVars>
      </dgm:prSet>
      <dgm:spPr/>
    </dgm:pt>
    <dgm:pt modelId="{E02ECEDF-A89D-4AE1-8B3B-69DF335A18F3}" type="pres">
      <dgm:prSet presAssocID="{38ED71E2-B1ED-4B50-A06C-04C6612AB7F9}" presName="pillarX" presStyleLbl="node1" presStyleIdx="4" presStyleCnt="5">
        <dgm:presLayoutVars>
          <dgm:bulletEnabled val="1"/>
        </dgm:presLayoutVars>
      </dgm:prSet>
      <dgm:spPr/>
    </dgm:pt>
    <dgm:pt modelId="{0DDA8E7A-3218-4BC5-A4B6-A98C0C201487}" type="pres">
      <dgm:prSet presAssocID="{75E23233-6079-4435-8720-232339128A40}" presName="base" presStyleLbl="dkBgShp" presStyleIdx="1" presStyleCnt="2"/>
      <dgm:spPr/>
    </dgm:pt>
  </dgm:ptLst>
  <dgm:cxnLst>
    <dgm:cxn modelId="{F5165703-9B3F-4EA3-9969-B71D92C717AC}" type="presOf" srcId="{5FFC12CF-B6BA-4DD5-B6E5-E1F759A57CD7}" destId="{6D4891F4-2893-4766-9974-AE370390E28C}" srcOrd="0" destOrd="0" presId="urn:microsoft.com/office/officeart/2005/8/layout/hList3"/>
    <dgm:cxn modelId="{EEF51A30-4C23-4168-99BD-234CB0A44BCF}" srcId="{75E23233-6079-4435-8720-232339128A40}" destId="{B474AEEC-4FDC-4126-A874-F09103A27541}" srcOrd="0" destOrd="0" parTransId="{2661D40D-7133-49E7-8196-7800C3959104}" sibTransId="{DFF8AD35-3D3E-45B5-91FE-E0A8BA3172C1}"/>
    <dgm:cxn modelId="{66F52733-69EB-4472-8186-1AE358129C86}" type="presOf" srcId="{24C1E37E-D65A-441A-9285-DAC05973AEE2}" destId="{65C3ADF5-7452-4677-A5BF-96EBA81B7B63}" srcOrd="0" destOrd="0" presId="urn:microsoft.com/office/officeart/2005/8/layout/hList3"/>
    <dgm:cxn modelId="{9A94065B-45B4-4469-A19B-416713FC4A85}" type="presOf" srcId="{D537D1D7-5334-4243-816C-50A4376BD492}" destId="{78899FE3-197F-456E-8DF2-1E3B7437CF65}" srcOrd="0" destOrd="0" presId="urn:microsoft.com/office/officeart/2005/8/layout/hList3"/>
    <dgm:cxn modelId="{F47D4A52-5ED1-4E1B-8B3F-7300509C69A3}" type="presOf" srcId="{EC9414D6-810D-409E-9B26-F10332AA614E}" destId="{58E725D1-2745-447B-98CE-95EA4A796F2B}" srcOrd="0" destOrd="0" presId="urn:microsoft.com/office/officeart/2005/8/layout/hList3"/>
    <dgm:cxn modelId="{5F597985-2F03-4467-9C5B-94AE7B8D9D6E}" type="presOf" srcId="{B474AEEC-4FDC-4126-A874-F09103A27541}" destId="{B716AD2D-10BE-46F0-ABF2-62B144E3EB4C}" srcOrd="0" destOrd="0" presId="urn:microsoft.com/office/officeart/2005/8/layout/hList3"/>
    <dgm:cxn modelId="{2341128E-8FF0-4B55-98D2-40C55B15305E}" srcId="{75E23233-6079-4435-8720-232339128A40}" destId="{38ED71E2-B1ED-4B50-A06C-04C6612AB7F9}" srcOrd="4" destOrd="0" parTransId="{42F631B1-6E64-4074-9F84-B2B21D09ACF6}" sibTransId="{3D4167B5-4BFE-4F0E-B2F3-66E86535AA66}"/>
    <dgm:cxn modelId="{38149C96-4B29-4518-8D5D-BD2A94FD2362}" srcId="{75E23233-6079-4435-8720-232339128A40}" destId="{5FFC12CF-B6BA-4DD5-B6E5-E1F759A57CD7}" srcOrd="2" destOrd="0" parTransId="{124FCEF5-DA14-4F4D-BA86-53A8D75B92B6}" sibTransId="{D9DBD85A-FDD0-48E9-8117-BF40428268AF}"/>
    <dgm:cxn modelId="{CD313CC6-13BC-4F9F-A68C-AEBA77079803}" type="presOf" srcId="{75E23233-6079-4435-8720-232339128A40}" destId="{D1FB02F5-9363-41B8-8274-6C86704C1045}" srcOrd="0" destOrd="0" presId="urn:microsoft.com/office/officeart/2005/8/layout/hList3"/>
    <dgm:cxn modelId="{7932EFD3-8A6D-4188-B262-563FC1AAA09B}" srcId="{75E23233-6079-4435-8720-232339128A40}" destId="{EC9414D6-810D-409E-9B26-F10332AA614E}" srcOrd="1" destOrd="0" parTransId="{BBF5CEDE-0CA0-4CD6-8615-1B48AFE4FD1F}" sibTransId="{832F1730-09CF-44B7-BFB3-D673CDDAA42C}"/>
    <dgm:cxn modelId="{31A47AE6-55B8-4164-85D2-436B4A52B44F}" srcId="{75E23233-6079-4435-8720-232339128A40}" destId="{D537D1D7-5334-4243-816C-50A4376BD492}" srcOrd="3" destOrd="0" parTransId="{C3B431D6-E4FF-49C6-B6D1-E40D194188F5}" sibTransId="{6FDA25E6-B778-46ED-B15D-E961A189A73A}"/>
    <dgm:cxn modelId="{04BEC4E6-85FA-4281-916C-D738A178966A}" type="presOf" srcId="{38ED71E2-B1ED-4B50-A06C-04C6612AB7F9}" destId="{E02ECEDF-A89D-4AE1-8B3B-69DF335A18F3}" srcOrd="0" destOrd="0" presId="urn:microsoft.com/office/officeart/2005/8/layout/hList3"/>
    <dgm:cxn modelId="{16F3AFF3-78BC-4236-8051-E9587E52DA3E}" srcId="{24C1E37E-D65A-441A-9285-DAC05973AEE2}" destId="{75E23233-6079-4435-8720-232339128A40}" srcOrd="0" destOrd="0" parTransId="{B2497534-365E-46FF-B1C8-80D0DEE38ED8}" sibTransId="{823FAB02-F0A8-4B9E-9C9E-60B96618758D}"/>
    <dgm:cxn modelId="{7DBEE829-5BD7-4261-8B34-C2D0C9E26FD6}" type="presParOf" srcId="{65C3ADF5-7452-4677-A5BF-96EBA81B7B63}" destId="{D1FB02F5-9363-41B8-8274-6C86704C1045}" srcOrd="0" destOrd="0" presId="urn:microsoft.com/office/officeart/2005/8/layout/hList3"/>
    <dgm:cxn modelId="{DC386440-0A7D-4ACE-8B52-11B516BDC1FB}" type="presParOf" srcId="{65C3ADF5-7452-4677-A5BF-96EBA81B7B63}" destId="{7CA6225E-4068-4EFE-B3D5-ADB6ECCABD64}" srcOrd="1" destOrd="0" presId="urn:microsoft.com/office/officeart/2005/8/layout/hList3"/>
    <dgm:cxn modelId="{336094F0-D08C-432E-B117-7F7A08BB1F4F}" type="presParOf" srcId="{7CA6225E-4068-4EFE-B3D5-ADB6ECCABD64}" destId="{B716AD2D-10BE-46F0-ABF2-62B144E3EB4C}" srcOrd="0" destOrd="0" presId="urn:microsoft.com/office/officeart/2005/8/layout/hList3"/>
    <dgm:cxn modelId="{69DD8C4C-FF36-4B3A-A783-E17E1B23B2A2}" type="presParOf" srcId="{7CA6225E-4068-4EFE-B3D5-ADB6ECCABD64}" destId="{58E725D1-2745-447B-98CE-95EA4A796F2B}" srcOrd="1" destOrd="0" presId="urn:microsoft.com/office/officeart/2005/8/layout/hList3"/>
    <dgm:cxn modelId="{CA737CB6-205C-456C-A0CA-58E495A00AA3}" type="presParOf" srcId="{7CA6225E-4068-4EFE-B3D5-ADB6ECCABD64}" destId="{6D4891F4-2893-4766-9974-AE370390E28C}" srcOrd="2" destOrd="0" presId="urn:microsoft.com/office/officeart/2005/8/layout/hList3"/>
    <dgm:cxn modelId="{41C935A4-0F17-494B-8635-FED7FF9C4CD5}" type="presParOf" srcId="{7CA6225E-4068-4EFE-B3D5-ADB6ECCABD64}" destId="{78899FE3-197F-456E-8DF2-1E3B7437CF65}" srcOrd="3" destOrd="0" presId="urn:microsoft.com/office/officeart/2005/8/layout/hList3"/>
    <dgm:cxn modelId="{BE782E0D-8D99-4E56-88D2-350F635A0F0B}" type="presParOf" srcId="{7CA6225E-4068-4EFE-B3D5-ADB6ECCABD64}" destId="{E02ECEDF-A89D-4AE1-8B3B-69DF335A18F3}" srcOrd="4" destOrd="0" presId="urn:microsoft.com/office/officeart/2005/8/layout/hList3"/>
    <dgm:cxn modelId="{03CB014A-61CB-4721-97E2-1F39DDA5CE53}" type="presParOf" srcId="{65C3ADF5-7452-4677-A5BF-96EBA81B7B63}" destId="{0DDA8E7A-3218-4BC5-A4B6-A98C0C20148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263E36-3DF1-49CC-A854-D8771736402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FEDEC51B-C380-410A-882E-68948F6E413D}">
      <dgm:prSet phldrT="[Текст]"/>
      <dgm:spPr/>
      <dgm:t>
        <a:bodyPr/>
        <a:lstStyle/>
        <a:p>
          <a:r>
            <a:rPr lang="ru-RU" dirty="0"/>
            <a:t>1. </a:t>
          </a:r>
          <a:r>
            <a:rPr lang="uk-UA" noProof="0" dirty="0"/>
            <a:t>Міжнародні договори, що координують діяльність держав у боротьбі зі злочинністю та визначають правовий статус окремих міжнародних організацій</a:t>
          </a:r>
        </a:p>
      </dgm:t>
    </dgm:pt>
    <dgm:pt modelId="{5E742A77-CC24-42E2-81AE-260E57D7DCA2}" type="parTrans" cxnId="{0C9AE08D-ED54-4EDF-85C6-98FC0AEDCBDB}">
      <dgm:prSet/>
      <dgm:spPr/>
      <dgm:t>
        <a:bodyPr/>
        <a:lstStyle/>
        <a:p>
          <a:endParaRPr lang="ru-RU"/>
        </a:p>
      </dgm:t>
    </dgm:pt>
    <dgm:pt modelId="{F85EBB0A-9CA0-4889-B89F-D911B0227E18}" type="sibTrans" cxnId="{0C9AE08D-ED54-4EDF-85C6-98FC0AEDCBDB}">
      <dgm:prSet/>
      <dgm:spPr/>
      <dgm:t>
        <a:bodyPr/>
        <a:lstStyle/>
        <a:p>
          <a:endParaRPr lang="ru-RU"/>
        </a:p>
      </dgm:t>
    </dgm:pt>
    <dgm:pt modelId="{E279CDF2-C6B0-4C79-A440-ED466CFF5141}">
      <dgm:prSet phldrT="[Текст]"/>
      <dgm:spPr/>
      <dgm:t>
        <a:bodyPr/>
        <a:lstStyle/>
        <a:p>
          <a:r>
            <a:rPr lang="uk-UA" noProof="0" dirty="0"/>
            <a:t>Статут ООН 1945 р.;</a:t>
          </a:r>
        </a:p>
      </dgm:t>
    </dgm:pt>
    <dgm:pt modelId="{1A3DA450-8BC3-440C-B105-D664E24968A9}" type="parTrans" cxnId="{D71253EF-7DFB-4FD2-9D8C-F7B6C2590553}">
      <dgm:prSet/>
      <dgm:spPr/>
      <dgm:t>
        <a:bodyPr/>
        <a:lstStyle/>
        <a:p>
          <a:endParaRPr lang="ru-RU"/>
        </a:p>
      </dgm:t>
    </dgm:pt>
    <dgm:pt modelId="{77A0E9EE-71CA-4826-97E0-D74BD0B20068}" type="sibTrans" cxnId="{D71253EF-7DFB-4FD2-9D8C-F7B6C2590553}">
      <dgm:prSet/>
      <dgm:spPr/>
      <dgm:t>
        <a:bodyPr/>
        <a:lstStyle/>
        <a:p>
          <a:endParaRPr lang="ru-RU"/>
        </a:p>
      </dgm:t>
    </dgm:pt>
    <dgm:pt modelId="{DB91CA02-ADC7-42AA-ABDF-A81D71714B75}">
      <dgm:prSet phldrT="[Текст]"/>
      <dgm:spPr/>
      <dgm:t>
        <a:bodyPr/>
        <a:lstStyle/>
        <a:p>
          <a:r>
            <a:rPr lang="uk-UA" noProof="0" dirty="0"/>
            <a:t> Віденська конвенція про міжнародні договори 1969 р.; </a:t>
          </a:r>
        </a:p>
      </dgm:t>
    </dgm:pt>
    <dgm:pt modelId="{8163823F-40BE-4318-A5D9-4816C2CBFF88}" type="parTrans" cxnId="{7A837C14-C80D-44FC-9202-AFAD168C8342}">
      <dgm:prSet/>
      <dgm:spPr/>
      <dgm:t>
        <a:bodyPr/>
        <a:lstStyle/>
        <a:p>
          <a:endParaRPr lang="uk-UA"/>
        </a:p>
      </dgm:t>
    </dgm:pt>
    <dgm:pt modelId="{ACBF86FB-EA25-4CA1-95BE-FDD89BC4B0BB}" type="sibTrans" cxnId="{7A837C14-C80D-44FC-9202-AFAD168C8342}">
      <dgm:prSet/>
      <dgm:spPr/>
      <dgm:t>
        <a:bodyPr/>
        <a:lstStyle/>
        <a:p>
          <a:endParaRPr lang="uk-UA"/>
        </a:p>
      </dgm:t>
    </dgm:pt>
    <dgm:pt modelId="{13FD2903-6944-4C33-9A03-AE29048F0D6A}">
      <dgm:prSet phldrT="[Текст]"/>
      <dgm:spPr/>
      <dgm:t>
        <a:bodyPr/>
        <a:lstStyle/>
        <a:p>
          <a:r>
            <a:rPr lang="uk-UA" noProof="0" dirty="0"/>
            <a:t>Віденська конвенція про дипломатичні зносини 1961 р. </a:t>
          </a:r>
        </a:p>
      </dgm:t>
    </dgm:pt>
    <dgm:pt modelId="{55CABCD5-AB5A-48E8-A9C8-BFD36D766838}" type="parTrans" cxnId="{885992CB-DD3A-4BCF-81DF-716006908E12}">
      <dgm:prSet/>
      <dgm:spPr/>
      <dgm:t>
        <a:bodyPr/>
        <a:lstStyle/>
        <a:p>
          <a:endParaRPr lang="uk-UA"/>
        </a:p>
      </dgm:t>
    </dgm:pt>
    <dgm:pt modelId="{B6CA5AF9-4603-4D02-BD04-9468CE4F6AE1}" type="sibTrans" cxnId="{885992CB-DD3A-4BCF-81DF-716006908E12}">
      <dgm:prSet/>
      <dgm:spPr/>
      <dgm:t>
        <a:bodyPr/>
        <a:lstStyle/>
        <a:p>
          <a:endParaRPr lang="uk-UA"/>
        </a:p>
      </dgm:t>
    </dgm:pt>
    <dgm:pt modelId="{E0AF3281-D666-4DB3-8B08-DC1BD61007DD}">
      <dgm:prSet phldrT="[Текст]"/>
      <dgm:spPr/>
      <dgm:t>
        <a:bodyPr/>
        <a:lstStyle/>
        <a:p>
          <a:r>
            <a:rPr lang="uk-UA" noProof="0" dirty="0"/>
            <a:t>Статут Міжнародного кримінального суду1998 р. тощо</a:t>
          </a:r>
        </a:p>
      </dgm:t>
    </dgm:pt>
    <dgm:pt modelId="{F79DE73E-D28C-48B2-9114-5B4458ABB51B}" type="parTrans" cxnId="{3DB8A231-FAE6-4DB0-B6D5-45A3346F444C}">
      <dgm:prSet/>
      <dgm:spPr/>
      <dgm:t>
        <a:bodyPr/>
        <a:lstStyle/>
        <a:p>
          <a:endParaRPr lang="uk-UA"/>
        </a:p>
      </dgm:t>
    </dgm:pt>
    <dgm:pt modelId="{D3C320DF-E6F8-4585-AA1B-722BA13F6976}" type="sibTrans" cxnId="{3DB8A231-FAE6-4DB0-B6D5-45A3346F444C}">
      <dgm:prSet/>
      <dgm:spPr/>
      <dgm:t>
        <a:bodyPr/>
        <a:lstStyle/>
        <a:p>
          <a:endParaRPr lang="uk-UA"/>
        </a:p>
      </dgm:t>
    </dgm:pt>
    <dgm:pt modelId="{9F7F9064-8BAA-439F-87A9-4F66C4DD8A90}" type="pres">
      <dgm:prSet presAssocID="{6B263E36-3DF1-49CC-A854-D87717364027}" presName="Name0" presStyleCnt="0">
        <dgm:presLayoutVars>
          <dgm:chMax val="7"/>
          <dgm:dir/>
          <dgm:animLvl val="lvl"/>
          <dgm:resizeHandles val="exact"/>
        </dgm:presLayoutVars>
      </dgm:prSet>
      <dgm:spPr/>
    </dgm:pt>
    <dgm:pt modelId="{27AE0EF6-1E23-4877-8B25-70E279D2C81E}" type="pres">
      <dgm:prSet presAssocID="{FEDEC51B-C380-410A-882E-68948F6E413D}" presName="circle1" presStyleLbl="node1" presStyleIdx="0" presStyleCnt="1">
        <dgm:style>
          <a:lnRef idx="1">
            <a:schemeClr val="accent4"/>
          </a:lnRef>
          <a:fillRef idx="2">
            <a:schemeClr val="accent4"/>
          </a:fillRef>
          <a:effectRef idx="1">
            <a:schemeClr val="accent4"/>
          </a:effectRef>
          <a:fontRef idx="minor">
            <a:schemeClr val="dk1"/>
          </a:fontRef>
        </dgm:style>
      </dgm:prSet>
      <dgm:spPr/>
    </dgm:pt>
    <dgm:pt modelId="{BC3A48A1-352A-44D1-A3FE-B710373A1B52}" type="pres">
      <dgm:prSet presAssocID="{FEDEC51B-C380-410A-882E-68948F6E413D}" presName="space" presStyleCnt="0"/>
      <dgm:spPr/>
    </dgm:pt>
    <dgm:pt modelId="{FF25408C-0A90-4AC0-A215-C391A114B5C1}" type="pres">
      <dgm:prSet presAssocID="{FEDEC51B-C380-410A-882E-68948F6E413D}" presName="rect1" presStyleLbl="alignAcc1" presStyleIdx="0" presStyleCnt="1"/>
      <dgm:spPr/>
    </dgm:pt>
    <dgm:pt modelId="{BB2E4921-E762-4A00-9C87-DD1E43F1A58B}" type="pres">
      <dgm:prSet presAssocID="{FEDEC51B-C380-410A-882E-68948F6E413D}" presName="rect1ParTx" presStyleLbl="alignAcc1" presStyleIdx="0" presStyleCnt="1">
        <dgm:presLayoutVars>
          <dgm:chMax val="1"/>
          <dgm:bulletEnabled val="1"/>
        </dgm:presLayoutVars>
      </dgm:prSet>
      <dgm:spPr/>
    </dgm:pt>
    <dgm:pt modelId="{8093FD95-4DC5-4BC1-AF86-52ECF9E414AE}" type="pres">
      <dgm:prSet presAssocID="{FEDEC51B-C380-410A-882E-68948F6E413D}" presName="rect1ChTx" presStyleLbl="alignAcc1" presStyleIdx="0" presStyleCnt="1">
        <dgm:presLayoutVars>
          <dgm:bulletEnabled val="1"/>
        </dgm:presLayoutVars>
      </dgm:prSet>
      <dgm:spPr/>
    </dgm:pt>
  </dgm:ptLst>
  <dgm:cxnLst>
    <dgm:cxn modelId="{7A837C14-C80D-44FC-9202-AFAD168C8342}" srcId="{FEDEC51B-C380-410A-882E-68948F6E413D}" destId="{DB91CA02-ADC7-42AA-ABDF-A81D71714B75}" srcOrd="1" destOrd="0" parTransId="{8163823F-40BE-4318-A5D9-4816C2CBFF88}" sibTransId="{ACBF86FB-EA25-4CA1-95BE-FDD89BC4B0BB}"/>
    <dgm:cxn modelId="{3DB8A231-FAE6-4DB0-B6D5-45A3346F444C}" srcId="{FEDEC51B-C380-410A-882E-68948F6E413D}" destId="{E0AF3281-D666-4DB3-8B08-DC1BD61007DD}" srcOrd="3" destOrd="0" parTransId="{F79DE73E-D28C-48B2-9114-5B4458ABB51B}" sibTransId="{D3C320DF-E6F8-4585-AA1B-722BA13F6976}"/>
    <dgm:cxn modelId="{72991967-5012-4395-A58E-42D3B3038F21}" type="presOf" srcId="{6B263E36-3DF1-49CC-A854-D87717364027}" destId="{9F7F9064-8BAA-439F-87A9-4F66C4DD8A90}" srcOrd="0" destOrd="0" presId="urn:microsoft.com/office/officeart/2005/8/layout/target3"/>
    <dgm:cxn modelId="{40784768-F5E3-43E3-9804-46C90A9804A1}" type="presOf" srcId="{E0AF3281-D666-4DB3-8B08-DC1BD61007DD}" destId="{8093FD95-4DC5-4BC1-AF86-52ECF9E414AE}" srcOrd="0" destOrd="3" presId="urn:microsoft.com/office/officeart/2005/8/layout/target3"/>
    <dgm:cxn modelId="{1A28AA6C-9214-4336-950A-19523720CD5F}" type="presOf" srcId="{DB91CA02-ADC7-42AA-ABDF-A81D71714B75}" destId="{8093FD95-4DC5-4BC1-AF86-52ECF9E414AE}" srcOrd="0" destOrd="1" presId="urn:microsoft.com/office/officeart/2005/8/layout/target3"/>
    <dgm:cxn modelId="{8F08D850-59B6-4B33-A421-6DD9CAB75D39}" type="presOf" srcId="{FEDEC51B-C380-410A-882E-68948F6E413D}" destId="{BB2E4921-E762-4A00-9C87-DD1E43F1A58B}" srcOrd="1" destOrd="0" presId="urn:microsoft.com/office/officeart/2005/8/layout/target3"/>
    <dgm:cxn modelId="{F48C8F76-416C-4B32-8E62-1D0D649F50BD}" type="presOf" srcId="{FEDEC51B-C380-410A-882E-68948F6E413D}" destId="{FF25408C-0A90-4AC0-A215-C391A114B5C1}" srcOrd="0" destOrd="0" presId="urn:microsoft.com/office/officeart/2005/8/layout/target3"/>
    <dgm:cxn modelId="{0C9AE08D-ED54-4EDF-85C6-98FC0AEDCBDB}" srcId="{6B263E36-3DF1-49CC-A854-D87717364027}" destId="{FEDEC51B-C380-410A-882E-68948F6E413D}" srcOrd="0" destOrd="0" parTransId="{5E742A77-CC24-42E2-81AE-260E57D7DCA2}" sibTransId="{F85EBB0A-9CA0-4889-B89F-D911B0227E18}"/>
    <dgm:cxn modelId="{2FA29CA7-9406-420E-8857-3518C79B757A}" type="presOf" srcId="{13FD2903-6944-4C33-9A03-AE29048F0D6A}" destId="{8093FD95-4DC5-4BC1-AF86-52ECF9E414AE}" srcOrd="0" destOrd="2" presId="urn:microsoft.com/office/officeart/2005/8/layout/target3"/>
    <dgm:cxn modelId="{81C099B6-A92B-417C-A251-590B8B43CB5D}" type="presOf" srcId="{E279CDF2-C6B0-4C79-A440-ED466CFF5141}" destId="{8093FD95-4DC5-4BC1-AF86-52ECF9E414AE}" srcOrd="0" destOrd="0" presId="urn:microsoft.com/office/officeart/2005/8/layout/target3"/>
    <dgm:cxn modelId="{885992CB-DD3A-4BCF-81DF-716006908E12}" srcId="{FEDEC51B-C380-410A-882E-68948F6E413D}" destId="{13FD2903-6944-4C33-9A03-AE29048F0D6A}" srcOrd="2" destOrd="0" parTransId="{55CABCD5-AB5A-48E8-A9C8-BFD36D766838}" sibTransId="{B6CA5AF9-4603-4D02-BD04-9468CE4F6AE1}"/>
    <dgm:cxn modelId="{D71253EF-7DFB-4FD2-9D8C-F7B6C2590553}" srcId="{FEDEC51B-C380-410A-882E-68948F6E413D}" destId="{E279CDF2-C6B0-4C79-A440-ED466CFF5141}" srcOrd="0" destOrd="0" parTransId="{1A3DA450-8BC3-440C-B105-D664E24968A9}" sibTransId="{77A0E9EE-71CA-4826-97E0-D74BD0B20068}"/>
    <dgm:cxn modelId="{E3ECA873-BFC0-462B-9DFB-1C4314CF2E2F}" type="presParOf" srcId="{9F7F9064-8BAA-439F-87A9-4F66C4DD8A90}" destId="{27AE0EF6-1E23-4877-8B25-70E279D2C81E}" srcOrd="0" destOrd="0" presId="urn:microsoft.com/office/officeart/2005/8/layout/target3"/>
    <dgm:cxn modelId="{5B489C71-CDF4-476A-900E-183E4713DA43}" type="presParOf" srcId="{9F7F9064-8BAA-439F-87A9-4F66C4DD8A90}" destId="{BC3A48A1-352A-44D1-A3FE-B710373A1B52}" srcOrd="1" destOrd="0" presId="urn:microsoft.com/office/officeart/2005/8/layout/target3"/>
    <dgm:cxn modelId="{45B08659-21DF-40AB-BBCB-6F4D2E038B37}" type="presParOf" srcId="{9F7F9064-8BAA-439F-87A9-4F66C4DD8A90}" destId="{FF25408C-0A90-4AC0-A215-C391A114B5C1}" srcOrd="2" destOrd="0" presId="urn:microsoft.com/office/officeart/2005/8/layout/target3"/>
    <dgm:cxn modelId="{67625476-6037-4959-980D-DB88AE61249B}" type="presParOf" srcId="{9F7F9064-8BAA-439F-87A9-4F66C4DD8A90}" destId="{BB2E4921-E762-4A00-9C87-DD1E43F1A58B}" srcOrd="3" destOrd="0" presId="urn:microsoft.com/office/officeart/2005/8/layout/target3"/>
    <dgm:cxn modelId="{ABBBCAA1-E988-4932-A6D2-85F02F9F8968}" type="presParOf" srcId="{9F7F9064-8BAA-439F-87A9-4F66C4DD8A90}" destId="{8093FD95-4DC5-4BC1-AF86-52ECF9E414AE}"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97537D-E558-47B1-91C2-884DA8F3930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D2C85A26-EA41-4B0F-956C-195D97386448}">
      <dgm:prSet phldrT="[Текст]">
        <dgm:style>
          <a:lnRef idx="1">
            <a:schemeClr val="accent4"/>
          </a:lnRef>
          <a:fillRef idx="2">
            <a:schemeClr val="accent4"/>
          </a:fillRef>
          <a:effectRef idx="1">
            <a:schemeClr val="accent4"/>
          </a:effectRef>
          <a:fontRef idx="minor">
            <a:schemeClr val="dk1"/>
          </a:fontRef>
        </dgm:style>
      </dgm:prSet>
      <dgm:spPr/>
      <dgm:t>
        <a:bodyPr/>
        <a:lstStyle/>
        <a:p>
          <a:r>
            <a:rPr lang="uk-UA" dirty="0"/>
            <a:t>Імперативний</a:t>
          </a:r>
          <a:endParaRPr lang="ru-RU" dirty="0"/>
        </a:p>
      </dgm:t>
    </dgm:pt>
    <dgm:pt modelId="{4F9C394A-E005-4C22-BE98-BB776C4C829E}" type="parTrans" cxnId="{2F31FBB7-23E4-49C1-AF33-872055D9CD10}">
      <dgm:prSet/>
      <dgm:spPr/>
      <dgm:t>
        <a:bodyPr/>
        <a:lstStyle/>
        <a:p>
          <a:endParaRPr lang="ru-RU"/>
        </a:p>
      </dgm:t>
    </dgm:pt>
    <dgm:pt modelId="{E0531D40-4EB6-42FE-B974-B5A99E4336DE}" type="sibTrans" cxnId="{2F31FBB7-23E4-49C1-AF33-872055D9CD10}">
      <dgm:prSet/>
      <dgm:spPr/>
      <dgm:t>
        <a:bodyPr/>
        <a:lstStyle/>
        <a:p>
          <a:endParaRPr lang="ru-RU"/>
        </a:p>
      </dgm:t>
    </dgm:pt>
    <dgm:pt modelId="{3E67B9FD-64F4-48B0-9D75-9F5579785C9A}">
      <dgm:prSet phldrT="[Текст]">
        <dgm:style>
          <a:lnRef idx="1">
            <a:schemeClr val="accent4"/>
          </a:lnRef>
          <a:fillRef idx="2">
            <a:schemeClr val="accent4"/>
          </a:fillRef>
          <a:effectRef idx="1">
            <a:schemeClr val="accent4"/>
          </a:effectRef>
          <a:fontRef idx="minor">
            <a:schemeClr val="dk1"/>
          </a:fontRef>
        </dgm:style>
      </dgm:prSet>
      <dgm:spPr/>
      <dgm:t>
        <a:bodyPr/>
        <a:lstStyle/>
        <a:p>
          <a:r>
            <a:rPr lang="uk-UA" dirty="0"/>
            <a:t>Диспозитивний</a:t>
          </a:r>
          <a:endParaRPr lang="ru-RU" dirty="0"/>
        </a:p>
      </dgm:t>
    </dgm:pt>
    <dgm:pt modelId="{7A34367B-FA0F-4123-A9FA-F9EC0F8DBE65}" type="parTrans" cxnId="{A998D257-2417-4AAD-B1BB-35F1FCF97F90}">
      <dgm:prSet/>
      <dgm:spPr/>
      <dgm:t>
        <a:bodyPr/>
        <a:lstStyle/>
        <a:p>
          <a:endParaRPr lang="ru-RU"/>
        </a:p>
      </dgm:t>
    </dgm:pt>
    <dgm:pt modelId="{A0A7891B-DA35-4D00-99E7-11416E88CE97}" type="sibTrans" cxnId="{A998D257-2417-4AAD-B1BB-35F1FCF97F90}">
      <dgm:prSet/>
      <dgm:spPr/>
      <dgm:t>
        <a:bodyPr/>
        <a:lstStyle/>
        <a:p>
          <a:endParaRPr lang="ru-RU"/>
        </a:p>
      </dgm:t>
    </dgm:pt>
    <dgm:pt modelId="{7C3BDF65-90F1-4A92-981E-DFCF19DC5415}">
      <dgm:prSet phldrT="[Текст]">
        <dgm:style>
          <a:lnRef idx="1">
            <a:schemeClr val="accent4"/>
          </a:lnRef>
          <a:fillRef idx="2">
            <a:schemeClr val="accent4"/>
          </a:fillRef>
          <a:effectRef idx="1">
            <a:schemeClr val="accent4"/>
          </a:effectRef>
          <a:fontRef idx="minor">
            <a:schemeClr val="dk1"/>
          </a:fontRef>
        </dgm:style>
      </dgm:prSet>
      <dgm:spPr/>
      <dgm:t>
        <a:bodyPr/>
        <a:lstStyle/>
        <a:p>
          <a:r>
            <a:rPr lang="uk-UA" dirty="0"/>
            <a:t>Заохочувальний</a:t>
          </a:r>
          <a:endParaRPr lang="ru-RU" dirty="0"/>
        </a:p>
      </dgm:t>
    </dgm:pt>
    <dgm:pt modelId="{59EB74E6-75BF-4558-96F2-75A00871B196}" type="parTrans" cxnId="{E45EC58A-7D70-4B86-B5A0-5541602277C0}">
      <dgm:prSet/>
      <dgm:spPr/>
      <dgm:t>
        <a:bodyPr/>
        <a:lstStyle/>
        <a:p>
          <a:endParaRPr lang="ru-RU"/>
        </a:p>
      </dgm:t>
    </dgm:pt>
    <dgm:pt modelId="{2BD58CE1-CE11-44CF-97E5-118AA2C53AF5}" type="sibTrans" cxnId="{E45EC58A-7D70-4B86-B5A0-5541602277C0}">
      <dgm:prSet/>
      <dgm:spPr/>
      <dgm:t>
        <a:bodyPr/>
        <a:lstStyle/>
        <a:p>
          <a:endParaRPr lang="ru-RU"/>
        </a:p>
      </dgm:t>
    </dgm:pt>
    <dgm:pt modelId="{8BEE3527-E55C-4848-B380-9224B3FBF5BD}">
      <dgm:prSet phldrT="[Текст]">
        <dgm:style>
          <a:lnRef idx="1">
            <a:schemeClr val="accent4"/>
          </a:lnRef>
          <a:fillRef idx="2">
            <a:schemeClr val="accent4"/>
          </a:fillRef>
          <a:effectRef idx="1">
            <a:schemeClr val="accent4"/>
          </a:effectRef>
          <a:fontRef idx="minor">
            <a:schemeClr val="dk1"/>
          </a:fontRef>
        </dgm:style>
      </dgm:prSet>
      <dgm:spPr/>
      <dgm:t>
        <a:bodyPr/>
        <a:lstStyle/>
        <a:p>
          <a:r>
            <a:rPr lang="uk-UA" dirty="0"/>
            <a:t>Рекомендаційний</a:t>
          </a:r>
        </a:p>
      </dgm:t>
    </dgm:pt>
    <dgm:pt modelId="{599E29A6-D534-4220-8D9D-17E21874B2B8}" type="parTrans" cxnId="{9784E0DD-D80F-4DF3-8B6F-EAF80CD6EEE4}">
      <dgm:prSet/>
      <dgm:spPr/>
      <dgm:t>
        <a:bodyPr/>
        <a:lstStyle/>
        <a:p>
          <a:endParaRPr lang="ru-RU"/>
        </a:p>
      </dgm:t>
    </dgm:pt>
    <dgm:pt modelId="{AA98E0E8-FC8D-475F-8445-ED220EF3E06B}" type="sibTrans" cxnId="{9784E0DD-D80F-4DF3-8B6F-EAF80CD6EEE4}">
      <dgm:prSet/>
      <dgm:spPr/>
      <dgm:t>
        <a:bodyPr/>
        <a:lstStyle/>
        <a:p>
          <a:endParaRPr lang="ru-RU"/>
        </a:p>
      </dgm:t>
    </dgm:pt>
    <dgm:pt modelId="{593BBED0-4F64-454F-91AB-6485DB04572F}" type="pres">
      <dgm:prSet presAssocID="{7397537D-E558-47B1-91C2-884DA8F3930B}" presName="linear" presStyleCnt="0">
        <dgm:presLayoutVars>
          <dgm:dir/>
          <dgm:animLvl val="lvl"/>
          <dgm:resizeHandles val="exact"/>
        </dgm:presLayoutVars>
      </dgm:prSet>
      <dgm:spPr/>
    </dgm:pt>
    <dgm:pt modelId="{81AC4544-7152-41B1-87F5-248555AA3B7D}" type="pres">
      <dgm:prSet presAssocID="{D2C85A26-EA41-4B0F-956C-195D97386448}" presName="parentLin" presStyleCnt="0"/>
      <dgm:spPr/>
    </dgm:pt>
    <dgm:pt modelId="{7809D143-3BBC-4CC7-BADB-CAE7A003A704}" type="pres">
      <dgm:prSet presAssocID="{D2C85A26-EA41-4B0F-956C-195D97386448}" presName="parentLeftMargin" presStyleLbl="node1" presStyleIdx="0" presStyleCnt="4"/>
      <dgm:spPr/>
    </dgm:pt>
    <dgm:pt modelId="{FDFE8AA9-FB2C-437B-8B80-8347BACBB48D}" type="pres">
      <dgm:prSet presAssocID="{D2C85A26-EA41-4B0F-956C-195D97386448}" presName="parentText" presStyleLbl="node1" presStyleIdx="0" presStyleCnt="4">
        <dgm:presLayoutVars>
          <dgm:chMax val="0"/>
          <dgm:bulletEnabled val="1"/>
        </dgm:presLayoutVars>
      </dgm:prSet>
      <dgm:spPr/>
    </dgm:pt>
    <dgm:pt modelId="{1B06C92E-D065-449B-A2F9-509E28AA349C}" type="pres">
      <dgm:prSet presAssocID="{D2C85A26-EA41-4B0F-956C-195D97386448}" presName="negativeSpace" presStyleCnt="0"/>
      <dgm:spPr/>
    </dgm:pt>
    <dgm:pt modelId="{BBD35EBD-BF62-4862-90C4-863D8B86DAD2}" type="pres">
      <dgm:prSet presAssocID="{D2C85A26-EA41-4B0F-956C-195D97386448}" presName="childText" presStyleLbl="conFgAcc1" presStyleIdx="0" presStyleCnt="4">
        <dgm:presLayoutVars>
          <dgm:bulletEnabled val="1"/>
        </dgm:presLayoutVars>
        <dgm:style>
          <a:lnRef idx="0">
            <a:schemeClr val="accent4"/>
          </a:lnRef>
          <a:fillRef idx="3">
            <a:schemeClr val="accent4"/>
          </a:fillRef>
          <a:effectRef idx="3">
            <a:schemeClr val="accent4"/>
          </a:effectRef>
          <a:fontRef idx="minor">
            <a:schemeClr val="lt1"/>
          </a:fontRef>
        </dgm:style>
      </dgm:prSet>
      <dgm:spPr/>
    </dgm:pt>
    <dgm:pt modelId="{A00D41B1-ADBB-490D-96EA-EE7367F196C6}" type="pres">
      <dgm:prSet presAssocID="{E0531D40-4EB6-42FE-B974-B5A99E4336DE}" presName="spaceBetweenRectangles" presStyleCnt="0"/>
      <dgm:spPr/>
    </dgm:pt>
    <dgm:pt modelId="{C1501543-B5A9-407A-A78D-A570CDE2BAAA}" type="pres">
      <dgm:prSet presAssocID="{3E67B9FD-64F4-48B0-9D75-9F5579785C9A}" presName="parentLin" presStyleCnt="0"/>
      <dgm:spPr/>
    </dgm:pt>
    <dgm:pt modelId="{9D9C1CBB-500D-438F-B42B-8297B8ACAD10}" type="pres">
      <dgm:prSet presAssocID="{3E67B9FD-64F4-48B0-9D75-9F5579785C9A}" presName="parentLeftMargin" presStyleLbl="node1" presStyleIdx="0" presStyleCnt="4"/>
      <dgm:spPr/>
    </dgm:pt>
    <dgm:pt modelId="{D9936C0F-4A78-436C-A889-CDA88639B48D}" type="pres">
      <dgm:prSet presAssocID="{3E67B9FD-64F4-48B0-9D75-9F5579785C9A}" presName="parentText" presStyleLbl="node1" presStyleIdx="1" presStyleCnt="4">
        <dgm:presLayoutVars>
          <dgm:chMax val="0"/>
          <dgm:bulletEnabled val="1"/>
        </dgm:presLayoutVars>
      </dgm:prSet>
      <dgm:spPr/>
    </dgm:pt>
    <dgm:pt modelId="{B6D1866B-867D-49AA-BF58-C7D2DF651EFE}" type="pres">
      <dgm:prSet presAssocID="{3E67B9FD-64F4-48B0-9D75-9F5579785C9A}" presName="negativeSpace" presStyleCnt="0"/>
      <dgm:spPr/>
    </dgm:pt>
    <dgm:pt modelId="{5F61308C-53C3-43F0-A334-07CA2FF05CE7}" type="pres">
      <dgm:prSet presAssocID="{3E67B9FD-64F4-48B0-9D75-9F5579785C9A}" presName="childText" presStyleLbl="conFgAcc1" presStyleIdx="1" presStyleCnt="4">
        <dgm:presLayoutVars>
          <dgm:bulletEnabled val="1"/>
        </dgm:presLayoutVars>
        <dgm:style>
          <a:lnRef idx="0">
            <a:schemeClr val="accent4"/>
          </a:lnRef>
          <a:fillRef idx="3">
            <a:schemeClr val="accent4"/>
          </a:fillRef>
          <a:effectRef idx="3">
            <a:schemeClr val="accent4"/>
          </a:effectRef>
          <a:fontRef idx="minor">
            <a:schemeClr val="lt1"/>
          </a:fontRef>
        </dgm:style>
      </dgm:prSet>
      <dgm:spPr/>
    </dgm:pt>
    <dgm:pt modelId="{64D74ADB-5833-49B4-B003-18C96AB77582}" type="pres">
      <dgm:prSet presAssocID="{A0A7891B-DA35-4D00-99E7-11416E88CE97}" presName="spaceBetweenRectangles" presStyleCnt="0"/>
      <dgm:spPr/>
    </dgm:pt>
    <dgm:pt modelId="{9FD89BCA-4932-4226-B462-78908E6742E3}" type="pres">
      <dgm:prSet presAssocID="{7C3BDF65-90F1-4A92-981E-DFCF19DC5415}" presName="parentLin" presStyleCnt="0"/>
      <dgm:spPr/>
    </dgm:pt>
    <dgm:pt modelId="{95FEAAB6-ADC9-4302-91C2-26BE09190F01}" type="pres">
      <dgm:prSet presAssocID="{7C3BDF65-90F1-4A92-981E-DFCF19DC5415}" presName="parentLeftMargin" presStyleLbl="node1" presStyleIdx="1" presStyleCnt="4"/>
      <dgm:spPr/>
    </dgm:pt>
    <dgm:pt modelId="{D0DC7480-63A3-40E4-8FC4-DC9AB247D21F}" type="pres">
      <dgm:prSet presAssocID="{7C3BDF65-90F1-4A92-981E-DFCF19DC5415}" presName="parentText" presStyleLbl="node1" presStyleIdx="2" presStyleCnt="4">
        <dgm:presLayoutVars>
          <dgm:chMax val="0"/>
          <dgm:bulletEnabled val="1"/>
        </dgm:presLayoutVars>
      </dgm:prSet>
      <dgm:spPr/>
    </dgm:pt>
    <dgm:pt modelId="{8E9D13AB-0AD5-4CC3-936B-0D99EE3343AB}" type="pres">
      <dgm:prSet presAssocID="{7C3BDF65-90F1-4A92-981E-DFCF19DC5415}" presName="negativeSpace" presStyleCnt="0"/>
      <dgm:spPr/>
    </dgm:pt>
    <dgm:pt modelId="{D27921FC-0D4B-44F4-87DA-D565AEC7AB13}" type="pres">
      <dgm:prSet presAssocID="{7C3BDF65-90F1-4A92-981E-DFCF19DC5415}" presName="childText" presStyleLbl="conFgAcc1" presStyleIdx="2" presStyleCnt="4">
        <dgm:presLayoutVars>
          <dgm:bulletEnabled val="1"/>
        </dgm:presLayoutVars>
        <dgm:style>
          <a:lnRef idx="0">
            <a:schemeClr val="accent4"/>
          </a:lnRef>
          <a:fillRef idx="3">
            <a:schemeClr val="accent4"/>
          </a:fillRef>
          <a:effectRef idx="3">
            <a:schemeClr val="accent4"/>
          </a:effectRef>
          <a:fontRef idx="minor">
            <a:schemeClr val="lt1"/>
          </a:fontRef>
        </dgm:style>
      </dgm:prSet>
      <dgm:spPr/>
    </dgm:pt>
    <dgm:pt modelId="{9C87F290-DFA6-4293-9939-AEB54464E9AD}" type="pres">
      <dgm:prSet presAssocID="{2BD58CE1-CE11-44CF-97E5-118AA2C53AF5}" presName="spaceBetweenRectangles" presStyleCnt="0"/>
      <dgm:spPr/>
    </dgm:pt>
    <dgm:pt modelId="{F77CB853-3FE8-4137-838E-C8B2B8C5DD24}" type="pres">
      <dgm:prSet presAssocID="{8BEE3527-E55C-4848-B380-9224B3FBF5BD}" presName="parentLin" presStyleCnt="0"/>
      <dgm:spPr/>
    </dgm:pt>
    <dgm:pt modelId="{8059F93F-A8FE-423E-B13A-F3C8A4C26E8E}" type="pres">
      <dgm:prSet presAssocID="{8BEE3527-E55C-4848-B380-9224B3FBF5BD}" presName="parentLeftMargin" presStyleLbl="node1" presStyleIdx="2" presStyleCnt="4"/>
      <dgm:spPr/>
    </dgm:pt>
    <dgm:pt modelId="{2F050BB0-30B8-4538-B958-F08DF487274D}" type="pres">
      <dgm:prSet presAssocID="{8BEE3527-E55C-4848-B380-9224B3FBF5BD}" presName="parentText" presStyleLbl="node1" presStyleIdx="3" presStyleCnt="4">
        <dgm:presLayoutVars>
          <dgm:chMax val="0"/>
          <dgm:bulletEnabled val="1"/>
        </dgm:presLayoutVars>
      </dgm:prSet>
      <dgm:spPr/>
    </dgm:pt>
    <dgm:pt modelId="{0FEB9B8C-29CB-4BF0-9976-6B619D14C074}" type="pres">
      <dgm:prSet presAssocID="{8BEE3527-E55C-4848-B380-9224B3FBF5BD}" presName="negativeSpace" presStyleCnt="0"/>
      <dgm:spPr/>
    </dgm:pt>
    <dgm:pt modelId="{F71261CD-F4FA-4EAE-A68A-1F5EF6E3AA21}" type="pres">
      <dgm:prSet presAssocID="{8BEE3527-E55C-4848-B380-9224B3FBF5BD}" presName="childText" presStyleLbl="conFgAcc1" presStyleIdx="3" presStyleCnt="4">
        <dgm:presLayoutVars>
          <dgm:bulletEnabled val="1"/>
        </dgm:presLayoutVars>
        <dgm:style>
          <a:lnRef idx="0">
            <a:schemeClr val="accent4"/>
          </a:lnRef>
          <a:fillRef idx="3">
            <a:schemeClr val="accent4"/>
          </a:fillRef>
          <a:effectRef idx="3">
            <a:schemeClr val="accent4"/>
          </a:effectRef>
          <a:fontRef idx="minor">
            <a:schemeClr val="lt1"/>
          </a:fontRef>
        </dgm:style>
      </dgm:prSet>
      <dgm:spPr/>
    </dgm:pt>
  </dgm:ptLst>
  <dgm:cxnLst>
    <dgm:cxn modelId="{BB422D22-2126-4BEF-B3CF-496CAB34FAF8}" type="presOf" srcId="{7C3BDF65-90F1-4A92-981E-DFCF19DC5415}" destId="{95FEAAB6-ADC9-4302-91C2-26BE09190F01}" srcOrd="0" destOrd="0" presId="urn:microsoft.com/office/officeart/2005/8/layout/list1"/>
    <dgm:cxn modelId="{83A6314E-82EB-4BBF-9F9B-3D19C5961664}" type="presOf" srcId="{7C3BDF65-90F1-4A92-981E-DFCF19DC5415}" destId="{D0DC7480-63A3-40E4-8FC4-DC9AB247D21F}" srcOrd="1" destOrd="0" presId="urn:microsoft.com/office/officeart/2005/8/layout/list1"/>
    <dgm:cxn modelId="{51B4B951-4147-4429-9ACA-CEC65B25A92C}" type="presOf" srcId="{D2C85A26-EA41-4B0F-956C-195D97386448}" destId="{7809D143-3BBC-4CC7-BADB-CAE7A003A704}" srcOrd="0" destOrd="0" presId="urn:microsoft.com/office/officeart/2005/8/layout/list1"/>
    <dgm:cxn modelId="{BE3BF551-3D10-47C2-B112-BCEDE5C61F7E}" type="presOf" srcId="{D2C85A26-EA41-4B0F-956C-195D97386448}" destId="{FDFE8AA9-FB2C-437B-8B80-8347BACBB48D}" srcOrd="1" destOrd="0" presId="urn:microsoft.com/office/officeart/2005/8/layout/list1"/>
    <dgm:cxn modelId="{A998D257-2417-4AAD-B1BB-35F1FCF97F90}" srcId="{7397537D-E558-47B1-91C2-884DA8F3930B}" destId="{3E67B9FD-64F4-48B0-9D75-9F5579785C9A}" srcOrd="1" destOrd="0" parTransId="{7A34367B-FA0F-4123-A9FA-F9EC0F8DBE65}" sibTransId="{A0A7891B-DA35-4D00-99E7-11416E88CE97}"/>
    <dgm:cxn modelId="{E45EC58A-7D70-4B86-B5A0-5541602277C0}" srcId="{7397537D-E558-47B1-91C2-884DA8F3930B}" destId="{7C3BDF65-90F1-4A92-981E-DFCF19DC5415}" srcOrd="2" destOrd="0" parTransId="{59EB74E6-75BF-4558-96F2-75A00871B196}" sibTransId="{2BD58CE1-CE11-44CF-97E5-118AA2C53AF5}"/>
    <dgm:cxn modelId="{14023898-BBA8-4511-B4CB-0E39D96BC57E}" type="presOf" srcId="{3E67B9FD-64F4-48B0-9D75-9F5579785C9A}" destId="{9D9C1CBB-500D-438F-B42B-8297B8ACAD10}" srcOrd="0" destOrd="0" presId="urn:microsoft.com/office/officeart/2005/8/layout/list1"/>
    <dgm:cxn modelId="{A5AC31A2-E62B-4F0A-81DC-4257CC00A26E}" type="presOf" srcId="{8BEE3527-E55C-4848-B380-9224B3FBF5BD}" destId="{2F050BB0-30B8-4538-B958-F08DF487274D}" srcOrd="1" destOrd="0" presId="urn:microsoft.com/office/officeart/2005/8/layout/list1"/>
    <dgm:cxn modelId="{2F31FBB7-23E4-49C1-AF33-872055D9CD10}" srcId="{7397537D-E558-47B1-91C2-884DA8F3930B}" destId="{D2C85A26-EA41-4B0F-956C-195D97386448}" srcOrd="0" destOrd="0" parTransId="{4F9C394A-E005-4C22-BE98-BB776C4C829E}" sibTransId="{E0531D40-4EB6-42FE-B974-B5A99E4336DE}"/>
    <dgm:cxn modelId="{FE9F60B9-4651-4918-A467-25FB26C78CCA}" type="presOf" srcId="{7397537D-E558-47B1-91C2-884DA8F3930B}" destId="{593BBED0-4F64-454F-91AB-6485DB04572F}" srcOrd="0" destOrd="0" presId="urn:microsoft.com/office/officeart/2005/8/layout/list1"/>
    <dgm:cxn modelId="{61B490BA-3876-48C2-9F68-93E0566A20D5}" type="presOf" srcId="{8BEE3527-E55C-4848-B380-9224B3FBF5BD}" destId="{8059F93F-A8FE-423E-B13A-F3C8A4C26E8E}" srcOrd="0" destOrd="0" presId="urn:microsoft.com/office/officeart/2005/8/layout/list1"/>
    <dgm:cxn modelId="{9784E0DD-D80F-4DF3-8B6F-EAF80CD6EEE4}" srcId="{7397537D-E558-47B1-91C2-884DA8F3930B}" destId="{8BEE3527-E55C-4848-B380-9224B3FBF5BD}" srcOrd="3" destOrd="0" parTransId="{599E29A6-D534-4220-8D9D-17E21874B2B8}" sibTransId="{AA98E0E8-FC8D-475F-8445-ED220EF3E06B}"/>
    <dgm:cxn modelId="{AD3197F2-B2AE-41CE-BC07-92E93B0A9FE5}" type="presOf" srcId="{3E67B9FD-64F4-48B0-9D75-9F5579785C9A}" destId="{D9936C0F-4A78-436C-A889-CDA88639B48D}" srcOrd="1" destOrd="0" presId="urn:microsoft.com/office/officeart/2005/8/layout/list1"/>
    <dgm:cxn modelId="{517CE890-FBE3-41D8-B2F2-D5D06B576A49}" type="presParOf" srcId="{593BBED0-4F64-454F-91AB-6485DB04572F}" destId="{81AC4544-7152-41B1-87F5-248555AA3B7D}" srcOrd="0" destOrd="0" presId="urn:microsoft.com/office/officeart/2005/8/layout/list1"/>
    <dgm:cxn modelId="{4F8BAF97-D515-46BC-AC69-197210AFFAC3}" type="presParOf" srcId="{81AC4544-7152-41B1-87F5-248555AA3B7D}" destId="{7809D143-3BBC-4CC7-BADB-CAE7A003A704}" srcOrd="0" destOrd="0" presId="urn:microsoft.com/office/officeart/2005/8/layout/list1"/>
    <dgm:cxn modelId="{1A6D2A4F-DFB7-4468-BDE9-D9EAC3559F11}" type="presParOf" srcId="{81AC4544-7152-41B1-87F5-248555AA3B7D}" destId="{FDFE8AA9-FB2C-437B-8B80-8347BACBB48D}" srcOrd="1" destOrd="0" presId="urn:microsoft.com/office/officeart/2005/8/layout/list1"/>
    <dgm:cxn modelId="{D4FAB87A-212E-4326-8858-46A43844D51D}" type="presParOf" srcId="{593BBED0-4F64-454F-91AB-6485DB04572F}" destId="{1B06C92E-D065-449B-A2F9-509E28AA349C}" srcOrd="1" destOrd="0" presId="urn:microsoft.com/office/officeart/2005/8/layout/list1"/>
    <dgm:cxn modelId="{3D91DC04-E1FF-4C52-BE0D-0EAA08083A8E}" type="presParOf" srcId="{593BBED0-4F64-454F-91AB-6485DB04572F}" destId="{BBD35EBD-BF62-4862-90C4-863D8B86DAD2}" srcOrd="2" destOrd="0" presId="urn:microsoft.com/office/officeart/2005/8/layout/list1"/>
    <dgm:cxn modelId="{438819AB-033E-42A0-8CE0-76330DE1662A}" type="presParOf" srcId="{593BBED0-4F64-454F-91AB-6485DB04572F}" destId="{A00D41B1-ADBB-490D-96EA-EE7367F196C6}" srcOrd="3" destOrd="0" presId="urn:microsoft.com/office/officeart/2005/8/layout/list1"/>
    <dgm:cxn modelId="{8707243F-CAEA-4CCB-8671-8E47C2E09480}" type="presParOf" srcId="{593BBED0-4F64-454F-91AB-6485DB04572F}" destId="{C1501543-B5A9-407A-A78D-A570CDE2BAAA}" srcOrd="4" destOrd="0" presId="urn:microsoft.com/office/officeart/2005/8/layout/list1"/>
    <dgm:cxn modelId="{DD243DDB-0F30-43B0-BCD8-D7A63A58339D}" type="presParOf" srcId="{C1501543-B5A9-407A-A78D-A570CDE2BAAA}" destId="{9D9C1CBB-500D-438F-B42B-8297B8ACAD10}" srcOrd="0" destOrd="0" presId="urn:microsoft.com/office/officeart/2005/8/layout/list1"/>
    <dgm:cxn modelId="{A747C8FC-876F-42BE-9023-EA97CB973649}" type="presParOf" srcId="{C1501543-B5A9-407A-A78D-A570CDE2BAAA}" destId="{D9936C0F-4A78-436C-A889-CDA88639B48D}" srcOrd="1" destOrd="0" presId="urn:microsoft.com/office/officeart/2005/8/layout/list1"/>
    <dgm:cxn modelId="{4E9D486A-41D9-4532-B6DB-40E99A0BED72}" type="presParOf" srcId="{593BBED0-4F64-454F-91AB-6485DB04572F}" destId="{B6D1866B-867D-49AA-BF58-C7D2DF651EFE}" srcOrd="5" destOrd="0" presId="urn:microsoft.com/office/officeart/2005/8/layout/list1"/>
    <dgm:cxn modelId="{3C43D0FD-A3B5-4C14-BEDA-6DFA6D221FC2}" type="presParOf" srcId="{593BBED0-4F64-454F-91AB-6485DB04572F}" destId="{5F61308C-53C3-43F0-A334-07CA2FF05CE7}" srcOrd="6" destOrd="0" presId="urn:microsoft.com/office/officeart/2005/8/layout/list1"/>
    <dgm:cxn modelId="{8E9EF5F0-A5C9-4C44-AB9C-78A1685D47CA}" type="presParOf" srcId="{593BBED0-4F64-454F-91AB-6485DB04572F}" destId="{64D74ADB-5833-49B4-B003-18C96AB77582}" srcOrd="7" destOrd="0" presId="urn:microsoft.com/office/officeart/2005/8/layout/list1"/>
    <dgm:cxn modelId="{9CB99AF9-BE9F-40C2-8D15-82A6C0F7C769}" type="presParOf" srcId="{593BBED0-4F64-454F-91AB-6485DB04572F}" destId="{9FD89BCA-4932-4226-B462-78908E6742E3}" srcOrd="8" destOrd="0" presId="urn:microsoft.com/office/officeart/2005/8/layout/list1"/>
    <dgm:cxn modelId="{F3AAB801-5B81-4AE3-9638-EE734E7C60CE}" type="presParOf" srcId="{9FD89BCA-4932-4226-B462-78908E6742E3}" destId="{95FEAAB6-ADC9-4302-91C2-26BE09190F01}" srcOrd="0" destOrd="0" presId="urn:microsoft.com/office/officeart/2005/8/layout/list1"/>
    <dgm:cxn modelId="{225B3480-4771-43A5-A58F-C4FC0152543C}" type="presParOf" srcId="{9FD89BCA-4932-4226-B462-78908E6742E3}" destId="{D0DC7480-63A3-40E4-8FC4-DC9AB247D21F}" srcOrd="1" destOrd="0" presId="urn:microsoft.com/office/officeart/2005/8/layout/list1"/>
    <dgm:cxn modelId="{9FB7B334-01B2-4F08-A505-B7C62B774BE4}" type="presParOf" srcId="{593BBED0-4F64-454F-91AB-6485DB04572F}" destId="{8E9D13AB-0AD5-4CC3-936B-0D99EE3343AB}" srcOrd="9" destOrd="0" presId="urn:microsoft.com/office/officeart/2005/8/layout/list1"/>
    <dgm:cxn modelId="{DD8184FB-44D6-4FBB-94DF-E28EEF3824E0}" type="presParOf" srcId="{593BBED0-4F64-454F-91AB-6485DB04572F}" destId="{D27921FC-0D4B-44F4-87DA-D565AEC7AB13}" srcOrd="10" destOrd="0" presId="urn:microsoft.com/office/officeart/2005/8/layout/list1"/>
    <dgm:cxn modelId="{24C9C6AB-7D93-410D-8F5A-62124ADC8CCB}" type="presParOf" srcId="{593BBED0-4F64-454F-91AB-6485DB04572F}" destId="{9C87F290-DFA6-4293-9939-AEB54464E9AD}" srcOrd="11" destOrd="0" presId="urn:microsoft.com/office/officeart/2005/8/layout/list1"/>
    <dgm:cxn modelId="{B6C82689-7200-4C51-A243-738F1CA48D52}" type="presParOf" srcId="{593BBED0-4F64-454F-91AB-6485DB04572F}" destId="{F77CB853-3FE8-4137-838E-C8B2B8C5DD24}" srcOrd="12" destOrd="0" presId="urn:microsoft.com/office/officeart/2005/8/layout/list1"/>
    <dgm:cxn modelId="{68DCAB05-FE85-4BAD-90DB-1547F3476698}" type="presParOf" srcId="{F77CB853-3FE8-4137-838E-C8B2B8C5DD24}" destId="{8059F93F-A8FE-423E-B13A-F3C8A4C26E8E}" srcOrd="0" destOrd="0" presId="urn:microsoft.com/office/officeart/2005/8/layout/list1"/>
    <dgm:cxn modelId="{0689E635-0C88-42C5-8AF2-92B693FFD4F4}" type="presParOf" srcId="{F77CB853-3FE8-4137-838E-C8B2B8C5DD24}" destId="{2F050BB0-30B8-4538-B958-F08DF487274D}" srcOrd="1" destOrd="0" presId="urn:microsoft.com/office/officeart/2005/8/layout/list1"/>
    <dgm:cxn modelId="{D0B6046B-0EAA-40F3-9DE4-DA4EA373C19F}" type="presParOf" srcId="{593BBED0-4F64-454F-91AB-6485DB04572F}" destId="{0FEB9B8C-29CB-4BF0-9976-6B619D14C074}" srcOrd="13" destOrd="0" presId="urn:microsoft.com/office/officeart/2005/8/layout/list1"/>
    <dgm:cxn modelId="{2EDEC047-BD65-40ED-B345-FC1D23DD8F57}" type="presParOf" srcId="{593BBED0-4F64-454F-91AB-6485DB04572F}" destId="{F71261CD-F4FA-4EAE-A68A-1F5EF6E3AA2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E7F31-6048-4C41-8F12-CECF201ECFFD}">
      <dsp:nvSpPr>
        <dsp:cNvPr id="0" name=""/>
        <dsp:cNvSpPr/>
      </dsp:nvSpPr>
      <dsp:spPr>
        <a:xfrm>
          <a:off x="5063111" y="1283306"/>
          <a:ext cx="91440" cy="720926"/>
        </a:xfrm>
        <a:custGeom>
          <a:avLst/>
          <a:gdLst/>
          <a:ahLst/>
          <a:cxnLst/>
          <a:rect l="0" t="0" r="0" b="0"/>
          <a:pathLst>
            <a:path>
              <a:moveTo>
                <a:pt x="45720" y="0"/>
              </a:moveTo>
              <a:lnTo>
                <a:pt x="45720" y="430945"/>
              </a:lnTo>
              <a:lnTo>
                <a:pt x="102564" y="430945"/>
              </a:lnTo>
              <a:lnTo>
                <a:pt x="102564" y="72092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51C94C-90BF-4610-99B1-F10E416D8DD6}">
      <dsp:nvSpPr>
        <dsp:cNvPr id="0" name=""/>
        <dsp:cNvSpPr/>
      </dsp:nvSpPr>
      <dsp:spPr>
        <a:xfrm>
          <a:off x="3543719" y="190871"/>
          <a:ext cx="3130223" cy="1092435"/>
        </a:xfrm>
        <a:prstGeom prst="roundRect">
          <a:avLst>
            <a:gd name="adj" fmla="val 10000"/>
          </a:avLst>
        </a:prstGeom>
        <a:solidFill>
          <a:schemeClr val="accent4">
            <a:tint val="55000"/>
            <a:satMod val="130000"/>
          </a:schemeClr>
        </a:solidFill>
        <a:ln w="100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sp>
    <dsp:sp modelId="{100AEAC8-BF1A-461C-A376-C69FD6BC8E1F}">
      <dsp:nvSpPr>
        <dsp:cNvPr id="0" name=""/>
        <dsp:cNvSpPr/>
      </dsp:nvSpPr>
      <dsp:spPr>
        <a:xfrm>
          <a:off x="3891522" y="521283"/>
          <a:ext cx="3130223" cy="1092435"/>
        </a:xfrm>
        <a:prstGeom prst="roundRect">
          <a:avLst>
            <a:gd name="adj" fmla="val 10000"/>
          </a:avLst>
        </a:prstGeom>
        <a:solidFill>
          <a:schemeClr val="lt1">
            <a:alpha val="90000"/>
            <a:hueOff val="0"/>
            <a:satOff val="0"/>
            <a:lumOff val="0"/>
            <a:alphaOff val="0"/>
          </a:schemeClr>
        </a:solidFill>
        <a:ln w="1905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kern="1200" dirty="0"/>
            <a:t>Засади космополітичної юриспруденції</a:t>
          </a:r>
        </a:p>
      </dsp:txBody>
      <dsp:txXfrm>
        <a:off x="3923518" y="553279"/>
        <a:ext cx="3066231" cy="1028443"/>
      </dsp:txXfrm>
    </dsp:sp>
    <dsp:sp modelId="{9702FA4E-476E-49AE-8D53-5925BA29F3CE}">
      <dsp:nvSpPr>
        <dsp:cNvPr id="0" name=""/>
        <dsp:cNvSpPr/>
      </dsp:nvSpPr>
      <dsp:spPr>
        <a:xfrm>
          <a:off x="3600564" y="2004232"/>
          <a:ext cx="3130223" cy="1987691"/>
        </a:xfrm>
        <a:prstGeom prst="roundRect">
          <a:avLst>
            <a:gd name="adj" fmla="val 10000"/>
          </a:avLst>
        </a:prstGeom>
        <a:solidFill>
          <a:schemeClr val="accent4">
            <a:tint val="55000"/>
            <a:satMod val="130000"/>
          </a:schemeClr>
        </a:solidFill>
        <a:ln w="10000" cap="flat" cmpd="sng" algn="ctr">
          <a:solidFill>
            <a:schemeClr val="accent4">
              <a:lumMod val="75000"/>
            </a:schemeClr>
          </a:solidFill>
          <a:prstDash val="solid"/>
        </a:ln>
        <a:effectLst/>
      </dsp:spPr>
      <dsp:style>
        <a:lnRef idx="1">
          <a:schemeClr val="accent4"/>
        </a:lnRef>
        <a:fillRef idx="2">
          <a:schemeClr val="accent4"/>
        </a:fillRef>
        <a:effectRef idx="1">
          <a:schemeClr val="accent4"/>
        </a:effectRef>
        <a:fontRef idx="minor">
          <a:schemeClr val="dk1"/>
        </a:fontRef>
      </dsp:style>
    </dsp:sp>
    <dsp:sp modelId="{862293EF-0CB8-4A04-9E5F-68EE642E26D1}">
      <dsp:nvSpPr>
        <dsp:cNvPr id="0" name=""/>
        <dsp:cNvSpPr/>
      </dsp:nvSpPr>
      <dsp:spPr>
        <a:xfrm>
          <a:off x="3948367" y="2334645"/>
          <a:ext cx="3130223" cy="1987691"/>
        </a:xfrm>
        <a:prstGeom prst="roundRect">
          <a:avLst>
            <a:gd name="adj" fmla="val 10000"/>
          </a:avLst>
        </a:prstGeom>
        <a:solidFill>
          <a:schemeClr val="lt1">
            <a:alpha val="90000"/>
            <a:hueOff val="0"/>
            <a:satOff val="0"/>
            <a:lumOff val="0"/>
            <a:alphaOff val="0"/>
          </a:schemeClr>
        </a:solidFill>
        <a:ln w="1905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err="1"/>
            <a:t>кожна</a:t>
          </a:r>
          <a:r>
            <a:rPr lang="ru-RU" sz="2000" kern="1200" dirty="0"/>
            <a:t> держава </a:t>
          </a:r>
          <a:r>
            <a:rPr lang="ru-RU" sz="2000" kern="1200" dirty="0" err="1"/>
            <a:t>зобов’язана</a:t>
          </a:r>
          <a:r>
            <a:rPr lang="ru-RU" sz="2000" kern="1200" dirty="0"/>
            <a:t> </a:t>
          </a:r>
          <a:r>
            <a:rPr lang="ru-RU" sz="2000" kern="1200" dirty="0" err="1"/>
            <a:t>або</a:t>
          </a:r>
          <a:r>
            <a:rPr lang="ru-RU" sz="2000" kern="1200" dirty="0"/>
            <a:t> </a:t>
          </a:r>
          <a:r>
            <a:rPr lang="ru-RU" sz="2000" kern="1200" dirty="0" err="1"/>
            <a:t>самостійно</a:t>
          </a:r>
          <a:r>
            <a:rPr lang="ru-RU" sz="2000" kern="1200" dirty="0"/>
            <a:t> </a:t>
          </a:r>
          <a:r>
            <a:rPr lang="ru-RU" sz="2000" kern="1200" dirty="0" err="1"/>
            <a:t>покарати</a:t>
          </a:r>
          <a:r>
            <a:rPr lang="ru-RU" sz="2000" kern="1200" dirty="0"/>
            <a:t> </a:t>
          </a:r>
          <a:r>
            <a:rPr lang="ru-RU" sz="2000" kern="1200" dirty="0" err="1"/>
            <a:t>злочинця</a:t>
          </a:r>
          <a:r>
            <a:rPr lang="ru-RU" sz="2000" kern="1200" dirty="0"/>
            <a:t>, </a:t>
          </a:r>
          <a:r>
            <a:rPr lang="ru-RU" sz="2000" kern="1200" dirty="0" err="1"/>
            <a:t>або</a:t>
          </a:r>
          <a:r>
            <a:rPr lang="ru-RU" sz="2000" kern="1200" dirty="0"/>
            <a:t> </a:t>
          </a:r>
          <a:r>
            <a:rPr lang="ru-RU" sz="2000" kern="1200" dirty="0" err="1"/>
            <a:t>видати</a:t>
          </a:r>
          <a:r>
            <a:rPr lang="ru-RU" sz="2000" kern="1200" dirty="0"/>
            <a:t> </a:t>
          </a:r>
          <a:r>
            <a:rPr lang="ru-RU" sz="2000" kern="1200" dirty="0" err="1"/>
            <a:t>його</a:t>
          </a:r>
          <a:r>
            <a:rPr lang="ru-RU" sz="2000" kern="1200" dirty="0"/>
            <a:t> </a:t>
          </a:r>
          <a:r>
            <a:rPr lang="ru-RU" sz="2000" kern="1200" dirty="0" err="1"/>
            <a:t>державі</a:t>
          </a:r>
          <a:r>
            <a:rPr lang="ru-RU" sz="2000" kern="1200" dirty="0"/>
            <a:t>, </a:t>
          </a:r>
          <a:r>
            <a:rPr lang="ru-RU" sz="2000" kern="1200" dirty="0" err="1"/>
            <a:t>що</a:t>
          </a:r>
          <a:r>
            <a:rPr lang="ru-RU" sz="2000" kern="1200" dirty="0"/>
            <a:t> </a:t>
          </a:r>
          <a:r>
            <a:rPr lang="ru-RU" sz="2000" kern="1200" dirty="0" err="1"/>
            <a:t>його</a:t>
          </a:r>
          <a:r>
            <a:rPr lang="ru-RU" sz="2000" kern="1200" dirty="0"/>
            <a:t> </a:t>
          </a:r>
          <a:r>
            <a:rPr lang="ru-RU" sz="2000" kern="1200" dirty="0" err="1"/>
            <a:t>переслідує</a:t>
          </a:r>
          <a:endParaRPr lang="uk-UA" sz="2000" kern="1200" dirty="0"/>
        </a:p>
      </dsp:txBody>
      <dsp:txXfrm>
        <a:off x="4006584" y="2392862"/>
        <a:ext cx="3013789" cy="1871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BBE10-CA28-4A2B-9AA5-3D23ED23C6D8}">
      <dsp:nvSpPr>
        <dsp:cNvPr id="0" name=""/>
        <dsp:cNvSpPr/>
      </dsp:nvSpPr>
      <dsp:spPr>
        <a:xfrm>
          <a:off x="4641910" y="0"/>
          <a:ext cx="2978029" cy="2978482"/>
        </a:xfrm>
        <a:prstGeom prst="circularArrow">
          <a:avLst>
            <a:gd name="adj1" fmla="val 10980"/>
            <a:gd name="adj2" fmla="val 1142322"/>
            <a:gd name="adj3" fmla="val 4500000"/>
            <a:gd name="adj4" fmla="val 10800000"/>
            <a:gd name="adj5" fmla="val 12500"/>
          </a:avLst>
        </a:prstGeom>
        <a:solidFill>
          <a:schemeClr val="accent4">
            <a:tint val="55000"/>
            <a:satMod val="130000"/>
          </a:schemeClr>
        </a:solidFill>
        <a:ln w="100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sp>
    <dsp:sp modelId="{AA955F7F-E532-4F7D-ABB2-DECF82A31F87}">
      <dsp:nvSpPr>
        <dsp:cNvPr id="0" name=""/>
        <dsp:cNvSpPr/>
      </dsp:nvSpPr>
      <dsp:spPr>
        <a:xfrm>
          <a:off x="5300153" y="1075322"/>
          <a:ext cx="1654833" cy="82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uk-UA" sz="1300" kern="1200" dirty="0" err="1"/>
            <a:t>Космолітична</a:t>
          </a:r>
          <a:r>
            <a:rPr lang="uk-UA" sz="1300" kern="1200" dirty="0"/>
            <a:t> юриспруденція</a:t>
          </a:r>
        </a:p>
      </dsp:txBody>
      <dsp:txXfrm>
        <a:off x="5300153" y="1075322"/>
        <a:ext cx="1654833" cy="827218"/>
      </dsp:txXfrm>
    </dsp:sp>
    <dsp:sp modelId="{AFC96B43-AFD5-4FFE-B78A-686BCFD813D6}">
      <dsp:nvSpPr>
        <dsp:cNvPr id="0" name=""/>
        <dsp:cNvSpPr/>
      </dsp:nvSpPr>
      <dsp:spPr>
        <a:xfrm>
          <a:off x="3814773" y="1711359"/>
          <a:ext cx="2978029" cy="2978482"/>
        </a:xfrm>
        <a:prstGeom prst="leftCircularArrow">
          <a:avLst>
            <a:gd name="adj1" fmla="val 10980"/>
            <a:gd name="adj2" fmla="val 1142322"/>
            <a:gd name="adj3" fmla="val 6300000"/>
            <a:gd name="adj4" fmla="val 18900000"/>
            <a:gd name="adj5" fmla="val 12500"/>
          </a:avLst>
        </a:prstGeom>
        <a:gradFill rotWithShape="1">
          <a:gsLst>
            <a:gs pos="0">
              <a:schemeClr val="accent4"/>
            </a:gs>
            <a:gs pos="90000">
              <a:schemeClr val="accent4">
                <a:shade val="100000"/>
                <a:satMod val="105000"/>
              </a:schemeClr>
            </a:gs>
            <a:gs pos="100000">
              <a:schemeClr val="accent4">
                <a:shade val="80000"/>
                <a:satMod val="120000"/>
              </a:schemeClr>
            </a:gs>
          </a:gsLst>
          <a:path path="circle">
            <a:fillToRect l="100000" t="100000" r="100000" b="100000"/>
          </a:path>
        </a:gradFill>
        <a:ln w="10000" cap="flat" cmpd="sng" algn="ctr">
          <a:solidFill>
            <a:schemeClr val="accent4"/>
          </a:solidFill>
          <a:prstDash val="solid"/>
        </a:ln>
        <a:effectLst>
          <a:outerShdw blurRad="38100" dist="25400" dir="5400000" rotWithShape="0">
            <a:srgbClr val="000000">
              <a:alpha val="45000"/>
            </a:srgbClr>
          </a:outerShdw>
        </a:effectLst>
      </dsp:spPr>
      <dsp:style>
        <a:lnRef idx="1">
          <a:schemeClr val="accent4"/>
        </a:lnRef>
        <a:fillRef idx="3">
          <a:schemeClr val="accent4"/>
        </a:fillRef>
        <a:effectRef idx="2">
          <a:schemeClr val="accent4"/>
        </a:effectRef>
        <a:fontRef idx="minor">
          <a:schemeClr val="lt1"/>
        </a:fontRef>
      </dsp:style>
    </dsp:sp>
    <dsp:sp modelId="{1C717408-1B53-4F1B-9CC9-6448EF4ED5E3}">
      <dsp:nvSpPr>
        <dsp:cNvPr id="0" name=""/>
        <dsp:cNvSpPr/>
      </dsp:nvSpPr>
      <dsp:spPr>
        <a:xfrm>
          <a:off x="4476371" y="2796580"/>
          <a:ext cx="1654833" cy="82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err="1"/>
            <a:t>Теорія</a:t>
          </a:r>
          <a:r>
            <a:rPr lang="ru-RU" sz="1300" kern="1200" dirty="0"/>
            <a:t> </a:t>
          </a:r>
          <a:r>
            <a:rPr lang="ru-RU" sz="1300" kern="1200" dirty="0" err="1"/>
            <a:t>універсальної</a:t>
          </a:r>
          <a:r>
            <a:rPr lang="ru-RU" sz="1300" kern="1200" dirty="0"/>
            <a:t> </a:t>
          </a:r>
          <a:r>
            <a:rPr lang="ru-RU" sz="1300" kern="1200" dirty="0" err="1"/>
            <a:t>дії</a:t>
          </a:r>
          <a:r>
            <a:rPr lang="ru-RU" sz="1300" kern="1200" dirty="0"/>
            <a:t> </a:t>
          </a:r>
          <a:r>
            <a:rPr lang="ru-RU" sz="1300" kern="1200" dirty="0" err="1"/>
            <a:t>правових</a:t>
          </a:r>
          <a:r>
            <a:rPr lang="ru-RU" sz="1300" kern="1200" dirty="0"/>
            <a:t> </a:t>
          </a:r>
          <a:r>
            <a:rPr lang="ru-RU" sz="1300" kern="1200" dirty="0" err="1"/>
            <a:t>законів</a:t>
          </a:r>
          <a:endParaRPr lang="uk-UA" sz="1300" kern="1200" dirty="0"/>
        </a:p>
      </dsp:txBody>
      <dsp:txXfrm>
        <a:off x="4476371" y="2796580"/>
        <a:ext cx="1654833" cy="827218"/>
      </dsp:txXfrm>
    </dsp:sp>
    <dsp:sp modelId="{2D152547-844C-4691-8AF9-EC2AF8B3FD99}">
      <dsp:nvSpPr>
        <dsp:cNvPr id="0" name=""/>
        <dsp:cNvSpPr/>
      </dsp:nvSpPr>
      <dsp:spPr>
        <a:xfrm>
          <a:off x="4853868" y="3627511"/>
          <a:ext cx="2558588" cy="2559614"/>
        </a:xfrm>
        <a:prstGeom prst="blockArc">
          <a:avLst>
            <a:gd name="adj1" fmla="val 13500000"/>
            <a:gd name="adj2" fmla="val 10800000"/>
            <a:gd name="adj3" fmla="val 12740"/>
          </a:avLst>
        </a:prstGeom>
        <a:gradFill rotWithShape="1">
          <a:gsLst>
            <a:gs pos="0">
              <a:schemeClr val="accent4"/>
            </a:gs>
            <a:gs pos="90000">
              <a:schemeClr val="accent4">
                <a:shade val="100000"/>
                <a:satMod val="105000"/>
              </a:schemeClr>
            </a:gs>
            <a:gs pos="100000">
              <a:schemeClr val="accent4">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shade val="27000"/>
              <a:satMod val="120000"/>
            </a:schemeClr>
          </a:contourClr>
        </a:sp3d>
      </dsp:spPr>
      <dsp:style>
        <a:lnRef idx="0">
          <a:schemeClr val="accent4"/>
        </a:lnRef>
        <a:fillRef idx="3">
          <a:schemeClr val="accent4"/>
        </a:fillRef>
        <a:effectRef idx="3">
          <a:schemeClr val="accent4"/>
        </a:effectRef>
        <a:fontRef idx="minor">
          <a:schemeClr val="lt1"/>
        </a:fontRef>
      </dsp:style>
    </dsp:sp>
    <dsp:sp modelId="{D88D5675-ADA5-4C05-B7F1-B33D7C8A3B44}">
      <dsp:nvSpPr>
        <dsp:cNvPr id="0" name=""/>
        <dsp:cNvSpPr/>
      </dsp:nvSpPr>
      <dsp:spPr>
        <a:xfrm>
          <a:off x="5304068" y="4364983"/>
          <a:ext cx="1654833" cy="113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a:t>будь-</a:t>
          </a:r>
          <a:r>
            <a:rPr lang="ru-RU" sz="1300" kern="1200" dirty="0" err="1"/>
            <a:t>який</a:t>
          </a:r>
          <a:r>
            <a:rPr lang="ru-RU" sz="1300" kern="1200" dirty="0"/>
            <a:t> </a:t>
          </a:r>
          <a:r>
            <a:rPr lang="ru-RU" sz="1300" kern="1200" dirty="0" err="1"/>
            <a:t>злочин</a:t>
          </a:r>
          <a:r>
            <a:rPr lang="ru-RU" sz="1300" kern="1200" dirty="0"/>
            <a:t> </a:t>
          </a:r>
          <a:r>
            <a:rPr lang="ru-RU" sz="1300" kern="1200" dirty="0" err="1"/>
            <a:t>розглядався</a:t>
          </a:r>
          <a:r>
            <a:rPr lang="ru-RU" sz="1300" kern="1200" dirty="0"/>
            <a:t> як </a:t>
          </a:r>
          <a:r>
            <a:rPr lang="ru-RU" sz="1300" kern="1200" dirty="0" err="1"/>
            <a:t>такий</a:t>
          </a:r>
          <a:r>
            <a:rPr lang="ru-RU" sz="1300" kern="1200" dirty="0"/>
            <a:t>, </a:t>
          </a:r>
          <a:r>
            <a:rPr lang="ru-RU" sz="1300" kern="1200" dirty="0" err="1"/>
            <a:t>що</a:t>
          </a:r>
          <a:r>
            <a:rPr lang="ru-RU" sz="1300" kern="1200" dirty="0"/>
            <a:t> </a:t>
          </a:r>
          <a:r>
            <a:rPr lang="ru-RU" sz="1300" kern="1200" dirty="0" err="1"/>
            <a:t>природно</a:t>
          </a:r>
          <a:r>
            <a:rPr lang="ru-RU" sz="1300" kern="1200" dirty="0"/>
            <a:t> </a:t>
          </a:r>
          <a:r>
            <a:rPr lang="ru-RU" sz="1300" kern="1200" dirty="0" err="1"/>
            <a:t>посягає</a:t>
          </a:r>
          <a:r>
            <a:rPr lang="ru-RU" sz="1300" kern="1200" dirty="0"/>
            <a:t> на </a:t>
          </a:r>
          <a:r>
            <a:rPr lang="ru-RU" sz="1300" kern="1200" dirty="0" err="1"/>
            <a:t>загальний</a:t>
          </a:r>
          <a:r>
            <a:rPr lang="ru-RU" sz="1300" kern="1200" dirty="0"/>
            <a:t> </a:t>
          </a:r>
          <a:r>
            <a:rPr lang="ru-RU" sz="1300" kern="1200" dirty="0" err="1"/>
            <a:t>світовий</a:t>
          </a:r>
          <a:r>
            <a:rPr lang="ru-RU" sz="1300" kern="1200" dirty="0"/>
            <a:t> правопорядок.</a:t>
          </a:r>
          <a:endParaRPr lang="uk-UA" sz="1300" kern="1200" dirty="0"/>
        </a:p>
      </dsp:txBody>
      <dsp:txXfrm>
        <a:off x="5304068" y="4364983"/>
        <a:ext cx="1654833" cy="1137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0FB69-3D07-40B0-B1CE-9EE940C609BF}">
      <dsp:nvSpPr>
        <dsp:cNvPr id="0" name=""/>
        <dsp:cNvSpPr/>
      </dsp:nvSpPr>
      <dsp:spPr>
        <a:xfrm>
          <a:off x="1767680" y="0"/>
          <a:ext cx="4351338" cy="4351338"/>
        </a:xfrm>
        <a:prstGeom prst="ellipse">
          <a:avLst/>
        </a:prstGeom>
        <a:solidFill>
          <a:schemeClr val="accent4">
            <a:tint val="55000"/>
            <a:satMod val="130000"/>
          </a:schemeClr>
        </a:solidFill>
        <a:ln w="10000" cap="flat" cmpd="sng" algn="ctr">
          <a:solidFill>
            <a:schemeClr val="accent4"/>
          </a:solidFill>
          <a:prstDash val="solid"/>
        </a:ln>
        <a:effectLst/>
        <a:scene3d>
          <a:camera prst="orthographicFront"/>
          <a:lightRig rig="flat" dir="t"/>
        </a:scene3d>
      </dsp:spPr>
      <dsp:style>
        <a:lnRef idx="1">
          <a:schemeClr val="accent4"/>
        </a:lnRef>
        <a:fillRef idx="2">
          <a:schemeClr val="accent4"/>
        </a:fillRef>
        <a:effectRef idx="1">
          <a:schemeClr val="accent4"/>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uk-UA" sz="1700" kern="1200" dirty="0">
              <a:solidFill>
                <a:schemeClr val="tx1"/>
              </a:solidFill>
            </a:rPr>
            <a:t>Міжнародне публічне право</a:t>
          </a:r>
          <a:endParaRPr lang="ru-RU" sz="1700" kern="1200" dirty="0">
            <a:solidFill>
              <a:schemeClr val="tx1"/>
            </a:solidFill>
          </a:endParaRPr>
        </a:p>
      </dsp:txBody>
      <dsp:txXfrm>
        <a:off x="2801123" y="326350"/>
        <a:ext cx="2284452" cy="739727"/>
      </dsp:txXfrm>
    </dsp:sp>
    <dsp:sp modelId="{FAF0692E-5AA4-405F-95A6-36B0475431B1}">
      <dsp:nvSpPr>
        <dsp:cNvPr id="0" name=""/>
        <dsp:cNvSpPr/>
      </dsp:nvSpPr>
      <dsp:spPr>
        <a:xfrm>
          <a:off x="2311598" y="1087834"/>
          <a:ext cx="3263503" cy="3263503"/>
        </a:xfrm>
        <a:prstGeom prst="ellipse">
          <a:avLst/>
        </a:prstGeom>
        <a:solidFill>
          <a:schemeClr val="accent4">
            <a:tint val="55000"/>
            <a:satMod val="130000"/>
          </a:schemeClr>
        </a:solidFill>
        <a:ln w="100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1">
          <a:schemeClr val="accent4"/>
        </a:lnRef>
        <a:fillRef idx="2">
          <a:schemeClr val="accent4"/>
        </a:fillRef>
        <a:effectRef idx="1">
          <a:schemeClr val="accent4"/>
        </a:effectRef>
        <a:fontRef idx="minor">
          <a:schemeClr val="dk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uk-UA" sz="1700" kern="1200" dirty="0">
              <a:solidFill>
                <a:schemeClr val="tx1"/>
              </a:solidFill>
            </a:rPr>
            <a:t>Міжнародне кримінальне право</a:t>
          </a:r>
          <a:endParaRPr lang="ru-RU" sz="1700" kern="1200" dirty="0">
            <a:solidFill>
              <a:schemeClr val="tx1"/>
            </a:solidFill>
          </a:endParaRPr>
        </a:p>
      </dsp:txBody>
      <dsp:txXfrm>
        <a:off x="2789527" y="1903710"/>
        <a:ext cx="2307645" cy="16317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EA331-1481-4718-8855-F3326BDAD2F6}">
      <dsp:nvSpPr>
        <dsp:cNvPr id="0" name=""/>
        <dsp:cNvSpPr/>
      </dsp:nvSpPr>
      <dsp:spPr>
        <a:xfrm>
          <a:off x="0" y="2973"/>
          <a:ext cx="987266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D83ADF-A177-4E08-8F14-268B388AFA98}">
      <dsp:nvSpPr>
        <dsp:cNvPr id="0" name=""/>
        <dsp:cNvSpPr/>
      </dsp:nvSpPr>
      <dsp:spPr>
        <a:xfrm>
          <a:off x="0" y="2973"/>
          <a:ext cx="1974532" cy="6083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uk-UA" sz="2500" b="1" kern="1200" dirty="0"/>
            <a:t>Особливості МКП</a:t>
          </a:r>
        </a:p>
      </dsp:txBody>
      <dsp:txXfrm>
        <a:off x="0" y="2973"/>
        <a:ext cx="1974532" cy="6083769"/>
      </dsp:txXfrm>
    </dsp:sp>
    <dsp:sp modelId="{337E8A81-ADFC-4BF6-8E65-2F75CEBAA66B}">
      <dsp:nvSpPr>
        <dsp:cNvPr id="0" name=""/>
        <dsp:cNvSpPr/>
      </dsp:nvSpPr>
      <dsp:spPr>
        <a:xfrm>
          <a:off x="2122622" y="94616"/>
          <a:ext cx="7750040" cy="993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kern="1200" dirty="0"/>
            <a:t>1) для </a:t>
          </a:r>
          <a:r>
            <a:rPr lang="ru-RU" sz="1800" kern="1200" dirty="0" err="1"/>
            <a:t>нього</a:t>
          </a:r>
          <a:r>
            <a:rPr lang="ru-RU" sz="1800" kern="1200" dirty="0"/>
            <a:t> </a:t>
          </a:r>
          <a:r>
            <a:rPr lang="ru-RU" sz="1800" kern="1200" dirty="0" err="1"/>
            <a:t>характерне</a:t>
          </a:r>
          <a:r>
            <a:rPr lang="ru-RU" sz="1800" kern="1200" dirty="0"/>
            <a:t> </a:t>
          </a:r>
          <a:r>
            <a:rPr lang="ru-RU" sz="1800" kern="1200" dirty="0" err="1"/>
            <a:t>особливе</a:t>
          </a:r>
          <a:r>
            <a:rPr lang="ru-RU" sz="1800" kern="1200" dirty="0"/>
            <a:t> коло </a:t>
          </a:r>
          <a:r>
            <a:rPr lang="ru-RU" sz="1800" kern="1200" dirty="0" err="1"/>
            <a:t>суб’єктів</a:t>
          </a:r>
          <a:r>
            <a:rPr lang="ru-RU" sz="1800" kern="1200" dirty="0"/>
            <a:t>, </a:t>
          </a:r>
          <a:r>
            <a:rPr lang="ru-RU" sz="1800" kern="1200" dirty="0" err="1"/>
            <a:t>які</a:t>
          </a:r>
          <a:r>
            <a:rPr lang="ru-RU" sz="1800" kern="1200" dirty="0"/>
            <a:t> </a:t>
          </a:r>
          <a:r>
            <a:rPr lang="ru-RU" sz="1800" kern="1200" dirty="0" err="1"/>
            <a:t>визначаються</a:t>
          </a:r>
          <a:r>
            <a:rPr lang="ru-RU" sz="1800" kern="1200" dirty="0"/>
            <a:t> </a:t>
          </a:r>
          <a:r>
            <a:rPr lang="ru-RU" sz="1800" kern="1200" dirty="0" err="1"/>
            <a:t>залежно</a:t>
          </a:r>
          <a:r>
            <a:rPr lang="ru-RU" sz="1800" kern="1200" dirty="0"/>
            <a:t> </a:t>
          </a:r>
          <a:r>
            <a:rPr lang="ru-RU" sz="1800" kern="1200" dirty="0" err="1"/>
            <a:t>від</a:t>
          </a:r>
          <a:r>
            <a:rPr lang="ru-RU" sz="1800" kern="1200" dirty="0"/>
            <a:t> виду </a:t>
          </a:r>
          <a:r>
            <a:rPr lang="ru-RU" sz="1800" kern="1200" dirty="0" err="1"/>
            <a:t>злочину</a:t>
          </a:r>
          <a:r>
            <a:rPr lang="ru-RU" sz="1800" kern="1200" dirty="0"/>
            <a:t>;</a:t>
          </a:r>
          <a:endParaRPr lang="uk-UA" sz="1800" b="1" kern="1200" dirty="0"/>
        </a:p>
      </dsp:txBody>
      <dsp:txXfrm>
        <a:off x="2122622" y="94616"/>
        <a:ext cx="7750040" cy="993095"/>
      </dsp:txXfrm>
    </dsp:sp>
    <dsp:sp modelId="{BD9A9F04-42A6-4A52-AFF9-E744A4B657F9}">
      <dsp:nvSpPr>
        <dsp:cNvPr id="0" name=""/>
        <dsp:cNvSpPr/>
      </dsp:nvSpPr>
      <dsp:spPr>
        <a:xfrm>
          <a:off x="1974532" y="1087711"/>
          <a:ext cx="789813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1A53D3-DBB2-4675-BCE1-0F42A68F0BFF}">
      <dsp:nvSpPr>
        <dsp:cNvPr id="0" name=""/>
        <dsp:cNvSpPr/>
      </dsp:nvSpPr>
      <dsp:spPr>
        <a:xfrm>
          <a:off x="2122622" y="1179354"/>
          <a:ext cx="7750040" cy="1354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uk-UA" sz="1800" b="0" kern="1200" dirty="0"/>
            <a:t>2) міжнародне кримінальне право визначає поведінку, у відповідь на яку (з огляду на важливість об’єкта посягання) до суб’єкта застосовуються особливі заходи не від імені й за ініціативою потерпілого, а від імені й за ініціативою співтовариства; </a:t>
          </a:r>
        </a:p>
      </dsp:txBody>
      <dsp:txXfrm>
        <a:off x="2122622" y="1179354"/>
        <a:ext cx="7750040" cy="1354259"/>
      </dsp:txXfrm>
    </dsp:sp>
    <dsp:sp modelId="{86071ADF-336B-4CE3-AE37-4776C49B52B0}">
      <dsp:nvSpPr>
        <dsp:cNvPr id="0" name=""/>
        <dsp:cNvSpPr/>
      </dsp:nvSpPr>
      <dsp:spPr>
        <a:xfrm>
          <a:off x="1974532" y="2533613"/>
          <a:ext cx="789813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9723DA-DB20-4378-BF36-9F877E94D292}">
      <dsp:nvSpPr>
        <dsp:cNvPr id="0" name=""/>
        <dsp:cNvSpPr/>
      </dsp:nvSpPr>
      <dsp:spPr>
        <a:xfrm>
          <a:off x="2122622" y="2625256"/>
          <a:ext cx="7750040" cy="1799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uk-UA" sz="1800" b="0" kern="1200" dirty="0"/>
            <a:t>3) міжнародне кримінальне право передбачає покарання за особливо небезпечні злочини, здатні заподіяти широкомасштабну шкоду (такі, як злочини проти людяності або геноцид), і ті злочини, що можуть розглядатися як «міжнародні» в силу того, що вони пов’язані з діями, що традиційно вчиняються державами або їхніми агентами (воєнні злочини, акти агресії), або мають транснаціональний або </a:t>
          </a:r>
          <a:r>
            <a:rPr lang="uk-UA" sz="1800" b="0" kern="1200" dirty="0" err="1"/>
            <a:t>мультиюрисдикційний</a:t>
          </a:r>
          <a:r>
            <a:rPr lang="uk-UA" sz="1800" b="0" kern="1200" dirty="0"/>
            <a:t> характер (тероризм, незаконний обіг наркотиків, піратство, работоргівля); </a:t>
          </a:r>
        </a:p>
      </dsp:txBody>
      <dsp:txXfrm>
        <a:off x="2122622" y="2625256"/>
        <a:ext cx="7750040" cy="1799422"/>
      </dsp:txXfrm>
    </dsp:sp>
    <dsp:sp modelId="{1FB6D6EC-07F9-46EA-A9CC-402EDD4E135D}">
      <dsp:nvSpPr>
        <dsp:cNvPr id="0" name=""/>
        <dsp:cNvSpPr/>
      </dsp:nvSpPr>
      <dsp:spPr>
        <a:xfrm>
          <a:off x="1974532" y="4424679"/>
          <a:ext cx="789813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AFDD0A-43DC-43AB-9584-7FE123D49372}">
      <dsp:nvSpPr>
        <dsp:cNvPr id="0" name=""/>
        <dsp:cNvSpPr/>
      </dsp:nvSpPr>
      <dsp:spPr>
        <a:xfrm>
          <a:off x="2122622" y="4516322"/>
          <a:ext cx="7750040" cy="1478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ru-RU" sz="1800" b="0" kern="1200" dirty="0"/>
            <a:t>4) </a:t>
          </a:r>
          <a:r>
            <a:rPr lang="ru-RU" sz="1800" b="0" kern="1200" dirty="0" err="1"/>
            <a:t>міжнародне</a:t>
          </a:r>
          <a:r>
            <a:rPr lang="ru-RU" sz="1800" b="0" kern="1200" dirty="0"/>
            <a:t> </a:t>
          </a:r>
          <a:r>
            <a:rPr lang="ru-RU" sz="1800" b="0" kern="1200" dirty="0" err="1"/>
            <a:t>кримінальне</a:t>
          </a:r>
          <a:r>
            <a:rPr lang="ru-RU" sz="1800" b="0" kern="1200" dirty="0"/>
            <a:t> право </a:t>
          </a:r>
          <a:r>
            <a:rPr lang="ru-RU" sz="1800" b="0" kern="1200" dirty="0" err="1"/>
            <a:t>має</a:t>
          </a:r>
          <a:r>
            <a:rPr lang="ru-RU" sz="1800" b="0" kern="1200" dirty="0"/>
            <a:t> </a:t>
          </a:r>
          <a:r>
            <a:rPr lang="ru-RU" sz="1800" b="0" kern="1200" dirty="0" err="1"/>
            <a:t>комплексний</a:t>
          </a:r>
          <a:r>
            <a:rPr lang="ru-RU" sz="1800" b="0" kern="1200" dirty="0"/>
            <a:t> характер, </a:t>
          </a:r>
          <a:r>
            <a:rPr lang="ru-RU" sz="1800" b="0" kern="1200" dirty="0" err="1"/>
            <a:t>включає</a:t>
          </a:r>
          <a:r>
            <a:rPr lang="ru-RU" sz="1800" b="0" kern="1200" dirty="0"/>
            <a:t> в </a:t>
          </a:r>
          <a:r>
            <a:rPr lang="ru-RU" sz="1800" b="0" kern="1200" dirty="0" err="1"/>
            <a:t>єдину</a:t>
          </a:r>
          <a:r>
            <a:rPr lang="ru-RU" sz="1800" b="0" kern="1200" dirty="0"/>
            <a:t> </a:t>
          </a:r>
          <a:r>
            <a:rPr lang="ru-RU" sz="1800" b="0" kern="1200" dirty="0" err="1"/>
            <a:t>галузь</a:t>
          </a:r>
          <a:r>
            <a:rPr lang="ru-RU" sz="1800" b="0" kern="1200" dirty="0"/>
            <a:t> </a:t>
          </a:r>
          <a:r>
            <a:rPr lang="ru-RU" sz="1800" b="0" kern="1200" dirty="0" err="1"/>
            <a:t>норми</a:t>
          </a:r>
          <a:r>
            <a:rPr lang="ru-RU" sz="1800" b="0" kern="1200" dirty="0"/>
            <a:t> як </a:t>
          </a:r>
          <a:r>
            <a:rPr lang="ru-RU" sz="1800" b="0" kern="1200" dirty="0" err="1"/>
            <a:t>матеріального</a:t>
          </a:r>
          <a:r>
            <a:rPr lang="ru-RU" sz="1800" b="0" kern="1200" dirty="0"/>
            <a:t>, так і </a:t>
          </a:r>
          <a:r>
            <a:rPr lang="ru-RU" sz="1800" b="0" kern="1200" dirty="0" err="1"/>
            <a:t>процесуального</a:t>
          </a:r>
          <a:r>
            <a:rPr lang="ru-RU" sz="1800" b="0" kern="1200" dirty="0"/>
            <a:t> права, а </a:t>
          </a:r>
          <a:r>
            <a:rPr lang="ru-RU" sz="1800" b="0" kern="1200" dirty="0" err="1"/>
            <a:t>також</a:t>
          </a:r>
          <a:r>
            <a:rPr lang="ru-RU" sz="1800" b="0" kern="1200" dirty="0"/>
            <a:t> </a:t>
          </a:r>
          <a:r>
            <a:rPr lang="ru-RU" sz="1800" b="0" kern="1200" dirty="0" err="1"/>
            <a:t>норми</a:t>
          </a:r>
          <a:r>
            <a:rPr lang="ru-RU" sz="1800" b="0" kern="1200" dirty="0"/>
            <a:t>, </a:t>
          </a:r>
          <a:r>
            <a:rPr lang="ru-RU" sz="1800" b="0" kern="1200" dirty="0" err="1"/>
            <a:t>що</a:t>
          </a:r>
          <a:r>
            <a:rPr lang="ru-RU" sz="1800" b="0" kern="1200" dirty="0"/>
            <a:t> </a:t>
          </a:r>
          <a:r>
            <a:rPr lang="ru-RU" sz="1800" b="0" kern="1200" dirty="0" err="1"/>
            <a:t>стосуються</a:t>
          </a:r>
          <a:r>
            <a:rPr lang="ru-RU" sz="1800" b="0" kern="1200" dirty="0"/>
            <a:t> </a:t>
          </a:r>
          <a:r>
            <a:rPr lang="ru-RU" sz="1800" b="0" kern="1200" dirty="0" err="1"/>
            <a:t>судоустрою</a:t>
          </a:r>
          <a:r>
            <a:rPr lang="ru-RU" sz="1800" b="0" kern="1200" dirty="0"/>
            <a:t> та статусу </a:t>
          </a:r>
          <a:r>
            <a:rPr lang="ru-RU" sz="1800" b="0" kern="1200" dirty="0" err="1"/>
            <a:t>осіб</a:t>
          </a:r>
          <a:r>
            <a:rPr lang="ru-RU" sz="1800" b="0" kern="1200" dirty="0"/>
            <a:t>, </a:t>
          </a:r>
          <a:r>
            <a:rPr lang="ru-RU" sz="1800" b="0" kern="1200" dirty="0" err="1"/>
            <a:t>долучених</a:t>
          </a:r>
          <a:r>
            <a:rPr lang="ru-RU" sz="1800" b="0" kern="1200" dirty="0"/>
            <a:t> до </a:t>
          </a:r>
          <a:r>
            <a:rPr lang="ru-RU" sz="1800" b="0" kern="1200" dirty="0" err="1"/>
            <a:t>кримінальної</a:t>
          </a:r>
          <a:r>
            <a:rPr lang="ru-RU" sz="1800" b="0" kern="1200" dirty="0"/>
            <a:t> </a:t>
          </a:r>
          <a:r>
            <a:rPr lang="ru-RU" sz="1800" b="0" kern="1200" dirty="0" err="1"/>
            <a:t>сфери</a:t>
          </a:r>
          <a:r>
            <a:rPr lang="ru-RU" sz="1800" b="0" kern="1200" dirty="0"/>
            <a:t> (особи, </a:t>
          </a:r>
          <a:r>
            <a:rPr lang="ru-RU" sz="1800" b="0" kern="1200" dirty="0" err="1"/>
            <a:t>які</a:t>
          </a:r>
          <a:r>
            <a:rPr lang="ru-RU" sz="1800" b="0" kern="1200" dirty="0"/>
            <a:t> </a:t>
          </a:r>
          <a:r>
            <a:rPr lang="ru-RU" sz="1800" b="0" kern="1200" dirty="0" err="1"/>
            <a:t>скоїли</a:t>
          </a:r>
          <a:r>
            <a:rPr lang="ru-RU" sz="1800" b="0" kern="1200" dirty="0"/>
            <a:t> </a:t>
          </a:r>
          <a:r>
            <a:rPr lang="ru-RU" sz="1800" b="0" kern="1200" dirty="0" err="1"/>
            <a:t>злочин</a:t>
          </a:r>
          <a:r>
            <a:rPr lang="ru-RU" sz="1800" b="0" kern="1200" dirty="0"/>
            <a:t>, </a:t>
          </a:r>
          <a:r>
            <a:rPr lang="ru-RU" sz="1800" b="0" kern="1200" dirty="0" err="1"/>
            <a:t>жертви</a:t>
          </a:r>
          <a:r>
            <a:rPr lang="ru-RU" sz="1800" b="0" kern="1200" dirty="0"/>
            <a:t> </a:t>
          </a:r>
          <a:r>
            <a:rPr lang="ru-RU" sz="1800" b="0" kern="1200" dirty="0" err="1"/>
            <a:t>злочину</a:t>
          </a:r>
          <a:r>
            <a:rPr lang="ru-RU" sz="1800" b="0" kern="1200" dirty="0"/>
            <a:t>, </a:t>
          </a:r>
          <a:r>
            <a:rPr lang="ru-RU" sz="1800" b="0" kern="1200" dirty="0" err="1"/>
            <a:t>захисники</a:t>
          </a:r>
          <a:r>
            <a:rPr lang="ru-RU" sz="1800" b="0" kern="1200" dirty="0"/>
            <a:t> </a:t>
          </a:r>
          <a:r>
            <a:rPr lang="ru-RU" sz="1800" b="0" kern="1200" dirty="0" err="1"/>
            <a:t>тощо</a:t>
          </a:r>
          <a:r>
            <a:rPr lang="ru-RU" sz="1800" b="0" kern="1200" dirty="0"/>
            <a:t>). </a:t>
          </a:r>
          <a:endParaRPr lang="uk-UA" sz="1800" b="0" kern="1200" dirty="0"/>
        </a:p>
      </dsp:txBody>
      <dsp:txXfrm>
        <a:off x="2122622" y="4516322"/>
        <a:ext cx="7750040" cy="1478691"/>
      </dsp:txXfrm>
    </dsp:sp>
    <dsp:sp modelId="{2147F9F1-E2A6-41B3-8F24-1B4441EC1CB3}">
      <dsp:nvSpPr>
        <dsp:cNvPr id="0" name=""/>
        <dsp:cNvSpPr/>
      </dsp:nvSpPr>
      <dsp:spPr>
        <a:xfrm>
          <a:off x="1974532" y="5995013"/>
          <a:ext cx="789813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B02F5-9363-41B8-8274-6C86704C1045}">
      <dsp:nvSpPr>
        <dsp:cNvPr id="0" name=""/>
        <dsp:cNvSpPr/>
      </dsp:nvSpPr>
      <dsp:spPr>
        <a:xfrm>
          <a:off x="0" y="0"/>
          <a:ext cx="9872663" cy="1211580"/>
        </a:xfrm>
        <a:prstGeom prst="rect">
          <a:avLst/>
        </a:prstGeom>
        <a:solidFill>
          <a:schemeClr val="accent5">
            <a:shade val="90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ru-RU" sz="3300" kern="1200" dirty="0" err="1"/>
            <a:t>Джерела</a:t>
          </a:r>
          <a:r>
            <a:rPr lang="ru-RU" sz="3300" kern="1200" dirty="0"/>
            <a:t> </a:t>
          </a:r>
          <a:r>
            <a:rPr lang="ru-RU" sz="3300" kern="1200" dirty="0" err="1"/>
            <a:t>міжнародного</a:t>
          </a:r>
          <a:r>
            <a:rPr lang="ru-RU" sz="3300" kern="1200" dirty="0"/>
            <a:t> </a:t>
          </a:r>
          <a:r>
            <a:rPr lang="ru-RU" sz="3300" kern="1200" dirty="0" err="1"/>
            <a:t>кримінального</a:t>
          </a:r>
          <a:r>
            <a:rPr lang="ru-RU" sz="3300" kern="1200" dirty="0"/>
            <a:t> права — </a:t>
          </a:r>
          <a:r>
            <a:rPr lang="ru-RU" sz="3300" kern="1200" dirty="0" err="1"/>
            <a:t>це</a:t>
          </a:r>
          <a:r>
            <a:rPr lang="ru-RU" sz="3300" kern="1200" dirty="0"/>
            <a:t> </a:t>
          </a:r>
          <a:r>
            <a:rPr lang="ru-RU" sz="3300" kern="1200" dirty="0" err="1"/>
            <a:t>форми</a:t>
          </a:r>
          <a:r>
            <a:rPr lang="ru-RU" sz="3300" kern="1200" dirty="0"/>
            <a:t>, у </a:t>
          </a:r>
          <a:r>
            <a:rPr lang="ru-RU" sz="3300" kern="1200" dirty="0" err="1"/>
            <a:t>яких</a:t>
          </a:r>
          <a:r>
            <a:rPr lang="ru-RU" sz="3300" kern="1200" dirty="0"/>
            <a:t> </a:t>
          </a:r>
          <a:r>
            <a:rPr lang="ru-RU" sz="3300" kern="1200" dirty="0" err="1"/>
            <a:t>знайшли</a:t>
          </a:r>
          <a:r>
            <a:rPr lang="ru-RU" sz="3300" kern="1200" dirty="0"/>
            <a:t> </a:t>
          </a:r>
          <a:r>
            <a:rPr lang="ru-RU" sz="3300" kern="1200" dirty="0" err="1"/>
            <a:t>своє</a:t>
          </a:r>
          <a:r>
            <a:rPr lang="ru-RU" sz="3300" kern="1200" dirty="0"/>
            <a:t> </a:t>
          </a:r>
          <a:r>
            <a:rPr lang="ru-RU" sz="3300" kern="1200" dirty="0" err="1"/>
            <a:t>закріплення</a:t>
          </a:r>
          <a:r>
            <a:rPr lang="ru-RU" sz="3300" kern="1200" dirty="0"/>
            <a:t> </a:t>
          </a:r>
          <a:r>
            <a:rPr lang="ru-RU" sz="3300" kern="1200" dirty="0" err="1"/>
            <a:t>його</a:t>
          </a:r>
          <a:r>
            <a:rPr lang="ru-RU" sz="3300" kern="1200" dirty="0"/>
            <a:t> </a:t>
          </a:r>
          <a:r>
            <a:rPr lang="ru-RU" sz="3300" kern="1200" dirty="0" err="1"/>
            <a:t>норми</a:t>
          </a:r>
          <a:endParaRPr lang="uk-UA" sz="3300" kern="1200" dirty="0"/>
        </a:p>
      </dsp:txBody>
      <dsp:txXfrm>
        <a:off x="0" y="0"/>
        <a:ext cx="9872663" cy="1211580"/>
      </dsp:txXfrm>
    </dsp:sp>
    <dsp:sp modelId="{B716AD2D-10BE-46F0-ABF2-62B144E3EB4C}">
      <dsp:nvSpPr>
        <dsp:cNvPr id="0" name=""/>
        <dsp:cNvSpPr/>
      </dsp:nvSpPr>
      <dsp:spPr>
        <a:xfrm>
          <a:off x="1205" y="1211580"/>
          <a:ext cx="1974050" cy="2544318"/>
        </a:xfrm>
        <a:prstGeom prst="rect">
          <a:avLst/>
        </a:prstGeom>
        <a:gradFill rotWithShape="0">
          <a:gsLst>
            <a:gs pos="0">
              <a:schemeClr val="accent5">
                <a:hueOff val="0"/>
                <a:satOff val="0"/>
                <a:lumOff val="0"/>
                <a:alphaOff val="0"/>
              </a:schemeClr>
            </a:gs>
            <a:gs pos="90000">
              <a:schemeClr val="accent5">
                <a:hueOff val="0"/>
                <a:satOff val="0"/>
                <a:lumOff val="0"/>
                <a:alphaOff val="0"/>
                <a:shade val="100000"/>
                <a:satMod val="105000"/>
              </a:schemeClr>
            </a:gs>
            <a:gs pos="100000">
              <a:schemeClr val="accent5">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uk-UA" sz="2100" kern="1200" dirty="0"/>
            <a:t>міжнародні договори</a:t>
          </a:r>
        </a:p>
      </dsp:txBody>
      <dsp:txXfrm>
        <a:off x="1205" y="1211580"/>
        <a:ext cx="1974050" cy="2544318"/>
      </dsp:txXfrm>
    </dsp:sp>
    <dsp:sp modelId="{58E725D1-2745-447B-98CE-95EA4A796F2B}">
      <dsp:nvSpPr>
        <dsp:cNvPr id="0" name=""/>
        <dsp:cNvSpPr/>
      </dsp:nvSpPr>
      <dsp:spPr>
        <a:xfrm>
          <a:off x="1975255" y="1211580"/>
          <a:ext cx="1974050" cy="2544318"/>
        </a:xfrm>
        <a:prstGeom prst="rect">
          <a:avLst/>
        </a:prstGeom>
        <a:gradFill rotWithShape="0">
          <a:gsLst>
            <a:gs pos="0">
              <a:schemeClr val="accent5">
                <a:hueOff val="2718752"/>
                <a:satOff val="-15871"/>
                <a:lumOff val="-1274"/>
                <a:alphaOff val="0"/>
              </a:schemeClr>
            </a:gs>
            <a:gs pos="90000">
              <a:schemeClr val="accent5">
                <a:hueOff val="2718752"/>
                <a:satOff val="-15871"/>
                <a:lumOff val="-1274"/>
                <a:alphaOff val="0"/>
                <a:shade val="100000"/>
                <a:satMod val="105000"/>
              </a:schemeClr>
            </a:gs>
            <a:gs pos="100000">
              <a:schemeClr val="accent5">
                <a:hueOff val="2718752"/>
                <a:satOff val="-15871"/>
                <a:lumOff val="-1274"/>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uk-UA" sz="2100" kern="1200" dirty="0"/>
            <a:t>загальні принципи міжнародного права</a:t>
          </a:r>
        </a:p>
      </dsp:txBody>
      <dsp:txXfrm>
        <a:off x="1975255" y="1211580"/>
        <a:ext cx="1974050" cy="2544318"/>
      </dsp:txXfrm>
    </dsp:sp>
    <dsp:sp modelId="{6D4891F4-2893-4766-9974-AE370390E28C}">
      <dsp:nvSpPr>
        <dsp:cNvPr id="0" name=""/>
        <dsp:cNvSpPr/>
      </dsp:nvSpPr>
      <dsp:spPr>
        <a:xfrm>
          <a:off x="3949306" y="1211580"/>
          <a:ext cx="1974050" cy="2544318"/>
        </a:xfrm>
        <a:prstGeom prst="rect">
          <a:avLst/>
        </a:prstGeom>
        <a:gradFill rotWithShape="0">
          <a:gsLst>
            <a:gs pos="0">
              <a:schemeClr val="accent5">
                <a:hueOff val="5437504"/>
                <a:satOff val="-31742"/>
                <a:lumOff val="-2549"/>
                <a:alphaOff val="0"/>
              </a:schemeClr>
            </a:gs>
            <a:gs pos="90000">
              <a:schemeClr val="accent5">
                <a:hueOff val="5437504"/>
                <a:satOff val="-31742"/>
                <a:lumOff val="-2549"/>
                <a:alphaOff val="0"/>
                <a:shade val="100000"/>
                <a:satMod val="105000"/>
              </a:schemeClr>
            </a:gs>
            <a:gs pos="100000">
              <a:schemeClr val="accent5">
                <a:hueOff val="5437504"/>
                <a:satOff val="-31742"/>
                <a:lumOff val="-2549"/>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uk-UA" sz="2100" kern="1200" dirty="0"/>
            <a:t>галузеві принципи МКП</a:t>
          </a:r>
        </a:p>
      </dsp:txBody>
      <dsp:txXfrm>
        <a:off x="3949306" y="1211580"/>
        <a:ext cx="1974050" cy="2544318"/>
      </dsp:txXfrm>
    </dsp:sp>
    <dsp:sp modelId="{78899FE3-197F-456E-8DF2-1E3B7437CF65}">
      <dsp:nvSpPr>
        <dsp:cNvPr id="0" name=""/>
        <dsp:cNvSpPr/>
      </dsp:nvSpPr>
      <dsp:spPr>
        <a:xfrm>
          <a:off x="5923356" y="1211580"/>
          <a:ext cx="1974050" cy="2544318"/>
        </a:xfrm>
        <a:prstGeom prst="rect">
          <a:avLst/>
        </a:prstGeom>
        <a:gradFill rotWithShape="0">
          <a:gsLst>
            <a:gs pos="0">
              <a:schemeClr val="accent5">
                <a:hueOff val="8156256"/>
                <a:satOff val="-47614"/>
                <a:lumOff val="-3823"/>
                <a:alphaOff val="0"/>
              </a:schemeClr>
            </a:gs>
            <a:gs pos="90000">
              <a:schemeClr val="accent5">
                <a:hueOff val="8156256"/>
                <a:satOff val="-47614"/>
                <a:lumOff val="-3823"/>
                <a:alphaOff val="0"/>
                <a:shade val="100000"/>
                <a:satMod val="105000"/>
              </a:schemeClr>
            </a:gs>
            <a:gs pos="100000">
              <a:schemeClr val="accent5">
                <a:hueOff val="8156256"/>
                <a:satOff val="-47614"/>
                <a:lumOff val="-3823"/>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uk-UA" sz="2100" kern="1200" dirty="0"/>
            <a:t> міжнародні звичаї</a:t>
          </a:r>
        </a:p>
      </dsp:txBody>
      <dsp:txXfrm>
        <a:off x="5923356" y="1211580"/>
        <a:ext cx="1974050" cy="2544318"/>
      </dsp:txXfrm>
    </dsp:sp>
    <dsp:sp modelId="{E02ECEDF-A89D-4AE1-8B3B-69DF335A18F3}">
      <dsp:nvSpPr>
        <dsp:cNvPr id="0" name=""/>
        <dsp:cNvSpPr/>
      </dsp:nvSpPr>
      <dsp:spPr>
        <a:xfrm>
          <a:off x="7897407" y="1211580"/>
          <a:ext cx="1974050" cy="2544318"/>
        </a:xfrm>
        <a:prstGeom prst="rect">
          <a:avLst/>
        </a:prstGeom>
        <a:gradFill rotWithShape="0">
          <a:gsLst>
            <a:gs pos="0">
              <a:schemeClr val="accent5">
                <a:hueOff val="10875008"/>
                <a:satOff val="-63485"/>
                <a:lumOff val="-5097"/>
                <a:alphaOff val="0"/>
              </a:schemeClr>
            </a:gs>
            <a:gs pos="90000">
              <a:schemeClr val="accent5">
                <a:hueOff val="10875008"/>
                <a:satOff val="-63485"/>
                <a:lumOff val="-5097"/>
                <a:alphaOff val="0"/>
                <a:shade val="100000"/>
                <a:satMod val="105000"/>
              </a:schemeClr>
            </a:gs>
            <a:gs pos="100000">
              <a:schemeClr val="accent5">
                <a:hueOff val="10875008"/>
                <a:satOff val="-63485"/>
                <a:lumOff val="-5097"/>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uk-UA" sz="2100" kern="1200"/>
            <a:t> </a:t>
          </a:r>
          <a:r>
            <a:rPr lang="uk-UA" sz="2100" kern="1200" dirty="0"/>
            <a:t>рішення міжнародних організацій (включаючи прецеденти міжнародних судів і трибуналів).</a:t>
          </a:r>
        </a:p>
      </dsp:txBody>
      <dsp:txXfrm>
        <a:off x="7897407" y="1211580"/>
        <a:ext cx="1974050" cy="2544318"/>
      </dsp:txXfrm>
    </dsp:sp>
    <dsp:sp modelId="{0DDA8E7A-3218-4BC5-A4B6-A98C0C201487}">
      <dsp:nvSpPr>
        <dsp:cNvPr id="0" name=""/>
        <dsp:cNvSpPr/>
      </dsp:nvSpPr>
      <dsp:spPr>
        <a:xfrm>
          <a:off x="0" y="3755898"/>
          <a:ext cx="9872663" cy="282702"/>
        </a:xfrm>
        <a:prstGeom prst="rect">
          <a:avLst/>
        </a:prstGeom>
        <a:solidFill>
          <a:schemeClr val="accent5">
            <a:shade val="90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E0EF6-1E23-4877-8B25-70E279D2C81E}">
      <dsp:nvSpPr>
        <dsp:cNvPr id="0" name=""/>
        <dsp:cNvSpPr/>
      </dsp:nvSpPr>
      <dsp:spPr>
        <a:xfrm>
          <a:off x="0" y="0"/>
          <a:ext cx="5520965" cy="5520965"/>
        </a:xfrm>
        <a:prstGeom prst="pie">
          <a:avLst>
            <a:gd name="adj1" fmla="val 5400000"/>
            <a:gd name="adj2" fmla="val 16200000"/>
          </a:avLst>
        </a:prstGeom>
        <a:solidFill>
          <a:schemeClr val="accent4">
            <a:tint val="55000"/>
            <a:satMod val="130000"/>
          </a:schemeClr>
        </a:solidFill>
        <a:ln w="100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sp>
    <dsp:sp modelId="{FF25408C-0A90-4AC0-A215-C391A114B5C1}">
      <dsp:nvSpPr>
        <dsp:cNvPr id="0" name=""/>
        <dsp:cNvSpPr/>
      </dsp:nvSpPr>
      <dsp:spPr>
        <a:xfrm>
          <a:off x="2760482" y="0"/>
          <a:ext cx="7112180" cy="552096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ru-RU" sz="3300" kern="1200" dirty="0"/>
            <a:t>1. </a:t>
          </a:r>
          <a:r>
            <a:rPr lang="uk-UA" sz="3300" kern="1200" noProof="0" dirty="0"/>
            <a:t>Міжнародні договори, що координують діяльність держав у боротьбі зі злочинністю та визначають правовий статус окремих міжнародних організацій</a:t>
          </a:r>
        </a:p>
      </dsp:txBody>
      <dsp:txXfrm>
        <a:off x="2760482" y="0"/>
        <a:ext cx="3556090" cy="5520965"/>
      </dsp:txXfrm>
    </dsp:sp>
    <dsp:sp modelId="{8093FD95-4DC5-4BC1-AF86-52ECF9E414AE}">
      <dsp:nvSpPr>
        <dsp:cNvPr id="0" name=""/>
        <dsp:cNvSpPr/>
      </dsp:nvSpPr>
      <dsp:spPr>
        <a:xfrm>
          <a:off x="6316572" y="0"/>
          <a:ext cx="3556090" cy="5520965"/>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uk-UA" sz="2800" kern="1200" noProof="0" dirty="0"/>
            <a:t>Статут ООН 1945 р.;</a:t>
          </a:r>
        </a:p>
        <a:p>
          <a:pPr marL="285750" lvl="1" indent="-285750" algn="l" defTabSz="1244600">
            <a:lnSpc>
              <a:spcPct val="90000"/>
            </a:lnSpc>
            <a:spcBef>
              <a:spcPct val="0"/>
            </a:spcBef>
            <a:spcAft>
              <a:spcPct val="15000"/>
            </a:spcAft>
            <a:buChar char="•"/>
          </a:pPr>
          <a:r>
            <a:rPr lang="uk-UA" sz="2800" kern="1200" noProof="0" dirty="0"/>
            <a:t> Віденська конвенція про міжнародні договори 1969 р.; </a:t>
          </a:r>
        </a:p>
        <a:p>
          <a:pPr marL="285750" lvl="1" indent="-285750" algn="l" defTabSz="1244600">
            <a:lnSpc>
              <a:spcPct val="90000"/>
            </a:lnSpc>
            <a:spcBef>
              <a:spcPct val="0"/>
            </a:spcBef>
            <a:spcAft>
              <a:spcPct val="15000"/>
            </a:spcAft>
            <a:buChar char="•"/>
          </a:pPr>
          <a:r>
            <a:rPr lang="uk-UA" sz="2800" kern="1200" noProof="0" dirty="0"/>
            <a:t>Віденська конвенція про дипломатичні зносини 1961 р. </a:t>
          </a:r>
        </a:p>
        <a:p>
          <a:pPr marL="285750" lvl="1" indent="-285750" algn="l" defTabSz="1244600">
            <a:lnSpc>
              <a:spcPct val="90000"/>
            </a:lnSpc>
            <a:spcBef>
              <a:spcPct val="0"/>
            </a:spcBef>
            <a:spcAft>
              <a:spcPct val="15000"/>
            </a:spcAft>
            <a:buChar char="•"/>
          </a:pPr>
          <a:r>
            <a:rPr lang="uk-UA" sz="2800" kern="1200" noProof="0" dirty="0"/>
            <a:t>Статут Міжнародного кримінального суду1998 р. тощо</a:t>
          </a:r>
        </a:p>
      </dsp:txBody>
      <dsp:txXfrm>
        <a:off x="6316572" y="0"/>
        <a:ext cx="3556090" cy="55209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35EBD-BF62-4862-90C4-863D8B86DAD2}">
      <dsp:nvSpPr>
        <dsp:cNvPr id="0" name=""/>
        <dsp:cNvSpPr/>
      </dsp:nvSpPr>
      <dsp:spPr>
        <a:xfrm>
          <a:off x="0" y="377741"/>
          <a:ext cx="7886700" cy="604800"/>
        </a:xfrm>
        <a:prstGeom prst="rect">
          <a:avLst/>
        </a:prstGeom>
        <a:gradFill rotWithShape="1">
          <a:gsLst>
            <a:gs pos="0">
              <a:schemeClr val="accent4"/>
            </a:gs>
            <a:gs pos="90000">
              <a:schemeClr val="accent4">
                <a:shade val="100000"/>
                <a:satMod val="105000"/>
              </a:schemeClr>
            </a:gs>
            <a:gs pos="100000">
              <a:schemeClr val="accent4">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shade val="27000"/>
              <a:satMod val="120000"/>
            </a:schemeClr>
          </a:contourClr>
        </a:sp3d>
      </dsp:spPr>
      <dsp:style>
        <a:lnRef idx="0">
          <a:schemeClr val="accent4"/>
        </a:lnRef>
        <a:fillRef idx="3">
          <a:schemeClr val="accent4"/>
        </a:fillRef>
        <a:effectRef idx="3">
          <a:schemeClr val="accent4"/>
        </a:effectRef>
        <a:fontRef idx="minor">
          <a:schemeClr val="lt1"/>
        </a:fontRef>
      </dsp:style>
    </dsp:sp>
    <dsp:sp modelId="{FDFE8AA9-FB2C-437B-8B80-8347BACBB48D}">
      <dsp:nvSpPr>
        <dsp:cNvPr id="0" name=""/>
        <dsp:cNvSpPr/>
      </dsp:nvSpPr>
      <dsp:spPr>
        <a:xfrm>
          <a:off x="394335" y="23501"/>
          <a:ext cx="5520690" cy="708480"/>
        </a:xfrm>
        <a:prstGeom prst="roundRect">
          <a:avLst/>
        </a:prstGeom>
        <a:solidFill>
          <a:schemeClr val="accent4">
            <a:tint val="55000"/>
            <a:satMod val="130000"/>
          </a:schemeClr>
        </a:solidFill>
        <a:ln w="100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uk-UA" sz="2400" kern="1200" dirty="0"/>
            <a:t>Імперативний</a:t>
          </a:r>
          <a:endParaRPr lang="ru-RU" sz="2400" kern="1200" dirty="0"/>
        </a:p>
      </dsp:txBody>
      <dsp:txXfrm>
        <a:off x="428920" y="58086"/>
        <a:ext cx="5451520" cy="639310"/>
      </dsp:txXfrm>
    </dsp:sp>
    <dsp:sp modelId="{5F61308C-53C3-43F0-A334-07CA2FF05CE7}">
      <dsp:nvSpPr>
        <dsp:cNvPr id="0" name=""/>
        <dsp:cNvSpPr/>
      </dsp:nvSpPr>
      <dsp:spPr>
        <a:xfrm>
          <a:off x="0" y="1466381"/>
          <a:ext cx="7886700" cy="604800"/>
        </a:xfrm>
        <a:prstGeom prst="rect">
          <a:avLst/>
        </a:prstGeom>
        <a:gradFill rotWithShape="1">
          <a:gsLst>
            <a:gs pos="0">
              <a:schemeClr val="accent4"/>
            </a:gs>
            <a:gs pos="90000">
              <a:schemeClr val="accent4">
                <a:shade val="100000"/>
                <a:satMod val="105000"/>
              </a:schemeClr>
            </a:gs>
            <a:gs pos="100000">
              <a:schemeClr val="accent4">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shade val="27000"/>
              <a:satMod val="120000"/>
            </a:schemeClr>
          </a:contourClr>
        </a:sp3d>
      </dsp:spPr>
      <dsp:style>
        <a:lnRef idx="0">
          <a:schemeClr val="accent4"/>
        </a:lnRef>
        <a:fillRef idx="3">
          <a:schemeClr val="accent4"/>
        </a:fillRef>
        <a:effectRef idx="3">
          <a:schemeClr val="accent4"/>
        </a:effectRef>
        <a:fontRef idx="minor">
          <a:schemeClr val="lt1"/>
        </a:fontRef>
      </dsp:style>
    </dsp:sp>
    <dsp:sp modelId="{D9936C0F-4A78-436C-A889-CDA88639B48D}">
      <dsp:nvSpPr>
        <dsp:cNvPr id="0" name=""/>
        <dsp:cNvSpPr/>
      </dsp:nvSpPr>
      <dsp:spPr>
        <a:xfrm>
          <a:off x="394335" y="1112141"/>
          <a:ext cx="5520690" cy="708480"/>
        </a:xfrm>
        <a:prstGeom prst="roundRect">
          <a:avLst/>
        </a:prstGeom>
        <a:solidFill>
          <a:schemeClr val="accent4">
            <a:tint val="55000"/>
            <a:satMod val="130000"/>
          </a:schemeClr>
        </a:solidFill>
        <a:ln w="100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uk-UA" sz="2400" kern="1200" dirty="0"/>
            <a:t>Диспозитивний</a:t>
          </a:r>
          <a:endParaRPr lang="ru-RU" sz="2400" kern="1200" dirty="0"/>
        </a:p>
      </dsp:txBody>
      <dsp:txXfrm>
        <a:off x="428920" y="1146726"/>
        <a:ext cx="5451520" cy="639310"/>
      </dsp:txXfrm>
    </dsp:sp>
    <dsp:sp modelId="{D27921FC-0D4B-44F4-87DA-D565AEC7AB13}">
      <dsp:nvSpPr>
        <dsp:cNvPr id="0" name=""/>
        <dsp:cNvSpPr/>
      </dsp:nvSpPr>
      <dsp:spPr>
        <a:xfrm>
          <a:off x="0" y="2555021"/>
          <a:ext cx="7886700" cy="604800"/>
        </a:xfrm>
        <a:prstGeom prst="rect">
          <a:avLst/>
        </a:prstGeom>
        <a:gradFill rotWithShape="1">
          <a:gsLst>
            <a:gs pos="0">
              <a:schemeClr val="accent4"/>
            </a:gs>
            <a:gs pos="90000">
              <a:schemeClr val="accent4">
                <a:shade val="100000"/>
                <a:satMod val="105000"/>
              </a:schemeClr>
            </a:gs>
            <a:gs pos="100000">
              <a:schemeClr val="accent4">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shade val="27000"/>
              <a:satMod val="120000"/>
            </a:schemeClr>
          </a:contourClr>
        </a:sp3d>
      </dsp:spPr>
      <dsp:style>
        <a:lnRef idx="0">
          <a:schemeClr val="accent4"/>
        </a:lnRef>
        <a:fillRef idx="3">
          <a:schemeClr val="accent4"/>
        </a:fillRef>
        <a:effectRef idx="3">
          <a:schemeClr val="accent4"/>
        </a:effectRef>
        <a:fontRef idx="minor">
          <a:schemeClr val="lt1"/>
        </a:fontRef>
      </dsp:style>
    </dsp:sp>
    <dsp:sp modelId="{D0DC7480-63A3-40E4-8FC4-DC9AB247D21F}">
      <dsp:nvSpPr>
        <dsp:cNvPr id="0" name=""/>
        <dsp:cNvSpPr/>
      </dsp:nvSpPr>
      <dsp:spPr>
        <a:xfrm>
          <a:off x="394335" y="2200781"/>
          <a:ext cx="5520690" cy="708480"/>
        </a:xfrm>
        <a:prstGeom prst="roundRect">
          <a:avLst/>
        </a:prstGeom>
        <a:solidFill>
          <a:schemeClr val="accent4">
            <a:tint val="55000"/>
            <a:satMod val="130000"/>
          </a:schemeClr>
        </a:solidFill>
        <a:ln w="100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uk-UA" sz="2400" kern="1200" dirty="0"/>
            <a:t>Заохочувальний</a:t>
          </a:r>
          <a:endParaRPr lang="ru-RU" sz="2400" kern="1200" dirty="0"/>
        </a:p>
      </dsp:txBody>
      <dsp:txXfrm>
        <a:off x="428920" y="2235366"/>
        <a:ext cx="5451520" cy="639310"/>
      </dsp:txXfrm>
    </dsp:sp>
    <dsp:sp modelId="{F71261CD-F4FA-4EAE-A68A-1F5EF6E3AA21}">
      <dsp:nvSpPr>
        <dsp:cNvPr id="0" name=""/>
        <dsp:cNvSpPr/>
      </dsp:nvSpPr>
      <dsp:spPr>
        <a:xfrm>
          <a:off x="0" y="3643661"/>
          <a:ext cx="7886700" cy="604800"/>
        </a:xfrm>
        <a:prstGeom prst="rect">
          <a:avLst/>
        </a:prstGeom>
        <a:gradFill rotWithShape="1">
          <a:gsLst>
            <a:gs pos="0">
              <a:schemeClr val="accent4"/>
            </a:gs>
            <a:gs pos="90000">
              <a:schemeClr val="accent4">
                <a:shade val="100000"/>
                <a:satMod val="105000"/>
              </a:schemeClr>
            </a:gs>
            <a:gs pos="100000">
              <a:schemeClr val="accent4">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4">
              <a:shade val="27000"/>
              <a:satMod val="120000"/>
            </a:schemeClr>
          </a:contourClr>
        </a:sp3d>
      </dsp:spPr>
      <dsp:style>
        <a:lnRef idx="0">
          <a:schemeClr val="accent4"/>
        </a:lnRef>
        <a:fillRef idx="3">
          <a:schemeClr val="accent4"/>
        </a:fillRef>
        <a:effectRef idx="3">
          <a:schemeClr val="accent4"/>
        </a:effectRef>
        <a:fontRef idx="minor">
          <a:schemeClr val="lt1"/>
        </a:fontRef>
      </dsp:style>
    </dsp:sp>
    <dsp:sp modelId="{2F050BB0-30B8-4538-B958-F08DF487274D}">
      <dsp:nvSpPr>
        <dsp:cNvPr id="0" name=""/>
        <dsp:cNvSpPr/>
      </dsp:nvSpPr>
      <dsp:spPr>
        <a:xfrm>
          <a:off x="394335" y="3289421"/>
          <a:ext cx="5520690" cy="708480"/>
        </a:xfrm>
        <a:prstGeom prst="roundRect">
          <a:avLst/>
        </a:prstGeom>
        <a:solidFill>
          <a:schemeClr val="accent4">
            <a:tint val="55000"/>
            <a:satMod val="130000"/>
          </a:schemeClr>
        </a:solidFill>
        <a:ln w="100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uk-UA" sz="2400" kern="1200" dirty="0"/>
            <a:t>Рекомендаційний</a:t>
          </a:r>
        </a:p>
      </dsp:txBody>
      <dsp:txXfrm>
        <a:off x="428920" y="3324006"/>
        <a:ext cx="5451520"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D26DEE42-484E-4169-AEF1-75324C284C06}" type="datetimeFigureOut">
              <a:rPr lang="uk-UA" smtClean="0"/>
              <a:t>10.03.2025</a:t>
            </a:fld>
            <a:endParaRPr lang="uk-UA"/>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uk-U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84AD5C9-7394-487D-A4F8-60604CD11ADE}" type="slidenum">
              <a:rPr lang="uk-UA" smtClean="0"/>
              <a:t>‹№›</a:t>
            </a:fld>
            <a:endParaRPr lang="uk-UA"/>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661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D26DEE42-484E-4169-AEF1-75324C284C06}" type="datetimeFigureOut">
              <a:rPr lang="uk-UA" smtClean="0"/>
              <a:t>10.03.2025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84AD5C9-7394-487D-A4F8-60604CD11ADE}" type="slidenum">
              <a:rPr lang="uk-UA" smtClean="0"/>
              <a:t>‹№›</a:t>
            </a:fld>
            <a:endParaRPr lang="uk-UA"/>
          </a:p>
        </p:txBody>
      </p:sp>
    </p:spTree>
    <p:extLst>
      <p:ext uri="{BB962C8B-B14F-4D97-AF65-F5344CB8AC3E}">
        <p14:creationId xmlns:p14="http://schemas.microsoft.com/office/powerpoint/2010/main" val="319096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D26DEE42-484E-4169-AEF1-75324C284C06}" type="datetimeFigureOut">
              <a:rPr lang="uk-UA" smtClean="0"/>
              <a:t>10.03.2025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84AD5C9-7394-487D-A4F8-60604CD11ADE}" type="slidenum">
              <a:rPr lang="uk-UA" smtClean="0"/>
              <a:t>‹№›</a:t>
            </a:fld>
            <a:endParaRPr lang="uk-UA"/>
          </a:p>
        </p:txBody>
      </p:sp>
    </p:spTree>
    <p:extLst>
      <p:ext uri="{BB962C8B-B14F-4D97-AF65-F5344CB8AC3E}">
        <p14:creationId xmlns:p14="http://schemas.microsoft.com/office/powerpoint/2010/main" val="374193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D26DEE42-484E-4169-AEF1-75324C284C06}" type="datetimeFigureOut">
              <a:rPr lang="uk-UA" smtClean="0"/>
              <a:t>10.03.2025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84AD5C9-7394-487D-A4F8-60604CD11ADE}" type="slidenum">
              <a:rPr lang="uk-UA" smtClean="0"/>
              <a:t>‹№›</a:t>
            </a:fld>
            <a:endParaRPr lang="uk-UA"/>
          </a:p>
        </p:txBody>
      </p:sp>
    </p:spTree>
    <p:extLst>
      <p:ext uri="{BB962C8B-B14F-4D97-AF65-F5344CB8AC3E}">
        <p14:creationId xmlns:p14="http://schemas.microsoft.com/office/powerpoint/2010/main" val="15440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D26DEE42-484E-4169-AEF1-75324C284C06}" type="datetimeFigureOut">
              <a:rPr lang="uk-UA" smtClean="0"/>
              <a:t>10.03.2025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84AD5C9-7394-487D-A4F8-60604CD11ADE}" type="slidenum">
              <a:rPr lang="uk-UA" smtClean="0"/>
              <a:t>‹№›</a:t>
            </a:fld>
            <a:endParaRPr lang="uk-UA"/>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698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D26DEE42-484E-4169-AEF1-75324C284C06}" type="datetimeFigureOut">
              <a:rPr lang="uk-UA" smtClean="0"/>
              <a:t>10.03.2025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84AD5C9-7394-487D-A4F8-60604CD11ADE}" type="slidenum">
              <a:rPr lang="uk-UA" smtClean="0"/>
              <a:t>‹№›</a:t>
            </a:fld>
            <a:endParaRPr lang="uk-UA"/>
          </a:p>
        </p:txBody>
      </p:sp>
    </p:spTree>
    <p:extLst>
      <p:ext uri="{BB962C8B-B14F-4D97-AF65-F5344CB8AC3E}">
        <p14:creationId xmlns:p14="http://schemas.microsoft.com/office/powerpoint/2010/main" val="186079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D26DEE42-484E-4169-AEF1-75324C284C06}" type="datetimeFigureOut">
              <a:rPr lang="uk-UA" smtClean="0"/>
              <a:t>10.03.2025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84AD5C9-7394-487D-A4F8-60604CD11ADE}" type="slidenum">
              <a:rPr lang="uk-UA" smtClean="0"/>
              <a:t>‹№›</a:t>
            </a:fld>
            <a:endParaRPr lang="uk-UA"/>
          </a:p>
        </p:txBody>
      </p:sp>
    </p:spTree>
    <p:extLst>
      <p:ext uri="{BB962C8B-B14F-4D97-AF65-F5344CB8AC3E}">
        <p14:creationId xmlns:p14="http://schemas.microsoft.com/office/powerpoint/2010/main" val="1821789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D26DEE42-484E-4169-AEF1-75324C284C06}" type="datetimeFigureOut">
              <a:rPr lang="uk-UA" smtClean="0"/>
              <a:t>10.03.2025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84AD5C9-7394-487D-A4F8-60604CD11ADE}" type="slidenum">
              <a:rPr lang="uk-UA" smtClean="0"/>
              <a:t>‹№›</a:t>
            </a:fld>
            <a:endParaRPr lang="uk-UA"/>
          </a:p>
        </p:txBody>
      </p:sp>
    </p:spTree>
    <p:extLst>
      <p:ext uri="{BB962C8B-B14F-4D97-AF65-F5344CB8AC3E}">
        <p14:creationId xmlns:p14="http://schemas.microsoft.com/office/powerpoint/2010/main" val="396221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DEE42-484E-4169-AEF1-75324C284C06}" type="datetimeFigureOut">
              <a:rPr lang="uk-UA" smtClean="0"/>
              <a:t>10.03.2025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84AD5C9-7394-487D-A4F8-60604CD11ADE}" type="slidenum">
              <a:rPr lang="uk-UA" smtClean="0"/>
              <a:t>‹№›</a:t>
            </a:fld>
            <a:endParaRPr lang="uk-UA"/>
          </a:p>
        </p:txBody>
      </p:sp>
    </p:spTree>
    <p:extLst>
      <p:ext uri="{BB962C8B-B14F-4D97-AF65-F5344CB8AC3E}">
        <p14:creationId xmlns:p14="http://schemas.microsoft.com/office/powerpoint/2010/main" val="842554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D26DEE42-484E-4169-AEF1-75324C284C06}" type="datetimeFigureOut">
              <a:rPr lang="uk-UA" smtClean="0"/>
              <a:t>10.03.2025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84AD5C9-7394-487D-A4F8-60604CD11ADE}" type="slidenum">
              <a:rPr lang="uk-UA" smtClean="0"/>
              <a:t>‹№›</a:t>
            </a:fld>
            <a:endParaRPr lang="uk-UA"/>
          </a:p>
        </p:txBody>
      </p:sp>
    </p:spTree>
    <p:extLst>
      <p:ext uri="{BB962C8B-B14F-4D97-AF65-F5344CB8AC3E}">
        <p14:creationId xmlns:p14="http://schemas.microsoft.com/office/powerpoint/2010/main" val="275484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D26DEE42-484E-4169-AEF1-75324C284C06}" type="datetimeFigureOut">
              <a:rPr lang="uk-UA" smtClean="0"/>
              <a:t>10.03.2025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84AD5C9-7394-487D-A4F8-60604CD11ADE}" type="slidenum">
              <a:rPr lang="uk-UA" smtClean="0"/>
              <a:t>‹№›</a:t>
            </a:fld>
            <a:endParaRPr lang="uk-UA"/>
          </a:p>
        </p:txBody>
      </p:sp>
    </p:spTree>
    <p:extLst>
      <p:ext uri="{BB962C8B-B14F-4D97-AF65-F5344CB8AC3E}">
        <p14:creationId xmlns:p14="http://schemas.microsoft.com/office/powerpoint/2010/main" val="7102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D26DEE42-484E-4169-AEF1-75324C284C06}" type="datetimeFigureOut">
              <a:rPr lang="uk-UA" smtClean="0"/>
              <a:t>10.03.2025</a:t>
            </a:fld>
            <a:endParaRPr lang="uk-UA"/>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uk-UA"/>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C84AD5C9-7394-487D-A4F8-60604CD11ADE}" type="slidenum">
              <a:rPr lang="uk-UA" smtClean="0"/>
              <a:t>‹№›</a:t>
            </a:fld>
            <a:endParaRPr lang="uk-UA"/>
          </a:p>
        </p:txBody>
      </p:sp>
    </p:spTree>
    <p:extLst>
      <p:ext uri="{BB962C8B-B14F-4D97-AF65-F5344CB8AC3E}">
        <p14:creationId xmlns:p14="http://schemas.microsoft.com/office/powerpoint/2010/main" val="9614427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656D72-AAAF-49DA-96CF-A58B75A5D5A8}"/>
              </a:ext>
            </a:extLst>
          </p:cNvPr>
          <p:cNvSpPr>
            <a:spLocks noGrp="1"/>
          </p:cNvSpPr>
          <p:nvPr>
            <p:ph type="ctrTitle"/>
          </p:nvPr>
        </p:nvSpPr>
        <p:spPr/>
        <p:txBody>
          <a:bodyPr>
            <a:normAutofit fontScale="90000"/>
          </a:bodyPr>
          <a:lstStyle/>
          <a:p>
            <a:r>
              <a:rPr lang="ru-RU" dirty="0"/>
              <a:t>ПОНЯТТЯ, ДЖЕРЕЛА ТА ПРИНЦИПИ МІЖНАРОДНОГО КРИМІНАЛЬНОГО ПРАВА</a:t>
            </a:r>
            <a:endParaRPr lang="uk-UA" dirty="0"/>
          </a:p>
        </p:txBody>
      </p:sp>
      <p:sp>
        <p:nvSpPr>
          <p:cNvPr id="3" name="Підзаголовок 2">
            <a:extLst>
              <a:ext uri="{FF2B5EF4-FFF2-40B4-BE49-F238E27FC236}">
                <a16:creationId xmlns:a16="http://schemas.microsoft.com/office/drawing/2014/main" id="{9A138928-0F38-4878-AC34-00D94888C734}"/>
              </a:ext>
            </a:extLst>
          </p:cNvPr>
          <p:cNvSpPr>
            <a:spLocks noGrp="1"/>
          </p:cNvSpPr>
          <p:nvPr>
            <p:ph type="subTitle" idx="1"/>
          </p:nvPr>
        </p:nvSpPr>
        <p:spPr/>
        <p:txBody>
          <a:bodyPr/>
          <a:lstStyle/>
          <a:p>
            <a:r>
              <a:rPr lang="ru-RU" dirty="0"/>
              <a:t>ТЕМА 1. </a:t>
            </a:r>
            <a:endParaRPr lang="uk-UA" dirty="0"/>
          </a:p>
        </p:txBody>
      </p:sp>
    </p:spTree>
    <p:extLst>
      <p:ext uri="{BB962C8B-B14F-4D97-AF65-F5344CB8AC3E}">
        <p14:creationId xmlns:p14="http://schemas.microsoft.com/office/powerpoint/2010/main" val="1046000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31E8BA5C-700A-43EA-B557-CE72263A67B4}"/>
              </a:ext>
            </a:extLst>
          </p:cNvPr>
          <p:cNvGraphicFramePr>
            <a:graphicFrameLocks noGrp="1"/>
          </p:cNvGraphicFramePr>
          <p:nvPr>
            <p:ph idx="1"/>
            <p:extLst>
              <p:ext uri="{D42A27DB-BD31-4B8C-83A1-F6EECF244321}">
                <p14:modId xmlns:p14="http://schemas.microsoft.com/office/powerpoint/2010/main" val="3635786988"/>
              </p:ext>
            </p:extLst>
          </p:nvPr>
        </p:nvGraphicFramePr>
        <p:xfrm>
          <a:off x="394871" y="362872"/>
          <a:ext cx="7886700" cy="1721139"/>
        </p:xfrm>
        <a:graphic>
          <a:graphicData uri="http://schemas.openxmlformats.org/drawingml/2006/table">
            <a:tbl>
              <a:tblPr firstRow="1" bandRow="1">
                <a:tableStyleId>{7DF18680-E054-41AD-8BC1-D1AEF772440D}</a:tableStyleId>
              </a:tblPr>
              <a:tblGrid>
                <a:gridCol w="941532">
                  <a:extLst>
                    <a:ext uri="{9D8B030D-6E8A-4147-A177-3AD203B41FA5}">
                      <a16:colId xmlns:a16="http://schemas.microsoft.com/office/drawing/2014/main" val="607670221"/>
                    </a:ext>
                  </a:extLst>
                </a:gridCol>
                <a:gridCol w="6945168">
                  <a:extLst>
                    <a:ext uri="{9D8B030D-6E8A-4147-A177-3AD203B41FA5}">
                      <a16:colId xmlns:a16="http://schemas.microsoft.com/office/drawing/2014/main" val="4224846218"/>
                    </a:ext>
                  </a:extLst>
                </a:gridCol>
              </a:tblGrid>
              <a:tr h="1721139">
                <a:tc>
                  <a:txBody>
                    <a:bodyPr/>
                    <a:lstStyle/>
                    <a:p>
                      <a:r>
                        <a:rPr lang="ru-RU" dirty="0"/>
                        <a:t>1648 р</a:t>
                      </a:r>
                    </a:p>
                  </a:txBody>
                  <a:tcPr/>
                </a:tc>
                <a:tc>
                  <a:txBody>
                    <a:bodyPr/>
                    <a:lstStyle/>
                    <a:p>
                      <a:r>
                        <a:rPr lang="uk-UA" noProof="0" dirty="0">
                          <a:solidFill>
                            <a:schemeClr val="tx1"/>
                          </a:solidFill>
                        </a:rPr>
                        <a:t>створення </a:t>
                      </a:r>
                      <a:r>
                        <a:rPr lang="uk-UA" noProof="0" dirty="0" err="1">
                          <a:solidFill>
                            <a:schemeClr val="tx1"/>
                          </a:solidFill>
                        </a:rPr>
                        <a:t>Вестфальської</a:t>
                      </a:r>
                      <a:r>
                        <a:rPr lang="uk-UA" noProof="0" dirty="0">
                          <a:solidFill>
                            <a:schemeClr val="tx1"/>
                          </a:solidFill>
                        </a:rPr>
                        <a:t> системи міжнародного права домінуючого значення у міжнародних відносинах набуває принцип суверенної рівності держав та пов’язаний з цим принцип невтручання</a:t>
                      </a:r>
                    </a:p>
                  </a:txBody>
                  <a:tcPr/>
                </a:tc>
                <a:extLst>
                  <a:ext uri="{0D108BD9-81ED-4DB2-BD59-A6C34878D82A}">
                    <a16:rowId xmlns:a16="http://schemas.microsoft.com/office/drawing/2014/main" val="758227448"/>
                  </a:ext>
                </a:extLst>
              </a:tr>
            </a:tbl>
          </a:graphicData>
        </a:graphic>
      </p:graphicFrame>
      <p:sp>
        <p:nvSpPr>
          <p:cNvPr id="6" name="Стрелка: вниз 5">
            <a:extLst>
              <a:ext uri="{FF2B5EF4-FFF2-40B4-BE49-F238E27FC236}">
                <a16:creationId xmlns:a16="http://schemas.microsoft.com/office/drawing/2014/main" id="{2E348FC3-C211-4760-8BD2-C10063DA30E2}"/>
              </a:ext>
            </a:extLst>
          </p:cNvPr>
          <p:cNvSpPr/>
          <p:nvPr/>
        </p:nvSpPr>
        <p:spPr>
          <a:xfrm>
            <a:off x="3202148" y="2084011"/>
            <a:ext cx="1136073" cy="907472"/>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F55545BA-5138-481B-8298-BD6DAA7416C4}"/>
              </a:ext>
            </a:extLst>
          </p:cNvPr>
          <p:cNvSpPr/>
          <p:nvPr/>
        </p:nvSpPr>
        <p:spPr>
          <a:xfrm>
            <a:off x="394871" y="3071382"/>
            <a:ext cx="7886700"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indent="442913" algn="just"/>
            <a:r>
              <a:rPr lang="uk-UA" dirty="0"/>
              <a:t>всі суверенні держави не мають вищих повноважень</a:t>
            </a:r>
          </a:p>
          <a:p>
            <a:pPr indent="442913" algn="just"/>
            <a:r>
              <a:rPr lang="uk-UA" dirty="0"/>
              <a:t>наголошується на мережі взаємних зобов’язань, що орієнтувалися виключно на міждержавні відносини</a:t>
            </a:r>
          </a:p>
          <a:p>
            <a:pPr indent="442913" algn="just"/>
            <a:r>
              <a:rPr lang="uk-UA" dirty="0"/>
              <a:t>норми створені в рамках цієї системи, традиційно вважають суб’єктами міжнародно-правових відносин/відповідальності тільки державу. </a:t>
            </a:r>
          </a:p>
          <a:p>
            <a:pPr indent="442913" algn="just"/>
            <a:r>
              <a:rPr lang="uk-UA" dirty="0"/>
              <a:t>Індивід (особа) може бути пов’язана з міжнародним правом тільки опосередковано, якщо взагалі можна було говорити про особу, як суб’єкта міжнародного права того часу, а відповідальність може особа нести тільки за національним законодавством</a:t>
            </a:r>
          </a:p>
        </p:txBody>
      </p:sp>
      <p:pic>
        <p:nvPicPr>
          <p:cNvPr id="2" name="Рисунок 1">
            <a:extLst>
              <a:ext uri="{FF2B5EF4-FFF2-40B4-BE49-F238E27FC236}">
                <a16:creationId xmlns:a16="http://schemas.microsoft.com/office/drawing/2014/main" id="{D8163207-94A4-4D5C-A19E-E4CEC90C4F75}"/>
              </a:ext>
            </a:extLst>
          </p:cNvPr>
          <p:cNvPicPr>
            <a:picLocks noChangeAspect="1"/>
          </p:cNvPicPr>
          <p:nvPr/>
        </p:nvPicPr>
        <p:blipFill>
          <a:blip r:embed="rId2"/>
          <a:stretch>
            <a:fillRect/>
          </a:stretch>
        </p:blipFill>
        <p:spPr>
          <a:xfrm>
            <a:off x="2084673" y="5595473"/>
            <a:ext cx="9833700" cy="1048603"/>
          </a:xfrm>
          <a:prstGeom prst="rect">
            <a:avLst/>
          </a:prstGeom>
        </p:spPr>
      </p:pic>
      <p:pic>
        <p:nvPicPr>
          <p:cNvPr id="9" name="Рисунок 8">
            <a:extLst>
              <a:ext uri="{FF2B5EF4-FFF2-40B4-BE49-F238E27FC236}">
                <a16:creationId xmlns:a16="http://schemas.microsoft.com/office/drawing/2014/main" id="{FA9DE008-1B3D-43F5-8142-7E941E9C51BD}"/>
              </a:ext>
            </a:extLst>
          </p:cNvPr>
          <p:cNvPicPr>
            <a:picLocks noChangeAspect="1"/>
          </p:cNvPicPr>
          <p:nvPr/>
        </p:nvPicPr>
        <p:blipFill>
          <a:blip r:embed="rId3"/>
          <a:stretch>
            <a:fillRect/>
          </a:stretch>
        </p:blipFill>
        <p:spPr>
          <a:xfrm>
            <a:off x="8343763" y="3195366"/>
            <a:ext cx="3512418" cy="2337354"/>
          </a:xfrm>
          <a:prstGeom prst="rect">
            <a:avLst/>
          </a:prstGeom>
        </p:spPr>
      </p:pic>
    </p:spTree>
    <p:extLst>
      <p:ext uri="{BB962C8B-B14F-4D97-AF65-F5344CB8AC3E}">
        <p14:creationId xmlns:p14="http://schemas.microsoft.com/office/powerpoint/2010/main" val="1153308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972F606-5A61-4A5D-B868-19C4AB509891}"/>
              </a:ext>
            </a:extLst>
          </p:cNvPr>
          <p:cNvSpPr>
            <a:spLocks noGrp="1"/>
          </p:cNvSpPr>
          <p:nvPr>
            <p:ph idx="1"/>
          </p:nvPr>
        </p:nvSpPr>
        <p:spPr>
          <a:xfrm>
            <a:off x="4487159" y="615099"/>
            <a:ext cx="7056613" cy="4038600"/>
          </a:xfrm>
        </p:spPr>
        <p:style>
          <a:lnRef idx="1">
            <a:schemeClr val="accent4"/>
          </a:lnRef>
          <a:fillRef idx="2">
            <a:schemeClr val="accent4"/>
          </a:fillRef>
          <a:effectRef idx="1">
            <a:schemeClr val="accent4"/>
          </a:effectRef>
          <a:fontRef idx="minor">
            <a:schemeClr val="dk1"/>
          </a:fontRef>
        </p:style>
        <p:txBody>
          <a:bodyPr>
            <a:normAutofit/>
          </a:bodyPr>
          <a:lstStyle/>
          <a:p>
            <a:r>
              <a:rPr lang="uk-UA" dirty="0"/>
              <a:t>Московська декларація про відповідальність гітлерівців за вчинені звірства 1943 р.; </a:t>
            </a:r>
          </a:p>
          <a:p>
            <a:r>
              <a:rPr lang="uk-UA" dirty="0"/>
              <a:t>Лондонська угода про судове переслідування й покарання головних воєнних злочинців європейських країн осі 1945 р., невід’ємною частиною якої є Статут Міжнародного воєнного трибуналу для суду та покарання головних воєнних злочинців європейських держав осі (Статут Нюрнберзького міжнародного воєнного трибуналу) ; Статут Міжнародного воєнного трибуналу для Далекого Сходу (Статут Токійського міжнародного воєнного трибуналу).</a:t>
            </a:r>
          </a:p>
        </p:txBody>
      </p:sp>
      <p:pic>
        <p:nvPicPr>
          <p:cNvPr id="4" name="Рисунок 3">
            <a:extLst>
              <a:ext uri="{FF2B5EF4-FFF2-40B4-BE49-F238E27FC236}">
                <a16:creationId xmlns:a16="http://schemas.microsoft.com/office/drawing/2014/main" id="{862B47AC-3278-4F95-BDDE-2C9802D1CB2F}"/>
              </a:ext>
            </a:extLst>
          </p:cNvPr>
          <p:cNvPicPr>
            <a:picLocks noChangeAspect="1"/>
          </p:cNvPicPr>
          <p:nvPr/>
        </p:nvPicPr>
        <p:blipFill>
          <a:blip r:embed="rId2"/>
          <a:stretch>
            <a:fillRect/>
          </a:stretch>
        </p:blipFill>
        <p:spPr>
          <a:xfrm>
            <a:off x="648228" y="575035"/>
            <a:ext cx="3563907" cy="2853965"/>
          </a:xfrm>
          <a:prstGeom prst="rect">
            <a:avLst/>
          </a:prstGeom>
        </p:spPr>
      </p:pic>
    </p:spTree>
    <p:extLst>
      <p:ext uri="{BB962C8B-B14F-4D97-AF65-F5344CB8AC3E}">
        <p14:creationId xmlns:p14="http://schemas.microsoft.com/office/powerpoint/2010/main" val="1859780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0BD3E81B-3110-4DFD-98E0-A3E09B640F69}"/>
              </a:ext>
            </a:extLst>
          </p:cNvPr>
          <p:cNvSpPr/>
          <p:nvPr/>
        </p:nvSpPr>
        <p:spPr>
          <a:xfrm>
            <a:off x="2387600" y="681037"/>
            <a:ext cx="7416800"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dirty="0"/>
              <a:t>Основною причиною виникнення і розвитку міжнародного кримінального права </a:t>
            </a:r>
            <a:r>
              <a:rPr lang="uk-UA" b="1" i="1" dirty="0">
                <a:effectLst>
                  <a:outerShdw blurRad="38100" dist="38100" dir="2700000" algn="tl">
                    <a:srgbClr val="000000">
                      <a:alpha val="43137"/>
                    </a:srgbClr>
                  </a:outerShdw>
                </a:effectLst>
              </a:rPr>
              <a:t>є інтернаціоналізація злочинності</a:t>
            </a:r>
          </a:p>
        </p:txBody>
      </p:sp>
      <p:sp>
        <p:nvSpPr>
          <p:cNvPr id="5" name="Прямоугольник 4">
            <a:extLst>
              <a:ext uri="{FF2B5EF4-FFF2-40B4-BE49-F238E27FC236}">
                <a16:creationId xmlns:a16="http://schemas.microsoft.com/office/drawing/2014/main" id="{0FCD2944-8168-44C0-8CF8-23C0593F04DF}"/>
              </a:ext>
            </a:extLst>
          </p:cNvPr>
          <p:cNvSpPr/>
          <p:nvPr/>
        </p:nvSpPr>
        <p:spPr>
          <a:xfrm>
            <a:off x="2387600" y="2807855"/>
            <a:ext cx="3708400" cy="302029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b="1" i="1" dirty="0">
                <a:solidFill>
                  <a:schemeClr val="tx1"/>
                </a:solidFill>
              </a:rPr>
              <a:t>Функціональний аспект </a:t>
            </a:r>
            <a:r>
              <a:rPr lang="uk-UA" dirty="0"/>
              <a:t>інтернаціоналізації злочинності полягає у інтернаціоналізації суспільної небезпеки найбільш тяжких злочинів, що становлять загрозу для декількох держав або порушують нормальні міжнародні відносини</a:t>
            </a:r>
          </a:p>
        </p:txBody>
      </p:sp>
      <p:sp>
        <p:nvSpPr>
          <p:cNvPr id="6" name="Объект 5">
            <a:extLst>
              <a:ext uri="{FF2B5EF4-FFF2-40B4-BE49-F238E27FC236}">
                <a16:creationId xmlns:a16="http://schemas.microsoft.com/office/drawing/2014/main" id="{C82249DA-60F7-474F-BB5E-E77445FF7176}"/>
              </a:ext>
            </a:extLst>
          </p:cNvPr>
          <p:cNvSpPr>
            <a:spLocks noGrp="1"/>
          </p:cNvSpPr>
          <p:nvPr>
            <p:ph idx="1"/>
          </p:nvPr>
        </p:nvSpPr>
        <p:spPr>
          <a:xfrm>
            <a:off x="6330950" y="2807855"/>
            <a:ext cx="3708400" cy="3020290"/>
          </a:xfrm>
          <a:prstGeom prst="rect">
            <a:avLst/>
          </a:prstGeom>
        </p:spPr>
        <p:style>
          <a:lnRef idx="1">
            <a:schemeClr val="accent4"/>
          </a:lnRef>
          <a:fillRef idx="2">
            <a:schemeClr val="accent4"/>
          </a:fillRef>
          <a:effectRef idx="1">
            <a:schemeClr val="accent4"/>
          </a:effectRef>
          <a:fontRef idx="minor">
            <a:schemeClr val="dk1"/>
          </a:fontRef>
        </p:style>
        <p:txBody>
          <a:bodyPr rtlCol="0" anchor="ctr">
            <a:normAutofit/>
          </a:bodyPr>
          <a:lstStyle/>
          <a:p>
            <a:pPr marL="0" indent="0" algn="ctr">
              <a:buNone/>
            </a:pPr>
            <a:r>
              <a:rPr lang="uk-UA" sz="2000" b="1" i="1" dirty="0">
                <a:solidFill>
                  <a:schemeClr val="tx1"/>
                </a:solidFill>
              </a:rPr>
              <a:t>Технологічний аспект </a:t>
            </a:r>
            <a:r>
              <a:rPr lang="uk-UA" sz="2000" dirty="0"/>
              <a:t>полягає у розвитку міжнародно-організованої злочинності, транскордонне переміщення злочинців, предметів та знарядь вчинення злочинів.</a:t>
            </a:r>
          </a:p>
        </p:txBody>
      </p:sp>
      <p:sp>
        <p:nvSpPr>
          <p:cNvPr id="7" name="Стрелка: вниз 6">
            <a:extLst>
              <a:ext uri="{FF2B5EF4-FFF2-40B4-BE49-F238E27FC236}">
                <a16:creationId xmlns:a16="http://schemas.microsoft.com/office/drawing/2014/main" id="{1844B63D-D82A-48B0-8976-19B46D7D2065}"/>
              </a:ext>
            </a:extLst>
          </p:cNvPr>
          <p:cNvSpPr/>
          <p:nvPr/>
        </p:nvSpPr>
        <p:spPr>
          <a:xfrm>
            <a:off x="3858768" y="1712442"/>
            <a:ext cx="484632" cy="97840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9" name="Стрелка: вниз 8">
            <a:extLst>
              <a:ext uri="{FF2B5EF4-FFF2-40B4-BE49-F238E27FC236}">
                <a16:creationId xmlns:a16="http://schemas.microsoft.com/office/drawing/2014/main" id="{DA7D5415-629B-4A9F-836C-7BCC5356E928}"/>
              </a:ext>
            </a:extLst>
          </p:cNvPr>
          <p:cNvSpPr/>
          <p:nvPr/>
        </p:nvSpPr>
        <p:spPr>
          <a:xfrm>
            <a:off x="7942834" y="1712442"/>
            <a:ext cx="484632" cy="97840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036709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E8D46E9-5826-4DDC-A23D-FA7DF13BD4A3}"/>
              </a:ext>
            </a:extLst>
          </p:cNvPr>
          <p:cNvSpPr>
            <a:spLocks noGrp="1"/>
          </p:cNvSpPr>
          <p:nvPr>
            <p:ph idx="1"/>
          </p:nvPr>
        </p:nvSpPr>
        <p:spPr>
          <a:xfrm flipH="1">
            <a:off x="4166647" y="1114719"/>
            <a:ext cx="7598004" cy="4861876"/>
          </a:xfrm>
        </p:spPr>
        <p:style>
          <a:lnRef idx="1">
            <a:schemeClr val="accent4"/>
          </a:lnRef>
          <a:fillRef idx="2">
            <a:schemeClr val="accent4"/>
          </a:fillRef>
          <a:effectRef idx="1">
            <a:schemeClr val="accent4"/>
          </a:effectRef>
          <a:fontRef idx="minor">
            <a:schemeClr val="dk1"/>
          </a:fontRef>
        </p:style>
        <p:txBody>
          <a:bodyPr>
            <a:normAutofit/>
          </a:bodyPr>
          <a:lstStyle/>
          <a:p>
            <a:pPr algn="just"/>
            <a:r>
              <a:rPr lang="uk-UA" dirty="0"/>
              <a:t>Наприкінці ХХ ст. знову виникла потреба у створенні міжнародних кримінальних трибуналів у </a:t>
            </a:r>
            <a:r>
              <a:rPr lang="uk-UA" dirty="0" err="1"/>
              <a:t>звʼязку</a:t>
            </a:r>
            <a:r>
              <a:rPr lang="uk-UA" dirty="0"/>
              <a:t> з міжнародними злочинами, скоєними на території колишньої Югославії і в Руанді. На підставі рішення Ради Безпеки ООН в 1993 р. було засновано Міжнародний трибунал для переслідування осіб, відповідальних за серйозні порушення міжнародного гуманітарного права, скоєні на території колишньої Югославії з 1991 р. (МТКЮ), і в 1994 р. — Міжнародний кримінальний трибунал для судового переслідування осіб, відповідальних за геноцид та інші серйозні порушення міжнародного гуманітарного права, вчинені на території Руанди, та громадян Руанди, відповідальних за геноцид та інші подібні порушення, вчинені на території сусідніх держав, у період з 1 січня 1994 р. до 31 грудня 1994 р. (МКТР). </a:t>
            </a:r>
          </a:p>
        </p:txBody>
      </p:sp>
      <p:pic>
        <p:nvPicPr>
          <p:cNvPr id="4" name="Рисунок 3">
            <a:extLst>
              <a:ext uri="{FF2B5EF4-FFF2-40B4-BE49-F238E27FC236}">
                <a16:creationId xmlns:a16="http://schemas.microsoft.com/office/drawing/2014/main" id="{049371F1-7EEB-433E-B0D6-45FE06B4DDAC}"/>
              </a:ext>
            </a:extLst>
          </p:cNvPr>
          <p:cNvPicPr>
            <a:picLocks noChangeAspect="1"/>
          </p:cNvPicPr>
          <p:nvPr/>
        </p:nvPicPr>
        <p:blipFill>
          <a:blip r:embed="rId2"/>
          <a:stretch>
            <a:fillRect/>
          </a:stretch>
        </p:blipFill>
        <p:spPr>
          <a:xfrm>
            <a:off x="427349" y="539683"/>
            <a:ext cx="3624655" cy="2764328"/>
          </a:xfrm>
          <a:prstGeom prst="rect">
            <a:avLst/>
          </a:prstGeom>
        </p:spPr>
      </p:pic>
      <p:pic>
        <p:nvPicPr>
          <p:cNvPr id="5" name="Рисунок 4">
            <a:extLst>
              <a:ext uri="{FF2B5EF4-FFF2-40B4-BE49-F238E27FC236}">
                <a16:creationId xmlns:a16="http://schemas.microsoft.com/office/drawing/2014/main" id="{6545FD72-A239-40B7-ABA8-D54B4C19862D}"/>
              </a:ext>
            </a:extLst>
          </p:cNvPr>
          <p:cNvPicPr>
            <a:picLocks noChangeAspect="1"/>
          </p:cNvPicPr>
          <p:nvPr/>
        </p:nvPicPr>
        <p:blipFill>
          <a:blip r:embed="rId3"/>
          <a:stretch>
            <a:fillRect/>
          </a:stretch>
        </p:blipFill>
        <p:spPr>
          <a:xfrm>
            <a:off x="427349" y="3660398"/>
            <a:ext cx="3624655" cy="2551866"/>
          </a:xfrm>
          <a:prstGeom prst="rect">
            <a:avLst/>
          </a:prstGeom>
        </p:spPr>
      </p:pic>
    </p:spTree>
    <p:extLst>
      <p:ext uri="{BB962C8B-B14F-4D97-AF65-F5344CB8AC3E}">
        <p14:creationId xmlns:p14="http://schemas.microsoft.com/office/powerpoint/2010/main" val="2472889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9E65548-6DFC-4EAE-B78D-3E72860C8D16}"/>
              </a:ext>
            </a:extLst>
          </p:cNvPr>
          <p:cNvPicPr>
            <a:picLocks noChangeAspect="1"/>
          </p:cNvPicPr>
          <p:nvPr/>
        </p:nvPicPr>
        <p:blipFill>
          <a:blip r:embed="rId2"/>
          <a:stretch>
            <a:fillRect/>
          </a:stretch>
        </p:blipFill>
        <p:spPr>
          <a:xfrm>
            <a:off x="7284010" y="510766"/>
            <a:ext cx="4703890" cy="2515238"/>
          </a:xfrm>
          <a:prstGeom prst="rect">
            <a:avLst/>
          </a:prstGeom>
        </p:spPr>
      </p:pic>
      <p:sp>
        <p:nvSpPr>
          <p:cNvPr id="3" name="Місце для вмісту 2">
            <a:extLst>
              <a:ext uri="{FF2B5EF4-FFF2-40B4-BE49-F238E27FC236}">
                <a16:creationId xmlns:a16="http://schemas.microsoft.com/office/drawing/2014/main" id="{3F2CE849-A722-45EC-8EB7-B5B2A1D96D8C}"/>
              </a:ext>
            </a:extLst>
          </p:cNvPr>
          <p:cNvSpPr>
            <a:spLocks noGrp="1"/>
          </p:cNvSpPr>
          <p:nvPr>
            <p:ph idx="1"/>
          </p:nvPr>
        </p:nvSpPr>
        <p:spPr>
          <a:xfrm>
            <a:off x="940961" y="510766"/>
            <a:ext cx="5968886" cy="2545237"/>
          </a:xfrm>
        </p:spPr>
        <p:style>
          <a:lnRef idx="1">
            <a:schemeClr val="accent4"/>
          </a:lnRef>
          <a:fillRef idx="2">
            <a:schemeClr val="accent4"/>
          </a:fillRef>
          <a:effectRef idx="1">
            <a:schemeClr val="accent4"/>
          </a:effectRef>
          <a:fontRef idx="minor">
            <a:schemeClr val="dk1"/>
          </a:fontRef>
        </p:style>
        <p:txBody>
          <a:bodyPr>
            <a:normAutofit/>
          </a:bodyPr>
          <a:lstStyle/>
          <a:p>
            <a:r>
              <a:rPr lang="uk-UA" dirty="0"/>
              <a:t>1998 р. -  прийняття міжнародною спільнотою Римського статуту Міжнародного кримінального суду (Статут МКС), який ознаменував завершення тривалого періоду створення міжнародним співтовариством постійно діючого судового органу з правом притягнення до відповідальності осіб, винних у скоєнні міжнародних злочинів.</a:t>
            </a:r>
          </a:p>
          <a:p>
            <a:endParaRPr lang="uk-UA" dirty="0"/>
          </a:p>
        </p:txBody>
      </p:sp>
      <p:pic>
        <p:nvPicPr>
          <p:cNvPr id="7" name="Рисунок 6">
            <a:extLst>
              <a:ext uri="{FF2B5EF4-FFF2-40B4-BE49-F238E27FC236}">
                <a16:creationId xmlns:a16="http://schemas.microsoft.com/office/drawing/2014/main" id="{60D59283-D89B-4F27-AC27-8AE6C2CC6825}"/>
              </a:ext>
            </a:extLst>
          </p:cNvPr>
          <p:cNvPicPr>
            <a:picLocks noChangeAspect="1"/>
          </p:cNvPicPr>
          <p:nvPr/>
        </p:nvPicPr>
        <p:blipFill>
          <a:blip r:embed="rId3"/>
          <a:stretch>
            <a:fillRect/>
          </a:stretch>
        </p:blipFill>
        <p:spPr>
          <a:xfrm>
            <a:off x="940961" y="3217922"/>
            <a:ext cx="4177793" cy="3129312"/>
          </a:xfrm>
          <a:prstGeom prst="rect">
            <a:avLst/>
          </a:prstGeom>
        </p:spPr>
      </p:pic>
    </p:spTree>
    <p:extLst>
      <p:ext uri="{BB962C8B-B14F-4D97-AF65-F5344CB8AC3E}">
        <p14:creationId xmlns:p14="http://schemas.microsoft.com/office/powerpoint/2010/main" val="3959505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5B4437-D744-4EBC-A010-4E322320CD1A}"/>
              </a:ext>
            </a:extLst>
          </p:cNvPr>
          <p:cNvSpPr>
            <a:spLocks noGrp="1"/>
          </p:cNvSpPr>
          <p:nvPr>
            <p:ph type="title"/>
          </p:nvPr>
        </p:nvSpPr>
        <p:spPr/>
        <p:txBody>
          <a:bodyPr/>
          <a:lstStyle/>
          <a:p>
            <a:r>
              <a:rPr lang="ru-RU" dirty="0"/>
              <a:t>2. </a:t>
            </a:r>
            <a:r>
              <a:rPr lang="ru-RU" dirty="0" err="1"/>
              <a:t>Поняття</a:t>
            </a:r>
            <a:r>
              <a:rPr lang="ru-RU" dirty="0"/>
              <a:t>, предмет, </a:t>
            </a:r>
            <a:r>
              <a:rPr lang="ru-RU" dirty="0" err="1"/>
              <a:t>особливості</a:t>
            </a:r>
            <a:r>
              <a:rPr lang="ru-RU" dirty="0"/>
              <a:t> </a:t>
            </a:r>
            <a:r>
              <a:rPr lang="ru-RU" dirty="0" err="1"/>
              <a:t>міжнародного</a:t>
            </a:r>
            <a:r>
              <a:rPr lang="ru-RU" dirty="0"/>
              <a:t> </a:t>
            </a:r>
            <a:r>
              <a:rPr lang="ru-RU" dirty="0" err="1"/>
              <a:t>кримінального</a:t>
            </a:r>
            <a:r>
              <a:rPr lang="ru-RU" dirty="0"/>
              <a:t> права</a:t>
            </a:r>
            <a:endParaRPr lang="uk-UA" dirty="0"/>
          </a:p>
        </p:txBody>
      </p:sp>
      <p:sp>
        <p:nvSpPr>
          <p:cNvPr id="3" name="Місце для вмісту 2">
            <a:extLst>
              <a:ext uri="{FF2B5EF4-FFF2-40B4-BE49-F238E27FC236}">
                <a16:creationId xmlns:a16="http://schemas.microsoft.com/office/drawing/2014/main" id="{C97EADBE-A8FD-44C4-91D0-24B093441BC2}"/>
              </a:ext>
            </a:extLst>
          </p:cNvPr>
          <p:cNvSpPr>
            <a:spLocks noGrp="1"/>
          </p:cNvSpPr>
          <p:nvPr>
            <p:ph idx="1"/>
          </p:nvPr>
        </p:nvSpPr>
        <p:spPr>
          <a:xfrm>
            <a:off x="631596" y="2057400"/>
            <a:ext cx="11189616" cy="930897"/>
          </a:xfrm>
        </p:spPr>
        <p:style>
          <a:lnRef idx="1">
            <a:schemeClr val="accent4"/>
          </a:lnRef>
          <a:fillRef idx="2">
            <a:schemeClr val="accent4"/>
          </a:fillRef>
          <a:effectRef idx="1">
            <a:schemeClr val="accent4"/>
          </a:effectRef>
          <a:fontRef idx="minor">
            <a:schemeClr val="dk1"/>
          </a:fontRef>
        </p:style>
        <p:txBody>
          <a:bodyPr/>
          <a:lstStyle/>
          <a:p>
            <a:pPr algn="just"/>
            <a:r>
              <a:rPr lang="uk-UA" sz="1800" b="1" i="1" dirty="0">
                <a:effectLst/>
                <a:latin typeface="Times New Roman" panose="02020603050405020304" pitchFamily="18" charset="0"/>
                <a:ea typeface="Calibri" panose="020F0502020204030204" pitchFamily="34" charset="0"/>
              </a:rPr>
              <a:t>Міжнародне кримінальне право (МКП)</a:t>
            </a:r>
            <a:r>
              <a:rPr lang="uk-UA" sz="1800" dirty="0">
                <a:effectLst/>
                <a:latin typeface="Times New Roman" panose="02020603050405020304" pitchFamily="18" charset="0"/>
                <a:ea typeface="Calibri" panose="020F0502020204030204" pitchFamily="34" charset="0"/>
              </a:rPr>
              <a:t> — це сукупність принципів і норм права, що регулюють відносини у сфері співробітництва держав і міжнародних організацій, із запобігання злочинності й покарання винних осіб за скоєння міжнародних злочинів та злочинів міжнародного характеру. </a:t>
            </a:r>
            <a:endParaRPr lang="uk-UA" dirty="0"/>
          </a:p>
        </p:txBody>
      </p:sp>
      <p:sp>
        <p:nvSpPr>
          <p:cNvPr id="4" name="Стрілка: униз 3">
            <a:extLst>
              <a:ext uri="{FF2B5EF4-FFF2-40B4-BE49-F238E27FC236}">
                <a16:creationId xmlns:a16="http://schemas.microsoft.com/office/drawing/2014/main" id="{13C6C3CD-54ED-4E16-B310-F8809DD226F4}"/>
              </a:ext>
            </a:extLst>
          </p:cNvPr>
          <p:cNvSpPr/>
          <p:nvPr/>
        </p:nvSpPr>
        <p:spPr>
          <a:xfrm>
            <a:off x="2441543" y="3208648"/>
            <a:ext cx="484632" cy="440704"/>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uk-UA"/>
          </a:p>
        </p:txBody>
      </p:sp>
      <p:sp>
        <p:nvSpPr>
          <p:cNvPr id="7" name="TextBox 6">
            <a:extLst>
              <a:ext uri="{FF2B5EF4-FFF2-40B4-BE49-F238E27FC236}">
                <a16:creationId xmlns:a16="http://schemas.microsoft.com/office/drawing/2014/main" id="{D2E71538-EB6D-4258-944A-8B72FDCC02E1}"/>
              </a:ext>
            </a:extLst>
          </p:cNvPr>
          <p:cNvSpPr txBox="1"/>
          <p:nvPr/>
        </p:nvSpPr>
        <p:spPr>
          <a:xfrm>
            <a:off x="631596" y="4021871"/>
            <a:ext cx="5464404"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uk-UA" dirty="0"/>
              <a:t>норми, що встановлюють взаємну правочинність та обов’язки держав і деяких міжнародних організацій у запобіганні міжнародним злочинам та злочинам міжнародного характеру, забезпеченні дії принципу невідворотності покарання й наданні правової допомоги. </a:t>
            </a:r>
          </a:p>
        </p:txBody>
      </p:sp>
      <p:sp>
        <p:nvSpPr>
          <p:cNvPr id="9" name="TextBox 8">
            <a:extLst>
              <a:ext uri="{FF2B5EF4-FFF2-40B4-BE49-F238E27FC236}">
                <a16:creationId xmlns:a16="http://schemas.microsoft.com/office/drawing/2014/main" id="{15F00474-C8E7-4B92-8406-C98FDF7FB1C5}"/>
              </a:ext>
            </a:extLst>
          </p:cNvPr>
          <p:cNvSpPr txBox="1"/>
          <p:nvPr/>
        </p:nvSpPr>
        <p:spPr>
          <a:xfrm>
            <a:off x="6216192" y="4052621"/>
            <a:ext cx="560502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dirty="0" err="1"/>
              <a:t>норми</a:t>
            </a:r>
            <a:r>
              <a:rPr lang="ru-RU" dirty="0"/>
              <a:t>, </a:t>
            </a:r>
            <a:r>
              <a:rPr lang="ru-RU" dirty="0" err="1"/>
              <a:t>що</a:t>
            </a:r>
            <a:r>
              <a:rPr lang="ru-RU" dirty="0"/>
              <a:t> </a:t>
            </a:r>
            <a:r>
              <a:rPr lang="ru-RU" dirty="0" err="1"/>
              <a:t>визначають</a:t>
            </a:r>
            <a:r>
              <a:rPr lang="ru-RU" dirty="0"/>
              <a:t> статус і </a:t>
            </a:r>
            <a:r>
              <a:rPr lang="ru-RU" dirty="0" err="1"/>
              <a:t>дії</a:t>
            </a:r>
            <a:r>
              <a:rPr lang="ru-RU" dirty="0"/>
              <a:t> </a:t>
            </a:r>
            <a:r>
              <a:rPr lang="ru-RU" dirty="0" err="1"/>
              <a:t>індивіда</a:t>
            </a:r>
            <a:r>
              <a:rPr lang="ru-RU" dirty="0"/>
              <a:t> як </a:t>
            </a:r>
            <a:r>
              <a:rPr lang="ru-RU" dirty="0" err="1"/>
              <a:t>суб’єкта</a:t>
            </a:r>
            <a:r>
              <a:rPr lang="ru-RU" dirty="0"/>
              <a:t> </a:t>
            </a:r>
            <a:r>
              <a:rPr lang="ru-RU" dirty="0" err="1"/>
              <a:t>міжнародного</a:t>
            </a:r>
            <a:r>
              <a:rPr lang="ru-RU" dirty="0"/>
              <a:t> </a:t>
            </a:r>
            <a:r>
              <a:rPr lang="ru-RU" dirty="0" err="1"/>
              <a:t>злочину</a:t>
            </a:r>
            <a:endParaRPr lang="uk-UA" dirty="0"/>
          </a:p>
        </p:txBody>
      </p:sp>
      <p:sp>
        <p:nvSpPr>
          <p:cNvPr id="8" name="Стрілка: униз 7">
            <a:extLst>
              <a:ext uri="{FF2B5EF4-FFF2-40B4-BE49-F238E27FC236}">
                <a16:creationId xmlns:a16="http://schemas.microsoft.com/office/drawing/2014/main" id="{E1AD0596-C43A-45A2-B148-8A664E2AEE28}"/>
              </a:ext>
            </a:extLst>
          </p:cNvPr>
          <p:cNvSpPr/>
          <p:nvPr/>
        </p:nvSpPr>
        <p:spPr>
          <a:xfrm>
            <a:off x="9018702" y="3208648"/>
            <a:ext cx="484632" cy="440704"/>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uk-UA"/>
          </a:p>
        </p:txBody>
      </p:sp>
    </p:spTree>
    <p:extLst>
      <p:ext uri="{BB962C8B-B14F-4D97-AF65-F5344CB8AC3E}">
        <p14:creationId xmlns:p14="http://schemas.microsoft.com/office/powerpoint/2010/main" val="3726167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a:extLst>
              <a:ext uri="{FF2B5EF4-FFF2-40B4-BE49-F238E27FC236}">
                <a16:creationId xmlns:a16="http://schemas.microsoft.com/office/drawing/2014/main" id="{FE35BC42-2B18-43CF-80CB-24D42186EDB6}"/>
              </a:ext>
            </a:extLst>
          </p:cNvPr>
          <p:cNvGraphicFramePr>
            <a:graphicFrameLocks noGrp="1"/>
          </p:cNvGraphicFramePr>
          <p:nvPr>
            <p:ph idx="1"/>
            <p:extLst>
              <p:ext uri="{D42A27DB-BD31-4B8C-83A1-F6EECF244321}">
                <p14:modId xmlns:p14="http://schemas.microsoft.com/office/powerpoint/2010/main" val="3741997755"/>
              </p:ext>
            </p:extLst>
          </p:nvPr>
        </p:nvGraphicFramePr>
        <p:xfrm>
          <a:off x="1159668" y="377072"/>
          <a:ext cx="9872663" cy="6089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2382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B136A30-3691-4E89-A30E-0EC1317F560D}"/>
              </a:ext>
            </a:extLst>
          </p:cNvPr>
          <p:cNvSpPr>
            <a:spLocks noGrp="1"/>
          </p:cNvSpPr>
          <p:nvPr>
            <p:ph idx="1"/>
          </p:nvPr>
        </p:nvSpPr>
        <p:spPr>
          <a:xfrm>
            <a:off x="1159564" y="370003"/>
            <a:ext cx="9872871" cy="2373198"/>
          </a:xfrm>
        </p:spPr>
        <p:style>
          <a:lnRef idx="1">
            <a:schemeClr val="accent4"/>
          </a:lnRef>
          <a:fillRef idx="2">
            <a:schemeClr val="accent4"/>
          </a:fillRef>
          <a:effectRef idx="1">
            <a:schemeClr val="accent4"/>
          </a:effectRef>
          <a:fontRef idx="minor">
            <a:schemeClr val="dk1"/>
          </a:fontRef>
        </p:style>
        <p:txBody>
          <a:bodyPr/>
          <a:lstStyle/>
          <a:p>
            <a:pPr algn="just"/>
            <a:r>
              <a:rPr lang="uk-UA" dirty="0"/>
              <a:t>У теорії міжнародного кримінального права найбільшою популярністю (</a:t>
            </a:r>
            <a:r>
              <a:rPr lang="uk-UA" u="sng" dirty="0">
                <a:effectLst>
                  <a:outerShdw blurRad="38100" dist="38100" dir="2700000" algn="tl">
                    <a:srgbClr val="000000">
                      <a:alpha val="43137"/>
                    </a:srgbClr>
                  </a:outerShdw>
                </a:effectLst>
              </a:rPr>
              <a:t>спірне твердження</a:t>
            </a:r>
            <a:r>
              <a:rPr lang="uk-UA" dirty="0"/>
              <a:t>) користується той підхід, що воно охоплює лише злочини, що підпадають безпосередньо під юрисдикцію міжнародних судів і трибуналів (геноцид, злочини проти людяності, воєнні злочини і злочин агресії). При цьому не включає в себе піратство, рабство, тортури, тероризм та інші злочини міжнародного характеру.</a:t>
            </a:r>
          </a:p>
        </p:txBody>
      </p:sp>
      <p:sp>
        <p:nvSpPr>
          <p:cNvPr id="5" name="TextBox 4">
            <a:extLst>
              <a:ext uri="{FF2B5EF4-FFF2-40B4-BE49-F238E27FC236}">
                <a16:creationId xmlns:a16="http://schemas.microsoft.com/office/drawing/2014/main" id="{591BEE15-19CD-4642-9B8E-30C1D0B6D187}"/>
              </a:ext>
            </a:extLst>
          </p:cNvPr>
          <p:cNvSpPr txBox="1"/>
          <p:nvPr/>
        </p:nvSpPr>
        <p:spPr>
          <a:xfrm>
            <a:off x="1159564" y="3154605"/>
            <a:ext cx="987287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uk-UA" dirty="0" err="1"/>
              <a:t>Невідʼємною</a:t>
            </a:r>
            <a:r>
              <a:rPr lang="uk-UA" dirty="0"/>
              <a:t> складовою МКП є міжнародне співробітництво у боротьбі зі злочинністю — це комплекс методів, заходів, спрямованих на співробітництво держав у запобіганні та боротьбі з окремими видами злочинів та на видачу злочинців. </a:t>
            </a:r>
          </a:p>
        </p:txBody>
      </p:sp>
    </p:spTree>
    <p:extLst>
      <p:ext uri="{BB962C8B-B14F-4D97-AF65-F5344CB8AC3E}">
        <p14:creationId xmlns:p14="http://schemas.microsoft.com/office/powerpoint/2010/main" val="2317310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4453468" y="1278467"/>
            <a:ext cx="2980266" cy="87206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dirty="0"/>
              <a:t>Предмет </a:t>
            </a:r>
            <a:r>
              <a:rPr lang="uk-UA" dirty="0" err="1"/>
              <a:t>МКП</a:t>
            </a:r>
            <a:endParaRPr lang="ru-RU" dirty="0"/>
          </a:p>
        </p:txBody>
      </p:sp>
      <p:sp>
        <p:nvSpPr>
          <p:cNvPr id="7" name="Прямоугольник 6"/>
          <p:cNvSpPr/>
          <p:nvPr/>
        </p:nvSpPr>
        <p:spPr>
          <a:xfrm>
            <a:off x="2192867" y="2700868"/>
            <a:ext cx="3445934" cy="19049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dirty="0"/>
              <a:t>відносини, пов'язані з вчиненням міжнародного кримінального злочину і притягненням до міжнародної кримінальної відповідальності</a:t>
            </a:r>
            <a:endParaRPr lang="ru-RU" dirty="0"/>
          </a:p>
        </p:txBody>
      </p:sp>
      <p:sp>
        <p:nvSpPr>
          <p:cNvPr id="8" name="Прямоугольник 7"/>
          <p:cNvSpPr/>
          <p:nvPr/>
        </p:nvSpPr>
        <p:spPr>
          <a:xfrm>
            <a:off x="6451600" y="2717800"/>
            <a:ext cx="3479798" cy="187113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err="1"/>
              <a:t>відносини</a:t>
            </a:r>
            <a:r>
              <a:rPr lang="ru-RU" dirty="0"/>
              <a:t>, </a:t>
            </a:r>
            <a:r>
              <a:rPr lang="ru-RU" dirty="0" err="1"/>
              <a:t>пов'язані</a:t>
            </a:r>
            <a:r>
              <a:rPr lang="ru-RU" dirty="0"/>
              <a:t> </a:t>
            </a:r>
            <a:r>
              <a:rPr lang="ru-RU" dirty="0" err="1"/>
              <a:t>з</a:t>
            </a:r>
            <a:r>
              <a:rPr lang="ru-RU" dirty="0"/>
              <a:t> </a:t>
            </a:r>
            <a:r>
              <a:rPr lang="ru-RU" dirty="0" err="1"/>
              <a:t>питаннями</a:t>
            </a:r>
            <a:r>
              <a:rPr lang="ru-RU" dirty="0"/>
              <a:t> </a:t>
            </a:r>
            <a:r>
              <a:rPr lang="ru-RU" dirty="0" err="1"/>
              <a:t>встановлення</a:t>
            </a:r>
            <a:r>
              <a:rPr lang="ru-RU" dirty="0"/>
              <a:t> </a:t>
            </a:r>
            <a:r>
              <a:rPr lang="ru-RU" dirty="0" err="1"/>
              <a:t>відповідальності</a:t>
            </a:r>
            <a:r>
              <a:rPr lang="ru-RU" dirty="0"/>
              <a:t> за </a:t>
            </a:r>
            <a:r>
              <a:rPr lang="ru-RU" dirty="0" err="1"/>
              <a:t>злочини</a:t>
            </a:r>
            <a:r>
              <a:rPr lang="ru-RU" dirty="0"/>
              <a:t> </a:t>
            </a:r>
            <a:r>
              <a:rPr lang="ru-RU" dirty="0" err="1"/>
              <a:t>міжнародного</a:t>
            </a:r>
            <a:r>
              <a:rPr lang="ru-RU" dirty="0"/>
              <a:t> характеру</a:t>
            </a:r>
          </a:p>
        </p:txBody>
      </p:sp>
      <p:sp>
        <p:nvSpPr>
          <p:cNvPr id="9" name="Стрелка вправо 8"/>
          <p:cNvSpPr/>
          <p:nvPr/>
        </p:nvSpPr>
        <p:spPr>
          <a:xfrm rot="3419610">
            <a:off x="6601765" y="2187633"/>
            <a:ext cx="541890" cy="484632"/>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1" name="Стрелка вниз 10"/>
          <p:cNvSpPr/>
          <p:nvPr/>
        </p:nvSpPr>
        <p:spPr>
          <a:xfrm rot="2368528">
            <a:off x="4605078" y="2122656"/>
            <a:ext cx="484632" cy="554722"/>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4" name="Овал 13"/>
          <p:cNvSpPr/>
          <p:nvPr/>
        </p:nvSpPr>
        <p:spPr>
          <a:xfrm>
            <a:off x="2700868" y="4868333"/>
            <a:ext cx="2175932" cy="127846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dirty="0"/>
              <a:t>Охоронні відносини</a:t>
            </a:r>
            <a:endParaRPr lang="ru-RU" dirty="0"/>
          </a:p>
        </p:txBody>
      </p:sp>
      <p:sp>
        <p:nvSpPr>
          <p:cNvPr id="17" name="Овал 16"/>
          <p:cNvSpPr/>
          <p:nvPr/>
        </p:nvSpPr>
        <p:spPr>
          <a:xfrm>
            <a:off x="6858001" y="4902199"/>
            <a:ext cx="2175932" cy="127846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dirty="0"/>
              <a:t>Регулятивні відносини</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E44BA5-335A-40E1-828E-D549138E3517}"/>
              </a:ext>
            </a:extLst>
          </p:cNvPr>
          <p:cNvSpPr>
            <a:spLocks noGrp="1"/>
          </p:cNvSpPr>
          <p:nvPr>
            <p:ph type="title"/>
          </p:nvPr>
        </p:nvSpPr>
        <p:spPr/>
        <p:txBody>
          <a:bodyPr/>
          <a:lstStyle/>
          <a:p>
            <a:pPr algn="just"/>
            <a:r>
              <a:rPr lang="ru-RU" dirty="0"/>
              <a:t>3. </a:t>
            </a:r>
            <a:r>
              <a:rPr lang="ru-RU" dirty="0" err="1"/>
              <a:t>Джерела</a:t>
            </a:r>
            <a:r>
              <a:rPr lang="ru-RU" dirty="0"/>
              <a:t> </a:t>
            </a:r>
            <a:r>
              <a:rPr lang="ru-RU" dirty="0" err="1"/>
              <a:t>міжнародного</a:t>
            </a:r>
            <a:r>
              <a:rPr lang="ru-RU" dirty="0"/>
              <a:t> </a:t>
            </a:r>
            <a:r>
              <a:rPr lang="ru-RU" dirty="0" err="1"/>
              <a:t>кримінального</a:t>
            </a:r>
            <a:r>
              <a:rPr lang="ru-RU" dirty="0"/>
              <a:t> права</a:t>
            </a:r>
            <a:endParaRPr lang="uk-UA" dirty="0"/>
          </a:p>
        </p:txBody>
      </p:sp>
      <p:graphicFrame>
        <p:nvGraphicFramePr>
          <p:cNvPr id="4" name="Місце для вмісту 3">
            <a:extLst>
              <a:ext uri="{FF2B5EF4-FFF2-40B4-BE49-F238E27FC236}">
                <a16:creationId xmlns:a16="http://schemas.microsoft.com/office/drawing/2014/main" id="{B9146652-612C-4A60-B67C-D4813D65D422}"/>
              </a:ext>
            </a:extLst>
          </p:cNvPr>
          <p:cNvGraphicFramePr>
            <a:graphicFrameLocks noGrp="1"/>
          </p:cNvGraphicFramePr>
          <p:nvPr>
            <p:ph idx="1"/>
            <p:extLst>
              <p:ext uri="{D42A27DB-BD31-4B8C-83A1-F6EECF244321}">
                <p14:modId xmlns:p14="http://schemas.microsoft.com/office/powerpoint/2010/main" val="3286594484"/>
              </p:ext>
            </p:extLst>
          </p:nvPr>
        </p:nvGraphicFramePr>
        <p:xfrm>
          <a:off x="1143000" y="2057400"/>
          <a:ext cx="9872663"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5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D43789-CA80-4117-896B-0A1067213357}"/>
              </a:ext>
            </a:extLst>
          </p:cNvPr>
          <p:cNvSpPr>
            <a:spLocks noGrp="1"/>
          </p:cNvSpPr>
          <p:nvPr>
            <p:ph type="title"/>
          </p:nvPr>
        </p:nvSpPr>
        <p:spPr/>
        <p:txBody>
          <a:bodyPr/>
          <a:lstStyle/>
          <a:p>
            <a:r>
              <a:rPr lang="uk-UA" dirty="0"/>
              <a:t>План</a:t>
            </a:r>
          </a:p>
        </p:txBody>
      </p:sp>
      <p:sp>
        <p:nvSpPr>
          <p:cNvPr id="3" name="Місце для вмісту 2">
            <a:extLst>
              <a:ext uri="{FF2B5EF4-FFF2-40B4-BE49-F238E27FC236}">
                <a16:creationId xmlns:a16="http://schemas.microsoft.com/office/drawing/2014/main" id="{F51C86A3-7AEA-43BF-89B2-12433777DCC8}"/>
              </a:ext>
            </a:extLst>
          </p:cNvPr>
          <p:cNvSpPr>
            <a:spLocks noGrp="1"/>
          </p:cNvSpPr>
          <p:nvPr>
            <p:ph idx="1"/>
          </p:nvPr>
        </p:nvSpPr>
        <p:spPr/>
        <p:txBody>
          <a:bodyPr/>
          <a:lstStyle/>
          <a:p>
            <a:r>
              <a:rPr lang="ru-RU" dirty="0"/>
              <a:t>1.	</a:t>
            </a:r>
            <a:r>
              <a:rPr lang="ru-RU" dirty="0" err="1"/>
              <a:t>Становлення</a:t>
            </a:r>
            <a:r>
              <a:rPr lang="ru-RU" dirty="0"/>
              <a:t> та </a:t>
            </a:r>
            <a:r>
              <a:rPr lang="ru-RU" dirty="0" err="1"/>
              <a:t>розвиток</a:t>
            </a:r>
            <a:r>
              <a:rPr lang="ru-RU" dirty="0"/>
              <a:t> </a:t>
            </a:r>
            <a:r>
              <a:rPr lang="ru-RU" dirty="0" err="1"/>
              <a:t>міжнародного</a:t>
            </a:r>
            <a:r>
              <a:rPr lang="ru-RU" dirty="0"/>
              <a:t> </a:t>
            </a:r>
            <a:r>
              <a:rPr lang="ru-RU" dirty="0" err="1"/>
              <a:t>кримінального</a:t>
            </a:r>
            <a:r>
              <a:rPr lang="ru-RU" dirty="0"/>
              <a:t> права</a:t>
            </a:r>
          </a:p>
          <a:p>
            <a:r>
              <a:rPr lang="ru-RU" dirty="0"/>
              <a:t>2.	</a:t>
            </a:r>
            <a:r>
              <a:rPr lang="ru-RU" dirty="0" err="1"/>
              <a:t>Поняття</a:t>
            </a:r>
            <a:r>
              <a:rPr lang="ru-RU" dirty="0"/>
              <a:t>, предмет, </a:t>
            </a:r>
            <a:r>
              <a:rPr lang="ru-RU" dirty="0" err="1"/>
              <a:t>особливості</a:t>
            </a:r>
            <a:r>
              <a:rPr lang="ru-RU" dirty="0"/>
              <a:t> </a:t>
            </a:r>
            <a:r>
              <a:rPr lang="ru-RU" dirty="0" err="1"/>
              <a:t>міжнародного</a:t>
            </a:r>
            <a:r>
              <a:rPr lang="ru-RU" dirty="0"/>
              <a:t> </a:t>
            </a:r>
            <a:r>
              <a:rPr lang="ru-RU" dirty="0" err="1"/>
              <a:t>кримінального</a:t>
            </a:r>
            <a:r>
              <a:rPr lang="ru-RU" dirty="0"/>
              <a:t> права</a:t>
            </a:r>
          </a:p>
          <a:p>
            <a:r>
              <a:rPr lang="ru-RU" dirty="0"/>
              <a:t>3.	</a:t>
            </a:r>
            <a:r>
              <a:rPr lang="ru-RU" dirty="0" err="1"/>
              <a:t>Джерела</a:t>
            </a:r>
            <a:r>
              <a:rPr lang="ru-RU" dirty="0"/>
              <a:t> </a:t>
            </a:r>
            <a:r>
              <a:rPr lang="ru-RU" dirty="0" err="1"/>
              <a:t>міжнародного</a:t>
            </a:r>
            <a:r>
              <a:rPr lang="ru-RU" dirty="0"/>
              <a:t> </a:t>
            </a:r>
            <a:r>
              <a:rPr lang="ru-RU" dirty="0" err="1"/>
              <a:t>кримінального</a:t>
            </a:r>
            <a:r>
              <a:rPr lang="ru-RU" dirty="0"/>
              <a:t> права</a:t>
            </a:r>
          </a:p>
          <a:p>
            <a:r>
              <a:rPr lang="ru-RU" dirty="0"/>
              <a:t>4.	</a:t>
            </a:r>
            <a:r>
              <a:rPr lang="ru-RU" dirty="0" err="1"/>
              <a:t>Методи</a:t>
            </a:r>
            <a:r>
              <a:rPr lang="ru-RU" dirty="0"/>
              <a:t> правового </a:t>
            </a:r>
            <a:r>
              <a:rPr lang="ru-RU" dirty="0" err="1"/>
              <a:t>регулювання</a:t>
            </a:r>
            <a:r>
              <a:rPr lang="ru-RU" dirty="0"/>
              <a:t>.</a:t>
            </a:r>
          </a:p>
          <a:p>
            <a:endParaRPr lang="uk-UA" dirty="0"/>
          </a:p>
        </p:txBody>
      </p:sp>
    </p:spTree>
    <p:extLst>
      <p:ext uri="{BB962C8B-B14F-4D97-AF65-F5344CB8AC3E}">
        <p14:creationId xmlns:p14="http://schemas.microsoft.com/office/powerpoint/2010/main" val="3977734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a:extLst>
              <a:ext uri="{FF2B5EF4-FFF2-40B4-BE49-F238E27FC236}">
                <a16:creationId xmlns:a16="http://schemas.microsoft.com/office/drawing/2014/main" id="{1839FE8E-3E65-40EC-9B67-0A7D385C66EC}"/>
              </a:ext>
            </a:extLst>
          </p:cNvPr>
          <p:cNvGraphicFramePr>
            <a:graphicFrameLocks noGrp="1"/>
          </p:cNvGraphicFramePr>
          <p:nvPr>
            <p:ph idx="1"/>
            <p:extLst>
              <p:ext uri="{D42A27DB-BD31-4B8C-83A1-F6EECF244321}">
                <p14:modId xmlns:p14="http://schemas.microsoft.com/office/powerpoint/2010/main" val="1077467376"/>
              </p:ext>
            </p:extLst>
          </p:nvPr>
        </p:nvGraphicFramePr>
        <p:xfrm>
          <a:off x="1143000" y="575035"/>
          <a:ext cx="9872663" cy="5520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685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EB9ABDDE-C41E-4401-B5B8-FC44A2531D09}"/>
              </a:ext>
            </a:extLst>
          </p:cNvPr>
          <p:cNvSpPr/>
          <p:nvPr/>
        </p:nvSpPr>
        <p:spPr>
          <a:xfrm>
            <a:off x="2106180" y="489926"/>
            <a:ext cx="7979641"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dirty="0"/>
              <a:t>2. </a:t>
            </a:r>
            <a:r>
              <a:rPr lang="ru-RU" dirty="0" err="1"/>
              <a:t>міжнародні</a:t>
            </a:r>
            <a:r>
              <a:rPr lang="ru-RU" dirty="0"/>
              <a:t> договори, </a:t>
            </a:r>
            <a:r>
              <a:rPr lang="ru-RU" dirty="0" err="1"/>
              <a:t>що</a:t>
            </a:r>
            <a:r>
              <a:rPr lang="ru-RU" dirty="0"/>
              <a:t> </a:t>
            </a:r>
            <a:r>
              <a:rPr lang="ru-RU" dirty="0" err="1"/>
              <a:t>регламентують</a:t>
            </a:r>
            <a:r>
              <a:rPr lang="ru-RU" dirty="0"/>
              <a:t> </a:t>
            </a:r>
            <a:r>
              <a:rPr lang="ru-RU" dirty="0" err="1"/>
              <a:t>співробітництво</a:t>
            </a:r>
            <a:r>
              <a:rPr lang="ru-RU" dirty="0"/>
              <a:t> держав у </a:t>
            </a:r>
            <a:r>
              <a:rPr lang="ru-RU" dirty="0" err="1"/>
              <a:t>протидії</a:t>
            </a:r>
            <a:r>
              <a:rPr lang="ru-RU" dirty="0"/>
              <a:t>, </a:t>
            </a:r>
            <a:r>
              <a:rPr lang="ru-RU" dirty="0" err="1"/>
              <a:t>запобігання</a:t>
            </a:r>
            <a:r>
              <a:rPr lang="ru-RU" dirty="0"/>
              <a:t> і </a:t>
            </a:r>
            <a:r>
              <a:rPr lang="ru-RU" dirty="0" err="1"/>
              <a:t>боротьбі</a:t>
            </a:r>
            <a:r>
              <a:rPr lang="ru-RU" dirty="0"/>
              <a:t> із </a:t>
            </a:r>
            <a:r>
              <a:rPr lang="ru-RU" dirty="0" err="1"/>
              <a:t>окремими</a:t>
            </a:r>
            <a:r>
              <a:rPr lang="ru-RU" dirty="0"/>
              <a:t> видами </a:t>
            </a:r>
            <a:r>
              <a:rPr lang="ru-RU" dirty="0" err="1"/>
              <a:t>злочинів</a:t>
            </a:r>
            <a:endParaRPr lang="ru-RU" dirty="0"/>
          </a:p>
        </p:txBody>
      </p:sp>
      <p:graphicFrame>
        <p:nvGraphicFramePr>
          <p:cNvPr id="8" name="Таблица 8">
            <a:extLst>
              <a:ext uri="{FF2B5EF4-FFF2-40B4-BE49-F238E27FC236}">
                <a16:creationId xmlns:a16="http://schemas.microsoft.com/office/drawing/2014/main" id="{286AFF0F-EBA7-4FFF-ABE1-700EF1C7C055}"/>
              </a:ext>
            </a:extLst>
          </p:cNvPr>
          <p:cNvGraphicFramePr>
            <a:graphicFrameLocks noGrp="1"/>
          </p:cNvGraphicFramePr>
          <p:nvPr>
            <p:ph idx="1"/>
            <p:extLst>
              <p:ext uri="{D42A27DB-BD31-4B8C-83A1-F6EECF244321}">
                <p14:modId xmlns:p14="http://schemas.microsoft.com/office/powerpoint/2010/main" val="1291648876"/>
              </p:ext>
            </p:extLst>
          </p:nvPr>
        </p:nvGraphicFramePr>
        <p:xfrm>
          <a:off x="585926" y="1136257"/>
          <a:ext cx="11185864" cy="5231817"/>
        </p:xfrm>
        <a:graphic>
          <a:graphicData uri="http://schemas.openxmlformats.org/drawingml/2006/table">
            <a:tbl>
              <a:tblPr firstRow="1" bandRow="1">
                <a:tableStyleId>{7DF18680-E054-41AD-8BC1-D1AEF772440D}</a:tableStyleId>
              </a:tblPr>
              <a:tblGrid>
                <a:gridCol w="7353797">
                  <a:extLst>
                    <a:ext uri="{9D8B030D-6E8A-4147-A177-3AD203B41FA5}">
                      <a16:colId xmlns:a16="http://schemas.microsoft.com/office/drawing/2014/main" val="698682251"/>
                    </a:ext>
                  </a:extLst>
                </a:gridCol>
                <a:gridCol w="3832067">
                  <a:extLst>
                    <a:ext uri="{9D8B030D-6E8A-4147-A177-3AD203B41FA5}">
                      <a16:colId xmlns:a16="http://schemas.microsoft.com/office/drawing/2014/main" val="1972895751"/>
                    </a:ext>
                  </a:extLst>
                </a:gridCol>
              </a:tblGrid>
              <a:tr h="388416">
                <a:tc>
                  <a:txBody>
                    <a:bodyPr/>
                    <a:lstStyle/>
                    <a:p>
                      <a:pPr algn="ctr"/>
                      <a:r>
                        <a:rPr lang="ru-RU" dirty="0" err="1"/>
                        <a:t>універсальні</a:t>
                      </a:r>
                      <a:endParaRPr lang="ru-RU" dirty="0"/>
                    </a:p>
                  </a:txBody>
                  <a:tcPr/>
                </a:tc>
                <a:tc>
                  <a:txBody>
                    <a:bodyPr/>
                    <a:lstStyle/>
                    <a:p>
                      <a:pPr algn="ctr"/>
                      <a:r>
                        <a:rPr lang="ru-RU" dirty="0" err="1"/>
                        <a:t>регіональні</a:t>
                      </a:r>
                      <a:endParaRPr lang="ru-RU" dirty="0"/>
                    </a:p>
                  </a:txBody>
                  <a:tcPr/>
                </a:tc>
                <a:extLst>
                  <a:ext uri="{0D108BD9-81ED-4DB2-BD59-A6C34878D82A}">
                    <a16:rowId xmlns:a16="http://schemas.microsoft.com/office/drawing/2014/main" val="934326237"/>
                  </a:ext>
                </a:extLst>
              </a:tr>
              <a:tr h="4843401">
                <a:tc>
                  <a:txBody>
                    <a:bodyPr/>
                    <a:lstStyle/>
                    <a:p>
                      <a:pPr marL="285750" indent="-285750">
                        <a:buFont typeface="Wingdings" panose="05000000000000000000" pitchFamily="2" charset="2"/>
                        <a:buChar char="q"/>
                      </a:pPr>
                      <a:r>
                        <a:rPr lang="uk-UA" sz="1600" noProof="0" dirty="0"/>
                        <a:t>Конвенція про рабство 1926 р.;</a:t>
                      </a:r>
                    </a:p>
                    <a:p>
                      <a:pPr marL="285750" indent="-285750">
                        <a:buFont typeface="Wingdings" panose="05000000000000000000" pitchFamily="2" charset="2"/>
                        <a:buChar char="q"/>
                      </a:pPr>
                      <a:r>
                        <a:rPr lang="uk-UA" sz="1600" noProof="0" dirty="0"/>
                        <a:t>Міжнародна конвенція про боротьбу з підробкою грошових знаків 1929 р.; </a:t>
                      </a:r>
                    </a:p>
                    <a:p>
                      <a:pPr marL="285750" indent="-285750">
                        <a:buFont typeface="Wingdings" panose="05000000000000000000" pitchFamily="2" charset="2"/>
                        <a:buChar char="q"/>
                      </a:pPr>
                      <a:r>
                        <a:rPr lang="uk-UA" sz="1600" noProof="0" dirty="0"/>
                        <a:t>Конвенція про попередження злочину геноциду та покарання за нього 1948 р.;</a:t>
                      </a:r>
                    </a:p>
                    <a:p>
                      <a:pPr marL="285750" indent="-285750">
                        <a:buFont typeface="Wingdings" panose="05000000000000000000" pitchFamily="2" charset="2"/>
                        <a:buChar char="q"/>
                      </a:pPr>
                      <a:r>
                        <a:rPr lang="uk-UA" sz="1600" noProof="0" dirty="0"/>
                        <a:t>Конвенція про боротьбу з торгівлею людьми і експлуатацією проституції третіми особами 1950 р.; </a:t>
                      </a:r>
                    </a:p>
                    <a:p>
                      <a:pPr marL="285750" indent="-285750">
                        <a:buFont typeface="Wingdings" panose="05000000000000000000" pitchFamily="2" charset="2"/>
                        <a:buChar char="q"/>
                      </a:pPr>
                      <a:r>
                        <a:rPr lang="uk-UA" sz="1600" noProof="0" dirty="0"/>
                        <a:t>Єдина конвенція про наркотичні засоби 1961 р.; </a:t>
                      </a:r>
                    </a:p>
                    <a:p>
                      <a:pPr marL="285750" indent="-285750">
                        <a:buFont typeface="Wingdings" panose="05000000000000000000" pitchFamily="2" charset="2"/>
                        <a:buChar char="q"/>
                      </a:pPr>
                      <a:r>
                        <a:rPr lang="uk-UA" sz="1600" noProof="0" dirty="0"/>
                        <a:t>Конвенція про відкрите море 1958 р. і Конвенція ООН з морського права 1982 р. в частині, що стосується боротьби з морським піратством; </a:t>
                      </a:r>
                    </a:p>
                    <a:p>
                      <a:pPr marL="285750" indent="-285750">
                        <a:buFont typeface="Wingdings" panose="05000000000000000000" pitchFamily="2" charset="2"/>
                        <a:buChar char="q"/>
                      </a:pPr>
                      <a:r>
                        <a:rPr lang="uk-UA" sz="1600" noProof="0" dirty="0"/>
                        <a:t>Конвенція про злочини та деякі інші акти, що вчиняються на борту повітряних суден 1970 р.; </a:t>
                      </a:r>
                    </a:p>
                    <a:p>
                      <a:pPr marL="285750" indent="-285750">
                        <a:buFont typeface="Wingdings" panose="05000000000000000000" pitchFamily="2" charset="2"/>
                        <a:buChar char="q"/>
                      </a:pPr>
                      <a:r>
                        <a:rPr lang="uk-UA" sz="1600" noProof="0" dirty="0"/>
                        <a:t>Конвенція про боротьбу з незаконними актами, спрямованими проти безпеки цивільної авіації, 1971 р.; </a:t>
                      </a:r>
                    </a:p>
                    <a:p>
                      <a:pPr marL="285750" indent="-285750">
                        <a:buFont typeface="Wingdings" panose="05000000000000000000" pitchFamily="2" charset="2"/>
                        <a:buChar char="q"/>
                      </a:pPr>
                      <a:r>
                        <a:rPr lang="uk-UA" sz="1600" noProof="0" dirty="0"/>
                        <a:t>Конвенція про психотропні речовини 1971 р.; </a:t>
                      </a:r>
                    </a:p>
                    <a:p>
                      <a:pPr marL="285750" indent="-285750">
                        <a:buFont typeface="Wingdings" panose="05000000000000000000" pitchFamily="2" charset="2"/>
                        <a:buChar char="q"/>
                      </a:pPr>
                      <a:r>
                        <a:rPr lang="uk-UA" sz="1600" noProof="0" dirty="0"/>
                        <a:t>Міжнародна конвенція про припинення злочину апартеїду та покарання за нього 1973 р.; </a:t>
                      </a:r>
                    </a:p>
                    <a:p>
                      <a:pPr marL="285750" indent="-285750">
                        <a:buFont typeface="Wingdings" panose="05000000000000000000" pitchFamily="2" charset="2"/>
                        <a:buChar char="q"/>
                      </a:pPr>
                      <a:r>
                        <a:rPr lang="uk-UA" sz="1600" noProof="0" dirty="0"/>
                        <a:t>Конвенція про попередження і покарання злочинів проти осіб, що користуються міжнародним захистом, в тому числі дипломатичних агентів, 1973 р.; </a:t>
                      </a:r>
                    </a:p>
                  </a:txBody>
                  <a:tcPr/>
                </a:tc>
                <a:tc>
                  <a:txBody>
                    <a:bodyPr/>
                    <a:lstStyle/>
                    <a:p>
                      <a:pPr marL="285750" indent="-285750" algn="just">
                        <a:buFont typeface="Wingdings" panose="05000000000000000000" pitchFamily="2" charset="2"/>
                        <a:buChar char="q"/>
                      </a:pPr>
                      <a:r>
                        <a:rPr lang="ru-RU" sz="1600" dirty="0" err="1"/>
                        <a:t>Європейська</a:t>
                      </a:r>
                      <a:r>
                        <a:rPr lang="ru-RU" sz="1600" dirty="0"/>
                        <a:t> </a:t>
                      </a:r>
                      <a:r>
                        <a:rPr lang="ru-RU" sz="1600" dirty="0" err="1"/>
                        <a:t>конвенція</a:t>
                      </a:r>
                      <a:r>
                        <a:rPr lang="ru-RU" sz="1600" dirty="0"/>
                        <a:t> про </a:t>
                      </a:r>
                      <a:r>
                        <a:rPr lang="ru-RU" sz="1600" dirty="0" err="1"/>
                        <a:t>видачу</a:t>
                      </a:r>
                      <a:r>
                        <a:rPr lang="ru-RU" sz="1600" dirty="0"/>
                        <a:t> </a:t>
                      </a:r>
                      <a:r>
                        <a:rPr lang="ru-RU" sz="1600" dirty="0" err="1"/>
                        <a:t>правопорушників</a:t>
                      </a:r>
                      <a:r>
                        <a:rPr lang="ru-RU" sz="1600" dirty="0"/>
                        <a:t> 1957 р.; </a:t>
                      </a:r>
                    </a:p>
                    <a:p>
                      <a:pPr marL="285750" indent="-285750" algn="just">
                        <a:buFont typeface="Wingdings" panose="05000000000000000000" pitchFamily="2" charset="2"/>
                        <a:buChar char="q"/>
                      </a:pPr>
                      <a:r>
                        <a:rPr lang="ru-RU" sz="1600" dirty="0" err="1"/>
                        <a:t>Європейська</a:t>
                      </a:r>
                      <a:r>
                        <a:rPr lang="ru-RU" sz="1600" dirty="0"/>
                        <a:t> </a:t>
                      </a:r>
                      <a:r>
                        <a:rPr lang="ru-RU" sz="1600" dirty="0" err="1"/>
                        <a:t>конвенція</a:t>
                      </a:r>
                      <a:r>
                        <a:rPr lang="ru-RU" sz="1600" dirty="0"/>
                        <a:t> про </a:t>
                      </a:r>
                      <a:r>
                        <a:rPr lang="ru-RU" sz="1600" dirty="0" err="1"/>
                        <a:t>взаємну</a:t>
                      </a:r>
                      <a:r>
                        <a:rPr lang="ru-RU" sz="1600" dirty="0"/>
                        <a:t> </a:t>
                      </a:r>
                      <a:r>
                        <a:rPr lang="ru-RU" sz="1600" dirty="0" err="1"/>
                        <a:t>правову</a:t>
                      </a:r>
                      <a:r>
                        <a:rPr lang="ru-RU" sz="1600" dirty="0"/>
                        <a:t> </a:t>
                      </a:r>
                      <a:r>
                        <a:rPr lang="ru-RU" sz="1600" dirty="0" err="1"/>
                        <a:t>допомогу</a:t>
                      </a:r>
                      <a:r>
                        <a:rPr lang="ru-RU" sz="1600" dirty="0"/>
                        <a:t> у </a:t>
                      </a:r>
                      <a:r>
                        <a:rPr lang="ru-RU" sz="1600" dirty="0" err="1"/>
                        <a:t>кримінальних</a:t>
                      </a:r>
                      <a:r>
                        <a:rPr lang="ru-RU" sz="1600" dirty="0"/>
                        <a:t> справах 1959 р. та </a:t>
                      </a:r>
                      <a:r>
                        <a:rPr lang="ru-RU" sz="1600" dirty="0" err="1"/>
                        <a:t>додаткового</a:t>
                      </a:r>
                      <a:r>
                        <a:rPr lang="ru-RU" sz="1600" dirty="0"/>
                        <a:t> протоколу до </a:t>
                      </a:r>
                      <a:r>
                        <a:rPr lang="ru-RU" sz="1600" dirty="0" err="1"/>
                        <a:t>неї</a:t>
                      </a:r>
                      <a:r>
                        <a:rPr lang="ru-RU" sz="1600" dirty="0"/>
                        <a:t> 1978 р.; </a:t>
                      </a:r>
                    </a:p>
                    <a:p>
                      <a:pPr marL="285750" indent="-285750" algn="just">
                        <a:buFont typeface="Wingdings" panose="05000000000000000000" pitchFamily="2" charset="2"/>
                        <a:buChar char="q"/>
                      </a:pPr>
                      <a:r>
                        <a:rPr lang="ru-RU" sz="1600" dirty="0" err="1"/>
                        <a:t>Європейська</a:t>
                      </a:r>
                      <a:r>
                        <a:rPr lang="ru-RU" sz="1600" dirty="0"/>
                        <a:t> </a:t>
                      </a:r>
                      <a:r>
                        <a:rPr lang="ru-RU" sz="1600" dirty="0" err="1"/>
                        <a:t>конвенція</a:t>
                      </a:r>
                      <a:r>
                        <a:rPr lang="ru-RU" sz="1600" dirty="0"/>
                        <a:t> про </a:t>
                      </a:r>
                      <a:r>
                        <a:rPr lang="ru-RU" sz="1600" dirty="0" err="1"/>
                        <a:t>боротьбу</a:t>
                      </a:r>
                      <a:r>
                        <a:rPr lang="ru-RU" sz="1600" dirty="0"/>
                        <a:t> з </a:t>
                      </a:r>
                      <a:r>
                        <a:rPr lang="ru-RU" sz="1600" dirty="0" err="1"/>
                        <a:t>тероризмом</a:t>
                      </a:r>
                      <a:r>
                        <a:rPr lang="ru-RU" sz="1600" dirty="0"/>
                        <a:t> 1977 р.; </a:t>
                      </a:r>
                    </a:p>
                    <a:p>
                      <a:pPr marL="285750" indent="-285750" algn="just">
                        <a:buFont typeface="Wingdings" panose="05000000000000000000" pitchFamily="2" charset="2"/>
                        <a:buChar char="q"/>
                      </a:pPr>
                      <a:r>
                        <a:rPr lang="ru-RU" sz="1600" dirty="0" err="1"/>
                        <a:t>Конвенція</a:t>
                      </a:r>
                      <a:r>
                        <a:rPr lang="ru-RU" sz="1600" dirty="0"/>
                        <a:t> Ради </a:t>
                      </a:r>
                      <a:r>
                        <a:rPr lang="ru-RU" sz="1600" dirty="0" err="1"/>
                        <a:t>Європи</a:t>
                      </a:r>
                      <a:r>
                        <a:rPr lang="ru-RU" sz="1600" dirty="0"/>
                        <a:t> про </a:t>
                      </a:r>
                      <a:r>
                        <a:rPr lang="ru-RU" sz="1600" dirty="0" err="1"/>
                        <a:t>запобігання</a:t>
                      </a:r>
                      <a:r>
                        <a:rPr lang="ru-RU" sz="1600" dirty="0"/>
                        <a:t> </a:t>
                      </a:r>
                      <a:r>
                        <a:rPr lang="ru-RU" sz="1600" dirty="0" err="1"/>
                        <a:t>тероризму</a:t>
                      </a:r>
                      <a:r>
                        <a:rPr lang="ru-RU" sz="1600" dirty="0"/>
                        <a:t> 2005 р.; </a:t>
                      </a:r>
                    </a:p>
                    <a:p>
                      <a:pPr marL="285750" indent="-285750" algn="just">
                        <a:buFont typeface="Wingdings" panose="05000000000000000000" pitchFamily="2" charset="2"/>
                        <a:buChar char="q"/>
                      </a:pPr>
                      <a:r>
                        <a:rPr lang="ru-RU" sz="1600" dirty="0" err="1"/>
                        <a:t>Конвенція</a:t>
                      </a:r>
                      <a:r>
                        <a:rPr lang="ru-RU" sz="1600" dirty="0"/>
                        <a:t> про </a:t>
                      </a:r>
                      <a:r>
                        <a:rPr lang="ru-RU" sz="1600" dirty="0" err="1"/>
                        <a:t>кіберзлочинність</a:t>
                      </a:r>
                      <a:r>
                        <a:rPr lang="ru-RU" sz="1600" dirty="0"/>
                        <a:t> 2001р. </a:t>
                      </a:r>
                      <a:r>
                        <a:rPr lang="ru-RU" sz="1600" dirty="0" err="1"/>
                        <a:t>тощо</a:t>
                      </a:r>
                      <a:endParaRPr lang="ru-RU" sz="1600" dirty="0"/>
                    </a:p>
                  </a:txBody>
                  <a:tcPr/>
                </a:tc>
                <a:extLst>
                  <a:ext uri="{0D108BD9-81ED-4DB2-BD59-A6C34878D82A}">
                    <a16:rowId xmlns:a16="http://schemas.microsoft.com/office/drawing/2014/main" val="1624768641"/>
                  </a:ext>
                </a:extLst>
              </a:tr>
            </a:tbl>
          </a:graphicData>
        </a:graphic>
      </p:graphicFrame>
    </p:spTree>
    <p:extLst>
      <p:ext uri="{BB962C8B-B14F-4D97-AF65-F5344CB8AC3E}">
        <p14:creationId xmlns:p14="http://schemas.microsoft.com/office/powerpoint/2010/main" val="3961733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60140793-17F3-4B76-869B-335CC1BE94FA}"/>
              </a:ext>
            </a:extLst>
          </p:cNvPr>
          <p:cNvGraphicFramePr>
            <a:graphicFrameLocks noGrp="1"/>
          </p:cNvGraphicFramePr>
          <p:nvPr>
            <p:ph idx="1"/>
          </p:nvPr>
        </p:nvGraphicFramePr>
        <p:xfrm>
          <a:off x="2152650" y="637309"/>
          <a:ext cx="7886700" cy="5668876"/>
        </p:xfrm>
        <a:graphic>
          <a:graphicData uri="http://schemas.openxmlformats.org/drawingml/2006/table">
            <a:tbl>
              <a:tblPr firstRow="1" bandRow="1">
                <a:tableStyleId>{5C22544A-7EE6-4342-B048-85BDC9FD1C3A}</a:tableStyleId>
              </a:tblPr>
              <a:tblGrid>
                <a:gridCol w="5725968">
                  <a:extLst>
                    <a:ext uri="{9D8B030D-6E8A-4147-A177-3AD203B41FA5}">
                      <a16:colId xmlns:a16="http://schemas.microsoft.com/office/drawing/2014/main" val="3905156804"/>
                    </a:ext>
                  </a:extLst>
                </a:gridCol>
                <a:gridCol w="2160732">
                  <a:extLst>
                    <a:ext uri="{9D8B030D-6E8A-4147-A177-3AD203B41FA5}">
                      <a16:colId xmlns:a16="http://schemas.microsoft.com/office/drawing/2014/main" val="477330240"/>
                    </a:ext>
                  </a:extLst>
                </a:gridCol>
              </a:tblGrid>
              <a:tr h="5668876">
                <a:tc>
                  <a:txBody>
                    <a:bodyPr/>
                    <a:lstStyle/>
                    <a:p>
                      <a:pPr marL="285750" indent="-285750">
                        <a:buFont typeface="Wingdings" panose="05000000000000000000" pitchFamily="2" charset="2"/>
                        <a:buChar char="q"/>
                      </a:pPr>
                      <a:r>
                        <a:rPr lang="uk-UA" sz="1600" b="0" noProof="0" dirty="0">
                          <a:solidFill>
                            <a:schemeClr val="tx1"/>
                          </a:solidFill>
                        </a:rPr>
                        <a:t>Конвенція про боротьбу з незаконними актами, спрямованими проти безпеки цивільної авіації, 1971 р.; </a:t>
                      </a:r>
                    </a:p>
                    <a:p>
                      <a:pPr marL="285750" indent="-285750">
                        <a:buFont typeface="Wingdings" panose="05000000000000000000" pitchFamily="2" charset="2"/>
                        <a:buChar char="q"/>
                      </a:pPr>
                      <a:r>
                        <a:rPr lang="uk-UA" sz="1600" b="0" noProof="0" dirty="0">
                          <a:solidFill>
                            <a:schemeClr val="tx1"/>
                          </a:solidFill>
                        </a:rPr>
                        <a:t>Конвенція про психотропні речовини 1971 р.; </a:t>
                      </a:r>
                    </a:p>
                    <a:p>
                      <a:pPr marL="285750" indent="-285750">
                        <a:buFont typeface="Wingdings" panose="05000000000000000000" pitchFamily="2" charset="2"/>
                        <a:buChar char="q"/>
                      </a:pPr>
                      <a:r>
                        <a:rPr lang="uk-UA" sz="1600" b="0" noProof="0" dirty="0">
                          <a:solidFill>
                            <a:schemeClr val="tx1"/>
                          </a:solidFill>
                        </a:rPr>
                        <a:t>Міжнародна конвенція про припинення злочину апартеїду та покарання за нього 1973 р.; </a:t>
                      </a:r>
                    </a:p>
                    <a:p>
                      <a:pPr marL="285750" indent="-285750">
                        <a:buFont typeface="Wingdings" panose="05000000000000000000" pitchFamily="2" charset="2"/>
                        <a:buChar char="q"/>
                      </a:pPr>
                      <a:r>
                        <a:rPr lang="uk-UA" sz="1600" b="0" noProof="0" dirty="0">
                          <a:solidFill>
                            <a:schemeClr val="tx1"/>
                          </a:solidFill>
                        </a:rPr>
                        <a:t>Конвенція про попередження і покарання злочинів проти осіб, що користуються міжнародним захистом, в тому числі дипломатичних агентів, 1973 р.; </a:t>
                      </a:r>
                    </a:p>
                    <a:p>
                      <a:pPr marL="285750" indent="-285750">
                        <a:buFont typeface="Wingdings" panose="05000000000000000000" pitchFamily="2" charset="2"/>
                        <a:buChar char="q"/>
                      </a:pPr>
                      <a:r>
                        <a:rPr lang="uk-UA" sz="1600" b="0" noProof="0" dirty="0">
                          <a:solidFill>
                            <a:schemeClr val="tx1"/>
                          </a:solidFill>
                        </a:rPr>
                        <a:t>Міжнародна конвенція про боротьбу з захопленням заручників 1979 р.; </a:t>
                      </a:r>
                    </a:p>
                    <a:p>
                      <a:pPr marL="285750" indent="-285750">
                        <a:buFont typeface="Wingdings" panose="05000000000000000000" pitchFamily="2" charset="2"/>
                        <a:buChar char="q"/>
                      </a:pPr>
                      <a:r>
                        <a:rPr lang="uk-UA" sz="1600" b="0" noProof="0" dirty="0">
                          <a:solidFill>
                            <a:schemeClr val="tx1"/>
                          </a:solidFill>
                        </a:rPr>
                        <a:t>Конвенція про фізичний захист ядерного матеріалу 1980 р.; </a:t>
                      </a:r>
                    </a:p>
                    <a:p>
                      <a:pPr marL="285750" indent="-285750">
                        <a:buFont typeface="Wingdings" panose="05000000000000000000" pitchFamily="2" charset="2"/>
                        <a:buChar char="q"/>
                      </a:pPr>
                      <a:r>
                        <a:rPr lang="uk-UA" sz="1600" b="0" noProof="0" dirty="0">
                          <a:solidFill>
                            <a:schemeClr val="tx1"/>
                          </a:solidFill>
                        </a:rPr>
                        <a:t>Конвенція проти тортур і інших жорстоких, нелюдських чи таких, що принижують гідність, видів поводження та покарання 1985 р.; </a:t>
                      </a:r>
                    </a:p>
                    <a:p>
                      <a:pPr marL="285750" indent="-285750">
                        <a:buFont typeface="Wingdings" panose="05000000000000000000" pitchFamily="2" charset="2"/>
                        <a:buChar char="q"/>
                      </a:pPr>
                      <a:r>
                        <a:rPr lang="uk-UA" sz="1600" b="0" noProof="0" dirty="0">
                          <a:solidFill>
                            <a:schemeClr val="tx1"/>
                          </a:solidFill>
                        </a:rPr>
                        <a:t>Конвенція про боротьбу з незаконними актами, спрямованими проти безпеки морського судноплавства, 1988 р. та інші;</a:t>
                      </a:r>
                    </a:p>
                  </a:txBody>
                  <a:tcPr/>
                </a:tc>
                <a:tc>
                  <a:txBody>
                    <a:bodyPr/>
                    <a:lstStyle/>
                    <a:p>
                      <a:endParaRPr lang="ru-RU" dirty="0"/>
                    </a:p>
                  </a:txBody>
                  <a:tcPr/>
                </a:tc>
                <a:extLst>
                  <a:ext uri="{0D108BD9-81ED-4DB2-BD59-A6C34878D82A}">
                    <a16:rowId xmlns:a16="http://schemas.microsoft.com/office/drawing/2014/main" val="1612990378"/>
                  </a:ext>
                </a:extLst>
              </a:tr>
            </a:tbl>
          </a:graphicData>
        </a:graphic>
      </p:graphicFrame>
    </p:spTree>
    <p:extLst>
      <p:ext uri="{BB962C8B-B14F-4D97-AF65-F5344CB8AC3E}">
        <p14:creationId xmlns:p14="http://schemas.microsoft.com/office/powerpoint/2010/main" val="128335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BE5346ED-7F10-4776-BFD3-629C5C0FCD2A}"/>
              </a:ext>
            </a:extLst>
          </p:cNvPr>
          <p:cNvGraphicFramePr>
            <a:graphicFrameLocks noGrp="1"/>
          </p:cNvGraphicFramePr>
          <p:nvPr>
            <p:ph idx="1"/>
          </p:nvPr>
        </p:nvGraphicFramePr>
        <p:xfrm>
          <a:off x="2152650" y="541771"/>
          <a:ext cx="7886700" cy="5775902"/>
        </p:xfrm>
        <a:graphic>
          <a:graphicData uri="http://schemas.openxmlformats.org/drawingml/2006/table">
            <a:tbl>
              <a:tblPr firstRow="1" bandRow="1">
                <a:tableStyleId>{5C22544A-7EE6-4342-B048-85BDC9FD1C3A}</a:tableStyleId>
              </a:tblPr>
              <a:tblGrid>
                <a:gridCol w="7886700">
                  <a:extLst>
                    <a:ext uri="{9D8B030D-6E8A-4147-A177-3AD203B41FA5}">
                      <a16:colId xmlns:a16="http://schemas.microsoft.com/office/drawing/2014/main" val="2562063815"/>
                    </a:ext>
                  </a:extLst>
                </a:gridCol>
              </a:tblGrid>
              <a:tr h="1089793">
                <a:tc>
                  <a:txBody>
                    <a:bodyPr/>
                    <a:lstStyle/>
                    <a:p>
                      <a:r>
                        <a:rPr lang="uk-UA" dirty="0"/>
                        <a:t>3. </a:t>
                      </a:r>
                      <a:r>
                        <a:rPr lang="uk-UA" noProof="0" dirty="0"/>
                        <a:t>міжнародно-правові акти, спрямовані на врегулювання відносин співробітництва </a:t>
                      </a:r>
                      <a:r>
                        <a:rPr lang="ru-RU" dirty="0"/>
                        <a:t>держав у </a:t>
                      </a:r>
                      <a:r>
                        <a:rPr lang="uk-UA" noProof="0" dirty="0"/>
                        <a:t>боротьбі зі злочинами проти миру і безпеки людства а також воєнними  злочинами</a:t>
                      </a:r>
                    </a:p>
                  </a:txBody>
                  <a:tcPr/>
                </a:tc>
                <a:extLst>
                  <a:ext uri="{0D108BD9-81ED-4DB2-BD59-A6C34878D82A}">
                    <a16:rowId xmlns:a16="http://schemas.microsoft.com/office/drawing/2014/main" val="3772290961"/>
                  </a:ext>
                </a:extLst>
              </a:tr>
              <a:tr h="4686109">
                <a:tc>
                  <a:txBody>
                    <a:bodyPr/>
                    <a:lstStyle/>
                    <a:p>
                      <a:pPr marL="285750" indent="-285750">
                        <a:buFont typeface="Wingdings" panose="05000000000000000000" pitchFamily="2" charset="2"/>
                        <a:buChar char="q"/>
                      </a:pPr>
                      <a:r>
                        <a:rPr lang="uk-UA" sz="1600" noProof="0" dirty="0"/>
                        <a:t>Угода про судове переслідування і покарання головних військових злочинців у Європі 1945 р. та Статут Міжнародного військового трибуналу для суду і покарання головних військових злочинців європейських країн </a:t>
                      </a:r>
                      <a:r>
                        <a:rPr lang="uk-UA" sz="1600" noProof="0" dirty="0" err="1"/>
                        <a:t>вісі</a:t>
                      </a:r>
                      <a:r>
                        <a:rPr lang="uk-UA" sz="1600" noProof="0" dirty="0"/>
                        <a:t> 1945 р. (Статут Нюрнберзького трибуналу); </a:t>
                      </a:r>
                    </a:p>
                    <a:p>
                      <a:pPr marL="285750" indent="-285750">
                        <a:buFont typeface="Wingdings" panose="05000000000000000000" pitchFamily="2" charset="2"/>
                        <a:buChar char="q"/>
                      </a:pPr>
                      <a:r>
                        <a:rPr lang="uk-UA" sz="1600" noProof="0" dirty="0"/>
                        <a:t>Статут Токійського міжнародного військового трибуналу для Далекого Сходу 1946 р.; </a:t>
                      </a:r>
                    </a:p>
                    <a:p>
                      <a:pPr marL="285750" indent="-285750">
                        <a:buFont typeface="Wingdings" panose="05000000000000000000" pitchFamily="2" charset="2"/>
                        <a:buChar char="q"/>
                      </a:pPr>
                      <a:r>
                        <a:rPr lang="uk-UA" sz="1600" noProof="0" dirty="0"/>
                        <a:t>Статут Міжнародного трибуналу для судового переслідування осіб, відповідальних за серйозні порушення міжнародного гуманітарного права, що були вчинені на території колишньої Югославії 1993 р.; </a:t>
                      </a:r>
                    </a:p>
                    <a:p>
                      <a:pPr marL="285750" indent="-285750">
                        <a:buFont typeface="Wingdings" panose="05000000000000000000" pitchFamily="2" charset="2"/>
                        <a:buChar char="q"/>
                      </a:pPr>
                      <a:r>
                        <a:rPr lang="uk-UA" sz="1600" noProof="0" dirty="0"/>
                        <a:t>Статут Міжнародного трибуналу по Руанді 1994 р.; </a:t>
                      </a:r>
                    </a:p>
                    <a:p>
                      <a:pPr marL="285750" indent="-285750">
                        <a:buFont typeface="Wingdings" panose="05000000000000000000" pitchFamily="2" charset="2"/>
                        <a:buChar char="q"/>
                      </a:pPr>
                      <a:r>
                        <a:rPr lang="uk-UA" sz="1600" noProof="0" dirty="0"/>
                        <a:t>Угода між ООН та Урядом Сьєрра-Леоне про заснування Спеціального суду по Республіці Сьєрра-Леоне 2000 р.; </a:t>
                      </a:r>
                    </a:p>
                    <a:p>
                      <a:pPr marL="285750" indent="-285750">
                        <a:buFont typeface="Wingdings" panose="05000000000000000000" pitchFamily="2" charset="2"/>
                        <a:buChar char="q"/>
                      </a:pPr>
                      <a:r>
                        <a:rPr lang="uk-UA" sz="1600" noProof="0" dirty="0"/>
                        <a:t>Женевські конвенції про захист жертв війни 1949 р. та додаткові Протоколи до них від 1977 р.; </a:t>
                      </a:r>
                    </a:p>
                    <a:p>
                      <a:pPr marL="285750" indent="-285750">
                        <a:buFont typeface="Wingdings" panose="05000000000000000000" pitchFamily="2" charset="2"/>
                        <a:buChar char="q"/>
                      </a:pPr>
                      <a:r>
                        <a:rPr lang="uk-UA" sz="1600" noProof="0" dirty="0"/>
                        <a:t>Конвенція про незастосування строку давності до військових злочинів та злочинів проти людства 1968 р.; </a:t>
                      </a:r>
                    </a:p>
                    <a:p>
                      <a:pPr marL="285750" indent="-285750">
                        <a:buFont typeface="Wingdings" panose="05000000000000000000" pitchFamily="2" charset="2"/>
                        <a:buChar char="q"/>
                      </a:pPr>
                      <a:r>
                        <a:rPr lang="uk-UA" sz="1600" noProof="0" dirty="0"/>
                        <a:t>Європейська конвенція про незастосування строку давності до злочинів проти людства та воєнних злочинів 1974 р.</a:t>
                      </a:r>
                    </a:p>
                  </a:txBody>
                  <a:tcPr/>
                </a:tc>
                <a:extLst>
                  <a:ext uri="{0D108BD9-81ED-4DB2-BD59-A6C34878D82A}">
                    <a16:rowId xmlns:a16="http://schemas.microsoft.com/office/drawing/2014/main" val="831613065"/>
                  </a:ext>
                </a:extLst>
              </a:tr>
            </a:tbl>
          </a:graphicData>
        </a:graphic>
      </p:graphicFrame>
    </p:spTree>
    <p:extLst>
      <p:ext uri="{BB962C8B-B14F-4D97-AF65-F5344CB8AC3E}">
        <p14:creationId xmlns:p14="http://schemas.microsoft.com/office/powerpoint/2010/main" val="3084348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1361059234"/>
              </p:ext>
            </p:extLst>
          </p:nvPr>
        </p:nvGraphicFramePr>
        <p:xfrm>
          <a:off x="2211917" y="1481668"/>
          <a:ext cx="7886700" cy="4271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2785533" y="630236"/>
            <a:ext cx="6739467" cy="47413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dirty="0"/>
              <a:t>Методи </a:t>
            </a:r>
            <a:r>
              <a:rPr lang="uk-UA" dirty="0" err="1"/>
              <a:t>МКП</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a:extLst>
              <a:ext uri="{FF2B5EF4-FFF2-40B4-BE49-F238E27FC236}">
                <a16:creationId xmlns:a16="http://schemas.microsoft.com/office/drawing/2014/main" id="{66E8BABD-26EF-4EEA-A9DE-072FB0D49711}"/>
              </a:ext>
            </a:extLst>
          </p:cNvPr>
          <p:cNvSpPr/>
          <p:nvPr/>
        </p:nvSpPr>
        <p:spPr>
          <a:xfrm>
            <a:off x="2424546" y="637524"/>
            <a:ext cx="7393709" cy="369332"/>
          </a:xfrm>
          <a:prstGeom prst="rect">
            <a:avLst/>
          </a:prstGeom>
        </p:spPr>
        <p:txBody>
          <a:bodyPr wrap="square">
            <a:spAutoFit/>
          </a:bodyPr>
          <a:lstStyle/>
          <a:p>
            <a:r>
              <a:rPr lang="ru-RU" b="1" dirty="0"/>
              <a:t>V. </a:t>
            </a:r>
            <a:r>
              <a:rPr lang="ru-RU" b="1" dirty="0" err="1"/>
              <a:t>Принципи</a:t>
            </a:r>
            <a:r>
              <a:rPr lang="ru-RU" b="1" dirty="0"/>
              <a:t> </a:t>
            </a:r>
            <a:r>
              <a:rPr lang="ru-RU" b="1" dirty="0" err="1"/>
              <a:t>міжнародного</a:t>
            </a:r>
            <a:r>
              <a:rPr lang="ru-RU" b="1" dirty="0"/>
              <a:t> </a:t>
            </a:r>
            <a:r>
              <a:rPr lang="ru-RU" b="1" dirty="0" err="1"/>
              <a:t>кримінального</a:t>
            </a:r>
            <a:r>
              <a:rPr lang="ru-RU" b="1" dirty="0"/>
              <a:t> права</a:t>
            </a:r>
            <a:endParaRPr lang="uk-UA" b="1" dirty="0"/>
          </a:p>
        </p:txBody>
      </p:sp>
      <p:sp>
        <p:nvSpPr>
          <p:cNvPr id="33" name="Блок-схема: альтернативный процесс 32">
            <a:extLst>
              <a:ext uri="{FF2B5EF4-FFF2-40B4-BE49-F238E27FC236}">
                <a16:creationId xmlns:a16="http://schemas.microsoft.com/office/drawing/2014/main" id="{8A148105-CB82-47A2-94D4-49F41CA29D73}"/>
              </a:ext>
            </a:extLst>
          </p:cNvPr>
          <p:cNvSpPr/>
          <p:nvPr/>
        </p:nvSpPr>
        <p:spPr>
          <a:xfrm>
            <a:off x="2433779" y="1242429"/>
            <a:ext cx="7495312" cy="61264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uk-UA" dirty="0"/>
              <a:t>1. Заборона агресивної війни</a:t>
            </a:r>
          </a:p>
        </p:txBody>
      </p:sp>
      <p:sp>
        <p:nvSpPr>
          <p:cNvPr id="35" name="Блок-схема: альтернативный процесс 34">
            <a:extLst>
              <a:ext uri="{FF2B5EF4-FFF2-40B4-BE49-F238E27FC236}">
                <a16:creationId xmlns:a16="http://schemas.microsoft.com/office/drawing/2014/main" id="{014B6AED-EC8D-4862-8B14-15DADCE33887}"/>
              </a:ext>
            </a:extLst>
          </p:cNvPr>
          <p:cNvSpPr/>
          <p:nvPr/>
        </p:nvSpPr>
        <p:spPr>
          <a:xfrm>
            <a:off x="2433779" y="1925551"/>
            <a:ext cx="7495312" cy="61264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2. </a:t>
            </a:r>
            <a:r>
              <a:rPr lang="uk-UA" dirty="0"/>
              <a:t>Невідворотність покарання за вчинення будь-якого діяння, що розглядається міжнародним правом як злочинне</a:t>
            </a:r>
          </a:p>
        </p:txBody>
      </p:sp>
      <p:sp>
        <p:nvSpPr>
          <p:cNvPr id="36" name="Прямоугольник 35">
            <a:extLst>
              <a:ext uri="{FF2B5EF4-FFF2-40B4-BE49-F238E27FC236}">
                <a16:creationId xmlns:a16="http://schemas.microsoft.com/office/drawing/2014/main" id="{136837DC-1EC9-4671-97A9-6A3EA5C1FD15}"/>
              </a:ext>
            </a:extLst>
          </p:cNvPr>
          <p:cNvSpPr/>
          <p:nvPr/>
        </p:nvSpPr>
        <p:spPr>
          <a:xfrm>
            <a:off x="2512290" y="2538200"/>
            <a:ext cx="7305964" cy="23090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dirty="0"/>
              <a:t>Особливість притягнення до відповідальності осіб, винних у вчиненні міжнародних злочинів, полягає в спеціальній юрисдикції міжнародних судів.</a:t>
            </a:r>
          </a:p>
          <a:p>
            <a:pPr algn="ctr"/>
            <a:r>
              <a:rPr lang="uk-UA" dirty="0"/>
              <a:t>Слід враховувати певну специфіку регламентування механізму правового регулювання в даній сфері: перелік таких злочинів не є вичерпним. Міжнародне співтовариство може розширити його. У такому випадку кожна держава повинна підкоритися такій вимозі незалежно від стану національного законодавства</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C36568E5-82B4-4D3F-8C28-B0AD649628C7}"/>
              </a:ext>
            </a:extLst>
          </p:cNvPr>
          <p:cNvSpPr>
            <a:spLocks noGrp="1"/>
          </p:cNvSpPr>
          <p:nvPr>
            <p:ph idx="1"/>
          </p:nvPr>
        </p:nvSpPr>
        <p:spPr>
          <a:xfrm>
            <a:off x="2152650" y="600076"/>
            <a:ext cx="7886700" cy="76690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marL="0" indent="0" algn="ctr">
              <a:buNone/>
            </a:pPr>
            <a:r>
              <a:rPr lang="uk-UA" sz="1600" dirty="0"/>
              <a:t>3. Якщо держава не встановлює відповідальності за діяння, віднесені міжнародним правом до злочинів проти миру і людства, це не є підставою звільнення винної особи від міжнародної кримінальної відповідальності</a:t>
            </a:r>
          </a:p>
        </p:txBody>
      </p:sp>
      <p:sp>
        <p:nvSpPr>
          <p:cNvPr id="5" name="Объект 3">
            <a:extLst>
              <a:ext uri="{FF2B5EF4-FFF2-40B4-BE49-F238E27FC236}">
                <a16:creationId xmlns:a16="http://schemas.microsoft.com/office/drawing/2014/main" id="{2B2D923B-10E9-4985-8D76-2C94981C9C2A}"/>
              </a:ext>
            </a:extLst>
          </p:cNvPr>
          <p:cNvSpPr txBox="1">
            <a:spLocks/>
          </p:cNvSpPr>
          <p:nvPr/>
        </p:nvSpPr>
        <p:spPr>
          <a:xfrm>
            <a:off x="2152650" y="1528331"/>
            <a:ext cx="7886700" cy="76690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uk-UA" sz="1600" dirty="0"/>
              <a:t>4. Принцип універсальної юрисдикції</a:t>
            </a:r>
          </a:p>
        </p:txBody>
      </p:sp>
      <p:sp>
        <p:nvSpPr>
          <p:cNvPr id="6" name="Прямоугольник 5">
            <a:extLst>
              <a:ext uri="{FF2B5EF4-FFF2-40B4-BE49-F238E27FC236}">
                <a16:creationId xmlns:a16="http://schemas.microsoft.com/office/drawing/2014/main" id="{79A593ED-2988-4202-B227-31CDEDEC51B9}"/>
              </a:ext>
            </a:extLst>
          </p:cNvPr>
          <p:cNvSpPr/>
          <p:nvPr/>
        </p:nvSpPr>
        <p:spPr>
          <a:xfrm>
            <a:off x="2244437" y="2295238"/>
            <a:ext cx="7684654"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uk-UA" sz="1600" dirty="0"/>
              <a:t>поширення кримінальної юрисдикції держави на діяння, визнані злочинними міжнародним правом, незалежно від громадянства (підданства) осіб, які їх скоїли, та місця вчинення.</a:t>
            </a:r>
          </a:p>
        </p:txBody>
      </p:sp>
      <p:sp>
        <p:nvSpPr>
          <p:cNvPr id="7" name="Объект 3">
            <a:extLst>
              <a:ext uri="{FF2B5EF4-FFF2-40B4-BE49-F238E27FC236}">
                <a16:creationId xmlns:a16="http://schemas.microsoft.com/office/drawing/2014/main" id="{5AF14975-89B6-4948-91BF-606EE47C8DC3}"/>
              </a:ext>
            </a:extLst>
          </p:cNvPr>
          <p:cNvSpPr txBox="1">
            <a:spLocks/>
          </p:cNvSpPr>
          <p:nvPr/>
        </p:nvSpPr>
        <p:spPr>
          <a:xfrm>
            <a:off x="2152650" y="3429001"/>
            <a:ext cx="7886700" cy="76690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uk-UA" sz="1600" dirty="0"/>
              <a:t>5. Принцип відсутності зворотної сили (</a:t>
            </a:r>
            <a:r>
              <a:rPr lang="en-US" sz="1600" dirty="0" err="1"/>
              <a:t>ratione</a:t>
            </a:r>
            <a:r>
              <a:rPr lang="en-US" sz="1600" dirty="0"/>
              <a:t> personae) </a:t>
            </a:r>
            <a:endParaRPr lang="uk-UA" sz="1600" dirty="0"/>
          </a:p>
        </p:txBody>
      </p:sp>
      <p:sp>
        <p:nvSpPr>
          <p:cNvPr id="8" name="Прямоугольник 7">
            <a:extLst>
              <a:ext uri="{FF2B5EF4-FFF2-40B4-BE49-F238E27FC236}">
                <a16:creationId xmlns:a16="http://schemas.microsoft.com/office/drawing/2014/main" id="{5FB66EF4-0E9E-499B-91F0-9786061862E5}"/>
              </a:ext>
            </a:extLst>
          </p:cNvPr>
          <p:cNvSpPr/>
          <p:nvPr/>
        </p:nvSpPr>
        <p:spPr>
          <a:xfrm>
            <a:off x="2249056" y="4195907"/>
            <a:ext cx="7693889"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AutoNum type="arabicParenR"/>
            </a:pPr>
            <a:r>
              <a:rPr lang="ru-RU" sz="1600" dirty="0" err="1"/>
              <a:t>відповідно</a:t>
            </a:r>
            <a:r>
              <a:rPr lang="ru-RU" sz="1600" dirty="0"/>
              <a:t> до п. 1 ст. 24 </a:t>
            </a:r>
            <a:r>
              <a:rPr lang="ru-RU" sz="1600" dirty="0" err="1"/>
              <a:t>Римського</a:t>
            </a:r>
            <a:r>
              <a:rPr lang="ru-RU" sz="1600" dirty="0"/>
              <a:t> статуту особа не </a:t>
            </a:r>
            <a:r>
              <a:rPr lang="ru-RU" sz="1600" dirty="0" err="1"/>
              <a:t>підлягає</a:t>
            </a:r>
            <a:r>
              <a:rPr lang="ru-RU" sz="1600" dirty="0"/>
              <a:t> </a:t>
            </a:r>
            <a:r>
              <a:rPr lang="ru-RU" sz="1600" dirty="0" err="1"/>
              <a:t>кримінальній</a:t>
            </a:r>
            <a:r>
              <a:rPr lang="ru-RU" sz="1600" dirty="0"/>
              <a:t> </a:t>
            </a:r>
            <a:r>
              <a:rPr lang="ru-RU" sz="1600" dirty="0" err="1"/>
              <a:t>відповідальності</a:t>
            </a:r>
            <a:r>
              <a:rPr lang="ru-RU" sz="1600" dirty="0"/>
              <a:t> за </a:t>
            </a:r>
            <a:r>
              <a:rPr lang="ru-RU" sz="1600" dirty="0" err="1"/>
              <a:t>діяння</a:t>
            </a:r>
            <a:r>
              <a:rPr lang="ru-RU" sz="1600" dirty="0"/>
              <a:t>, </a:t>
            </a:r>
            <a:r>
              <a:rPr lang="ru-RU" sz="1600" dirty="0" err="1"/>
              <a:t>скоєне</a:t>
            </a:r>
            <a:r>
              <a:rPr lang="ru-RU" sz="1600" dirty="0"/>
              <a:t> до </a:t>
            </a:r>
            <a:r>
              <a:rPr lang="ru-RU" sz="1600" dirty="0" err="1"/>
              <a:t>набуття</a:t>
            </a:r>
            <a:r>
              <a:rPr lang="ru-RU" sz="1600" dirty="0"/>
              <a:t> </a:t>
            </a:r>
            <a:r>
              <a:rPr lang="ru-RU" sz="1600" dirty="0" err="1"/>
              <a:t>чинності</a:t>
            </a:r>
            <a:r>
              <a:rPr lang="ru-RU" sz="1600" dirty="0"/>
              <a:t> </a:t>
            </a:r>
            <a:r>
              <a:rPr lang="ru-RU" sz="1600" dirty="0" err="1"/>
              <a:t>цього</a:t>
            </a:r>
            <a:r>
              <a:rPr lang="ru-RU" sz="1600" dirty="0"/>
              <a:t> Статуту</a:t>
            </a:r>
          </a:p>
          <a:p>
            <a:pPr marL="342900" indent="-342900">
              <a:buAutoNum type="arabicParenR"/>
            </a:pPr>
            <a:r>
              <a:rPr lang="ru-RU" sz="1600" dirty="0"/>
              <a:t>у </a:t>
            </a:r>
            <a:r>
              <a:rPr lang="ru-RU" sz="1600" dirty="0" err="1"/>
              <a:t>разі</a:t>
            </a:r>
            <a:r>
              <a:rPr lang="ru-RU" sz="1600" dirty="0"/>
              <a:t> </a:t>
            </a:r>
            <a:r>
              <a:rPr lang="ru-RU" sz="1600" dirty="0" err="1"/>
              <a:t>внесення</a:t>
            </a:r>
            <a:r>
              <a:rPr lang="ru-RU" sz="1600" dirty="0"/>
              <a:t> </a:t>
            </a:r>
            <a:r>
              <a:rPr lang="ru-RU" sz="1600" dirty="0" err="1"/>
              <a:t>зміни</a:t>
            </a:r>
            <a:r>
              <a:rPr lang="ru-RU" sz="1600" dirty="0"/>
              <a:t> до закону, </a:t>
            </a:r>
            <a:r>
              <a:rPr lang="ru-RU" sz="1600" dirty="0" err="1"/>
              <a:t>який</a:t>
            </a:r>
            <a:r>
              <a:rPr lang="ru-RU" sz="1600" dirty="0"/>
              <a:t> </a:t>
            </a:r>
            <a:r>
              <a:rPr lang="ru-RU" sz="1600" dirty="0" err="1"/>
              <a:t>можна</a:t>
            </a:r>
            <a:r>
              <a:rPr lang="ru-RU" sz="1600" dirty="0"/>
              <a:t> </a:t>
            </a:r>
            <a:r>
              <a:rPr lang="ru-RU" sz="1600" dirty="0" err="1"/>
              <a:t>застосовувати</a:t>
            </a:r>
            <a:r>
              <a:rPr lang="ru-RU" sz="1600" dirty="0"/>
              <a:t> до </a:t>
            </a:r>
            <a:r>
              <a:rPr lang="ru-RU" sz="1600" dirty="0" err="1"/>
              <a:t>певної</a:t>
            </a:r>
            <a:r>
              <a:rPr lang="ru-RU" sz="1600" dirty="0"/>
              <a:t> </a:t>
            </a:r>
            <a:r>
              <a:rPr lang="ru-RU" sz="1600" dirty="0" err="1"/>
              <a:t>справи</a:t>
            </a:r>
            <a:r>
              <a:rPr lang="ru-RU" sz="1600" dirty="0"/>
              <a:t> до </a:t>
            </a:r>
            <a:r>
              <a:rPr lang="ru-RU" sz="1600" dirty="0" err="1"/>
              <a:t>винесення</a:t>
            </a:r>
            <a:r>
              <a:rPr lang="ru-RU" sz="1600" dirty="0"/>
              <a:t> остаточного </a:t>
            </a:r>
            <a:r>
              <a:rPr lang="ru-RU" sz="1600" dirty="0" err="1"/>
              <a:t>рішення</a:t>
            </a:r>
            <a:r>
              <a:rPr lang="ru-RU" sz="1600" dirty="0"/>
              <a:t> </a:t>
            </a:r>
            <a:r>
              <a:rPr lang="ru-RU" sz="1600" dirty="0" err="1"/>
              <a:t>або</a:t>
            </a:r>
            <a:r>
              <a:rPr lang="ru-RU" sz="1600" dirty="0"/>
              <a:t> постанови, </a:t>
            </a:r>
            <a:r>
              <a:rPr lang="ru-RU" sz="1600" dirty="0" err="1"/>
              <a:t>застосовується</a:t>
            </a:r>
            <a:r>
              <a:rPr lang="ru-RU" sz="1600" dirty="0"/>
              <a:t> закон, </a:t>
            </a:r>
            <a:r>
              <a:rPr lang="ru-RU" sz="1600" dirty="0" err="1"/>
              <a:t>сприятливіший</a:t>
            </a:r>
            <a:r>
              <a:rPr lang="ru-RU" sz="1600" dirty="0"/>
              <a:t> для особи, яка </a:t>
            </a:r>
            <a:r>
              <a:rPr lang="ru-RU" sz="1600" dirty="0" err="1"/>
              <a:t>перебуває</a:t>
            </a:r>
            <a:r>
              <a:rPr lang="ru-RU" sz="1600" dirty="0"/>
              <a:t> </a:t>
            </a:r>
            <a:r>
              <a:rPr lang="ru-RU" sz="1600" dirty="0" err="1"/>
              <a:t>під</a:t>
            </a:r>
            <a:r>
              <a:rPr lang="ru-RU" sz="1600" dirty="0"/>
              <a:t> </a:t>
            </a:r>
            <a:r>
              <a:rPr lang="ru-RU" sz="1600" dirty="0" err="1"/>
              <a:t>слідством</a:t>
            </a:r>
            <a:r>
              <a:rPr lang="ru-RU" sz="1600" dirty="0"/>
              <a:t>, </a:t>
            </a:r>
            <a:r>
              <a:rPr lang="ru-RU" sz="1600" dirty="0" err="1"/>
              <a:t>щодо</a:t>
            </a:r>
            <a:r>
              <a:rPr lang="ru-RU" sz="1600" dirty="0"/>
              <a:t> </a:t>
            </a:r>
            <a:r>
              <a:rPr lang="ru-RU" sz="1600" dirty="0" err="1"/>
              <a:t>якої</a:t>
            </a:r>
            <a:r>
              <a:rPr lang="ru-RU" sz="1600" dirty="0"/>
              <a:t> </a:t>
            </a:r>
            <a:r>
              <a:rPr lang="ru-RU" sz="1600" dirty="0" err="1"/>
              <a:t>ведеться</a:t>
            </a:r>
            <a:r>
              <a:rPr lang="ru-RU" sz="1600" dirty="0"/>
              <a:t> </a:t>
            </a:r>
            <a:r>
              <a:rPr lang="ru-RU" sz="1600" dirty="0" err="1"/>
              <a:t>судовий</a:t>
            </a:r>
            <a:r>
              <a:rPr lang="ru-RU" sz="1600" dirty="0"/>
              <a:t> </a:t>
            </a:r>
            <a:r>
              <a:rPr lang="ru-RU" sz="1600" dirty="0" err="1"/>
              <a:t>розгляд</a:t>
            </a:r>
            <a:r>
              <a:rPr lang="ru-RU" sz="1600" dirty="0"/>
              <a:t> </a:t>
            </a:r>
            <a:r>
              <a:rPr lang="ru-RU" sz="1600" dirty="0" err="1"/>
              <a:t>або</a:t>
            </a:r>
            <a:r>
              <a:rPr lang="ru-RU" sz="1600" dirty="0"/>
              <a:t> яку </a:t>
            </a:r>
            <a:r>
              <a:rPr lang="ru-RU" sz="1600" dirty="0" err="1"/>
              <a:t>визнано</a:t>
            </a:r>
            <a:r>
              <a:rPr lang="ru-RU" sz="1600" dirty="0"/>
              <a:t> винною (п. 2 ст. 24 </a:t>
            </a:r>
            <a:r>
              <a:rPr lang="ru-RU" sz="1600" dirty="0" err="1"/>
              <a:t>Римського</a:t>
            </a:r>
            <a:r>
              <a:rPr lang="ru-RU" sz="1600" dirty="0"/>
              <a:t> статуту).</a:t>
            </a:r>
            <a:endParaRPr lang="uk-UA" sz="1600" dirty="0"/>
          </a:p>
        </p:txBody>
      </p:sp>
    </p:spTree>
    <p:extLst>
      <p:ext uri="{BB962C8B-B14F-4D97-AF65-F5344CB8AC3E}">
        <p14:creationId xmlns:p14="http://schemas.microsoft.com/office/powerpoint/2010/main" val="1854088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3">
            <a:extLst>
              <a:ext uri="{FF2B5EF4-FFF2-40B4-BE49-F238E27FC236}">
                <a16:creationId xmlns:a16="http://schemas.microsoft.com/office/drawing/2014/main" id="{2B2D923B-10E9-4985-8D76-2C94981C9C2A}"/>
              </a:ext>
            </a:extLst>
          </p:cNvPr>
          <p:cNvSpPr txBox="1">
            <a:spLocks/>
          </p:cNvSpPr>
          <p:nvPr/>
        </p:nvSpPr>
        <p:spPr>
          <a:xfrm>
            <a:off x="2244437" y="576985"/>
            <a:ext cx="7886700" cy="76690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uk-UA" sz="1600" dirty="0"/>
              <a:t>6.Принцип незастосування строків давності до військових злочинів та злочинів проти людяності (або невідворотності покарання осіб, які скоїли міжнародні злочини).</a:t>
            </a:r>
          </a:p>
        </p:txBody>
      </p:sp>
      <p:sp>
        <p:nvSpPr>
          <p:cNvPr id="6" name="Прямоугольник 5">
            <a:extLst>
              <a:ext uri="{FF2B5EF4-FFF2-40B4-BE49-F238E27FC236}">
                <a16:creationId xmlns:a16="http://schemas.microsoft.com/office/drawing/2014/main" id="{79A593ED-2988-4202-B227-31CDEDEC51B9}"/>
              </a:ext>
            </a:extLst>
          </p:cNvPr>
          <p:cNvSpPr/>
          <p:nvPr/>
        </p:nvSpPr>
        <p:spPr>
          <a:xfrm>
            <a:off x="2345460" y="1343892"/>
            <a:ext cx="7684654" cy="477053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uk-UA" sz="1600" dirty="0"/>
              <a:t>Цей принцип вперше був зафіксований у Конвенції про незастосування строку давності до військових злочинів і злочинів проти людства (1968). Відповідно до ст. 1 цієї Конвенції жодні терміни давності не застосовуються до таких злочинів, незалежно від часу їх вчинення, як: </a:t>
            </a:r>
          </a:p>
          <a:p>
            <a:r>
              <a:rPr lang="uk-UA" sz="1600" dirty="0"/>
              <a:t>а) військові злочини, як вони визначені в Статуті Міжнародного Нюрнберзького військового трибуналу від 8 серпня 1945 р. та підтверджені резолюціями Генеральної Асамблеї ООН № 3 (</a:t>
            </a:r>
            <a:r>
              <a:rPr lang="en-US" sz="1600" dirty="0"/>
              <a:t>I) </a:t>
            </a:r>
            <a:r>
              <a:rPr lang="uk-UA" sz="1600" dirty="0"/>
              <a:t>від 13 лютого 1946 р. і № 95 (</a:t>
            </a:r>
            <a:r>
              <a:rPr lang="en-US" sz="1600" dirty="0"/>
              <a:t>I) </a:t>
            </a:r>
            <a:r>
              <a:rPr lang="uk-UA" sz="1600" dirty="0"/>
              <a:t>від 11 грудня 1946 р., а також серйозні порушення, вказані в Женевських конвенціях про захист жертв війни від 12 серпня 1949 р.; </a:t>
            </a:r>
          </a:p>
          <a:p>
            <a:r>
              <a:rPr lang="uk-UA" sz="1600" dirty="0"/>
              <a:t>б) злочини проти людства, як вони визначені в Статуті Міжнародного Нюрнберзького військового трибуналу від 8 серпня 1945 р. і підтверджені згаданими вище резолюціями ООН № 3 (</a:t>
            </a:r>
            <a:r>
              <a:rPr lang="en-US" sz="1600" dirty="0"/>
              <a:t>I) </a:t>
            </a:r>
            <a:r>
              <a:rPr lang="uk-UA" sz="1600" dirty="0"/>
              <a:t>і 95 (</a:t>
            </a:r>
            <a:r>
              <a:rPr lang="en-US" sz="1600" dirty="0"/>
              <a:t>I), </a:t>
            </a:r>
            <a:r>
              <a:rPr lang="uk-UA" sz="1600" dirty="0"/>
              <a:t>вигнання в результаті збройного нападу або окупації і нелюдські дії, що є наслідком політики апартеїду, а також злочин геноциду, який визначено в Конвенції про запобігання злочину геноциду та покарання за нього (1948), навіть якщо ці дії не є порушенням внутрішнього законодавства тієї країни, в якій вони були вчинені. </a:t>
            </a:r>
          </a:p>
          <a:p>
            <a:r>
              <a:rPr lang="uk-UA" sz="1600" dirty="0"/>
              <a:t>Цей принцип розвинуто і в ст. 29 Римського статуту Міжнародного кримінального суду, в якій вказано, що стосовно злочинів, що підпадають під юрисдикцію Суду, не встановлюється ніякого терміну давності.</a:t>
            </a:r>
          </a:p>
        </p:txBody>
      </p:sp>
    </p:spTree>
    <p:extLst>
      <p:ext uri="{BB962C8B-B14F-4D97-AF65-F5344CB8AC3E}">
        <p14:creationId xmlns:p14="http://schemas.microsoft.com/office/powerpoint/2010/main" val="4172529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3">
            <a:extLst>
              <a:ext uri="{FF2B5EF4-FFF2-40B4-BE49-F238E27FC236}">
                <a16:creationId xmlns:a16="http://schemas.microsoft.com/office/drawing/2014/main" id="{2B2D923B-10E9-4985-8D76-2C94981C9C2A}"/>
              </a:ext>
            </a:extLst>
          </p:cNvPr>
          <p:cNvSpPr txBox="1">
            <a:spLocks/>
          </p:cNvSpPr>
          <p:nvPr/>
        </p:nvSpPr>
        <p:spPr>
          <a:xfrm>
            <a:off x="2244437" y="576985"/>
            <a:ext cx="7886700" cy="76690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ru-RU" sz="1600" dirty="0"/>
              <a:t>7.Принцип </a:t>
            </a:r>
            <a:r>
              <a:rPr lang="ru-RU" sz="1600" dirty="0" err="1"/>
              <a:t>відповідальності</a:t>
            </a:r>
            <a:r>
              <a:rPr lang="ru-RU" sz="1600" dirty="0"/>
              <a:t> особи за </a:t>
            </a:r>
            <a:r>
              <a:rPr lang="ru-RU" sz="1600" dirty="0" err="1"/>
              <a:t>виконання</a:t>
            </a:r>
            <a:r>
              <a:rPr lang="ru-RU" sz="1600" dirty="0"/>
              <a:t> нею </a:t>
            </a:r>
            <a:r>
              <a:rPr lang="ru-RU" sz="1600" dirty="0" err="1"/>
              <a:t>злочинного</a:t>
            </a:r>
            <a:r>
              <a:rPr lang="ru-RU" sz="1600" dirty="0"/>
              <a:t> наказу </a:t>
            </a:r>
            <a:r>
              <a:rPr lang="ru-RU" sz="1600" dirty="0" err="1"/>
              <a:t>свого</a:t>
            </a:r>
            <a:r>
              <a:rPr lang="ru-RU" sz="1600" dirty="0"/>
              <a:t> уряду </a:t>
            </a:r>
            <a:r>
              <a:rPr lang="ru-RU" sz="1600" dirty="0" err="1"/>
              <a:t>або</a:t>
            </a:r>
            <a:r>
              <a:rPr lang="ru-RU" sz="1600" dirty="0"/>
              <a:t> </a:t>
            </a:r>
            <a:r>
              <a:rPr lang="ru-RU" sz="1600" dirty="0" err="1"/>
              <a:t>керівника</a:t>
            </a:r>
            <a:r>
              <a:rPr lang="ru-RU" sz="1600" dirty="0"/>
              <a:t>, </a:t>
            </a:r>
            <a:r>
              <a:rPr lang="ru-RU" sz="1600" dirty="0" err="1"/>
              <a:t>якщо</a:t>
            </a:r>
            <a:r>
              <a:rPr lang="ru-RU" sz="1600" dirty="0"/>
              <a:t> </a:t>
            </a:r>
            <a:r>
              <a:rPr lang="ru-RU" sz="1600" dirty="0" err="1"/>
              <a:t>свідомий</a:t>
            </a:r>
            <a:r>
              <a:rPr lang="ru-RU" sz="1600" dirty="0"/>
              <a:t> </a:t>
            </a:r>
            <a:r>
              <a:rPr lang="ru-RU" sz="1600" dirty="0" err="1"/>
              <a:t>вибір</a:t>
            </a:r>
            <a:r>
              <a:rPr lang="ru-RU" sz="1600" dirty="0"/>
              <a:t> </a:t>
            </a:r>
            <a:r>
              <a:rPr lang="ru-RU" sz="1600" dirty="0" err="1"/>
              <a:t>фактично</a:t>
            </a:r>
            <a:r>
              <a:rPr lang="ru-RU" sz="1600" dirty="0"/>
              <a:t> </a:t>
            </a:r>
            <a:r>
              <a:rPr lang="ru-RU" sz="1600" dirty="0" err="1"/>
              <a:t>був</a:t>
            </a:r>
            <a:r>
              <a:rPr lang="ru-RU" sz="1600" dirty="0"/>
              <a:t> </a:t>
            </a:r>
            <a:r>
              <a:rPr lang="ru-RU" sz="1600" dirty="0" err="1"/>
              <a:t>можливий</a:t>
            </a:r>
            <a:endParaRPr lang="uk-UA" sz="1600" dirty="0"/>
          </a:p>
        </p:txBody>
      </p:sp>
      <p:sp>
        <p:nvSpPr>
          <p:cNvPr id="6" name="Прямоугольник 5">
            <a:extLst>
              <a:ext uri="{FF2B5EF4-FFF2-40B4-BE49-F238E27FC236}">
                <a16:creationId xmlns:a16="http://schemas.microsoft.com/office/drawing/2014/main" id="{79A593ED-2988-4202-B227-31CDEDEC51B9}"/>
              </a:ext>
            </a:extLst>
          </p:cNvPr>
          <p:cNvSpPr/>
          <p:nvPr/>
        </p:nvSpPr>
        <p:spPr>
          <a:xfrm>
            <a:off x="2345460" y="1343891"/>
            <a:ext cx="7684654"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ru-RU" sz="1600"/>
              <a:t>у міжнародному праві вперше сформульовано у ст. 8 Статуту Нюрнберзького трибуналу й надалі розвинуто у п. 3 ст. 2 Конвенції проти катувань та інших жорстоких, нелюдських або таких, що принижують гідність, видів поводження і покарання (1984), у п. 4 ст. 7 Статуту Міжнародного трибуналу по колишній Югославії і п. 4 ст. 6 Статуту Міжнародного трибуналу по Руанді, а також у ст. 33 Римського статуту Міжнародного кримінального суду. У п. 1 ст. 33 Римського статуту його сформульовано так: «Той факт, що злочин, що підпадає під юрисдикцію суду, було скоєно особою за наказом уряду або начальника, чи то військового, чи цивільного, не звільняє цю особу від кримінальної відповідальності, за винятком випадків, коли: a) ця особа юридично зобов’язана виконувати накази конкретного уряду і начальника; b) ця особа не знала, що наказ був незаконним; і c) наказ не був явно незаконним». Зміст ознаки «явна незаконність» наказу було доповнено в п. 2 цієї статті вказівкою на те, що «накази про вчинення злочину геноциду або злочинів проти людяності є явно незаконними».</a:t>
            </a:r>
            <a:endParaRPr lang="uk-UA" sz="1600" dirty="0"/>
          </a:p>
        </p:txBody>
      </p:sp>
      <p:sp>
        <p:nvSpPr>
          <p:cNvPr id="4" name="Объект 3">
            <a:extLst>
              <a:ext uri="{FF2B5EF4-FFF2-40B4-BE49-F238E27FC236}">
                <a16:creationId xmlns:a16="http://schemas.microsoft.com/office/drawing/2014/main" id="{D2239CB3-1E1D-4A80-BF5B-4509E93769FD}"/>
              </a:ext>
            </a:extLst>
          </p:cNvPr>
          <p:cNvSpPr txBox="1">
            <a:spLocks/>
          </p:cNvSpPr>
          <p:nvPr/>
        </p:nvSpPr>
        <p:spPr>
          <a:xfrm>
            <a:off x="2244437" y="4637101"/>
            <a:ext cx="7886700" cy="76690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ru-RU" sz="1600" dirty="0"/>
              <a:t>8. Принцип </a:t>
            </a:r>
            <a:r>
              <a:rPr lang="uk-UA" sz="1600" dirty="0"/>
              <a:t>індивідуальної кримінальної відповідальності</a:t>
            </a:r>
          </a:p>
        </p:txBody>
      </p:sp>
      <p:sp>
        <p:nvSpPr>
          <p:cNvPr id="2" name="Прямоугольник 1">
            <a:extLst>
              <a:ext uri="{FF2B5EF4-FFF2-40B4-BE49-F238E27FC236}">
                <a16:creationId xmlns:a16="http://schemas.microsoft.com/office/drawing/2014/main" id="{8922C7FA-E01E-467C-BA93-53DBE9A9CB7E}"/>
              </a:ext>
            </a:extLst>
          </p:cNvPr>
          <p:cNvSpPr/>
          <p:nvPr/>
        </p:nvSpPr>
        <p:spPr>
          <a:xfrm>
            <a:off x="2345460" y="5404008"/>
            <a:ext cx="7684654"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uk-UA" sz="1600" dirty="0"/>
              <a:t>У п. 2 ст. 25 Римського статуту МКС його сформульовано так: «Особа, яка скоїла злочин, що підпадає під юрисдикцію Суду, несе індивідуальну відповідальність і підлягає покаранню відповідно до цього Статуту».</a:t>
            </a:r>
          </a:p>
        </p:txBody>
      </p:sp>
    </p:spTree>
    <p:extLst>
      <p:ext uri="{BB962C8B-B14F-4D97-AF65-F5344CB8AC3E}">
        <p14:creationId xmlns:p14="http://schemas.microsoft.com/office/powerpoint/2010/main" val="3457551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3">
            <a:extLst>
              <a:ext uri="{FF2B5EF4-FFF2-40B4-BE49-F238E27FC236}">
                <a16:creationId xmlns:a16="http://schemas.microsoft.com/office/drawing/2014/main" id="{2B2D923B-10E9-4985-8D76-2C94981C9C2A}"/>
              </a:ext>
            </a:extLst>
          </p:cNvPr>
          <p:cNvSpPr txBox="1">
            <a:spLocks/>
          </p:cNvSpPr>
          <p:nvPr/>
        </p:nvSpPr>
        <p:spPr>
          <a:xfrm>
            <a:off x="2244437" y="576985"/>
            <a:ext cx="7886700" cy="76690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ru-RU" sz="1600" dirty="0"/>
              <a:t>9. Принцип </a:t>
            </a:r>
            <a:r>
              <a:rPr lang="ru-RU" sz="1600" dirty="0" err="1"/>
              <a:t>відповідальності</a:t>
            </a:r>
            <a:r>
              <a:rPr lang="ru-RU" sz="1600" dirty="0"/>
              <a:t> </a:t>
            </a:r>
            <a:r>
              <a:rPr lang="ru-RU" sz="1600" dirty="0" err="1"/>
              <a:t>керівника</a:t>
            </a:r>
            <a:r>
              <a:rPr lang="ru-RU" sz="1600" dirty="0"/>
              <a:t> за </a:t>
            </a:r>
            <a:r>
              <a:rPr lang="ru-RU" sz="1600" dirty="0" err="1"/>
              <a:t>невжиття</a:t>
            </a:r>
            <a:r>
              <a:rPr lang="ru-RU" sz="1600" dirty="0"/>
              <a:t> </a:t>
            </a:r>
            <a:r>
              <a:rPr lang="ru-RU" sz="1600" dirty="0" err="1"/>
              <a:t>заходів</a:t>
            </a:r>
            <a:endParaRPr lang="uk-UA" sz="1600" dirty="0"/>
          </a:p>
        </p:txBody>
      </p:sp>
      <p:sp>
        <p:nvSpPr>
          <p:cNvPr id="6" name="Прямоугольник 5">
            <a:extLst>
              <a:ext uri="{FF2B5EF4-FFF2-40B4-BE49-F238E27FC236}">
                <a16:creationId xmlns:a16="http://schemas.microsoft.com/office/drawing/2014/main" id="{79A593ED-2988-4202-B227-31CDEDEC51B9}"/>
              </a:ext>
            </a:extLst>
          </p:cNvPr>
          <p:cNvSpPr/>
          <p:nvPr/>
        </p:nvSpPr>
        <p:spPr>
          <a:xfrm>
            <a:off x="2345460" y="1343892"/>
            <a:ext cx="7684654" cy="280076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ru-RU" sz="1600" dirty="0"/>
              <a:t>п. 2 ст. 86 </a:t>
            </a:r>
            <a:r>
              <a:rPr lang="uk-UA" sz="1600" dirty="0"/>
              <a:t>Додаткового</a:t>
            </a:r>
            <a:r>
              <a:rPr lang="ru-RU" sz="1600" dirty="0"/>
              <a:t> протоколу </a:t>
            </a:r>
            <a:r>
              <a:rPr lang="en-US" sz="1600" dirty="0"/>
              <a:t>I </a:t>
            </a:r>
            <a:r>
              <a:rPr lang="ru-RU" sz="1600" dirty="0"/>
              <a:t>до </a:t>
            </a:r>
            <a:r>
              <a:rPr lang="uk-UA" sz="1600" dirty="0"/>
              <a:t>Женевських конвенцій про захист жертв війни (1949): «Той факт, що порушення Конвенцій і цього </a:t>
            </a:r>
            <a:r>
              <a:rPr lang="ru-RU" sz="1600" dirty="0"/>
              <a:t>Протоколу </a:t>
            </a:r>
            <a:r>
              <a:rPr lang="uk-UA" sz="1600" dirty="0"/>
              <a:t>було скоєно підлеглою особою, не звільняє його керівника від кримінальної або дисциплінарної відповідальності в залежності від випадку, якщо в</a:t>
            </a:r>
            <a:r>
              <a:rPr lang="ru-RU" sz="1600" dirty="0"/>
              <a:t>они знали </a:t>
            </a:r>
            <a:r>
              <a:rPr lang="uk-UA" sz="1600" dirty="0"/>
              <a:t>або мали в своєму розпорядженні інформацію, яка повинна була б дати їм можливість прийти до висновку в обстановці, що існувала на той час, що підлегла особа вчиняє або має намір вчинити подібне порушення, і якщо вони не вжили всіх </a:t>
            </a:r>
            <a:r>
              <a:rPr lang="ru-RU" sz="1600" dirty="0"/>
              <a:t>практично </a:t>
            </a:r>
            <a:r>
              <a:rPr lang="uk-UA" sz="1600" dirty="0"/>
              <a:t>можливих заходів в межах своїх повноважень для запобігання або припинення цього порушення”. Подальший розвиток принцип відповідальності начальника за невжиття заходів отримав у ст. 28 Римського статуту Міжнародного кримінального суду</a:t>
            </a:r>
            <a:r>
              <a:rPr lang="ru-RU" sz="1600" dirty="0"/>
              <a:t>.</a:t>
            </a:r>
            <a:endParaRPr lang="uk-UA" sz="1600" dirty="0"/>
          </a:p>
        </p:txBody>
      </p:sp>
      <p:sp>
        <p:nvSpPr>
          <p:cNvPr id="4" name="Объект 3">
            <a:extLst>
              <a:ext uri="{FF2B5EF4-FFF2-40B4-BE49-F238E27FC236}">
                <a16:creationId xmlns:a16="http://schemas.microsoft.com/office/drawing/2014/main" id="{D2239CB3-1E1D-4A80-BF5B-4509E93769FD}"/>
              </a:ext>
            </a:extLst>
          </p:cNvPr>
          <p:cNvSpPr txBox="1">
            <a:spLocks/>
          </p:cNvSpPr>
          <p:nvPr/>
        </p:nvSpPr>
        <p:spPr>
          <a:xfrm>
            <a:off x="2244437" y="3898437"/>
            <a:ext cx="7886700" cy="76690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uk-UA" sz="1600" dirty="0"/>
              <a:t>10. Принцип «</a:t>
            </a:r>
            <a:r>
              <a:rPr lang="en-US" sz="1600" dirty="0" err="1"/>
              <a:t>nullum</a:t>
            </a:r>
            <a:r>
              <a:rPr lang="en-US" sz="1600" dirty="0"/>
              <a:t> </a:t>
            </a:r>
            <a:r>
              <a:rPr lang="en-US" sz="1600" dirty="0" err="1"/>
              <a:t>crimen</a:t>
            </a:r>
            <a:r>
              <a:rPr lang="en-US" sz="1600" dirty="0"/>
              <a:t> sine </a:t>
            </a:r>
            <a:r>
              <a:rPr lang="en-US" sz="1600" dirty="0" err="1"/>
              <a:t>lege</a:t>
            </a:r>
            <a:r>
              <a:rPr lang="en-US" sz="1600" dirty="0"/>
              <a:t>»</a:t>
            </a:r>
            <a:endParaRPr lang="uk-UA" sz="1600" dirty="0"/>
          </a:p>
        </p:txBody>
      </p:sp>
      <p:sp>
        <p:nvSpPr>
          <p:cNvPr id="2" name="Прямоугольник 1">
            <a:extLst>
              <a:ext uri="{FF2B5EF4-FFF2-40B4-BE49-F238E27FC236}">
                <a16:creationId xmlns:a16="http://schemas.microsoft.com/office/drawing/2014/main" id="{8922C7FA-E01E-467C-BA93-53DBE9A9CB7E}"/>
              </a:ext>
            </a:extLst>
          </p:cNvPr>
          <p:cNvSpPr/>
          <p:nvPr/>
        </p:nvSpPr>
        <p:spPr>
          <a:xfrm>
            <a:off x="2345460" y="4665344"/>
            <a:ext cx="7684654"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uk-UA" sz="1600" dirty="0"/>
              <a:t>ст. 22 Римського статуту. Особа не підлягає кримінальній відповідальності за цим Статутом, якщо тільки відповідне діяння в момент його вчинення не становить злочину, що підпадає під юрисдикцію суду</a:t>
            </a:r>
          </a:p>
        </p:txBody>
      </p:sp>
    </p:spTree>
    <p:extLst>
      <p:ext uri="{BB962C8B-B14F-4D97-AF65-F5344CB8AC3E}">
        <p14:creationId xmlns:p14="http://schemas.microsoft.com/office/powerpoint/2010/main" val="766817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368F83-424B-4DC2-983D-8B09913042D4}"/>
              </a:ext>
            </a:extLst>
          </p:cNvPr>
          <p:cNvSpPr>
            <a:spLocks noGrp="1"/>
          </p:cNvSpPr>
          <p:nvPr>
            <p:ph type="title"/>
          </p:nvPr>
        </p:nvSpPr>
        <p:spPr>
          <a:xfrm>
            <a:off x="1143000" y="358220"/>
            <a:ext cx="9875520" cy="1131216"/>
          </a:xfrm>
        </p:spPr>
        <p:txBody>
          <a:bodyPr>
            <a:normAutofit fontScale="90000"/>
          </a:bodyPr>
          <a:lstStyle/>
          <a:p>
            <a:pPr algn="just"/>
            <a:r>
              <a:rPr lang="ru-RU" b="1" dirty="0"/>
              <a:t>1.	</a:t>
            </a:r>
            <a:r>
              <a:rPr lang="ru-RU" b="1" dirty="0" err="1"/>
              <a:t>Становлення</a:t>
            </a:r>
            <a:r>
              <a:rPr lang="ru-RU" b="1" dirty="0"/>
              <a:t> та </a:t>
            </a:r>
            <a:r>
              <a:rPr lang="ru-RU" b="1" dirty="0" err="1"/>
              <a:t>розвиток</a:t>
            </a:r>
            <a:r>
              <a:rPr lang="ru-RU" b="1" dirty="0"/>
              <a:t> </a:t>
            </a:r>
            <a:r>
              <a:rPr lang="ru-RU" b="1" dirty="0" err="1"/>
              <a:t>міжнародного</a:t>
            </a:r>
            <a:r>
              <a:rPr lang="ru-RU" b="1" dirty="0"/>
              <a:t> </a:t>
            </a:r>
            <a:r>
              <a:rPr lang="ru-RU" b="1" dirty="0" err="1"/>
              <a:t>кримінального</a:t>
            </a:r>
            <a:r>
              <a:rPr lang="ru-RU" b="1" dirty="0"/>
              <a:t> права</a:t>
            </a:r>
            <a:endParaRPr lang="uk-UA" b="1" dirty="0"/>
          </a:p>
        </p:txBody>
      </p:sp>
      <p:graphicFrame>
        <p:nvGraphicFramePr>
          <p:cNvPr id="4" name="Місце для вмісту 3">
            <a:extLst>
              <a:ext uri="{FF2B5EF4-FFF2-40B4-BE49-F238E27FC236}">
                <a16:creationId xmlns:a16="http://schemas.microsoft.com/office/drawing/2014/main" id="{8183AF99-1DC5-4679-8F8D-75FDDF3A5277}"/>
              </a:ext>
            </a:extLst>
          </p:cNvPr>
          <p:cNvGraphicFramePr>
            <a:graphicFrameLocks noGrp="1"/>
          </p:cNvGraphicFramePr>
          <p:nvPr>
            <p:ph idx="1"/>
            <p:extLst>
              <p:ext uri="{D42A27DB-BD31-4B8C-83A1-F6EECF244321}">
                <p14:modId xmlns:p14="http://schemas.microsoft.com/office/powerpoint/2010/main" val="3639853154"/>
              </p:ext>
            </p:extLst>
          </p:nvPr>
        </p:nvGraphicFramePr>
        <p:xfrm>
          <a:off x="339365" y="1809945"/>
          <a:ext cx="10679155" cy="4323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a:extLst>
              <a:ext uri="{FF2B5EF4-FFF2-40B4-BE49-F238E27FC236}">
                <a16:creationId xmlns:a16="http://schemas.microsoft.com/office/drawing/2014/main" id="{925652C6-49C7-44BC-A166-959512E6385A}"/>
              </a:ext>
            </a:extLst>
          </p:cNvPr>
          <p:cNvPicPr>
            <a:picLocks noChangeAspect="1"/>
          </p:cNvPicPr>
          <p:nvPr/>
        </p:nvPicPr>
        <p:blipFill>
          <a:blip r:embed="rId7"/>
          <a:stretch>
            <a:fillRect/>
          </a:stretch>
        </p:blipFill>
        <p:spPr>
          <a:xfrm>
            <a:off x="8828594" y="2446550"/>
            <a:ext cx="2057400" cy="2228850"/>
          </a:xfrm>
          <a:prstGeom prst="rect">
            <a:avLst/>
          </a:prstGeom>
        </p:spPr>
      </p:pic>
      <p:sp>
        <p:nvSpPr>
          <p:cNvPr id="6" name="Прямокутник 5">
            <a:extLst>
              <a:ext uri="{FF2B5EF4-FFF2-40B4-BE49-F238E27FC236}">
                <a16:creationId xmlns:a16="http://schemas.microsoft.com/office/drawing/2014/main" id="{FCE45386-4506-4F6B-8BB0-7F004CF7B491}"/>
              </a:ext>
            </a:extLst>
          </p:cNvPr>
          <p:cNvSpPr/>
          <p:nvPr/>
        </p:nvSpPr>
        <p:spPr>
          <a:xfrm>
            <a:off x="8552664" y="4884500"/>
            <a:ext cx="2609260" cy="156971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dirty="0" err="1"/>
              <a:t>нідерландський</a:t>
            </a:r>
            <a:r>
              <a:rPr lang="ru-RU" sz="1400" dirty="0"/>
              <a:t> юрист та поет, один </a:t>
            </a:r>
            <a:r>
              <a:rPr lang="ru-RU" sz="1400" dirty="0" err="1"/>
              <a:t>із</a:t>
            </a:r>
            <a:r>
              <a:rPr lang="ru-RU" sz="1400" dirty="0"/>
              <a:t> </a:t>
            </a:r>
            <a:r>
              <a:rPr lang="ru-RU" sz="1400" dirty="0" err="1"/>
              <a:t>основоположників</a:t>
            </a:r>
            <a:r>
              <a:rPr lang="ru-RU" sz="1400" dirty="0"/>
              <a:t> </a:t>
            </a:r>
            <a:r>
              <a:rPr lang="ru-RU" sz="1400" dirty="0" err="1"/>
              <a:t>сучасного</a:t>
            </a:r>
            <a:r>
              <a:rPr lang="ru-RU" sz="1400" dirty="0"/>
              <a:t> </a:t>
            </a:r>
            <a:r>
              <a:rPr lang="ru-RU" sz="1400" dirty="0" err="1"/>
              <a:t>міжнародного</a:t>
            </a:r>
            <a:r>
              <a:rPr lang="ru-RU" sz="1400" dirty="0"/>
              <a:t> права («</a:t>
            </a:r>
            <a:r>
              <a:rPr lang="ru-RU" sz="1400" dirty="0" err="1"/>
              <a:t>Вступ</a:t>
            </a:r>
            <a:r>
              <a:rPr lang="ru-RU" sz="1400" dirty="0"/>
              <a:t> до </a:t>
            </a:r>
            <a:r>
              <a:rPr lang="ru-RU" sz="1400" dirty="0" err="1"/>
              <a:t>голландської</a:t>
            </a:r>
            <a:r>
              <a:rPr lang="ru-RU" sz="1400" dirty="0"/>
              <a:t> </a:t>
            </a:r>
            <a:r>
              <a:rPr lang="ru-RU" sz="1400" dirty="0" err="1"/>
              <a:t>юриспруденції</a:t>
            </a:r>
            <a:r>
              <a:rPr lang="ru-RU" sz="1400" dirty="0"/>
              <a:t>», «Про право </a:t>
            </a:r>
            <a:r>
              <a:rPr lang="ru-RU" sz="1400" dirty="0" err="1"/>
              <a:t>війни</a:t>
            </a:r>
            <a:r>
              <a:rPr lang="ru-RU" sz="1400" dirty="0"/>
              <a:t> і миру»).</a:t>
            </a:r>
            <a:endParaRPr lang="uk-UA" sz="1400" dirty="0"/>
          </a:p>
        </p:txBody>
      </p:sp>
      <p:sp>
        <p:nvSpPr>
          <p:cNvPr id="8" name="Овал 7">
            <a:extLst>
              <a:ext uri="{FF2B5EF4-FFF2-40B4-BE49-F238E27FC236}">
                <a16:creationId xmlns:a16="http://schemas.microsoft.com/office/drawing/2014/main" id="{3A34C2A0-3DA6-41F3-B65D-831BAB37ACBE}"/>
              </a:ext>
            </a:extLst>
          </p:cNvPr>
          <p:cNvSpPr/>
          <p:nvPr/>
        </p:nvSpPr>
        <p:spPr>
          <a:xfrm>
            <a:off x="1095867" y="1877406"/>
            <a:ext cx="1847653" cy="11382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XVII </a:t>
            </a:r>
            <a:r>
              <a:rPr lang="uk-UA" dirty="0"/>
              <a:t>ст.</a:t>
            </a:r>
          </a:p>
        </p:txBody>
      </p:sp>
    </p:spTree>
    <p:extLst>
      <p:ext uri="{BB962C8B-B14F-4D97-AF65-F5344CB8AC3E}">
        <p14:creationId xmlns:p14="http://schemas.microsoft.com/office/powerpoint/2010/main" val="275125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3">
            <a:extLst>
              <a:ext uri="{FF2B5EF4-FFF2-40B4-BE49-F238E27FC236}">
                <a16:creationId xmlns:a16="http://schemas.microsoft.com/office/drawing/2014/main" id="{2B2D923B-10E9-4985-8D76-2C94981C9C2A}"/>
              </a:ext>
            </a:extLst>
          </p:cNvPr>
          <p:cNvSpPr txBox="1">
            <a:spLocks/>
          </p:cNvSpPr>
          <p:nvPr/>
        </p:nvSpPr>
        <p:spPr>
          <a:xfrm>
            <a:off x="2244437" y="594754"/>
            <a:ext cx="7886700" cy="76690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uk-UA" sz="1600" dirty="0"/>
              <a:t>11. Принцип «</a:t>
            </a:r>
            <a:r>
              <a:rPr lang="en-US" sz="1600" dirty="0" err="1"/>
              <a:t>nulla</a:t>
            </a:r>
            <a:r>
              <a:rPr lang="en-US" sz="1600" dirty="0"/>
              <a:t> </a:t>
            </a:r>
            <a:r>
              <a:rPr lang="en-US" sz="1600" dirty="0" err="1"/>
              <a:t>poena</a:t>
            </a:r>
            <a:r>
              <a:rPr lang="en-US" sz="1600" dirty="0"/>
              <a:t> sine </a:t>
            </a:r>
            <a:r>
              <a:rPr lang="en-US" sz="1600" dirty="0" err="1"/>
              <a:t>lege</a:t>
            </a:r>
            <a:r>
              <a:rPr lang="en-US" sz="1600" dirty="0"/>
              <a:t>»</a:t>
            </a:r>
            <a:endParaRPr lang="uk-UA" sz="1600" dirty="0"/>
          </a:p>
        </p:txBody>
      </p:sp>
      <p:sp>
        <p:nvSpPr>
          <p:cNvPr id="6" name="Прямоугольник 5">
            <a:extLst>
              <a:ext uri="{FF2B5EF4-FFF2-40B4-BE49-F238E27FC236}">
                <a16:creationId xmlns:a16="http://schemas.microsoft.com/office/drawing/2014/main" id="{79A593ED-2988-4202-B227-31CDEDEC51B9}"/>
              </a:ext>
            </a:extLst>
          </p:cNvPr>
          <p:cNvSpPr/>
          <p:nvPr/>
        </p:nvSpPr>
        <p:spPr>
          <a:xfrm>
            <a:off x="2345460" y="1343892"/>
            <a:ext cx="7684654"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uk-UA" sz="1600" dirty="0"/>
              <a:t>визначає загальні засади призначення покарання. Згідно із цим принципом особа, визнана судом винною, може бути покарана тільки відповідно до положень Статуту Міжнародного кримінального суду (ст. 23 Римського статуту).</a:t>
            </a:r>
          </a:p>
        </p:txBody>
      </p:sp>
      <p:sp>
        <p:nvSpPr>
          <p:cNvPr id="4" name="Объект 3">
            <a:extLst>
              <a:ext uri="{FF2B5EF4-FFF2-40B4-BE49-F238E27FC236}">
                <a16:creationId xmlns:a16="http://schemas.microsoft.com/office/drawing/2014/main" id="{D2239CB3-1E1D-4A80-BF5B-4509E93769FD}"/>
              </a:ext>
            </a:extLst>
          </p:cNvPr>
          <p:cNvSpPr txBox="1">
            <a:spLocks/>
          </p:cNvSpPr>
          <p:nvPr/>
        </p:nvSpPr>
        <p:spPr>
          <a:xfrm>
            <a:off x="2244437" y="2174889"/>
            <a:ext cx="7886700" cy="76690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ru-RU" sz="1600" dirty="0"/>
              <a:t>12. Принцип </a:t>
            </a:r>
            <a:r>
              <a:rPr lang="uk-UA" sz="1600" dirty="0"/>
              <a:t>неприпустимості посягання на посадове становище </a:t>
            </a:r>
          </a:p>
        </p:txBody>
      </p:sp>
      <p:sp>
        <p:nvSpPr>
          <p:cNvPr id="2" name="Прямоугольник 1">
            <a:extLst>
              <a:ext uri="{FF2B5EF4-FFF2-40B4-BE49-F238E27FC236}">
                <a16:creationId xmlns:a16="http://schemas.microsoft.com/office/drawing/2014/main" id="{8922C7FA-E01E-467C-BA93-53DBE9A9CB7E}"/>
              </a:ext>
            </a:extLst>
          </p:cNvPr>
          <p:cNvSpPr/>
          <p:nvPr/>
        </p:nvSpPr>
        <p:spPr>
          <a:xfrm>
            <a:off x="2345460" y="2941796"/>
            <a:ext cx="7684654" cy="280076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uk-UA" sz="1600" dirty="0"/>
              <a:t>ст. 27 Римського статуту. Згідно із цим принципом Римський статут застосовують однаково до всіх осіб, попри їхнє посадове становище. Далі в п. 1 ст. 27 конкретизовано суб’єкти, які не звільняються в разі скоєння злочину від кримінальної відповідальності згідно з Римським статутом, а їхнє посадове становище саме собою не є підставою для пом’якшення вироку: глава держави або уряду, члени уряду або парламенту, обрані представники або посадові особи уряду. Поряд із ознакою «посадового становища» до змісту принципу </a:t>
            </a:r>
            <a:r>
              <a:rPr lang="uk-UA" sz="1600" dirty="0" err="1"/>
              <a:t>внесено</a:t>
            </a:r>
            <a:r>
              <a:rPr lang="uk-UA" sz="1600" dirty="0"/>
              <a:t> і вказівку на те, що «імунітети або спеціальні процесуальні норми, які можуть бути пов’язані з посадовим становищем, чи то згідно з національними законами або за міжнародним правом, не повинні перешкоджати здійсненню Судом його юрисдикції щодо такої особи» (п. 2 ст. 27 Римського статуту).</a:t>
            </a:r>
          </a:p>
        </p:txBody>
      </p:sp>
    </p:spTree>
    <p:extLst>
      <p:ext uri="{BB962C8B-B14F-4D97-AF65-F5344CB8AC3E}">
        <p14:creationId xmlns:p14="http://schemas.microsoft.com/office/powerpoint/2010/main" val="298267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3">
            <a:extLst>
              <a:ext uri="{FF2B5EF4-FFF2-40B4-BE49-F238E27FC236}">
                <a16:creationId xmlns:a16="http://schemas.microsoft.com/office/drawing/2014/main" id="{2B2D923B-10E9-4985-8D76-2C94981C9C2A}"/>
              </a:ext>
            </a:extLst>
          </p:cNvPr>
          <p:cNvSpPr txBox="1">
            <a:spLocks/>
          </p:cNvSpPr>
          <p:nvPr/>
        </p:nvSpPr>
        <p:spPr>
          <a:xfrm>
            <a:off x="2244437" y="594754"/>
            <a:ext cx="7886700" cy="76690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uk-UA" sz="1600" dirty="0"/>
              <a:t>13. Принцип законності </a:t>
            </a:r>
          </a:p>
        </p:txBody>
      </p:sp>
      <p:sp>
        <p:nvSpPr>
          <p:cNvPr id="6" name="Прямоугольник 5">
            <a:extLst>
              <a:ext uri="{FF2B5EF4-FFF2-40B4-BE49-F238E27FC236}">
                <a16:creationId xmlns:a16="http://schemas.microsoft.com/office/drawing/2014/main" id="{79A593ED-2988-4202-B227-31CDEDEC51B9}"/>
              </a:ext>
            </a:extLst>
          </p:cNvPr>
          <p:cNvSpPr/>
          <p:nvPr/>
        </p:nvSpPr>
        <p:spPr>
          <a:xfrm>
            <a:off x="2345460" y="1343891"/>
            <a:ext cx="7684654"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uk-UA" sz="1600" dirty="0"/>
              <a:t>кримінальне переслідування і віддання під суд здійснюють відповідно до норм міжнародного права. Цей принцип закріплено у Міжнародному пакті про громадянські і політичні права (1966), Женевських конвенціях (1949) і Додаткових протоколах до них (1977), а також в низці інших міжнародних договорів</a:t>
            </a:r>
          </a:p>
        </p:txBody>
      </p:sp>
      <p:sp>
        <p:nvSpPr>
          <p:cNvPr id="4" name="Объект 3">
            <a:extLst>
              <a:ext uri="{FF2B5EF4-FFF2-40B4-BE49-F238E27FC236}">
                <a16:creationId xmlns:a16="http://schemas.microsoft.com/office/drawing/2014/main" id="{D2239CB3-1E1D-4A80-BF5B-4509E93769FD}"/>
              </a:ext>
            </a:extLst>
          </p:cNvPr>
          <p:cNvSpPr txBox="1">
            <a:spLocks/>
          </p:cNvSpPr>
          <p:nvPr/>
        </p:nvSpPr>
        <p:spPr>
          <a:xfrm>
            <a:off x="2244437" y="2421110"/>
            <a:ext cx="7886700" cy="76690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ru-RU" sz="1600" dirty="0"/>
              <a:t>14.Принцип </a:t>
            </a:r>
            <a:r>
              <a:rPr lang="ru-RU" sz="1600" dirty="0" err="1"/>
              <a:t>гуманності</a:t>
            </a:r>
            <a:endParaRPr lang="uk-UA" sz="1600" dirty="0"/>
          </a:p>
        </p:txBody>
      </p:sp>
      <p:sp>
        <p:nvSpPr>
          <p:cNvPr id="2" name="Прямоугольник 1">
            <a:extLst>
              <a:ext uri="{FF2B5EF4-FFF2-40B4-BE49-F238E27FC236}">
                <a16:creationId xmlns:a16="http://schemas.microsoft.com/office/drawing/2014/main" id="{8922C7FA-E01E-467C-BA93-53DBE9A9CB7E}"/>
              </a:ext>
            </a:extLst>
          </p:cNvPr>
          <p:cNvSpPr/>
          <p:nvPr/>
        </p:nvSpPr>
        <p:spPr>
          <a:xfrm>
            <a:off x="2345460" y="3188017"/>
            <a:ext cx="7684654"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ru-RU" sz="1600" dirty="0" err="1"/>
              <a:t>незалежно</a:t>
            </a:r>
            <a:r>
              <a:rPr lang="ru-RU" sz="1600" dirty="0"/>
              <a:t> </a:t>
            </a:r>
            <a:r>
              <a:rPr lang="ru-RU" sz="1600" dirty="0" err="1"/>
              <a:t>від</a:t>
            </a:r>
            <a:r>
              <a:rPr lang="ru-RU" sz="1600" dirty="0"/>
              <a:t> характеру і </a:t>
            </a:r>
            <a:r>
              <a:rPr lang="ru-RU" sz="1600" dirty="0" err="1"/>
              <a:t>тяжкості</a:t>
            </a:r>
            <a:r>
              <a:rPr lang="ru-RU" sz="1600" dirty="0"/>
              <a:t> </a:t>
            </a:r>
            <a:r>
              <a:rPr lang="ru-RU" sz="1600" dirty="0" err="1"/>
              <a:t>скоєння</a:t>
            </a:r>
            <a:r>
              <a:rPr lang="ru-RU" sz="1600" dirty="0"/>
              <a:t> </a:t>
            </a:r>
            <a:r>
              <a:rPr lang="ru-RU" sz="1600" dirty="0" err="1"/>
              <a:t>злочинів</a:t>
            </a:r>
            <a:r>
              <a:rPr lang="ru-RU" sz="1600" dirty="0"/>
              <a:t>, до </a:t>
            </a:r>
            <a:r>
              <a:rPr lang="ru-RU" sz="1600" dirty="0" err="1"/>
              <a:t>обвинувачених</a:t>
            </a:r>
            <a:r>
              <a:rPr lang="ru-RU" sz="1600" dirty="0"/>
              <a:t> </a:t>
            </a:r>
            <a:r>
              <a:rPr lang="ru-RU" sz="1600" dirty="0" err="1"/>
              <a:t>осіб</a:t>
            </a:r>
            <a:r>
              <a:rPr lang="ru-RU" sz="1600" dirty="0"/>
              <a:t> </a:t>
            </a:r>
            <a:r>
              <a:rPr lang="ru-RU" sz="1600" dirty="0" err="1"/>
              <a:t>має</a:t>
            </a:r>
            <a:r>
              <a:rPr lang="ru-RU" sz="1600" dirty="0"/>
              <a:t> бути </a:t>
            </a:r>
            <a:r>
              <a:rPr lang="ru-RU" sz="1600" dirty="0" err="1"/>
              <a:t>гуманне</a:t>
            </a:r>
            <a:r>
              <a:rPr lang="ru-RU" sz="1600" dirty="0"/>
              <a:t> </a:t>
            </a:r>
            <a:r>
              <a:rPr lang="ru-RU" sz="1600" dirty="0" err="1"/>
              <a:t>ставлення</a:t>
            </a:r>
            <a:r>
              <a:rPr lang="ru-RU" sz="1600" dirty="0"/>
              <a:t>.</a:t>
            </a:r>
            <a:endParaRPr lang="uk-UA" sz="1600" dirty="0"/>
          </a:p>
        </p:txBody>
      </p:sp>
      <p:sp>
        <p:nvSpPr>
          <p:cNvPr id="7" name="Объект 3">
            <a:extLst>
              <a:ext uri="{FF2B5EF4-FFF2-40B4-BE49-F238E27FC236}">
                <a16:creationId xmlns:a16="http://schemas.microsoft.com/office/drawing/2014/main" id="{87E7F038-9E31-4ADE-8506-01ACCFC36A84}"/>
              </a:ext>
            </a:extLst>
          </p:cNvPr>
          <p:cNvSpPr txBox="1">
            <a:spLocks/>
          </p:cNvSpPr>
          <p:nvPr/>
        </p:nvSpPr>
        <p:spPr>
          <a:xfrm>
            <a:off x="2244437" y="3772792"/>
            <a:ext cx="7886700" cy="76690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ru-RU" sz="1600" dirty="0"/>
              <a:t>15. </a:t>
            </a:r>
            <a:r>
              <a:rPr lang="ru-RU" sz="1600" dirty="0" err="1"/>
              <a:t>Здійснення</a:t>
            </a:r>
            <a:r>
              <a:rPr lang="ru-RU" sz="1600" dirty="0"/>
              <a:t> </a:t>
            </a:r>
            <a:r>
              <a:rPr lang="ru-RU" sz="1600" dirty="0" err="1"/>
              <a:t>правосуддя</a:t>
            </a:r>
            <a:r>
              <a:rPr lang="ru-RU" sz="1600" dirty="0"/>
              <a:t> </a:t>
            </a:r>
            <a:r>
              <a:rPr lang="ru-RU" sz="1600" dirty="0" err="1"/>
              <a:t>тільки</a:t>
            </a:r>
            <a:r>
              <a:rPr lang="ru-RU" sz="1600" dirty="0"/>
              <a:t> судом</a:t>
            </a:r>
            <a:endParaRPr lang="uk-UA" sz="1600" dirty="0"/>
          </a:p>
        </p:txBody>
      </p:sp>
      <p:sp>
        <p:nvSpPr>
          <p:cNvPr id="3" name="Прямоугольник 2">
            <a:extLst>
              <a:ext uri="{FF2B5EF4-FFF2-40B4-BE49-F238E27FC236}">
                <a16:creationId xmlns:a16="http://schemas.microsoft.com/office/drawing/2014/main" id="{E2718180-8008-4F58-A3AE-BE9F5E482B00}"/>
              </a:ext>
            </a:extLst>
          </p:cNvPr>
          <p:cNvSpPr/>
          <p:nvPr/>
        </p:nvSpPr>
        <p:spPr>
          <a:xfrm>
            <a:off x="2345461" y="4539699"/>
            <a:ext cx="7684653"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uk-UA" sz="1600" dirty="0"/>
              <a:t>особливе становище суду, який є єдиним органом, що виконує функцію правосуддя. Жоден інший орган не наділений такою функцією, яка одночасно є формою матеріалізації судової влади. Формулюючи такий принцип, законодавство виходить з перевіреного досвідом найрозумнішого, найраціональнішого, найдоцільнішого розподілу функцій між різними органами міжнародної кримінальної юстиції.</a:t>
            </a:r>
          </a:p>
        </p:txBody>
      </p:sp>
    </p:spTree>
    <p:extLst>
      <p:ext uri="{BB962C8B-B14F-4D97-AF65-F5344CB8AC3E}">
        <p14:creationId xmlns:p14="http://schemas.microsoft.com/office/powerpoint/2010/main" val="667735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3">
            <a:extLst>
              <a:ext uri="{FF2B5EF4-FFF2-40B4-BE49-F238E27FC236}">
                <a16:creationId xmlns:a16="http://schemas.microsoft.com/office/drawing/2014/main" id="{2B2D923B-10E9-4985-8D76-2C94981C9C2A}"/>
              </a:ext>
            </a:extLst>
          </p:cNvPr>
          <p:cNvSpPr txBox="1">
            <a:spLocks/>
          </p:cNvSpPr>
          <p:nvPr/>
        </p:nvSpPr>
        <p:spPr>
          <a:xfrm>
            <a:off x="2244437" y="576985"/>
            <a:ext cx="7886700" cy="76690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uk-UA" sz="1600" dirty="0"/>
              <a:t>16.Презумпцію невинуватості</a:t>
            </a:r>
          </a:p>
        </p:txBody>
      </p:sp>
      <p:sp>
        <p:nvSpPr>
          <p:cNvPr id="6" name="Прямоугольник 5">
            <a:extLst>
              <a:ext uri="{FF2B5EF4-FFF2-40B4-BE49-F238E27FC236}">
                <a16:creationId xmlns:a16="http://schemas.microsoft.com/office/drawing/2014/main" id="{79A593ED-2988-4202-B227-31CDEDEC51B9}"/>
              </a:ext>
            </a:extLst>
          </p:cNvPr>
          <p:cNvSpPr/>
          <p:nvPr/>
        </p:nvSpPr>
        <p:spPr>
          <a:xfrm>
            <a:off x="2345460" y="1343892"/>
            <a:ext cx="7684654"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ru-RU" sz="1600" dirty="0"/>
              <a:t>«</a:t>
            </a:r>
            <a:r>
              <a:rPr lang="ru-RU" sz="1600" dirty="0" err="1"/>
              <a:t>суб’єкт</a:t>
            </a:r>
            <a:r>
              <a:rPr lang="ru-RU" sz="1600" dirty="0"/>
              <a:t> </a:t>
            </a:r>
            <a:r>
              <a:rPr lang="ru-RU" sz="1600" dirty="0" err="1"/>
              <a:t>міжнародного</a:t>
            </a:r>
            <a:r>
              <a:rPr lang="ru-RU" sz="1600" dirty="0"/>
              <a:t> права (держава, </a:t>
            </a:r>
            <a:r>
              <a:rPr lang="ru-RU" sz="1600" dirty="0" err="1"/>
              <a:t>особистість</a:t>
            </a:r>
            <a:r>
              <a:rPr lang="ru-RU" sz="1600" dirty="0"/>
              <a:t>, </a:t>
            </a:r>
            <a:r>
              <a:rPr lang="ru-RU" sz="1600" dirty="0" err="1"/>
              <a:t>організація</a:t>
            </a:r>
            <a:r>
              <a:rPr lang="ru-RU" sz="1600" dirty="0"/>
              <a:t>) </a:t>
            </a:r>
            <a:r>
              <a:rPr lang="ru-RU" sz="1600" dirty="0" err="1"/>
              <a:t>вважається</a:t>
            </a:r>
            <a:r>
              <a:rPr lang="ru-RU" sz="1600" dirty="0"/>
              <a:t> </a:t>
            </a:r>
            <a:r>
              <a:rPr lang="ru-RU" sz="1600" dirty="0" err="1"/>
              <a:t>невинуватою</a:t>
            </a:r>
            <a:r>
              <a:rPr lang="ru-RU" sz="1600" dirty="0"/>
              <a:t> у </a:t>
            </a:r>
            <a:r>
              <a:rPr lang="ru-RU" sz="1600" dirty="0" err="1"/>
              <a:t>вчиненні</a:t>
            </a:r>
            <a:r>
              <a:rPr lang="ru-RU" sz="1600" dirty="0"/>
              <a:t> </a:t>
            </a:r>
            <a:r>
              <a:rPr lang="ru-RU" sz="1600" dirty="0" err="1"/>
              <a:t>злочину</a:t>
            </a:r>
            <a:r>
              <a:rPr lang="ru-RU" sz="1600" dirty="0"/>
              <a:t>, доки </a:t>
            </a:r>
            <a:r>
              <a:rPr lang="ru-RU" sz="1600" dirty="0" err="1"/>
              <a:t>її</a:t>
            </a:r>
            <a:r>
              <a:rPr lang="ru-RU" sz="1600" dirty="0"/>
              <a:t> вина не буде </a:t>
            </a:r>
            <a:r>
              <a:rPr lang="ru-RU" sz="1600" dirty="0" err="1"/>
              <a:t>визнана</a:t>
            </a:r>
            <a:r>
              <a:rPr lang="ru-RU" sz="1600" dirty="0"/>
              <a:t> вироком суду, </a:t>
            </a:r>
            <a:r>
              <a:rPr lang="ru-RU" sz="1600" dirty="0" err="1"/>
              <a:t>що</a:t>
            </a:r>
            <a:r>
              <a:rPr lang="ru-RU" sz="1600" dirty="0"/>
              <a:t> </a:t>
            </a:r>
            <a:r>
              <a:rPr lang="ru-RU" sz="1600" dirty="0" err="1"/>
              <a:t>набув</a:t>
            </a:r>
            <a:r>
              <a:rPr lang="ru-RU" sz="1600" dirty="0"/>
              <a:t> </a:t>
            </a:r>
            <a:r>
              <a:rPr lang="ru-RU" sz="1600" dirty="0" err="1"/>
              <a:t>законної</a:t>
            </a:r>
            <a:r>
              <a:rPr lang="ru-RU" sz="1600" dirty="0"/>
              <a:t> </a:t>
            </a:r>
            <a:r>
              <a:rPr lang="ru-RU" sz="1600" dirty="0" err="1"/>
              <a:t>сили</a:t>
            </a:r>
            <a:r>
              <a:rPr lang="ru-RU" sz="1600" dirty="0"/>
              <a:t>». В основу </a:t>
            </a:r>
            <a:r>
              <a:rPr lang="ru-RU" sz="1600" dirty="0" err="1"/>
              <a:t>презумпції</a:t>
            </a:r>
            <a:r>
              <a:rPr lang="ru-RU" sz="1600" dirty="0"/>
              <a:t> </a:t>
            </a:r>
            <a:r>
              <a:rPr lang="ru-RU" sz="1600" dirty="0" err="1"/>
              <a:t>невинуватості</a:t>
            </a:r>
            <a:r>
              <a:rPr lang="ru-RU" sz="1600" dirty="0"/>
              <a:t> </a:t>
            </a:r>
            <a:r>
              <a:rPr lang="ru-RU" sz="1600" dirty="0" err="1"/>
              <a:t>покладено</a:t>
            </a:r>
            <a:r>
              <a:rPr lang="ru-RU" sz="1600" dirty="0"/>
              <a:t> </a:t>
            </a:r>
            <a:r>
              <a:rPr lang="ru-RU" sz="1600" dirty="0" err="1"/>
              <a:t>ідею</a:t>
            </a:r>
            <a:r>
              <a:rPr lang="ru-RU" sz="1600" dirty="0"/>
              <a:t> про те, </a:t>
            </a:r>
            <a:r>
              <a:rPr lang="ru-RU" sz="1600" dirty="0" err="1"/>
              <a:t>що</a:t>
            </a:r>
            <a:r>
              <a:rPr lang="ru-RU" sz="1600" dirty="0"/>
              <a:t> </a:t>
            </a:r>
            <a:r>
              <a:rPr lang="ru-RU" sz="1600" dirty="0" err="1"/>
              <a:t>ще</a:t>
            </a:r>
            <a:r>
              <a:rPr lang="ru-RU" sz="1600" dirty="0"/>
              <a:t> не доведено. </a:t>
            </a:r>
            <a:r>
              <a:rPr lang="ru-RU" sz="1600" dirty="0" err="1"/>
              <a:t>Презумпція</a:t>
            </a:r>
            <a:r>
              <a:rPr lang="ru-RU" sz="1600" dirty="0"/>
              <a:t> </a:t>
            </a:r>
            <a:r>
              <a:rPr lang="ru-RU" sz="1600" dirty="0" err="1"/>
              <a:t>невинуватості</a:t>
            </a:r>
            <a:r>
              <a:rPr lang="ru-RU" sz="1600" dirty="0"/>
              <a:t> – </a:t>
            </a:r>
            <a:r>
              <a:rPr lang="ru-RU" sz="1600" dirty="0" err="1"/>
              <a:t>це</a:t>
            </a:r>
            <a:r>
              <a:rPr lang="ru-RU" sz="1600" dirty="0"/>
              <a:t> принцип, </a:t>
            </a:r>
            <a:r>
              <a:rPr lang="ru-RU" sz="1600" dirty="0" err="1"/>
              <a:t>що</a:t>
            </a:r>
            <a:r>
              <a:rPr lang="ru-RU" sz="1600" dirty="0"/>
              <a:t> </a:t>
            </a:r>
            <a:r>
              <a:rPr lang="ru-RU" sz="1600" dirty="0" err="1"/>
              <a:t>виражає</a:t>
            </a:r>
            <a:r>
              <a:rPr lang="ru-RU" sz="1600" dirty="0"/>
              <a:t> демократизм, </a:t>
            </a:r>
            <a:r>
              <a:rPr lang="ru-RU" sz="1600" dirty="0" err="1"/>
              <a:t>гуманізм</a:t>
            </a:r>
            <a:r>
              <a:rPr lang="ru-RU" sz="1600" dirty="0"/>
              <a:t> і </a:t>
            </a:r>
            <a:r>
              <a:rPr lang="ru-RU" sz="1600" dirty="0" err="1"/>
              <a:t>законність</a:t>
            </a:r>
            <a:r>
              <a:rPr lang="ru-RU" sz="1600" dirty="0"/>
              <a:t> у </a:t>
            </a:r>
            <a:r>
              <a:rPr lang="ru-RU" sz="1600" dirty="0" err="1"/>
              <a:t>міжнародному</a:t>
            </a:r>
            <a:r>
              <a:rPr lang="ru-RU" sz="1600" dirty="0"/>
              <a:t> </a:t>
            </a:r>
            <a:r>
              <a:rPr lang="ru-RU" sz="1600" dirty="0" err="1"/>
              <a:t>кримінальному</a:t>
            </a:r>
            <a:r>
              <a:rPr lang="ru-RU" sz="1600" dirty="0"/>
              <a:t> </a:t>
            </a:r>
            <a:r>
              <a:rPr lang="ru-RU" sz="1600" dirty="0" err="1"/>
              <a:t>процесі</a:t>
            </a:r>
            <a:endParaRPr lang="uk-UA" sz="1600" dirty="0"/>
          </a:p>
        </p:txBody>
      </p:sp>
      <p:sp>
        <p:nvSpPr>
          <p:cNvPr id="4" name="Объект 3">
            <a:extLst>
              <a:ext uri="{FF2B5EF4-FFF2-40B4-BE49-F238E27FC236}">
                <a16:creationId xmlns:a16="http://schemas.microsoft.com/office/drawing/2014/main" id="{D2239CB3-1E1D-4A80-BF5B-4509E93769FD}"/>
              </a:ext>
            </a:extLst>
          </p:cNvPr>
          <p:cNvSpPr txBox="1">
            <a:spLocks/>
          </p:cNvSpPr>
          <p:nvPr/>
        </p:nvSpPr>
        <p:spPr>
          <a:xfrm>
            <a:off x="2244437" y="2713497"/>
            <a:ext cx="7886700" cy="76690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ru-RU" sz="1600" dirty="0"/>
              <a:t>17.Принцип </a:t>
            </a:r>
            <a:r>
              <a:rPr lang="ru-RU" sz="1600" dirty="0" err="1"/>
              <a:t>рівності</a:t>
            </a:r>
            <a:r>
              <a:rPr lang="ru-RU" sz="1600" dirty="0"/>
              <a:t> людей перед судом </a:t>
            </a:r>
            <a:endParaRPr lang="uk-UA" sz="1600" dirty="0"/>
          </a:p>
        </p:txBody>
      </p:sp>
      <p:sp>
        <p:nvSpPr>
          <p:cNvPr id="2" name="Прямоугольник 1">
            <a:extLst>
              <a:ext uri="{FF2B5EF4-FFF2-40B4-BE49-F238E27FC236}">
                <a16:creationId xmlns:a16="http://schemas.microsoft.com/office/drawing/2014/main" id="{8922C7FA-E01E-467C-BA93-53DBE9A9CB7E}"/>
              </a:ext>
            </a:extLst>
          </p:cNvPr>
          <p:cNvSpPr/>
          <p:nvPr/>
        </p:nvSpPr>
        <p:spPr>
          <a:xfrm>
            <a:off x="2345460" y="3490854"/>
            <a:ext cx="7684654"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uk-UA" sz="1600"/>
              <a:t>який би суд не розглядав кримінальну справу, це здійснюватиметься в однаковому процесуальному порядку з дотриманням одних і тих самих гарантій для кожного, а до підсудного застосовуватиметься один і той самий матеріальний закон. Передбачені законом винятки із загальних правил щодо осіб, які мають імунітет від кримінального переслідування, є додатковою гарантією убезпечення від свавілля й порушення законності стосовно осіб, наділених особливими повноваженнями, осіб, які мають дипломатичний імунітет</a:t>
            </a:r>
            <a:endParaRPr lang="uk-UA" sz="1600" dirty="0"/>
          </a:p>
        </p:txBody>
      </p:sp>
    </p:spTree>
    <p:extLst>
      <p:ext uri="{BB962C8B-B14F-4D97-AF65-F5344CB8AC3E}">
        <p14:creationId xmlns:p14="http://schemas.microsoft.com/office/powerpoint/2010/main" val="1394756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3">
            <a:extLst>
              <a:ext uri="{FF2B5EF4-FFF2-40B4-BE49-F238E27FC236}">
                <a16:creationId xmlns:a16="http://schemas.microsoft.com/office/drawing/2014/main" id="{2B2D923B-10E9-4985-8D76-2C94981C9C2A}"/>
              </a:ext>
            </a:extLst>
          </p:cNvPr>
          <p:cNvSpPr txBox="1">
            <a:spLocks/>
          </p:cNvSpPr>
          <p:nvPr/>
        </p:nvSpPr>
        <p:spPr>
          <a:xfrm>
            <a:off x="2244437" y="576985"/>
            <a:ext cx="7886700" cy="76690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ru-RU" sz="1600" dirty="0"/>
              <a:t>18.Принцип </a:t>
            </a:r>
            <a:r>
              <a:rPr lang="ru-RU" sz="1600" dirty="0" err="1"/>
              <a:t>гласності</a:t>
            </a:r>
            <a:r>
              <a:rPr lang="ru-RU" sz="1600" dirty="0"/>
              <a:t> судового </a:t>
            </a:r>
            <a:r>
              <a:rPr lang="ru-RU" sz="1600" dirty="0" err="1"/>
              <a:t>розгляду</a:t>
            </a:r>
            <a:endParaRPr lang="uk-UA" sz="1600" dirty="0"/>
          </a:p>
        </p:txBody>
      </p:sp>
      <p:sp>
        <p:nvSpPr>
          <p:cNvPr id="6" name="Прямоугольник 5">
            <a:extLst>
              <a:ext uri="{FF2B5EF4-FFF2-40B4-BE49-F238E27FC236}">
                <a16:creationId xmlns:a16="http://schemas.microsoft.com/office/drawing/2014/main" id="{79A593ED-2988-4202-B227-31CDEDEC51B9}"/>
              </a:ext>
            </a:extLst>
          </p:cNvPr>
          <p:cNvSpPr/>
          <p:nvPr/>
        </p:nvSpPr>
        <p:spPr>
          <a:xfrm>
            <a:off x="2345460" y="1343892"/>
            <a:ext cx="7684654"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ru-RU" sz="1600" dirty="0" err="1"/>
              <a:t>розгляд</a:t>
            </a:r>
            <a:r>
              <a:rPr lang="ru-RU" sz="1600" dirty="0"/>
              <a:t> </a:t>
            </a:r>
            <a:r>
              <a:rPr lang="ru-RU" sz="1600" dirty="0" err="1"/>
              <a:t>кримінальних</a:t>
            </a:r>
            <a:r>
              <a:rPr lang="ru-RU" sz="1600" dirty="0"/>
              <a:t> справ у </a:t>
            </a:r>
            <a:r>
              <a:rPr lang="ru-RU" sz="1600" dirty="0" err="1"/>
              <a:t>всіх</a:t>
            </a:r>
            <a:r>
              <a:rPr lang="ru-RU" sz="1600" dirty="0"/>
              <a:t> судах і </a:t>
            </a:r>
            <a:r>
              <a:rPr lang="ru-RU" sz="1600" dirty="0" err="1"/>
              <a:t>судових</a:t>
            </a:r>
            <a:r>
              <a:rPr lang="ru-RU" sz="1600" dirty="0"/>
              <a:t> </a:t>
            </a:r>
            <a:r>
              <a:rPr lang="ru-RU" sz="1600" dirty="0" err="1"/>
              <a:t>інстанціях</a:t>
            </a:r>
            <a:r>
              <a:rPr lang="ru-RU" sz="1600" dirty="0"/>
              <a:t> </a:t>
            </a:r>
            <a:r>
              <a:rPr lang="ru-RU" sz="1600" dirty="0" err="1"/>
              <a:t>відбувається</a:t>
            </a:r>
            <a:r>
              <a:rPr lang="ru-RU" sz="1600" dirty="0"/>
              <a:t> </a:t>
            </a:r>
            <a:r>
              <a:rPr lang="ru-RU" sz="1600" dirty="0" err="1"/>
              <a:t>відкрито</a:t>
            </a:r>
            <a:r>
              <a:rPr lang="ru-RU" sz="1600" dirty="0"/>
              <a:t>. </a:t>
            </a:r>
            <a:r>
              <a:rPr lang="ru-RU" sz="1600" dirty="0" err="1"/>
              <a:t>Гласність</a:t>
            </a:r>
            <a:r>
              <a:rPr lang="ru-RU" sz="1600" dirty="0"/>
              <a:t> </a:t>
            </a:r>
            <a:r>
              <a:rPr lang="ru-RU" sz="1600" dirty="0" err="1"/>
              <a:t>сприяє</a:t>
            </a:r>
            <a:r>
              <a:rPr lang="ru-RU" sz="1600" dirty="0"/>
              <a:t> </a:t>
            </a:r>
            <a:r>
              <a:rPr lang="ru-RU" sz="1600" dirty="0" err="1"/>
              <a:t>вирішенню</a:t>
            </a:r>
            <a:r>
              <a:rPr lang="ru-RU" sz="1600" dirty="0"/>
              <a:t> </a:t>
            </a:r>
            <a:r>
              <a:rPr lang="ru-RU" sz="1600" dirty="0" err="1"/>
              <a:t>завдань</a:t>
            </a:r>
            <a:r>
              <a:rPr lang="ru-RU" sz="1600" dirty="0"/>
              <a:t> </a:t>
            </a:r>
            <a:r>
              <a:rPr lang="ru-RU" sz="1600" dirty="0" err="1"/>
              <a:t>міжнародного</a:t>
            </a:r>
            <a:r>
              <a:rPr lang="ru-RU" sz="1600" dirty="0"/>
              <a:t> </a:t>
            </a:r>
            <a:r>
              <a:rPr lang="ru-RU" sz="1600" dirty="0" err="1"/>
              <a:t>кримінального</a:t>
            </a:r>
            <a:r>
              <a:rPr lang="ru-RU" sz="1600" dirty="0"/>
              <a:t> </a:t>
            </a:r>
            <a:r>
              <a:rPr lang="ru-RU" sz="1600" dirty="0" err="1"/>
              <a:t>судочинства</a:t>
            </a:r>
            <a:r>
              <a:rPr lang="ru-RU" sz="1600" dirty="0"/>
              <a:t>, </a:t>
            </a:r>
            <a:r>
              <a:rPr lang="ru-RU" sz="1600" dirty="0" err="1"/>
              <a:t>створює</a:t>
            </a:r>
            <a:r>
              <a:rPr lang="ru-RU" sz="1600" dirty="0"/>
              <a:t> </a:t>
            </a:r>
            <a:r>
              <a:rPr lang="ru-RU" sz="1600" dirty="0" err="1"/>
              <a:t>додаткові</a:t>
            </a:r>
            <a:r>
              <a:rPr lang="ru-RU" sz="1600" dirty="0"/>
              <a:t> </a:t>
            </a:r>
            <a:r>
              <a:rPr lang="ru-RU" sz="1600" dirty="0" err="1"/>
              <a:t>гарантії</a:t>
            </a:r>
            <a:r>
              <a:rPr lang="ru-RU" sz="1600" dirty="0"/>
              <a:t> </a:t>
            </a:r>
            <a:r>
              <a:rPr lang="ru-RU" sz="1600" dirty="0" err="1"/>
              <a:t>встановлення</a:t>
            </a:r>
            <a:r>
              <a:rPr lang="ru-RU" sz="1600" dirty="0"/>
              <a:t> </a:t>
            </a:r>
            <a:r>
              <a:rPr lang="ru-RU" sz="1600" dirty="0" err="1"/>
              <a:t>істини</a:t>
            </a:r>
            <a:r>
              <a:rPr lang="ru-RU" sz="1600" dirty="0"/>
              <a:t> у </a:t>
            </a:r>
            <a:r>
              <a:rPr lang="ru-RU" sz="1600" dirty="0" err="1"/>
              <a:t>справі</a:t>
            </a:r>
            <a:r>
              <a:rPr lang="ru-RU" sz="1600" dirty="0"/>
              <a:t>. </a:t>
            </a:r>
            <a:r>
              <a:rPr lang="ru-RU" sz="1600" dirty="0" err="1"/>
              <a:t>Такий</a:t>
            </a:r>
            <a:r>
              <a:rPr lang="ru-RU" sz="1600" dirty="0"/>
              <a:t> процесс </a:t>
            </a:r>
            <a:r>
              <a:rPr lang="ru-RU" sz="1600" dirty="0" err="1"/>
              <a:t>мобілізує</a:t>
            </a:r>
            <a:r>
              <a:rPr lang="ru-RU" sz="1600" dirty="0"/>
              <a:t> </a:t>
            </a:r>
            <a:r>
              <a:rPr lang="ru-RU" sz="1600" dirty="0" err="1"/>
              <a:t>світове</a:t>
            </a:r>
            <a:r>
              <a:rPr lang="ru-RU" sz="1600" dirty="0"/>
              <a:t> </a:t>
            </a:r>
            <a:r>
              <a:rPr lang="ru-RU" sz="1600" dirty="0" err="1"/>
              <a:t>співтовариство</a:t>
            </a:r>
            <a:r>
              <a:rPr lang="ru-RU" sz="1600" dirty="0"/>
              <a:t> на </a:t>
            </a:r>
            <a:r>
              <a:rPr lang="ru-RU" sz="1600" dirty="0" err="1"/>
              <a:t>усунення</a:t>
            </a:r>
            <a:r>
              <a:rPr lang="ru-RU" sz="1600" dirty="0"/>
              <a:t> причин та умов, </a:t>
            </a:r>
            <a:r>
              <a:rPr lang="ru-RU" sz="1600" dirty="0" err="1"/>
              <a:t>що</a:t>
            </a:r>
            <a:r>
              <a:rPr lang="ru-RU" sz="1600" dirty="0"/>
              <a:t> </a:t>
            </a:r>
            <a:r>
              <a:rPr lang="ru-RU" sz="1600" dirty="0" err="1"/>
              <a:t>сприяють</a:t>
            </a:r>
            <a:r>
              <a:rPr lang="ru-RU" sz="1600" dirty="0"/>
              <a:t> </a:t>
            </a:r>
            <a:r>
              <a:rPr lang="ru-RU" sz="1600" dirty="0" err="1"/>
              <a:t>скоєнню</a:t>
            </a:r>
            <a:r>
              <a:rPr lang="ru-RU" sz="1600" dirty="0"/>
              <a:t> </a:t>
            </a:r>
            <a:r>
              <a:rPr lang="ru-RU" sz="1600" dirty="0" err="1"/>
              <a:t>злочинів</a:t>
            </a:r>
            <a:r>
              <a:rPr lang="ru-RU" sz="1600" dirty="0"/>
              <a:t>, </a:t>
            </a:r>
            <a:r>
              <a:rPr lang="ru-RU" sz="1600" dirty="0" err="1"/>
              <a:t>сприяє</a:t>
            </a:r>
            <a:r>
              <a:rPr lang="ru-RU" sz="1600" dirty="0"/>
              <a:t> </a:t>
            </a:r>
            <a:r>
              <a:rPr lang="ru-RU" sz="1600" dirty="0" err="1"/>
              <a:t>посиленню</a:t>
            </a:r>
            <a:r>
              <a:rPr lang="ru-RU" sz="1600" dirty="0"/>
              <a:t> контролю з боку </a:t>
            </a:r>
            <a:r>
              <a:rPr lang="ru-RU" sz="1600" dirty="0" err="1"/>
              <a:t>суб’єктів</a:t>
            </a:r>
            <a:r>
              <a:rPr lang="ru-RU" sz="1600" dirty="0"/>
              <a:t> </a:t>
            </a:r>
            <a:r>
              <a:rPr lang="ru-RU" sz="1600" dirty="0" err="1"/>
              <a:t>міжнародного</a:t>
            </a:r>
            <a:r>
              <a:rPr lang="ru-RU" sz="1600" dirty="0"/>
              <a:t> права за </a:t>
            </a:r>
            <a:r>
              <a:rPr lang="ru-RU" sz="1600" dirty="0" err="1"/>
              <a:t>дотриманням</a:t>
            </a:r>
            <a:r>
              <a:rPr lang="ru-RU" sz="1600" dirty="0"/>
              <a:t> прав і </a:t>
            </a:r>
            <a:r>
              <a:rPr lang="ru-RU" sz="1600" dirty="0" err="1"/>
              <a:t>законних</a:t>
            </a:r>
            <a:r>
              <a:rPr lang="ru-RU" sz="1600" dirty="0"/>
              <a:t> </a:t>
            </a:r>
            <a:r>
              <a:rPr lang="ru-RU" sz="1600" dirty="0" err="1"/>
              <a:t>інтересів</a:t>
            </a:r>
            <a:r>
              <a:rPr lang="ru-RU" sz="1600" dirty="0"/>
              <a:t> </a:t>
            </a:r>
            <a:r>
              <a:rPr lang="ru-RU" sz="1600" dirty="0" err="1"/>
              <a:t>держави</a:t>
            </a:r>
            <a:r>
              <a:rPr lang="ru-RU" sz="1600" dirty="0"/>
              <a:t> та </a:t>
            </a:r>
            <a:r>
              <a:rPr lang="ru-RU" sz="1600" dirty="0" err="1"/>
              <a:t>особистості</a:t>
            </a:r>
            <a:r>
              <a:rPr lang="ru-RU" sz="1600" dirty="0"/>
              <a:t> в </a:t>
            </a:r>
            <a:r>
              <a:rPr lang="ru-RU" sz="1600" dirty="0" err="1"/>
              <a:t>кримінальному</a:t>
            </a:r>
            <a:r>
              <a:rPr lang="ru-RU" sz="1600" dirty="0"/>
              <a:t> </a:t>
            </a:r>
            <a:r>
              <a:rPr lang="ru-RU" sz="1600" dirty="0" err="1"/>
              <a:t>процесі</a:t>
            </a:r>
            <a:r>
              <a:rPr lang="ru-RU" sz="1600" dirty="0"/>
              <a:t>. Велике </a:t>
            </a:r>
            <a:r>
              <a:rPr lang="ru-RU" sz="1600" dirty="0" err="1"/>
              <a:t>значення</a:t>
            </a:r>
            <a:r>
              <a:rPr lang="ru-RU" sz="1600" dirty="0"/>
              <a:t> </a:t>
            </a:r>
            <a:r>
              <a:rPr lang="ru-RU" sz="1600" dirty="0" err="1"/>
              <a:t>гласність</a:t>
            </a:r>
            <a:r>
              <a:rPr lang="ru-RU" sz="1600" dirty="0"/>
              <a:t> </a:t>
            </a:r>
            <a:r>
              <a:rPr lang="ru-RU" sz="1600" dirty="0" err="1"/>
              <a:t>має</a:t>
            </a:r>
            <a:r>
              <a:rPr lang="ru-RU" sz="1600" dirty="0"/>
              <a:t> для </a:t>
            </a:r>
            <a:r>
              <a:rPr lang="ru-RU" sz="1600" dirty="0" err="1"/>
              <a:t>забезпечення</a:t>
            </a:r>
            <a:r>
              <a:rPr lang="ru-RU" sz="1600" dirty="0"/>
              <a:t> </a:t>
            </a:r>
            <a:r>
              <a:rPr lang="ru-RU" sz="1600" dirty="0" err="1"/>
              <a:t>незалежності</a:t>
            </a:r>
            <a:r>
              <a:rPr lang="ru-RU" sz="1600" dirty="0"/>
              <a:t> </a:t>
            </a:r>
            <a:r>
              <a:rPr lang="ru-RU" sz="1600" dirty="0" err="1"/>
              <a:t>суддів</a:t>
            </a:r>
            <a:r>
              <a:rPr lang="ru-RU" sz="1600" dirty="0"/>
              <a:t> і </a:t>
            </a:r>
            <a:r>
              <a:rPr lang="ru-RU" sz="1600" dirty="0" err="1"/>
              <a:t>підпорядкування</a:t>
            </a:r>
            <a:r>
              <a:rPr lang="ru-RU" sz="1600" dirty="0"/>
              <a:t> </a:t>
            </a:r>
            <a:r>
              <a:rPr lang="ru-RU" sz="1600" dirty="0" err="1"/>
              <a:t>їх</a:t>
            </a:r>
            <a:r>
              <a:rPr lang="ru-RU" sz="1600" dirty="0"/>
              <a:t> </a:t>
            </a:r>
            <a:r>
              <a:rPr lang="ru-RU" sz="1600" dirty="0" err="1"/>
              <a:t>тільки</a:t>
            </a:r>
            <a:r>
              <a:rPr lang="ru-RU" sz="1600" dirty="0"/>
              <a:t> закону, права </a:t>
            </a:r>
            <a:r>
              <a:rPr lang="ru-RU" sz="1600" dirty="0" err="1"/>
              <a:t>обвинуваченого</a:t>
            </a:r>
            <a:r>
              <a:rPr lang="ru-RU" sz="1600" dirty="0"/>
              <a:t> на </a:t>
            </a:r>
            <a:r>
              <a:rPr lang="ru-RU" sz="1600" dirty="0" err="1"/>
              <a:t>захист</a:t>
            </a:r>
            <a:r>
              <a:rPr lang="ru-RU" sz="1600" dirty="0"/>
              <a:t>. </a:t>
            </a:r>
            <a:r>
              <a:rPr lang="ru-RU" sz="1600" dirty="0" err="1"/>
              <a:t>Гласність</a:t>
            </a:r>
            <a:r>
              <a:rPr lang="ru-RU" sz="1600" dirty="0"/>
              <a:t> </a:t>
            </a:r>
            <a:r>
              <a:rPr lang="ru-RU" sz="1600" dirty="0" err="1"/>
              <a:t>підвищує</a:t>
            </a:r>
            <a:r>
              <a:rPr lang="ru-RU" sz="1600" dirty="0"/>
              <a:t> </a:t>
            </a:r>
            <a:r>
              <a:rPr lang="ru-RU" sz="1600" dirty="0" err="1"/>
              <a:t>почуття</a:t>
            </a:r>
            <a:r>
              <a:rPr lang="ru-RU" sz="1600" dirty="0"/>
              <a:t> </a:t>
            </a:r>
            <a:r>
              <a:rPr lang="ru-RU" sz="1600" dirty="0" err="1"/>
              <a:t>відповідальності</a:t>
            </a:r>
            <a:r>
              <a:rPr lang="ru-RU" sz="1600" dirty="0"/>
              <a:t> </a:t>
            </a:r>
            <a:r>
              <a:rPr lang="ru-RU" sz="1600" dirty="0" err="1"/>
              <a:t>суддів</a:t>
            </a:r>
            <a:r>
              <a:rPr lang="ru-RU" sz="1600" dirty="0"/>
              <a:t>. Вона є формою </a:t>
            </a:r>
            <a:r>
              <a:rPr lang="ru-RU" sz="1600" dirty="0" err="1"/>
              <a:t>міжнародного</a:t>
            </a:r>
            <a:r>
              <a:rPr lang="ru-RU" sz="1600" dirty="0"/>
              <a:t> контролю в судовому </a:t>
            </a:r>
            <a:r>
              <a:rPr lang="ru-RU" sz="1600" dirty="0" err="1"/>
              <a:t>розгляді</a:t>
            </a:r>
            <a:r>
              <a:rPr lang="ru-RU" sz="1600" dirty="0"/>
              <a:t> за </a:t>
            </a:r>
            <a:r>
              <a:rPr lang="ru-RU" sz="1600" dirty="0" err="1"/>
              <a:t>діями</a:t>
            </a:r>
            <a:r>
              <a:rPr lang="ru-RU" sz="1600" dirty="0"/>
              <a:t> </a:t>
            </a:r>
            <a:r>
              <a:rPr lang="ru-RU" sz="1600" dirty="0" err="1"/>
              <a:t>органів</a:t>
            </a:r>
            <a:r>
              <a:rPr lang="ru-RU" sz="1600" dirty="0"/>
              <a:t> </a:t>
            </a:r>
            <a:r>
              <a:rPr lang="ru-RU" sz="1600" dirty="0" err="1"/>
              <a:t>міжнародного</a:t>
            </a:r>
            <a:r>
              <a:rPr lang="ru-RU" sz="1600" dirty="0"/>
              <a:t> й </a:t>
            </a:r>
            <a:r>
              <a:rPr lang="ru-RU" sz="1600" dirty="0" err="1"/>
              <a:t>національного</a:t>
            </a:r>
            <a:r>
              <a:rPr lang="ru-RU" sz="1600" dirty="0"/>
              <a:t> </a:t>
            </a:r>
            <a:r>
              <a:rPr lang="ru-RU" sz="1600" dirty="0" err="1"/>
              <a:t>кримінального</a:t>
            </a:r>
            <a:r>
              <a:rPr lang="ru-RU" sz="1600" dirty="0"/>
              <a:t> </a:t>
            </a:r>
            <a:r>
              <a:rPr lang="ru-RU" sz="1600" dirty="0" err="1"/>
              <a:t>судочинства</a:t>
            </a:r>
            <a:endParaRPr lang="uk-UA" sz="1600" dirty="0"/>
          </a:p>
        </p:txBody>
      </p:sp>
    </p:spTree>
    <p:extLst>
      <p:ext uri="{BB962C8B-B14F-4D97-AF65-F5344CB8AC3E}">
        <p14:creationId xmlns:p14="http://schemas.microsoft.com/office/powerpoint/2010/main" val="1555207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EF3B8A25-76D1-4EE5-8961-3C422EE3BA0B}"/>
              </a:ext>
            </a:extLst>
          </p:cNvPr>
          <p:cNvSpPr txBox="1">
            <a:spLocks noGrp="1"/>
          </p:cNvSpPr>
          <p:nvPr>
            <p:ph idx="1"/>
          </p:nvPr>
        </p:nvSpPr>
        <p:spPr>
          <a:xfrm>
            <a:off x="2152650" y="489527"/>
            <a:ext cx="7886700" cy="49876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ru-RU" sz="1600" dirty="0"/>
              <a:t>19.Принципи </a:t>
            </a:r>
            <a:r>
              <a:rPr lang="ru-RU" sz="1600" dirty="0" err="1"/>
              <a:t>поваги</a:t>
            </a:r>
            <a:r>
              <a:rPr lang="ru-RU" sz="1600" dirty="0"/>
              <a:t> права на </a:t>
            </a:r>
            <a:r>
              <a:rPr lang="ru-RU" sz="1600" dirty="0" err="1"/>
              <a:t>захист</a:t>
            </a:r>
            <a:r>
              <a:rPr lang="ru-RU" sz="1600" dirty="0"/>
              <a:t> та права на </a:t>
            </a:r>
            <a:r>
              <a:rPr lang="ru-RU" sz="1600" dirty="0" err="1"/>
              <a:t>справедливий</a:t>
            </a:r>
            <a:r>
              <a:rPr lang="ru-RU" sz="1600" dirty="0"/>
              <a:t> </a:t>
            </a:r>
            <a:r>
              <a:rPr lang="ru-RU" sz="1600" dirty="0" err="1"/>
              <a:t>розгляд</a:t>
            </a:r>
            <a:r>
              <a:rPr lang="ru-RU" sz="1600" dirty="0"/>
              <a:t> </a:t>
            </a:r>
            <a:r>
              <a:rPr lang="ru-RU" sz="1600" dirty="0" err="1"/>
              <a:t>справи</a:t>
            </a:r>
            <a:endParaRPr lang="uk-UA" sz="1600" dirty="0"/>
          </a:p>
        </p:txBody>
      </p:sp>
      <p:sp>
        <p:nvSpPr>
          <p:cNvPr id="5" name="Прямоугольник 4">
            <a:extLst>
              <a:ext uri="{FF2B5EF4-FFF2-40B4-BE49-F238E27FC236}">
                <a16:creationId xmlns:a16="http://schemas.microsoft.com/office/drawing/2014/main" id="{B00CD71C-197E-4191-BFFD-54A6503BBF55}"/>
              </a:ext>
            </a:extLst>
          </p:cNvPr>
          <p:cNvSpPr/>
          <p:nvPr/>
        </p:nvSpPr>
        <p:spPr>
          <a:xfrm>
            <a:off x="2203162" y="988292"/>
            <a:ext cx="7785676"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uk-UA" sz="1600" dirty="0"/>
              <a:t>Ці принципи сприяють забезпеченню принципу верховенства права та підвищенню ролі адвоката як необхідного учасника справедливого здійснення правосуддя, сприяють визнанню спільної зацікавленості в належному і сталому розвитку адвокатури як інституту громадянського суспільства й необхідного елементу демократичної правової держави. Також вони проголошують своєю метою забезпечення міцних гарантій поваги до здійснення правосуддя, підкреслюючи необхідність реалізації визнаних світовою юридичною спільнотою міжнародних стандартів і правил адвокатської професії адвокатськими асоціаціями і товариствами юристів, судами, правоохоронними органами, органами державної влади та міжнародними організаціями.</a:t>
            </a:r>
          </a:p>
        </p:txBody>
      </p:sp>
      <p:sp>
        <p:nvSpPr>
          <p:cNvPr id="6" name="Объект 3">
            <a:extLst>
              <a:ext uri="{FF2B5EF4-FFF2-40B4-BE49-F238E27FC236}">
                <a16:creationId xmlns:a16="http://schemas.microsoft.com/office/drawing/2014/main" id="{652A5F0C-4FE6-4F8A-9760-37D4BC34C342}"/>
              </a:ext>
            </a:extLst>
          </p:cNvPr>
          <p:cNvSpPr txBox="1">
            <a:spLocks/>
          </p:cNvSpPr>
          <p:nvPr/>
        </p:nvSpPr>
        <p:spPr>
          <a:xfrm>
            <a:off x="2152650" y="3542836"/>
            <a:ext cx="7886700" cy="49876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ru-RU" sz="1600" dirty="0"/>
              <a:t>20. Принцип </a:t>
            </a:r>
            <a:r>
              <a:rPr lang="ru-RU" sz="1600" dirty="0" err="1"/>
              <a:t>міжнародного</a:t>
            </a:r>
            <a:r>
              <a:rPr lang="ru-RU" sz="1600" dirty="0"/>
              <a:t> </a:t>
            </a:r>
            <a:r>
              <a:rPr lang="ru-RU" sz="1600" dirty="0" err="1"/>
              <a:t>співробітництва</a:t>
            </a:r>
            <a:r>
              <a:rPr lang="ru-RU" sz="1600" dirty="0"/>
              <a:t> держав у </a:t>
            </a:r>
            <a:r>
              <a:rPr lang="ru-RU" sz="1600" dirty="0" err="1"/>
              <a:t>сфері</a:t>
            </a:r>
            <a:r>
              <a:rPr lang="ru-RU" sz="1600" dirty="0"/>
              <a:t> </a:t>
            </a:r>
            <a:r>
              <a:rPr lang="ru-RU" sz="1600" dirty="0" err="1"/>
              <a:t>кримінального</a:t>
            </a:r>
            <a:r>
              <a:rPr lang="ru-RU" sz="1600" dirty="0"/>
              <a:t> </a:t>
            </a:r>
            <a:r>
              <a:rPr lang="ru-RU" sz="1600" dirty="0" err="1"/>
              <a:t>процесу</a:t>
            </a:r>
            <a:endParaRPr lang="uk-UA" sz="1600" dirty="0"/>
          </a:p>
        </p:txBody>
      </p:sp>
      <p:sp>
        <p:nvSpPr>
          <p:cNvPr id="7" name="Прямоугольник 6">
            <a:extLst>
              <a:ext uri="{FF2B5EF4-FFF2-40B4-BE49-F238E27FC236}">
                <a16:creationId xmlns:a16="http://schemas.microsoft.com/office/drawing/2014/main" id="{FAE613C3-9DA7-4ECF-9062-0B14DC273508}"/>
              </a:ext>
            </a:extLst>
          </p:cNvPr>
          <p:cNvSpPr/>
          <p:nvPr/>
        </p:nvSpPr>
        <p:spPr>
          <a:xfrm>
            <a:off x="2203162" y="4041601"/>
            <a:ext cx="7785676"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uk-UA" sz="1600" dirty="0"/>
              <a:t>Спеціальною резолюцією Генеральної Асамблеї ООН від 3 грудня 1973 р. № 3074 (</a:t>
            </a:r>
            <a:r>
              <a:rPr lang="en-US" sz="1600" dirty="0"/>
              <a:t>XXVIII) </a:t>
            </a:r>
            <a:r>
              <a:rPr lang="uk-UA" sz="1600" dirty="0"/>
              <a:t>прийнято Принципи міжнародного співробітництва щодо виявлення, арешту, видачі і покарання осіб, винних у військових злочинах і злочинах проти людства</a:t>
            </a:r>
          </a:p>
        </p:txBody>
      </p:sp>
    </p:spTree>
    <p:extLst>
      <p:ext uri="{BB962C8B-B14F-4D97-AF65-F5344CB8AC3E}">
        <p14:creationId xmlns:p14="http://schemas.microsoft.com/office/powerpoint/2010/main" val="25190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a:extLst>
              <a:ext uri="{FF2B5EF4-FFF2-40B4-BE49-F238E27FC236}">
                <a16:creationId xmlns:a16="http://schemas.microsoft.com/office/drawing/2014/main" id="{3E5EA6BA-AE67-4258-9DF5-782E8CFE4C0A}"/>
              </a:ext>
            </a:extLst>
          </p:cNvPr>
          <p:cNvGraphicFramePr>
            <a:graphicFrameLocks noGrp="1"/>
          </p:cNvGraphicFramePr>
          <p:nvPr>
            <p:ph idx="1"/>
            <p:extLst>
              <p:ext uri="{D42A27DB-BD31-4B8C-83A1-F6EECF244321}">
                <p14:modId xmlns:p14="http://schemas.microsoft.com/office/powerpoint/2010/main" val="1695746859"/>
              </p:ext>
            </p:extLst>
          </p:nvPr>
        </p:nvGraphicFramePr>
        <p:xfrm>
          <a:off x="216816" y="402210"/>
          <a:ext cx="11434714" cy="6187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трілка: вправо 4">
            <a:extLst>
              <a:ext uri="{FF2B5EF4-FFF2-40B4-BE49-F238E27FC236}">
                <a16:creationId xmlns:a16="http://schemas.microsoft.com/office/drawing/2014/main" id="{4917355E-2F44-4AA2-A6A0-5FE09A31EC51}"/>
              </a:ext>
            </a:extLst>
          </p:cNvPr>
          <p:cNvSpPr/>
          <p:nvPr/>
        </p:nvSpPr>
        <p:spPr>
          <a:xfrm>
            <a:off x="7824247" y="3261674"/>
            <a:ext cx="978408" cy="4846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uk-UA"/>
          </a:p>
        </p:txBody>
      </p:sp>
      <p:sp>
        <p:nvSpPr>
          <p:cNvPr id="6" name="Прямокутник: округлені кути 5">
            <a:extLst>
              <a:ext uri="{FF2B5EF4-FFF2-40B4-BE49-F238E27FC236}">
                <a16:creationId xmlns:a16="http://schemas.microsoft.com/office/drawing/2014/main" id="{4C8C43A1-8CF7-4500-AB13-0ADE92F3657D}"/>
              </a:ext>
            </a:extLst>
          </p:cNvPr>
          <p:cNvSpPr/>
          <p:nvPr/>
        </p:nvSpPr>
        <p:spPr>
          <a:xfrm>
            <a:off x="8927183" y="3046790"/>
            <a:ext cx="2281286" cy="11010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err="1"/>
              <a:t>основна</a:t>
            </a:r>
            <a:r>
              <a:rPr lang="ru-RU" dirty="0"/>
              <a:t> </a:t>
            </a:r>
            <a:r>
              <a:rPr lang="ru-RU" dirty="0" err="1"/>
              <a:t>увага</a:t>
            </a:r>
            <a:r>
              <a:rPr lang="ru-RU" dirty="0"/>
              <a:t> </a:t>
            </a:r>
            <a:r>
              <a:rPr lang="ru-RU" dirty="0" err="1"/>
              <a:t>приділена</a:t>
            </a:r>
            <a:r>
              <a:rPr lang="ru-RU" dirty="0"/>
              <a:t> </a:t>
            </a:r>
            <a:r>
              <a:rPr lang="ru-RU" dirty="0" err="1"/>
              <a:t>невідворотності</a:t>
            </a:r>
            <a:r>
              <a:rPr lang="ru-RU" dirty="0"/>
              <a:t> </a:t>
            </a:r>
            <a:r>
              <a:rPr lang="ru-RU" dirty="0" err="1"/>
              <a:t>покарання</a:t>
            </a:r>
            <a:endParaRPr lang="uk-UA" dirty="0"/>
          </a:p>
        </p:txBody>
      </p:sp>
      <p:sp>
        <p:nvSpPr>
          <p:cNvPr id="7" name="Стрілка: вправо 6">
            <a:extLst>
              <a:ext uri="{FF2B5EF4-FFF2-40B4-BE49-F238E27FC236}">
                <a16:creationId xmlns:a16="http://schemas.microsoft.com/office/drawing/2014/main" id="{F886E3BA-33FE-42C7-A568-99E0A459F54E}"/>
              </a:ext>
            </a:extLst>
          </p:cNvPr>
          <p:cNvSpPr/>
          <p:nvPr/>
        </p:nvSpPr>
        <p:spPr>
          <a:xfrm>
            <a:off x="7824247" y="5101472"/>
            <a:ext cx="978408" cy="4846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uk-UA"/>
          </a:p>
        </p:txBody>
      </p:sp>
      <p:sp>
        <p:nvSpPr>
          <p:cNvPr id="8" name="Прямокутник: округлені кути 7">
            <a:extLst>
              <a:ext uri="{FF2B5EF4-FFF2-40B4-BE49-F238E27FC236}">
                <a16:creationId xmlns:a16="http://schemas.microsoft.com/office/drawing/2014/main" id="{09B5FD28-6CE6-441A-A9CF-7FA9DE4CBC09}"/>
              </a:ext>
            </a:extLst>
          </p:cNvPr>
          <p:cNvSpPr/>
          <p:nvPr/>
        </p:nvSpPr>
        <p:spPr>
          <a:xfrm>
            <a:off x="8927182" y="4364610"/>
            <a:ext cx="2281285" cy="22247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err="1"/>
              <a:t>ідея</a:t>
            </a:r>
            <a:r>
              <a:rPr lang="ru-RU" dirty="0"/>
              <a:t> </a:t>
            </a:r>
            <a:r>
              <a:rPr lang="ru-RU" dirty="0" err="1"/>
              <a:t>повної</a:t>
            </a:r>
            <a:r>
              <a:rPr lang="ru-RU" dirty="0"/>
              <a:t> </a:t>
            </a:r>
            <a:r>
              <a:rPr lang="ru-RU" dirty="0" err="1"/>
              <a:t>уніфікації</a:t>
            </a:r>
            <a:r>
              <a:rPr lang="ru-RU" dirty="0"/>
              <a:t> </a:t>
            </a:r>
            <a:r>
              <a:rPr lang="ru-RU" dirty="0" err="1"/>
              <a:t>кримінального</a:t>
            </a:r>
            <a:r>
              <a:rPr lang="ru-RU" dirty="0"/>
              <a:t> </a:t>
            </a:r>
            <a:r>
              <a:rPr lang="ru-RU" dirty="0" err="1"/>
              <a:t>законодавства</a:t>
            </a:r>
            <a:r>
              <a:rPr lang="ru-RU" dirty="0"/>
              <a:t> держав на </a:t>
            </a:r>
            <a:r>
              <a:rPr lang="ru-RU" dirty="0" err="1"/>
              <a:t>основі</a:t>
            </a:r>
            <a:r>
              <a:rPr lang="ru-RU" dirty="0"/>
              <a:t> </a:t>
            </a:r>
            <a:r>
              <a:rPr lang="ru-RU" dirty="0" err="1"/>
              <a:t>міжнародного</a:t>
            </a:r>
            <a:r>
              <a:rPr lang="ru-RU" dirty="0"/>
              <a:t> </a:t>
            </a:r>
            <a:r>
              <a:rPr lang="ru-RU" dirty="0" err="1"/>
              <a:t>кримінального</a:t>
            </a:r>
            <a:r>
              <a:rPr lang="ru-RU" dirty="0"/>
              <a:t> кодексу</a:t>
            </a:r>
            <a:endParaRPr lang="uk-UA" dirty="0"/>
          </a:p>
        </p:txBody>
      </p:sp>
    </p:spTree>
    <p:extLst>
      <p:ext uri="{BB962C8B-B14F-4D97-AF65-F5344CB8AC3E}">
        <p14:creationId xmlns:p14="http://schemas.microsoft.com/office/powerpoint/2010/main" val="3913389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57B66B81-0AA3-44B0-9DAE-67F580DCA3F3}"/>
              </a:ext>
            </a:extLst>
          </p:cNvPr>
          <p:cNvPicPr>
            <a:picLocks noGrp="1" noChangeAspect="1"/>
          </p:cNvPicPr>
          <p:nvPr>
            <p:ph idx="1"/>
          </p:nvPr>
        </p:nvPicPr>
        <p:blipFill>
          <a:blip r:embed="rId2"/>
          <a:stretch>
            <a:fillRect/>
          </a:stretch>
        </p:blipFill>
        <p:spPr>
          <a:xfrm>
            <a:off x="653714" y="498949"/>
            <a:ext cx="2838450" cy="1609725"/>
          </a:xfrm>
          <a:prstGeom prst="rect">
            <a:avLst/>
          </a:prstGeom>
        </p:spPr>
      </p:pic>
      <p:sp>
        <p:nvSpPr>
          <p:cNvPr id="5" name="Прямокутник 4">
            <a:extLst>
              <a:ext uri="{FF2B5EF4-FFF2-40B4-BE49-F238E27FC236}">
                <a16:creationId xmlns:a16="http://schemas.microsoft.com/office/drawing/2014/main" id="{015BB335-211E-4DC3-BF09-C1B40EEB97AC}"/>
              </a:ext>
            </a:extLst>
          </p:cNvPr>
          <p:cNvSpPr/>
          <p:nvPr/>
        </p:nvSpPr>
        <p:spPr>
          <a:xfrm>
            <a:off x="4295137" y="2350416"/>
            <a:ext cx="2838449" cy="41154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err="1"/>
              <a:t>Біблійні</a:t>
            </a:r>
            <a:r>
              <a:rPr lang="ru-RU" dirty="0"/>
              <a:t> </a:t>
            </a:r>
            <a:r>
              <a:rPr lang="ru-RU" dirty="0" err="1"/>
              <a:t>часи</a:t>
            </a:r>
            <a:r>
              <a:rPr lang="ru-RU" dirty="0"/>
              <a:t>. </a:t>
            </a:r>
            <a:r>
              <a:rPr lang="ru-RU" dirty="0" err="1"/>
              <a:t>Злочин</a:t>
            </a:r>
            <a:r>
              <a:rPr lang="ru-RU" dirty="0"/>
              <a:t> </a:t>
            </a:r>
            <a:r>
              <a:rPr lang="ru-RU" dirty="0" err="1"/>
              <a:t>тягнув</a:t>
            </a:r>
            <a:r>
              <a:rPr lang="ru-RU" dirty="0"/>
              <a:t> за собою </a:t>
            </a:r>
            <a:r>
              <a:rPr lang="ru-RU" dirty="0" err="1"/>
              <a:t>вимогу</a:t>
            </a:r>
            <a:r>
              <a:rPr lang="ru-RU" dirty="0"/>
              <a:t> </a:t>
            </a:r>
            <a:r>
              <a:rPr lang="ru-RU" dirty="0" err="1"/>
              <a:t>видачі</a:t>
            </a:r>
            <a:r>
              <a:rPr lang="ru-RU" dirty="0"/>
              <a:t> та </a:t>
            </a:r>
            <a:r>
              <a:rPr lang="ru-RU" dirty="0" err="1"/>
              <a:t>відплати</a:t>
            </a:r>
            <a:r>
              <a:rPr lang="ru-RU" dirty="0"/>
              <a:t>, а </a:t>
            </a:r>
            <a:r>
              <a:rPr lang="ru-RU" dirty="0" err="1"/>
              <a:t>відмова</a:t>
            </a:r>
            <a:r>
              <a:rPr lang="ru-RU" dirty="0"/>
              <a:t> в </a:t>
            </a:r>
            <a:r>
              <a:rPr lang="ru-RU" dirty="0" err="1"/>
              <a:t>задоволенні</a:t>
            </a:r>
            <a:r>
              <a:rPr lang="ru-RU" dirty="0"/>
              <a:t> </a:t>
            </a:r>
            <a:r>
              <a:rPr lang="ru-RU" dirty="0" err="1"/>
              <a:t>почуття</a:t>
            </a:r>
            <a:r>
              <a:rPr lang="ru-RU" dirty="0"/>
              <a:t> </a:t>
            </a:r>
            <a:r>
              <a:rPr lang="ru-RU" dirty="0" err="1"/>
              <a:t>помсти</a:t>
            </a:r>
            <a:r>
              <a:rPr lang="ru-RU" dirty="0"/>
              <a:t> могла </a:t>
            </a:r>
            <a:r>
              <a:rPr lang="ru-RU" dirty="0" err="1"/>
              <a:t>послужити</a:t>
            </a:r>
            <a:r>
              <a:rPr lang="ru-RU" dirty="0"/>
              <a:t> </a:t>
            </a:r>
            <a:r>
              <a:rPr lang="ru-RU" dirty="0" err="1"/>
              <a:t>casus</a:t>
            </a:r>
            <a:r>
              <a:rPr lang="ru-RU" dirty="0"/>
              <a:t> </a:t>
            </a:r>
            <a:r>
              <a:rPr lang="ru-RU" dirty="0" err="1"/>
              <a:t>belli</a:t>
            </a:r>
            <a:r>
              <a:rPr lang="ru-RU" dirty="0"/>
              <a:t> . </a:t>
            </a:r>
            <a:endParaRPr lang="uk-UA" dirty="0"/>
          </a:p>
        </p:txBody>
      </p:sp>
      <p:pic>
        <p:nvPicPr>
          <p:cNvPr id="6" name="Рисунок 5">
            <a:extLst>
              <a:ext uri="{FF2B5EF4-FFF2-40B4-BE49-F238E27FC236}">
                <a16:creationId xmlns:a16="http://schemas.microsoft.com/office/drawing/2014/main" id="{12F295E0-68BD-4AC1-82B2-4BD4C91B6ED1}"/>
              </a:ext>
            </a:extLst>
          </p:cNvPr>
          <p:cNvPicPr>
            <a:picLocks noChangeAspect="1"/>
          </p:cNvPicPr>
          <p:nvPr/>
        </p:nvPicPr>
        <p:blipFill>
          <a:blip r:embed="rId3"/>
          <a:stretch>
            <a:fillRect/>
          </a:stretch>
        </p:blipFill>
        <p:spPr>
          <a:xfrm>
            <a:off x="4266561" y="517999"/>
            <a:ext cx="2867025" cy="1590675"/>
          </a:xfrm>
          <a:prstGeom prst="rect">
            <a:avLst/>
          </a:prstGeom>
        </p:spPr>
      </p:pic>
      <p:sp>
        <p:nvSpPr>
          <p:cNvPr id="7" name="Прямокутник 6">
            <a:extLst>
              <a:ext uri="{FF2B5EF4-FFF2-40B4-BE49-F238E27FC236}">
                <a16:creationId xmlns:a16="http://schemas.microsoft.com/office/drawing/2014/main" id="{7C24F586-C3CC-499D-B7D9-1F7975BBD0B0}"/>
              </a:ext>
            </a:extLst>
          </p:cNvPr>
          <p:cNvSpPr/>
          <p:nvPr/>
        </p:nvSpPr>
        <p:spPr>
          <a:xfrm>
            <a:off x="653715" y="2350416"/>
            <a:ext cx="2838449" cy="41154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dirty="0"/>
              <a:t>Стародавні часи. Необхідність захисту права власності (договори про повернення збіглих рабів). Іноді такі договори відносять до сфери боротьби зі злочинністю, хоча, точніше, вони мають характер </a:t>
            </a:r>
            <a:r>
              <a:rPr lang="uk-UA" dirty="0" err="1"/>
              <a:t>віндикаційних</a:t>
            </a:r>
            <a:r>
              <a:rPr lang="uk-UA" dirty="0"/>
              <a:t>  і боротьби з дуже обмеженим колом злочинів (наприклад еміграцією, що вважалася злочинною)</a:t>
            </a:r>
          </a:p>
        </p:txBody>
      </p:sp>
      <p:sp>
        <p:nvSpPr>
          <p:cNvPr id="8" name="Стрілка: вправо 7">
            <a:extLst>
              <a:ext uri="{FF2B5EF4-FFF2-40B4-BE49-F238E27FC236}">
                <a16:creationId xmlns:a16="http://schemas.microsoft.com/office/drawing/2014/main" id="{1CBFDDB4-FB12-4E4F-9590-9D3E7AACC373}"/>
              </a:ext>
            </a:extLst>
          </p:cNvPr>
          <p:cNvSpPr/>
          <p:nvPr/>
        </p:nvSpPr>
        <p:spPr>
          <a:xfrm flipV="1">
            <a:off x="3618320" y="1313336"/>
            <a:ext cx="522085" cy="281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9" name="Рисунок 8">
            <a:extLst>
              <a:ext uri="{FF2B5EF4-FFF2-40B4-BE49-F238E27FC236}">
                <a16:creationId xmlns:a16="http://schemas.microsoft.com/office/drawing/2014/main" id="{B735C6B8-56AC-4468-B59A-C9AFF56C8311}"/>
              </a:ext>
            </a:extLst>
          </p:cNvPr>
          <p:cNvPicPr>
            <a:picLocks noChangeAspect="1"/>
          </p:cNvPicPr>
          <p:nvPr/>
        </p:nvPicPr>
        <p:blipFill>
          <a:blip r:embed="rId4"/>
          <a:stretch>
            <a:fillRect/>
          </a:stretch>
        </p:blipFill>
        <p:spPr>
          <a:xfrm>
            <a:off x="3597814" y="3805051"/>
            <a:ext cx="542591" cy="341406"/>
          </a:xfrm>
          <a:prstGeom prst="rect">
            <a:avLst/>
          </a:prstGeom>
        </p:spPr>
      </p:pic>
      <p:pic>
        <p:nvPicPr>
          <p:cNvPr id="11" name="Рисунок 10">
            <a:extLst>
              <a:ext uri="{FF2B5EF4-FFF2-40B4-BE49-F238E27FC236}">
                <a16:creationId xmlns:a16="http://schemas.microsoft.com/office/drawing/2014/main" id="{29447EA0-1D9B-4469-A0A7-413473E42B9F}"/>
              </a:ext>
            </a:extLst>
          </p:cNvPr>
          <p:cNvPicPr>
            <a:picLocks noChangeAspect="1"/>
          </p:cNvPicPr>
          <p:nvPr/>
        </p:nvPicPr>
        <p:blipFill>
          <a:blip r:embed="rId4"/>
          <a:stretch>
            <a:fillRect/>
          </a:stretch>
        </p:blipFill>
        <p:spPr>
          <a:xfrm>
            <a:off x="7365392" y="1283286"/>
            <a:ext cx="542591" cy="341406"/>
          </a:xfrm>
          <a:prstGeom prst="rect">
            <a:avLst/>
          </a:prstGeom>
        </p:spPr>
      </p:pic>
      <p:pic>
        <p:nvPicPr>
          <p:cNvPr id="12" name="Рисунок 11">
            <a:extLst>
              <a:ext uri="{FF2B5EF4-FFF2-40B4-BE49-F238E27FC236}">
                <a16:creationId xmlns:a16="http://schemas.microsoft.com/office/drawing/2014/main" id="{996518AD-B143-445F-B76B-B64622D64214}"/>
              </a:ext>
            </a:extLst>
          </p:cNvPr>
          <p:cNvPicPr>
            <a:picLocks noChangeAspect="1"/>
          </p:cNvPicPr>
          <p:nvPr/>
        </p:nvPicPr>
        <p:blipFill>
          <a:blip r:embed="rId4"/>
          <a:stretch>
            <a:fillRect/>
          </a:stretch>
        </p:blipFill>
        <p:spPr>
          <a:xfrm>
            <a:off x="7393968" y="3805051"/>
            <a:ext cx="542591" cy="341406"/>
          </a:xfrm>
          <a:prstGeom prst="rect">
            <a:avLst/>
          </a:prstGeom>
        </p:spPr>
      </p:pic>
      <p:pic>
        <p:nvPicPr>
          <p:cNvPr id="13" name="Рисунок 12">
            <a:extLst>
              <a:ext uri="{FF2B5EF4-FFF2-40B4-BE49-F238E27FC236}">
                <a16:creationId xmlns:a16="http://schemas.microsoft.com/office/drawing/2014/main" id="{6EFE8D11-970F-47A7-87AB-FCDE15CE583E}"/>
              </a:ext>
            </a:extLst>
          </p:cNvPr>
          <p:cNvPicPr>
            <a:picLocks noChangeAspect="1"/>
          </p:cNvPicPr>
          <p:nvPr/>
        </p:nvPicPr>
        <p:blipFill>
          <a:blip r:embed="rId5"/>
          <a:stretch>
            <a:fillRect/>
          </a:stretch>
        </p:blipFill>
        <p:spPr>
          <a:xfrm>
            <a:off x="8210328" y="517999"/>
            <a:ext cx="3381375" cy="1590674"/>
          </a:xfrm>
          <a:prstGeom prst="rect">
            <a:avLst/>
          </a:prstGeom>
        </p:spPr>
      </p:pic>
      <p:sp>
        <p:nvSpPr>
          <p:cNvPr id="14" name="Прямокутник 13">
            <a:extLst>
              <a:ext uri="{FF2B5EF4-FFF2-40B4-BE49-F238E27FC236}">
                <a16:creationId xmlns:a16="http://schemas.microsoft.com/office/drawing/2014/main" id="{DCFB908F-247B-4E9A-8EF8-10C947D63ADA}"/>
              </a:ext>
            </a:extLst>
          </p:cNvPr>
          <p:cNvSpPr/>
          <p:nvPr/>
        </p:nvSpPr>
        <p:spPr>
          <a:xfrm>
            <a:off x="8210328" y="2350416"/>
            <a:ext cx="3381375" cy="41154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err="1"/>
              <a:t>Інститут</a:t>
            </a:r>
            <a:r>
              <a:rPr lang="ru-RU" dirty="0"/>
              <a:t> </a:t>
            </a:r>
            <a:r>
              <a:rPr lang="ru-RU" dirty="0" err="1"/>
              <a:t>видачі</a:t>
            </a:r>
            <a:r>
              <a:rPr lang="ru-RU" dirty="0"/>
              <a:t> </a:t>
            </a:r>
            <a:r>
              <a:rPr lang="ru-RU" dirty="0" err="1"/>
              <a:t>злочинців</a:t>
            </a:r>
            <a:r>
              <a:rPr lang="ru-RU" dirty="0"/>
              <a:t> </a:t>
            </a:r>
            <a:r>
              <a:rPr lang="ru-RU" dirty="0" err="1"/>
              <a:t>започатковує</a:t>
            </a:r>
            <a:r>
              <a:rPr lang="ru-RU" dirty="0"/>
              <a:t> </a:t>
            </a:r>
            <a:r>
              <a:rPr lang="ru-RU" dirty="0" err="1"/>
              <a:t>міжнародне</a:t>
            </a:r>
            <a:r>
              <a:rPr lang="ru-RU" dirty="0"/>
              <a:t> </a:t>
            </a:r>
            <a:r>
              <a:rPr lang="ru-RU" dirty="0" err="1"/>
              <a:t>кримінальне</a:t>
            </a:r>
            <a:r>
              <a:rPr lang="ru-RU" dirty="0"/>
              <a:t> право.</a:t>
            </a:r>
          </a:p>
          <a:p>
            <a:pPr algn="ctr"/>
            <a:r>
              <a:rPr lang="uk-UA" dirty="0"/>
              <a:t>Виникнення й розвиток інституту міжнародної кримінальної відповідальності фізичних осіб.</a:t>
            </a:r>
          </a:p>
        </p:txBody>
      </p:sp>
    </p:spTree>
    <p:extLst>
      <p:ext uri="{BB962C8B-B14F-4D97-AF65-F5344CB8AC3E}">
        <p14:creationId xmlns:p14="http://schemas.microsoft.com/office/powerpoint/2010/main" val="288038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EC35ED14-BF48-4D62-A377-C8327ED26099}"/>
              </a:ext>
            </a:extLst>
          </p:cNvPr>
          <p:cNvPicPr>
            <a:picLocks noGrp="1" noChangeAspect="1"/>
          </p:cNvPicPr>
          <p:nvPr>
            <p:ph idx="1"/>
          </p:nvPr>
        </p:nvPicPr>
        <p:blipFill>
          <a:blip r:embed="rId2"/>
          <a:stretch>
            <a:fillRect/>
          </a:stretch>
        </p:blipFill>
        <p:spPr>
          <a:xfrm>
            <a:off x="3729267" y="4063972"/>
            <a:ext cx="2060627" cy="2231329"/>
          </a:xfrm>
          <a:prstGeom prst="rect">
            <a:avLst/>
          </a:prstGeom>
        </p:spPr>
      </p:pic>
      <p:sp>
        <p:nvSpPr>
          <p:cNvPr id="5" name="Бульбашка прямої мови: овальна 4">
            <a:extLst>
              <a:ext uri="{FF2B5EF4-FFF2-40B4-BE49-F238E27FC236}">
                <a16:creationId xmlns:a16="http://schemas.microsoft.com/office/drawing/2014/main" id="{4921B04A-8D45-4E64-8711-9653B83AF018}"/>
              </a:ext>
            </a:extLst>
          </p:cNvPr>
          <p:cNvSpPr/>
          <p:nvPr/>
        </p:nvSpPr>
        <p:spPr>
          <a:xfrm>
            <a:off x="4468304" y="510161"/>
            <a:ext cx="5260157" cy="3553811"/>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sz="1800">
                <a:effectLst/>
                <a:latin typeface="Times New Roman" panose="02020603050405020304" pitchFamily="18" charset="0"/>
                <a:ea typeface="Calibri" panose="020F0502020204030204" pitchFamily="34" charset="0"/>
              </a:rPr>
              <a:t>Якщо ж який-небудь воїн або хто-небудь інший навіть у справедливій війні підпалить ворожі будівлі, спустошить поля і такого роду діями завдає збитки не в силу наказу і коли це не викликане ніякою необхідністю і відсутня для цього необхідна причина, то відповідна особа зобовʼязана відшкодувати збиток</a:t>
            </a:r>
            <a:endParaRPr lang="uk-UA"/>
          </a:p>
        </p:txBody>
      </p:sp>
    </p:spTree>
    <p:extLst>
      <p:ext uri="{BB962C8B-B14F-4D97-AF65-F5344CB8AC3E}">
        <p14:creationId xmlns:p14="http://schemas.microsoft.com/office/powerpoint/2010/main" val="3310656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4EA2E195-BFD4-434E-9E95-F2FA1E7F8B2B}"/>
              </a:ext>
            </a:extLst>
          </p:cNvPr>
          <p:cNvPicPr>
            <a:picLocks noGrp="1" noChangeAspect="1"/>
          </p:cNvPicPr>
          <p:nvPr>
            <p:ph idx="1"/>
          </p:nvPr>
        </p:nvPicPr>
        <p:blipFill>
          <a:blip r:embed="rId2"/>
          <a:stretch>
            <a:fillRect/>
          </a:stretch>
        </p:blipFill>
        <p:spPr>
          <a:xfrm>
            <a:off x="235548" y="315670"/>
            <a:ext cx="4270465" cy="2931020"/>
          </a:xfrm>
          <a:prstGeom prst="rect">
            <a:avLst/>
          </a:prstGeom>
        </p:spPr>
      </p:pic>
      <p:sp>
        <p:nvSpPr>
          <p:cNvPr id="6" name="TextBox 5">
            <a:extLst>
              <a:ext uri="{FF2B5EF4-FFF2-40B4-BE49-F238E27FC236}">
                <a16:creationId xmlns:a16="http://schemas.microsoft.com/office/drawing/2014/main" id="{8F8412FF-381B-495B-BB9B-17FF20F07FB6}"/>
              </a:ext>
            </a:extLst>
          </p:cNvPr>
          <p:cNvSpPr txBox="1"/>
          <p:nvPr/>
        </p:nvSpPr>
        <p:spPr>
          <a:xfrm>
            <a:off x="4734613" y="418649"/>
            <a:ext cx="6094428"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uk-UA" dirty="0"/>
              <a:t>Епоха середньовіччя </a:t>
            </a:r>
          </a:p>
        </p:txBody>
      </p:sp>
      <p:sp>
        <p:nvSpPr>
          <p:cNvPr id="8" name="TextBox 7">
            <a:extLst>
              <a:ext uri="{FF2B5EF4-FFF2-40B4-BE49-F238E27FC236}">
                <a16:creationId xmlns:a16="http://schemas.microsoft.com/office/drawing/2014/main" id="{A5F6F0B0-0649-4924-98DD-E7E72F50751F}"/>
              </a:ext>
            </a:extLst>
          </p:cNvPr>
          <p:cNvSpPr txBox="1"/>
          <p:nvPr/>
        </p:nvSpPr>
        <p:spPr>
          <a:xfrm>
            <a:off x="4725186" y="1101026"/>
            <a:ext cx="6766087"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buFont typeface="Wingdings" panose="05000000000000000000" pitchFamily="2" charset="2"/>
              <a:buChar char="Ø"/>
            </a:pPr>
            <a:r>
              <a:rPr lang="uk-UA" dirty="0"/>
              <a:t>розширенням співпраці держав із питань видачі злочинців; зростає кількість договорів про екстрадицію, у яких конкретизується коло осіб, які підлягають видачі, визначається її заснування;</a:t>
            </a:r>
          </a:p>
          <a:p>
            <a:pPr marL="285750" indent="-285750">
              <a:buFont typeface="Wingdings" panose="05000000000000000000" pitchFamily="2" charset="2"/>
              <a:buChar char="Ø"/>
            </a:pPr>
            <a:r>
              <a:rPr lang="uk-UA" dirty="0"/>
              <a:t>починається видача осіб, які втекли в іншу країну з політичних мотивів, а також перебіжчиків, які не були злочинцями;</a:t>
            </a:r>
          </a:p>
          <a:p>
            <a:pPr marL="285750" indent="-285750">
              <a:buFont typeface="Wingdings" panose="05000000000000000000" pitchFamily="2" charset="2"/>
              <a:buChar char="Ø"/>
            </a:pPr>
            <a:r>
              <a:rPr lang="uk-UA" dirty="0"/>
              <a:t>жорстоке переслідування ворогів католицької церкви, єретиків, які, за загальним правилом, підлягали обов’язковій видачі. </a:t>
            </a:r>
          </a:p>
        </p:txBody>
      </p:sp>
      <p:pic>
        <p:nvPicPr>
          <p:cNvPr id="9" name="Рисунок 8">
            <a:extLst>
              <a:ext uri="{FF2B5EF4-FFF2-40B4-BE49-F238E27FC236}">
                <a16:creationId xmlns:a16="http://schemas.microsoft.com/office/drawing/2014/main" id="{A453B70C-7EE4-402D-A3F3-B87ABE340DCB}"/>
              </a:ext>
            </a:extLst>
          </p:cNvPr>
          <p:cNvPicPr>
            <a:picLocks noChangeAspect="1"/>
          </p:cNvPicPr>
          <p:nvPr/>
        </p:nvPicPr>
        <p:blipFill>
          <a:blip r:embed="rId3"/>
          <a:stretch>
            <a:fillRect/>
          </a:stretch>
        </p:blipFill>
        <p:spPr>
          <a:xfrm>
            <a:off x="819740" y="3807594"/>
            <a:ext cx="1866900" cy="2447925"/>
          </a:xfrm>
          <a:prstGeom prst="rect">
            <a:avLst/>
          </a:prstGeom>
        </p:spPr>
      </p:pic>
      <p:sp>
        <p:nvSpPr>
          <p:cNvPr id="11" name="TextBox 10">
            <a:extLst>
              <a:ext uri="{FF2B5EF4-FFF2-40B4-BE49-F238E27FC236}">
                <a16:creationId xmlns:a16="http://schemas.microsoft.com/office/drawing/2014/main" id="{26AF2933-5970-4AE3-BA25-A70913F37F9A}"/>
              </a:ext>
            </a:extLst>
          </p:cNvPr>
          <p:cNvSpPr txBox="1"/>
          <p:nvPr/>
        </p:nvSpPr>
        <p:spPr>
          <a:xfrm>
            <a:off x="3709447" y="3957007"/>
            <a:ext cx="7781826" cy="258532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dirty="0"/>
              <a:t>У 797 р. при </a:t>
            </a:r>
            <a:r>
              <a:rPr lang="ru-RU" dirty="0" err="1"/>
              <a:t>Карлі</a:t>
            </a:r>
            <a:r>
              <a:rPr lang="ru-RU" dirty="0"/>
              <a:t> Великому </a:t>
            </a:r>
            <a:r>
              <a:rPr lang="ru-RU" dirty="0" err="1"/>
              <a:t>було</a:t>
            </a:r>
            <a:r>
              <a:rPr lang="ru-RU" dirty="0"/>
              <a:t> </a:t>
            </a:r>
            <a:r>
              <a:rPr lang="ru-RU" dirty="0" err="1"/>
              <a:t>укладено</a:t>
            </a:r>
            <a:r>
              <a:rPr lang="ru-RU" dirty="0"/>
              <a:t> </a:t>
            </a:r>
            <a:r>
              <a:rPr lang="ru-RU" dirty="0" err="1"/>
              <a:t>договір</a:t>
            </a:r>
            <a:r>
              <a:rPr lang="ru-RU" dirty="0"/>
              <a:t>, </a:t>
            </a:r>
            <a:r>
              <a:rPr lang="ru-RU" dirty="0" err="1"/>
              <a:t>який</a:t>
            </a:r>
            <a:r>
              <a:rPr lang="ru-RU" dirty="0"/>
              <a:t> </a:t>
            </a:r>
            <a:r>
              <a:rPr lang="ru-RU" dirty="0" err="1"/>
              <a:t>містив</a:t>
            </a:r>
            <a:r>
              <a:rPr lang="ru-RU" dirty="0"/>
              <a:t> першу </a:t>
            </a:r>
            <a:r>
              <a:rPr lang="ru-RU" dirty="0" err="1"/>
              <a:t>правову</a:t>
            </a:r>
            <a:r>
              <a:rPr lang="ru-RU" dirty="0"/>
              <a:t> </a:t>
            </a:r>
            <a:r>
              <a:rPr lang="ru-RU" dirty="0" err="1"/>
              <a:t>регламентацію</a:t>
            </a:r>
            <a:r>
              <a:rPr lang="ru-RU" dirty="0"/>
              <a:t> </a:t>
            </a:r>
            <a:r>
              <a:rPr lang="ru-RU" dirty="0" err="1"/>
              <a:t>видачі</a:t>
            </a:r>
            <a:r>
              <a:rPr lang="ru-RU" dirty="0"/>
              <a:t> </a:t>
            </a:r>
            <a:r>
              <a:rPr lang="ru-RU" dirty="0" err="1"/>
              <a:t>осіб</a:t>
            </a:r>
            <a:r>
              <a:rPr lang="ru-RU" dirty="0"/>
              <a:t>, </a:t>
            </a:r>
            <a:r>
              <a:rPr lang="ru-RU" dirty="0" err="1"/>
              <a:t>обвинувачених</a:t>
            </a:r>
            <a:r>
              <a:rPr lang="ru-RU" dirty="0"/>
              <a:t> у </a:t>
            </a:r>
            <a:r>
              <a:rPr lang="ru-RU" dirty="0" err="1"/>
              <a:t>скоєнні</a:t>
            </a:r>
            <a:r>
              <a:rPr lang="ru-RU" dirty="0"/>
              <a:t> </a:t>
            </a:r>
            <a:r>
              <a:rPr lang="ru-RU" dirty="0" err="1"/>
              <a:t>злочинів</a:t>
            </a:r>
            <a:r>
              <a:rPr lang="ru-RU" dirty="0"/>
              <a:t>, </a:t>
            </a:r>
            <a:r>
              <a:rPr lang="ru-RU" dirty="0" err="1"/>
              <a:t>що</a:t>
            </a:r>
            <a:r>
              <a:rPr lang="ru-RU" dirty="0"/>
              <a:t> </a:t>
            </a:r>
            <a:r>
              <a:rPr lang="ru-RU" dirty="0" err="1"/>
              <a:t>карається</a:t>
            </a:r>
            <a:r>
              <a:rPr lang="ru-RU" dirty="0"/>
              <a:t> смертною карою. У ст. Х </a:t>
            </a:r>
            <a:r>
              <a:rPr lang="ru-RU" dirty="0" err="1"/>
              <a:t>цього</a:t>
            </a:r>
            <a:r>
              <a:rPr lang="ru-RU" dirty="0"/>
              <a:t> договору </a:t>
            </a:r>
            <a:r>
              <a:rPr lang="ru-RU" dirty="0" err="1"/>
              <a:t>встановлювалося</a:t>
            </a:r>
            <a:r>
              <a:rPr lang="ru-RU" dirty="0"/>
              <a:t>, </a:t>
            </a:r>
            <a:r>
              <a:rPr lang="ru-RU" dirty="0" err="1"/>
              <a:t>що</a:t>
            </a:r>
            <a:r>
              <a:rPr lang="ru-RU" dirty="0"/>
              <a:t> </a:t>
            </a:r>
            <a:r>
              <a:rPr lang="ru-RU" dirty="0" err="1"/>
              <a:t>якщо</a:t>
            </a:r>
            <a:r>
              <a:rPr lang="ru-RU" dirty="0"/>
              <a:t> один </a:t>
            </a:r>
            <a:r>
              <a:rPr lang="ru-RU" dirty="0" err="1"/>
              <a:t>зі</a:t>
            </a:r>
            <a:r>
              <a:rPr lang="ru-RU" dirty="0"/>
              <a:t> </a:t>
            </a:r>
            <a:r>
              <a:rPr lang="ru-RU" dirty="0" err="1"/>
              <a:t>злочинців</a:t>
            </a:r>
            <a:r>
              <a:rPr lang="ru-RU" dirty="0"/>
              <a:t>, </a:t>
            </a:r>
            <a:r>
              <a:rPr lang="ru-RU" dirty="0" err="1"/>
              <a:t>які</a:t>
            </a:r>
            <a:r>
              <a:rPr lang="ru-RU" dirty="0"/>
              <a:t> </a:t>
            </a:r>
            <a:r>
              <a:rPr lang="ru-RU" dirty="0" err="1"/>
              <a:t>заслуговують</a:t>
            </a:r>
            <a:r>
              <a:rPr lang="ru-RU" dirty="0"/>
              <a:t> за </a:t>
            </a:r>
            <a:r>
              <a:rPr lang="ru-RU" dirty="0" err="1"/>
              <a:t>саксонським</a:t>
            </a:r>
            <a:r>
              <a:rPr lang="ru-RU" dirty="0"/>
              <a:t> законом на страту, «шукав </a:t>
            </a:r>
            <a:r>
              <a:rPr lang="ru-RU" dirty="0" err="1"/>
              <a:t>притулку</a:t>
            </a:r>
            <a:r>
              <a:rPr lang="ru-RU" dirty="0"/>
              <a:t> в </a:t>
            </a:r>
            <a:r>
              <a:rPr lang="ru-RU" dirty="0" err="1"/>
              <a:t>королівської</a:t>
            </a:r>
            <a:r>
              <a:rPr lang="ru-RU" dirty="0"/>
              <a:t> </a:t>
            </a:r>
            <a:r>
              <a:rPr lang="ru-RU" dirty="0" err="1"/>
              <a:t>величності</a:t>
            </a:r>
            <a:r>
              <a:rPr lang="ru-RU" dirty="0"/>
              <a:t>, то буде у </a:t>
            </a:r>
            <a:r>
              <a:rPr lang="ru-RU" dirty="0" err="1"/>
              <a:t>владі</a:t>
            </a:r>
            <a:r>
              <a:rPr lang="ru-RU" dirty="0"/>
              <a:t> короля </a:t>
            </a:r>
            <a:r>
              <a:rPr lang="ru-RU" dirty="0" err="1"/>
              <a:t>видати</a:t>
            </a:r>
            <a:r>
              <a:rPr lang="ru-RU" dirty="0"/>
              <a:t> </a:t>
            </a:r>
            <a:r>
              <a:rPr lang="ru-RU" dirty="0" err="1"/>
              <a:t>його</a:t>
            </a:r>
            <a:r>
              <a:rPr lang="ru-RU" dirty="0"/>
              <a:t> для </a:t>
            </a:r>
            <a:r>
              <a:rPr lang="ru-RU" dirty="0" err="1"/>
              <a:t>страти</a:t>
            </a:r>
            <a:r>
              <a:rPr lang="ru-RU" dirty="0"/>
              <a:t>, </a:t>
            </a:r>
            <a:r>
              <a:rPr lang="ru-RU" dirty="0" err="1"/>
              <a:t>або</a:t>
            </a:r>
            <a:r>
              <a:rPr lang="ru-RU" dirty="0"/>
              <a:t> ж за </a:t>
            </a:r>
            <a:r>
              <a:rPr lang="ru-RU" dirty="0" err="1"/>
              <a:t>згодою</a:t>
            </a:r>
            <a:r>
              <a:rPr lang="ru-RU" dirty="0"/>
              <a:t> </a:t>
            </a:r>
            <a:r>
              <a:rPr lang="ru-RU" dirty="0" err="1"/>
              <a:t>саксонців</a:t>
            </a:r>
            <a:r>
              <a:rPr lang="ru-RU" dirty="0"/>
              <a:t> </a:t>
            </a:r>
            <a:r>
              <a:rPr lang="ru-RU" dirty="0" err="1"/>
              <a:t>вислати</a:t>
            </a:r>
            <a:r>
              <a:rPr lang="ru-RU" dirty="0"/>
              <a:t> </a:t>
            </a:r>
            <a:r>
              <a:rPr lang="ru-RU" dirty="0" err="1"/>
              <a:t>злочинця</a:t>
            </a:r>
            <a:r>
              <a:rPr lang="ru-RU" dirty="0"/>
              <a:t> разом </a:t>
            </a:r>
            <a:r>
              <a:rPr lang="ru-RU" dirty="0" err="1"/>
              <a:t>із</a:t>
            </a:r>
            <a:r>
              <a:rPr lang="ru-RU" dirty="0"/>
              <a:t> </a:t>
            </a:r>
            <a:r>
              <a:rPr lang="ru-RU" dirty="0" err="1"/>
              <a:t>його</a:t>
            </a:r>
            <a:r>
              <a:rPr lang="ru-RU" dirty="0"/>
              <a:t> дружиною і </a:t>
            </a:r>
            <a:r>
              <a:rPr lang="ru-RU" dirty="0" err="1"/>
              <a:t>сімейством</a:t>
            </a:r>
            <a:r>
              <a:rPr lang="ru-RU" dirty="0"/>
              <a:t> та з </a:t>
            </a:r>
            <a:r>
              <a:rPr lang="ru-RU" dirty="0" err="1"/>
              <a:t>усім</a:t>
            </a:r>
            <a:r>
              <a:rPr lang="ru-RU" dirty="0"/>
              <a:t>, </a:t>
            </a:r>
            <a:r>
              <a:rPr lang="ru-RU" dirty="0" err="1"/>
              <a:t>що</a:t>
            </a:r>
            <a:r>
              <a:rPr lang="ru-RU" dirty="0"/>
              <a:t> </a:t>
            </a:r>
            <a:r>
              <a:rPr lang="ru-RU" dirty="0" err="1"/>
              <a:t>йому</a:t>
            </a:r>
            <a:r>
              <a:rPr lang="ru-RU" dirty="0"/>
              <a:t> </a:t>
            </a:r>
            <a:r>
              <a:rPr lang="ru-RU" dirty="0" err="1"/>
              <a:t>належить</a:t>
            </a:r>
            <a:r>
              <a:rPr lang="ru-RU" dirty="0"/>
              <a:t>, за </a:t>
            </a:r>
            <a:r>
              <a:rPr lang="ru-RU" dirty="0" err="1"/>
              <a:t>межі</a:t>
            </a:r>
            <a:r>
              <a:rPr lang="ru-RU" dirty="0"/>
              <a:t> </a:t>
            </a:r>
            <a:r>
              <a:rPr lang="ru-RU" dirty="0" err="1"/>
              <a:t>батьківщини</a:t>
            </a:r>
            <a:r>
              <a:rPr lang="ru-RU" dirty="0"/>
              <a:t>, у межах </a:t>
            </a:r>
            <a:r>
              <a:rPr lang="ru-RU" dirty="0" err="1"/>
              <a:t>своїх</a:t>
            </a:r>
            <a:r>
              <a:rPr lang="ru-RU" dirty="0"/>
              <a:t> </a:t>
            </a:r>
            <a:r>
              <a:rPr lang="ru-RU" dirty="0" err="1"/>
              <a:t>королівств</a:t>
            </a:r>
            <a:r>
              <a:rPr lang="ru-RU" dirty="0"/>
              <a:t> </a:t>
            </a:r>
            <a:r>
              <a:rPr lang="ru-RU" dirty="0" err="1"/>
              <a:t>або</a:t>
            </a:r>
            <a:r>
              <a:rPr lang="ru-RU" dirty="0"/>
              <a:t> на кордон, </a:t>
            </a:r>
            <a:r>
              <a:rPr lang="ru-RU" dirty="0" err="1"/>
              <a:t>куди</a:t>
            </a:r>
            <a:r>
              <a:rPr lang="ru-RU" dirty="0"/>
              <a:t> </a:t>
            </a:r>
            <a:r>
              <a:rPr lang="ru-RU" dirty="0" err="1"/>
              <a:t>йому</a:t>
            </a:r>
            <a:r>
              <a:rPr lang="ru-RU" dirty="0"/>
              <a:t> </a:t>
            </a:r>
            <a:r>
              <a:rPr lang="ru-RU" dirty="0" err="1"/>
              <a:t>завгодно</a:t>
            </a:r>
            <a:r>
              <a:rPr lang="ru-RU" dirty="0"/>
              <a:t>; і </a:t>
            </a:r>
            <a:r>
              <a:rPr lang="ru-RU" dirty="0" err="1"/>
              <a:t>тоді</a:t>
            </a:r>
            <a:r>
              <a:rPr lang="ru-RU" dirty="0"/>
              <a:t> вони (</a:t>
            </a:r>
            <a:r>
              <a:rPr lang="ru-RU" dirty="0" err="1"/>
              <a:t>саксонці</a:t>
            </a:r>
            <a:r>
              <a:rPr lang="ru-RU" dirty="0"/>
              <a:t>) </a:t>
            </a:r>
            <a:r>
              <a:rPr lang="ru-RU" dirty="0" err="1"/>
              <a:t>вважатимуть</a:t>
            </a:r>
            <a:r>
              <a:rPr lang="ru-RU" dirty="0"/>
              <a:t> </a:t>
            </a:r>
            <a:r>
              <a:rPr lang="ru-RU" dirty="0" err="1"/>
              <a:t>його</a:t>
            </a:r>
            <a:r>
              <a:rPr lang="ru-RU" dirty="0"/>
              <a:t> </a:t>
            </a:r>
            <a:r>
              <a:rPr lang="ru-RU" dirty="0" err="1"/>
              <a:t>померлим</a:t>
            </a:r>
            <a:r>
              <a:rPr lang="ru-RU" dirty="0"/>
              <a:t>».</a:t>
            </a:r>
            <a:endParaRPr lang="uk-UA" dirty="0"/>
          </a:p>
        </p:txBody>
      </p:sp>
    </p:spTree>
    <p:extLst>
      <p:ext uri="{BB962C8B-B14F-4D97-AF65-F5344CB8AC3E}">
        <p14:creationId xmlns:p14="http://schemas.microsoft.com/office/powerpoint/2010/main" val="319312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35AC217-BC3F-4375-87C8-467E021750C3}"/>
              </a:ext>
            </a:extLst>
          </p:cNvPr>
          <p:cNvSpPr>
            <a:spLocks noGrp="1"/>
          </p:cNvSpPr>
          <p:nvPr>
            <p:ph idx="1"/>
          </p:nvPr>
        </p:nvSpPr>
        <p:spPr>
          <a:xfrm>
            <a:off x="1143000" y="697584"/>
            <a:ext cx="9872871" cy="2384981"/>
          </a:xfrm>
        </p:spPr>
        <p:style>
          <a:lnRef idx="1">
            <a:schemeClr val="accent4"/>
          </a:lnRef>
          <a:fillRef idx="2">
            <a:schemeClr val="accent4"/>
          </a:fillRef>
          <a:effectRef idx="1">
            <a:schemeClr val="accent4"/>
          </a:effectRef>
          <a:fontRef idx="minor">
            <a:schemeClr val="dk1"/>
          </a:fontRef>
        </p:style>
        <p:txBody>
          <a:bodyPr/>
          <a:lstStyle/>
          <a:p>
            <a:pPr algn="just"/>
            <a:r>
              <a:rPr lang="uk-UA" dirty="0"/>
              <a:t>Середньовічні міжнародні звичаї і договори забороняли державам поширювати свої кримінальні закони на територію інших держав.</a:t>
            </a:r>
          </a:p>
          <a:p>
            <a:pPr algn="just"/>
            <a:r>
              <a:rPr lang="uk-UA" dirty="0"/>
              <a:t>У цей період формується міжнародний звичай надання імунітету дипломатам, які вчинили кримінально карані діяння на території приймаючої держави. Істотно змінюється зміст інституту видачі злочинців, оскільки відбувається узаконення права притулку, яке включало невидачу владі осіб, переслідуваних за політичні переконання.</a:t>
            </a:r>
          </a:p>
          <a:p>
            <a:endParaRPr lang="uk-UA" dirty="0"/>
          </a:p>
        </p:txBody>
      </p:sp>
      <p:pic>
        <p:nvPicPr>
          <p:cNvPr id="9" name="Рисунок 8">
            <a:extLst>
              <a:ext uri="{FF2B5EF4-FFF2-40B4-BE49-F238E27FC236}">
                <a16:creationId xmlns:a16="http://schemas.microsoft.com/office/drawing/2014/main" id="{846D212F-2D37-4B79-BA94-69E6A34683A5}"/>
              </a:ext>
            </a:extLst>
          </p:cNvPr>
          <p:cNvPicPr>
            <a:picLocks noChangeAspect="1"/>
          </p:cNvPicPr>
          <p:nvPr/>
        </p:nvPicPr>
        <p:blipFill>
          <a:blip r:embed="rId2"/>
          <a:stretch>
            <a:fillRect/>
          </a:stretch>
        </p:blipFill>
        <p:spPr>
          <a:xfrm>
            <a:off x="8436990" y="4294909"/>
            <a:ext cx="3512418" cy="2337354"/>
          </a:xfrm>
          <a:prstGeom prst="rect">
            <a:avLst/>
          </a:prstGeom>
        </p:spPr>
      </p:pic>
    </p:spTree>
    <p:extLst>
      <p:ext uri="{BB962C8B-B14F-4D97-AF65-F5344CB8AC3E}">
        <p14:creationId xmlns:p14="http://schemas.microsoft.com/office/powerpoint/2010/main" val="657913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29A20F5B-D35E-42C4-86BA-CD9B7A690B7C}"/>
              </a:ext>
            </a:extLst>
          </p:cNvPr>
          <p:cNvGraphicFramePr>
            <a:graphicFrameLocks noGrp="1"/>
          </p:cNvGraphicFramePr>
          <p:nvPr>
            <p:ph idx="1"/>
            <p:extLst>
              <p:ext uri="{D42A27DB-BD31-4B8C-83A1-F6EECF244321}">
                <p14:modId xmlns:p14="http://schemas.microsoft.com/office/powerpoint/2010/main" val="1871508077"/>
              </p:ext>
            </p:extLst>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Основа">
  <a:themeElements>
    <a:clrScheme name="Основа">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Основа">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нова">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TM03457444[[fn=Основа]]</Template>
  <TotalTime>364</TotalTime>
  <Words>3606</Words>
  <Application>Microsoft Office PowerPoint</Application>
  <PresentationFormat>Широкий екран</PresentationFormat>
  <Paragraphs>157</Paragraphs>
  <Slides>34</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34</vt:i4>
      </vt:variant>
    </vt:vector>
  </HeadingPairs>
  <TitlesOfParts>
    <vt:vector size="39" baseType="lpstr">
      <vt:lpstr>Arial</vt:lpstr>
      <vt:lpstr>Corbel</vt:lpstr>
      <vt:lpstr>Times New Roman</vt:lpstr>
      <vt:lpstr>Wingdings</vt:lpstr>
      <vt:lpstr>Основа</vt:lpstr>
      <vt:lpstr>ПОНЯТТЯ, ДЖЕРЕЛА ТА ПРИНЦИПИ МІЖНАРОДНОГО КРИМІНАЛЬНОГО ПРАВА</vt:lpstr>
      <vt:lpstr>План</vt:lpstr>
      <vt:lpstr>1. Становлення та розвиток міжнародного кримінального права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2. Поняття, предмет, особливості міжнародного кримінального права</vt:lpstr>
      <vt:lpstr>Презентація PowerPoint</vt:lpstr>
      <vt:lpstr>Презентація PowerPoint</vt:lpstr>
      <vt:lpstr>Презентація PowerPoint</vt:lpstr>
      <vt:lpstr>3. Джерела міжнародного кримінального права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ПОНЯТТЯ, ДЖЕРЕЛА ТА ПРИНЦИПИ МІЖНАРОДНОГО КРИМІНАЛЬНОГО ПРАВА</dc:title>
  <dc:creator>User</dc:creator>
  <cp:lastModifiedBy>User</cp:lastModifiedBy>
  <cp:revision>20</cp:revision>
  <dcterms:created xsi:type="dcterms:W3CDTF">2025-03-08T14:11:01Z</dcterms:created>
  <dcterms:modified xsi:type="dcterms:W3CDTF">2025-03-10T12:43:18Z</dcterms:modified>
</cp:coreProperties>
</file>